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5" r:id="rId6"/>
    <p:sldId id="365" r:id="rId7"/>
    <p:sldId id="352" r:id="rId8"/>
    <p:sldId id="343" r:id="rId9"/>
    <p:sldId id="367" r:id="rId10"/>
    <p:sldId id="368" r:id="rId11"/>
    <p:sldId id="369" r:id="rId12"/>
    <p:sldId id="370" r:id="rId13"/>
    <p:sldId id="371" r:id="rId14"/>
    <p:sldId id="372" r:id="rId15"/>
    <p:sldId id="374" r:id="rId16"/>
    <p:sldId id="375" r:id="rId1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DD5-62CD-490F-AED1-A4E3DCB5364D}" type="datetime1">
              <a:rPr lang="es-MX" smtClean="0"/>
              <a:pPr/>
              <a:t>25/03/2024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6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78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98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61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42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0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50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64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2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7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3D65D2FC-45E3-4BA1-BDB6-9771E5975F8F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70FCA8F-4735-4515-B1D3-DF89D087BBD3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posición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posición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posición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posición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posición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2ABFB780-2149-4311-B62F-2A913C077482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F6D589A-42E2-4B36-8805-860D234AC495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25 de marzo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A047C0-5304-48FD-8984-0F5342E36F55}" type="datetime4">
              <a:rPr lang="es-MX" noProof="0" smtClean="0">
                <a:latin typeface="+mn-lt"/>
              </a:rPr>
              <a:t>25 de marzo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2" name="Marcador de posición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posición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posición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posición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posición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5CB96D81-167A-44AE-9BCF-4ED494A4AE1F}" type="datetime4">
              <a:rPr lang="es-MX" noProof="0" smtClean="0">
                <a:latin typeface="+mn-lt"/>
              </a:rPr>
              <a:t>25 de marzo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6" name="Marcador de posición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97" name="Marcador de posición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2" name="Marcador de posición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3" name="Marcador de posición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6" name="Marcador de posición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7" name="Marcador de posición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8" name="Marcador de posición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9" name="Marcador de posición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25 de marzo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0" name="Marcador de posición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52FE442-AC1F-4EAB-8C6F-3115E7871F11}" type="datetime4">
              <a:rPr lang="es-MX" noProof="0" smtClean="0">
                <a:latin typeface="+mn-lt"/>
              </a:rPr>
              <a:t>25 de marzo de 2024</a:t>
            </a:fld>
            <a:endParaRPr lang="es-MX" noProof="0">
              <a:latin typeface="+mn-lt"/>
            </a:endParaRPr>
          </a:p>
        </p:txBody>
      </p:sp>
      <p:sp>
        <p:nvSpPr>
          <p:cNvPr id="31" name="Marcador de posición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60" y="941806"/>
            <a:ext cx="7501778" cy="1514019"/>
          </a:xfrm>
        </p:spPr>
        <p:txBody>
          <a:bodyPr rtlCol="0"/>
          <a:lstStyle/>
          <a:p>
            <a:pPr rtl="0"/>
            <a:r>
              <a:rPr lang="es-MX" dirty="0"/>
              <a:t>Proyecto 3: Limpieza de datos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0430" y="4773671"/>
            <a:ext cx="3295217" cy="372071"/>
          </a:xfrm>
        </p:spPr>
        <p:txBody>
          <a:bodyPr rtlCol="0"/>
          <a:lstStyle/>
          <a:p>
            <a:pPr rtl="0"/>
            <a:r>
              <a:rPr lang="es-MX" sz="2800" dirty="0">
                <a:latin typeface="+mj-lt"/>
              </a:rPr>
              <a:t>Lic. Céssar García</a:t>
            </a:r>
            <a:endParaRPr lang="es-MX" sz="2800" dirty="0"/>
          </a:p>
          <a:p>
            <a:pPr rtl="0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BD67AB-831E-06AC-E847-1C3C45F6550C}"/>
              </a:ext>
            </a:extLst>
          </p:cNvPr>
          <p:cNvSpPr/>
          <p:nvPr/>
        </p:nvSpPr>
        <p:spPr>
          <a:xfrm>
            <a:off x="7117976" y="5522259"/>
            <a:ext cx="3227295" cy="103841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7523312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7. Arregla los precios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574E6D-DF78-1016-B8BC-8358C902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8758"/>
              </p:ext>
            </p:extLst>
          </p:nvPr>
        </p:nvGraphicFramePr>
        <p:xfrm>
          <a:off x="1445279" y="1624385"/>
          <a:ext cx="2382650" cy="4514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832">
                  <a:extLst>
                    <a:ext uri="{9D8B030D-6E8A-4147-A177-3AD203B41FA5}">
                      <a16:colId xmlns:a16="http://schemas.microsoft.com/office/drawing/2014/main" val="1014067851"/>
                    </a:ext>
                  </a:extLst>
                </a:gridCol>
                <a:gridCol w="1367818">
                  <a:extLst>
                    <a:ext uri="{9D8B030D-6E8A-4147-A177-3AD203B41FA5}">
                      <a16:colId xmlns:a16="http://schemas.microsoft.com/office/drawing/2014/main" val="1978035604"/>
                    </a:ext>
                  </a:extLst>
                </a:gridCol>
              </a:tblGrid>
              <a:tr h="33715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Precio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Precio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875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00828.00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828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087769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00746.00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746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303800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00336.00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336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059811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00738.00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738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064372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00386.00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386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008989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00678.00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678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729041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00634.00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634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818328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00804.00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804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96974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00715.00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715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971450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00646.00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646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76197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00120.00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120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607576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00621.00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621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019841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00625.00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625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014336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00928.00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928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164284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00484.00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484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935368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00311.00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311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854136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00838.00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838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4682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00544.00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544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229897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00457.00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457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14849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00922.00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922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161403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00996.00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996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395645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00475.00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475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011067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00787.00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787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97065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00187.00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 dirty="0">
                          <a:effectLst/>
                        </a:rPr>
                        <a:t>187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86167657"/>
                  </a:ext>
                </a:extLst>
              </a:tr>
            </a:tbl>
          </a:graphicData>
        </a:graphic>
      </p:graphicFrame>
      <p:sp>
        <p:nvSpPr>
          <p:cNvPr id="6" name="Subtítulo 10">
            <a:extLst>
              <a:ext uri="{FF2B5EF4-FFF2-40B4-BE49-F238E27FC236}">
                <a16:creationId xmlns:a16="http://schemas.microsoft.com/office/drawing/2014/main" id="{7272093E-5D57-0E1C-2F74-A73CAA7B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604" y="2111943"/>
            <a:ext cx="4903377" cy="663388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Una forma sencilla de solucionar los números dados con ceros al principio es utilizar la formula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9FE279-6A6A-0335-5000-9F6BC92F1396}"/>
              </a:ext>
            </a:extLst>
          </p:cNvPr>
          <p:cNvSpPr txBox="1"/>
          <p:nvPr/>
        </p:nvSpPr>
        <p:spPr>
          <a:xfrm>
            <a:off x="5295901" y="26463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chemeClr val="bg1"/>
                </a:solidFill>
                <a:latin typeface="Consolas" panose="020B0609020204030204" pitchFamily="49" charset="0"/>
              </a:rPr>
              <a:t>=VALOR(I3)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A4950676-21A9-1871-3716-214316654EC4}"/>
              </a:ext>
            </a:extLst>
          </p:cNvPr>
          <p:cNvSpPr txBox="1">
            <a:spLocks/>
          </p:cNvSpPr>
          <p:nvPr/>
        </p:nvSpPr>
        <p:spPr>
          <a:xfrm>
            <a:off x="4243538" y="3736535"/>
            <a:ext cx="3197167" cy="15616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 siguiente opción es utilizando la herramienta de “Texto en columnas” y solamente bastara en seleccionar la opción de “De ancho fijo” y en la opción de finalizar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081E3B-4284-CE91-15F1-05B0942E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97" y="3309688"/>
            <a:ext cx="4355726" cy="3110405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F329ED6-8A97-4FD1-545E-981CABF71EBB}"/>
              </a:ext>
            </a:extLst>
          </p:cNvPr>
          <p:cNvSpPr/>
          <p:nvPr/>
        </p:nvSpPr>
        <p:spPr>
          <a:xfrm>
            <a:off x="11213625" y="6138832"/>
            <a:ext cx="756498" cy="29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posición de texto 2">
            <a:extLst>
              <a:ext uri="{FF2B5EF4-FFF2-40B4-BE49-F238E27FC236}">
                <a16:creationId xmlns:a16="http://schemas.microsoft.com/office/drawing/2014/main" id="{26C54A30-67E4-0308-505C-B941717F994E}"/>
              </a:ext>
            </a:extLst>
          </p:cNvPr>
          <p:cNvSpPr txBox="1">
            <a:spLocks/>
          </p:cNvSpPr>
          <p:nvPr/>
        </p:nvSpPr>
        <p:spPr>
          <a:xfrm>
            <a:off x="9585385" y="643146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96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7523312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8. Quitar filas con espacios vacíos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7272093E-5D57-0E1C-2F74-A73CAA7B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744" y="1862761"/>
            <a:ext cx="4903377" cy="138246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Debemos seleccionar toda la tabla y después nos dirigimos a la pestaña de “inicio” en “Buscar y seleccionar” utilizaremos la opción de “ir” y seleccionamos la casilla de “Celdas en Blanco”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A4950676-21A9-1871-3716-214316654EC4}"/>
              </a:ext>
            </a:extLst>
          </p:cNvPr>
          <p:cNvSpPr txBox="1">
            <a:spLocks/>
          </p:cNvSpPr>
          <p:nvPr/>
        </p:nvSpPr>
        <p:spPr>
          <a:xfrm>
            <a:off x="6864098" y="2342975"/>
            <a:ext cx="3197167" cy="15616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Después utilizamos el atajo de teclado “</a:t>
            </a:r>
            <a:r>
              <a:rPr lang="es-MX" dirty="0" err="1"/>
              <a:t>Ctl</a:t>
            </a:r>
            <a:r>
              <a:rPr lang="es-MX" dirty="0"/>
              <a:t> –” y se nos abrirá la ventana de Eliminar y seleccionamos la tercera opción “Toda la fila” y damos clic en "aceptar”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E86106-75A1-0478-C364-87F53EC6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75" y="3092851"/>
            <a:ext cx="3433480" cy="2649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46C5EE-11BF-3449-D57F-382357FFA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109" y="3904580"/>
            <a:ext cx="1999127" cy="1581727"/>
          </a:xfrm>
          <a:prstGeom prst="rect">
            <a:avLst/>
          </a:prstGeom>
        </p:spPr>
      </p:pic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B722AE8B-AC54-8025-E520-1BCF1AFF0DF6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355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56" y="1179978"/>
            <a:ext cx="6539438" cy="108809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MX" sz="7200" dirty="0"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C28C4-72FA-E576-1AFF-BC518A6E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50" y="2501819"/>
            <a:ext cx="3740449" cy="3418214"/>
          </a:xfrm>
          <a:prstGeom prst="rect">
            <a:avLst/>
          </a:prstGeom>
        </p:spPr>
      </p:pic>
      <p:sp>
        <p:nvSpPr>
          <p:cNvPr id="5" name="Subtítulo 10">
            <a:extLst>
              <a:ext uri="{FF2B5EF4-FFF2-40B4-BE49-F238E27FC236}">
                <a16:creationId xmlns:a16="http://schemas.microsoft.com/office/drawing/2014/main" id="{54039D14-BD8D-94A1-2B83-E6F59B46D1AA}"/>
              </a:ext>
            </a:extLst>
          </p:cNvPr>
          <p:cNvSpPr txBox="1">
            <a:spLocks/>
          </p:cNvSpPr>
          <p:nvPr/>
        </p:nvSpPr>
        <p:spPr>
          <a:xfrm>
            <a:off x="7130173" y="3956622"/>
            <a:ext cx="4030886" cy="1721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 la base de datos que se proporcionó tendremos una tabla llamada “Reto” esta tabla contiene una columna con nombres completos.</a:t>
            </a:r>
          </a:p>
          <a:p>
            <a:r>
              <a:rPr lang="es-MX" dirty="0"/>
              <a:t>En este ejercicio vamos a dividir nombres (columna B) y apellidos (columna C) de la columna A.</a:t>
            </a:r>
          </a:p>
        </p:txBody>
      </p:sp>
      <p:sp>
        <p:nvSpPr>
          <p:cNvPr id="8" name="Marcador de posición de texto 2">
            <a:extLst>
              <a:ext uri="{FF2B5EF4-FFF2-40B4-BE49-F238E27FC236}">
                <a16:creationId xmlns:a16="http://schemas.microsoft.com/office/drawing/2014/main" id="{01943A13-440D-C90C-CED9-C7468A33BC83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3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A3FA30F-AB3C-C17D-501B-7C0093BA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8" y="2614331"/>
            <a:ext cx="6539438" cy="237900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En esta presentación enseñare como llevar a cabo nuestra primera limpieza de datos utilizando Excel como herramienta.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6" name="Marcador de posición de texto 2">
            <a:extLst>
              <a:ext uri="{FF2B5EF4-FFF2-40B4-BE49-F238E27FC236}">
                <a16:creationId xmlns:a16="http://schemas.microsoft.com/office/drawing/2014/main" id="{F31D22A8-9871-DFA6-EA54-2600EA4B3554}"/>
              </a:ext>
            </a:extLst>
          </p:cNvPr>
          <p:cNvSpPr txBox="1">
            <a:spLocks/>
          </p:cNvSpPr>
          <p:nvPr/>
        </p:nvSpPr>
        <p:spPr>
          <a:xfrm>
            <a:off x="9594350" y="6279743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CEDAC54-763A-E4AC-9CA1-E5E60D51690E}"/>
              </a:ext>
            </a:extLst>
          </p:cNvPr>
          <p:cNvSpPr/>
          <p:nvPr/>
        </p:nvSpPr>
        <p:spPr>
          <a:xfrm>
            <a:off x="412376" y="731839"/>
            <a:ext cx="1891553" cy="1622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</a:pPr>
            <a:endParaRPr lang="es-MX" sz="2800" spc="10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B9A7DBF-BEC5-400B-AE20-66EB385DF3CC}"/>
              </a:ext>
            </a:extLst>
          </p:cNvPr>
          <p:cNvSpPr/>
          <p:nvPr/>
        </p:nvSpPr>
        <p:spPr>
          <a:xfrm>
            <a:off x="1497106" y="2222518"/>
            <a:ext cx="8014448" cy="3129411"/>
          </a:xfrm>
          <a:prstGeom prst="round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800" b="1" dirty="0">
                <a:latin typeface="Roboto Black" panose="02000000000000000000" pitchFamily="2" charset="0"/>
                <a:ea typeface="Roboto Black" panose="02000000000000000000" pitchFamily="2" charset="0"/>
              </a:rPr>
              <a:t>Limpieza de Datos:</a:t>
            </a:r>
          </a:p>
          <a:p>
            <a:pPr algn="l"/>
            <a:endParaRPr lang="es-MX" sz="1100" dirty="0"/>
          </a:p>
          <a:p>
            <a:pPr marL="228600" indent="-228600">
              <a:buFont typeface="+mj-lt"/>
              <a:buAutoNum type="arabicPeriod"/>
            </a:pPr>
            <a:r>
              <a:rPr lang="es-MX" sz="1600" dirty="0"/>
              <a:t>Separa Nombres y Apellidos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dirty="0"/>
              <a:t>Corrige las Marcas Repetidas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dirty="0"/>
              <a:t>Arregla los nombres con correcta capitalización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dirty="0"/>
              <a:t>Quita los espacios en las tarjetas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dirty="0"/>
              <a:t>Pon</a:t>
            </a:r>
            <a:r>
              <a:rPr lang="es-MX" sz="1600" baseline="0" dirty="0"/>
              <a:t> las fechas correctamente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baseline="0" dirty="0"/>
              <a:t>Arregla los porcentajes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baseline="0" dirty="0"/>
              <a:t>Arregla los precios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600" baseline="0" dirty="0"/>
              <a:t>Quita filas con espacios vacíos. </a:t>
            </a:r>
            <a:endParaRPr lang="es-MX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DDE4BB-FFF7-8B29-FE68-CCDC36F0A41B}"/>
              </a:ext>
            </a:extLst>
          </p:cNvPr>
          <p:cNvSpPr txBox="1"/>
          <p:nvPr/>
        </p:nvSpPr>
        <p:spPr>
          <a:xfrm>
            <a:off x="721659" y="896473"/>
            <a:ext cx="3680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Lo que haremos será: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47556-68BB-38D2-90D3-CEA30A9EDE40}"/>
              </a:ext>
            </a:extLst>
          </p:cNvPr>
          <p:cNvSpPr txBox="1"/>
          <p:nvPr/>
        </p:nvSpPr>
        <p:spPr>
          <a:xfrm>
            <a:off x="3747247" y="5785422"/>
            <a:ext cx="7839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Nota: </a:t>
            </a:r>
            <a:r>
              <a:rPr lang="es-MX" dirty="0">
                <a:solidFill>
                  <a:schemeClr val="bg1"/>
                </a:solidFill>
              </a:rPr>
              <a:t>La limpieza de datos es un proceso que puede variar en diferentes bases de datos, por lo que no hay una fórmula en concreta para hacerlo.</a:t>
            </a:r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63BEFA03-0A38-2579-970C-66FB6F53DC9D}"/>
              </a:ext>
            </a:extLst>
          </p:cNvPr>
          <p:cNvSpPr txBox="1">
            <a:spLocks/>
          </p:cNvSpPr>
          <p:nvPr/>
        </p:nvSpPr>
        <p:spPr>
          <a:xfrm>
            <a:off x="9594350" y="6431753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4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70" y="673224"/>
            <a:ext cx="6142748" cy="610863"/>
          </a:xfrm>
        </p:spPr>
        <p:txBody>
          <a:bodyPr rtlCol="0">
            <a:noAutofit/>
          </a:bodyPr>
          <a:lstStyle/>
          <a:p>
            <a:pPr rtl="0"/>
            <a:r>
              <a:rPr lang="es-MX" sz="3200" dirty="0"/>
              <a:t>1. Separa nombres y Apellidos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54D81EE-478E-B586-5C13-5EE04887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3846"/>
            <a:ext cx="5719482" cy="3022579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1AA7B4B-5C46-DD86-BEB1-C8AA9787FE30}"/>
              </a:ext>
            </a:extLst>
          </p:cNvPr>
          <p:cNvSpPr/>
          <p:nvPr/>
        </p:nvSpPr>
        <p:spPr>
          <a:xfrm>
            <a:off x="779929" y="2438401"/>
            <a:ext cx="4634753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Primero, seleccionamos la columna que contiene el nombre completo, seguida de esto nos dirigimos a la pestaña de datos y seleccionamos la opción de Texto en columnas (De Herramientas de texto)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2B8F7BE-F413-5584-3EA5-4A6CCEC04F77}"/>
              </a:ext>
            </a:extLst>
          </p:cNvPr>
          <p:cNvSpPr/>
          <p:nvPr/>
        </p:nvSpPr>
        <p:spPr>
          <a:xfrm>
            <a:off x="779929" y="4554071"/>
            <a:ext cx="4634753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abrirá el asistente y nosotros debemos separar por guion bajo en la opción de otros y damos clic en “Finalizar”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24252469-034E-81CA-477A-237197937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60" r="34431"/>
          <a:stretch/>
        </p:blipFill>
        <p:spPr>
          <a:xfrm>
            <a:off x="4584460" y="3429000"/>
            <a:ext cx="1066505" cy="735107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57ADE902-EB4D-0CF1-26C7-6A84EB6B0E62}"/>
              </a:ext>
            </a:extLst>
          </p:cNvPr>
          <p:cNvSpPr/>
          <p:nvPr/>
        </p:nvSpPr>
        <p:spPr>
          <a:xfrm>
            <a:off x="4634753" y="3429000"/>
            <a:ext cx="466165" cy="587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69F2D82-B253-E3C5-697A-BC6031AC2764}"/>
              </a:ext>
            </a:extLst>
          </p:cNvPr>
          <p:cNvSpPr/>
          <p:nvPr/>
        </p:nvSpPr>
        <p:spPr>
          <a:xfrm>
            <a:off x="7879977" y="4431541"/>
            <a:ext cx="788894" cy="230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FF32454-92C2-87DA-DAD0-538B43F1A8A4}"/>
              </a:ext>
            </a:extLst>
          </p:cNvPr>
          <p:cNvSpPr/>
          <p:nvPr/>
        </p:nvSpPr>
        <p:spPr>
          <a:xfrm>
            <a:off x="11170024" y="5997320"/>
            <a:ext cx="645458" cy="230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Marcador de posición de texto 2">
            <a:extLst>
              <a:ext uri="{FF2B5EF4-FFF2-40B4-BE49-F238E27FC236}">
                <a16:creationId xmlns:a16="http://schemas.microsoft.com/office/drawing/2014/main" id="{19F58E9E-4DED-0777-DF6C-3EA588C27E25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673224"/>
            <a:ext cx="6142748" cy="6108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2. Corrige las marcas repetidas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AABBE2-D261-6F43-4432-9D8D59D1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2" y="3015632"/>
            <a:ext cx="5845109" cy="220872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100" y="3429000"/>
            <a:ext cx="4903377" cy="105779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MX" dirty="0"/>
              <a:t>Corregir las marcas es un proceso manual, debes abrir la herramienta de “Buscar y reemplazar” y en el primer recuadro de “Buscar” debes escribir el texto que quieres que se cambie y en “Reemplazar con” debes escribir el texto por el cual quieres que cambie</a:t>
            </a:r>
          </a:p>
          <a:p>
            <a:pPr rtl="0"/>
            <a:endParaRPr lang="es-MX" dirty="0"/>
          </a:p>
        </p:txBody>
      </p:sp>
      <p:sp>
        <p:nvSpPr>
          <p:cNvPr id="18" name="Marcador de posición de texto 2">
            <a:extLst>
              <a:ext uri="{FF2B5EF4-FFF2-40B4-BE49-F238E27FC236}">
                <a16:creationId xmlns:a16="http://schemas.microsoft.com/office/drawing/2014/main" id="{457937E3-236A-4415-F049-F353572E17C8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6142748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3. Arregla los nombres con correcta capitalización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63" y="2537308"/>
            <a:ext cx="4903377" cy="569259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La forma más sencilla de arreglar la columna de “Plazas” es utilizando la formula </a:t>
            </a:r>
          </a:p>
          <a:p>
            <a:pPr rtl="0"/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6563548-D927-DBBB-456B-035E7243C529}"/>
              </a:ext>
            </a:extLst>
          </p:cNvPr>
          <p:cNvSpPr txBox="1"/>
          <p:nvPr/>
        </p:nvSpPr>
        <p:spPr>
          <a:xfrm>
            <a:off x="5746376" y="3116735"/>
            <a:ext cx="366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=NOMPROPIO(E2)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6138DC9-7FFD-3E83-E5CE-518C04FB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3067"/>
              </p:ext>
            </p:extLst>
          </p:nvPr>
        </p:nvGraphicFramePr>
        <p:xfrm>
          <a:off x="1147482" y="1669853"/>
          <a:ext cx="1051573" cy="4524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73">
                  <a:extLst>
                    <a:ext uri="{9D8B030D-6E8A-4147-A177-3AD203B41FA5}">
                      <a16:colId xmlns:a16="http://schemas.microsoft.com/office/drawing/2014/main" val="2666058370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Plaza</a:t>
                      </a:r>
                      <a:endParaRPr lang="es-MX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573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ANdares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097068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 GRAN plaza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32823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GALErias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503846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del SOL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009877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CIUDADELA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938037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la perla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607899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LANDmark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731297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228682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ANdares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10223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 GRAN plaza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994947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GALErias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905663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del SOL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960973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CIUDADELA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898032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la perla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472583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LANDmark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898164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LAS TORRES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533731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ANdares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005674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 GRAN plaza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681314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GALErias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42385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057124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CIUDADELA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5513808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plaza la perla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949013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LANDmark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539499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Plaza LAS TORRES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01241320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F18DEC3-731D-6D36-5760-8DB9BE4E3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61505"/>
              </p:ext>
            </p:extLst>
          </p:nvPr>
        </p:nvGraphicFramePr>
        <p:xfrm>
          <a:off x="2615310" y="1669853"/>
          <a:ext cx="1168400" cy="4022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78675242"/>
                    </a:ext>
                  </a:extLst>
                </a:gridCol>
              </a:tblGrid>
              <a:tr h="36513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Plaza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38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Andares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61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La Gran Plaza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985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Galerias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450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Del Sol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5525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Ciudadela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2134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La Perla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57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Landmark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135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Andares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151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La Gran Plaza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734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Galerias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3112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Del Sol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501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Ciudadela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356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La Perla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3379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Las Torres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396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Andares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452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La Gran Plaza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979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Galerias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322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Plaza Ciudadela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8094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Landmark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380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Plaza Las Torres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6936934"/>
                  </a:ext>
                </a:extLst>
              </a:tr>
            </a:tbl>
          </a:graphicData>
        </a:graphic>
      </p:graphicFrame>
      <p:sp>
        <p:nvSpPr>
          <p:cNvPr id="4" name="Marcador de posición de texto 2">
            <a:extLst>
              <a:ext uri="{FF2B5EF4-FFF2-40B4-BE49-F238E27FC236}">
                <a16:creationId xmlns:a16="http://schemas.microsoft.com/office/drawing/2014/main" id="{19A530B4-6348-934A-67DB-27D1EA58958B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8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7523312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4. Quita los espacios en las tarjetas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934" y="2238940"/>
            <a:ext cx="4903377" cy="663388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La forma más sencilla de solucionar los espacios en blanco que se pueden generar al capturar los datos es con la formula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6563548-D927-DBBB-456B-035E7243C529}"/>
              </a:ext>
            </a:extLst>
          </p:cNvPr>
          <p:cNvSpPr txBox="1"/>
          <p:nvPr/>
        </p:nvSpPr>
        <p:spPr>
          <a:xfrm>
            <a:off x="5997388" y="3059668"/>
            <a:ext cx="366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=ESPACIOS(F2)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754F39C-13ED-ACC6-3D19-6F7FE52EE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25178"/>
              </p:ext>
            </p:extLst>
          </p:nvPr>
        </p:nvGraphicFramePr>
        <p:xfrm>
          <a:off x="1125488" y="1612713"/>
          <a:ext cx="3746986" cy="451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493">
                  <a:extLst>
                    <a:ext uri="{9D8B030D-6E8A-4147-A177-3AD203B41FA5}">
                      <a16:colId xmlns:a16="http://schemas.microsoft.com/office/drawing/2014/main" val="1352649200"/>
                    </a:ext>
                  </a:extLst>
                </a:gridCol>
                <a:gridCol w="1873493">
                  <a:extLst>
                    <a:ext uri="{9D8B030D-6E8A-4147-A177-3AD203B41FA5}">
                      <a16:colId xmlns:a16="http://schemas.microsoft.com/office/drawing/2014/main" val="413970002"/>
                    </a:ext>
                  </a:extLst>
                </a:gridCol>
              </a:tblGrid>
              <a:tr h="34159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Tarjeta de Pago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Tarjeta de Pago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731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257826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       </a:t>
                      </a:r>
                      <a:r>
                        <a:rPr lang="es-MX" sz="1000" u="none" strike="noStrike" dirty="0" err="1">
                          <a:effectLst/>
                        </a:rPr>
                        <a:t>Mastercard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Mastercard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425042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     Si Vale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Si Vale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981633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Diners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Diners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812168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Vales del Bienestar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Vales del Bienestar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031801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VISA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849476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 PLATINUM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 PLATINUM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02008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American Express Corporativa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 Corporativa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422243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Debito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Debito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883740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             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079783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   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536186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470061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Mastercard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Mastercard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896904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Si Vale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Si Vale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148943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Diners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Diners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4337341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Vales del Bienestar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Vales del Bienestar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960005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VISA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401203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 PLATINUM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VISA PLATINUM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698719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American Express Corporativa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 Corporativa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577263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444322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             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842809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   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512666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American Express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536782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       Mastercard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err="1">
                          <a:effectLst/>
                        </a:rPr>
                        <a:t>Mastercard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59454429"/>
                  </a:ext>
                </a:extLst>
              </a:tr>
            </a:tbl>
          </a:graphicData>
        </a:graphic>
      </p:graphicFrame>
      <p:sp>
        <p:nvSpPr>
          <p:cNvPr id="6" name="Marcador de posición de texto 2">
            <a:extLst>
              <a:ext uri="{FF2B5EF4-FFF2-40B4-BE49-F238E27FC236}">
                <a16:creationId xmlns:a16="http://schemas.microsoft.com/office/drawing/2014/main" id="{E74E1D56-F4DC-029D-2643-3AD11201F5F5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29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7523312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5. Pon las fechas correctamente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293" y="4392705"/>
            <a:ext cx="4137054" cy="663388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Dentro de aquí nos dirigimos al paso 3 y seleccionamos la opción de fecha por AMD y damos clic en finalizar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E0899C-18C2-5029-C7A0-9DDFA568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28138"/>
              </p:ext>
            </p:extLst>
          </p:nvPr>
        </p:nvGraphicFramePr>
        <p:xfrm>
          <a:off x="1627253" y="1594784"/>
          <a:ext cx="1617970" cy="4545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7970">
                  <a:extLst>
                    <a:ext uri="{9D8B030D-6E8A-4147-A177-3AD203B41FA5}">
                      <a16:colId xmlns:a16="http://schemas.microsoft.com/office/drawing/2014/main" val="689438355"/>
                    </a:ext>
                  </a:extLst>
                </a:gridCol>
              </a:tblGrid>
              <a:tr h="3684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Fecha Pago DMA</a:t>
                      </a:r>
                      <a:endParaRPr lang="es-MX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299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20211017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461234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20210418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95085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20211030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618471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20210723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635553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20210126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255830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 dirty="0">
                          <a:effectLst/>
                        </a:rPr>
                        <a:t>20210603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420240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20210907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157348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20210509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816216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20210307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568440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20210430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592133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20211226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84804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20210303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819477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20210705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58842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20211211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362725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20211027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954325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20210102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724875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20210327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913541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20210917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410284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20210222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931534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20210116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896773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20210320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578791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899436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20210229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917048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 dirty="0">
                          <a:effectLst/>
                        </a:rPr>
                        <a:t>20211018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452805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18F11709-8C9E-8858-9FAD-2802C0472159}"/>
              </a:ext>
            </a:extLst>
          </p:cNvPr>
          <p:cNvSpPr/>
          <p:nvPr/>
        </p:nvSpPr>
        <p:spPr>
          <a:xfrm>
            <a:off x="3683293" y="1546696"/>
            <a:ext cx="4634753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 debemos seleccionar la columna que contiene la fila con la fecha pago DMA, seguida de esto nos dirigimos a la pestaña de datos y seleccionamos la opción de Texto en columnas (De Herramientas de texto)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A2F7287-8514-019A-E144-8898715A5C31}"/>
              </a:ext>
            </a:extLst>
          </p:cNvPr>
          <p:cNvGrpSpPr/>
          <p:nvPr/>
        </p:nvGrpSpPr>
        <p:grpSpPr>
          <a:xfrm>
            <a:off x="8614764" y="1628402"/>
            <a:ext cx="1479495" cy="1085947"/>
            <a:chOff x="8519966" y="3093107"/>
            <a:chExt cx="1066505" cy="73510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ACD4332-D290-C429-F943-11B41C531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260" r="34431"/>
            <a:stretch/>
          </p:blipFill>
          <p:spPr>
            <a:xfrm>
              <a:off x="8519966" y="3093107"/>
              <a:ext cx="1066505" cy="73510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DC303A-D279-F2C1-5375-322866F084ED}"/>
                </a:ext>
              </a:extLst>
            </p:cNvPr>
            <p:cNvSpPr/>
            <p:nvPr/>
          </p:nvSpPr>
          <p:spPr>
            <a:xfrm>
              <a:off x="8587053" y="3105589"/>
              <a:ext cx="466165" cy="5871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BFF4746B-71E3-20EF-08EE-ABAA02CD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61" y="3363113"/>
            <a:ext cx="4072898" cy="29200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7420815-C1EF-DFF6-06DD-63548864E122}"/>
              </a:ext>
            </a:extLst>
          </p:cNvPr>
          <p:cNvSpPr/>
          <p:nvPr/>
        </p:nvSpPr>
        <p:spPr>
          <a:xfrm>
            <a:off x="11276378" y="5990568"/>
            <a:ext cx="646681" cy="29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583338CA-EECA-EDF2-5E48-8C27F6B43697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88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80CB274-E138-F9D3-7C12-5A9ADC34D50A}"/>
              </a:ext>
            </a:extLst>
          </p:cNvPr>
          <p:cNvSpPr txBox="1">
            <a:spLocks/>
          </p:cNvSpPr>
          <p:nvPr/>
        </p:nvSpPr>
        <p:spPr>
          <a:xfrm>
            <a:off x="939370" y="376518"/>
            <a:ext cx="7523312" cy="9075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/>
              <a:t>6. Arregla los porcentajes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C6E49-7A75-B223-0ACC-A8BB81A77504}"/>
              </a:ext>
            </a:extLst>
          </p:cNvPr>
          <p:cNvSpPr/>
          <p:nvPr/>
        </p:nvSpPr>
        <p:spPr>
          <a:xfrm>
            <a:off x="6896100" y="3015632"/>
            <a:ext cx="2454088" cy="480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F11709-8C9E-8858-9FAD-2802C0472159}"/>
              </a:ext>
            </a:extLst>
          </p:cNvPr>
          <p:cNvSpPr/>
          <p:nvPr/>
        </p:nvSpPr>
        <p:spPr>
          <a:xfrm>
            <a:off x="4715435" y="1718043"/>
            <a:ext cx="4634753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esto vamos a seleccionar la columna de porcentajes y en la opción de formato de numero seleccionamos la opción de “porcentaje”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96836A-75AF-0D2F-A8B9-84A81CC8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58" y="3496235"/>
            <a:ext cx="1962424" cy="1171739"/>
          </a:xfrm>
          <a:prstGeom prst="rect">
            <a:avLst/>
          </a:prstGeom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F151D17-C4B4-AABE-A63E-26FC1308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5707"/>
              </p:ext>
            </p:extLst>
          </p:nvPr>
        </p:nvGraphicFramePr>
        <p:xfrm>
          <a:off x="1645880" y="1718043"/>
          <a:ext cx="971814" cy="4611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814">
                  <a:extLst>
                    <a:ext uri="{9D8B030D-6E8A-4147-A177-3AD203B41FA5}">
                      <a16:colId xmlns:a16="http://schemas.microsoft.com/office/drawing/2014/main" val="881747812"/>
                    </a:ext>
                  </a:extLst>
                </a:gridCol>
              </a:tblGrid>
              <a:tr h="34383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Descuento (%)</a:t>
                      </a:r>
                      <a:endParaRPr lang="es-MX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79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0.18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648581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282012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573847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02937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0.22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402808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351463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651237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0.26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952675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406964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0.09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259229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0.23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930664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0.23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883852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0.24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40045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668438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0.06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521810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0.19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144531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06504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74224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340117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0.07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87880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938340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0.01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788651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>
                          <a:effectLst/>
                        </a:rPr>
                        <a:t>0.1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8412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u="none" strike="noStrike" dirty="0">
                          <a:effectLst/>
                        </a:rPr>
                        <a:t>0.23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2981578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F0D7E12C-2500-04CB-607A-9D35E4470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9647"/>
              </p:ext>
            </p:extLst>
          </p:nvPr>
        </p:nvGraphicFramePr>
        <p:xfrm>
          <a:off x="2875429" y="1718043"/>
          <a:ext cx="952500" cy="4091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183827870"/>
                    </a:ext>
                  </a:extLst>
                </a:gridCol>
              </a:tblGrid>
              <a:tr h="3796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Descuento (%)</a:t>
                      </a:r>
                      <a:endParaRPr lang="es-MX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1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336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3201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2763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14%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79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377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13%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1181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4238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1482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553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23%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8371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23%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7849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0493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882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190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3056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9441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9047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102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2301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23%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8996759"/>
                  </a:ext>
                </a:extLst>
              </a:tr>
            </a:tbl>
          </a:graphicData>
        </a:graphic>
      </p:graphicFrame>
      <p:sp>
        <p:nvSpPr>
          <p:cNvPr id="18" name="Marcador de posición de texto 2">
            <a:extLst>
              <a:ext uri="{FF2B5EF4-FFF2-40B4-BE49-F238E27FC236}">
                <a16:creationId xmlns:a16="http://schemas.microsoft.com/office/drawing/2014/main" id="{91EBAB87-C40B-CF6A-BDD5-7E1715CE8473}"/>
              </a:ext>
            </a:extLst>
          </p:cNvPr>
          <p:cNvSpPr txBox="1">
            <a:spLocks/>
          </p:cNvSpPr>
          <p:nvPr/>
        </p:nvSpPr>
        <p:spPr>
          <a:xfrm>
            <a:off x="9585385" y="6360425"/>
            <a:ext cx="2481110" cy="3720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Céssar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644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29_TF78853419_Win32.potx" id="{697C08D2-4C4A-4521-8070-5B07DA2F2744}" vid="{B4D4694D-4865-44CB-AD44-43D5DBA7E4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{BC26B8EE-77E1-4DDE-ACDF-E845CC48C0A0}tf78853419_win32</Template>
  <TotalTime>72</TotalTime>
  <Words>974</Words>
  <Application>Microsoft Office PowerPoint</Application>
  <PresentationFormat>Panorámica</PresentationFormat>
  <Paragraphs>276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Franklin Gothic Demi</vt:lpstr>
      <vt:lpstr>Roboto Black</vt:lpstr>
      <vt:lpstr>Wingdings</vt:lpstr>
      <vt:lpstr>Tema1</vt:lpstr>
      <vt:lpstr>Proyecto 3: Limpieza de datos</vt:lpstr>
      <vt:lpstr>En esta presentación enseñare como llevar a cabo nuestra primera limpieza de datos utilizando Excel como herramienta.   </vt:lpstr>
      <vt:lpstr>Presentación de PowerPoint</vt:lpstr>
      <vt:lpstr>1. Separa nombres y Apellidos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anual</dc:title>
  <dc:creator>CESAR ALONSO GARCIA VILLAFAÑA</dc:creator>
  <cp:lastModifiedBy>CESAR ALONSO GARCIA VILLAFAÑA</cp:lastModifiedBy>
  <cp:revision>2</cp:revision>
  <dcterms:created xsi:type="dcterms:W3CDTF">2024-03-26T01:08:20Z</dcterms:created>
  <dcterms:modified xsi:type="dcterms:W3CDTF">2024-03-26T02:21:09Z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