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78" r:id="rId2"/>
    <p:sldId id="290" r:id="rId3"/>
    <p:sldId id="29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3" r:id="rId16"/>
  </p:sldIdLst>
  <p:sldSz cx="12192000" cy="6858000"/>
  <p:notesSz cx="9388475" cy="7102475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8"/>
    <a:srgbClr val="0084B4"/>
    <a:srgbClr val="00B0F0"/>
    <a:srgbClr val="FCCDB6"/>
    <a:srgbClr val="D9D9D9"/>
    <a:srgbClr val="0074AF"/>
    <a:srgbClr val="6EAA2E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6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09" d="100"/>
          <a:sy n="109" d="100"/>
        </p:scale>
        <p:origin x="24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[Libro1]Compartir!TablaDinámica16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Compartir!$G$4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C4-42FC-B84D-DBB2421711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C4-42FC-B84D-DBB24217116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5C4-42FC-B84D-DBB24217116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5C4-42FC-B84D-DBB2421711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Compartir!$F$5:$F$9</c:f>
              <c:strCache>
                <c:ptCount val="4"/>
                <c:pt idx="0">
                  <c:v>Deudas</c:v>
                </c:pt>
                <c:pt idx="1">
                  <c:v>Gastos esenciales</c:v>
                </c:pt>
                <c:pt idx="2">
                  <c:v>Gastos no esenciales</c:v>
                </c:pt>
                <c:pt idx="3">
                  <c:v>Ingresos</c:v>
                </c:pt>
              </c:strCache>
            </c:strRef>
          </c:cat>
          <c:val>
            <c:numRef>
              <c:f>Compartir!$G$5:$G$9</c:f>
              <c:numCache>
                <c:formatCode>General</c:formatCode>
                <c:ptCount val="4"/>
                <c:pt idx="0">
                  <c:v>897987</c:v>
                </c:pt>
                <c:pt idx="1">
                  <c:v>1596531</c:v>
                </c:pt>
                <c:pt idx="2">
                  <c:v>136465</c:v>
                </c:pt>
                <c:pt idx="3">
                  <c:v>3930971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C4-42FC-B84D-DBB2421711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[Libro1]Compartir!TablaDinámica18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Distribución </a:t>
            </a:r>
            <a:r>
              <a:rPr lang="en-US" baseline="0"/>
              <a:t>de los gastos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Compartir!$G$12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Compartir!$F$13:$F$16</c:f>
              <c:strCache>
                <c:ptCount val="3"/>
                <c:pt idx="0">
                  <c:v>Deudas</c:v>
                </c:pt>
                <c:pt idx="1">
                  <c:v>Gastos esenciales</c:v>
                </c:pt>
                <c:pt idx="2">
                  <c:v>Gastos no esenciales</c:v>
                </c:pt>
              </c:strCache>
            </c:strRef>
          </c:cat>
          <c:val>
            <c:numRef>
              <c:f>Compartir!$G$13:$G$16</c:f>
              <c:numCache>
                <c:formatCode>0%</c:formatCode>
                <c:ptCount val="3"/>
                <c:pt idx="0">
                  <c:v>0.34131235359559525</c:v>
                </c:pt>
                <c:pt idx="1">
                  <c:v>0.60681920027609448</c:v>
                </c:pt>
                <c:pt idx="2">
                  <c:v>5.1868446128310215E-2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6E-44F8-8626-A20BC175B2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88945295"/>
        <c:axId val="1132766527"/>
        <c:axId val="0"/>
      </c:bar3DChart>
      <c:catAx>
        <c:axId val="2889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32766527"/>
        <c:crosses val="autoZero"/>
        <c:auto val="1"/>
        <c:lblAlgn val="ctr"/>
        <c:lblOffset val="100"/>
        <c:noMultiLvlLbl val="0"/>
      </c:catAx>
      <c:valAx>
        <c:axId val="1132766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8894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[Libro1]Compartir!TablaDinámica19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Distribución</a:t>
            </a:r>
            <a:r>
              <a:rPr lang="en-US" baseline="0"/>
              <a:t> por categorías y concepto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Compartir!$G$19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Compartir!$F$20:$F$37</c:f>
              <c:multiLvlStrCache>
                <c:ptCount val="13"/>
                <c:lvl>
                  <c:pt idx="0">
                    <c:v>Crédito hipotecario</c:v>
                  </c:pt>
                  <c:pt idx="1">
                    <c:v>Crédito vehicular</c:v>
                  </c:pt>
                  <c:pt idx="2">
                    <c:v>Tarjetas crédito</c:v>
                  </c:pt>
                  <c:pt idx="3">
                    <c:v>Alimentación</c:v>
                  </c:pt>
                  <c:pt idx="4">
                    <c:v>Alquiler</c:v>
                  </c:pt>
                  <c:pt idx="5">
                    <c:v>Serv. Públicos</c:v>
                  </c:pt>
                  <c:pt idx="6">
                    <c:v>Telefonía</c:v>
                  </c:pt>
                  <c:pt idx="7">
                    <c:v>Transporte público</c:v>
                  </c:pt>
                  <c:pt idx="8">
                    <c:v>Vestuario</c:v>
                  </c:pt>
                  <c:pt idx="9">
                    <c:v>Accesorios - vestuario</c:v>
                  </c:pt>
                  <c:pt idx="10">
                    <c:v>Citas - salidas</c:v>
                  </c:pt>
                  <c:pt idx="11">
                    <c:v>Extras</c:v>
                  </c:pt>
                  <c:pt idx="12">
                    <c:v>Salario</c:v>
                  </c:pt>
                </c:lvl>
                <c:lvl>
                  <c:pt idx="0">
                    <c:v>Deudas</c:v>
                  </c:pt>
                  <c:pt idx="3">
                    <c:v>Gastos esenciales</c:v>
                  </c:pt>
                  <c:pt idx="9">
                    <c:v>Gastos no esenciales</c:v>
                  </c:pt>
                  <c:pt idx="11">
                    <c:v>Ingresos</c:v>
                  </c:pt>
                </c:lvl>
              </c:multiLvlStrCache>
            </c:multiLvlStrRef>
          </c:cat>
          <c:val>
            <c:numRef>
              <c:f>Compartir!$G$20:$G$37</c:f>
              <c:numCache>
                <c:formatCode>0%</c:formatCode>
                <c:ptCount val="13"/>
                <c:pt idx="0">
                  <c:v>0.47884880293367277</c:v>
                </c:pt>
                <c:pt idx="1">
                  <c:v>0.47884880293367277</c:v>
                </c:pt>
                <c:pt idx="2">
                  <c:v>4.2302394132654485E-2</c:v>
                </c:pt>
                <c:pt idx="3">
                  <c:v>0.24233979797448343</c:v>
                </c:pt>
                <c:pt idx="4">
                  <c:v>0.40713271461687872</c:v>
                </c:pt>
                <c:pt idx="5">
                  <c:v>0.12548143443503446</c:v>
                </c:pt>
                <c:pt idx="6">
                  <c:v>2.1922530787062699E-2</c:v>
                </c:pt>
                <c:pt idx="7">
                  <c:v>0.11218823812378212</c:v>
                </c:pt>
                <c:pt idx="8">
                  <c:v>9.0935284062758567E-2</c:v>
                </c:pt>
                <c:pt idx="9">
                  <c:v>0.37164840801670757</c:v>
                </c:pt>
                <c:pt idx="10">
                  <c:v>0.62835159198329238</c:v>
                </c:pt>
                <c:pt idx="11">
                  <c:v>5.8756729571395973E-2</c:v>
                </c:pt>
                <c:pt idx="12">
                  <c:v>0.94124327042860401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A-4D0D-B1EF-B2D30977C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37071839"/>
        <c:axId val="1137072319"/>
      </c:barChart>
      <c:catAx>
        <c:axId val="1137071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37072319"/>
        <c:crosses val="autoZero"/>
        <c:auto val="1"/>
        <c:lblAlgn val="ctr"/>
        <c:lblOffset val="100"/>
        <c:noMultiLvlLbl val="0"/>
      </c:catAx>
      <c:valAx>
        <c:axId val="1137072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3707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5FBA9125-A3FD-4AE1-AD05-7F4B186684BD}" type="datetime1">
              <a:rPr lang="es-MX" smtClean="0"/>
              <a:t>20/03/2024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3AABEE7-B2BD-4CD6-A36F-85887029960C}" type="datetime1">
              <a:rPr lang="es-MX" smtClean="0"/>
              <a:pPr/>
              <a:t>20/03/2024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: sin barra superi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9" name="Cuadro de texto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 | haz clic e </a:t>
            </a:r>
            <a:r>
              <a:rPr lang="es-MX" sz="1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infórmate</a:t>
            </a: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MX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 rtl="0"/>
            <a:r>
              <a:rPr lang="es-MX" noProof="0"/>
              <a:t>HAZ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: si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" name="Cuadro de texto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MX" sz="1100" noProof="0" dirty="0">
                <a:solidFill>
                  <a:schemeClr val="bg1"/>
                </a:solidFill>
              </a:rPr>
              <a:t>Neal Creative | </a:t>
            </a:r>
            <a:r>
              <a:rPr lang="es-MX" sz="1100" b="1" noProof="0" dirty="0">
                <a:solidFill>
                  <a:schemeClr val="bg1"/>
                </a:solidFill>
              </a:rPr>
              <a:t>Más información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MX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MX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s-MX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8chWq7DaA4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7D5D82-F5A4-8C85-7AE9-916F0D18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es-MX" noProof="0" smtClean="0"/>
              <a:t>1</a:t>
            </a:fld>
            <a:endParaRPr lang="es-MX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2D6EFC-1336-A883-DBBE-FB384CE4669E}"/>
              </a:ext>
            </a:extLst>
          </p:cNvPr>
          <p:cNvSpPr txBox="1"/>
          <p:nvPr/>
        </p:nvSpPr>
        <p:spPr>
          <a:xfrm>
            <a:off x="223643" y="313951"/>
            <a:ext cx="62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Registro de gastos en Excel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B9C62-6790-183D-30B0-08AFF4119054}"/>
              </a:ext>
            </a:extLst>
          </p:cNvPr>
          <p:cNvSpPr txBox="1"/>
          <p:nvPr/>
        </p:nvSpPr>
        <p:spPr>
          <a:xfrm>
            <a:off x="629102" y="2978717"/>
            <a:ext cx="7205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presente proyecto de análisis de datos está enfocado para principiantes, aquellos que aún no realizan su primera investigación en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base de datos esta realizada en Excel en formato CSV.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proyecto se relaciona con la gestión de finanzas personales.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94BCCC-E2C8-363C-F4F9-00C30104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14" y="5109910"/>
            <a:ext cx="3781953" cy="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E1BB45-A2BC-216B-F737-68A292BC8370}"/>
              </a:ext>
            </a:extLst>
          </p:cNvPr>
          <p:cNvSpPr txBox="1"/>
          <p:nvPr/>
        </p:nvSpPr>
        <p:spPr>
          <a:xfrm>
            <a:off x="629103" y="2509678"/>
            <a:ext cx="681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F7F1FCF-F98E-E5C9-18C9-DBC9E2A09365}"/>
              </a:ext>
            </a:extLst>
          </p:cNvPr>
          <p:cNvSpPr/>
          <p:nvPr/>
        </p:nvSpPr>
        <p:spPr>
          <a:xfrm>
            <a:off x="629103" y="5375084"/>
            <a:ext cx="3488266" cy="3651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3B6959A-8219-D0D9-14AD-B981798F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4" r="9278"/>
          <a:stretch/>
        </p:blipFill>
        <p:spPr>
          <a:xfrm>
            <a:off x="8964624" y="2761825"/>
            <a:ext cx="1595091" cy="160450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8050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Analizar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E4F57827-DF20-F94E-A52A-4F0C2EE02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34937"/>
              </p:ext>
            </p:extLst>
          </p:nvPr>
        </p:nvGraphicFramePr>
        <p:xfrm>
          <a:off x="1036636" y="2109206"/>
          <a:ext cx="4934902" cy="929640"/>
        </p:xfrm>
        <a:graphic>
          <a:graphicData uri="http://schemas.openxmlformats.org/drawingml/2006/table">
            <a:tbl>
              <a:tblPr/>
              <a:tblGrid>
                <a:gridCol w="820102">
                  <a:extLst>
                    <a:ext uri="{9D8B030D-6E8A-4147-A177-3AD203B41FA5}">
                      <a16:colId xmlns:a16="http://schemas.microsoft.com/office/drawing/2014/main" val="4756603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946776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572861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561323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51999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C: Quick Stats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Gastos esenciales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Gastos no esenciales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Deudas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48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$199,735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95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$168,081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$40,599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017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$1,956,837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$255,085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$86,109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$310,518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00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$1,982,430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$197,137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$84,755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5393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FB50858-7F14-F502-BDD0-38D4337C5EF2}"/>
              </a:ext>
            </a:extLst>
          </p:cNvPr>
          <p:cNvSpPr txBox="1"/>
          <p:nvPr/>
        </p:nvSpPr>
        <p:spPr>
          <a:xfrm>
            <a:off x="829421" y="1834394"/>
            <a:ext cx="528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a) Estadísticas rápidas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4854C1-68E1-0746-786B-226254851E8D}"/>
              </a:ext>
            </a:extLst>
          </p:cNvPr>
          <p:cNvSpPr txBox="1"/>
          <p:nvPr/>
        </p:nvSpPr>
        <p:spPr>
          <a:xfrm>
            <a:off x="724646" y="3173414"/>
            <a:ext cx="784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c) ¿Cuáles son las salidas de dinero más representativas en el año?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168986-75C4-FFFE-C2A7-086C5DCDF729}"/>
              </a:ext>
            </a:extLst>
          </p:cNvPr>
          <p:cNvSpPr txBox="1"/>
          <p:nvPr/>
        </p:nvSpPr>
        <p:spPr>
          <a:xfrm>
            <a:off x="724646" y="4740171"/>
            <a:ext cx="784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d) ¿Cuáles son las salidas de dinero más representativas en el año?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3A8AE7F0-1970-E5BC-D386-B3D36312E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50040"/>
              </p:ext>
            </p:extLst>
          </p:nvPr>
        </p:nvGraphicFramePr>
        <p:xfrm>
          <a:off x="1036637" y="3603626"/>
          <a:ext cx="50593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59822" imgH="937236" progId="Excel.Sheet.12">
                  <p:embed/>
                </p:oleObj>
              </mc:Choice>
              <mc:Fallback>
                <p:oleObj name="Worksheet" r:id="rId2" imgW="5059822" imgH="9372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6637" y="3603626"/>
                        <a:ext cx="505936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8ACE0D1-B70B-4E74-2DE1-314E58115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32684"/>
              </p:ext>
            </p:extLst>
          </p:nvPr>
        </p:nvGraphicFramePr>
        <p:xfrm>
          <a:off x="1036636" y="5195660"/>
          <a:ext cx="50593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059822" imgH="921886" progId="Excel.Sheet.12">
                  <p:embed/>
                </p:oleObj>
              </mc:Choice>
              <mc:Fallback>
                <p:oleObj name="Worksheet" r:id="rId4" imgW="5059822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6636" y="5195660"/>
                        <a:ext cx="5059363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B4F5B40-FB62-4766-2491-AEC9AC847C50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3333464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Analizar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B50858-7F14-F502-BDD0-38D4337C5EF2}"/>
              </a:ext>
            </a:extLst>
          </p:cNvPr>
          <p:cNvSpPr txBox="1"/>
          <p:nvPr/>
        </p:nvSpPr>
        <p:spPr>
          <a:xfrm>
            <a:off x="981821" y="2052303"/>
            <a:ext cx="528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Suma de valor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C683086-009F-D08F-4BD3-06CD36E9F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56696"/>
              </p:ext>
            </p:extLst>
          </p:nvPr>
        </p:nvGraphicFramePr>
        <p:xfrm>
          <a:off x="1390650" y="2830513"/>
          <a:ext cx="7463686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64338" imgH="738958" progId="Excel.Sheet.12">
                  <p:embed/>
                </p:oleObj>
              </mc:Choice>
              <mc:Fallback>
                <p:oleObj name="Worksheet" r:id="rId2" imgW="5364338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0650" y="2830513"/>
                        <a:ext cx="7463686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9C5D47-5143-7CBF-FF43-75E9180ABBF9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18474613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Compartir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5C622D-F6C7-B36D-67C4-5B130D8C933C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4DF70F4-8B77-AE7C-7391-8A2439C9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80" y="3279651"/>
            <a:ext cx="2724530" cy="96215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5E7EC3-894D-3F96-2D7E-F7F3D9F1FD8D}"/>
              </a:ext>
            </a:extLst>
          </p:cNvPr>
          <p:cNvSpPr txBox="1"/>
          <p:nvPr/>
        </p:nvSpPr>
        <p:spPr>
          <a:xfrm>
            <a:off x="474116" y="2277637"/>
            <a:ext cx="4135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Podemos insertar una escala de tiempo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17B856A-6CF5-F338-5AA3-DB73E02E2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905" y="2993967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6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Compartir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B50858-7F14-F502-BDD0-38D4337C5EF2}"/>
              </a:ext>
            </a:extLst>
          </p:cNvPr>
          <p:cNvSpPr txBox="1"/>
          <p:nvPr/>
        </p:nvSpPr>
        <p:spPr>
          <a:xfrm>
            <a:off x="829421" y="1855487"/>
            <a:ext cx="528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Reporte dinámico de gastos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3466C4-4F2D-B3F1-CF62-B3D7C3D30E59}"/>
              </a:ext>
            </a:extLst>
          </p:cNvPr>
          <p:cNvSpPr txBox="1"/>
          <p:nvPr/>
        </p:nvSpPr>
        <p:spPr>
          <a:xfrm>
            <a:off x="981821" y="2333540"/>
            <a:ext cx="511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">
              <a:buFont typeface="+mj-lt"/>
              <a:buAutoNum type="alphaLcPeriod"/>
            </a:pPr>
            <a:r>
              <a:rPr lang="es-MX" sz="1800" u="none" strike="noStrike" dirty="0">
                <a:effectLst/>
              </a:rPr>
              <a:t>Distribución por categorías</a:t>
            </a:r>
          </a:p>
          <a:p>
            <a:pPr marL="342900" indent="-342900" algn="l" fontAlgn="b">
              <a:buFont typeface="+mj-lt"/>
              <a:buAutoNum type="alphaLcPeriod"/>
            </a:pPr>
            <a:r>
              <a:rPr lang="es-MX" b="0" i="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Distribución por gastos</a:t>
            </a:r>
          </a:p>
          <a:p>
            <a:pPr marL="342900" indent="-342900" algn="l" fontAlgn="b">
              <a:buFont typeface="+mj-lt"/>
              <a:buAutoNum type="alphaLcPeriod"/>
            </a:pPr>
            <a:r>
              <a:rPr lang="es-MX" sz="1800" u="none" strike="noStrike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Dist</a:t>
            </a:r>
            <a:r>
              <a:rPr lang="es-MX" dirty="0">
                <a:solidFill>
                  <a:srgbClr val="000000"/>
                </a:solidFill>
                <a:latin typeface="Bahnschrift SemiLight" panose="020B0502040204020203" pitchFamily="34" charset="0"/>
              </a:rPr>
              <a:t>ribución por categorías y conceptos </a:t>
            </a:r>
          </a:p>
          <a:p>
            <a:pPr marL="342900" indent="-342900" algn="l" fontAlgn="b">
              <a:buFont typeface="+mj-lt"/>
              <a:buAutoNum type="alphaLcPeriod"/>
            </a:pPr>
            <a:r>
              <a:rPr lang="es-MX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Segmentar por fechas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CDB735F-DE58-030C-BE91-1CD1168AD1BD}"/>
              </a:ext>
            </a:extLst>
          </p:cNvPr>
          <p:cNvGraphicFramePr>
            <a:graphicFrameLocks/>
          </p:cNvGraphicFramePr>
          <p:nvPr/>
        </p:nvGraphicFramePr>
        <p:xfrm>
          <a:off x="243094" y="3878477"/>
          <a:ext cx="3043241" cy="221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AD8A7BA-B6E0-DA28-904E-AB0ACB762A3A}"/>
              </a:ext>
            </a:extLst>
          </p:cNvPr>
          <p:cNvGraphicFramePr>
            <a:graphicFrameLocks/>
          </p:cNvGraphicFramePr>
          <p:nvPr/>
        </p:nvGraphicFramePr>
        <p:xfrm>
          <a:off x="3469819" y="3878478"/>
          <a:ext cx="3286125" cy="2218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2BC74A1B-B663-4A68-1F54-4D4BEA4E6A9C}"/>
              </a:ext>
            </a:extLst>
          </p:cNvPr>
          <p:cNvGraphicFramePr>
            <a:graphicFrameLocks/>
          </p:cNvGraphicFramePr>
          <p:nvPr/>
        </p:nvGraphicFramePr>
        <p:xfrm>
          <a:off x="6916372" y="2156850"/>
          <a:ext cx="5032534" cy="393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5C622D-F6C7-B36D-67C4-5B130D8C933C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42667845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Tomar decisiones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0ED275-2FB0-688A-6FA8-31FDE5C2B7D6}"/>
              </a:ext>
            </a:extLst>
          </p:cNvPr>
          <p:cNvSpPr txBox="1"/>
          <p:nvPr/>
        </p:nvSpPr>
        <p:spPr>
          <a:xfrm>
            <a:off x="847726" y="2433310"/>
            <a:ext cx="10125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">
              <a:buFont typeface="+mj-lt"/>
              <a:buAutoNum type="arabicPeriod"/>
            </a:pPr>
            <a:r>
              <a:rPr lang="es-MX" b="1" i="0" u="none" strike="noStrike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¿Qué gastos eliminar o disminuir?</a:t>
            </a:r>
          </a:p>
          <a:p>
            <a:pPr algn="l" fontAlgn="b"/>
            <a:r>
              <a:rPr lang="es-MX" b="0" i="0" u="none" strike="noStrike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Vemos de la tabla de distribución de los gatos el mayor de ellos son los gastos esenciales y de la tabla distribución por categoría y concepto el mayor de los gastos esenciales es la renta de alquiler con un 43% y la alimentación con un 23%, pero en este caso al ser un gasto necesario debe</a:t>
            </a:r>
            <a:r>
              <a:rPr lang="es-MX" dirty="0">
                <a:solidFill>
                  <a:srgbClr val="000000"/>
                </a:solidFill>
                <a:latin typeface="Bahnschrift SemiLight" panose="020B0502040204020203" pitchFamily="34" charset="0"/>
              </a:rPr>
              <a:t>mos descartarlo, ya que, si nos sirve, tal vez podríamos disminuir el gasto, pero ya será por decisión propia.</a:t>
            </a:r>
          </a:p>
          <a:p>
            <a:pPr algn="l" fontAlgn="b"/>
            <a:endParaRPr lang="es-MX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algn="l" fontAlgn="b"/>
            <a:r>
              <a:rPr lang="es-MX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Otra opción sería del grafico de distribución de gastos, escoger el gasto de deudas, dentro de aquí vemos que el crédito hipotecario y vehicular ambos representando un gasto de 46%, este serían el más adecuados de recortar </a:t>
            </a:r>
            <a:endParaRPr lang="es-MX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978BE8D-4699-8520-6BB4-AC01967871A6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35950482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7D5D82-F5A4-8C85-7AE9-916F0D18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s-MX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MX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2D6EFC-1336-A883-DBBE-FB384CE4669E}"/>
              </a:ext>
            </a:extLst>
          </p:cNvPr>
          <p:cNvSpPr txBox="1"/>
          <p:nvPr/>
        </p:nvSpPr>
        <p:spPr>
          <a:xfrm>
            <a:off x="223643" y="313951"/>
            <a:ext cx="62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Registro de gastos en Excel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B9C62-6790-183D-30B0-08AFF4119054}"/>
              </a:ext>
            </a:extLst>
          </p:cNvPr>
          <p:cNvSpPr txBox="1"/>
          <p:nvPr/>
        </p:nvSpPr>
        <p:spPr>
          <a:xfrm>
            <a:off x="543380" y="2925513"/>
            <a:ext cx="4857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Puedes apoyarte del siguiente video tutorial donde se explica paso a paso este proyecto de análisis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E1BB45-A2BC-216B-F737-68A292BC8370}"/>
              </a:ext>
            </a:extLst>
          </p:cNvPr>
          <p:cNvSpPr txBox="1"/>
          <p:nvPr/>
        </p:nvSpPr>
        <p:spPr>
          <a:xfrm>
            <a:off x="629104" y="1932524"/>
            <a:ext cx="681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Video tutorial: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F7F1FCF-F98E-E5C9-18C9-DBC9E2A09365}"/>
              </a:ext>
            </a:extLst>
          </p:cNvPr>
          <p:cNvSpPr/>
          <p:nvPr/>
        </p:nvSpPr>
        <p:spPr>
          <a:xfrm>
            <a:off x="629103" y="5375084"/>
            <a:ext cx="3488266" cy="3651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Lic.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Céssar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García</a:t>
            </a:r>
          </a:p>
        </p:txBody>
      </p:sp>
      <p:pic>
        <p:nvPicPr>
          <p:cNvPr id="5" name="Elementos multimedia en línea 4" title="Cómo usar Excel en Data Analytics | Proyecto (Principiantes)">
            <a:hlinkClick r:id="" action="ppaction://media"/>
            <a:extLst>
              <a:ext uri="{FF2B5EF4-FFF2-40B4-BE49-F238E27FC236}">
                <a16:creationId xmlns:a16="http://schemas.microsoft.com/office/drawing/2014/main" id="{8F160942-619E-F711-D89D-61A94873FA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36091" y="2858492"/>
            <a:ext cx="590505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7D5D82-F5A4-8C85-7AE9-916F0D18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es-MX" noProof="0" smtClean="0"/>
              <a:t>2</a:t>
            </a:fld>
            <a:endParaRPr lang="es-MX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2D6EFC-1336-A883-DBBE-FB384CE4669E}"/>
              </a:ext>
            </a:extLst>
          </p:cNvPr>
          <p:cNvSpPr txBox="1"/>
          <p:nvPr/>
        </p:nvSpPr>
        <p:spPr>
          <a:xfrm>
            <a:off x="414143" y="1184517"/>
            <a:ext cx="62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B9C62-6790-183D-30B0-08AFF4119054}"/>
              </a:ext>
            </a:extLst>
          </p:cNvPr>
          <p:cNvSpPr txBox="1"/>
          <p:nvPr/>
        </p:nvSpPr>
        <p:spPr>
          <a:xfrm>
            <a:off x="596606" y="2211556"/>
            <a:ext cx="6817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base de datos proporcionada en Excel contiene los registros de gastos realizados de un usuario, este registro también muestra los diferentes encabezados los cuales 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fecha en la que se realizó el gasto.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categoría a la que pertenece como gasto esencial, no esencial, deudas e ingreso.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concepto (Una breve descripción)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valor, cuanto fue el pago o ingreso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factura, este es un numero de tipo folio único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82F907F-E9C0-D181-24C1-CBD2AC12637C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  <p:pic>
        <p:nvPicPr>
          <p:cNvPr id="9220" name="Picture 4" descr="Mejoramiento de competencias comunicativas en perspectiva tricerebral ...">
            <a:extLst>
              <a:ext uri="{FF2B5EF4-FFF2-40B4-BE49-F238E27FC236}">
                <a16:creationId xmlns:a16="http://schemas.microsoft.com/office/drawing/2014/main" id="{224FE985-2C28-5C33-D482-4C40BAA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044005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7D5D82-F5A4-8C85-7AE9-916F0D18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E1514C-5E56-4738-A1FF-4B1CFD2A3E36}" type="slidenum">
              <a:rPr lang="es-MX" noProof="0" smtClean="0"/>
              <a:t>3</a:t>
            </a:fld>
            <a:endParaRPr lang="es-MX" noProof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2D6EFC-1336-A883-DBBE-FB384CE4669E}"/>
              </a:ext>
            </a:extLst>
          </p:cNvPr>
          <p:cNvSpPr txBox="1"/>
          <p:nvPr/>
        </p:nvSpPr>
        <p:spPr>
          <a:xfrm>
            <a:off x="414143" y="1184517"/>
            <a:ext cx="62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Pregunta a responder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B9C62-6790-183D-30B0-08AFF4119054}"/>
              </a:ext>
            </a:extLst>
          </p:cNvPr>
          <p:cNvSpPr txBox="1"/>
          <p:nvPr/>
        </p:nvSpPr>
        <p:spPr>
          <a:xfrm>
            <a:off x="891881" y="2563981"/>
            <a:ext cx="681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Teniendo una breve introducción a la base de datos, ahora conoceremos la pregunta que nos pide resolver.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82F907F-E9C0-D181-24C1-CBD2AC12637C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15A015-60A2-1C6D-1590-661D264366BC}"/>
              </a:ext>
            </a:extLst>
          </p:cNvPr>
          <p:cNvSpPr txBox="1"/>
          <p:nvPr/>
        </p:nvSpPr>
        <p:spPr>
          <a:xfrm>
            <a:off x="891881" y="3429000"/>
            <a:ext cx="6201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s-MX" sz="2000" b="1" i="0" u="sng" strike="noStrike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¿Qué gastos eliminar o disminuir?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83D28E-4319-A9D3-137A-0C6DD43C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49" y="2563981"/>
            <a:ext cx="2669358" cy="26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A63B24-6313-67B2-DF4B-93F86CE8A3C7}"/>
              </a:ext>
            </a:extLst>
          </p:cNvPr>
          <p:cNvSpPr txBox="1"/>
          <p:nvPr/>
        </p:nvSpPr>
        <p:spPr>
          <a:xfrm>
            <a:off x="1891553" y="3083858"/>
            <a:ext cx="356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Definir el problema.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Preparar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Procesar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Analizar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Compartir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Actuar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1FA498-C4AF-5883-0662-7F498FC21889}"/>
              </a:ext>
            </a:extLst>
          </p:cNvPr>
          <p:cNvSpPr txBox="1"/>
          <p:nvPr/>
        </p:nvSpPr>
        <p:spPr>
          <a:xfrm>
            <a:off x="7611035" y="3083858"/>
            <a:ext cx="3567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Hacer preguntas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Reunir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Limpiar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Responder preguntas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Tablero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Toma de decisiones en base a los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E21072-8CF3-FF68-54E5-5CE9A2F3CBCD}"/>
              </a:ext>
            </a:extLst>
          </p:cNvPr>
          <p:cNvSpPr txBox="1"/>
          <p:nvPr/>
        </p:nvSpPr>
        <p:spPr>
          <a:xfrm>
            <a:off x="4858870" y="365671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enfoca en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72117" y="1623610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para el análisis de datos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9DE3F09-BCD5-72B6-BB88-0BB2A28A9539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DDC93FB-DE05-3401-15B4-D79C1EA449F7}"/>
              </a:ext>
            </a:extLst>
          </p:cNvPr>
          <p:cNvCxnSpPr/>
          <p:nvPr/>
        </p:nvCxnSpPr>
        <p:spPr>
          <a:xfrm>
            <a:off x="5025590" y="4156076"/>
            <a:ext cx="1295400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002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A63B24-6313-67B2-DF4B-93F86CE8A3C7}"/>
              </a:ext>
            </a:extLst>
          </p:cNvPr>
          <p:cNvSpPr txBox="1"/>
          <p:nvPr/>
        </p:nvSpPr>
        <p:spPr>
          <a:xfrm>
            <a:off x="1425886" y="2719682"/>
            <a:ext cx="3967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¿Cómo registrar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¿Qué datos se necesitan?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Estadísticas rápidas 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EDA – Análisis exploratorio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¿Cuáles son las salidas de dinero más representativas en el año?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Reporte dinámico de ingresos vs gastos por mes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¿Qué gastos eliminar o disminuir?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1FA498-C4AF-5883-0662-7F498FC21889}"/>
              </a:ext>
            </a:extLst>
          </p:cNvPr>
          <p:cNvSpPr txBox="1"/>
          <p:nvPr/>
        </p:nvSpPr>
        <p:spPr>
          <a:xfrm>
            <a:off x="7542305" y="2719682"/>
            <a:ext cx="3567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Diseño información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Que información se debe considerar – categorías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u="none" strike="noStrike" dirty="0">
                <a:effectLst/>
              </a:rPr>
              <a:t>Promedio - mediana - min - max - rango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Con filtros y formatos condicionales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Con filtros y Con tablas dinámicas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Tablero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Decisiones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72117" y="1623610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Definir el problema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C9216-1BA4-4124-99DA-308319EED954}"/>
              </a:ext>
            </a:extLst>
          </p:cNvPr>
          <p:cNvSpPr txBox="1"/>
          <p:nvPr/>
        </p:nvSpPr>
        <p:spPr>
          <a:xfrm>
            <a:off x="5497853" y="3707511"/>
            <a:ext cx="19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realiza con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0A5ED29-D27E-4C05-A0CC-C41A3E8D5B7F}"/>
              </a:ext>
            </a:extLst>
          </p:cNvPr>
          <p:cNvCxnSpPr/>
          <p:nvPr/>
        </p:nvCxnSpPr>
        <p:spPr>
          <a:xfrm>
            <a:off x="5604934" y="4165601"/>
            <a:ext cx="1295400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939F82-0178-2131-5C55-F6630EC0E307}"/>
              </a:ext>
            </a:extLst>
          </p:cNvPr>
          <p:cNvSpPr txBox="1"/>
          <p:nvPr/>
        </p:nvSpPr>
        <p:spPr>
          <a:xfrm>
            <a:off x="3660587" y="2146830"/>
            <a:ext cx="21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F249758-4F3A-8CDE-D59A-5F59F64507B8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37204926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A63B24-6313-67B2-DF4B-93F86CE8A3C7}"/>
              </a:ext>
            </a:extLst>
          </p:cNvPr>
          <p:cNvSpPr txBox="1"/>
          <p:nvPr/>
        </p:nvSpPr>
        <p:spPr>
          <a:xfrm>
            <a:off x="1257327" y="2066420"/>
            <a:ext cx="331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¿Cómo registrar los datos?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¿Qué datos se necesitan?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1FA498-C4AF-5883-0662-7F498FC21889}"/>
              </a:ext>
            </a:extLst>
          </p:cNvPr>
          <p:cNvSpPr txBox="1"/>
          <p:nvPr/>
        </p:nvSpPr>
        <p:spPr>
          <a:xfrm>
            <a:off x="7251144" y="1974086"/>
            <a:ext cx="356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Diseño información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Que información se debe considerar – categorías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Preparar los datos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0A5ED29-D27E-4C05-A0CC-C41A3E8D5B7F}"/>
              </a:ext>
            </a:extLst>
          </p:cNvPr>
          <p:cNvCxnSpPr/>
          <p:nvPr/>
        </p:nvCxnSpPr>
        <p:spPr>
          <a:xfrm>
            <a:off x="5194299" y="2346518"/>
            <a:ext cx="1295400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DC812AD6-436F-6788-AD3D-F63D33E0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08" y="3573363"/>
            <a:ext cx="3715465" cy="305013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912A25-F0CE-BCA3-879F-55827D7A2366}"/>
              </a:ext>
            </a:extLst>
          </p:cNvPr>
          <p:cNvSpPr txBox="1"/>
          <p:nvPr/>
        </p:nvSpPr>
        <p:spPr>
          <a:xfrm>
            <a:off x="7580351" y="3005139"/>
            <a:ext cx="3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Información por considerar: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D29BA05-E198-21FE-A221-96EA886CA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38"/>
          <a:stretch/>
        </p:blipFill>
        <p:spPr>
          <a:xfrm>
            <a:off x="680210" y="3573365"/>
            <a:ext cx="5430008" cy="305013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957B7F2-4EFF-9D18-273C-7433E640D4E4}"/>
              </a:ext>
            </a:extLst>
          </p:cNvPr>
          <p:cNvSpPr txBox="1"/>
          <p:nvPr/>
        </p:nvSpPr>
        <p:spPr>
          <a:xfrm>
            <a:off x="1738624" y="3005139"/>
            <a:ext cx="3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Diseño de la información: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A66AD59-EA6D-F9A5-9A83-99A005893B11}"/>
              </a:ext>
            </a:extLst>
          </p:cNvPr>
          <p:cNvSpPr/>
          <p:nvPr/>
        </p:nvSpPr>
        <p:spPr>
          <a:xfrm>
            <a:off x="9236940" y="1050758"/>
            <a:ext cx="2787961" cy="2912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2220325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Procesar los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912A25-F0CE-BCA3-879F-55827D7A2366}"/>
              </a:ext>
            </a:extLst>
          </p:cNvPr>
          <p:cNvSpPr txBox="1"/>
          <p:nvPr/>
        </p:nvSpPr>
        <p:spPr>
          <a:xfrm>
            <a:off x="1652984" y="1963340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Check</a:t>
            </a:r>
            <a:r>
              <a:rPr lang="es-MX" b="1" dirty="0"/>
              <a:t> </a:t>
            </a:r>
            <a:r>
              <a:rPr lang="es-MX" b="1" dirty="0" err="1"/>
              <a:t>List</a:t>
            </a:r>
            <a:r>
              <a:rPr lang="es-MX" b="1" dirty="0"/>
              <a:t>: Limpieza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75B989-8C9D-5D92-AD61-BF2F0B249B5D}"/>
              </a:ext>
            </a:extLst>
          </p:cNvPr>
          <p:cNvSpPr txBox="1"/>
          <p:nvPr/>
        </p:nvSpPr>
        <p:spPr>
          <a:xfrm>
            <a:off x="1068783" y="2332672"/>
            <a:ext cx="47809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s-MX" dirty="0"/>
              <a:t>Seleccionar los datos que responden a nuestras preguntas (Eliminar datos innecesarios como las facturas)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Revisar Ortografía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Remover espacios Extra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Remover filas vacías (no es posible conseguir los datos)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17DE4C-AAEE-816D-6DFD-1952DDB3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42" y="4733329"/>
            <a:ext cx="3501633" cy="194962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F5B3B71-28C3-C517-84B0-F0EEB1AFC461}"/>
              </a:ext>
            </a:extLst>
          </p:cNvPr>
          <p:cNvSpPr txBox="1"/>
          <p:nvPr/>
        </p:nvSpPr>
        <p:spPr>
          <a:xfrm>
            <a:off x="7363549" y="2676868"/>
            <a:ext cx="232178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=Espacios(B2:C180)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1BFBCF-C5D8-7F20-FD5A-066900079D8C}"/>
              </a:ext>
            </a:extLst>
          </p:cNvPr>
          <p:cNvSpPr txBox="1"/>
          <p:nvPr/>
        </p:nvSpPr>
        <p:spPr>
          <a:xfrm>
            <a:off x="7129703" y="2277708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1826BE-AFAF-531A-DDD9-E2677A7EC91A}"/>
              </a:ext>
            </a:extLst>
          </p:cNvPr>
          <p:cNvSpPr txBox="1"/>
          <p:nvPr/>
        </p:nvSpPr>
        <p:spPr>
          <a:xfrm>
            <a:off x="863049" y="4363997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B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47D00-FA46-D9F8-6E3D-8AA578CFAB26}"/>
              </a:ext>
            </a:extLst>
          </p:cNvPr>
          <p:cNvSpPr txBox="1"/>
          <p:nvPr/>
        </p:nvSpPr>
        <p:spPr>
          <a:xfrm>
            <a:off x="7129703" y="3758049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D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A30981A-2228-26CF-B2E7-B67097D6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106" y="4127381"/>
            <a:ext cx="2321784" cy="17819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F02262C-FB6A-C81A-6070-DF68640E7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950" y="4326303"/>
            <a:ext cx="1727751" cy="1246247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8A93E18-FDF2-C1F9-F287-38A2609778A2}"/>
              </a:ext>
            </a:extLst>
          </p:cNvPr>
          <p:cNvSpPr/>
          <p:nvPr/>
        </p:nvSpPr>
        <p:spPr>
          <a:xfrm>
            <a:off x="8499349" y="6321745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8005842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Procesar los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912A25-F0CE-BCA3-879F-55827D7A2366}"/>
              </a:ext>
            </a:extLst>
          </p:cNvPr>
          <p:cNvSpPr txBox="1"/>
          <p:nvPr/>
        </p:nvSpPr>
        <p:spPr>
          <a:xfrm>
            <a:off x="1339079" y="1938458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Check</a:t>
            </a:r>
            <a:r>
              <a:rPr lang="es-MX" b="1" dirty="0"/>
              <a:t> </a:t>
            </a:r>
            <a:r>
              <a:rPr lang="es-MX" b="1" dirty="0" err="1"/>
              <a:t>List</a:t>
            </a:r>
            <a:r>
              <a:rPr lang="es-MX" b="1" dirty="0"/>
              <a:t>: Limpieza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75B989-8C9D-5D92-AD61-BF2F0B249B5D}"/>
              </a:ext>
            </a:extLst>
          </p:cNvPr>
          <p:cNvSpPr txBox="1"/>
          <p:nvPr/>
        </p:nvSpPr>
        <p:spPr>
          <a:xfrm>
            <a:off x="798476" y="2277230"/>
            <a:ext cx="4975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s-MX" dirty="0"/>
              <a:t>Ajustar datos incorrectos (con ceros o letras de más)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Ajustar formatos (Fechas, números…)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Ordenar por criterio (fecha)</a:t>
            </a:r>
          </a:p>
          <a:p>
            <a:pPr marL="342900" indent="-342900">
              <a:buFont typeface="+mj-lt"/>
              <a:buAutoNum type="alphaLcPeriod"/>
            </a:pPr>
            <a:r>
              <a:rPr lang="es-MX" dirty="0"/>
              <a:t>Remover datos duplicados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1BFBCF-C5D8-7F20-FD5A-066900079D8C}"/>
              </a:ext>
            </a:extLst>
          </p:cNvPr>
          <p:cNvSpPr txBox="1"/>
          <p:nvPr/>
        </p:nvSpPr>
        <p:spPr>
          <a:xfrm>
            <a:off x="6839316" y="2215961"/>
            <a:ext cx="139980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1826BE-AFAF-531A-DDD9-E2677A7EC91A}"/>
              </a:ext>
            </a:extLst>
          </p:cNvPr>
          <p:cNvSpPr txBox="1"/>
          <p:nvPr/>
        </p:nvSpPr>
        <p:spPr>
          <a:xfrm>
            <a:off x="708533" y="4025787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47D00-FA46-D9F8-6E3D-8AA578CFAB26}"/>
              </a:ext>
            </a:extLst>
          </p:cNvPr>
          <p:cNvSpPr txBox="1"/>
          <p:nvPr/>
        </p:nvSpPr>
        <p:spPr>
          <a:xfrm>
            <a:off x="6897666" y="3208845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13E63B-07F1-96F8-C3FD-DD5C9597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2" y="4395119"/>
            <a:ext cx="3859268" cy="22042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3E8A78-BC28-7F2E-E14E-74CE855F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692" y="1774032"/>
            <a:ext cx="2257740" cy="11241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C1A8CF-8A2F-8DED-4F77-146B88139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970" y="3182281"/>
            <a:ext cx="2591162" cy="4096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FDA7447-EDD0-5AAD-CDD0-BE25B1BCD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0" b="13020"/>
          <a:stretch/>
        </p:blipFill>
        <p:spPr>
          <a:xfrm>
            <a:off x="7164129" y="4210453"/>
            <a:ext cx="3539942" cy="23622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E0B32E9-F2CA-2287-0DD2-80AAE37C6F9E}"/>
              </a:ext>
            </a:extLst>
          </p:cNvPr>
          <p:cNvSpPr txBox="1"/>
          <p:nvPr/>
        </p:nvSpPr>
        <p:spPr>
          <a:xfrm>
            <a:off x="6897666" y="3765887"/>
            <a:ext cx="23217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/>
              <a:t>Solución 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08CF957-C00B-F948-EA78-A3526B524F98}"/>
              </a:ext>
            </a:extLst>
          </p:cNvPr>
          <p:cNvCxnSpPr>
            <a:cxnSpLocks/>
          </p:cNvCxnSpPr>
          <p:nvPr/>
        </p:nvCxnSpPr>
        <p:spPr>
          <a:xfrm>
            <a:off x="8362950" y="2413193"/>
            <a:ext cx="935967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35DFC15-C96F-EBE2-08CB-83FA784FC442}"/>
              </a:ext>
            </a:extLst>
          </p:cNvPr>
          <p:cNvCxnSpPr>
            <a:cxnSpLocks/>
          </p:cNvCxnSpPr>
          <p:nvPr/>
        </p:nvCxnSpPr>
        <p:spPr>
          <a:xfrm>
            <a:off x="8239125" y="3390465"/>
            <a:ext cx="935967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52CB8EB-9AEB-3B36-C2A7-ECDC2BF1AEF0}"/>
              </a:ext>
            </a:extLst>
          </p:cNvPr>
          <p:cNvSpPr/>
          <p:nvPr/>
        </p:nvSpPr>
        <p:spPr>
          <a:xfrm>
            <a:off x="9403692" y="1076839"/>
            <a:ext cx="2575894" cy="3328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21648485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5A5D-693F-907F-2A54-3BD8A81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proyecto de análisis de datos.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ED5F75-30BA-F0C2-E096-CF42386A238E}"/>
              </a:ext>
            </a:extLst>
          </p:cNvPr>
          <p:cNvSpPr txBox="1"/>
          <p:nvPr/>
        </p:nvSpPr>
        <p:spPr>
          <a:xfrm>
            <a:off x="3286335" y="1250812"/>
            <a:ext cx="564776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Analizar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912A25-F0CE-BCA3-879F-55827D7A2366}"/>
              </a:ext>
            </a:extLst>
          </p:cNvPr>
          <p:cNvSpPr txBox="1"/>
          <p:nvPr/>
        </p:nvSpPr>
        <p:spPr>
          <a:xfrm>
            <a:off x="1049704" y="2383229"/>
            <a:ext cx="52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Check</a:t>
            </a:r>
            <a:r>
              <a:rPr lang="es-MX" b="1" dirty="0"/>
              <a:t> </a:t>
            </a:r>
            <a:r>
              <a:rPr lang="es-MX" b="1" dirty="0" err="1"/>
              <a:t>List</a:t>
            </a:r>
            <a:r>
              <a:rPr lang="es-MX" b="1" dirty="0"/>
              <a:t>: Análisis de datos </a:t>
            </a:r>
          </a:p>
          <a:p>
            <a:r>
              <a:rPr lang="es-MX" b="1" dirty="0"/>
              <a:t>(Solución a las preguntas - problema)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BFB6F5-7CB8-4152-D902-FD2A27E7AEEC}"/>
              </a:ext>
            </a:extLst>
          </p:cNvPr>
          <p:cNvSpPr txBox="1"/>
          <p:nvPr/>
        </p:nvSpPr>
        <p:spPr>
          <a:xfrm>
            <a:off x="1009676" y="3307663"/>
            <a:ext cx="430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">
              <a:buFont typeface="+mj-lt"/>
              <a:buAutoNum type="alphaLcPeriod"/>
            </a:pPr>
            <a:r>
              <a:rPr lang="es-MX" sz="1800" u="none" strike="noStrike" dirty="0">
                <a:effectLst/>
              </a:rPr>
              <a:t>Estadísticas rápidas</a:t>
            </a:r>
          </a:p>
          <a:p>
            <a:pPr marL="342900" indent="-342900" fontAlgn="b">
              <a:buFont typeface="+mj-lt"/>
              <a:buAutoNum type="alphaLcPeriod"/>
            </a:pPr>
            <a:r>
              <a:rPr lang="es-MX" sz="1800" u="none" strike="noStrike" dirty="0">
                <a:effectLst/>
              </a:rPr>
              <a:t>EDA - Análisis exploratorio de datos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 fontAlgn="b">
              <a:buFont typeface="+mj-lt"/>
              <a:buAutoNum type="alphaLcPeriod"/>
            </a:pPr>
            <a:r>
              <a:rPr lang="es-MX" sz="1800" u="none" strike="noStrike" dirty="0">
                <a:effectLst/>
              </a:rPr>
              <a:t>¿Cuáles son las salidas de dinero más representativas en el año?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 fontAlgn="b">
              <a:buFont typeface="+mj-lt"/>
              <a:buAutoNum type="alphaLcPeriod"/>
            </a:pPr>
            <a:r>
              <a:rPr lang="es-MX" sz="1800" u="none" strike="noStrike" dirty="0">
                <a:effectLst/>
              </a:rPr>
              <a:t>¿Cuáles son las salidas de dinero más representativas en el año?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 algn="l" fontAlgn="b">
              <a:buFont typeface="+mj-lt"/>
              <a:buAutoNum type="alphaLcPeriod"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B93504-8193-1261-01D4-2E8877E35782}"/>
              </a:ext>
            </a:extLst>
          </p:cNvPr>
          <p:cNvSpPr txBox="1"/>
          <p:nvPr/>
        </p:nvSpPr>
        <p:spPr>
          <a:xfrm>
            <a:off x="7542493" y="3307663"/>
            <a:ext cx="3567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">
              <a:buFont typeface="+mj-lt"/>
              <a:buAutoNum type="arabicPeriod"/>
            </a:pPr>
            <a:r>
              <a:rPr lang="it-IT" sz="1800" u="none" strike="noStrike" dirty="0">
                <a:effectLst/>
              </a:rPr>
              <a:t>Promedio - mediana - min - max – rango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Con formatos condicionales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 fontAlgn="b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Con filtros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 fontAlgn="b">
              <a:buFont typeface="+mj-lt"/>
              <a:buAutoNum type="arabicPeriod"/>
            </a:pPr>
            <a:r>
              <a:rPr lang="es-MX" sz="1800" u="none" strike="noStrike" dirty="0">
                <a:effectLst/>
              </a:rPr>
              <a:t>Con tablas dinámicas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A85D40-F338-B292-46CB-770DA7616EAB}"/>
              </a:ext>
            </a:extLst>
          </p:cNvPr>
          <p:cNvSpPr txBox="1"/>
          <p:nvPr/>
        </p:nvSpPr>
        <p:spPr>
          <a:xfrm>
            <a:off x="5602628" y="3814391"/>
            <a:ext cx="193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realiza con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E094166-E2EB-AFEE-BB28-56E141E52326}"/>
              </a:ext>
            </a:extLst>
          </p:cNvPr>
          <p:cNvCxnSpPr/>
          <p:nvPr/>
        </p:nvCxnSpPr>
        <p:spPr>
          <a:xfrm>
            <a:off x="5709709" y="4272481"/>
            <a:ext cx="1295400" cy="0"/>
          </a:xfrm>
          <a:prstGeom prst="straightConnector1">
            <a:avLst/>
          </a:prstGeom>
          <a:ln w="57150">
            <a:solidFill>
              <a:srgbClr val="00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FF782DC-6762-DC45-CC2C-C2C21CFCE499}"/>
              </a:ext>
            </a:extLst>
          </p:cNvPr>
          <p:cNvSpPr/>
          <p:nvPr/>
        </p:nvSpPr>
        <p:spPr>
          <a:xfrm>
            <a:off x="147420" y="6241859"/>
            <a:ext cx="3488266" cy="365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Lic. </a:t>
            </a:r>
            <a:r>
              <a:rPr lang="es-MX" dirty="0" err="1"/>
              <a:t>Céssar</a:t>
            </a:r>
            <a:r>
              <a:rPr lang="es-MX" dirty="0"/>
              <a:t> García</a:t>
            </a:r>
          </a:p>
        </p:txBody>
      </p:sp>
    </p:spTree>
    <p:extLst>
      <p:ext uri="{BB962C8B-B14F-4D97-AF65-F5344CB8AC3E}">
        <p14:creationId xmlns:p14="http://schemas.microsoft.com/office/powerpoint/2010/main" val="14998512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Muestra de gráficos inteligentes de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92_TF55917490_Win32" id="{8CE1904D-0944-4799-8CDA-4715C8A04E11}" vid="{D4EB183F-03C4-463B-885C-01D47E1FD2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Muestrario de gráficos inteligentes</Template>
  <TotalTime>626</TotalTime>
  <Words>931</Words>
  <Application>Microsoft Office PowerPoint</Application>
  <PresentationFormat>Panorámica</PresentationFormat>
  <Paragraphs>165</Paragraphs>
  <Slides>15</Slides>
  <Notes>0</Notes>
  <HiddenSlides>0</HiddenSlides>
  <MMClips>1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Bahnschrift SemiLight</vt:lpstr>
      <vt:lpstr>Calibri</vt:lpstr>
      <vt:lpstr>Segoe UI</vt:lpstr>
      <vt:lpstr>Segoe UI Light</vt:lpstr>
      <vt:lpstr>Segoe UI Semibold</vt:lpstr>
      <vt:lpstr>1_Muestra de gráficos inteligentes de Neal Creative</vt:lpstr>
      <vt:lpstr>Worksheet</vt:lpstr>
      <vt:lpstr>Presentación de PowerPoint</vt:lpstr>
      <vt:lpstr>Presentación de PowerPoint</vt:lpstr>
      <vt:lpstr>Presentación de PowerPoint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Primer proyecto de análisis de datos.</vt:lpstr>
      <vt:lpstr>Presentación de PowerPoint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CESAR ALONSO GARCIA VILLAFAÑA</dc:creator>
  <cp:keywords/>
  <dc:description/>
  <cp:lastModifiedBy>CESAR ALONSO GARCIA VILLAFAÑA</cp:lastModifiedBy>
  <cp:revision>3</cp:revision>
  <dcterms:created xsi:type="dcterms:W3CDTF">2024-03-19T20:50:10Z</dcterms:created>
  <dcterms:modified xsi:type="dcterms:W3CDTF">2024-03-20T20:43:16Z</dcterms:modified>
  <cp:category/>
</cp:coreProperties>
</file>