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327" r:id="rId2"/>
    <p:sldId id="262" r:id="rId3"/>
    <p:sldId id="263" r:id="rId4"/>
    <p:sldId id="382" r:id="rId5"/>
    <p:sldId id="379" r:id="rId6"/>
    <p:sldId id="380" r:id="rId7"/>
    <p:sldId id="383" r:id="rId8"/>
    <p:sldId id="385" r:id="rId9"/>
    <p:sldId id="386" r:id="rId10"/>
    <p:sldId id="387" r:id="rId11"/>
    <p:sldId id="389" r:id="rId12"/>
    <p:sldId id="388" r:id="rId13"/>
    <p:sldId id="390" r:id="rId14"/>
    <p:sldId id="391" r:id="rId15"/>
    <p:sldId id="424" r:id="rId16"/>
    <p:sldId id="392" r:id="rId17"/>
    <p:sldId id="312" r:id="rId18"/>
    <p:sldId id="395" r:id="rId19"/>
    <p:sldId id="396" r:id="rId20"/>
    <p:sldId id="397" r:id="rId21"/>
    <p:sldId id="398" r:id="rId22"/>
    <p:sldId id="399" r:id="rId23"/>
    <p:sldId id="403" r:id="rId24"/>
    <p:sldId id="400" r:id="rId25"/>
    <p:sldId id="402" r:id="rId26"/>
    <p:sldId id="414" r:id="rId27"/>
    <p:sldId id="411" r:id="rId28"/>
    <p:sldId id="413" r:id="rId29"/>
    <p:sldId id="417" r:id="rId30"/>
    <p:sldId id="418" r:id="rId31"/>
    <p:sldId id="419" r:id="rId32"/>
    <p:sldId id="420" r:id="rId33"/>
    <p:sldId id="421" r:id="rId34"/>
    <p:sldId id="416" r:id="rId35"/>
    <p:sldId id="412" r:id="rId36"/>
    <p:sldId id="425" r:id="rId37"/>
    <p:sldId id="441" r:id="rId38"/>
    <p:sldId id="440" r:id="rId39"/>
    <p:sldId id="426" r:id="rId40"/>
    <p:sldId id="427" r:id="rId41"/>
    <p:sldId id="428" r:id="rId42"/>
    <p:sldId id="429" r:id="rId43"/>
    <p:sldId id="430" r:id="rId44"/>
    <p:sldId id="431" r:id="rId45"/>
    <p:sldId id="432" r:id="rId46"/>
    <p:sldId id="433" r:id="rId47"/>
    <p:sldId id="434" r:id="rId48"/>
    <p:sldId id="435" r:id="rId49"/>
    <p:sldId id="436" r:id="rId50"/>
    <p:sldId id="437" r:id="rId51"/>
    <p:sldId id="438" r:id="rId52"/>
    <p:sldId id="439" r:id="rId53"/>
    <p:sldId id="410" r:id="rId54"/>
    <p:sldId id="408" r:id="rId55"/>
    <p:sldId id="407" r:id="rId56"/>
    <p:sldId id="384" r:id="rId57"/>
    <p:sldId id="394" r:id="rId58"/>
    <p:sldId id="313" r:id="rId59"/>
    <p:sldId id="314" r:id="rId60"/>
    <p:sldId id="315" r:id="rId61"/>
    <p:sldId id="316" r:id="rId62"/>
    <p:sldId id="317" r:id="rId63"/>
    <p:sldId id="376" r:id="rId64"/>
    <p:sldId id="318" r:id="rId65"/>
    <p:sldId id="319" r:id="rId66"/>
    <p:sldId id="325" r:id="rId67"/>
    <p:sldId id="320" r:id="rId68"/>
    <p:sldId id="326" r:id="rId69"/>
    <p:sldId id="346" r:id="rId70"/>
    <p:sldId id="348" r:id="rId71"/>
    <p:sldId id="347" r:id="rId72"/>
    <p:sldId id="369" r:id="rId73"/>
    <p:sldId id="370" r:id="rId74"/>
    <p:sldId id="371" r:id="rId75"/>
    <p:sldId id="372" r:id="rId76"/>
    <p:sldId id="339" r:id="rId77"/>
    <p:sldId id="358" r:id="rId78"/>
    <p:sldId id="340" r:id="rId79"/>
    <p:sldId id="306" r:id="rId80"/>
    <p:sldId id="338" r:id="rId81"/>
    <p:sldId id="329" r:id="rId82"/>
    <p:sldId id="330" r:id="rId83"/>
    <p:sldId id="331" r:id="rId84"/>
    <p:sldId id="332" r:id="rId85"/>
    <p:sldId id="333" r:id="rId86"/>
    <p:sldId id="334" r:id="rId87"/>
    <p:sldId id="335" r:id="rId88"/>
    <p:sldId id="336" r:id="rId89"/>
    <p:sldId id="337" r:id="rId90"/>
    <p:sldId id="296" r:id="rId91"/>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B7FF"/>
    <a:srgbClr val="00DB00"/>
    <a:srgbClr val="FF7400"/>
    <a:srgbClr val="00FF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657" autoAdjust="0"/>
  </p:normalViewPr>
  <p:slideViewPr>
    <p:cSldViewPr>
      <p:cViewPr varScale="1">
        <p:scale>
          <a:sx n="127" d="100"/>
          <a:sy n="127" d="100"/>
        </p:scale>
        <p:origin x="-116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387BDB18-914D-4BFD-8CA5-9EA31C659A99}" type="datetimeFigureOut">
              <a:rPr lang="en-US" smtClean="0"/>
              <a:t>5/13/2012</a:t>
            </a:fld>
            <a:endParaRPr lang="en-US"/>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1BF86264-EC1B-4B19-8F55-7D3ABAE85A36}" type="slidenum">
              <a:rPr lang="en-US" smtClean="0"/>
              <a:t>‹Nr.›</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71600" y="2708920"/>
            <a:ext cx="7200800" cy="1440160"/>
          </a:xfrm>
        </p:spPr>
        <p:txBody>
          <a:bodyPr lIns="0" tIns="0" rIns="0" bIns="0">
            <a:noAutofit/>
          </a:bodyPr>
          <a:lstStyle>
            <a:lvl1pPr>
              <a:defRPr sz="11500">
                <a:solidFill>
                  <a:srgbClr val="FF7400"/>
                </a:solidFill>
              </a:defRPr>
            </a:lvl1pPr>
          </a:lstStyle>
          <a:p>
            <a:r>
              <a:rPr lang="de-DE" dirty="0" smtClean="0"/>
              <a:t>CONTENT</a:t>
            </a:r>
            <a:endParaRPr lang="en-US" dirty="0"/>
          </a:p>
        </p:txBody>
      </p:sp>
      <p:sp>
        <p:nvSpPr>
          <p:cNvPr id="14" name="Textplatzhalter 13"/>
          <p:cNvSpPr>
            <a:spLocks noGrp="1"/>
          </p:cNvSpPr>
          <p:nvPr>
            <p:ph type="body" sz="quarter" idx="10" hasCustomPrompt="1"/>
          </p:nvPr>
        </p:nvSpPr>
        <p:spPr>
          <a:xfrm>
            <a:off x="971600" y="1989138"/>
            <a:ext cx="7200850" cy="719137"/>
          </a:xfrm>
          <a:prstGeom prst="rect">
            <a:avLst/>
          </a:prstGeom>
        </p:spPr>
        <p:txBody>
          <a:bodyPr lIns="0" tIns="0" rIns="0" bIns="0" anchor="b"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
        <p:nvSpPr>
          <p:cNvPr id="15" name="Textplatzhalter 13"/>
          <p:cNvSpPr>
            <a:spLocks noGrp="1"/>
          </p:cNvSpPr>
          <p:nvPr>
            <p:ph type="body" sz="quarter" idx="11" hasCustomPrompt="1"/>
          </p:nvPr>
        </p:nvSpPr>
        <p:spPr>
          <a:xfrm>
            <a:off x="971600" y="3933056"/>
            <a:ext cx="7200850" cy="935161"/>
          </a:xfrm>
          <a:prstGeom prst="rect">
            <a:avLst/>
          </a:prstGeom>
        </p:spPr>
        <p:txBody>
          <a:bodyPr lIns="0" tIns="0" rIns="0" bIns="0" anchor="t"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600200"/>
            <a:ext cx="8229600" cy="4525963"/>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13.05.2012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13.05.2012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noFill/>
        </p:spPr>
        <p:txBody>
          <a:bodyPr/>
          <a:lstStyle>
            <a:lvl1pPr>
              <a:defRPr/>
            </a:lvl1pPr>
          </a:lstStyle>
          <a:p>
            <a:r>
              <a:rPr lang="de-DE" dirty="0" smtClean="0"/>
              <a:t>Bearbeiten</a:t>
            </a:r>
            <a:endParaRPr lang="de-DE" dirty="0"/>
          </a:p>
        </p:txBody>
      </p:sp>
      <p:sp>
        <p:nvSpPr>
          <p:cNvPr id="3" name="Inhaltsplatzhalter 2"/>
          <p:cNvSpPr>
            <a:spLocks noGrp="1"/>
          </p:cNvSpPr>
          <p:nvPr>
            <p:ph idx="1"/>
          </p:nvPr>
        </p:nvSpPr>
        <p:spPr>
          <a:xfrm>
            <a:off x="0" y="1412776"/>
            <a:ext cx="9144000" cy="5184576"/>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0" y="6597352"/>
            <a:ext cx="1691680" cy="260648"/>
          </a:xfrm>
          <a:prstGeom prst="rect">
            <a:avLst/>
          </a:prstGeom>
        </p:spPr>
        <p:txBody>
          <a:bodyPr/>
          <a:lstStyle/>
          <a:p>
            <a:fld id="{49009F1C-25D2-4D02-B5E1-1CF1D044B88A}" type="datetime1">
              <a:rPr lang="de-DE" smtClean="0"/>
              <a:pPr/>
              <a:t>13.05.2012</a:t>
            </a:fld>
            <a:endParaRPr lang="de-DE"/>
          </a:p>
        </p:txBody>
      </p:sp>
      <p:sp>
        <p:nvSpPr>
          <p:cNvPr id="5" name="Fußzeilenplatzhalter 4"/>
          <p:cNvSpPr>
            <a:spLocks noGrp="1"/>
          </p:cNvSpPr>
          <p:nvPr>
            <p:ph type="ftr" sz="quarter" idx="11"/>
          </p:nvPr>
        </p:nvSpPr>
        <p:spPr>
          <a:xfrm>
            <a:off x="1691680" y="6597352"/>
            <a:ext cx="5760640" cy="260648"/>
          </a:xfrm>
          <a:prstGeom prst="rect">
            <a:avLst/>
          </a:prstGeom>
        </p:spPr>
        <p:txBody>
          <a:bodyPr/>
          <a:lstStyle/>
          <a:p>
            <a:endParaRPr lang="de-DE"/>
          </a:p>
        </p:txBody>
      </p:sp>
      <p:sp>
        <p:nvSpPr>
          <p:cNvPr id="6" name="Foliennummernplatzhalter 5"/>
          <p:cNvSpPr>
            <a:spLocks noGrp="1"/>
          </p:cNvSpPr>
          <p:nvPr>
            <p:ph type="sldNum" sz="quarter" idx="12"/>
          </p:nvPr>
        </p:nvSpPr>
        <p:spPr>
          <a:xfrm>
            <a:off x="7452320" y="6597352"/>
            <a:ext cx="1691680" cy="260648"/>
          </a:xfrm>
          <a:prstGeom prst="rect">
            <a:avLst/>
          </a:prstGeom>
        </p:spPr>
        <p:txBody>
          <a:bodyPr/>
          <a:lstStyle/>
          <a:p>
            <a:fld id="{84001CC4-1CE1-4BBA-BB24-049787A9E303}" type="slidenum">
              <a:rPr lang="de-DE" smtClean="0"/>
              <a:pPr/>
              <a:t>‹Nr.›</a:t>
            </a:fld>
            <a:endParaRPr lang="de-DE"/>
          </a:p>
        </p:txBody>
      </p:sp>
    </p:spTree>
    <p:extLst>
      <p:ext uri="{BB962C8B-B14F-4D97-AF65-F5344CB8AC3E}">
        <p14:creationId xmlns="" xmlns:p14="http://schemas.microsoft.com/office/powerpoint/2010/main" val="352470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5400"/>
            </a:lvl1pPr>
          </a:lstStyle>
          <a:p>
            <a:r>
              <a:rPr lang="de-DE" dirty="0" smtClean="0"/>
              <a:t>Titelmasterformat durch Klicken bearbeiten</a:t>
            </a:r>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13.05.2012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13.05.2012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13.05.2012</a:t>
            </a:fld>
            <a:endParaRPr lang="de-DE"/>
          </a:p>
        </p:txBody>
      </p:sp>
      <p:sp>
        <p:nvSpPr>
          <p:cNvPr id="8" name="Fußzeilenplatzhalter 7"/>
          <p:cNvSpPr>
            <a:spLocks noGrp="1"/>
          </p:cNvSpPr>
          <p:nvPr>
            <p:ph type="ftr" sz="quarter" idx="11"/>
          </p:nvPr>
        </p:nvSpPr>
        <p:spPr>
          <a:xfrm>
            <a:off x="3124200" y="6356350"/>
            <a:ext cx="2895600" cy="365125"/>
          </a:xfrm>
          <a:prstGeom prst="rect">
            <a:avLst/>
          </a:prstGeom>
        </p:spPr>
        <p:txBody>
          <a:bodyPr/>
          <a:lstStyle/>
          <a:p>
            <a:endParaRPr lang="de-DE"/>
          </a:p>
        </p:txBody>
      </p:sp>
      <p:sp>
        <p:nvSpPr>
          <p:cNvPr id="9" name="Foliennummernplatzhalter 8"/>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13.05.2012</a:t>
            </a:fld>
            <a:endParaRPr lang="de-DE"/>
          </a:p>
        </p:txBody>
      </p:sp>
      <p:sp>
        <p:nvSpPr>
          <p:cNvPr id="4" name="Fußzeilenplatzhalter 3"/>
          <p:cNvSpPr>
            <a:spLocks noGrp="1"/>
          </p:cNvSpPr>
          <p:nvPr>
            <p:ph type="ftr" sz="quarter" idx="11"/>
          </p:nvPr>
        </p:nvSpPr>
        <p:spPr>
          <a:xfrm>
            <a:off x="3124200" y="6356350"/>
            <a:ext cx="2895600" cy="365125"/>
          </a:xfrm>
          <a:prstGeom prst="rect">
            <a:avLst/>
          </a:prstGeom>
        </p:spPr>
        <p:txBody>
          <a:bodyPr/>
          <a:lstStyle/>
          <a:p>
            <a:endParaRPr lang="de-DE"/>
          </a:p>
        </p:txBody>
      </p:sp>
      <p:sp>
        <p:nvSpPr>
          <p:cNvPr id="5" name="Foliennummernplatzhalter 4"/>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13.05.2012</a:t>
            </a:fld>
            <a:endParaRPr lang="de-DE"/>
          </a:p>
        </p:txBody>
      </p:sp>
      <p:sp>
        <p:nvSpPr>
          <p:cNvPr id="3" name="Fußzeilenplatzhalter 2"/>
          <p:cNvSpPr>
            <a:spLocks noGrp="1"/>
          </p:cNvSpPr>
          <p:nvPr>
            <p:ph type="ftr" sz="quarter" idx="11"/>
          </p:nvPr>
        </p:nvSpPr>
        <p:spPr>
          <a:xfrm>
            <a:off x="3124200" y="6356350"/>
            <a:ext cx="2895600" cy="365125"/>
          </a:xfrm>
          <a:prstGeom prst="rect">
            <a:avLst/>
          </a:prstGeom>
        </p:spPr>
        <p:txBody>
          <a:bodyPr/>
          <a:lstStyle/>
          <a:p>
            <a:endParaRPr lang="de-DE"/>
          </a:p>
        </p:txBody>
      </p:sp>
      <p:sp>
        <p:nvSpPr>
          <p:cNvPr id="4" name="Foliennummernplatzhalter 3"/>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13.05.2012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13.05.2012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971600" y="1268760"/>
            <a:ext cx="7200800" cy="4320480"/>
          </a:xfrm>
          <a:prstGeom prst="rect">
            <a:avLst/>
          </a:prstGeom>
        </p:spPr>
        <p:txBody>
          <a:bodyPr vert="horz" lIns="91440" tIns="45720" rIns="91440" bIns="45720" rtlCol="0" anchor="ctr">
            <a:normAutofit/>
          </a:bodyPr>
          <a:lstStyle/>
          <a:p>
            <a:r>
              <a:rPr lang="de-DE" noProof="0" dirty="0" smtClean="0"/>
              <a:t>CONTENT</a:t>
            </a:r>
            <a:endParaRPr lang="de-DE" noProof="0" dirty="0"/>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iming>
    <p:tnLst>
      <p:par>
        <p:cTn id="1" dur="indefinite" restart="never" nodeType="tmRoot"/>
      </p:par>
    </p:tnLst>
  </p:timing>
  <p:txStyles>
    <p:titleStyle>
      <a:lvl1pPr algn="ctr" defTabSz="914400" rtl="0" eaLnBrk="1" latinLnBrk="0" hangingPunct="1">
        <a:spcBef>
          <a:spcPct val="0"/>
        </a:spcBef>
        <a:buNone/>
        <a:defRPr sz="9600" kern="1200">
          <a:solidFill>
            <a:srgbClr val="00B7FF"/>
          </a:solidFill>
          <a:latin typeface="Bebas Neue"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classnamer.com/"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jmrtn.com/notes/2012/02/17/design-patterns.html" TargetMode="External"/><Relationship Id="rId2" Type="http://schemas.openxmlformats.org/officeDocument/2006/relationships/hyperlink" Target="https://twitter.com/"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hyperlink" Target="http://inquiry111westminster.wikispaces.com/Blind%20men%20and%20an%20elephant" TargetMode="External"/><Relationship Id="rId2" Type="http://schemas.openxmlformats.org/officeDocument/2006/relationships/hyperlink" Target="http://en.wikisource.org/wiki/The_poems_of_John_Godfrey_Saxe/The_Blind_Men_and_the_Elephant" TargetMode="External"/><Relationship Id="rId1" Type="http://schemas.openxmlformats.org/officeDocument/2006/relationships/slideLayout" Target="../slideLayouts/slideLayout2.xml"/><Relationship Id="rId4" Type="http://schemas.openxmlformats.org/officeDocument/2006/relationships/hyperlink" Target="http://www.labnol.org/software/tutorials/advice-select-best-fonts-for-powerpoint-presentation-slides/335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"Always code as if the guy who ends up maintaining your code will be a violent psychopath who knows where you live."  </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 Martin Golding</a:t>
            </a:r>
            <a:r>
              <a:rPr lang="en-US" sz="2800" dirty="0" smtClean="0">
                <a:solidFill>
                  <a:schemeClr val="tx1">
                    <a:lumMod val="75000"/>
                    <a:lumOff val="25000"/>
                  </a:schemeClr>
                </a:solidFill>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smtClean="0">
                <a:solidFill>
                  <a:srgbClr val="00B7FF"/>
                </a:solidFill>
              </a:rPr>
              <a:t>aussagekräftige</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Erzeuge</a:t>
            </a:r>
            <a:endParaRPr lang="en-US" dirty="0"/>
          </a:p>
        </p:txBody>
      </p:sp>
      <p:sp>
        <p:nvSpPr>
          <p:cNvPr id="5" name="Textplatzhalter 4"/>
          <p:cNvSpPr>
            <a:spLocks noGrp="1"/>
          </p:cNvSpPr>
          <p:nvPr>
            <p:ph type="body" sz="quarter" idx="11"/>
          </p:nvPr>
        </p:nvSpPr>
        <p:spPr/>
        <p:txBody>
          <a:bodyPr/>
          <a:lstStyle/>
          <a:p>
            <a:r>
              <a:rPr lang="de-DE" dirty="0" smtClean="0"/>
              <a:t>Unterschiede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err="1" smtClean="0">
                <a:solidFill>
                  <a:srgbClr val="00B7FF"/>
                </a:solidFill>
              </a:rPr>
              <a:t>Suchbare</a:t>
            </a:r>
            <a:endParaRPr lang="en-US" sz="8800" dirty="0">
              <a:solidFill>
                <a:srgbClr val="00B7FF"/>
              </a:solidFill>
            </a:endParaRPr>
          </a:p>
        </p:txBody>
      </p:sp>
      <p:sp>
        <p:nvSpPr>
          <p:cNvPr id="4" name="Textplatzhalter 3"/>
          <p:cNvSpPr>
            <a:spLocks noGrp="1"/>
          </p:cNvSpPr>
          <p:nvPr>
            <p:ph type="body" sz="quarter" idx="10"/>
          </p:nvPr>
        </p:nvSpPr>
        <p:spPr/>
        <p:txBody>
          <a:bodyPr/>
          <a:lstStyle/>
          <a:p>
            <a:r>
              <a:rPr lang="de-DE" dirty="0" smtClean="0"/>
              <a:t>Verwende</a:t>
            </a:r>
            <a:endParaRPr lang="en-US" dirty="0"/>
          </a:p>
        </p:txBody>
      </p:sp>
      <p:sp>
        <p:nvSpPr>
          <p:cNvPr id="5" name="Textplatzhalter 4"/>
          <p:cNvSpPr>
            <a:spLocks noGrp="1"/>
          </p:cNvSpPr>
          <p:nvPr>
            <p:ph type="body" sz="quarter" idx="11"/>
          </p:nvPr>
        </p:nvSpPr>
        <p:spPr/>
        <p:txBody>
          <a:bodyPr/>
          <a:lstStyle/>
          <a:p>
            <a:r>
              <a:rPr lang="de-DE" dirty="0" smtClean="0"/>
              <a:t>Namen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smtClean="0">
                <a:solidFill>
                  <a:srgbClr val="FF00FF"/>
                </a:solidFill>
              </a:rPr>
              <a:t>aussprechbare</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Verwende</a:t>
            </a:r>
            <a:endParaRPr lang="en-US" dirty="0"/>
          </a:p>
        </p:txBody>
      </p:sp>
      <p:sp>
        <p:nvSpPr>
          <p:cNvPr id="5" name="Textplatzhalter 4"/>
          <p:cNvSpPr>
            <a:spLocks noGrp="1"/>
          </p:cNvSpPr>
          <p:nvPr>
            <p:ph type="body" sz="quarter" idx="11"/>
          </p:nvPr>
        </p:nvSpPr>
        <p:spPr/>
        <p:txBody>
          <a:bodyPr/>
          <a:lstStyle/>
          <a:p>
            <a:r>
              <a:rPr lang="de-DE" dirty="0" smtClean="0"/>
              <a:t>Namen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latin typeface="Roboto" pitchFamily="2" charset="0"/>
                <a:ea typeface="Roboto" pitchFamily="2" charset="0"/>
              </a:rPr>
              <a:t>private Date </a:t>
            </a:r>
            <a:r>
              <a:rPr lang="de-DE" dirty="0" err="1" smtClean="0">
                <a:latin typeface="Roboto" pitchFamily="2" charset="0"/>
                <a:ea typeface="Roboto" pitchFamily="2" charset="0"/>
              </a:rPr>
              <a:t>gen</a:t>
            </a:r>
            <a:r>
              <a:rPr lang="de-DE" dirty="0" err="1" smtClean="0">
                <a:solidFill>
                  <a:srgbClr val="FF00FF"/>
                </a:solidFill>
                <a:latin typeface="Roboto" pitchFamily="2" charset="0"/>
                <a:ea typeface="Roboto" pitchFamily="2" charset="0"/>
              </a:rPr>
              <a:t>ymd</a:t>
            </a:r>
            <a:r>
              <a:rPr lang="de-DE" dirty="0" err="1" smtClean="0">
                <a:solidFill>
                  <a:srgbClr val="00DB00"/>
                </a:solidFill>
                <a:latin typeface="Roboto" pitchFamily="2" charset="0"/>
                <a:ea typeface="Roboto" pitchFamily="2" charset="0"/>
              </a:rPr>
              <a:t>hms</a:t>
            </a:r>
            <a:endParaRPr lang="en-US" dirty="0">
              <a:solidFill>
                <a:srgbClr val="00DB00"/>
              </a:solidFill>
              <a:latin typeface="Roboto" pitchFamily="2" charset="0"/>
              <a:ea typeface="Roboto"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latin typeface="Roboto" pitchFamily="2" charset="0"/>
                <a:ea typeface="Roboto" pitchFamily="2" charset="0"/>
              </a:rPr>
              <a:t>private Date</a:t>
            </a:r>
            <a:br>
              <a:rPr lang="de-DE" dirty="0" smtClean="0">
                <a:latin typeface="Roboto" pitchFamily="2" charset="0"/>
                <a:ea typeface="Roboto" pitchFamily="2" charset="0"/>
              </a:rPr>
            </a:br>
            <a:r>
              <a:rPr lang="de-DE" dirty="0" err="1" smtClean="0">
                <a:latin typeface="Roboto" pitchFamily="2" charset="0"/>
                <a:ea typeface="Roboto" pitchFamily="2" charset="0"/>
              </a:rPr>
              <a:t>generation</a:t>
            </a:r>
            <a:r>
              <a:rPr lang="de-DE" dirty="0" err="1" smtClean="0">
                <a:solidFill>
                  <a:srgbClr val="FF00FF"/>
                </a:solidFill>
                <a:latin typeface="Roboto" pitchFamily="2" charset="0"/>
                <a:ea typeface="Roboto" pitchFamily="2" charset="0"/>
              </a:rPr>
              <a:t>Timestamp</a:t>
            </a:r>
            <a:endParaRPr lang="en-US" dirty="0">
              <a:solidFill>
                <a:srgbClr val="FF00FF"/>
              </a:solidFill>
              <a:latin typeface="Roboto" pitchFamily="2" charset="0"/>
              <a:ea typeface="Roboto"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dirty="0" smtClean="0">
                <a:solidFill>
                  <a:srgbClr val="00DB00"/>
                </a:solidFill>
                <a:latin typeface="Roboto" pitchFamily="2" charset="0"/>
                <a:ea typeface="Roboto" pitchFamily="2" charset="0"/>
              </a:rPr>
              <a:t>	/// </a:t>
            </a:r>
            <a:r>
              <a:rPr lang="en-US" sz="2000" dirty="0" smtClean="0">
                <a:solidFill>
                  <a:srgbClr val="00DB00"/>
                </a:solidFill>
                <a:latin typeface="Roboto" pitchFamily="2" charset="0"/>
                <a:ea typeface="Roboto" pitchFamily="2" charset="0"/>
              </a:rPr>
              <a:t>&lt;summary&gt;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a:t>
            </a:r>
            <a:r>
              <a:rPr lang="en-US" sz="2000" dirty="0" smtClean="0">
                <a:solidFill>
                  <a:srgbClr val="00DB00"/>
                </a:solidFill>
                <a:latin typeface="Roboto" pitchFamily="2" charset="0"/>
                <a:ea typeface="Roboto" pitchFamily="2" charset="0"/>
              </a:rPr>
              <a:t>	Gets or sets.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a:t>
            </a:r>
            <a:r>
              <a:rPr lang="en-US" sz="2000" dirty="0" smtClean="0">
                <a:solidFill>
                  <a:srgbClr val="00DB00"/>
                </a:solidFill>
                <a:latin typeface="Roboto" pitchFamily="2" charset="0"/>
                <a:ea typeface="Roboto" pitchFamily="2" charset="0"/>
              </a:rPr>
              <a:t>	Used for </a:t>
            </a:r>
            <a:r>
              <a:rPr lang="en-US" sz="2000" dirty="0" err="1" smtClean="0">
                <a:solidFill>
                  <a:srgbClr val="00DB00"/>
                </a:solidFill>
                <a:latin typeface="Roboto" pitchFamily="2" charset="0"/>
                <a:ea typeface="Roboto" pitchFamily="2" charset="0"/>
              </a:rPr>
              <a:t>Ewiomc</a:t>
            </a:r>
            <a:r>
              <a:rPr lang="en-US" sz="2000" dirty="0" smtClean="0">
                <a:solidFill>
                  <a:srgbClr val="00DB00"/>
                </a:solidFill>
                <a:latin typeface="Roboto" pitchFamily="2" charset="0"/>
                <a:ea typeface="Roboto" pitchFamily="2" charset="0"/>
              </a:rPr>
              <a: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a:t>
            </a:r>
            <a:r>
              <a:rPr lang="en-US" sz="2000" dirty="0" smtClean="0">
                <a:solidFill>
                  <a:srgbClr val="00DB00"/>
                </a:solidFill>
                <a:latin typeface="Roboto" pitchFamily="2" charset="0"/>
                <a:ea typeface="Roboto" pitchFamily="2" charset="0"/>
              </a:rPr>
              <a:t>&lt;/summary&gt;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a:t>
            </a:r>
            <a:r>
              <a:rPr lang="en-US" sz="2000" dirty="0" smtClean="0">
                <a:solidFill>
                  <a:srgbClr val="00DB00"/>
                </a:solidFill>
                <a:latin typeface="Roboto" pitchFamily="2" charset="0"/>
                <a:ea typeface="Roboto" pitchFamily="2" charset="0"/>
              </a:rPr>
              <a:t>&lt;remarks&gt;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a:t>
            </a:r>
            <a:r>
              <a:rPr lang="en-US" sz="2000" dirty="0" smtClean="0">
                <a:solidFill>
                  <a:srgbClr val="00DB00"/>
                </a:solidFill>
                <a:latin typeface="Roboto" pitchFamily="2" charset="0"/>
                <a:ea typeface="Roboto" pitchFamily="2" charset="0"/>
              </a:rPr>
              <a:t>	Used internally by the bl.</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a:t>
            </a:r>
            <a:r>
              <a:rPr lang="en-US" sz="2000" dirty="0" smtClean="0">
                <a:solidFill>
                  <a:srgbClr val="00DB00"/>
                </a:solidFill>
                <a:latin typeface="Roboto" pitchFamily="2" charset="0"/>
                <a:ea typeface="Roboto" pitchFamily="2" charset="0"/>
              </a:rPr>
              <a:t>&lt;/</a:t>
            </a:r>
            <a:r>
              <a:rPr lang="en-US" sz="2000" dirty="0" smtClean="0">
                <a:solidFill>
                  <a:srgbClr val="00DB00"/>
                </a:solidFill>
                <a:latin typeface="Roboto" pitchFamily="2" charset="0"/>
                <a:ea typeface="Roboto" pitchFamily="2" charset="0"/>
              </a:rPr>
              <a:t>remarks</a:t>
            </a:r>
            <a:r>
              <a:rPr lang="en-US" sz="2000" dirty="0" smtClean="0">
                <a:solidFill>
                  <a:srgbClr val="00DB00"/>
                </a:solidFill>
                <a:latin typeface="Roboto" pitchFamily="2" charset="0"/>
                <a:ea typeface="Roboto" pitchFamily="2" charset="0"/>
              </a:rPr>
              <a:t>&gt;  </a:t>
            </a:r>
            <a:r>
              <a:rPr lang="en-US" sz="2000" dirty="0" smtClean="0">
                <a:solidFill>
                  <a:schemeClr val="bg1"/>
                </a:solidFill>
                <a:latin typeface="Roboto" pitchFamily="2" charset="0"/>
                <a:ea typeface="Roboto" pitchFamily="2" charset="0"/>
              </a:rPr>
              <a:t/>
            </a:r>
            <a:br>
              <a:rPr lang="en-US" sz="2000" dirty="0" smtClean="0">
                <a:solidFill>
                  <a:schemeClr val="bg1"/>
                </a:solidFill>
                <a:latin typeface="Roboto" pitchFamily="2" charset="0"/>
                <a:ea typeface="Roboto" pitchFamily="2" charset="0"/>
              </a:rPr>
            </a:br>
            <a:r>
              <a:rPr lang="en-US" sz="2000" dirty="0" smtClean="0">
                <a:solidFill>
                  <a:schemeClr val="bg1"/>
                </a:solidFill>
                <a:latin typeface="Roboto" pitchFamily="2" charset="0"/>
                <a:ea typeface="Roboto" pitchFamily="2" charset="0"/>
              </a:rPr>
              <a:t>	</a:t>
            </a:r>
            <a:r>
              <a:rPr lang="en-US" sz="2000" dirty="0" smtClean="0">
                <a:latin typeface="Roboto" pitchFamily="2" charset="0"/>
                <a:ea typeface="Roboto" pitchFamily="2" charset="0"/>
              </a:rPr>
              <a:t>public </a:t>
            </a:r>
            <a:r>
              <a:rPr lang="en-US" sz="2000" dirty="0" smtClean="0">
                <a:latin typeface="Roboto" pitchFamily="2" charset="0"/>
                <a:ea typeface="Roboto" pitchFamily="2" charset="0"/>
              </a:rPr>
              <a:t>string </a:t>
            </a:r>
            <a:r>
              <a:rPr lang="en-US" sz="2000" dirty="0" err="1" smtClean="0">
                <a:solidFill>
                  <a:schemeClr val="bg1"/>
                </a:solidFill>
                <a:latin typeface="Roboto" pitchFamily="2" charset="0"/>
                <a:ea typeface="Roboto" pitchFamily="2" charset="0"/>
              </a:rPr>
              <a:t>Vdewgvgwid</a:t>
            </a:r>
            <a:r>
              <a:rPr lang="en-US" sz="2000" dirty="0" smtClean="0">
                <a:solidFill>
                  <a:schemeClr val="bg1"/>
                </a:solidFill>
                <a:latin typeface="Roboto" pitchFamily="2" charset="0"/>
                <a:ea typeface="Roboto" pitchFamily="2" charset="0"/>
              </a:rPr>
              <a:t> { </a:t>
            </a:r>
            <a:r>
              <a:rPr lang="en-US" sz="2000" dirty="0" smtClean="0">
                <a:latin typeface="Roboto" pitchFamily="2" charset="0"/>
                <a:ea typeface="Roboto" pitchFamily="2" charset="0"/>
              </a:rPr>
              <a:t>get</a:t>
            </a:r>
            <a:r>
              <a:rPr lang="en-US" sz="2000" dirty="0" smtClean="0">
                <a:solidFill>
                  <a:schemeClr val="bg1"/>
                </a:solidFill>
                <a:latin typeface="Roboto" pitchFamily="2" charset="0"/>
                <a:ea typeface="Roboto" pitchFamily="2" charset="0"/>
              </a:rPr>
              <a:t>; </a:t>
            </a:r>
            <a:r>
              <a:rPr lang="en-US" sz="2000" dirty="0" smtClean="0">
                <a:latin typeface="Roboto" pitchFamily="2" charset="0"/>
                <a:ea typeface="Roboto" pitchFamily="2" charset="0"/>
              </a:rPr>
              <a:t>set</a:t>
            </a:r>
            <a:r>
              <a:rPr lang="en-US" sz="2000" dirty="0" smtClean="0">
                <a:solidFill>
                  <a:schemeClr val="bg1"/>
                </a:solidFill>
                <a:latin typeface="Roboto" pitchFamily="2" charset="0"/>
                <a:ea typeface="Roboto" pitchFamily="2" charset="0"/>
              </a:rPr>
              <a:t>; }  </a:t>
            </a:r>
            <a:br>
              <a:rPr lang="en-US" sz="2000" dirty="0" smtClean="0">
                <a:solidFill>
                  <a:schemeClr val="bg1"/>
                </a:solidFill>
                <a:latin typeface="Roboto" pitchFamily="2" charset="0"/>
                <a:ea typeface="Roboto" pitchFamily="2" charset="0"/>
              </a:rPr>
            </a:br>
            <a:r>
              <a:rPr lang="en-US" sz="2000" dirty="0" smtClean="0">
                <a:solidFill>
                  <a:schemeClr val="bg1"/>
                </a:solidFill>
                <a:latin typeface="Roboto" pitchFamily="2" charset="0"/>
                <a:ea typeface="Roboto" pitchFamily="2" charset="0"/>
              </a:rPr>
              <a:t/>
            </a:r>
            <a:br>
              <a:rPr lang="en-US" sz="2000" dirty="0" smtClean="0">
                <a:solidFill>
                  <a:schemeClr val="bg1"/>
                </a:solidFill>
                <a:latin typeface="Roboto" pitchFamily="2" charset="0"/>
                <a:ea typeface="Roboto" pitchFamily="2" charset="0"/>
              </a:rPr>
            </a:br>
            <a:r>
              <a:rPr lang="en-US" sz="2000" dirty="0" smtClean="0">
                <a:solidFill>
                  <a:schemeClr val="bg1"/>
                </a:solidFill>
                <a:latin typeface="Roboto" pitchFamily="2" charset="0"/>
                <a:ea typeface="Roboto" pitchFamily="2" charset="0"/>
              </a:rPr>
              <a:t>	WTF</a:t>
            </a:r>
            <a:r>
              <a:rPr lang="en-US" sz="2000" dirty="0" smtClean="0">
                <a:solidFill>
                  <a:schemeClr val="bg1"/>
                </a:solidFill>
                <a:latin typeface="Roboto" pitchFamily="2" charset="0"/>
                <a:ea typeface="Roboto" pitchFamily="2" charset="0"/>
              </a:rPr>
              <a:t>? </a:t>
            </a:r>
            <a:r>
              <a:rPr lang="en-US" sz="2000" dirty="0" err="1" smtClean="0">
                <a:solidFill>
                  <a:schemeClr val="bg1"/>
                </a:solidFill>
                <a:latin typeface="Roboto" pitchFamily="2" charset="0"/>
                <a:ea typeface="Roboto" pitchFamily="2" charset="0"/>
              </a:rPr>
              <a:t>Ich</a:t>
            </a:r>
            <a:r>
              <a:rPr lang="en-US" sz="2000" dirty="0" smtClean="0">
                <a:solidFill>
                  <a:schemeClr val="bg1"/>
                </a:solidFill>
                <a:latin typeface="Roboto" pitchFamily="2" charset="0"/>
                <a:ea typeface="Roboto" pitchFamily="2" charset="0"/>
              </a:rPr>
              <a:t> </a:t>
            </a:r>
            <a:r>
              <a:rPr lang="en-US" sz="2000" dirty="0" err="1" smtClean="0">
                <a:solidFill>
                  <a:schemeClr val="bg1"/>
                </a:solidFill>
                <a:latin typeface="Roboto" pitchFamily="2" charset="0"/>
                <a:ea typeface="Roboto" pitchFamily="2" charset="0"/>
              </a:rPr>
              <a:t>geh</a:t>
            </a:r>
            <a:r>
              <a:rPr lang="en-US" sz="2000" dirty="0" smtClean="0">
                <a:solidFill>
                  <a:schemeClr val="bg1"/>
                </a:solidFill>
                <a:latin typeface="Roboto" pitchFamily="2" charset="0"/>
                <a:ea typeface="Roboto" pitchFamily="2" charset="0"/>
              </a:rPr>
              <a:t> </a:t>
            </a:r>
            <a:r>
              <a:rPr lang="en-US" sz="2000" dirty="0" err="1" smtClean="0">
                <a:solidFill>
                  <a:schemeClr val="bg1"/>
                </a:solidFill>
                <a:latin typeface="Roboto" pitchFamily="2" charset="0"/>
                <a:ea typeface="Roboto" pitchFamily="2" charset="0"/>
              </a:rPr>
              <a:t>heim</a:t>
            </a:r>
            <a:r>
              <a:rPr lang="en-US" sz="2000" dirty="0" smtClean="0">
                <a:solidFill>
                  <a:schemeClr val="bg1"/>
                </a:solidFill>
                <a:latin typeface="Roboto" pitchFamily="2" charset="0"/>
                <a:ea typeface="Roboto" pitchFamily="2" charset="0"/>
              </a:rPr>
              <a:t>.</a:t>
            </a:r>
            <a:endParaRPr lang="en-US" sz="2000" b="1" dirty="0" smtClean="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solidFill>
                  <a:srgbClr val="00DB00"/>
                </a:solidFill>
              </a:rPr>
              <a:t>Klassen</a:t>
            </a:r>
            <a:r>
              <a:rPr lang="de-DE" dirty="0" smtClean="0">
                <a:solidFill>
                  <a:srgbClr val="00B7FF"/>
                </a:solidFill>
              </a:rPr>
              <a:t>namen</a:t>
            </a:r>
            <a:endParaRPr lang="en-US" dirty="0">
              <a:solidFill>
                <a:srgbClr val="00B7FF"/>
              </a:solidFill>
            </a:endParaRPr>
          </a:p>
        </p:txBody>
      </p:sp>
      <p:sp>
        <p:nvSpPr>
          <p:cNvPr id="4" name="Textplatzhalter 3"/>
          <p:cNvSpPr>
            <a:spLocks noGrp="1"/>
          </p:cNvSpPr>
          <p:nvPr>
            <p:ph type="body" sz="quarter" idx="10"/>
          </p:nvPr>
        </p:nvSpPr>
        <p:spPr/>
        <p:txBody>
          <a:bodyPr/>
          <a:lstStyle/>
          <a:p>
            <a:r>
              <a:rPr lang="de-DE" dirty="0" smtClean="0"/>
              <a:t>Aussage</a:t>
            </a:r>
            <a:endParaRPr lang="en-US" dirty="0"/>
          </a:p>
        </p:txBody>
      </p:sp>
      <p:sp>
        <p:nvSpPr>
          <p:cNvPr id="5" name="Textplatzhalter 4"/>
          <p:cNvSpPr>
            <a:spLocks noGrp="1"/>
          </p:cNvSpPr>
          <p:nvPr>
            <p:ph type="body" sz="quarter" idx="11"/>
          </p:nvPr>
        </p:nvSpPr>
        <p:spPr/>
        <p:txBody>
          <a:bodyPr/>
          <a:lstStyle/>
          <a:p>
            <a:r>
              <a:rPr lang="de-DE" dirty="0" smtClean="0"/>
              <a:t>kräftig</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t>“Classes </a:t>
            </a:r>
            <a:r>
              <a:rPr lang="en-US" dirty="0" smtClean="0"/>
              <a:t>and objects should have </a:t>
            </a:r>
            <a:r>
              <a:rPr lang="en-US" dirty="0" smtClean="0"/>
              <a:t>noun or noun phrase names like customer, </a:t>
            </a:r>
            <a:r>
              <a:rPr lang="en-US" dirty="0" err="1" smtClean="0"/>
              <a:t>WikiPage</a:t>
            </a:r>
            <a:r>
              <a:rPr lang="en-US" dirty="0" smtClean="0"/>
              <a:t>, Account, and </a:t>
            </a:r>
            <a:r>
              <a:rPr lang="en-US" dirty="0" err="1" smtClean="0"/>
              <a:t>Addressparser</a:t>
            </a:r>
            <a:r>
              <a:rPr lang="en-US" dirty="0" smtClean="0"/>
              <a:t>. Avoid words like manager, Processor,, Data, or Info in the Name of a class. A class Name should not be a verb.”</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t>
            </a:r>
            <a:r>
              <a:rPr lang="en-US" dirty="0" smtClean="0">
                <a:solidFill>
                  <a:schemeClr val="bg1">
                    <a:lumMod val="75000"/>
                  </a:schemeClr>
                </a:solidFill>
              </a:rPr>
              <a:t>and objects should have </a:t>
            </a:r>
            <a:r>
              <a:rPr lang="en-US" dirty="0" smtClean="0">
                <a:solidFill>
                  <a:schemeClr val="bg1">
                    <a:lumMod val="75000"/>
                  </a:schemeClr>
                </a:solidFill>
              </a:rPr>
              <a:t>noun or noun phrase names like customer, </a:t>
            </a:r>
            <a:r>
              <a:rPr lang="en-US" dirty="0" err="1" smtClean="0">
                <a:solidFill>
                  <a:schemeClr val="bg1">
                    <a:lumMod val="75000"/>
                  </a:schemeClr>
                </a:solidFill>
              </a:rPr>
              <a:t>WikiPage</a:t>
            </a:r>
            <a:r>
              <a:rPr lang="en-US" dirty="0" smtClean="0">
                <a:solidFill>
                  <a:schemeClr val="bg1">
                    <a:lumMod val="75000"/>
                  </a:schemeClr>
                </a:solidFill>
              </a:rPr>
              <a:t>, Account, and </a:t>
            </a:r>
            <a:r>
              <a:rPr lang="en-US" dirty="0" err="1" smtClean="0">
                <a:solidFill>
                  <a:schemeClr val="bg1">
                    <a:lumMod val="75000"/>
                  </a:schemeClr>
                </a:solidFill>
              </a:rPr>
              <a:t>Addressparser</a:t>
            </a:r>
            <a:r>
              <a:rPr lang="en-US" dirty="0" smtClean="0">
                <a:solidFill>
                  <a:schemeClr val="bg1">
                    <a:lumMod val="75000"/>
                  </a:schemeClr>
                </a:solidFill>
              </a:rPr>
              <a:t>. Avoid words like manager, Processor,, Data, or Info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t>
            </a:r>
            <a:r>
              <a:rPr lang="en-US" dirty="0" smtClean="0">
                <a:solidFill>
                  <a:schemeClr val="bg1">
                    <a:lumMod val="75000"/>
                  </a:schemeClr>
                </a:solidFill>
              </a:rPr>
              <a:t>and objects should have </a:t>
            </a:r>
            <a:r>
              <a:rPr lang="en-US" dirty="0" smtClean="0"/>
              <a:t>noun or noun phrase names </a:t>
            </a:r>
            <a:r>
              <a:rPr lang="en-US" dirty="0" smtClean="0">
                <a:solidFill>
                  <a:schemeClr val="bg1">
                    <a:lumMod val="75000"/>
                  </a:schemeClr>
                </a:solidFill>
              </a:rPr>
              <a:t>like customer, </a:t>
            </a:r>
            <a:r>
              <a:rPr lang="en-US" dirty="0" err="1" smtClean="0">
                <a:solidFill>
                  <a:schemeClr val="bg1">
                    <a:lumMod val="75000"/>
                  </a:schemeClr>
                </a:solidFill>
              </a:rPr>
              <a:t>WikiPage</a:t>
            </a:r>
            <a:r>
              <a:rPr lang="en-US" dirty="0" smtClean="0">
                <a:solidFill>
                  <a:schemeClr val="bg1">
                    <a:lumMod val="75000"/>
                  </a:schemeClr>
                </a:solidFill>
              </a:rPr>
              <a:t>, Account, and </a:t>
            </a:r>
            <a:r>
              <a:rPr lang="en-US" dirty="0" err="1" smtClean="0">
                <a:solidFill>
                  <a:schemeClr val="bg1">
                    <a:lumMod val="75000"/>
                  </a:schemeClr>
                </a:solidFill>
              </a:rPr>
              <a:t>Addressparser</a:t>
            </a:r>
            <a:r>
              <a:rPr lang="en-US" dirty="0" smtClean="0">
                <a:solidFill>
                  <a:schemeClr val="bg1">
                    <a:lumMod val="75000"/>
                  </a:schemeClr>
                </a:solidFill>
              </a:rPr>
              <a:t>. Avoid words like manager, Processor,, Data, or Info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hannes Hofmeister\Desktop\riverglide_logo.png"/>
          <p:cNvPicPr>
            <a:picLocks noChangeAspect="1" noChangeArrowheads="1"/>
          </p:cNvPicPr>
          <p:nvPr/>
        </p:nvPicPr>
        <p:blipFill>
          <a:blip r:embed="rId2" cstate="print"/>
          <a:srcRect/>
          <a:stretch>
            <a:fillRect/>
          </a:stretch>
        </p:blipFill>
        <p:spPr bwMode="auto">
          <a:xfrm>
            <a:off x="539552" y="548680"/>
            <a:ext cx="3816424" cy="956521"/>
          </a:xfrm>
          <a:prstGeom prst="rect">
            <a:avLst/>
          </a:prstGeom>
          <a:noFill/>
        </p:spPr>
      </p:pic>
      <p:sp>
        <p:nvSpPr>
          <p:cNvPr id="10" name="Textfeld 9"/>
          <p:cNvSpPr txBox="1"/>
          <p:nvPr/>
        </p:nvSpPr>
        <p:spPr>
          <a:xfrm>
            <a:off x="5148064" y="764704"/>
            <a:ext cx="3024336" cy="523220"/>
          </a:xfrm>
          <a:prstGeom prst="rect">
            <a:avLst/>
          </a:prstGeom>
          <a:noFill/>
        </p:spPr>
        <p:txBody>
          <a:bodyPr wrap="square" rtlCol="0">
            <a:spAutoFit/>
          </a:bodyPr>
          <a:lstStyle/>
          <a:p>
            <a:pPr algn="r"/>
            <a:r>
              <a:rPr lang="en-US" sz="2800" b="1" dirty="0" smtClean="0">
                <a:latin typeface="Roboto" pitchFamily="2" charset="0"/>
                <a:ea typeface="Roboto" pitchFamily="2" charset="0"/>
              </a:rPr>
              <a:t>@riverglide</a:t>
            </a:r>
            <a:endParaRPr lang="en-US" sz="2800" b="1" dirty="0">
              <a:latin typeface="Roboto" pitchFamily="2" charset="0"/>
              <a:ea typeface="Roboto" pitchFamily="2" charset="0"/>
            </a:endParaRPr>
          </a:p>
        </p:txBody>
      </p:sp>
      <p:pic>
        <p:nvPicPr>
          <p:cNvPr id="3074" name="Picture 2" descr="C:\Users\Johannes Hofmeister\Desktop\profile_photo_bw.jpg"/>
          <p:cNvPicPr>
            <a:picLocks noChangeAspect="1" noChangeArrowheads="1"/>
          </p:cNvPicPr>
          <p:nvPr/>
        </p:nvPicPr>
        <p:blipFill>
          <a:blip r:embed="rId3" cstate="print"/>
          <a:srcRect/>
          <a:stretch>
            <a:fillRect/>
          </a:stretch>
        </p:blipFill>
        <p:spPr bwMode="auto">
          <a:xfrm>
            <a:off x="5004048" y="2483604"/>
            <a:ext cx="1201525" cy="1944216"/>
          </a:xfrm>
          <a:prstGeom prst="rect">
            <a:avLst/>
          </a:prstGeom>
          <a:noFill/>
        </p:spPr>
      </p:pic>
      <p:pic>
        <p:nvPicPr>
          <p:cNvPr id="3076" name="Picture 4" descr="C:\Users\Johannes Hofmeister\Desktop\iPhoto.jpg"/>
          <p:cNvPicPr>
            <a:picLocks noChangeAspect="1" noChangeArrowheads="1"/>
          </p:cNvPicPr>
          <p:nvPr/>
        </p:nvPicPr>
        <p:blipFill>
          <a:blip r:embed="rId4" cstate="print"/>
          <a:srcRect/>
          <a:stretch>
            <a:fillRect/>
          </a:stretch>
        </p:blipFill>
        <p:spPr bwMode="auto">
          <a:xfrm>
            <a:off x="2799979" y="2483604"/>
            <a:ext cx="1656184" cy="1894402"/>
          </a:xfrm>
          <a:prstGeom prst="rect">
            <a:avLst/>
          </a:prstGeom>
          <a:noFill/>
        </p:spPr>
      </p:pic>
      <p:pic>
        <p:nvPicPr>
          <p:cNvPr id="3077" name="Picture 5" descr="C:\Users\Johannes Hofmeister\Desktop\andy.png"/>
          <p:cNvPicPr>
            <a:picLocks noChangeAspect="1" noChangeArrowheads="1"/>
          </p:cNvPicPr>
          <p:nvPr/>
        </p:nvPicPr>
        <p:blipFill>
          <a:blip r:embed="rId5" cstate="print"/>
          <a:srcRect/>
          <a:stretch>
            <a:fillRect/>
          </a:stretch>
        </p:blipFill>
        <p:spPr bwMode="auto">
          <a:xfrm>
            <a:off x="323528" y="2492896"/>
            <a:ext cx="1872208" cy="1872208"/>
          </a:xfrm>
          <a:prstGeom prst="rect">
            <a:avLst/>
          </a:prstGeom>
          <a:noFill/>
        </p:spPr>
      </p:pic>
      <p:sp>
        <p:nvSpPr>
          <p:cNvPr id="17" name="Rechteck 16"/>
          <p:cNvSpPr/>
          <p:nvPr/>
        </p:nvSpPr>
        <p:spPr>
          <a:xfrm>
            <a:off x="251520" y="4283804"/>
            <a:ext cx="842493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feld 19"/>
          <p:cNvSpPr txBox="1"/>
          <p:nvPr/>
        </p:nvSpPr>
        <p:spPr>
          <a:xfrm>
            <a:off x="467544" y="4293096"/>
            <a:ext cx="1606722" cy="369332"/>
          </a:xfrm>
          <a:prstGeom prst="rect">
            <a:avLst/>
          </a:prstGeom>
          <a:noFill/>
        </p:spPr>
        <p:txBody>
          <a:bodyPr wrap="none" rtlCol="0">
            <a:spAutoFit/>
          </a:bodyPr>
          <a:lstStyle/>
          <a:p>
            <a:pPr algn="ctr"/>
            <a:r>
              <a:rPr lang="en-US" dirty="0" smtClean="0">
                <a:latin typeface="Roboto" pitchFamily="2" charset="0"/>
                <a:ea typeface="Roboto" pitchFamily="2" charset="0"/>
              </a:rPr>
              <a:t>@andypalmer</a:t>
            </a:r>
            <a:endParaRPr lang="en-US" dirty="0">
              <a:latin typeface="Roboto" pitchFamily="2" charset="0"/>
              <a:ea typeface="Roboto" pitchFamily="2" charset="0"/>
            </a:endParaRPr>
          </a:p>
        </p:txBody>
      </p:sp>
      <p:sp>
        <p:nvSpPr>
          <p:cNvPr id="21" name="Textfeld 20"/>
          <p:cNvSpPr txBox="1"/>
          <p:nvPr/>
        </p:nvSpPr>
        <p:spPr>
          <a:xfrm>
            <a:off x="2367931" y="4293096"/>
            <a:ext cx="2420093" cy="369332"/>
          </a:xfrm>
          <a:prstGeom prst="rect">
            <a:avLst/>
          </a:prstGeom>
          <a:noFill/>
        </p:spPr>
        <p:txBody>
          <a:bodyPr wrap="square" rtlCol="0">
            <a:spAutoFit/>
          </a:bodyPr>
          <a:lstStyle/>
          <a:p>
            <a:pPr algn="ctr"/>
            <a:r>
              <a:rPr lang="en-US" dirty="0" smtClean="0">
                <a:latin typeface="Roboto" pitchFamily="2" charset="0"/>
                <a:ea typeface="Roboto" pitchFamily="2" charset="0"/>
              </a:rPr>
              <a:t>@antonymarcano</a:t>
            </a:r>
            <a:endParaRPr lang="en-US" dirty="0">
              <a:latin typeface="Roboto" pitchFamily="2" charset="0"/>
              <a:ea typeface="Roboto" pitchFamily="2" charset="0"/>
            </a:endParaRPr>
          </a:p>
        </p:txBody>
      </p:sp>
      <p:sp>
        <p:nvSpPr>
          <p:cNvPr id="22" name="Textfeld 21"/>
          <p:cNvSpPr txBox="1"/>
          <p:nvPr/>
        </p:nvSpPr>
        <p:spPr>
          <a:xfrm>
            <a:off x="4932040" y="4293096"/>
            <a:ext cx="1296144" cy="369332"/>
          </a:xfrm>
          <a:prstGeom prst="rect">
            <a:avLst/>
          </a:prstGeom>
          <a:noFill/>
        </p:spPr>
        <p:txBody>
          <a:bodyPr wrap="square" rtlCol="0">
            <a:spAutoFit/>
          </a:bodyPr>
          <a:lstStyle/>
          <a:p>
            <a:pPr algn="ctr"/>
            <a:r>
              <a:rPr lang="en-US" dirty="0" smtClean="0">
                <a:latin typeface="Roboto" pitchFamily="2" charset="0"/>
                <a:ea typeface="Roboto" pitchFamily="2" charset="0"/>
              </a:rPr>
              <a:t>@jmrtn</a:t>
            </a:r>
            <a:endParaRPr lang="en-US" dirty="0">
              <a:latin typeface="Roboto" pitchFamily="2" charset="0"/>
              <a:ea typeface="Roboto" pitchFamily="2" charset="0"/>
            </a:endParaRPr>
          </a:p>
        </p:txBody>
      </p:sp>
      <p:pic>
        <p:nvPicPr>
          <p:cNvPr id="2" name="Picture 2" descr="C:\Users\Johannes Hofmeister\Desktop\Float\lefoto.png"/>
          <p:cNvPicPr>
            <a:picLocks noChangeAspect="1" noChangeArrowheads="1"/>
          </p:cNvPicPr>
          <p:nvPr/>
        </p:nvPicPr>
        <p:blipFill>
          <a:blip r:embed="rId6" cstate="print">
            <a:extLst>
              <a:ext uri="{BEBA8EAE-BF5A-486C-A8C5-ECC9F3942E4B}">
                <a14:imgProps xmlns="" xmlns:a14="http://schemas.microsoft.com/office/drawing/2010/main">
                  <a14:imgLayer r:embed="rId7">
                    <a14:imgEffect>
                      <a14:backgroundRemoval t="0" b="100000" l="11914" r="86719"/>
                    </a14:imgEffect>
                  </a14:imgLayer>
                </a14:imgProps>
              </a:ext>
              <a:ext uri="{28A0092B-C50C-407E-A947-70E740481C1C}">
                <a14:useLocalDpi xmlns="" xmlns:a14="http://schemas.microsoft.com/office/drawing/2010/main" val="0"/>
              </a:ext>
            </a:extLst>
          </a:blip>
          <a:srcRect/>
          <a:stretch>
            <a:fillRect/>
          </a:stretch>
        </p:blipFill>
        <p:spPr bwMode="auto">
          <a:xfrm>
            <a:off x="6588224" y="2483604"/>
            <a:ext cx="2398875" cy="1799157"/>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Textfeld 12"/>
          <p:cNvSpPr txBox="1"/>
          <p:nvPr/>
        </p:nvSpPr>
        <p:spPr>
          <a:xfrm>
            <a:off x="6804248" y="4293096"/>
            <a:ext cx="2016223" cy="369332"/>
          </a:xfrm>
          <a:prstGeom prst="rect">
            <a:avLst/>
          </a:prstGeom>
          <a:noFill/>
        </p:spPr>
        <p:txBody>
          <a:bodyPr wrap="square" rtlCol="0">
            <a:spAutoFit/>
          </a:bodyPr>
          <a:lstStyle/>
          <a:p>
            <a:pPr algn="ctr"/>
            <a:r>
              <a:rPr lang="en-US" dirty="0" smtClean="0">
                <a:latin typeface="Roboto" pitchFamily="2" charset="0"/>
                <a:ea typeface="Roboto" pitchFamily="2" charset="0"/>
              </a:rPr>
              <a:t>@pro_cessor</a:t>
            </a:r>
            <a:endParaRPr lang="en-US" dirty="0">
              <a:latin typeface="Roboto" pitchFamily="2" charset="0"/>
              <a:ea typeface="Roboto" pitchFamily="2" charset="0"/>
            </a:endParaRPr>
          </a:p>
        </p:txBody>
      </p:sp>
      <p:pic>
        <p:nvPicPr>
          <p:cNvPr id="1027" name="Picture 3" descr="C:\Users\Johannes Hofmeister\Desktop\pro_cessor_reasonably_small.png"/>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7092280" y="5018112"/>
            <a:ext cx="1219200" cy="1219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41060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t>
            </a:r>
            <a:r>
              <a:rPr lang="en-US" dirty="0" smtClean="0">
                <a:solidFill>
                  <a:schemeClr val="bg1">
                    <a:lumMod val="75000"/>
                  </a:schemeClr>
                </a:solidFill>
              </a:rPr>
              <a:t>and objects should have </a:t>
            </a:r>
            <a:r>
              <a:rPr lang="en-US" dirty="0" smtClean="0">
                <a:solidFill>
                  <a:schemeClr val="bg1">
                    <a:lumMod val="75000"/>
                  </a:schemeClr>
                </a:solidFill>
              </a:rPr>
              <a:t>noun or noun phrase names like </a:t>
            </a:r>
            <a:r>
              <a:rPr lang="en-US" dirty="0" smtClean="0"/>
              <a:t>customer, </a:t>
            </a:r>
            <a:r>
              <a:rPr lang="en-US" dirty="0" err="1" smtClean="0">
                <a:solidFill>
                  <a:srgbClr val="FF00FF"/>
                </a:solidFill>
              </a:rPr>
              <a:t>WikiPage</a:t>
            </a:r>
            <a:r>
              <a:rPr lang="en-US" dirty="0" smtClean="0"/>
              <a:t>, Account, and </a:t>
            </a:r>
            <a:r>
              <a:rPr lang="en-US" dirty="0" err="1" smtClean="0"/>
              <a:t>Address</a:t>
            </a:r>
            <a:r>
              <a:rPr lang="en-US" dirty="0" err="1" smtClean="0">
                <a:solidFill>
                  <a:srgbClr val="FF00FF"/>
                </a:solidFill>
              </a:rPr>
              <a:t>parser</a:t>
            </a:r>
            <a:r>
              <a:rPr lang="en-US" dirty="0" smtClean="0">
                <a:solidFill>
                  <a:schemeClr val="bg1">
                    <a:lumMod val="75000"/>
                  </a:schemeClr>
                </a:solidFill>
              </a:rPr>
              <a:t>. Avoid words like manager, Processor,, Data, or Info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t>
            </a:r>
            <a:r>
              <a:rPr lang="en-US" dirty="0" smtClean="0">
                <a:solidFill>
                  <a:schemeClr val="bg1">
                    <a:lumMod val="75000"/>
                  </a:schemeClr>
                </a:solidFill>
              </a:rPr>
              <a:t>and objects should have </a:t>
            </a:r>
            <a:r>
              <a:rPr lang="en-US" dirty="0" smtClean="0">
                <a:solidFill>
                  <a:schemeClr val="bg1">
                    <a:lumMod val="75000"/>
                  </a:schemeClr>
                </a:solidFill>
              </a:rPr>
              <a:t>noun or noun phrase names like customer, </a:t>
            </a:r>
            <a:r>
              <a:rPr lang="en-US" dirty="0" err="1" smtClean="0">
                <a:solidFill>
                  <a:schemeClr val="bg1">
                    <a:lumMod val="75000"/>
                  </a:schemeClr>
                </a:solidFill>
              </a:rPr>
              <a:t>WikiPage</a:t>
            </a:r>
            <a:r>
              <a:rPr lang="en-US" dirty="0" smtClean="0">
                <a:solidFill>
                  <a:schemeClr val="bg1">
                    <a:lumMod val="75000"/>
                  </a:schemeClr>
                </a:solidFill>
              </a:rPr>
              <a:t>, Account, and </a:t>
            </a:r>
            <a:r>
              <a:rPr lang="en-US" dirty="0" err="1" smtClean="0">
                <a:solidFill>
                  <a:schemeClr val="bg1">
                    <a:lumMod val="75000"/>
                  </a:schemeClr>
                </a:solidFill>
              </a:rPr>
              <a:t>Addressparser</a:t>
            </a:r>
            <a:r>
              <a:rPr lang="en-US" dirty="0" smtClean="0">
                <a:solidFill>
                  <a:schemeClr val="bg1">
                    <a:lumMod val="75000"/>
                  </a:schemeClr>
                </a:solidFill>
              </a:rPr>
              <a:t>. </a:t>
            </a:r>
            <a:r>
              <a:rPr lang="en-US" dirty="0" smtClean="0"/>
              <a:t>Avoid</a:t>
            </a:r>
            <a:r>
              <a:rPr lang="en-US" dirty="0" smtClean="0">
                <a:solidFill>
                  <a:schemeClr val="bg1">
                    <a:lumMod val="75000"/>
                  </a:schemeClr>
                </a:solidFill>
              </a:rPr>
              <a:t> words like </a:t>
            </a:r>
            <a:r>
              <a:rPr lang="en-US" dirty="0" smtClean="0"/>
              <a:t>manager, </a:t>
            </a:r>
            <a:r>
              <a:rPr lang="en-US" dirty="0" smtClean="0">
                <a:solidFill>
                  <a:srgbClr val="FF00FF"/>
                </a:solidFill>
              </a:rPr>
              <a:t>Processor</a:t>
            </a:r>
            <a:r>
              <a:rPr lang="en-US" dirty="0" smtClean="0"/>
              <a:t>, Data, or </a:t>
            </a:r>
            <a:r>
              <a:rPr lang="en-US" dirty="0" smtClean="0">
                <a:solidFill>
                  <a:srgbClr val="FF00FF"/>
                </a:solidFill>
              </a:rPr>
              <a:t>Info</a:t>
            </a:r>
            <a:r>
              <a:rPr lang="en-US" dirty="0" smtClean="0">
                <a:solidFill>
                  <a:schemeClr val="bg1">
                    <a:lumMod val="75000"/>
                  </a:schemeClr>
                </a:solidFill>
              </a:rPr>
              <a:t>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288032"/>
            <a:ext cx="9144000" cy="3429000"/>
          </a:xfrm>
        </p:spPr>
        <p:txBody>
          <a:bodyPr>
            <a:noAutofit/>
          </a:bodyPr>
          <a:lstStyle/>
          <a:p>
            <a:r>
              <a:rPr lang="en-US" sz="34400" dirty="0" smtClean="0"/>
              <a:t>WAR</a:t>
            </a:r>
            <a:endParaRPr lang="en-US" sz="34400" dirty="0"/>
          </a:p>
        </p:txBody>
      </p:sp>
      <p:sp>
        <p:nvSpPr>
          <p:cNvPr id="3" name="Titel 1"/>
          <p:cNvSpPr txBox="1">
            <a:spLocks/>
          </p:cNvSpPr>
          <p:nvPr/>
        </p:nvSpPr>
        <p:spPr>
          <a:xfrm>
            <a:off x="0" y="3429000"/>
            <a:ext cx="9144000" cy="3429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400" b="0" i="0" u="none" strike="noStrike" kern="1200" cap="none" spc="0" normalizeH="0" baseline="0" noProof="0" dirty="0" smtClean="0">
                <a:ln>
                  <a:noFill/>
                </a:ln>
                <a:solidFill>
                  <a:srgbClr val="00B7FF"/>
                </a:solidFill>
                <a:effectLst/>
                <a:uLnTx/>
                <a:uFillTx/>
                <a:latin typeface="Bebas Neue" pitchFamily="34" charset="0"/>
                <a:ea typeface="+mj-ea"/>
                <a:cs typeface="+mj-cs"/>
              </a:rPr>
              <a:t>UM?</a:t>
            </a:r>
            <a:endParaRPr kumimoji="0" lang="en-US" sz="34400" b="0" i="0" u="none" strike="noStrike" kern="1200" cap="none" spc="0" normalizeH="0" baseline="0" noProof="0" dirty="0">
              <a:ln>
                <a:noFill/>
              </a:ln>
              <a:solidFill>
                <a:srgbClr val="00B7FF"/>
              </a:solidFill>
              <a:effectLst/>
              <a:uLnTx/>
              <a:uFillTx/>
              <a:latin typeface="Bebas Neue" pitchFamily="34" charset="0"/>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solidFill>
                  <a:srgbClr val="00B7FF"/>
                </a:solidFill>
              </a:rPr>
              <a:t>Deinen</a:t>
            </a:r>
            <a:r>
              <a:rPr lang="en-US" dirty="0" smtClean="0">
                <a:solidFill>
                  <a:srgbClr val="00B7FF"/>
                </a:solidFill>
              </a:rPr>
              <a:t> </a:t>
            </a:r>
            <a:r>
              <a:rPr lang="en-US" dirty="0" err="1" smtClean="0">
                <a:solidFill>
                  <a:srgbClr val="FF00FF"/>
                </a:solidFill>
              </a:rPr>
              <a:t>feind</a:t>
            </a:r>
            <a:endParaRPr lang="en-US" dirty="0">
              <a:solidFill>
                <a:srgbClr val="FF00FF"/>
              </a:solidFill>
            </a:endParaRPr>
          </a:p>
        </p:txBody>
      </p:sp>
      <p:sp>
        <p:nvSpPr>
          <p:cNvPr id="4" name="Textplatzhalter 3"/>
          <p:cNvSpPr>
            <a:spLocks noGrp="1"/>
          </p:cNvSpPr>
          <p:nvPr>
            <p:ph type="body" sz="quarter" idx="10"/>
          </p:nvPr>
        </p:nvSpPr>
        <p:spPr/>
        <p:txBody>
          <a:bodyPr/>
          <a:lstStyle/>
          <a:p>
            <a:r>
              <a:rPr lang="en-US" dirty="0" err="1" smtClean="0"/>
              <a:t>Kenne</a:t>
            </a:r>
            <a:endParaRPr lang="en-US" dirty="0"/>
          </a:p>
        </p:txBody>
      </p:sp>
      <p:sp>
        <p:nvSpPr>
          <p:cNvPr id="5" name="Textplatzhalter 4"/>
          <p:cNvSpPr>
            <a:spLocks noGrp="1"/>
          </p:cNvSpPr>
          <p:nvPr>
            <p:ph type="body" sz="quarter" idx="11"/>
          </p:nvPr>
        </p:nvSpPr>
        <p:spPr/>
        <p:txBody>
          <a:bodyPr/>
          <a:lstStyle/>
          <a:p>
            <a:r>
              <a:rPr lang="en-US" dirty="0" smtClean="0"/>
              <a:t>Und </a:t>
            </a:r>
            <a:r>
              <a:rPr lang="en-US" dirty="0" err="1" smtClean="0"/>
              <a:t>respektiere</a:t>
            </a:r>
            <a:r>
              <a:rPr lang="en-US" dirty="0" smtClean="0"/>
              <a:t> </a:t>
            </a:r>
            <a:r>
              <a:rPr lang="en-US" dirty="0" err="1" smtClean="0"/>
              <a:t>ihn</a:t>
            </a:r>
            <a:r>
              <a:rPr lang="en-US" dirty="0" smtClean="0"/>
              <a: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Weasel Words</a:t>
            </a:r>
            <a:endParaRPr lang="en-US" dirty="0"/>
          </a:p>
        </p:txBody>
      </p:sp>
      <p:sp>
        <p:nvSpPr>
          <p:cNvPr id="4" name="Textplatzhalter 3"/>
          <p:cNvSpPr>
            <a:spLocks noGrp="1"/>
          </p:cNvSpPr>
          <p:nvPr>
            <p:ph type="body" sz="quarter" idx="10"/>
          </p:nvPr>
        </p:nvSpPr>
        <p:spPr/>
        <p:txBody>
          <a:bodyPr/>
          <a:lstStyle/>
          <a:p>
            <a:endParaRPr lang="en-US"/>
          </a:p>
        </p:txBody>
      </p:sp>
      <p:sp>
        <p:nvSpPr>
          <p:cNvPr id="5" name="Textplatzhalter 4"/>
          <p:cNvSpPr>
            <a:spLocks noGrp="1"/>
          </p:cNvSpPr>
          <p:nvPr>
            <p:ph type="body" sz="quarter" idx="1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“I can suck melancholy out of a song, as a </a:t>
            </a:r>
            <a:r>
              <a:rPr lang="en-US" sz="4400" dirty="0" err="1" smtClean="0">
                <a:solidFill>
                  <a:schemeClr val="tx1">
                    <a:lumMod val="50000"/>
                    <a:lumOff val="50000"/>
                  </a:schemeClr>
                </a:solidFill>
                <a:latin typeface="Roboto" pitchFamily="2" charset="0"/>
                <a:ea typeface="Roboto" pitchFamily="2" charset="0"/>
              </a:rPr>
              <a:t>weazel</a:t>
            </a:r>
            <a:r>
              <a:rPr lang="en-US" sz="4400" dirty="0" smtClean="0">
                <a:solidFill>
                  <a:schemeClr val="tx1">
                    <a:lumMod val="50000"/>
                    <a:lumOff val="50000"/>
                  </a:schemeClr>
                </a:solidFill>
                <a:latin typeface="Roboto" pitchFamily="2" charset="0"/>
                <a:ea typeface="Roboto" pitchFamily="2" charset="0"/>
              </a:rPr>
              <a:t> sucks eggs.”</a:t>
            </a:r>
            <a:r>
              <a:rPr lang="en-US" sz="4400" dirty="0" smtClean="0">
                <a:solidFill>
                  <a:schemeClr val="tx1">
                    <a:lumMod val="50000"/>
                    <a:lumOff val="50000"/>
                  </a:schemeClr>
                </a:solidFill>
                <a:latin typeface="Roboto" pitchFamily="2" charset="0"/>
                <a:ea typeface="Roboto" pitchFamily="2" charset="0"/>
              </a:rPr>
              <a:t> </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 </a:t>
            </a:r>
            <a:r>
              <a:rPr lang="en-US" sz="4400" dirty="0" smtClean="0">
                <a:solidFill>
                  <a:schemeClr val="tx1">
                    <a:lumMod val="75000"/>
                    <a:lumOff val="25000"/>
                  </a:schemeClr>
                </a:solidFill>
                <a:ea typeface="Roboto" pitchFamily="2" charset="0"/>
              </a:rPr>
              <a:t>Shakespeare, as you like it, ii. 5.</a:t>
            </a:r>
            <a:r>
              <a:rPr lang="en-US" sz="2800" dirty="0" smtClean="0">
                <a:solidFill>
                  <a:schemeClr val="tx1">
                    <a:lumMod val="75000"/>
                    <a:lumOff val="25000"/>
                  </a:schemeClr>
                </a:solidFill>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solidFill>
                  <a:srgbClr val="00B7FF"/>
                </a:solidFill>
              </a:rPr>
              <a:t>Taxonomie</a:t>
            </a:r>
            <a:endParaRPr lang="en-US" dirty="0">
              <a:solidFill>
                <a:srgbClr val="00B7FF"/>
              </a:solidFill>
            </a:endParaRPr>
          </a:p>
        </p:txBody>
      </p:sp>
      <p:sp>
        <p:nvSpPr>
          <p:cNvPr id="3" name="Textplatzhalter 2"/>
          <p:cNvSpPr>
            <a:spLocks noGrp="1"/>
          </p:cNvSpPr>
          <p:nvPr>
            <p:ph type="body" sz="quarter" idx="10"/>
          </p:nvPr>
        </p:nvSpPr>
        <p:spPr/>
        <p:txBody>
          <a:bodyPr/>
          <a:lstStyle/>
          <a:p>
            <a:r>
              <a:rPr lang="en-US" dirty="0" err="1" smtClean="0"/>
              <a:t>Klassifikation</a:t>
            </a:r>
            <a:endParaRPr lang="en-US" dirty="0"/>
          </a:p>
        </p:txBody>
      </p:sp>
      <p:sp>
        <p:nvSpPr>
          <p:cNvPr id="4" name="Textplatzhalter 3"/>
          <p:cNvSpPr>
            <a:spLocks noGrp="1"/>
          </p:cNvSpPr>
          <p:nvPr>
            <p:ph type="body" sz="quarter" idx="11"/>
          </p:nvPr>
        </p:nvSpPr>
        <p:spPr/>
        <p:txBody>
          <a:bodyPr/>
          <a:lstStyle/>
          <a:p>
            <a:r>
              <a:rPr lang="en-US" dirty="0" err="1" smtClean="0"/>
              <a:t>Ordnung</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940152"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Philo</a:t>
            </a:r>
          </a:p>
          <a:p>
            <a:pPr algn="ctr"/>
            <a:r>
              <a:rPr lang="en-US" sz="3200" dirty="0" err="1" smtClean="0">
                <a:latin typeface="Roboto" pitchFamily="2" charset="0"/>
                <a:ea typeface="Roboto" pitchFamily="2" charset="0"/>
              </a:rPr>
              <a:t>sophers</a:t>
            </a:r>
            <a:endParaRPr lang="de-DE" sz="3200" dirty="0">
              <a:latin typeface="Roboto" pitchFamily="2" charset="0"/>
              <a:ea typeface="Roboto" pitchFamily="2" charset="0"/>
            </a:endParaRPr>
          </a:p>
        </p:txBody>
      </p:sp>
      <p:sp>
        <p:nvSpPr>
          <p:cNvPr id="4" name="Rechteck 3"/>
          <p:cNvSpPr/>
          <p:nvPr/>
        </p:nvSpPr>
        <p:spPr>
          <a:xfrm>
            <a:off x="1619672" y="2492896"/>
            <a:ext cx="1800200" cy="1800200"/>
          </a:xfrm>
          <a:prstGeom prst="rect">
            <a:avLst/>
          </a:prstGeom>
          <a:solidFill>
            <a:srgbClr val="00B7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Roboto" pitchFamily="2" charset="0"/>
                <a:ea typeface="Roboto" pitchFamily="2" charset="0"/>
              </a:rPr>
              <a:t>Hungarian</a:t>
            </a:r>
            <a:endParaRPr lang="de-DE" sz="2400" dirty="0">
              <a:latin typeface="Roboto" pitchFamily="2" charset="0"/>
              <a:ea typeface="Roboto" pitchFamily="2" charset="0"/>
            </a:endParaRPr>
          </a:p>
        </p:txBody>
      </p:sp>
      <p:sp>
        <p:nvSpPr>
          <p:cNvPr id="5" name="Rechteck 4"/>
          <p:cNvSpPr/>
          <p:nvPr/>
        </p:nvSpPr>
        <p:spPr>
          <a:xfrm>
            <a:off x="3779912" y="249289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Party Hats</a:t>
            </a:r>
            <a:endParaRPr lang="de-DE" sz="3200" dirty="0">
              <a:latin typeface="Roboto" pitchFamily="2" charset="0"/>
              <a:ea typeface="Roboto" pitchFamily="2"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Double </a:t>
            </a:r>
            <a:r>
              <a:rPr lang="en-US" dirty="0" smtClean="0">
                <a:solidFill>
                  <a:srgbClr val="FF00FF"/>
                </a:solidFill>
              </a:rPr>
              <a:t>int</a:t>
            </a:r>
            <a:r>
              <a:rPr lang="en-US" dirty="0" smtClean="0"/>
              <a:t> long </a:t>
            </a:r>
            <a:r>
              <a:rPr lang="en-US" dirty="0" smtClean="0">
                <a:solidFill>
                  <a:srgbClr val="FF00FF"/>
                </a:solidFill>
              </a:rPr>
              <a:t>string</a:t>
            </a:r>
            <a:endParaRPr lang="en-US" dirty="0">
              <a:solidFill>
                <a:srgbClr val="FF00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800" b="1" dirty="0" smtClean="0">
                <a:solidFill>
                  <a:schemeClr val="bg1"/>
                </a:solidFill>
                <a:latin typeface="Consolas" pitchFamily="49" charset="0"/>
                <a:ea typeface="Roboto" pitchFamily="2" charset="0"/>
                <a:cs typeface="Consolas" pitchFamily="49" charset="0"/>
              </a:rPr>
              <a:t>	</a:t>
            </a:r>
            <a:r>
              <a:rPr lang="en-US" sz="2800" b="1" dirty="0" err="1" smtClean="0">
                <a:solidFill>
                  <a:srgbClr val="FF00FF"/>
                </a:solidFill>
                <a:latin typeface="Consolas" pitchFamily="49" charset="0"/>
                <a:ea typeface="Roboto" pitchFamily="2" charset="0"/>
                <a:cs typeface="Consolas" pitchFamily="49" charset="0"/>
              </a:rPr>
              <a:t>p</a:t>
            </a:r>
            <a:r>
              <a:rPr lang="en-US" sz="2800" b="1" dirty="0" err="1" smtClean="0">
                <a:solidFill>
                  <a:schemeClr val="bg1"/>
                </a:solidFill>
                <a:latin typeface="Consolas" pitchFamily="49" charset="0"/>
                <a:ea typeface="Roboto" pitchFamily="2" charset="0"/>
                <a:cs typeface="Consolas" pitchFamily="49" charset="0"/>
              </a:rPr>
              <a:t>Window</a:t>
            </a:r>
            <a:r>
              <a:rPr lang="en-US" sz="2800" b="1" dirty="0" smtClean="0">
                <a:solidFill>
                  <a:schemeClr val="bg1"/>
                </a:solidFill>
                <a:latin typeface="Consolas" pitchFamily="49" charset="0"/>
                <a:ea typeface="Roboto" pitchFamily="2" charset="0"/>
                <a:cs typeface="Consolas" pitchFamily="49" charset="0"/>
              </a:rPr>
              <a:t/>
            </a:r>
            <a:br>
              <a:rPr lang="en-US" sz="2800" b="1" dirty="0" smtClean="0">
                <a:solidFill>
                  <a:schemeClr val="bg1"/>
                </a:solidFill>
                <a:latin typeface="Consolas" pitchFamily="49" charset="0"/>
                <a:ea typeface="Roboto" pitchFamily="2" charset="0"/>
                <a:cs typeface="Consolas" pitchFamily="49" charset="0"/>
              </a:rPr>
            </a:br>
            <a:r>
              <a:rPr lang="en-US" sz="2800" b="1" dirty="0" smtClean="0">
                <a:solidFill>
                  <a:schemeClr val="bg1"/>
                </a:solidFill>
                <a:latin typeface="Consolas" pitchFamily="49" charset="0"/>
                <a:ea typeface="Roboto" pitchFamily="2" charset="0"/>
                <a:cs typeface="Consolas" pitchFamily="49" charset="0"/>
              </a:rPr>
              <a:t>	</a:t>
            </a:r>
            <a:r>
              <a:rPr lang="en-US" sz="2800" b="1" dirty="0" smtClean="0">
                <a:solidFill>
                  <a:schemeClr val="bg1"/>
                </a:solidFill>
                <a:latin typeface="Consolas" pitchFamily="49" charset="0"/>
                <a:ea typeface="Roboto" pitchFamily="2" charset="0"/>
                <a:cs typeface="Consolas" pitchFamily="49" charset="0"/>
              </a:rPr>
              <a:t/>
            </a:r>
            <a:br>
              <a:rPr lang="en-US" sz="2800" b="1" dirty="0" smtClean="0">
                <a:solidFill>
                  <a:schemeClr val="bg1"/>
                </a:solidFill>
                <a:latin typeface="Consolas" pitchFamily="49" charset="0"/>
                <a:ea typeface="Roboto" pitchFamily="2" charset="0"/>
                <a:cs typeface="Consolas" pitchFamily="49" charset="0"/>
              </a:rPr>
            </a:br>
            <a:r>
              <a:rPr lang="en-US" sz="2800" b="1" dirty="0" smtClean="0">
                <a:solidFill>
                  <a:schemeClr val="bg1"/>
                </a:solidFill>
                <a:latin typeface="Consolas" pitchFamily="49" charset="0"/>
                <a:ea typeface="Roboto" pitchFamily="2" charset="0"/>
                <a:cs typeface="Consolas" pitchFamily="49" charset="0"/>
              </a:rPr>
              <a:t>	</a:t>
            </a:r>
            <a:r>
              <a:rPr lang="en-US" sz="2800" b="1" dirty="0" err="1" smtClean="0">
                <a:solidFill>
                  <a:srgbClr val="FF00FF"/>
                </a:solidFill>
                <a:latin typeface="Consolas" pitchFamily="49" charset="0"/>
                <a:ea typeface="Roboto" pitchFamily="2" charset="0"/>
                <a:cs typeface="Consolas" pitchFamily="49" charset="0"/>
              </a:rPr>
              <a:t>c</a:t>
            </a:r>
            <a:r>
              <a:rPr lang="en-US" sz="2800" b="1" dirty="0" err="1" smtClean="0">
                <a:solidFill>
                  <a:schemeClr val="bg1"/>
                </a:solidFill>
                <a:latin typeface="Consolas" pitchFamily="49" charset="0"/>
                <a:ea typeface="Roboto" pitchFamily="2" charset="0"/>
                <a:cs typeface="Consolas" pitchFamily="49" charset="0"/>
              </a:rPr>
              <a:t>Customers</a:t>
            </a:r>
            <a:endParaRPr lang="en-US" sz="2800" b="1" dirty="0" smtClean="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Heidelberg_Uni_Logo.jpg"/>
          <p:cNvPicPr>
            <a:picLocks noChangeAspect="1"/>
          </p:cNvPicPr>
          <p:nvPr/>
        </p:nvPicPr>
        <p:blipFill>
          <a:blip r:embed="rId2" cstate="print"/>
          <a:stretch>
            <a:fillRect/>
          </a:stretch>
        </p:blipFill>
        <p:spPr>
          <a:xfrm>
            <a:off x="2699792" y="836712"/>
            <a:ext cx="3656484" cy="3672408"/>
          </a:xfrm>
          <a:prstGeom prst="rect">
            <a:avLst/>
          </a:prstGeom>
        </p:spPr>
      </p:pic>
      <p:sp>
        <p:nvSpPr>
          <p:cNvPr id="10" name="Textfeld 9"/>
          <p:cNvSpPr txBox="1"/>
          <p:nvPr/>
        </p:nvSpPr>
        <p:spPr>
          <a:xfrm>
            <a:off x="3995936" y="4581128"/>
            <a:ext cx="1154163" cy="1769715"/>
          </a:xfrm>
          <a:prstGeom prst="rect">
            <a:avLst/>
          </a:prstGeom>
        </p:spPr>
        <p:txBody>
          <a:bodyPr wrap="non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l-GR" sz="115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rPr>
              <a:t>Ψ</a:t>
            </a:r>
            <a:endParaRPr kumimoji="0" lang="en-US" sz="115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public </a:t>
            </a:r>
            <a:r>
              <a:rPr lang="en-US" sz="2000" b="1" dirty="0" smtClean="0">
                <a:latin typeface="Consolas" pitchFamily="49" charset="0"/>
                <a:ea typeface="Roboto" pitchFamily="2" charset="0"/>
                <a:cs typeface="Consolas" pitchFamily="49" charset="0"/>
              </a:rPr>
              <a:t>int </a:t>
            </a:r>
            <a:r>
              <a:rPr lang="en-US" sz="2000" b="1" dirty="0" err="1" smtClean="0">
                <a:solidFill>
                  <a:schemeClr val="bg1"/>
                </a:solidFill>
                <a:latin typeface="Consolas" pitchFamily="49" charset="0"/>
                <a:ea typeface="Roboto" pitchFamily="2" charset="0"/>
                <a:cs typeface="Consolas" pitchFamily="49" charset="0"/>
              </a:rPr>
              <a:t>Sum</a:t>
            </a:r>
            <a:r>
              <a:rPr lang="en-US" sz="2000" b="1" dirty="0" err="1" smtClean="0">
                <a:solidFill>
                  <a:srgbClr val="FF00FF"/>
                </a:solidFill>
                <a:latin typeface="Consolas" pitchFamily="49" charset="0"/>
                <a:ea typeface="Roboto" pitchFamily="2" charset="0"/>
                <a:cs typeface="Consolas" pitchFamily="49" charset="0"/>
              </a:rPr>
              <a:t>Integers</a:t>
            </a:r>
            <a:r>
              <a:rPr lang="en-US" sz="2000" b="1" dirty="0" err="1" smtClean="0">
                <a:solidFill>
                  <a:schemeClr val="bg1"/>
                </a:solidFill>
                <a:latin typeface="Consolas" pitchFamily="49" charset="0"/>
                <a:ea typeface="Roboto" pitchFamily="2" charset="0"/>
                <a:cs typeface="Consolas" pitchFamily="49" charset="0"/>
              </a:rPr>
              <a:t>UpTo</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bound)</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Enumerable.Range</a:t>
            </a:r>
            <a:r>
              <a:rPr lang="en-US" sz="2000" b="1" dirty="0" smtClean="0">
                <a:solidFill>
                  <a:schemeClr val="bg1"/>
                </a:solidFill>
                <a:latin typeface="Consolas" pitchFamily="49" charset="0"/>
                <a:ea typeface="Roboto" pitchFamily="2" charset="0"/>
                <a:cs typeface="Consolas" pitchFamily="49" charset="0"/>
              </a:rPr>
              <a:t>(1, bound).Sum();</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endParaRPr lang="en-US" sz="2000" b="1" dirty="0" smtClean="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DllImport</a:t>
            </a:r>
            <a:r>
              <a:rPr lang="en-US" sz="2400" b="1" dirty="0" smtClean="0">
                <a:solidFill>
                  <a:schemeClr val="bg1"/>
                </a:solidFill>
                <a:latin typeface="Consolas" pitchFamily="49" charset="0"/>
                <a:ea typeface="Roboto" pitchFamily="2" charset="0"/>
                <a:cs typeface="Consolas" pitchFamily="49" charset="0"/>
              </a:rPr>
              <a:t>("user32.dll")]</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smtClean="0">
                <a:latin typeface="Consolas" pitchFamily="49" charset="0"/>
                <a:ea typeface="Roboto" pitchFamily="2" charset="0"/>
                <a:cs typeface="Consolas" pitchFamily="49" charset="0"/>
              </a:rPr>
              <a:t>static </a:t>
            </a:r>
            <a:r>
              <a:rPr lang="en-US" sz="2400" b="1" dirty="0" smtClean="0">
                <a:latin typeface="Consolas" pitchFamily="49" charset="0"/>
                <a:ea typeface="Roboto" pitchFamily="2" charset="0"/>
                <a:cs typeface="Consolas" pitchFamily="49" charset="0"/>
              </a:rPr>
              <a:t>extern bool</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CloseWindow</a:t>
            </a:r>
            <a:r>
              <a:rPr lang="en-US" sz="2400" b="1" dirty="0" smtClean="0">
                <a:solidFill>
                  <a:schemeClr val="bg1"/>
                </a:solidFill>
                <a:latin typeface="Consolas" pitchFamily="49" charset="0"/>
                <a:ea typeface="Roboto" pitchFamily="2" charset="0"/>
                <a:cs typeface="Consolas" pitchFamily="49" charset="0"/>
              </a:rPr>
              <a:t>(</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rgbClr val="FF00FF"/>
                </a:solidFill>
                <a:latin typeface="Consolas" pitchFamily="49" charset="0"/>
                <a:ea typeface="Roboto" pitchFamily="2" charset="0"/>
                <a:cs typeface="Consolas" pitchFamily="49" charset="0"/>
              </a:rPr>
              <a:t> hWnd</a:t>
            </a:r>
            <a:r>
              <a:rPr lang="en-US" sz="2400" b="1" dirty="0" smtClean="0">
                <a:solidFill>
                  <a:schemeClr val="bg1"/>
                </a:solidFill>
                <a:latin typeface="Consolas" pitchFamily="49" charset="0"/>
                <a:ea typeface="Roboto" pitchFamily="2" charset="0"/>
                <a:cs typeface="Consolas" pitchFamily="49"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DllImport</a:t>
            </a:r>
            <a:r>
              <a:rPr lang="en-US" sz="2400" b="1" dirty="0" smtClean="0">
                <a:solidFill>
                  <a:schemeClr val="bg1"/>
                </a:solidFill>
                <a:latin typeface="Consolas" pitchFamily="49" charset="0"/>
                <a:ea typeface="Roboto" pitchFamily="2" charset="0"/>
                <a:cs typeface="Consolas" pitchFamily="49" charset="0"/>
              </a:rPr>
              <a:t>("user32.dll", </a:t>
            </a:r>
            <a:r>
              <a:rPr lang="en-US" sz="2400" b="1" dirty="0" err="1" smtClean="0">
                <a:solidFill>
                  <a:schemeClr val="bg1"/>
                </a:solidFill>
                <a:latin typeface="Consolas" pitchFamily="49" charset="0"/>
                <a:ea typeface="Roboto" pitchFamily="2" charset="0"/>
                <a:cs typeface="Consolas" pitchFamily="49" charset="0"/>
              </a:rPr>
              <a:t>SetLastError</a:t>
            </a:r>
            <a:r>
              <a:rPr lang="en-US" sz="2400" b="1" dirty="0" smtClean="0">
                <a:solidFill>
                  <a:schemeClr val="bg1"/>
                </a:solidFill>
                <a:latin typeface="Consolas" pitchFamily="49" charset="0"/>
                <a:ea typeface="Roboto" pitchFamily="2" charset="0"/>
                <a:cs typeface="Consolas" pitchFamily="49" charset="0"/>
              </a:rPr>
              <a:t>=true)]</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smtClean="0">
                <a:latin typeface="Consolas" pitchFamily="49" charset="0"/>
                <a:ea typeface="Roboto" pitchFamily="2" charset="0"/>
                <a:cs typeface="Consolas" pitchFamily="49" charset="0"/>
              </a:rPr>
              <a:t>static extern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CreateWindowEx</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WindowStylesEx</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dwExStyle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string </a:t>
            </a:r>
            <a:r>
              <a:rPr lang="en-US" sz="2400" b="1" dirty="0" err="1" smtClean="0">
                <a:solidFill>
                  <a:srgbClr val="FF00FF"/>
                </a:solidFill>
                <a:latin typeface="Consolas" pitchFamily="49" charset="0"/>
                <a:ea typeface="Roboto" pitchFamily="2" charset="0"/>
                <a:cs typeface="Consolas" pitchFamily="49" charset="0"/>
              </a:rPr>
              <a:t>lpClassName</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string </a:t>
            </a:r>
            <a:r>
              <a:rPr lang="en-US" sz="2400" b="1" dirty="0" err="1" smtClean="0">
                <a:solidFill>
                  <a:srgbClr val="FF00FF"/>
                </a:solidFill>
                <a:latin typeface="Consolas" pitchFamily="49" charset="0"/>
                <a:ea typeface="Roboto" pitchFamily="2" charset="0"/>
                <a:cs typeface="Consolas" pitchFamily="49" charset="0"/>
              </a:rPr>
              <a:t>lpWindowName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WindowStyles</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dwStyle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x,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y,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a:t>
            </a:r>
            <a:r>
              <a:rPr lang="en-US" sz="2400" b="1" dirty="0" err="1" smtClean="0">
                <a:solidFill>
                  <a:srgbClr val="FF00FF"/>
                </a:solidFill>
                <a:latin typeface="Consolas" pitchFamily="49" charset="0"/>
                <a:ea typeface="Roboto" pitchFamily="2" charset="0"/>
                <a:cs typeface="Consolas" pitchFamily="49" charset="0"/>
              </a:rPr>
              <a:t>nWidth</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a:t>
            </a:r>
            <a:r>
              <a:rPr lang="en-US" sz="2400" b="1" dirty="0" err="1" smtClean="0">
                <a:solidFill>
                  <a:srgbClr val="FF00FF"/>
                </a:solidFill>
                <a:latin typeface="Consolas" pitchFamily="49" charset="0"/>
                <a:ea typeface="Roboto" pitchFamily="2" charset="0"/>
                <a:cs typeface="Consolas" pitchFamily="49" charset="0"/>
              </a:rPr>
              <a:t>nHeight</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hWndParent</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hMenu</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hInstance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lpParam</a:t>
            </a:r>
            <a:r>
              <a:rPr lang="en-US" sz="2400" b="1" dirty="0" smtClean="0">
                <a:solidFill>
                  <a:schemeClr val="bg1"/>
                </a:solidFill>
                <a:latin typeface="Consolas" pitchFamily="49" charset="0"/>
                <a:ea typeface="Roboto" pitchFamily="2" charset="0"/>
                <a:cs typeface="Consolas" pitchFamily="49" charset="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dafuq-did-i-just-read-meme.jpg"/>
          <p:cNvPicPr>
            <a:picLocks noChangeAspect="1"/>
          </p:cNvPicPr>
          <p:nvPr/>
        </p:nvPicPr>
        <p:blipFill>
          <a:blip r:embed="rId2" cstate="print"/>
          <a:stretch>
            <a:fillRect/>
          </a:stretch>
        </p:blipFill>
        <p:spPr>
          <a:xfrm>
            <a:off x="1907704" y="1628800"/>
            <a:ext cx="5255506" cy="353104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err="1" smtClean="0">
                <a:latin typeface="Consolas" pitchFamily="49" charset="0"/>
                <a:ea typeface="Roboto" pitchFamily="2" charset="0"/>
                <a:cs typeface="Consolas" pitchFamily="49" charset="0"/>
              </a:rPr>
              <a:t>readonly</a:t>
            </a:r>
            <a:r>
              <a:rPr lang="en-US" sz="2000" b="1" dirty="0" smtClean="0">
                <a:latin typeface="Consolas" pitchFamily="49" charset="0"/>
                <a:ea typeface="Roboto" pitchFamily="2" charset="0"/>
                <a:cs typeface="Consolas" pitchFamily="49" charset="0"/>
              </a:rPr>
              <a:t> </a:t>
            </a:r>
            <a:r>
              <a:rPr lang="en-US" sz="2000" b="1" dirty="0" err="1" smtClean="0">
                <a:solidFill>
                  <a:srgbClr val="00DB00"/>
                </a:solidFill>
                <a:latin typeface="Consolas" pitchFamily="49" charset="0"/>
                <a:ea typeface="Roboto" pitchFamily="2" charset="0"/>
                <a:cs typeface="Consolas" pitchFamily="49" charset="0"/>
              </a:rPr>
              <a:t>ICanStartAndStop</a:t>
            </a:r>
            <a:r>
              <a:rPr lang="en-US" sz="2000" b="1" dirty="0" smtClean="0">
                <a:solidFill>
                  <a:schemeClr val="bg1"/>
                </a:solidFill>
                <a:latin typeface="Consolas" pitchFamily="49" charset="0"/>
                <a:ea typeface="Roboto" pitchFamily="2" charset="0"/>
                <a:cs typeface="Consolas" pitchFamily="49" charset="0"/>
              </a:rPr>
              <a:t> _counter;</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err="1" smtClean="0">
                <a:latin typeface="Consolas" pitchFamily="49" charset="0"/>
                <a:ea typeface="Roboto" pitchFamily="2" charset="0"/>
                <a:cs typeface="Consolas" pitchFamily="49" charset="0"/>
              </a:rPr>
              <a:t>readonly</a:t>
            </a:r>
            <a:r>
              <a:rPr lang="en-US" sz="2000" b="1" dirty="0" smtClean="0">
                <a:latin typeface="Consolas" pitchFamily="49" charset="0"/>
                <a:ea typeface="Roboto" pitchFamily="2" charset="0"/>
                <a:cs typeface="Consolas" pitchFamily="49" charset="0"/>
              </a:rPr>
              <a:t> </a:t>
            </a:r>
            <a:r>
              <a:rPr lang="en-US" sz="2000" b="1" dirty="0" smtClean="0">
                <a:solidFill>
                  <a:srgbClr val="00DB00"/>
                </a:solidFill>
                <a:latin typeface="Consolas" pitchFamily="49" charset="0"/>
                <a:ea typeface="Roboto" pitchFamily="2" charset="0"/>
                <a:cs typeface="Consolas" pitchFamily="49" charset="0"/>
              </a:rPr>
              <a:t>Wristwatch</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smtClean="0">
                <a:solidFill>
                  <a:schemeClr val="bg1"/>
                </a:solidFill>
                <a:latin typeface="Consolas" pitchFamily="49" charset="0"/>
                <a:ea typeface="Roboto" pitchFamily="2" charset="0"/>
                <a:cs typeface="Consolas" pitchFamily="49" charset="0"/>
              </a:rPr>
              <a:t>wristwatch;</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smtClean="0">
                <a:solidFill>
                  <a:srgbClr val="00DB00"/>
                </a:solidFill>
                <a:latin typeface="Consolas" pitchFamily="49" charset="0"/>
                <a:ea typeface="Roboto" pitchFamily="2" charset="0"/>
                <a:cs typeface="Consolas" pitchFamily="49" charset="0"/>
              </a:rPr>
              <a:t>Brush</a:t>
            </a:r>
            <a:r>
              <a:rPr lang="en-US" sz="2000" b="1" dirty="0" smtClean="0">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smtClean="0">
                <a:solidFill>
                  <a:schemeClr val="bg1"/>
                </a:solidFill>
                <a:latin typeface="Consolas" pitchFamily="49" charset="0"/>
                <a:ea typeface="Roboto" pitchFamily="2" charset="0"/>
                <a:cs typeface="Consolas" pitchFamily="49" charset="0"/>
              </a:rPr>
              <a:t>color;</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smtClean="0">
                <a:latin typeface="Consolas" pitchFamily="49" charset="0"/>
                <a:ea typeface="Roboto" pitchFamily="2" charset="0"/>
                <a:cs typeface="Consolas" pitchFamily="49" charset="0"/>
              </a:rPr>
              <a:t>double </a:t>
            </a:r>
            <a:r>
              <a:rPr lang="en-US" sz="2000" b="1" dirty="0" smtClean="0">
                <a:solidFill>
                  <a:srgbClr val="FF00FF"/>
                </a:solidFill>
                <a:latin typeface="Consolas" pitchFamily="49" charset="0"/>
                <a:ea typeface="Roboto" pitchFamily="2" charset="0"/>
                <a:cs typeface="Consolas" pitchFamily="49" charset="0"/>
              </a:rPr>
              <a:t>_</a:t>
            </a:r>
            <a:r>
              <a:rPr lang="en-US" sz="2000" b="1" dirty="0" err="1" smtClean="0">
                <a:solidFill>
                  <a:schemeClr val="bg1"/>
                </a:solidFill>
                <a:latin typeface="Consolas" pitchFamily="49" charset="0"/>
                <a:ea typeface="Roboto" pitchFamily="2" charset="0"/>
                <a:cs typeface="Consolas" pitchFamily="49" charset="0"/>
              </a:rPr>
              <a:t>fontSize</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smtClean="0">
                <a:latin typeface="Consolas" pitchFamily="49" charset="0"/>
                <a:ea typeface="Roboto" pitchFamily="2" charset="0"/>
                <a:cs typeface="Consolas" pitchFamily="49" charset="0"/>
              </a:rPr>
              <a:t>bool </a:t>
            </a:r>
            <a:r>
              <a:rPr lang="en-US" sz="2000" b="1" dirty="0" smtClean="0">
                <a:solidFill>
                  <a:srgbClr val="FF00FF"/>
                </a:solidFill>
                <a:latin typeface="Consolas" pitchFamily="49" charset="0"/>
                <a:ea typeface="Roboto" pitchFamily="2" charset="0"/>
                <a:cs typeface="Consolas" pitchFamily="49" charset="0"/>
              </a:rPr>
              <a:t>_</a:t>
            </a:r>
            <a:r>
              <a:rPr lang="en-US" sz="2000" b="1" dirty="0" err="1" smtClean="0">
                <a:solidFill>
                  <a:schemeClr val="bg1"/>
                </a:solidFill>
                <a:latin typeface="Consolas" pitchFamily="49" charset="0"/>
                <a:ea typeface="Roboto" pitchFamily="2" charset="0"/>
                <a:cs typeface="Consolas" pitchFamily="49" charset="0"/>
              </a:rPr>
              <a:t>isRunning</a:t>
            </a:r>
            <a:r>
              <a:rPr lang="en-US" sz="2000" b="1" dirty="0" smtClean="0">
                <a:solidFill>
                  <a:schemeClr val="bg1"/>
                </a:solidFill>
                <a:latin typeface="Consolas" pitchFamily="49" charset="0"/>
                <a:ea typeface="Roboto" pitchFamily="2" charset="0"/>
                <a:cs typeface="Consolas" pitchFamily="49" charset="0"/>
              </a:rPr>
              <a:t> = false;</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err="1" smtClean="0">
                <a:solidFill>
                  <a:srgbClr val="00DB00"/>
                </a:solidFill>
                <a:latin typeface="Consolas" pitchFamily="49" charset="0"/>
                <a:ea typeface="Roboto" pitchFamily="2" charset="0"/>
                <a:cs typeface="Consolas" pitchFamily="49" charset="0"/>
              </a:rPr>
              <a:t>TimeSpan</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err="1" smtClean="0">
                <a:solidFill>
                  <a:schemeClr val="bg1"/>
                </a:solidFill>
                <a:latin typeface="Consolas" pitchFamily="49" charset="0"/>
                <a:ea typeface="Roboto" pitchFamily="2" charset="0"/>
                <a:cs typeface="Consolas" pitchFamily="49" charset="0"/>
              </a:rPr>
              <a:t>timeLeft</a:t>
            </a:r>
            <a:r>
              <a:rPr lang="en-US" sz="2000" b="1" dirty="0" smtClean="0">
                <a:solidFill>
                  <a:schemeClr val="bg1"/>
                </a:solidFill>
                <a:latin typeface="Consolas" pitchFamily="49" charset="0"/>
                <a:ea typeface="Roboto" pitchFamily="2" charset="0"/>
                <a:cs typeface="Consolas" pitchFamily="49" charset="0"/>
              </a:rPr>
              <a:t>;</a:t>
            </a: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940152"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Philo</a:t>
            </a:r>
          </a:p>
          <a:p>
            <a:pPr algn="ctr"/>
            <a:r>
              <a:rPr lang="en-US" sz="3200" dirty="0" err="1" smtClean="0">
                <a:latin typeface="Roboto" pitchFamily="2" charset="0"/>
                <a:ea typeface="Roboto" pitchFamily="2" charset="0"/>
              </a:rPr>
              <a:t>sophers</a:t>
            </a:r>
            <a:endParaRPr lang="de-DE" sz="3200" dirty="0">
              <a:latin typeface="Roboto" pitchFamily="2" charset="0"/>
              <a:ea typeface="Roboto" pitchFamily="2" charset="0"/>
            </a:endParaRPr>
          </a:p>
        </p:txBody>
      </p:sp>
      <p:sp>
        <p:nvSpPr>
          <p:cNvPr id="4" name="Rechteck 3"/>
          <p:cNvSpPr/>
          <p:nvPr/>
        </p:nvSpPr>
        <p:spPr>
          <a:xfrm>
            <a:off x="1619672"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Roboto" pitchFamily="2" charset="0"/>
                <a:ea typeface="Roboto" pitchFamily="2" charset="0"/>
              </a:rPr>
              <a:t>Hungarian</a:t>
            </a:r>
            <a:endParaRPr lang="de-DE" sz="2400" dirty="0">
              <a:latin typeface="Roboto" pitchFamily="2" charset="0"/>
              <a:ea typeface="Roboto" pitchFamily="2" charset="0"/>
            </a:endParaRPr>
          </a:p>
        </p:txBody>
      </p:sp>
      <p:sp>
        <p:nvSpPr>
          <p:cNvPr id="5" name="Rechteck 4"/>
          <p:cNvSpPr/>
          <p:nvPr/>
        </p:nvSpPr>
        <p:spPr>
          <a:xfrm>
            <a:off x="3779912" y="2492896"/>
            <a:ext cx="1800200" cy="1800200"/>
          </a:xfrm>
          <a:prstGeom prst="rect">
            <a:avLst/>
          </a:prstGeom>
          <a:solidFill>
            <a:srgbClr val="00B7FF"/>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Party Hats</a:t>
            </a:r>
            <a:endParaRPr lang="de-DE" sz="3200" dirty="0">
              <a:latin typeface="Roboto" pitchFamily="2" charset="0"/>
              <a:ea typeface="Roboto" pitchFamily="2"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for</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i = 0; i &lt; </a:t>
            </a:r>
            <a:r>
              <a:rPr lang="en-US" sz="2000" b="1" dirty="0" err="1" smtClean="0">
                <a:solidFill>
                  <a:schemeClr val="bg1"/>
                </a:solidFill>
                <a:latin typeface="Consolas" pitchFamily="49" charset="0"/>
                <a:ea typeface="Roboto" pitchFamily="2" charset="0"/>
                <a:cs typeface="Consolas" pitchFamily="49" charset="0"/>
              </a:rPr>
              <a:t>customers.Count</a:t>
            </a:r>
            <a:r>
              <a:rPr lang="en-US" sz="2000" b="1" dirty="0" smtClean="0">
                <a:solidFill>
                  <a:schemeClr val="bg1"/>
                </a:solidFill>
                <a:latin typeface="Consolas" pitchFamily="49" charset="0"/>
                <a:ea typeface="Roboto" pitchFamily="2" charset="0"/>
                <a:cs typeface="Consolas" pitchFamily="49" charset="0"/>
              </a:rPr>
              <a:t>; i++)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	Customer </a:t>
            </a:r>
            <a:r>
              <a:rPr lang="en-US" sz="2000" b="1" dirty="0" err="1" smtClean="0">
                <a:solidFill>
                  <a:srgbClr val="FF00FF"/>
                </a:solidFill>
                <a:latin typeface="Consolas" pitchFamily="49" charset="0"/>
                <a:ea typeface="Roboto" pitchFamily="2" charset="0"/>
                <a:cs typeface="Consolas" pitchFamily="49" charset="0"/>
              </a:rPr>
              <a:t>theCustomer</a:t>
            </a:r>
            <a:r>
              <a:rPr lang="en-US" sz="2000" b="1" dirty="0" smtClean="0">
                <a:solidFill>
                  <a:schemeClr val="bg1"/>
                </a:solidFill>
                <a:latin typeface="Consolas" pitchFamily="49" charset="0"/>
                <a:ea typeface="Roboto" pitchFamily="2" charset="0"/>
                <a:cs typeface="Consolas" pitchFamily="49" charset="0"/>
              </a:rPr>
              <a:t> = customers[i</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foreach</a:t>
            </a: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latin typeface="Consolas" pitchFamily="49" charset="0"/>
                <a:ea typeface="Roboto" pitchFamily="2" charset="0"/>
                <a:cs typeface="Consolas" pitchFamily="49" charset="0"/>
              </a:rPr>
              <a:t>var</a:t>
            </a:r>
            <a:r>
              <a:rPr lang="en-US" sz="2000" b="1" dirty="0" smtClean="0">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customer</a:t>
            </a:r>
            <a:r>
              <a:rPr lang="en-US" sz="2000" b="1" dirty="0" smtClean="0">
                <a:latin typeface="Consolas" pitchFamily="49" charset="0"/>
                <a:ea typeface="Roboto" pitchFamily="2" charset="0"/>
                <a:cs typeface="Consolas" pitchFamily="49" charset="0"/>
              </a:rPr>
              <a:t> in </a:t>
            </a:r>
            <a:r>
              <a:rPr lang="en-US" sz="2000" b="1" dirty="0" smtClean="0">
                <a:solidFill>
                  <a:schemeClr val="bg1"/>
                </a:solidFill>
                <a:latin typeface="Consolas" pitchFamily="49" charset="0"/>
                <a:ea typeface="Roboto" pitchFamily="2" charset="0"/>
                <a:cs typeface="Consolas" pitchFamily="49" charset="0"/>
              </a:rPr>
              <a:t>customers) </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MehrfachEn</a:t>
            </a:r>
            <a:endParaRPr lang="en-US" dirty="0"/>
          </a:p>
        </p:txBody>
      </p:sp>
      <p:sp>
        <p:nvSpPr>
          <p:cNvPr id="4" name="Textplatzhalter 3"/>
          <p:cNvSpPr>
            <a:spLocks noGrp="1"/>
          </p:cNvSpPr>
          <p:nvPr>
            <p:ph type="body" sz="quarter" idx="10"/>
          </p:nvPr>
        </p:nvSpPr>
        <p:spPr/>
        <p:txBody>
          <a:bodyPr/>
          <a:lstStyle/>
          <a:p>
            <a:r>
              <a:rPr lang="en-US" dirty="0" err="1" smtClean="0"/>
              <a:t>Hilfsmittel</a:t>
            </a:r>
            <a:r>
              <a:rPr lang="en-US" dirty="0" smtClean="0"/>
              <a:t> </a:t>
            </a:r>
            <a:r>
              <a:rPr lang="en-US" dirty="0" err="1" smtClean="0"/>
              <a:t>zur</a:t>
            </a:r>
            <a:endParaRPr lang="en-US" dirty="0"/>
          </a:p>
        </p:txBody>
      </p:sp>
      <p:sp>
        <p:nvSpPr>
          <p:cNvPr id="5" name="Textplatzhalter 4"/>
          <p:cNvSpPr>
            <a:spLocks noGrp="1"/>
          </p:cNvSpPr>
          <p:nvPr>
            <p:ph type="body" sz="quarter" idx="11"/>
          </p:nvPr>
        </p:nvSpPr>
        <p:spPr/>
        <p:txBody>
          <a:bodyPr/>
          <a:lstStyle/>
          <a:p>
            <a:r>
              <a:rPr lang="en-US" dirty="0" err="1" smtClean="0"/>
              <a:t>Vergabe</a:t>
            </a:r>
            <a:r>
              <a:rPr lang="en-US" dirty="0" smtClean="0"/>
              <a:t> des </a:t>
            </a:r>
            <a:r>
              <a:rPr lang="en-US" dirty="0" err="1" smtClean="0"/>
              <a:t>selben</a:t>
            </a:r>
            <a:r>
              <a:rPr lang="en-US" dirty="0" smtClean="0"/>
              <a:t> </a:t>
            </a:r>
            <a:r>
              <a:rPr lang="en-US" dirty="0" err="1" smtClean="0"/>
              <a:t>Namens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solidFill>
                  <a:srgbClr val="FF00FF"/>
                </a:solidFill>
              </a:rPr>
              <a:t>Manager</a:t>
            </a:r>
            <a:r>
              <a:rPr lang="en-US" dirty="0" err="1" smtClean="0"/>
              <a:t>broker</a:t>
            </a:r>
            <a:r>
              <a:rPr lang="en-US" dirty="0" err="1" smtClean="0">
                <a:solidFill>
                  <a:srgbClr val="FF00FF"/>
                </a:solidFill>
              </a:rPr>
              <a:t>dispatcher</a:t>
            </a:r>
            <a:r>
              <a:rPr lang="en-US" dirty="0" smtClean="0">
                <a:solidFill>
                  <a:srgbClr val="FF00FF"/>
                </a:solidFill>
              </a:rPr>
              <a:t/>
            </a:r>
            <a:br>
              <a:rPr lang="en-US" dirty="0" smtClean="0">
                <a:solidFill>
                  <a:srgbClr val="FF00FF"/>
                </a:solidFill>
              </a:rPr>
            </a:br>
            <a:r>
              <a:rPr lang="en-US" dirty="0" err="1" smtClean="0"/>
              <a:t>interface</a:t>
            </a:r>
            <a:r>
              <a:rPr lang="en-US" dirty="0" err="1" smtClean="0">
                <a:solidFill>
                  <a:srgbClr val="FF00FF"/>
                </a:solidFill>
              </a:rPr>
              <a:t>impl</a:t>
            </a:r>
            <a:endParaRPr lang="en-US" dirty="0">
              <a:solidFill>
                <a:srgbClr val="FF00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An</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940152"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Philo</a:t>
            </a:r>
          </a:p>
          <a:p>
            <a:pPr algn="ctr"/>
            <a:r>
              <a:rPr lang="en-US" sz="3200" dirty="0" err="1" smtClean="0">
                <a:latin typeface="Roboto" pitchFamily="2" charset="0"/>
                <a:ea typeface="Roboto" pitchFamily="2" charset="0"/>
              </a:rPr>
              <a:t>sophers</a:t>
            </a:r>
            <a:endParaRPr lang="de-DE" sz="3200" dirty="0">
              <a:latin typeface="Roboto" pitchFamily="2" charset="0"/>
              <a:ea typeface="Roboto" pitchFamily="2" charset="0"/>
            </a:endParaRPr>
          </a:p>
        </p:txBody>
      </p:sp>
      <p:sp>
        <p:nvSpPr>
          <p:cNvPr id="4" name="Rechteck 3"/>
          <p:cNvSpPr/>
          <p:nvPr/>
        </p:nvSpPr>
        <p:spPr>
          <a:xfrm>
            <a:off x="1619672"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Roboto" pitchFamily="2" charset="0"/>
                <a:ea typeface="Roboto" pitchFamily="2" charset="0"/>
              </a:rPr>
              <a:t>Hungarian</a:t>
            </a:r>
            <a:endParaRPr lang="de-DE" sz="2400" dirty="0">
              <a:latin typeface="Roboto" pitchFamily="2" charset="0"/>
              <a:ea typeface="Roboto" pitchFamily="2" charset="0"/>
            </a:endParaRPr>
          </a:p>
        </p:txBody>
      </p:sp>
      <p:sp>
        <p:nvSpPr>
          <p:cNvPr id="5" name="Rechteck 4"/>
          <p:cNvSpPr/>
          <p:nvPr/>
        </p:nvSpPr>
        <p:spPr>
          <a:xfrm>
            <a:off x="3779912" y="249289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Party Hats</a:t>
            </a:r>
            <a:endParaRPr lang="de-DE" sz="3200" dirty="0">
              <a:latin typeface="Roboto" pitchFamily="2" charset="0"/>
              <a:ea typeface="Roboto" pitchFamily="2"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Data</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Info</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Function</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Infrastructure</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System</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Process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4000" dirty="0" smtClean="0">
                <a:latin typeface="Roboto" pitchFamily="2" charset="0"/>
                <a:ea typeface="Roboto" pitchFamily="2" charset="0"/>
                <a:hlinkClick r:id="rId2"/>
              </a:rPr>
              <a:t>http://www.classnamer.com/</a:t>
            </a:r>
            <a:endParaRPr lang="en-US" sz="4000" dirty="0">
              <a:latin typeface="Roboto" pitchFamily="2" charset="0"/>
              <a:ea typeface="Roboto" pitchFamily="2"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Model</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Engine</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Resource</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Patterns</a:t>
            </a:r>
            <a:endParaRPr lang="de-DE" sz="3200" dirty="0">
              <a:latin typeface="Roboto" pitchFamily="2" charset="0"/>
              <a:ea typeface="Roboto" pitchFamily="2" charset="0"/>
            </a:endParaRPr>
          </a:p>
        </p:txBody>
      </p:sp>
      <p:sp>
        <p:nvSpPr>
          <p:cNvPr id="4" name="Rechteck 3"/>
          <p:cNvSpPr/>
          <p:nvPr/>
        </p:nvSpPr>
        <p:spPr>
          <a:xfrm>
            <a:off x="2627784" y="332656"/>
            <a:ext cx="1800200" cy="1800200"/>
          </a:xfrm>
          <a:prstGeom prst="rect">
            <a:avLst/>
          </a:prstGeom>
          <a:solidFill>
            <a:srgbClr val="FF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Roboto" pitchFamily="2" charset="0"/>
                <a:ea typeface="Roboto" pitchFamily="2" charset="0"/>
              </a:rPr>
              <a:t>Roles</a:t>
            </a:r>
            <a:endParaRPr lang="de-DE" sz="32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Details</a:t>
            </a:r>
            <a:endParaRPr lang="de-DE" sz="32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7400"/>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200" dirty="0" smtClean="0">
                <a:latin typeface="Roboto" pitchFamily="2" charset="0"/>
                <a:ea typeface="Roboto" pitchFamily="2" charset="0"/>
              </a:rPr>
              <a:t>Vanity</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p:nvPr/>
        </p:nvSpPr>
        <p:spPr>
          <a:xfrm>
            <a:off x="6948264"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2000" dirty="0" smtClean="0">
                <a:latin typeface="Roboto" pitchFamily="2" charset="0"/>
                <a:ea typeface="Roboto" pitchFamily="2" charset="0"/>
              </a:rPr>
              <a:t>Simplicity</a:t>
            </a:r>
            <a:endParaRPr lang="de-DE" sz="2000" dirty="0">
              <a:latin typeface="Roboto" pitchFamily="2" charset="0"/>
              <a:ea typeface="Roboto" pitchFamily="2" charset="0"/>
            </a:endParaRPr>
          </a:p>
        </p:txBody>
      </p:sp>
      <p:sp>
        <p:nvSpPr>
          <p:cNvPr id="11" name="Rechteck 10"/>
          <p:cNvSpPr/>
          <p:nvPr/>
        </p:nvSpPr>
        <p:spPr>
          <a:xfrm>
            <a:off x="4788024" y="249289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nchorCtr="0"/>
          <a:lstStyle/>
          <a:p>
            <a:pPr algn="ctr"/>
            <a:r>
              <a:rPr lang="en-US" sz="2000" dirty="0" smtClean="0">
                <a:latin typeface="Roboto" pitchFamily="2" charset="0"/>
                <a:ea typeface="Roboto" pitchFamily="2" charset="0"/>
              </a:rPr>
              <a:t>Behavior</a:t>
            </a:r>
            <a:endParaRPr lang="de-DE" sz="2000" dirty="0">
              <a:latin typeface="Roboto" pitchFamily="2" charset="0"/>
              <a:ea typeface="Roboto" pitchFamily="2" charset="0"/>
            </a:endParaRPr>
          </a:p>
        </p:txBody>
      </p:sp>
      <p:sp>
        <p:nvSpPr>
          <p:cNvPr id="12" name="Rechteck 11"/>
          <p:cNvSpPr/>
          <p:nvPr/>
        </p:nvSpPr>
        <p:spPr>
          <a:xfrm>
            <a:off x="467544" y="4653136"/>
            <a:ext cx="1800200" cy="1800200"/>
          </a:xfrm>
          <a:prstGeom prst="rect">
            <a:avLst/>
          </a:prstGeom>
          <a:solidFill>
            <a:srgbClr val="00B7FF"/>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DDD</a:t>
            </a:r>
            <a:endParaRPr lang="de-DE" sz="2000" dirty="0">
              <a:latin typeface="Roboto" pitchFamily="2" charset="0"/>
              <a:ea typeface="Roboto" pitchFamily="2" charset="0"/>
            </a:endParaRPr>
          </a:p>
        </p:txBody>
      </p:sp>
      <p:sp>
        <p:nvSpPr>
          <p:cNvPr id="13" name="Rechteck 12"/>
          <p:cNvSpPr/>
          <p:nvPr/>
        </p:nvSpPr>
        <p:spPr>
          <a:xfrm>
            <a:off x="4788024" y="4653136"/>
            <a:ext cx="1800200" cy="1800200"/>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Test</a:t>
            </a:r>
            <a:endParaRPr lang="de-DE" sz="2000" dirty="0">
              <a:latin typeface="Roboto" pitchFamily="2" charset="0"/>
              <a:ea typeface="Roboto" pitchFamily="2" charset="0"/>
            </a:endParaRPr>
          </a:p>
        </p:txBody>
      </p:sp>
      <p:sp>
        <p:nvSpPr>
          <p:cNvPr id="14" name="Rechteck 13"/>
          <p:cNvSpPr/>
          <p:nvPr/>
        </p:nvSpPr>
        <p:spPr>
          <a:xfrm>
            <a:off x="262778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Lazy</a:t>
            </a:r>
            <a:endParaRPr lang="de-DE" sz="2000" dirty="0">
              <a:latin typeface="Roboto" pitchFamily="2" charset="0"/>
              <a:ea typeface="Roboto" pitchFamily="2" charset="0"/>
            </a:endParaRPr>
          </a:p>
        </p:txBody>
      </p:sp>
      <p:sp>
        <p:nvSpPr>
          <p:cNvPr id="15" name="Rechteck 14"/>
          <p:cNvSpPr/>
          <p:nvPr/>
        </p:nvSpPr>
        <p:spPr>
          <a:xfrm>
            <a:off x="262778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smtClean="0">
                <a:latin typeface="Roboto" pitchFamily="2" charset="0"/>
                <a:ea typeface="Roboto" pitchFamily="2" charset="0"/>
              </a:rPr>
              <a:t>Charity</a:t>
            </a:r>
            <a:endParaRPr lang="de-DE" sz="2000" dirty="0">
              <a:latin typeface="Roboto" pitchFamily="2" charset="0"/>
              <a:ea typeface="Roboto" pitchFamily="2" charset="0"/>
            </a:endParaRPr>
          </a:p>
        </p:txBody>
      </p:sp>
      <p:sp>
        <p:nvSpPr>
          <p:cNvPr id="16" name="Rechteck 15"/>
          <p:cNvSpPr/>
          <p:nvPr/>
        </p:nvSpPr>
        <p:spPr>
          <a:xfrm>
            <a:off x="262778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Eager</a:t>
            </a:r>
            <a:endParaRPr lang="de-DE" sz="2000" dirty="0">
              <a:latin typeface="Roboto" pitchFamily="2" charset="0"/>
              <a:ea typeface="Roboto" pitchFamily="2" charset="0"/>
            </a:endParaRPr>
          </a:p>
        </p:txBody>
      </p:sp>
      <p:sp>
        <p:nvSpPr>
          <p:cNvPr id="17" name="Rechteck 16"/>
          <p:cNvSpPr/>
          <p:nvPr/>
        </p:nvSpPr>
        <p:spPr>
          <a:xfrm>
            <a:off x="46754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err="1" smtClean="0">
                <a:latin typeface="Roboto" pitchFamily="2" charset="0"/>
                <a:ea typeface="Roboto" pitchFamily="2" charset="0"/>
              </a:rPr>
              <a:t>GoF</a:t>
            </a:r>
            <a:endParaRPr lang="de-DE" sz="2000" dirty="0">
              <a:latin typeface="Roboto" pitchFamily="2" charset="0"/>
              <a:ea typeface="Roboto" pitchFamily="2" charset="0"/>
            </a:endParaRPr>
          </a:p>
        </p:txBody>
      </p:sp>
      <p:sp>
        <p:nvSpPr>
          <p:cNvPr id="18" name="Rechteck 17"/>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err="1" smtClean="0">
                <a:latin typeface="Roboto" pitchFamily="2" charset="0"/>
                <a:ea typeface="Roboto" pitchFamily="2" charset="0"/>
              </a:rPr>
              <a:t>PoEAA</a:t>
            </a:r>
            <a:endParaRPr lang="de-DE" sz="2000" dirty="0">
              <a:latin typeface="Roboto" pitchFamily="2" charset="0"/>
              <a:ea typeface="Roboto" pitchFamily="2" charset="0"/>
            </a:endParaRPr>
          </a:p>
        </p:txBody>
      </p:sp>
      <p:sp>
        <p:nvSpPr>
          <p:cNvPr id="19" name="Rechteck 18"/>
          <p:cNvSpPr/>
          <p:nvPr/>
        </p:nvSpPr>
        <p:spPr>
          <a:xfrm>
            <a:off x="478802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Shape</a:t>
            </a:r>
            <a:endParaRPr lang="de-DE" sz="2000" dirty="0">
              <a:latin typeface="Roboto" pitchFamily="2" charset="0"/>
              <a:ea typeface="Roboto" pitchFamily="2" charset="0"/>
            </a:endParaRPr>
          </a:p>
        </p:txBody>
      </p:sp>
      <p:sp>
        <p:nvSpPr>
          <p:cNvPr id="20" name="Rechteck 19"/>
          <p:cNvSpPr/>
          <p:nvPr/>
        </p:nvSpPr>
        <p:spPr>
          <a:xfrm>
            <a:off x="694826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Importance</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hteck 15"/>
          <p:cNvSpPr/>
          <p:nvPr/>
        </p:nvSpPr>
        <p:spPr>
          <a:xfrm>
            <a:off x="2195736" y="2780928"/>
            <a:ext cx="1368152" cy="136815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600" dirty="0" smtClean="0">
                <a:latin typeface="Bebas Neue" pitchFamily="34" charset="0"/>
                <a:ea typeface="Roboto" pitchFamily="2" charset="0"/>
              </a:rPr>
              <a:t>Z</a:t>
            </a:r>
          </a:p>
          <a:p>
            <a:pPr algn="ctr"/>
            <a:r>
              <a:rPr lang="en-US" sz="1600" dirty="0" smtClean="0">
                <a:latin typeface="Roboto" pitchFamily="2" charset="0"/>
                <a:ea typeface="Roboto" pitchFamily="2" charset="0"/>
              </a:rPr>
              <a:t>Decorations</a:t>
            </a:r>
            <a:endParaRPr lang="de-DE" sz="1600" dirty="0">
              <a:latin typeface="Roboto" pitchFamily="2" charset="0"/>
              <a:ea typeface="Roboto" pitchFamily="2" charset="0"/>
            </a:endParaRPr>
          </a:p>
        </p:txBody>
      </p:sp>
      <p:sp>
        <p:nvSpPr>
          <p:cNvPr id="34" name="Rechteck 33"/>
          <p:cNvSpPr/>
          <p:nvPr/>
        </p:nvSpPr>
        <p:spPr>
          <a:xfrm>
            <a:off x="3851920" y="2780928"/>
            <a:ext cx="1368152" cy="136815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600" dirty="0" smtClean="0">
                <a:latin typeface="Bebas Neue" pitchFamily="34" charset="0"/>
                <a:ea typeface="Roboto" pitchFamily="2" charset="0"/>
              </a:rPr>
              <a:t>H</a:t>
            </a:r>
          </a:p>
          <a:p>
            <a:pPr algn="ctr"/>
            <a:r>
              <a:rPr lang="en-US" dirty="0" smtClean="0">
                <a:latin typeface="Roboto" pitchFamily="2" charset="0"/>
                <a:ea typeface="Roboto" pitchFamily="2" charset="0"/>
              </a:rPr>
              <a:t>Party Hats</a:t>
            </a:r>
            <a:endParaRPr lang="de-DE" dirty="0">
              <a:latin typeface="Roboto" pitchFamily="2" charset="0"/>
              <a:ea typeface="Roboto" pitchFamily="2" charset="0"/>
            </a:endParaRPr>
          </a:p>
        </p:txBody>
      </p:sp>
      <p:sp>
        <p:nvSpPr>
          <p:cNvPr id="35" name="Rechteck 34"/>
          <p:cNvSpPr/>
          <p:nvPr/>
        </p:nvSpPr>
        <p:spPr>
          <a:xfrm>
            <a:off x="5508104" y="2780928"/>
            <a:ext cx="1368152" cy="136815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600" dirty="0" smtClean="0">
                <a:latin typeface="Bebas Neue" pitchFamily="34" charset="0"/>
                <a:ea typeface="Roboto" pitchFamily="2" charset="0"/>
              </a:rPr>
              <a:t>Phi</a:t>
            </a:r>
          </a:p>
          <a:p>
            <a:pPr algn="ctr"/>
            <a:r>
              <a:rPr lang="en-US" sz="1400" dirty="0" smtClean="0">
                <a:latin typeface="Roboto" pitchFamily="2" charset="0"/>
                <a:ea typeface="Roboto" pitchFamily="2" charset="0"/>
              </a:rPr>
              <a:t>Philosophers</a:t>
            </a:r>
            <a:endParaRPr lang="de-DE" sz="14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9600" dirty="0" err="1" smtClean="0">
                <a:solidFill>
                  <a:srgbClr val="00DB00"/>
                </a:solidFill>
              </a:rPr>
              <a:t>Entwurfsmuster</a:t>
            </a:r>
            <a:endParaRPr lang="en-US" sz="9600" dirty="0">
              <a:solidFill>
                <a:srgbClr val="00DB00"/>
              </a:solidFill>
            </a:endParaRPr>
          </a:p>
        </p:txBody>
      </p:sp>
      <p:sp>
        <p:nvSpPr>
          <p:cNvPr id="4" name="Textplatzhalter 3"/>
          <p:cNvSpPr>
            <a:spLocks noGrp="1"/>
          </p:cNvSpPr>
          <p:nvPr>
            <p:ph type="body" sz="quarter" idx="10"/>
          </p:nvPr>
        </p:nvSpPr>
        <p:spPr/>
        <p:txBody>
          <a:bodyPr/>
          <a:lstStyle/>
          <a:p>
            <a:r>
              <a:rPr lang="en-US" dirty="0" smtClean="0"/>
              <a:t>Design Patterns</a:t>
            </a:r>
            <a:endParaRPr lang="en-US" dirty="0"/>
          </a:p>
        </p:txBody>
      </p:sp>
      <p:sp>
        <p:nvSpPr>
          <p:cNvPr id="5" name="Textplatzhalter 4"/>
          <p:cNvSpPr>
            <a:spLocks noGrp="1"/>
          </p:cNvSpPr>
          <p:nvPr>
            <p:ph type="body" sz="quarter" idx="11"/>
          </p:nvPr>
        </p:nvSpPr>
        <p:spPr/>
        <p:txBody>
          <a:bodyPr/>
          <a:lstStyle/>
          <a:p>
            <a:r>
              <a:rPr lang="en-US" dirty="0" smtClean="0"/>
              <a:t>Sind </a:t>
            </a:r>
            <a:r>
              <a:rPr lang="en-US" dirty="0" err="1" smtClean="0"/>
              <a:t>keine</a:t>
            </a:r>
            <a:r>
              <a:rPr lang="en-US" dirty="0" smtClean="0"/>
              <a:t> </a:t>
            </a:r>
            <a:r>
              <a:rPr lang="en-US" dirty="0" err="1" smtClean="0"/>
              <a:t>Lösung</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t>Rather than “a general reusable solution to a commonly occurring problem”, I currently think of design patterns as a shared vocabulary for discussing the observable commonalities between two or more solutions, after they’ve emerged.</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t>
            </a:r>
            <a:r>
              <a:rPr lang="en-US" dirty="0" smtClean="0"/>
              <a:t>“a general reusable solution to a commonly occurring problem”</a:t>
            </a:r>
            <a:r>
              <a:rPr lang="en-US" dirty="0" smtClean="0">
                <a:solidFill>
                  <a:schemeClr val="bg1">
                    <a:lumMod val="75000"/>
                  </a:schemeClr>
                </a:solidFill>
              </a:rPr>
              <a:t>, I currently think of design patterns as a shared vocabulary for discussing the observable commonalities 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a:t>
            </a:r>
            <a:r>
              <a:rPr lang="en-US" dirty="0" smtClean="0">
                <a:solidFill>
                  <a:srgbClr val="FF7400"/>
                </a:solidFill>
              </a:rPr>
              <a:t> I currently think </a:t>
            </a:r>
            <a:r>
              <a:rPr lang="en-US" dirty="0" smtClean="0">
                <a:solidFill>
                  <a:schemeClr val="bg1">
                    <a:lumMod val="75000"/>
                  </a:schemeClr>
                </a:solidFill>
              </a:rPr>
              <a:t>of design patterns as a shared vocabulary for discussing the observable commonalities 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2000" dirty="0" err="1" smtClean="0">
                <a:solidFill>
                  <a:schemeClr val="tx1">
                    <a:lumMod val="75000"/>
                    <a:lumOff val="25000"/>
                  </a:schemeClr>
                </a:solidFill>
                <a:latin typeface="Roboto" pitchFamily="2" charset="0"/>
                <a:ea typeface="Roboto" pitchFamily="2" charset="0"/>
              </a:rPr>
              <a:t>CheckedGraphContext</a:t>
            </a:r>
            <a:r>
              <a:rPr lang="de-AT" sz="2000" dirty="0" smtClean="0">
                <a:solidFill>
                  <a:schemeClr val="tx1">
                    <a:lumMod val="75000"/>
                    <a:lumOff val="25000"/>
                  </a:schemeClr>
                </a:solidFill>
                <a:latin typeface="Roboto" pitchFamily="2" charset="0"/>
                <a:ea typeface="Roboto" pitchFamily="2" charset="0"/>
              </a:rPr>
              <a:t/>
            </a:r>
            <a:br>
              <a:rPr lang="de-AT" sz="2000" dirty="0" smtClean="0">
                <a:solidFill>
                  <a:schemeClr val="tx1">
                    <a:lumMod val="75000"/>
                    <a:lumOff val="25000"/>
                  </a:schemeClr>
                </a:solidFill>
                <a:latin typeface="Roboto" pitchFamily="2" charset="0"/>
                <a:ea typeface="Roboto" pitchFamily="2" charset="0"/>
              </a:rPr>
            </a:br>
            <a:r>
              <a:rPr lang="de-AT" sz="2000" dirty="0" smtClean="0">
                <a:solidFill>
                  <a:schemeClr val="tx1">
                    <a:lumMod val="75000"/>
                    <a:lumOff val="25000"/>
                  </a:schemeClr>
                </a:solidFill>
                <a:latin typeface="Roboto" pitchFamily="2" charset="0"/>
                <a:ea typeface="Roboto" pitchFamily="2" charset="0"/>
              </a:rPr>
              <a:t/>
            </a:r>
            <a:br>
              <a:rPr lang="de-AT" sz="2000" dirty="0" smtClean="0">
                <a:solidFill>
                  <a:schemeClr val="tx1">
                    <a:lumMod val="75000"/>
                    <a:lumOff val="25000"/>
                  </a:schemeClr>
                </a:solidFill>
                <a:latin typeface="Roboto" pitchFamily="2" charset="0"/>
                <a:ea typeface="Roboto" pitchFamily="2" charset="0"/>
              </a:rPr>
            </a:br>
            <a:r>
              <a:rPr lang="de-AT" sz="2000" dirty="0" err="1" smtClean="0">
                <a:solidFill>
                  <a:schemeClr val="tx1">
                    <a:lumMod val="75000"/>
                    <a:lumOff val="25000"/>
                  </a:schemeClr>
                </a:solidFill>
                <a:latin typeface="Roboto" pitchFamily="2" charset="0"/>
                <a:ea typeface="Roboto" pitchFamily="2" charset="0"/>
              </a:rPr>
              <a:t>Stateles</a:t>
            </a:r>
            <a:r>
              <a:rPr lang="de-AT" sz="2000" dirty="0" smtClean="0">
                <a:solidFill>
                  <a:schemeClr val="tx1">
                    <a:lumMod val="75000"/>
                    <a:lumOff val="25000"/>
                  </a:schemeClr>
                </a:solidFill>
                <a:latin typeface="Roboto" pitchFamily="2" charset="0"/>
                <a:ea typeface="Roboto" pitchFamily="2" charset="0"/>
              </a:rPr>
              <a:t/>
            </a:r>
            <a:br>
              <a:rPr lang="de-AT" sz="2000" dirty="0" smtClean="0">
                <a:solidFill>
                  <a:schemeClr val="tx1">
                    <a:lumMod val="75000"/>
                    <a:lumOff val="25000"/>
                  </a:schemeClr>
                </a:solidFill>
                <a:latin typeface="Roboto" pitchFamily="2" charset="0"/>
                <a:ea typeface="Roboto" pitchFamily="2" charset="0"/>
              </a:rPr>
            </a:br>
            <a:r>
              <a:rPr lang="de-AT" sz="2000" dirty="0" smtClean="0">
                <a:solidFill>
                  <a:schemeClr val="tx1">
                    <a:lumMod val="75000"/>
                    <a:lumOff val="25000"/>
                  </a:schemeClr>
                </a:solidFill>
                <a:latin typeface="Roboto" pitchFamily="2" charset="0"/>
                <a:ea typeface="Roboto" pitchFamily="2" charset="0"/>
              </a:rPr>
              <a:t/>
            </a:r>
            <a:br>
              <a:rPr lang="de-AT" sz="2000" dirty="0" smtClean="0">
                <a:solidFill>
                  <a:schemeClr val="tx1">
                    <a:lumMod val="75000"/>
                    <a:lumOff val="25000"/>
                  </a:schemeClr>
                </a:solidFill>
                <a:latin typeface="Roboto" pitchFamily="2" charset="0"/>
                <a:ea typeface="Roboto" pitchFamily="2" charset="0"/>
              </a:rPr>
            </a:br>
            <a:r>
              <a:rPr lang="de-AT" sz="2000" dirty="0" err="1" smtClean="0">
                <a:solidFill>
                  <a:schemeClr val="tx1">
                    <a:lumMod val="75000"/>
                    <a:lumOff val="25000"/>
                  </a:schemeClr>
                </a:solidFill>
                <a:latin typeface="Roboto" pitchFamily="2" charset="0"/>
                <a:ea typeface="Roboto" pitchFamily="2" charset="0"/>
              </a:rPr>
              <a:t>ErrorCorrectingMessageGeneratorsRecordGenerator</a:t>
            </a:r>
            <a:endParaRPr lang="en-US" sz="2000" dirty="0">
              <a:solidFill>
                <a:schemeClr val="tx1">
                  <a:lumMod val="75000"/>
                  <a:lumOff val="25000"/>
                </a:schemeClr>
              </a:solidFill>
              <a:latin typeface="Roboto" pitchFamily="2" charset="0"/>
              <a:ea typeface="Roboto" pitchFamily="2"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 I currently think of design patterns as </a:t>
            </a:r>
            <a:r>
              <a:rPr lang="en-US" dirty="0" smtClean="0">
                <a:solidFill>
                  <a:srgbClr val="00DB00"/>
                </a:solidFill>
              </a:rPr>
              <a:t>a shared vocabulary for </a:t>
            </a:r>
            <a:r>
              <a:rPr lang="en-US" dirty="0" smtClean="0">
                <a:solidFill>
                  <a:srgbClr val="FF00FF"/>
                </a:solidFill>
              </a:rPr>
              <a:t>discussing</a:t>
            </a:r>
            <a:r>
              <a:rPr lang="en-US" dirty="0" smtClean="0">
                <a:solidFill>
                  <a:srgbClr val="00DB00"/>
                </a:solidFill>
              </a:rPr>
              <a:t> the observable commonalities </a:t>
            </a:r>
            <a:r>
              <a:rPr lang="en-US" dirty="0" smtClean="0">
                <a:solidFill>
                  <a:schemeClr val="bg1">
                    <a:lumMod val="75000"/>
                  </a:schemeClr>
                </a:solidFill>
              </a:rPr>
              <a:t>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 I currently think of design patterns as a shared vocabulary for discussing the observable commonalities between two or more solutions, </a:t>
            </a:r>
            <a:r>
              <a:rPr lang="en-US" dirty="0" smtClean="0"/>
              <a:t>after they’ve emerged</a:t>
            </a:r>
            <a:r>
              <a:rPr lang="en-US" dirty="0" smtClean="0">
                <a:solidFill>
                  <a:schemeClr val="bg1">
                    <a:lumMod val="75000"/>
                  </a:schemeClr>
                </a:solidFill>
              </a:rPr>
              <a:t>.</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71600" y="3861048"/>
            <a:ext cx="7200800" cy="1728192"/>
          </a:xfrm>
        </p:spPr>
        <p:txBody>
          <a:bodyPr>
            <a:normAutofit/>
          </a:bodyPr>
          <a:lstStyle/>
          <a:p>
            <a:r>
              <a:rPr lang="de-AT" sz="2000" dirty="0" smtClean="0">
                <a:latin typeface="Roboto" pitchFamily="2" charset="0"/>
                <a:ea typeface="Roboto" pitchFamily="2" charset="0"/>
                <a:hlinkClick r:id="rId2"/>
              </a:rPr>
              <a:t>https://twitter.com/#!/jmrtn</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3"/>
              </a:rPr>
              <a:t/>
            </a:r>
            <a:br>
              <a:rPr lang="de-AT" sz="1200" dirty="0" smtClean="0">
                <a:latin typeface="Roboto" pitchFamily="2" charset="0"/>
                <a:ea typeface="Roboto" pitchFamily="2" charset="0"/>
                <a:hlinkClick r:id="rId3"/>
              </a:rPr>
            </a:br>
            <a:r>
              <a:rPr lang="de-AT" sz="1200" dirty="0" smtClean="0">
                <a:latin typeface="Roboto" pitchFamily="2" charset="0"/>
                <a:ea typeface="Roboto" pitchFamily="2" charset="0"/>
                <a:hlinkClick r:id="rId3"/>
              </a:rPr>
              <a:t>http://jmrtn.com/notes/2012/02/17/design-patterns.html</a:t>
            </a:r>
            <a:endParaRPr lang="en-US" sz="1200" dirty="0">
              <a:latin typeface="Roboto" pitchFamily="2" charset="0"/>
              <a:ea typeface="Roboto" pitchFamily="2" charset="0"/>
            </a:endParaRPr>
          </a:p>
        </p:txBody>
      </p:sp>
      <p:pic>
        <p:nvPicPr>
          <p:cNvPr id="3074" name="Picture 2" descr="C:\Users\Johannes Hofmeister\Desktop\documents\EmpathicCode\me-laughing-in-madrid-cropped.png"/>
          <p:cNvPicPr>
            <a:picLocks noChangeAspect="1" noChangeArrowheads="1"/>
          </p:cNvPicPr>
          <p:nvPr/>
        </p:nvPicPr>
        <p:blipFill>
          <a:blip r:embed="rId4" cstate="print"/>
          <a:srcRect/>
          <a:stretch>
            <a:fillRect/>
          </a:stretch>
        </p:blipFill>
        <p:spPr bwMode="auto">
          <a:xfrm>
            <a:off x="3203848" y="1340768"/>
            <a:ext cx="2774529" cy="2774529"/>
          </a:xfrm>
          <a:prstGeom prst="rect">
            <a:avLst/>
          </a:prstGeom>
          <a:noFill/>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Simple First</a:t>
            </a:r>
            <a:endParaRPr lang="de-DE" sz="20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Roboto" pitchFamily="2" charset="0"/>
                <a:ea typeface="Roboto" pitchFamily="2" charset="0"/>
              </a:rPr>
              <a:t>Binary Dependency</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Abstraction </a:t>
            </a:r>
            <a:r>
              <a:rPr lang="en-US" sz="2000" dirty="0" err="1" smtClean="0">
                <a:latin typeface="Roboto" pitchFamily="2" charset="0"/>
                <a:ea typeface="Roboto" pitchFamily="2" charset="0"/>
              </a:rPr>
              <a:t>Seggregation</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Domain Relationship</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Paradigm-Commitment</a:t>
            </a:r>
            <a:endParaRPr lang="de-DE" sz="2000" dirty="0">
              <a:latin typeface="Roboto" pitchFamily="2" charset="0"/>
              <a:ea typeface="Roboto" pitchFamily="2" charset="0"/>
            </a:endParaRPr>
          </a:p>
        </p:txBody>
      </p:sp>
      <p:sp>
        <p:nvSpPr>
          <p:cNvPr id="20" name="Rechteck 19"/>
          <p:cNvSpPr/>
          <p:nvPr/>
        </p:nvSpPr>
        <p:spPr>
          <a:xfrm>
            <a:off x="6948264" y="4653136"/>
            <a:ext cx="1800200" cy="1800200"/>
          </a:xfrm>
          <a:prstGeom prst="rect">
            <a:avLst/>
          </a:prstGeom>
          <a:solidFill>
            <a:srgbClr val="FF00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Weasel Word Removal</a:t>
            </a:r>
            <a:endParaRPr lang="de-DE" sz="2000" dirty="0">
              <a:latin typeface="Roboto" pitchFamily="2" charset="0"/>
              <a:ea typeface="Roboto" pitchFamily="2" charset="0"/>
            </a:endParaRPr>
          </a:p>
        </p:txBody>
      </p:sp>
      <p:sp>
        <p:nvSpPr>
          <p:cNvPr id="21" name="Rechteck 20"/>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Listening </a:t>
            </a:r>
            <a:br>
              <a:rPr lang="en-US" sz="2000" dirty="0" smtClean="0">
                <a:latin typeface="Roboto" pitchFamily="2" charset="0"/>
                <a:ea typeface="Roboto" pitchFamily="2" charset="0"/>
              </a:rPr>
            </a:br>
            <a:r>
              <a:rPr lang="en-US" sz="2000" dirty="0" smtClean="0">
                <a:latin typeface="Roboto" pitchFamily="2" charset="0"/>
                <a:ea typeface="Roboto" pitchFamily="2" charset="0"/>
              </a:rPr>
              <a:t>and </a:t>
            </a:r>
            <a:br>
              <a:rPr lang="en-US" sz="2000" dirty="0" smtClean="0">
                <a:latin typeface="Roboto" pitchFamily="2" charset="0"/>
                <a:ea typeface="Roboto" pitchFamily="2" charset="0"/>
              </a:rPr>
            </a:br>
            <a:r>
              <a:rPr lang="en-US" sz="2000" dirty="0" smtClean="0">
                <a:latin typeface="Roboto" pitchFamily="2" charset="0"/>
                <a:ea typeface="Roboto" pitchFamily="2" charset="0"/>
              </a:rPr>
              <a:t>Learning</a:t>
            </a:r>
            <a:endParaRPr lang="de-DE" sz="2000" dirty="0">
              <a:latin typeface="Roboto" pitchFamily="2" charset="0"/>
              <a:ea typeface="Roboto" pitchFamily="2" charset="0"/>
            </a:endParaRPr>
          </a:p>
        </p:txBody>
      </p:sp>
      <p:sp>
        <p:nvSpPr>
          <p:cNvPr id="22" name="Rechteck 21"/>
          <p:cNvSpPr/>
          <p:nvPr/>
        </p:nvSpPr>
        <p:spPr>
          <a:xfrm>
            <a:off x="6948264" y="2492896"/>
            <a:ext cx="1800200" cy="1800200"/>
          </a:xfrm>
          <a:prstGeom prst="rect">
            <a:avLst/>
          </a:prstGeom>
          <a:solidFill>
            <a:srgbClr val="FF00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Domain Language</a:t>
            </a:r>
            <a:endParaRPr lang="de-DE" sz="2000" dirty="0">
              <a:latin typeface="Roboto" pitchFamily="2" charset="0"/>
              <a:ea typeface="Roboto" pitchFamily="2" charset="0"/>
            </a:endParaRPr>
          </a:p>
        </p:txBody>
      </p:sp>
      <p:sp>
        <p:nvSpPr>
          <p:cNvPr id="23" name="Rechteck 22"/>
          <p:cNvSpPr/>
          <p:nvPr/>
        </p:nvSpPr>
        <p:spPr>
          <a:xfrm>
            <a:off x="478802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Patterns aren’t solutions</a:t>
            </a:r>
            <a:endParaRPr lang="de-DE" sz="2000" dirty="0">
              <a:latin typeface="Roboto" pitchFamily="2" charset="0"/>
              <a:ea typeface="Roboto" pitchFamily="2" charset="0"/>
            </a:endParaRPr>
          </a:p>
        </p:txBody>
      </p:sp>
      <p:sp>
        <p:nvSpPr>
          <p:cNvPr id="24" name="Rechteck 23"/>
          <p:cNvSpPr/>
          <p:nvPr/>
        </p:nvSpPr>
        <p:spPr>
          <a:xfrm>
            <a:off x="262778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Eloquence</a:t>
            </a:r>
            <a:endParaRPr lang="de-DE" sz="2000" dirty="0">
              <a:latin typeface="Roboto" pitchFamily="2" charset="0"/>
              <a:ea typeface="Roboto" pitchFamily="2" charset="0"/>
            </a:endParaRPr>
          </a:p>
        </p:txBody>
      </p:sp>
      <p:sp>
        <p:nvSpPr>
          <p:cNvPr id="25" name="Rechteck 24"/>
          <p:cNvSpPr/>
          <p:nvPr/>
        </p:nvSpPr>
        <p:spPr>
          <a:xfrm>
            <a:off x="46754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Shared Under-standing</a:t>
            </a:r>
            <a:endParaRPr lang="de-DE" sz="2000" dirty="0">
              <a:latin typeface="Roboto" pitchFamily="2" charset="0"/>
              <a:ea typeface="Roboto" pitchFamily="2" charset="0"/>
            </a:endParaRPr>
          </a:p>
        </p:txBody>
      </p:sp>
      <p:sp>
        <p:nvSpPr>
          <p:cNvPr id="26" name="Rechteck 25"/>
          <p:cNvSpPr/>
          <p:nvPr/>
        </p:nvSpPr>
        <p:spPr>
          <a:xfrm>
            <a:off x="262778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Languages</a:t>
            </a:r>
            <a:endParaRPr lang="de-DE" sz="2000" dirty="0">
              <a:latin typeface="Roboto" pitchFamily="2" charset="0"/>
              <a:ea typeface="Roboto" pitchFamily="2" charset="0"/>
            </a:endParaRPr>
          </a:p>
        </p:txBody>
      </p:sp>
    </p:spTree>
    <p:extLst>
      <p:ext uri="{BB962C8B-B14F-4D97-AF65-F5344CB8AC3E}">
        <p14:creationId xmlns="" xmlns:p14="http://schemas.microsoft.com/office/powerpoint/2010/main" val="36397121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8000" dirty="0" err="1" smtClean="0">
                <a:solidFill>
                  <a:srgbClr val="FF00FF"/>
                </a:solidFill>
              </a:rPr>
              <a:t>DomänenBEZUG</a:t>
            </a:r>
            <a:endParaRPr lang="en-US" sz="8000" dirty="0">
              <a:solidFill>
                <a:srgbClr val="FF00FF"/>
              </a:solidFill>
            </a:endParaRPr>
          </a:p>
        </p:txBody>
      </p:sp>
      <p:sp>
        <p:nvSpPr>
          <p:cNvPr id="4" name="Textplatzhalter 3"/>
          <p:cNvSpPr>
            <a:spLocks noGrp="1"/>
          </p:cNvSpPr>
          <p:nvPr>
            <p:ph type="body" sz="quarter" idx="10"/>
          </p:nvPr>
        </p:nvSpPr>
        <p:spPr/>
        <p:txBody>
          <a:bodyPr/>
          <a:lstStyle/>
          <a:p>
            <a:r>
              <a:rPr lang="de-DE" dirty="0" smtClean="0"/>
              <a:t>Wenn du darüber sprichst…</a:t>
            </a:r>
            <a:endParaRPr lang="en-US" dirty="0"/>
          </a:p>
        </p:txBody>
      </p:sp>
      <p:sp>
        <p:nvSpPr>
          <p:cNvPr id="5" name="Textplatzhalter 4"/>
          <p:cNvSpPr>
            <a:spLocks noGrp="1"/>
          </p:cNvSpPr>
          <p:nvPr>
            <p:ph type="body" sz="quarter" idx="11"/>
          </p:nvPr>
        </p:nvSpPr>
        <p:spPr>
          <a:xfrm>
            <a:off x="683568" y="3933056"/>
            <a:ext cx="7776864" cy="935161"/>
          </a:xfrm>
        </p:spPr>
        <p:txBody>
          <a:bodyPr/>
          <a:lstStyle/>
          <a:p>
            <a:r>
              <a:rPr lang="de-DE" dirty="0" smtClean="0"/>
              <a:t>…ist es wahrscheinlich wichtig</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smtClean="0">
                <a:solidFill>
                  <a:srgbClr val="FF00FF"/>
                </a:solidFill>
              </a:rPr>
              <a:t>Domänensprache</a:t>
            </a:r>
            <a:endParaRPr lang="en-US" sz="9600" dirty="0">
              <a:solidFill>
                <a:srgbClr val="FF00FF"/>
              </a:solidFill>
            </a:endParaRPr>
          </a:p>
        </p:txBody>
      </p:sp>
      <p:sp>
        <p:nvSpPr>
          <p:cNvPr id="4" name="Textplatzhalter 3"/>
          <p:cNvSpPr>
            <a:spLocks noGrp="1"/>
          </p:cNvSpPr>
          <p:nvPr>
            <p:ph type="body" sz="quarter" idx="10"/>
          </p:nvPr>
        </p:nvSpPr>
        <p:spPr/>
        <p:txBody>
          <a:bodyPr/>
          <a:lstStyle/>
          <a:p>
            <a:r>
              <a:rPr lang="de-DE" dirty="0" smtClean="0"/>
              <a:t>Ubiquitous Language</a:t>
            </a:r>
            <a:endParaRPr lang="en-US" dirty="0"/>
          </a:p>
        </p:txBody>
      </p:sp>
      <p:sp>
        <p:nvSpPr>
          <p:cNvPr id="5" name="Textplatzhalter 4"/>
          <p:cNvSpPr>
            <a:spLocks noGrp="1"/>
          </p:cNvSpPr>
          <p:nvPr>
            <p:ph type="body" sz="quarter" idx="11"/>
          </p:nvPr>
        </p:nvSpPr>
        <p:spPr>
          <a:xfrm>
            <a:off x="683568" y="3933056"/>
            <a:ext cx="7776864" cy="935161"/>
          </a:xfrm>
        </p:spPr>
        <p:txBody>
          <a:bodyPr/>
          <a:lstStyle/>
          <a:p>
            <a:r>
              <a:rPr lang="de-DE" sz="4000" dirty="0" smtClean="0"/>
              <a:t>Gegen Babylonische Sprachverwirrung</a:t>
            </a:r>
            <a:endParaRPr lang="en-US" sz="40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Systemische Metapher</a:t>
            </a:r>
            <a:br>
              <a:rPr lang="de-DE" dirty="0" smtClean="0"/>
            </a:br>
            <a:r>
              <a:rPr lang="de-DE" dirty="0" smtClean="0"/>
              <a:t/>
            </a:r>
            <a:br>
              <a:rPr lang="de-DE" dirty="0" smtClean="0"/>
            </a:br>
            <a:r>
              <a:rPr lang="de-DE" dirty="0" smtClean="0">
                <a:solidFill>
                  <a:srgbClr val="FF00FF"/>
                </a:solidFill>
              </a:rPr>
              <a:t>Klare Namen</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solidFill>
                  <a:srgbClr val="FF00FF"/>
                </a:solidFill>
              </a:rPr>
              <a:t>Worthülsen</a:t>
            </a:r>
            <a:endParaRPr lang="en-US" dirty="0">
              <a:solidFill>
                <a:srgbClr val="FF00FF"/>
              </a:solidFill>
            </a:endParaRPr>
          </a:p>
        </p:txBody>
      </p:sp>
      <p:sp>
        <p:nvSpPr>
          <p:cNvPr id="4" name="Textplatzhalter 3"/>
          <p:cNvSpPr>
            <a:spLocks noGrp="1"/>
          </p:cNvSpPr>
          <p:nvPr>
            <p:ph type="body" sz="quarter" idx="10"/>
          </p:nvPr>
        </p:nvSpPr>
        <p:spPr/>
        <p:txBody>
          <a:bodyPr/>
          <a:lstStyle/>
          <a:p>
            <a:r>
              <a:rPr lang="de-DE" dirty="0" smtClean="0"/>
              <a:t>Weasel Words</a:t>
            </a:r>
            <a:endParaRPr lang="en-US" dirty="0"/>
          </a:p>
        </p:txBody>
      </p:sp>
      <p:sp>
        <p:nvSpPr>
          <p:cNvPr id="5" name="Textplatzhalter 4"/>
          <p:cNvSpPr>
            <a:spLocks noGrp="1"/>
          </p:cNvSpPr>
          <p:nvPr>
            <p:ph type="body" sz="quarter" idx="11"/>
          </p:nvPr>
        </p:nvSpPr>
        <p:spPr/>
        <p:txBody>
          <a:bodyPr/>
          <a:lstStyle/>
          <a:p>
            <a:r>
              <a:rPr lang="de-DE" dirty="0" smtClean="0"/>
              <a:t>Entfernen, wo es geht!</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Manager</a:t>
            </a:r>
            <a:br>
              <a:rPr lang="de-DE" dirty="0" smtClean="0"/>
            </a:br>
            <a:r>
              <a:rPr lang="de-DE" dirty="0" err="1" smtClean="0">
                <a:solidFill>
                  <a:srgbClr val="FF7400"/>
                </a:solidFill>
              </a:rPr>
              <a:t>broker</a:t>
            </a:r>
            <a:r>
              <a:rPr lang="de-DE" dirty="0" smtClean="0">
                <a:solidFill>
                  <a:srgbClr val="FF7400"/>
                </a:solidFill>
              </a:rPr>
              <a:t/>
            </a:r>
            <a:br>
              <a:rPr lang="de-DE" dirty="0" smtClean="0">
                <a:solidFill>
                  <a:srgbClr val="FF7400"/>
                </a:solidFill>
              </a:rPr>
            </a:br>
            <a:r>
              <a:rPr lang="de-DE" dirty="0" err="1" smtClean="0">
                <a:solidFill>
                  <a:srgbClr val="00DB00"/>
                </a:solidFill>
              </a:rPr>
              <a:t>dispatcher</a:t>
            </a:r>
            <a:r>
              <a:rPr lang="de-DE" dirty="0" smtClean="0">
                <a:solidFill>
                  <a:srgbClr val="00DB00"/>
                </a:solidFill>
              </a:rPr>
              <a:t/>
            </a:r>
            <a:br>
              <a:rPr lang="de-DE" dirty="0" smtClean="0">
                <a:solidFill>
                  <a:srgbClr val="00DB00"/>
                </a:solidFill>
              </a:rPr>
            </a:br>
            <a:r>
              <a:rPr lang="de-DE" dirty="0" err="1" smtClean="0">
                <a:solidFill>
                  <a:srgbClr val="FF00FF"/>
                </a:solidFill>
              </a:rPr>
              <a:t>impl</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971600" y="1988840"/>
            <a:ext cx="7200800" cy="2880320"/>
          </a:xfrm>
        </p:spPr>
        <p:txBody>
          <a:bodyPr/>
          <a:lstStyle/>
          <a:p>
            <a:r>
              <a:rPr lang="en-US" sz="19900" dirty="0" smtClean="0"/>
              <a:t>factory</a:t>
            </a:r>
            <a:endParaRPr lang="en-US" sz="199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00B7FF"/>
                </a:solidFill>
              </a:rPr>
              <a:t>Clean code </a:t>
            </a:r>
            <a:r>
              <a:rPr lang="de-DE" dirty="0" smtClean="0">
                <a:solidFill>
                  <a:srgbClr val="FF00FF"/>
                </a:solidFill>
              </a:rPr>
              <a:t>*</a:t>
            </a:r>
            <a:endParaRPr lang="en-US" dirty="0">
              <a:solidFill>
                <a:srgbClr val="FF00FF"/>
              </a:solidFill>
            </a:endParaRPr>
          </a:p>
        </p:txBody>
      </p:sp>
      <p:sp>
        <p:nvSpPr>
          <p:cNvPr id="4" name="Textplatzhalter 3"/>
          <p:cNvSpPr>
            <a:spLocks noGrp="1"/>
          </p:cNvSpPr>
          <p:nvPr>
            <p:ph type="body" sz="quarter" idx="11"/>
          </p:nvPr>
        </p:nvSpPr>
        <p:spPr>
          <a:xfrm>
            <a:off x="5796136" y="5922839"/>
            <a:ext cx="3347864" cy="935161"/>
          </a:xfrm>
        </p:spPr>
        <p:txBody>
          <a:bodyPr/>
          <a:lstStyle/>
          <a:p>
            <a:r>
              <a:rPr lang="de-DE" dirty="0" smtClean="0">
                <a:solidFill>
                  <a:srgbClr val="FF00FF"/>
                </a:solidFill>
              </a:rPr>
              <a:t>*</a:t>
            </a:r>
            <a:r>
              <a:rPr lang="de-DE" dirty="0" smtClean="0"/>
              <a:t>The </a:t>
            </a:r>
            <a:r>
              <a:rPr lang="de-DE" dirty="0" err="1" smtClean="0"/>
              <a:t>book</a:t>
            </a:r>
            <a:r>
              <a:rPr lang="de-DE" dirty="0" smtClean="0"/>
              <a:t>!</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988840"/>
            <a:ext cx="8640960" cy="2880320"/>
          </a:xfrm>
        </p:spPr>
        <p:txBody>
          <a:bodyPr/>
          <a:lstStyle/>
          <a:p>
            <a:r>
              <a:rPr lang="en-US" sz="16600" dirty="0" smtClean="0">
                <a:solidFill>
                  <a:srgbClr val="00DB00"/>
                </a:solidFill>
              </a:rPr>
              <a:t>COMMAND</a:t>
            </a:r>
            <a:endParaRPr lang="en-US" sz="16600" dirty="0">
              <a:solidFill>
                <a:srgbClr val="00DB00"/>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988840"/>
            <a:ext cx="8640960" cy="2880320"/>
          </a:xfrm>
        </p:spPr>
        <p:txBody>
          <a:bodyPr/>
          <a:lstStyle/>
          <a:p>
            <a:r>
              <a:rPr lang="en-US" sz="16600" dirty="0" smtClean="0">
                <a:solidFill>
                  <a:srgbClr val="00B7FF"/>
                </a:solidFill>
              </a:rPr>
              <a:t>REPOSITORY</a:t>
            </a:r>
            <a:endParaRPr lang="en-US" sz="16600" dirty="0">
              <a:solidFill>
                <a:srgbClr val="00B7FF"/>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de-DE" sz="2000" b="1" dirty="0" err="1">
                <a:latin typeface="Consolas"/>
              </a:rPr>
              <a:t>public</a:t>
            </a:r>
            <a:r>
              <a:rPr lang="de-DE" sz="2000" b="1" dirty="0">
                <a:latin typeface="Consolas"/>
              </a:rPr>
              <a:t> </a:t>
            </a:r>
            <a:r>
              <a:rPr lang="de-DE" sz="2000" b="1" dirty="0" err="1">
                <a:latin typeface="Consolas"/>
              </a:rPr>
              <a:t>class</a:t>
            </a:r>
            <a:r>
              <a:rPr lang="de-DE" sz="2000" b="1" dirty="0">
                <a:latin typeface="Consolas"/>
              </a:rPr>
              <a:t> </a:t>
            </a:r>
            <a:r>
              <a:rPr lang="de-DE" sz="2000" b="1" dirty="0" err="1">
                <a:solidFill>
                  <a:srgbClr val="FF00FF"/>
                </a:solidFill>
                <a:latin typeface="Consolas"/>
              </a:rPr>
              <a:t>Customer</a:t>
            </a:r>
            <a:r>
              <a:rPr lang="de-DE" sz="2000" b="1" dirty="0" err="1">
                <a:latin typeface="Consolas"/>
              </a:rPr>
              <a:t>Repository</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r>
              <a:rPr lang="de-DE" sz="2000" b="1" dirty="0" smtClean="0">
                <a:solidFill>
                  <a:srgbClr val="CFCFCF"/>
                </a:solidFill>
                <a:latin typeface="Consolas"/>
              </a:rPr>
              <a:t>   </a:t>
            </a:r>
            <a:r>
              <a:rPr lang="de-DE" sz="2000" b="1" dirty="0" err="1" smtClean="0">
                <a:latin typeface="Consolas"/>
              </a:rPr>
              <a:t>IEnumerable</a:t>
            </a:r>
            <a:r>
              <a:rPr lang="de-DE" sz="2000" b="1" dirty="0" smtClean="0">
                <a:solidFill>
                  <a:srgbClr val="CFCFCF"/>
                </a:solidFill>
                <a:latin typeface="Consolas"/>
              </a:rPr>
              <a:t>&lt;</a:t>
            </a:r>
            <a:r>
              <a:rPr lang="de-DE" sz="2000" b="1" dirty="0" smtClean="0">
                <a:solidFill>
                  <a:srgbClr val="FF00FF"/>
                </a:solidFill>
                <a:latin typeface="Consolas"/>
              </a:rPr>
              <a:t>Customer</a:t>
            </a:r>
            <a:r>
              <a:rPr lang="de-DE" sz="2000" b="1" dirty="0">
                <a:solidFill>
                  <a:srgbClr val="CFCFCF"/>
                </a:solidFill>
                <a:latin typeface="Consolas"/>
              </a:rPr>
              <a:t>&gt; </a:t>
            </a:r>
            <a:r>
              <a:rPr lang="de-DE" sz="2000" b="1" dirty="0" smtClean="0">
                <a:solidFill>
                  <a:srgbClr val="CFCFCF"/>
                </a:solidFill>
                <a:latin typeface="Consolas"/>
              </a:rPr>
              <a:t/>
            </a:r>
            <a:br>
              <a:rPr lang="de-DE" sz="2000" b="1" dirty="0" smtClean="0">
                <a:solidFill>
                  <a:srgbClr val="CFCFCF"/>
                </a:solidFill>
                <a:latin typeface="Consolas"/>
              </a:rPr>
            </a:br>
            <a:r>
              <a:rPr lang="de-DE" sz="2000" b="1" dirty="0" smtClean="0">
                <a:solidFill>
                  <a:srgbClr val="CFCFCF"/>
                </a:solidFill>
                <a:latin typeface="Consolas"/>
              </a:rPr>
              <a:t>   </a:t>
            </a:r>
            <a:r>
              <a:rPr lang="de-DE" sz="2000" b="1" dirty="0" err="1" smtClean="0">
                <a:solidFill>
                  <a:srgbClr val="CFCFCF"/>
                </a:solidFill>
                <a:latin typeface="Consolas"/>
              </a:rPr>
              <a:t>Get</a:t>
            </a:r>
            <a:r>
              <a:rPr lang="de-DE" sz="2000" b="1" dirty="0" err="1" smtClean="0">
                <a:solidFill>
                  <a:srgbClr val="FF00FF"/>
                </a:solidFill>
                <a:latin typeface="Consolas"/>
              </a:rPr>
              <a:t>Customers</a:t>
            </a:r>
            <a:r>
              <a:rPr lang="de-DE" sz="2000" b="1" dirty="0" err="1" smtClean="0">
                <a:solidFill>
                  <a:srgbClr val="CFCFCF"/>
                </a:solidFill>
                <a:latin typeface="Consolas"/>
              </a:rPr>
              <a:t>ByYearOfBirth</a:t>
            </a:r>
            <a:r>
              <a:rPr lang="de-DE" sz="2000" b="1" dirty="0" smtClean="0">
                <a:solidFill>
                  <a:srgbClr val="CFCFCF"/>
                </a:solidFill>
                <a:latin typeface="Consolas"/>
              </a:rPr>
              <a:t>(</a:t>
            </a:r>
            <a:r>
              <a:rPr lang="de-DE" sz="2000" b="1" dirty="0" err="1" smtClean="0">
                <a:latin typeface="Consolas"/>
              </a:rPr>
              <a:t>DateTime</a:t>
            </a:r>
            <a:r>
              <a:rPr lang="de-DE" sz="2000" b="1" dirty="0" smtClean="0">
                <a:solidFill>
                  <a:srgbClr val="CFCFCF"/>
                </a:solidFill>
                <a:latin typeface="Consolas"/>
              </a:rPr>
              <a:t> </a:t>
            </a:r>
            <a:r>
              <a:rPr lang="de-DE" sz="2000" b="1" dirty="0" err="1">
                <a:solidFill>
                  <a:schemeClr val="bg1">
                    <a:lumMod val="95000"/>
                  </a:schemeClr>
                </a:solidFill>
                <a:latin typeface="Consolas"/>
              </a:rPr>
              <a:t>yearOfBirth</a:t>
            </a:r>
            <a:r>
              <a:rPr lang="de-DE" sz="2000" b="1" dirty="0">
                <a:solidFill>
                  <a:srgbClr val="CFCFCF"/>
                </a:solidFill>
                <a:latin typeface="Consolas"/>
              </a:rPr>
              <a:t>)</a:t>
            </a:r>
            <a:br>
              <a:rPr lang="de-DE" sz="2000" b="1" dirty="0">
                <a:solidFill>
                  <a:srgbClr val="CFCFCF"/>
                </a:solidFill>
                <a:latin typeface="Consolas"/>
              </a:rPr>
            </a:br>
            <a:r>
              <a:rPr lang="de-DE" sz="2000" b="1" dirty="0">
                <a:solidFill>
                  <a:srgbClr val="CFCFCF"/>
                </a:solidFill>
                <a:latin typeface="Consolas"/>
              </a:rPr>
              <a:t>   </a:t>
            </a:r>
            <a:r>
              <a:rPr lang="de-DE" sz="2000" b="1" dirty="0" smtClean="0">
                <a:solidFill>
                  <a:srgbClr val="CFCFCF"/>
                </a:solidFill>
                <a:latin typeface="Consolas"/>
              </a:rPr>
              <a: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           </a:t>
            </a:r>
            <a:br>
              <a:rPr lang="de-DE" sz="2000" b="1" dirty="0">
                <a:solidFill>
                  <a:srgbClr val="CFCFCF"/>
                </a:solidFill>
                <a:latin typeface="Consolas"/>
              </a:rPr>
            </a:br>
            <a:r>
              <a:rPr lang="de-DE" sz="2000" b="1" dirty="0">
                <a:solidFill>
                  <a:srgbClr val="CFCFCF"/>
                </a:solidFill>
                <a:latin typeface="Consolas"/>
              </a:rPr>
              <a:t>   </a:t>
            </a:r>
            <a:r>
              <a:rPr lang="de-DE" sz="2000" b="1" dirty="0" smtClean="0">
                <a:solidFill>
                  <a:srgbClr val="CFCFCF"/>
                </a:solidFill>
                <a:latin typeface="Consolas"/>
              </a:rPr>
              <a: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 xmlns:p14="http://schemas.microsoft.com/office/powerpoint/2010/main" val="223227303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class </a:t>
            </a:r>
            <a:r>
              <a:rPr lang="en-US" sz="2000" b="1" dirty="0" err="1">
                <a:latin typeface="Consolas"/>
              </a:rPr>
              <a:t>Customer</a:t>
            </a:r>
            <a:r>
              <a:rPr lang="en-US" sz="2000" b="1" dirty="0" err="1">
                <a:solidFill>
                  <a:srgbClr val="FF00FF"/>
                </a:solidFill>
                <a:latin typeface="Consolas"/>
              </a:rPr>
              <a:t>Repository</a:t>
            </a:r>
            <a:r>
              <a:rPr lang="en-US" sz="2000" b="1" dirty="0">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a:t>
            </a:r>
            <a:r>
              <a:rPr lang="en-US" sz="2000" b="1" dirty="0">
                <a:solidFill>
                  <a:schemeClr val="bg1"/>
                </a:solidFill>
                <a:latin typeface="Consolas"/>
              </a:rPr>
              <a:t>&gt; </a:t>
            </a:r>
            <a:r>
              <a:rPr lang="en-US" sz="2000" b="1" dirty="0" smtClean="0">
                <a:solidFill>
                  <a:schemeClr val="bg1"/>
                </a:solidFill>
                <a:latin typeface="Consolas"/>
              </a:rPr>
              <a:t/>
            </a:r>
            <a:br>
              <a:rPr lang="en-US" sz="2000" b="1" dirty="0" smtClean="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err="1" smtClean="0">
                <a:solidFill>
                  <a:schemeClr val="bg1"/>
                </a:solidFill>
                <a:latin typeface="Consolas"/>
              </a:rPr>
              <a:t>GetByYearOfBirth</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 xmlns:p14="http://schemas.microsoft.com/office/powerpoint/2010/main" val="32620981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class </a:t>
            </a:r>
            <a:r>
              <a:rPr lang="en-US" sz="2000" b="1" dirty="0" smtClean="0">
                <a:latin typeface="Consolas"/>
              </a:rPr>
              <a:t>Customer</a:t>
            </a:r>
            <a:r>
              <a:rPr lang="en-US" sz="2000" b="1" dirty="0" smtClean="0">
                <a:solidFill>
                  <a:srgbClr val="FF00FF"/>
                </a:solidFill>
                <a:latin typeface="Consolas"/>
              </a:rPr>
              <a:t>s</a:t>
            </a:r>
            <a:r>
              <a:rPr lang="en-US" sz="2000" b="1" dirty="0" smtClean="0">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a:t>
            </a:r>
            <a:r>
              <a:rPr lang="en-US" sz="2000" b="1" dirty="0">
                <a:solidFill>
                  <a:schemeClr val="bg1"/>
                </a:solidFill>
                <a:latin typeface="Consolas"/>
              </a:rPr>
              <a:t>&gt; </a:t>
            </a:r>
            <a:r>
              <a:rPr lang="en-US" sz="2000" b="1" dirty="0" smtClean="0">
                <a:solidFill>
                  <a:schemeClr val="bg1"/>
                </a:solidFill>
                <a:latin typeface="Consolas"/>
              </a:rPr>
              <a:t/>
            </a:r>
            <a:br>
              <a:rPr lang="en-US" sz="2000" b="1" dirty="0" smtClean="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err="1" smtClean="0">
                <a:solidFill>
                  <a:srgbClr val="FF00FF"/>
                </a:solidFill>
                <a:latin typeface="Consolas"/>
              </a:rPr>
              <a:t>GetBy</a:t>
            </a:r>
            <a:r>
              <a:rPr lang="en-US" sz="2000" b="1" dirty="0" err="1" smtClean="0">
                <a:solidFill>
                  <a:schemeClr val="bg1"/>
                </a:solidFill>
                <a:latin typeface="Consolas"/>
              </a:rPr>
              <a:t>YearOfBirth</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 xmlns:p14="http://schemas.microsoft.com/office/powerpoint/2010/main" val="198517273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a:rPr>
              <a:t>public class Customers</a:t>
            </a: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&lt;Customer&gt;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err="1" smtClean="0">
                <a:solidFill>
                  <a:srgbClr val="FF00FF"/>
                </a:solidFill>
                <a:latin typeface="Consolas"/>
              </a:rPr>
              <a:t>BornIn</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smtClean="0">
                <a:solidFill>
                  <a:schemeClr val="bg1"/>
                </a:solidFill>
                <a:latin typeface="Consolas"/>
              </a:rPr>
              <a:t>yearOfBirth</a:t>
            </a:r>
            <a:r>
              <a:rPr lang="en-US" sz="2000" b="1" dirty="0" smtClean="0">
                <a:solidFill>
                  <a:schemeClr val="bg1"/>
                </a:solidFill>
                <a:latin typeface="Consolas"/>
              </a:rPr>
              <a:t>)</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 xmlns:p14="http://schemas.microsoft.com/office/powerpoint/2010/main" val="342204564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00FF"/>
                </a:solidFill>
              </a:rPr>
              <a:t>Running</a:t>
            </a:r>
            <a:endParaRPr lang="en-US" dirty="0">
              <a:solidFill>
                <a:srgbClr val="FF00FF"/>
              </a:solidFill>
            </a:endParaRPr>
          </a:p>
        </p:txBody>
      </p:sp>
      <p:sp>
        <p:nvSpPr>
          <p:cNvPr id="3" name="Textplatzhalter 2"/>
          <p:cNvSpPr>
            <a:spLocks noGrp="1"/>
          </p:cNvSpPr>
          <p:nvPr>
            <p:ph type="body" sz="quarter" idx="10"/>
          </p:nvPr>
        </p:nvSpPr>
        <p:spPr/>
        <p:txBody>
          <a:bodyPr/>
          <a:lstStyle/>
          <a:p>
            <a:r>
              <a:rPr lang="en-US" dirty="0" smtClean="0"/>
              <a:t>Never Touch a</a:t>
            </a:r>
            <a:endParaRPr lang="en-US" dirty="0"/>
          </a:p>
        </p:txBody>
      </p:sp>
      <p:sp>
        <p:nvSpPr>
          <p:cNvPr id="4" name="Textplatzhalter 3"/>
          <p:cNvSpPr>
            <a:spLocks noGrp="1"/>
          </p:cNvSpPr>
          <p:nvPr>
            <p:ph type="body" sz="quarter" idx="11"/>
          </p:nvPr>
        </p:nvSpPr>
        <p:spPr/>
        <p:txBody>
          <a:bodyPr/>
          <a:lstStyle/>
          <a:p>
            <a:r>
              <a:rPr lang="en-US" dirty="0" smtClean="0"/>
              <a:t>System</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00FF"/>
                </a:solidFill>
              </a:rPr>
              <a:t>Running</a:t>
            </a:r>
            <a:endParaRPr lang="en-US" dirty="0">
              <a:solidFill>
                <a:srgbClr val="FF00FF"/>
              </a:solidFill>
            </a:endParaRPr>
          </a:p>
        </p:txBody>
      </p:sp>
      <p:sp>
        <p:nvSpPr>
          <p:cNvPr id="3" name="Textplatzhalter 2"/>
          <p:cNvSpPr>
            <a:spLocks noGrp="1"/>
          </p:cNvSpPr>
          <p:nvPr>
            <p:ph type="body" sz="quarter" idx="10"/>
          </p:nvPr>
        </p:nvSpPr>
        <p:spPr/>
        <p:txBody>
          <a:bodyPr/>
          <a:lstStyle/>
          <a:p>
            <a:r>
              <a:rPr lang="en-US" dirty="0" smtClean="0"/>
              <a:t>Never Change a</a:t>
            </a:r>
            <a:endParaRPr lang="en-US" dirty="0"/>
          </a:p>
        </p:txBody>
      </p:sp>
      <p:sp>
        <p:nvSpPr>
          <p:cNvPr id="4" name="Textplatzhalter 3"/>
          <p:cNvSpPr>
            <a:spLocks noGrp="1"/>
          </p:cNvSpPr>
          <p:nvPr>
            <p:ph type="body" sz="quarter" idx="11"/>
          </p:nvPr>
        </p:nvSpPr>
        <p:spPr/>
        <p:txBody>
          <a:bodyPr/>
          <a:lstStyle/>
          <a:p>
            <a:r>
              <a:rPr lang="en-US" dirty="0" smtClean="0"/>
              <a:t>System</a:t>
            </a:r>
            <a:endParaRPr lang="en-US" dirty="0"/>
          </a:p>
        </p:txBody>
      </p:sp>
    </p:spTree>
    <p:extLst>
      <p:ext uri="{BB962C8B-B14F-4D97-AF65-F5344CB8AC3E}">
        <p14:creationId xmlns="" xmlns:p14="http://schemas.microsoft.com/office/powerpoint/2010/main" val="322583630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00DB00"/>
                </a:solidFill>
              </a:rPr>
              <a:t>Changing</a:t>
            </a:r>
            <a:endParaRPr lang="en-US" dirty="0">
              <a:solidFill>
                <a:srgbClr val="00DB00"/>
              </a:solidFill>
            </a:endParaRPr>
          </a:p>
        </p:txBody>
      </p:sp>
      <p:sp>
        <p:nvSpPr>
          <p:cNvPr id="3" name="Textplatzhalter 2"/>
          <p:cNvSpPr>
            <a:spLocks noGrp="1"/>
          </p:cNvSpPr>
          <p:nvPr>
            <p:ph type="body" sz="quarter" idx="10"/>
          </p:nvPr>
        </p:nvSpPr>
        <p:spPr/>
        <p:txBody>
          <a:bodyPr/>
          <a:lstStyle/>
          <a:p>
            <a:r>
              <a:rPr lang="en-US" dirty="0" smtClean="0"/>
              <a:t>Always run a</a:t>
            </a:r>
            <a:endParaRPr lang="en-US" dirty="0"/>
          </a:p>
        </p:txBody>
      </p:sp>
      <p:sp>
        <p:nvSpPr>
          <p:cNvPr id="4" name="Textplatzhalter 3"/>
          <p:cNvSpPr>
            <a:spLocks noGrp="1"/>
          </p:cNvSpPr>
          <p:nvPr>
            <p:ph type="body" sz="quarter" idx="11"/>
          </p:nvPr>
        </p:nvSpPr>
        <p:spPr/>
        <p:txBody>
          <a:bodyPr/>
          <a:lstStyle/>
          <a:p>
            <a:r>
              <a:rPr lang="en-US" dirty="0" smtClean="0"/>
              <a:t>System</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l"/>
            <a:r>
              <a:rPr lang="de-DE" sz="1200" dirty="0" smtClean="0">
                <a:latin typeface="Roboto" pitchFamily="2" charset="0"/>
                <a:ea typeface="Roboto" pitchFamily="2" charset="0"/>
              </a:rPr>
              <a:t>The blind </a:t>
            </a:r>
            <a:r>
              <a:rPr lang="de-DE" sz="1200" dirty="0" err="1" smtClean="0">
                <a:latin typeface="Roboto" pitchFamily="2" charset="0"/>
                <a:ea typeface="Roboto" pitchFamily="2" charset="0"/>
              </a:rPr>
              <a:t>men</a:t>
            </a:r>
            <a:r>
              <a:rPr lang="de-DE" sz="1200" dirty="0" smtClean="0">
                <a:latin typeface="Roboto" pitchFamily="2" charset="0"/>
                <a:ea typeface="Roboto" pitchFamily="2" charset="0"/>
              </a:rPr>
              <a:t> and the </a:t>
            </a:r>
            <a:r>
              <a:rPr lang="de-DE" sz="1200" dirty="0" err="1" smtClean="0">
                <a:latin typeface="Roboto" pitchFamily="2" charset="0"/>
                <a:ea typeface="Roboto" pitchFamily="2" charset="0"/>
              </a:rPr>
              <a:t>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AT" sz="1200" dirty="0" smtClean="0">
                <a:latin typeface="Roboto" pitchFamily="2" charset="0"/>
                <a:ea typeface="Roboto" pitchFamily="2" charset="0"/>
                <a:hlinkClick r:id="rId2"/>
              </a:rPr>
              <a:t>http://en.wikisource.org/wiki/The_poems_of_John_Godfrey_Saxe/The_Blind_Men_and_the_Elephant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err="1" smtClean="0">
                <a:latin typeface="Roboto" pitchFamily="2" charset="0"/>
                <a:ea typeface="Roboto" pitchFamily="2" charset="0"/>
              </a:rPr>
              <a:t>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AT" sz="1200" dirty="0" smtClean="0">
                <a:latin typeface="Roboto" pitchFamily="2" charset="0"/>
                <a:ea typeface="Roboto" pitchFamily="2" charset="0"/>
                <a:hlinkClick r:id="rId3"/>
              </a:rPr>
              <a:t> http://inquiry111westminster.wikispaces.com/Blind%20men%20and%20an%20elephant</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Inspired</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by</a:t>
            </a:r>
            <a:r>
              <a:rPr lang="de-AT" sz="1200" dirty="0" smtClean="0">
                <a:latin typeface="Roboto" pitchFamily="2" charset="0"/>
                <a:ea typeface="Roboto" pitchFamily="2" charset="0"/>
              </a:rPr>
              <a:t> and using the </a:t>
            </a:r>
            <a:r>
              <a:rPr lang="de-AT" sz="1200" dirty="0" err="1" smtClean="0">
                <a:latin typeface="Roboto" pitchFamily="2" charset="0"/>
                <a:ea typeface="Roboto" pitchFamily="2" charset="0"/>
              </a:rPr>
              <a:t>fonts</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suggested</a:t>
            </a:r>
            <a:r>
              <a:rPr lang="de-AT" sz="1200" dirty="0" smtClean="0">
                <a:latin typeface="Roboto" pitchFamily="2" charset="0"/>
                <a:ea typeface="Roboto" pitchFamily="2" charset="0"/>
              </a:rPr>
              <a:t> at</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4"/>
              </a:rPr>
              <a:t>http://www.labnol.org/software/tutorials/advice-select-best-fonts-for-powerpoint-presentation-slides/3355/</a:t>
            </a:r>
            <a:endParaRPr lang="en-US" sz="1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err="1" smtClean="0">
                <a:solidFill>
                  <a:srgbClr val="00B7FF"/>
                </a:solidFill>
              </a:rPr>
              <a:t>intention</a:t>
            </a:r>
            <a:r>
              <a:rPr lang="de-DE" sz="8800" dirty="0" err="1" smtClean="0">
                <a:solidFill>
                  <a:srgbClr val="FF00FF"/>
                </a:solidFill>
              </a:rPr>
              <a:t>revealing</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Use</a:t>
            </a:r>
            <a:endParaRPr lang="en-US" dirty="0"/>
          </a:p>
        </p:txBody>
      </p:sp>
      <p:sp>
        <p:nvSpPr>
          <p:cNvPr id="5" name="Textplatzhalter 4"/>
          <p:cNvSpPr>
            <a:spLocks noGrp="1"/>
          </p:cNvSpPr>
          <p:nvPr>
            <p:ph type="body" sz="quarter" idx="11"/>
          </p:nvPr>
        </p:nvSpPr>
        <p:spPr/>
        <p:txBody>
          <a:bodyPr/>
          <a:lstStyle/>
          <a:p>
            <a:r>
              <a:rPr lang="de-DE" dirty="0" err="1" smtClean="0"/>
              <a:t>Names</a:t>
            </a:r>
            <a:endParaRPr lang="en-US" dirty="0"/>
          </a:p>
        </p:txBody>
      </p:sp>
      <p:sp>
        <p:nvSpPr>
          <p:cNvPr id="6" name="Titel 1"/>
          <p:cNvSpPr txBox="1">
            <a:spLocks/>
          </p:cNvSpPr>
          <p:nvPr/>
        </p:nvSpPr>
        <p:spPr>
          <a:xfrm>
            <a:off x="6732240" y="5877272"/>
            <a:ext cx="2160240" cy="980728"/>
          </a:xfrm>
          <a:prstGeom prst="rect">
            <a:avLst/>
          </a:prstGeom>
        </p:spPr>
        <p:txBody>
          <a:bodyPr vert="horz" lIns="0" tIns="0" rIns="0" bIns="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2000" b="0" i="0" u="none" strike="noStrike" kern="1200" cap="none" spc="0" normalizeH="0" baseline="0" noProof="0" dirty="0" smtClean="0">
                <a:ln>
                  <a:noFill/>
                </a:ln>
                <a:solidFill>
                  <a:srgbClr val="00B7FF"/>
                </a:solidFill>
                <a:effectLst/>
                <a:uLnTx/>
                <a:uFillTx/>
                <a:latin typeface="Bebas Neue" pitchFamily="34" charset="0"/>
                <a:ea typeface="+mj-ea"/>
                <a:cs typeface="+mj-cs"/>
              </a:rPr>
              <a:t>ABSICHTS</a:t>
            </a:r>
            <a:r>
              <a:rPr kumimoji="0" lang="de-DE" sz="2000" b="0" i="0" u="none" strike="noStrike" kern="1200" cap="none" spc="0" normalizeH="0" baseline="0" noProof="0" dirty="0" smtClean="0">
                <a:ln>
                  <a:noFill/>
                </a:ln>
                <a:solidFill>
                  <a:srgbClr val="FF00FF"/>
                </a:solidFill>
                <a:effectLst/>
                <a:uLnTx/>
                <a:uFillTx/>
                <a:latin typeface="Bebas Neue" pitchFamily="34" charset="0"/>
                <a:ea typeface="+mj-ea"/>
                <a:cs typeface="+mj-cs"/>
              </a:rPr>
              <a:t>VERMITTELNDE</a:t>
            </a:r>
            <a:endParaRPr kumimoji="0" lang="en-US" sz="2000" b="0" i="0" u="none" strike="noStrike" kern="1200" cap="none" spc="0" normalizeH="0" baseline="0" noProof="0" dirty="0">
              <a:ln>
                <a:noFill/>
              </a:ln>
              <a:solidFill>
                <a:srgbClr val="FF00FF"/>
              </a:solidFill>
              <a:effectLst/>
              <a:uLnTx/>
              <a:uFillTx/>
              <a:latin typeface="Bebas Neue" pitchFamily="34" charset="0"/>
              <a:ea typeface="+mj-ea"/>
              <a:cs typeface="+mj-cs"/>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Blind men and the elephant</a:t>
            </a:r>
            <a:br>
              <a:rPr lang="en-US" dirty="0" smtClean="0"/>
            </a:br>
            <a:r>
              <a:rPr lang="en-US" dirty="0" smtClean="0"/>
              <a:t/>
            </a:r>
            <a:br>
              <a:rPr lang="en-US" dirty="0" smtClean="0"/>
            </a:br>
            <a:r>
              <a:rPr lang="en-US" dirty="0" smtClean="0">
                <a:solidFill>
                  <a:schemeClr val="tx1">
                    <a:lumMod val="75000"/>
                    <a:lumOff val="25000"/>
                  </a:schemeClr>
                </a:solidFill>
              </a:rPr>
              <a:t>John Godfrey Saxe</a:t>
            </a:r>
            <a:endParaRPr 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3600" dirty="0" smtClean="0">
                <a:solidFill>
                  <a:srgbClr val="FF7400"/>
                </a:solidFill>
                <a:latin typeface="Roboto" pitchFamily="2" charset="0"/>
                <a:ea typeface="Roboto" pitchFamily="2" charset="0"/>
              </a:rPr>
              <a:t>It was six men of </a:t>
            </a:r>
            <a:r>
              <a:rPr lang="en-US" sz="3600" dirty="0" err="1" smtClean="0">
                <a:solidFill>
                  <a:srgbClr val="FF7400"/>
                </a:solidFill>
                <a:latin typeface="Roboto" pitchFamily="2" charset="0"/>
                <a:ea typeface="Roboto" pitchFamily="2" charset="0"/>
              </a:rPr>
              <a:t>Indostan</a:t>
            </a:r>
            <a:r>
              <a:rPr lang="en-US" sz="3600" dirty="0" smtClean="0">
                <a:solidFill>
                  <a:srgbClr val="FF7400"/>
                </a:solidFill>
                <a:latin typeface="Roboto" pitchFamily="2" charset="0"/>
                <a:ea typeface="Roboto" pitchFamily="2" charset="0"/>
              </a:rPr>
              <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 To learning much inclined,</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Who went to see the Elephant</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 (Though all of them were blind),</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That each by observation</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 Might satisfy his mind.</a:t>
            </a:r>
            <a:br>
              <a:rPr lang="en-US" sz="3600" dirty="0" smtClean="0">
                <a:solidFill>
                  <a:srgbClr val="FF7400"/>
                </a:solidFill>
                <a:latin typeface="Roboto" pitchFamily="2" charset="0"/>
                <a:ea typeface="Roboto" pitchFamily="2" charset="0"/>
              </a:rPr>
            </a:br>
            <a:endParaRPr lang="en-US" sz="3600" dirty="0">
              <a:solidFill>
                <a:srgbClr val="FF7400"/>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First</a:t>
            </a:r>
            <a:r>
              <a:rPr lang="en-US" sz="3600" dirty="0" smtClean="0">
                <a:latin typeface="Roboto" pitchFamily="2" charset="0"/>
                <a:ea typeface="Roboto" pitchFamily="2" charset="0"/>
              </a:rPr>
              <a:t> approached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And happening to fall</a:t>
            </a:r>
            <a:br>
              <a:rPr lang="en-US" sz="3600" dirty="0" smtClean="0">
                <a:latin typeface="Roboto" pitchFamily="2" charset="0"/>
                <a:ea typeface="Roboto" pitchFamily="2" charset="0"/>
              </a:rPr>
            </a:br>
            <a:r>
              <a:rPr lang="en-US" sz="3600" dirty="0" smtClean="0">
                <a:latin typeface="Roboto" pitchFamily="2" charset="0"/>
                <a:ea typeface="Roboto" pitchFamily="2" charset="0"/>
              </a:rPr>
              <a:t>Against his broad and sturdy side,</a:t>
            </a:r>
            <a:br>
              <a:rPr lang="en-US" sz="3600" dirty="0" smtClean="0">
                <a:latin typeface="Roboto" pitchFamily="2" charset="0"/>
                <a:ea typeface="Roboto" pitchFamily="2" charset="0"/>
              </a:rPr>
            </a:br>
            <a:r>
              <a:rPr lang="en-US" sz="3600" dirty="0" smtClean="0">
                <a:latin typeface="Roboto" pitchFamily="2" charset="0"/>
                <a:ea typeface="Roboto" pitchFamily="2" charset="0"/>
              </a:rPr>
              <a:t> At once began to bawl:</a:t>
            </a:r>
            <a:br>
              <a:rPr lang="en-US" sz="3600" dirty="0" smtClean="0">
                <a:latin typeface="Roboto" pitchFamily="2" charset="0"/>
                <a:ea typeface="Roboto" pitchFamily="2" charset="0"/>
              </a:rPr>
            </a:br>
            <a:r>
              <a:rPr lang="en-US" sz="3600" dirty="0" smtClean="0">
                <a:latin typeface="Roboto" pitchFamily="2" charset="0"/>
                <a:ea typeface="Roboto" pitchFamily="2" charset="0"/>
              </a:rPr>
              <a:t>"God bless me!—but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wall!"</a:t>
            </a: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Second</a:t>
            </a:r>
            <a:r>
              <a:rPr lang="en-US" sz="3600" dirty="0" smtClean="0">
                <a:latin typeface="Roboto" pitchFamily="2" charset="0"/>
                <a:ea typeface="Roboto" pitchFamily="2" charset="0"/>
              </a:rPr>
              <a:t>, feeling of the tusk,</a:t>
            </a:r>
            <a:br>
              <a:rPr lang="en-US" sz="3600" dirty="0" smtClean="0">
                <a:latin typeface="Roboto" pitchFamily="2" charset="0"/>
                <a:ea typeface="Roboto" pitchFamily="2" charset="0"/>
              </a:rPr>
            </a:br>
            <a:r>
              <a:rPr lang="en-US" sz="3600" dirty="0" smtClean="0">
                <a:latin typeface="Roboto" pitchFamily="2" charset="0"/>
                <a:ea typeface="Roboto" pitchFamily="2" charset="0"/>
              </a:rPr>
              <a:t> Cried:"Ho!—what have we here</a:t>
            </a:r>
            <a:br>
              <a:rPr lang="en-US" sz="3600" dirty="0" smtClean="0">
                <a:latin typeface="Roboto" pitchFamily="2" charset="0"/>
                <a:ea typeface="Roboto" pitchFamily="2" charset="0"/>
              </a:rPr>
            </a:br>
            <a:r>
              <a:rPr lang="en-US" sz="3600" dirty="0" smtClean="0">
                <a:latin typeface="Roboto" pitchFamily="2" charset="0"/>
                <a:ea typeface="Roboto" pitchFamily="2" charset="0"/>
              </a:rPr>
              <a:t>So very round and smooth and sharp?</a:t>
            </a:r>
            <a:br>
              <a:rPr lang="en-US" sz="3600" dirty="0" smtClean="0">
                <a:latin typeface="Roboto" pitchFamily="2" charset="0"/>
                <a:ea typeface="Roboto" pitchFamily="2" charset="0"/>
              </a:rPr>
            </a:br>
            <a:r>
              <a:rPr lang="en-US" sz="3600" dirty="0" smtClean="0">
                <a:latin typeface="Roboto" pitchFamily="2" charset="0"/>
                <a:ea typeface="Roboto" pitchFamily="2" charset="0"/>
              </a:rPr>
              <a:t> To me 't is mighty clear</a:t>
            </a:r>
            <a:br>
              <a:rPr lang="en-US" sz="3600" dirty="0" smtClean="0">
                <a:latin typeface="Roboto" pitchFamily="2" charset="0"/>
                <a:ea typeface="Roboto" pitchFamily="2" charset="0"/>
              </a:rPr>
            </a:br>
            <a:r>
              <a:rPr lang="en-US" sz="3600" dirty="0" smtClean="0">
                <a:latin typeface="Roboto" pitchFamily="2" charset="0"/>
                <a:ea typeface="Roboto" pitchFamily="2" charset="0"/>
              </a:rPr>
              <a:t>This wonder of an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spear!"</a:t>
            </a: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Third</a:t>
            </a:r>
            <a:r>
              <a:rPr lang="en-US" sz="3600" dirty="0" smtClean="0">
                <a:latin typeface="Roboto" pitchFamily="2" charset="0"/>
                <a:ea typeface="Roboto" pitchFamily="2" charset="0"/>
              </a:rPr>
              <a:t> approached the animal,</a:t>
            </a:r>
            <a:br>
              <a:rPr lang="en-US" sz="3600" dirty="0" smtClean="0">
                <a:latin typeface="Roboto" pitchFamily="2" charset="0"/>
                <a:ea typeface="Roboto" pitchFamily="2" charset="0"/>
              </a:rPr>
            </a:br>
            <a:r>
              <a:rPr lang="en-US" sz="3600" dirty="0" smtClean="0">
                <a:latin typeface="Roboto" pitchFamily="2" charset="0"/>
                <a:ea typeface="Roboto" pitchFamily="2" charset="0"/>
              </a:rPr>
              <a:t> And happening to take</a:t>
            </a:r>
            <a:br>
              <a:rPr lang="en-US" sz="3600" dirty="0" smtClean="0">
                <a:latin typeface="Roboto" pitchFamily="2" charset="0"/>
                <a:ea typeface="Roboto" pitchFamily="2" charset="0"/>
              </a:rPr>
            </a:br>
            <a:r>
              <a:rPr lang="en-US" sz="3600" dirty="0" smtClean="0">
                <a:latin typeface="Roboto" pitchFamily="2" charset="0"/>
                <a:ea typeface="Roboto" pitchFamily="2" charset="0"/>
              </a:rPr>
              <a:t>The squirming trunk within his hands,</a:t>
            </a:r>
            <a:br>
              <a:rPr lang="en-US" sz="3600" dirty="0" smtClean="0">
                <a:latin typeface="Roboto" pitchFamily="2" charset="0"/>
                <a:ea typeface="Roboto" pitchFamily="2" charset="0"/>
              </a:rPr>
            </a:br>
            <a:r>
              <a:rPr lang="en-US" sz="3600" dirty="0" smtClean="0">
                <a:latin typeface="Roboto" pitchFamily="2" charset="0"/>
                <a:ea typeface="Roboto" pitchFamily="2" charset="0"/>
              </a:rPr>
              <a:t> Thus boldly up and </a:t>
            </a:r>
            <a:r>
              <a:rPr lang="en-US" sz="3600" dirty="0" err="1" smtClean="0">
                <a:latin typeface="Roboto" pitchFamily="2" charset="0"/>
                <a:ea typeface="Roboto" pitchFamily="2" charset="0"/>
              </a:rPr>
              <a:t>spake</a:t>
            </a:r>
            <a:r>
              <a:rPr lang="en-US" sz="3600" dirty="0" smtClean="0">
                <a:latin typeface="Roboto" pitchFamily="2" charset="0"/>
                <a:ea typeface="Roboto" pitchFamily="2" charset="0"/>
              </a:rPr>
              <a:t>:</a:t>
            </a:r>
            <a:br>
              <a:rPr lang="en-US" sz="3600" dirty="0" smtClean="0">
                <a:latin typeface="Roboto" pitchFamily="2" charset="0"/>
                <a:ea typeface="Roboto" pitchFamily="2" charset="0"/>
              </a:rPr>
            </a:br>
            <a:r>
              <a:rPr lang="en-US" sz="3600" dirty="0" smtClean="0">
                <a:latin typeface="Roboto" pitchFamily="2" charset="0"/>
                <a:ea typeface="Roboto" pitchFamily="2" charset="0"/>
              </a:rPr>
              <a:t>"I see," </a:t>
            </a:r>
            <a:r>
              <a:rPr lang="en-US" sz="3600" dirty="0" err="1" smtClean="0">
                <a:latin typeface="Roboto" pitchFamily="2" charset="0"/>
                <a:ea typeface="Roboto" pitchFamily="2" charset="0"/>
              </a:rPr>
              <a:t>quoth</a:t>
            </a:r>
            <a:r>
              <a:rPr lang="en-US" sz="3600" dirty="0" smtClean="0">
                <a:latin typeface="Roboto" pitchFamily="2" charset="0"/>
                <a:ea typeface="Roboto" pitchFamily="2" charset="0"/>
              </a:rPr>
              <a:t> he,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snake!"</a:t>
            </a: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Fourth</a:t>
            </a:r>
            <a:r>
              <a:rPr lang="en-US" sz="3600" dirty="0" smtClean="0">
                <a:latin typeface="Roboto" pitchFamily="2" charset="0"/>
                <a:ea typeface="Roboto" pitchFamily="2" charset="0"/>
              </a:rPr>
              <a:t> reached out his eager hand,</a:t>
            </a:r>
            <a:br>
              <a:rPr lang="en-US" sz="3600" dirty="0" smtClean="0">
                <a:latin typeface="Roboto" pitchFamily="2" charset="0"/>
                <a:ea typeface="Roboto" pitchFamily="2" charset="0"/>
              </a:rPr>
            </a:br>
            <a:r>
              <a:rPr lang="en-US" sz="3600" dirty="0" smtClean="0">
                <a:latin typeface="Roboto" pitchFamily="2" charset="0"/>
                <a:ea typeface="Roboto" pitchFamily="2" charset="0"/>
              </a:rPr>
              <a:t> And felt about the knee.</a:t>
            </a:r>
            <a:br>
              <a:rPr lang="en-US" sz="3600" dirty="0" smtClean="0">
                <a:latin typeface="Roboto" pitchFamily="2" charset="0"/>
                <a:ea typeface="Roboto" pitchFamily="2" charset="0"/>
              </a:rPr>
            </a:br>
            <a:r>
              <a:rPr lang="en-US" sz="3600" dirty="0" smtClean="0">
                <a:latin typeface="Roboto" pitchFamily="2" charset="0"/>
                <a:ea typeface="Roboto" pitchFamily="2" charset="0"/>
              </a:rPr>
              <a:t>"What most this wondrous beast is like</a:t>
            </a:r>
            <a:br>
              <a:rPr lang="en-US" sz="3600" dirty="0" smtClean="0">
                <a:latin typeface="Roboto" pitchFamily="2" charset="0"/>
                <a:ea typeface="Roboto" pitchFamily="2" charset="0"/>
              </a:rPr>
            </a:br>
            <a:r>
              <a:rPr lang="en-US" sz="3600" dirty="0" smtClean="0">
                <a:latin typeface="Roboto" pitchFamily="2" charset="0"/>
                <a:ea typeface="Roboto" pitchFamily="2" charset="0"/>
              </a:rPr>
              <a:t> Is mighty plain," </a:t>
            </a:r>
            <a:r>
              <a:rPr lang="en-US" sz="3600" dirty="0" err="1" smtClean="0">
                <a:latin typeface="Roboto" pitchFamily="2" charset="0"/>
                <a:ea typeface="Roboto" pitchFamily="2" charset="0"/>
              </a:rPr>
              <a:t>quoth</a:t>
            </a:r>
            <a:r>
              <a:rPr lang="en-US" sz="3600" dirty="0" smtClean="0">
                <a:latin typeface="Roboto" pitchFamily="2" charset="0"/>
                <a:ea typeface="Roboto" pitchFamily="2" charset="0"/>
              </a:rPr>
              <a:t> he;</a:t>
            </a:r>
            <a:br>
              <a:rPr lang="en-US" sz="3600" dirty="0" smtClean="0">
                <a:latin typeface="Roboto" pitchFamily="2" charset="0"/>
                <a:ea typeface="Roboto" pitchFamily="2" charset="0"/>
              </a:rPr>
            </a:br>
            <a:r>
              <a:rPr lang="en-US" sz="3600" dirty="0" smtClean="0">
                <a:latin typeface="Roboto" pitchFamily="2" charset="0"/>
                <a:ea typeface="Roboto" pitchFamily="2" charset="0"/>
              </a:rPr>
              <a:t>"'T is clear enough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tree!"</a:t>
            </a: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Fifth</a:t>
            </a:r>
            <a:r>
              <a:rPr lang="en-US" sz="3600" dirty="0" smtClean="0">
                <a:latin typeface="Roboto" pitchFamily="2" charset="0"/>
                <a:ea typeface="Roboto" pitchFamily="2" charset="0"/>
              </a:rPr>
              <a:t>, who chanced to touch the ear,</a:t>
            </a:r>
            <a:br>
              <a:rPr lang="en-US" sz="3600" dirty="0" smtClean="0">
                <a:latin typeface="Roboto" pitchFamily="2" charset="0"/>
                <a:ea typeface="Roboto" pitchFamily="2" charset="0"/>
              </a:rPr>
            </a:br>
            <a:r>
              <a:rPr lang="en-US" sz="3600" dirty="0" smtClean="0">
                <a:latin typeface="Roboto" pitchFamily="2" charset="0"/>
                <a:ea typeface="Roboto" pitchFamily="2" charset="0"/>
              </a:rPr>
              <a:t> Said: "</a:t>
            </a:r>
            <a:r>
              <a:rPr lang="en-US" sz="3600" dirty="0" err="1" smtClean="0">
                <a:latin typeface="Roboto" pitchFamily="2" charset="0"/>
                <a:ea typeface="Roboto" pitchFamily="2" charset="0"/>
              </a:rPr>
              <a:t>E'en</a:t>
            </a:r>
            <a:r>
              <a:rPr lang="en-US" sz="3600" dirty="0" smtClean="0">
                <a:latin typeface="Roboto" pitchFamily="2" charset="0"/>
                <a:ea typeface="Roboto" pitchFamily="2" charset="0"/>
              </a:rPr>
              <a:t> the blindest man</a:t>
            </a:r>
            <a:br>
              <a:rPr lang="en-US" sz="3600" dirty="0" smtClean="0">
                <a:latin typeface="Roboto" pitchFamily="2" charset="0"/>
                <a:ea typeface="Roboto" pitchFamily="2" charset="0"/>
              </a:rPr>
            </a:br>
            <a:r>
              <a:rPr lang="en-US" sz="3600" dirty="0" smtClean="0">
                <a:latin typeface="Roboto" pitchFamily="2" charset="0"/>
                <a:ea typeface="Roboto" pitchFamily="2" charset="0"/>
              </a:rPr>
              <a:t>Can tell what this resembles most;</a:t>
            </a:r>
            <a:br>
              <a:rPr lang="en-US" sz="3600" dirty="0" smtClean="0">
                <a:latin typeface="Roboto" pitchFamily="2" charset="0"/>
                <a:ea typeface="Roboto" pitchFamily="2" charset="0"/>
              </a:rPr>
            </a:br>
            <a:r>
              <a:rPr lang="en-US" sz="3600" dirty="0" smtClean="0">
                <a:latin typeface="Roboto" pitchFamily="2" charset="0"/>
                <a:ea typeface="Roboto" pitchFamily="2" charset="0"/>
              </a:rPr>
              <a:t> Deny the fact who can,</a:t>
            </a:r>
            <a:br>
              <a:rPr lang="en-US" sz="3600" dirty="0" smtClean="0">
                <a:latin typeface="Roboto" pitchFamily="2" charset="0"/>
                <a:ea typeface="Roboto" pitchFamily="2" charset="0"/>
              </a:rPr>
            </a:br>
            <a:r>
              <a:rPr lang="en-US" sz="3600" dirty="0" smtClean="0">
                <a:latin typeface="Roboto" pitchFamily="2" charset="0"/>
                <a:ea typeface="Roboto" pitchFamily="2" charset="0"/>
              </a:rPr>
              <a:t>This marvel of an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fan!"</a:t>
            </a: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Sixth</a:t>
            </a:r>
            <a:r>
              <a:rPr lang="en-US" sz="3600" dirty="0" smtClean="0">
                <a:latin typeface="Roboto" pitchFamily="2" charset="0"/>
                <a:ea typeface="Roboto" pitchFamily="2" charset="0"/>
              </a:rPr>
              <a:t> no sooner had begun</a:t>
            </a:r>
            <a:br>
              <a:rPr lang="en-US" sz="3600" dirty="0" smtClean="0">
                <a:latin typeface="Roboto" pitchFamily="2" charset="0"/>
                <a:ea typeface="Roboto" pitchFamily="2" charset="0"/>
              </a:rPr>
            </a:br>
            <a:r>
              <a:rPr lang="en-US" sz="3600" dirty="0" smtClean="0">
                <a:latin typeface="Roboto" pitchFamily="2" charset="0"/>
                <a:ea typeface="Roboto" pitchFamily="2" charset="0"/>
              </a:rPr>
              <a:t> About the beast to grope,</a:t>
            </a:r>
            <a:br>
              <a:rPr lang="en-US" sz="3600" dirty="0" smtClean="0">
                <a:latin typeface="Roboto" pitchFamily="2" charset="0"/>
                <a:ea typeface="Roboto" pitchFamily="2" charset="0"/>
              </a:rPr>
            </a:br>
            <a:r>
              <a:rPr lang="en-US" sz="3600" dirty="0" smtClean="0">
                <a:latin typeface="Roboto" pitchFamily="2" charset="0"/>
                <a:ea typeface="Roboto" pitchFamily="2" charset="0"/>
              </a:rPr>
              <a:t>Than, seizing on the swinging tail</a:t>
            </a:r>
            <a:br>
              <a:rPr lang="en-US" sz="3600" dirty="0" smtClean="0">
                <a:latin typeface="Roboto" pitchFamily="2" charset="0"/>
                <a:ea typeface="Roboto" pitchFamily="2" charset="0"/>
              </a:rPr>
            </a:br>
            <a:r>
              <a:rPr lang="en-US" sz="3600" dirty="0" smtClean="0">
                <a:latin typeface="Roboto" pitchFamily="2" charset="0"/>
                <a:ea typeface="Roboto" pitchFamily="2" charset="0"/>
              </a:rPr>
              <a:t> That fell within his scope,</a:t>
            </a:r>
            <a:br>
              <a:rPr lang="en-US" sz="3600" dirty="0" smtClean="0">
                <a:latin typeface="Roboto" pitchFamily="2" charset="0"/>
                <a:ea typeface="Roboto" pitchFamily="2" charset="0"/>
              </a:rPr>
            </a:br>
            <a:r>
              <a:rPr lang="en-US" sz="3600" dirty="0" smtClean="0">
                <a:latin typeface="Roboto" pitchFamily="2" charset="0"/>
                <a:ea typeface="Roboto" pitchFamily="2" charset="0"/>
              </a:rPr>
              <a:t>"I see," </a:t>
            </a:r>
            <a:r>
              <a:rPr lang="en-US" sz="3600" dirty="0" err="1" smtClean="0">
                <a:latin typeface="Roboto" pitchFamily="2" charset="0"/>
                <a:ea typeface="Roboto" pitchFamily="2" charset="0"/>
              </a:rPr>
              <a:t>quoth</a:t>
            </a:r>
            <a:r>
              <a:rPr lang="en-US" sz="3600" dirty="0" smtClean="0">
                <a:latin typeface="Roboto" pitchFamily="2" charset="0"/>
                <a:ea typeface="Roboto" pitchFamily="2" charset="0"/>
              </a:rPr>
              <a:t> he,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rope!"</a:t>
            </a:r>
            <a:br>
              <a:rPr lang="en-US" sz="3600" dirty="0" smtClean="0">
                <a:latin typeface="Roboto" pitchFamily="2" charset="0"/>
                <a:ea typeface="Roboto" pitchFamily="2" charset="0"/>
              </a:rPr>
            </a:b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solidFill>
                  <a:srgbClr val="00DB00"/>
                </a:solidFill>
                <a:latin typeface="Roboto" pitchFamily="2" charset="0"/>
                <a:ea typeface="Roboto" pitchFamily="2" charset="0"/>
              </a:rPr>
              <a:t>And so these men of </a:t>
            </a:r>
            <a:r>
              <a:rPr lang="en-US" sz="3600" dirty="0" err="1" smtClean="0">
                <a:solidFill>
                  <a:srgbClr val="00DB00"/>
                </a:solidFill>
                <a:latin typeface="Roboto" pitchFamily="2" charset="0"/>
                <a:ea typeface="Roboto" pitchFamily="2" charset="0"/>
              </a:rPr>
              <a:t>Indostan</a:t>
            </a:r>
            <a:r>
              <a:rPr lang="en-US" sz="3600" dirty="0" smtClean="0">
                <a:solidFill>
                  <a:srgbClr val="00DB00"/>
                </a:solidFill>
                <a:latin typeface="Roboto" pitchFamily="2" charset="0"/>
                <a:ea typeface="Roboto" pitchFamily="2" charset="0"/>
              </a:rPr>
              <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 Disputed loud and long,</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Each in his own opinion</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 Exceeding stiff and strong,</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Though each was partly </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in the right,</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 And all were in the wrong!</a:t>
            </a:r>
            <a:endParaRPr lang="en-US" sz="3600" dirty="0">
              <a:solidFill>
                <a:srgbClr val="00DB00"/>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solidFill>
                  <a:srgbClr val="FF00FF"/>
                </a:solidFill>
                <a:latin typeface="Roboto" pitchFamily="2" charset="0"/>
                <a:ea typeface="Roboto" pitchFamily="2" charset="0"/>
              </a:rPr>
              <a:t>So, oft in </a:t>
            </a:r>
            <a:r>
              <a:rPr lang="en-US" sz="3600" dirty="0" err="1" smtClean="0">
                <a:solidFill>
                  <a:srgbClr val="FF00FF"/>
                </a:solidFill>
                <a:latin typeface="Roboto" pitchFamily="2" charset="0"/>
                <a:ea typeface="Roboto" pitchFamily="2" charset="0"/>
              </a:rPr>
              <a:t>theologic</a:t>
            </a:r>
            <a:r>
              <a:rPr lang="en-US" sz="3600" dirty="0" smtClean="0">
                <a:solidFill>
                  <a:srgbClr val="FF00FF"/>
                </a:solidFill>
                <a:latin typeface="Roboto" pitchFamily="2" charset="0"/>
                <a:ea typeface="Roboto" pitchFamily="2" charset="0"/>
              </a:rPr>
              <a:t> wars</a:t>
            </a:r>
            <a:br>
              <a:rPr lang="en-US" sz="3600" dirty="0" smtClean="0">
                <a:solidFill>
                  <a:srgbClr val="FF00FF"/>
                </a:solidFill>
                <a:latin typeface="Roboto" pitchFamily="2" charset="0"/>
                <a:ea typeface="Roboto" pitchFamily="2" charset="0"/>
              </a:rPr>
            </a:br>
            <a:r>
              <a:rPr lang="en-US" sz="3600" dirty="0" smtClean="0">
                <a:solidFill>
                  <a:srgbClr val="FF00FF"/>
                </a:solidFill>
                <a:latin typeface="Roboto" pitchFamily="2" charset="0"/>
                <a:ea typeface="Roboto" pitchFamily="2" charset="0"/>
              </a:rPr>
              <a:t> The disputants, I </a:t>
            </a:r>
            <a:r>
              <a:rPr lang="en-US" sz="3600" dirty="0" err="1" smtClean="0">
                <a:solidFill>
                  <a:srgbClr val="FF00FF"/>
                </a:solidFill>
                <a:latin typeface="Roboto" pitchFamily="2" charset="0"/>
                <a:ea typeface="Roboto" pitchFamily="2" charset="0"/>
              </a:rPr>
              <a:t>ween</a:t>
            </a:r>
            <a:r>
              <a:rPr lang="en-US" sz="3600" dirty="0" smtClean="0">
                <a:solidFill>
                  <a:srgbClr val="FF00FF"/>
                </a:solidFill>
                <a:latin typeface="Roboto" pitchFamily="2" charset="0"/>
                <a:ea typeface="Roboto" pitchFamily="2" charset="0"/>
              </a:rPr>
              <a:t>,</a:t>
            </a:r>
            <a:br>
              <a:rPr lang="en-US" sz="3600" dirty="0" smtClean="0">
                <a:solidFill>
                  <a:srgbClr val="FF00FF"/>
                </a:solidFill>
                <a:latin typeface="Roboto" pitchFamily="2" charset="0"/>
                <a:ea typeface="Roboto" pitchFamily="2" charset="0"/>
              </a:rPr>
            </a:br>
            <a:r>
              <a:rPr lang="en-US" sz="3600" dirty="0" smtClean="0">
                <a:solidFill>
                  <a:srgbClr val="FF00FF"/>
                </a:solidFill>
                <a:latin typeface="Roboto" pitchFamily="2" charset="0"/>
                <a:ea typeface="Roboto" pitchFamily="2" charset="0"/>
              </a:rPr>
              <a:t>Rail on in utter ignorance</a:t>
            </a:r>
            <a:br>
              <a:rPr lang="en-US" sz="3600" dirty="0" smtClean="0">
                <a:solidFill>
                  <a:srgbClr val="FF00FF"/>
                </a:solidFill>
                <a:latin typeface="Roboto" pitchFamily="2" charset="0"/>
                <a:ea typeface="Roboto" pitchFamily="2" charset="0"/>
              </a:rPr>
            </a:br>
            <a:r>
              <a:rPr lang="en-US" sz="3600" dirty="0" smtClean="0">
                <a:solidFill>
                  <a:srgbClr val="FF00FF"/>
                </a:solidFill>
                <a:latin typeface="Roboto" pitchFamily="2" charset="0"/>
                <a:ea typeface="Roboto" pitchFamily="2" charset="0"/>
              </a:rPr>
              <a:t> Of what each other mean,</a:t>
            </a:r>
            <a:br>
              <a:rPr lang="en-US" sz="3600" dirty="0" smtClean="0">
                <a:solidFill>
                  <a:srgbClr val="FF00FF"/>
                </a:solidFill>
                <a:latin typeface="Roboto" pitchFamily="2" charset="0"/>
                <a:ea typeface="Roboto" pitchFamily="2" charset="0"/>
              </a:rPr>
            </a:br>
            <a:r>
              <a:rPr lang="en-US" sz="3600" i="1" dirty="0" smtClean="0">
                <a:solidFill>
                  <a:srgbClr val="FF00FF"/>
                </a:solidFill>
                <a:latin typeface="Roboto" pitchFamily="2" charset="0"/>
                <a:ea typeface="Roboto" pitchFamily="2" charset="0"/>
              </a:rPr>
              <a:t>And prate about an Elephant</a:t>
            </a:r>
            <a:r>
              <a:rPr lang="en-US" sz="3600" dirty="0" smtClean="0">
                <a:solidFill>
                  <a:srgbClr val="FF00FF"/>
                </a:solidFill>
                <a:latin typeface="Roboto" pitchFamily="2" charset="0"/>
                <a:ea typeface="Roboto" pitchFamily="2" charset="0"/>
              </a:rPr>
              <a:t/>
            </a:r>
            <a:br>
              <a:rPr lang="en-US" sz="3600" dirty="0" smtClean="0">
                <a:solidFill>
                  <a:srgbClr val="FF00FF"/>
                </a:solidFill>
                <a:latin typeface="Roboto" pitchFamily="2" charset="0"/>
                <a:ea typeface="Roboto" pitchFamily="2" charset="0"/>
              </a:rPr>
            </a:br>
            <a:r>
              <a:rPr lang="en-US" sz="3600" dirty="0" smtClean="0">
                <a:solidFill>
                  <a:srgbClr val="FF00FF"/>
                </a:solidFill>
                <a:latin typeface="Roboto" pitchFamily="2" charset="0"/>
                <a:ea typeface="Roboto" pitchFamily="2" charset="0"/>
              </a:rPr>
              <a:t> </a:t>
            </a:r>
            <a:r>
              <a:rPr lang="en-US" sz="3600" i="1" dirty="0" smtClean="0">
                <a:solidFill>
                  <a:srgbClr val="FF00FF"/>
                </a:solidFill>
                <a:latin typeface="Roboto" pitchFamily="2" charset="0"/>
                <a:ea typeface="Roboto" pitchFamily="2" charset="0"/>
              </a:rPr>
              <a:t>Not one of them has seen!</a:t>
            </a:r>
            <a:endParaRPr lang="en-US" sz="3600" dirty="0">
              <a:solidFill>
                <a:srgbClr val="FF00FF"/>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err="1" smtClean="0">
                <a:solidFill>
                  <a:srgbClr val="00B7FF"/>
                </a:solidFill>
              </a:rPr>
              <a:t>DEsinformation</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Vermeide</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Blue</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p>
          <a:p>
            <a:pPr algn="ctr"/>
            <a:r>
              <a:rPr lang="en-US" sz="2000" dirty="0" smtClean="0">
                <a:latin typeface="Roboto" pitchFamily="2" charset="0"/>
                <a:ea typeface="Roboto" pitchFamily="2" charset="0"/>
              </a:rPr>
              <a:t>0,183,255</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Green,</a:t>
            </a:r>
          </a:p>
          <a:p>
            <a:pPr algn="ctr"/>
            <a:r>
              <a:rPr lang="en-US" sz="2000" dirty="0" err="1" smtClean="0">
                <a:latin typeface="Roboto" pitchFamily="2" charset="0"/>
                <a:ea typeface="Roboto" pitchFamily="2" charset="0"/>
              </a:rPr>
              <a:t>Rgb</a:t>
            </a:r>
            <a:endParaRPr lang="en-US" sz="2000" dirty="0" smtClean="0">
              <a:latin typeface="Roboto" pitchFamily="2" charset="0"/>
              <a:ea typeface="Roboto" pitchFamily="2" charset="0"/>
            </a:endParaRPr>
          </a:p>
          <a:p>
            <a:pPr algn="ctr"/>
            <a:r>
              <a:rPr lang="en-US" sz="2000" dirty="0" smtClean="0">
                <a:latin typeface="Roboto" pitchFamily="2" charset="0"/>
                <a:ea typeface="Roboto" pitchFamily="2" charset="0"/>
              </a:rPr>
              <a:t>0,219,0</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Magenta,</a:t>
            </a:r>
          </a:p>
          <a:p>
            <a:pPr algn="ctr"/>
            <a:r>
              <a:rPr lang="en-US" sz="2000" dirty="0" smtClean="0">
                <a:latin typeface="Roboto" pitchFamily="2" charset="0"/>
                <a:ea typeface="Roboto" pitchFamily="2" charset="0"/>
              </a:rPr>
              <a:t>#FF00FF</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Orange,</a:t>
            </a:r>
          </a:p>
          <a:p>
            <a:pPr algn="ctr"/>
            <a:r>
              <a:rPr lang="en-US" sz="2000" dirty="0" err="1" smtClean="0">
                <a:latin typeface="Roboto" pitchFamily="2" charset="0"/>
                <a:ea typeface="Roboto" pitchFamily="2" charset="0"/>
              </a:rPr>
              <a:t>Rgb</a:t>
            </a:r>
            <a:r>
              <a:rPr lang="de-DE" sz="2000" dirty="0" smtClean="0">
                <a:latin typeface="Roboto" pitchFamily="2" charset="0"/>
                <a:ea typeface="Roboto" pitchFamily="2" charset="0"/>
              </a:rPr>
              <a:t>,</a:t>
            </a:r>
          </a:p>
          <a:p>
            <a:pPr algn="ctr"/>
            <a:r>
              <a:rPr lang="de-DE" sz="2000" dirty="0" smtClean="0">
                <a:latin typeface="Roboto" pitchFamily="2" charset="0"/>
                <a:ea typeface="Roboto" pitchFamily="2" charset="0"/>
              </a:rPr>
              <a:t>255,116,0</a:t>
            </a:r>
            <a:endParaRPr lang="en-US" sz="2000" dirty="0" smtClean="0">
              <a:latin typeface="Roboto" pitchFamily="2" charset="0"/>
              <a:ea typeface="Roboto" pitchFamily="2" charset="0"/>
            </a:endParaRPr>
          </a:p>
        </p:txBody>
      </p:sp>
      <p:sp>
        <p:nvSpPr>
          <p:cNvPr id="14" name="Rechteck 13"/>
          <p:cNvSpPr/>
          <p:nvPr/>
        </p:nvSpPr>
        <p:spPr>
          <a:xfrm>
            <a:off x="467544" y="2348880"/>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Light Gray,</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br>
              <a:rPr lang="en-US" sz="2000" dirty="0" smtClean="0">
                <a:latin typeface="Roboto" pitchFamily="2" charset="0"/>
                <a:ea typeface="Roboto" pitchFamily="2" charset="0"/>
              </a:rPr>
            </a:br>
            <a:r>
              <a:rPr lang="en-US" sz="2000" dirty="0" smtClean="0">
                <a:latin typeface="Roboto" pitchFamily="2" charset="0"/>
                <a:ea typeface="Roboto" pitchFamily="2" charset="0"/>
              </a:rPr>
              <a:t>191,191,191</a:t>
            </a:r>
            <a:endParaRPr lang="de-DE" sz="2000" dirty="0">
              <a:latin typeface="Roboto" pitchFamily="2" charset="0"/>
              <a:ea typeface="Roboto" pitchFamily="2" charset="0"/>
            </a:endParaRPr>
          </a:p>
        </p:txBody>
      </p:sp>
      <p:sp>
        <p:nvSpPr>
          <p:cNvPr id="15" name="Rechteck 14"/>
          <p:cNvSpPr/>
          <p:nvPr/>
        </p:nvSpPr>
        <p:spPr>
          <a:xfrm>
            <a:off x="2627784" y="2348880"/>
            <a:ext cx="1800200" cy="1800200"/>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1">
                    <a:lumMod val="75000"/>
                    <a:lumOff val="25000"/>
                  </a:schemeClr>
                </a:solidFill>
                <a:latin typeface="Roboto" pitchFamily="2" charset="0"/>
                <a:ea typeface="Roboto" pitchFamily="2" charset="0"/>
              </a:rPr>
              <a:t>Dark Gray,</a:t>
            </a:r>
          </a:p>
          <a:p>
            <a:pPr algn="ctr"/>
            <a:r>
              <a:rPr lang="en-US" sz="2000" dirty="0" err="1" smtClean="0">
                <a:solidFill>
                  <a:schemeClr val="tx1">
                    <a:lumMod val="75000"/>
                    <a:lumOff val="25000"/>
                  </a:schemeClr>
                </a:solidFill>
                <a:latin typeface="Roboto" pitchFamily="2" charset="0"/>
                <a:ea typeface="Roboto" pitchFamily="2" charset="0"/>
              </a:rPr>
              <a:t>Rgb</a:t>
            </a:r>
            <a:r>
              <a:rPr lang="en-US" sz="2000" dirty="0" smtClean="0">
                <a:solidFill>
                  <a:schemeClr val="tx1">
                    <a:lumMod val="75000"/>
                    <a:lumOff val="25000"/>
                  </a:schemeClr>
                </a:solidFill>
                <a:latin typeface="Roboto" pitchFamily="2" charset="0"/>
                <a:ea typeface="Roboto" pitchFamily="2" charset="0"/>
              </a:rPr>
              <a:t>,</a:t>
            </a:r>
          </a:p>
          <a:p>
            <a:pPr algn="ctr"/>
            <a:r>
              <a:rPr lang="en-US" sz="2000" dirty="0" smtClean="0">
                <a:solidFill>
                  <a:schemeClr val="tx1">
                    <a:lumMod val="75000"/>
                    <a:lumOff val="25000"/>
                  </a:schemeClr>
                </a:solidFill>
                <a:latin typeface="Roboto" pitchFamily="2" charset="0"/>
                <a:ea typeface="Roboto" pitchFamily="2" charset="0"/>
              </a:rPr>
              <a:t>64,64,64</a:t>
            </a:r>
            <a:endParaRPr lang="de-DE" sz="2000" dirty="0">
              <a:solidFill>
                <a:schemeClr val="tx1">
                  <a:lumMod val="75000"/>
                  <a:lumOff val="25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txDef>
      <a:spPr/>
      <a:bodyPr lIns="0" tIns="0" rIns="0" bIns="0" anchor="b" anchorCtr="1"/>
      <a:lstStyle>
        <a:def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kumimoji="0" sz="4400" b="0" i="0" u="none" strike="noStrike" kern="1200" cap="none" spc="0" normalizeH="0" baseline="0" noProof="0" dirty="0" smtClean="0">
            <a:ln w="19050">
              <a:solidFill>
                <a:schemeClr val="tx1">
                  <a:lumMod val="75000"/>
                  <a:lumOff val="25000"/>
                </a:schemeClr>
              </a:solidFill>
            </a:ln>
            <a:solidFill>
              <a:schemeClr val="bg1"/>
            </a:solidFill>
            <a:effectLst>
              <a:outerShdw blurRad="50800" dist="38100" dir="2700000" algn="tl" rotWithShape="0">
                <a:prstClr val="black">
                  <a:alpha val="40000"/>
                </a:prstClr>
              </a:outerShdw>
            </a:effectLst>
            <a:uLnTx/>
            <a:uFillTx/>
            <a:latin typeface="Lobster 1.4" pitchFamily="50" charset="0"/>
            <a:ea typeface="+mn-ea"/>
            <a:cs typeface="+mn-cs"/>
          </a:defRPr>
        </a:defPPr>
      </a:lstStyle>
    </a:tx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678</Words>
  <Application>Microsoft Office PowerPoint</Application>
  <PresentationFormat>Bildschirmpräsentation (4:3)</PresentationFormat>
  <Paragraphs>182</Paragraphs>
  <Slides>90</Slides>
  <Notes>0</Notes>
  <HiddenSlides>0</HiddenSlides>
  <MMClips>0</MMClips>
  <ScaleCrop>false</ScaleCrop>
  <HeadingPairs>
    <vt:vector size="4" baseType="variant">
      <vt:variant>
        <vt:lpstr>Design</vt:lpstr>
      </vt:variant>
      <vt:variant>
        <vt:i4>1</vt:i4>
      </vt:variant>
      <vt:variant>
        <vt:lpstr>Folientitel</vt:lpstr>
      </vt:variant>
      <vt:variant>
        <vt:i4>90</vt:i4>
      </vt:variant>
    </vt:vector>
  </HeadingPairs>
  <TitlesOfParts>
    <vt:vector size="91" baseType="lpstr">
      <vt:lpstr>Larissa-Design</vt:lpstr>
      <vt:lpstr>"Always code as if the guy who ends up maintaining your code will be a violent psychopath who knows where you live."     Martin Golding.</vt:lpstr>
      <vt:lpstr>Folie 2</vt:lpstr>
      <vt:lpstr>Folie 3</vt:lpstr>
      <vt:lpstr>Managerbrokerdispatcher interfaceimpl</vt:lpstr>
      <vt:lpstr>http://www.classnamer.com/</vt:lpstr>
      <vt:lpstr>CheckedGraphContext  Stateles  ErrorCorrectingMessageGeneratorsRecordGenerator</vt:lpstr>
      <vt:lpstr>Clean code *</vt:lpstr>
      <vt:lpstr>intentionrevealing</vt:lpstr>
      <vt:lpstr>DEsinformation</vt:lpstr>
      <vt:lpstr>aussagekräftige</vt:lpstr>
      <vt:lpstr>Suchbare</vt:lpstr>
      <vt:lpstr>aussprechbare</vt:lpstr>
      <vt:lpstr>private Date genymdhms</vt:lpstr>
      <vt:lpstr>private Date generationTimestamp</vt:lpstr>
      <vt:lpstr> /// &lt;summary&gt;    ///  Gets or sets.    ///  Used for Ewiomc.    /// &lt;/summary&gt;    /// &lt;remarks&gt;    ///  Used internally by the bl.  /// &lt;/remarks&gt;    public string Vdewgvgwid { get; set; }     WTF? Ich geh heim.</vt:lpstr>
      <vt:lpstr>Klassennamen</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WAR</vt:lpstr>
      <vt:lpstr>Deinen feind</vt:lpstr>
      <vt:lpstr>Weasel Words</vt:lpstr>
      <vt:lpstr>“I can suck melancholy out of a song, as a weazel sucks eggs.”    Shakespeare, as you like it, ii. 5..</vt:lpstr>
      <vt:lpstr>Taxonomie</vt:lpstr>
      <vt:lpstr>Folie 27</vt:lpstr>
      <vt:lpstr>Double int long string</vt:lpstr>
      <vt:lpstr> pWindow    cCustomers</vt:lpstr>
      <vt:lpstr> public int SumIntegersUpTo(int bound)  {      return Enumerable.Range(1, bound).Sum();  }</vt:lpstr>
      <vt:lpstr> [DllImport("user32.dll")]  static extern bool CloseWindow(IntPtr hWnd);</vt:lpstr>
      <vt:lpstr> [DllImport("user32.dll", SetLastError=true)]  static extern IntPtr CreateWindowEx(  WindowStylesEx dwExStyle,   string lpClassName,  string lpWindowName,   WindowStyles dwStyle,   int x,   int y,   int nWidth,   int nHeight,  IntPtr hWndParent,   IntPtr hMenu,   IntPtr hInstance,   IntPtr lpParam);</vt:lpstr>
      <vt:lpstr>Folie 33</vt:lpstr>
      <vt:lpstr>  private readonly ICanStartAndStop _counter;   private readonly Wristwatch _wristwatch;   private Brush _color;   private double _fontSize;   private bool _isRunning = false;   private TimeSpan _timeLeft;</vt:lpstr>
      <vt:lpstr>Folie 35</vt:lpstr>
      <vt:lpstr> for(int i = 0; i &lt; customers.Count; i++) {    Customer theCustomer = customers[i];    ...  }</vt:lpstr>
      <vt:lpstr> foreach(var customer in customers) {    ...  }</vt:lpstr>
      <vt:lpstr>MehrfachEn</vt:lpstr>
      <vt:lpstr>my</vt:lpstr>
      <vt:lpstr>The</vt:lpstr>
      <vt:lpstr>An</vt:lpstr>
      <vt:lpstr>It</vt:lpstr>
      <vt:lpstr>Folie 43</vt:lpstr>
      <vt:lpstr>Data</vt:lpstr>
      <vt:lpstr>Info</vt:lpstr>
      <vt:lpstr>Function</vt:lpstr>
      <vt:lpstr>Infrastructure</vt:lpstr>
      <vt:lpstr>System</vt:lpstr>
      <vt:lpstr>Process</vt:lpstr>
      <vt:lpstr>Model</vt:lpstr>
      <vt:lpstr>Engine</vt:lpstr>
      <vt:lpstr>Resource</vt:lpstr>
      <vt:lpstr>Folie 53</vt:lpstr>
      <vt:lpstr>Folie 54</vt:lpstr>
      <vt:lpstr>Folie 55</vt:lpstr>
      <vt:lpstr>Entwurfsmuster</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https://twitter.com/#!/jmrtn  http://jmrtn.com/notes/2012/02/17/design-patterns.html</vt:lpstr>
      <vt:lpstr>Folie 63</vt:lpstr>
      <vt:lpstr>DomänenBEZUG</vt:lpstr>
      <vt:lpstr>Domänensprache</vt:lpstr>
      <vt:lpstr>Systemische Metapher  Klare Namen</vt:lpstr>
      <vt:lpstr>Worthülsen</vt:lpstr>
      <vt:lpstr>Manager broker dispatcher impl</vt:lpstr>
      <vt:lpstr>factory</vt:lpstr>
      <vt:lpstr>COMMAND</vt:lpstr>
      <vt:lpstr>REPOSITORY</vt:lpstr>
      <vt:lpstr>public class CustomerRepository {    IEnumerable&lt;Customer&gt;     GetCustomersByYearOfBirth(DateTime yearOfBirth)    {                } } </vt:lpstr>
      <vt:lpstr>public class CustomerRepository  {     IEnumerable&lt;Customer&gt;     GetByYearOfBirth(DateTime yearOfBirth)    {     } }</vt:lpstr>
      <vt:lpstr>public class Customers  {     IEnumerable&lt;Customer&gt;     GetByYearOfBirth(DateTime yearOfBirth)    {     } }</vt:lpstr>
      <vt:lpstr>public class Customers {     IEnumerable&lt;Customer&gt;     BornIn(DateTime yearOfBirth)    {     } }</vt:lpstr>
      <vt:lpstr>Running</vt:lpstr>
      <vt:lpstr>Running</vt:lpstr>
      <vt:lpstr>Changing</vt:lpstr>
      <vt:lpstr>The blind men and the elephant http://en.wikisource.org/wiki/The_poems_of_John_Godfrey_Saxe/The_Blind_Men_and_the_Elephant  Elephant  http://inquiry111westminster.wikispaces.com/Blind%20men%20and%20an%20elephant  Inspired by and using the fonts suggested at http://www.labnol.org/software/tutorials/advice-select-best-fonts-for-powerpoint-presentation-slides/3355/</vt:lpstr>
      <vt:lpstr>Blind men and the elephant  John Godfrey Saxe</vt:lpstr>
      <vt:lpstr>It was six men of Indostan  To learning much inclined, Who went to see the Elephant  (Though all of them were blind), That each by observation  Might satisfy his mind. </vt:lpstr>
      <vt:lpstr>The First approached the Elephant,  And happening to fall Against his broad and sturdy side,  At once began to bawl: "God bless me!—but the Elephant  Is very like a wall!"</vt:lpstr>
      <vt:lpstr>The Second, feeling of the tusk,  Cried:"Ho!—what have we here So very round and smooth and sharp?  To me 't is mighty clear This wonder of an Elephant  Is very like a spear!"</vt:lpstr>
      <vt:lpstr>The Third approached the animal,  And happening to take The squirming trunk within his hands,  Thus boldly up and spake: "I see," quoth he, "the Elephant  Is very like a snake!"</vt:lpstr>
      <vt:lpstr>The Fourth reached out his eager hand,  And felt about the knee. "What most this wondrous beast is like  Is mighty plain," quoth he; "'T is clear enough the Elephant  Is very like a tree!"</vt:lpstr>
      <vt:lpstr>The Fifth, who chanced to touch the ear,  Said: "E'en the blindest man Can tell what this resembles most;  Deny the fact who can, This marvel of an Elephant  Is very like a fan!"</vt:lpstr>
      <vt:lpstr>The Sixth no sooner had begun  About the beast to grope, Than, seizing on the swinging tail  That fell within his scope, "I see," quoth he, "the Elephant  Is very like a rope!" </vt:lpstr>
      <vt:lpstr>And so these men of Indostan  Disputed loud and long, Each in his own opinion  Exceeding stiff and strong, Though each was partly  in the right,  And all were in the wrong!</vt:lpstr>
      <vt:lpstr>So, oft in theologic wars  The disputants, I ween, Rail on in utter ignorance  Of what each other mean, And prate about an Elephant  Not one of them has seen!</vt:lpstr>
      <vt:lpstr>Folie 90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Nossi</dc:creator>
  <cp:lastModifiedBy>Johannes Hofmeister</cp:lastModifiedBy>
  <cp:revision>327</cp:revision>
  <dcterms:created xsi:type="dcterms:W3CDTF">2012-05-02T19:59:02Z</dcterms:created>
  <dcterms:modified xsi:type="dcterms:W3CDTF">2012-05-13T12:02:16Z</dcterms:modified>
</cp:coreProperties>
</file>