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notesMasterIdLst>
    <p:notesMasterId r:id="rId131"/>
  </p:notesMasterIdLst>
  <p:sldIdLst>
    <p:sldId id="256" r:id="rId2"/>
    <p:sldId id="280" r:id="rId3"/>
    <p:sldId id="279" r:id="rId4"/>
    <p:sldId id="277" r:id="rId5"/>
    <p:sldId id="341" r:id="rId6"/>
    <p:sldId id="342" r:id="rId7"/>
    <p:sldId id="343" r:id="rId8"/>
    <p:sldId id="351" r:id="rId9"/>
    <p:sldId id="354" r:id="rId10"/>
    <p:sldId id="357" r:id="rId11"/>
    <p:sldId id="358" r:id="rId12"/>
    <p:sldId id="355" r:id="rId13"/>
    <p:sldId id="364" r:id="rId14"/>
    <p:sldId id="352" r:id="rId15"/>
    <p:sldId id="365" r:id="rId16"/>
    <p:sldId id="366" r:id="rId17"/>
    <p:sldId id="367" r:id="rId18"/>
    <p:sldId id="369" r:id="rId19"/>
    <p:sldId id="368" r:id="rId20"/>
    <p:sldId id="370" r:id="rId21"/>
    <p:sldId id="371" r:id="rId22"/>
    <p:sldId id="363" r:id="rId23"/>
    <p:sldId id="375" r:id="rId24"/>
    <p:sldId id="376" r:id="rId25"/>
    <p:sldId id="373" r:id="rId26"/>
    <p:sldId id="383" r:id="rId27"/>
    <p:sldId id="374" r:id="rId28"/>
    <p:sldId id="356" r:id="rId29"/>
    <p:sldId id="360" r:id="rId30"/>
    <p:sldId id="361" r:id="rId31"/>
    <p:sldId id="384" r:id="rId32"/>
    <p:sldId id="386" r:id="rId33"/>
    <p:sldId id="387" r:id="rId34"/>
    <p:sldId id="389" r:id="rId35"/>
    <p:sldId id="388" r:id="rId36"/>
    <p:sldId id="390" r:id="rId37"/>
    <p:sldId id="385" r:id="rId38"/>
    <p:sldId id="382" r:id="rId39"/>
    <p:sldId id="379" r:id="rId40"/>
    <p:sldId id="38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77" r:id="rId49"/>
    <p:sldId id="345" r:id="rId50"/>
    <p:sldId id="346" r:id="rId51"/>
    <p:sldId id="344" r:id="rId52"/>
    <p:sldId id="347" r:id="rId53"/>
    <p:sldId id="348" r:id="rId54"/>
    <p:sldId id="350" r:id="rId55"/>
    <p:sldId id="349" r:id="rId56"/>
    <p:sldId id="398" r:id="rId57"/>
    <p:sldId id="281" r:id="rId58"/>
    <p:sldId id="282" r:id="rId59"/>
    <p:sldId id="283" r:id="rId60"/>
    <p:sldId id="284" r:id="rId61"/>
    <p:sldId id="285" r:id="rId62"/>
    <p:sldId id="286" r:id="rId63"/>
    <p:sldId id="289" r:id="rId64"/>
    <p:sldId id="288" r:id="rId65"/>
    <p:sldId id="290" r:id="rId66"/>
    <p:sldId id="287" r:id="rId67"/>
    <p:sldId id="260" r:id="rId68"/>
    <p:sldId id="261" r:id="rId69"/>
    <p:sldId id="262" r:id="rId70"/>
    <p:sldId id="263" r:id="rId71"/>
    <p:sldId id="264" r:id="rId72"/>
    <p:sldId id="265" r:id="rId73"/>
    <p:sldId id="266" r:id="rId74"/>
    <p:sldId id="269" r:id="rId75"/>
    <p:sldId id="270" r:id="rId76"/>
    <p:sldId id="271" r:id="rId77"/>
    <p:sldId id="272" r:id="rId78"/>
    <p:sldId id="273" r:id="rId79"/>
    <p:sldId id="274" r:id="rId80"/>
    <p:sldId id="275" r:id="rId81"/>
    <p:sldId id="258" r:id="rId82"/>
    <p:sldId id="276" r:id="rId83"/>
    <p:sldId id="291" r:id="rId84"/>
    <p:sldId id="297" r:id="rId85"/>
    <p:sldId id="292" r:id="rId86"/>
    <p:sldId id="293" r:id="rId87"/>
    <p:sldId id="294" r:id="rId88"/>
    <p:sldId id="295" r:id="rId89"/>
    <p:sldId id="296" r:id="rId90"/>
    <p:sldId id="298" r:id="rId91"/>
    <p:sldId id="300" r:id="rId92"/>
    <p:sldId id="303" r:id="rId93"/>
    <p:sldId id="302" r:id="rId94"/>
    <p:sldId id="301" r:id="rId95"/>
    <p:sldId id="299" r:id="rId96"/>
    <p:sldId id="304" r:id="rId97"/>
    <p:sldId id="305" r:id="rId98"/>
    <p:sldId id="306" r:id="rId99"/>
    <p:sldId id="310" r:id="rId100"/>
    <p:sldId id="307" r:id="rId101"/>
    <p:sldId id="308" r:id="rId102"/>
    <p:sldId id="311" r:id="rId103"/>
    <p:sldId id="313" r:id="rId104"/>
    <p:sldId id="312" r:id="rId105"/>
    <p:sldId id="314" r:id="rId106"/>
    <p:sldId id="315" r:id="rId107"/>
    <p:sldId id="316" r:id="rId108"/>
    <p:sldId id="317" r:id="rId109"/>
    <p:sldId id="319" r:id="rId110"/>
    <p:sldId id="318" r:id="rId111"/>
    <p:sldId id="324" r:id="rId112"/>
    <p:sldId id="325" r:id="rId113"/>
    <p:sldId id="320" r:id="rId114"/>
    <p:sldId id="321" r:id="rId115"/>
    <p:sldId id="326" r:id="rId116"/>
    <p:sldId id="322" r:id="rId117"/>
    <p:sldId id="327" r:id="rId118"/>
    <p:sldId id="328" r:id="rId119"/>
    <p:sldId id="338" r:id="rId120"/>
    <p:sldId id="339" r:id="rId121"/>
    <p:sldId id="331" r:id="rId122"/>
    <p:sldId id="337" r:id="rId123"/>
    <p:sldId id="330" r:id="rId124"/>
    <p:sldId id="332" r:id="rId125"/>
    <p:sldId id="335" r:id="rId126"/>
    <p:sldId id="333" r:id="rId127"/>
    <p:sldId id="329" r:id="rId128"/>
    <p:sldId id="334" r:id="rId129"/>
    <p:sldId id="323" r:id="rId130"/>
  </p:sldIdLst>
  <p:sldSz cx="9144000" cy="6858000" type="screen4x3"/>
  <p:notesSz cx="7099300" cy="10234613"/>
  <p:embeddedFontLst>
    <p:embeddedFont>
      <p:font typeface="Comic Sans MS" pitchFamily="66" charset="0"/>
      <p:regular r:id="rId132"/>
      <p:bold r:id="rId133"/>
      <p:italic r:id="rId134"/>
      <p:boldItalic r:id="rId135"/>
    </p:embeddedFont>
    <p:embeddedFont>
      <p:font typeface="Calibri" pitchFamily="34" charset="0"/>
      <p:regular r:id="rId136"/>
      <p:bold r:id="rId137"/>
      <p:italic r:id="rId138"/>
      <p:boldItalic r:id="rId139"/>
    </p:embeddedFont>
    <p:embeddedFont>
      <p:font typeface="Roboto" pitchFamily="2" charset="0"/>
      <p:regular r:id="rId140"/>
      <p:bold r:id="rId141"/>
      <p:italic r:id="rId142"/>
      <p:boldItalic r:id="rId143"/>
    </p:embeddedFont>
    <p:embeddedFont>
      <p:font typeface="Source Code Pro" pitchFamily="49" charset="0"/>
      <p:regular r:id="rId144"/>
      <p:bold r:id="rId14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700"/>
    <a:srgbClr val="D8005B"/>
    <a:srgbClr val="FF3B8A"/>
    <a:srgbClr val="08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3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7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font" Target="fonts/font4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0.fntdata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2.fntdata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2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3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9E8D31-1CC3-49E5-AE29-0D2BD4005FEA}" type="datetimeFigureOut">
              <a:rPr lang="en-US" smtClean="0"/>
              <a:pPr/>
              <a:t>6/23/2013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349559A-DD83-448E-BAB3-A97AE40E36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box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</a:t>
            </a:r>
            <a:r>
              <a:rPr lang="en-US" smtClean="0"/>
              <a:t>a box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last lecture in algorithms and data structures might have been a while ago, so here is a tiny </a:t>
            </a:r>
            <a:r>
              <a:rPr lang="en-US" baseline="0" dirty="0" err="1" smtClean="0"/>
              <a:t>freshup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559A-DD83-448E-BAB3-A97AE40E368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0080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21088"/>
            <a:ext cx="91440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869160"/>
            <a:ext cx="3024336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/>
            </a:lvl1pPr>
          </a:lstStyle>
          <a:p>
            <a:pPr lvl="0"/>
            <a:r>
              <a:rPr lang="de-DE" dirty="0" smtClean="0"/>
              <a:t>Move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51520" y="5373216"/>
            <a:ext cx="3024336" cy="936104"/>
          </a:xfrm>
        </p:spPr>
        <p:txBody>
          <a:bodyPr lIns="0" tIns="0" rIns="0" bIns="0"/>
          <a:lstStyle>
            <a:lvl1pPr algn="l">
              <a:defRPr sz="5400"/>
            </a:lvl1pPr>
          </a:lstStyle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8784976" cy="648072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i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def pop(self):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if </a:t>
            </a:r>
            <a:r>
              <a:rPr lang="en-US" dirty="0" err="1" smtClean="0"/>
              <a:t>self.is_empty</a:t>
            </a:r>
            <a:r>
              <a:rPr lang="en-US" dirty="0" smtClean="0"/>
              <a:t>(): return None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</a:t>
            </a:r>
            <a:r>
              <a:rPr lang="en-US" dirty="0" err="1" smtClean="0"/>
              <a:t>value,self.head</a:t>
            </a:r>
            <a:r>
              <a:rPr lang="en-US" dirty="0" smtClean="0"/>
              <a:t> = </a:t>
            </a:r>
            <a:r>
              <a:rPr lang="en-US" dirty="0" err="1" smtClean="0"/>
              <a:t>self.head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	return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1268760"/>
            <a:ext cx="9144000" cy="4320480"/>
          </a:xfrm>
          <a:prstGeom prst="rect">
            <a:avLst/>
          </a:prstGeom>
        </p:spPr>
        <p:txBody>
          <a:bodyPr/>
          <a:lstStyle>
            <a:lvl1pPr>
              <a:defRPr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Enumeration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0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166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bas Neue" pitchFamily="34" charset="0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5400" i="1" kern="1200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Lobster Two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://s5.postimage.org/ijaxtsrhj/python_trend_2012_men_must_have_izandrew.jpg" TargetMode="External"/><Relationship Id="rId2" Type="http://schemas.openxmlformats.org/officeDocument/2006/relationships/hyperlink" Target="http://flask.pocoo.org/docs/license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 descr="python_skin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4850" r="4850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3240360" cy="504056"/>
          </a:xfrm>
        </p:spPr>
        <p:txBody>
          <a:bodyPr/>
          <a:lstStyle/>
          <a:p>
            <a:r>
              <a:rPr lang="en-US" dirty="0" smtClean="0"/>
              <a:t>Batteries Included…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51520" y="5301208"/>
            <a:ext cx="3024336" cy="936104"/>
          </a:xfrm>
        </p:spPr>
        <p:txBody>
          <a:bodyPr/>
          <a:lstStyle/>
          <a:p>
            <a:r>
              <a:rPr lang="en-US" sz="8800" dirty="0" smtClean="0"/>
              <a:t>Python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512" y="0"/>
            <a:ext cx="9144000" cy="914400"/>
          </a:xfrm>
        </p:spPr>
        <p:txBody>
          <a:bodyPr/>
          <a:lstStyle/>
          <a:p>
            <a:r>
              <a:rPr lang="en-US" dirty="0" smtClean="0"/>
              <a:t>C# Keywords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95983" y="948690"/>
            <a:ext cx="1493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bool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break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byte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catch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char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checked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const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continue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decimal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default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delegate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do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double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enum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19847" y="963930"/>
            <a:ext cx="14584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event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explicit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extern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false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finally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fixed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float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foreach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goto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implicit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interface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internal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lock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long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982492" y="963930"/>
            <a:ext cx="14474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namespace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new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null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operator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out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override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params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private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protected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public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readonly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sbyte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sealed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short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sizeof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stackalloc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164288" y="954008"/>
            <a:ext cx="1440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static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string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struct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switch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this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throw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true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try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typeof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uint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ulong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unchecked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unsafe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ushort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using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virtual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void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volatile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&gt;&gt;&gt; def increment(i):</a:t>
            </a:r>
          </a:p>
          <a:p>
            <a:r>
              <a:rPr lang="en-US" dirty="0" smtClean="0"/>
              <a:t>...     return i + 1</a:t>
            </a:r>
          </a:p>
          <a:p>
            <a:endParaRPr lang="en-US" dirty="0" smtClean="0"/>
          </a:p>
          <a:p>
            <a:r>
              <a:rPr lang="en-US" dirty="0" smtClean="0"/>
              <a:t>&gt;&gt;&gt; increment(10)</a:t>
            </a:r>
          </a:p>
          <a:p>
            <a:r>
              <a:rPr lang="en-US" dirty="0" smtClean="0"/>
              <a:t>11</a:t>
            </a:r>
          </a:p>
          <a:p>
            <a:endParaRPr lang="en-US" dirty="0"/>
          </a:p>
          <a:p>
            <a:r>
              <a:rPr lang="en-US" dirty="0" smtClean="0"/>
              <a:t>&gt;&gt;&gt; increment = wrap(increment)</a:t>
            </a:r>
          </a:p>
          <a:p>
            <a:endParaRPr lang="en-US" dirty="0"/>
          </a:p>
          <a:p>
            <a:r>
              <a:rPr lang="en-US" dirty="0" smtClean="0"/>
              <a:t>&gt;&gt;&gt; increment(12)</a:t>
            </a:r>
          </a:p>
          <a:p>
            <a:r>
              <a:rPr lang="en-US" dirty="0" smtClean="0"/>
              <a:t>Before</a:t>
            </a:r>
          </a:p>
          <a:p>
            <a:r>
              <a:rPr lang="en-US" dirty="0" smtClean="0"/>
              <a:t>13</a:t>
            </a:r>
          </a:p>
          <a:p>
            <a:r>
              <a:rPr lang="en-US" dirty="0" smtClean="0"/>
              <a:t>After</a:t>
            </a:r>
          </a:p>
          <a:p>
            <a:endParaRPr lang="en-US" dirty="0" smtClean="0"/>
          </a:p>
          <a:p>
            <a:r>
              <a:rPr lang="en-US" dirty="0" smtClean="0"/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sys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log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sys.flags.debug</a:t>
            </a:r>
            <a:r>
              <a:rPr lang="en-US" dirty="0"/>
              <a:t>:</a:t>
            </a:r>
          </a:p>
          <a:p>
            <a:r>
              <a:rPr lang="en-US" dirty="0"/>
              <a:t>			</a:t>
            </a:r>
            <a:r>
              <a:rPr lang="en-US" dirty="0" smtClean="0">
                <a:solidFill>
                  <a:srgbClr val="D8005B"/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err="1" smtClean="0"/>
              <a:t>function</a:t>
            </a:r>
            <a:r>
              <a:rPr lang="en-US" dirty="0" err="1"/>
              <a:t>.__name</a:t>
            </a:r>
            <a:r>
              <a:rPr lang="en-US" dirty="0"/>
              <a:t>__, args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>
                <a:solidFill>
                  <a:srgbClr val="D8005B"/>
                </a:solidFill>
              </a:rPr>
              <a:t>*</a:t>
            </a:r>
            <a:r>
              <a:rPr lang="en-US" dirty="0"/>
              <a:t>args, </a:t>
            </a:r>
            <a:r>
              <a:rPr lang="en-US" dirty="0">
                <a:solidFill>
                  <a:srgbClr val="D8005B"/>
                </a:solidFill>
              </a:rPr>
              <a:t>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decorate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/>
          </a:p>
          <a:p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rgbClr val="83E700"/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increment(i):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i + 1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 =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increment.py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 smtClean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$ python </a:t>
            </a:r>
            <a:r>
              <a:rPr lang="en-US" sz="3200" dirty="0" smtClean="0">
                <a:solidFill>
                  <a:srgbClr val="83E700"/>
                </a:solidFill>
              </a:rPr>
              <a:t>–d</a:t>
            </a:r>
            <a:r>
              <a:rPr lang="en-US" sz="3200" dirty="0" smtClean="0"/>
              <a:t> increment.py</a:t>
            </a:r>
          </a:p>
          <a:p>
            <a:r>
              <a:rPr lang="en-US" sz="3200" dirty="0" smtClean="0"/>
              <a:t>increment (99,)</a:t>
            </a:r>
          </a:p>
          <a:p>
            <a:r>
              <a:rPr lang="en-US" sz="3200" dirty="0" smtClean="0"/>
              <a:t>100</a:t>
            </a:r>
          </a:p>
          <a:p>
            <a:endParaRPr lang="en-US" sz="3200" dirty="0" smtClean="0"/>
          </a:p>
          <a:p>
            <a:r>
              <a:rPr lang="en-US" sz="3200" dirty="0"/>
              <a:t>$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i </a:t>
            </a:r>
            <a:r>
              <a:rPr lang="en-US" dirty="0">
                <a:solidFill>
                  <a:srgbClr val="D8005B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log(increment)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 increment(99)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sys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log(function):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 decorate(*args,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sys.flags.debug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.__name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__, args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function(*args, **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kwargs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return decorate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83E700"/>
                </a:solidFill>
              </a:rPr>
              <a:t>@log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 smtClean="0"/>
              <a:t>def </a:t>
            </a:r>
            <a:r>
              <a:rPr lang="en-US" dirty="0"/>
              <a:t>increment(i):</a:t>
            </a:r>
          </a:p>
          <a:p>
            <a:r>
              <a:rPr lang="en-US" dirty="0"/>
              <a:t>	return i + 1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increment(99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DECORATORS!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python_xkcd.pn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260648"/>
            <a:ext cx="5628746" cy="63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51520" y="6165304"/>
            <a:ext cx="3131840" cy="504056"/>
          </a:xfrm>
        </p:spPr>
        <p:txBody>
          <a:bodyPr/>
          <a:lstStyle/>
          <a:p>
            <a:r>
              <a:rPr lang="en-US" sz="2800" dirty="0" smtClean="0">
                <a:solidFill>
                  <a:srgbClr val="D8005B"/>
                </a:solidFill>
              </a:rPr>
              <a:t>http://xkcd.com/353/</a:t>
            </a:r>
            <a:endParaRPr lang="en-US" sz="2800" dirty="0">
              <a:solidFill>
                <a:srgbClr val="D8005B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16024" y="4725144"/>
            <a:ext cx="2771800" cy="1584176"/>
          </a:xfrm>
        </p:spPr>
        <p:txBody>
          <a:bodyPr/>
          <a:lstStyle/>
          <a:p>
            <a:r>
              <a:rPr lang="en-US" dirty="0" smtClean="0">
                <a:solidFill>
                  <a:srgbClr val="D8005B"/>
                </a:solidFill>
              </a:rPr>
              <a:t>Import ANTIGRAVITY</a:t>
            </a:r>
            <a:endParaRPr lang="en-US" dirty="0">
              <a:solidFill>
                <a:srgbClr val="D8005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7512" y="0"/>
            <a:ext cx="9144000" cy="914400"/>
          </a:xfrm>
        </p:spPr>
        <p:txBody>
          <a:bodyPr/>
          <a:lstStyle/>
          <a:p>
            <a:r>
              <a:rPr lang="en-US" dirty="0" smtClean="0"/>
              <a:t>Python Keywords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79512" y="954008"/>
            <a:ext cx="15121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assert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break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continue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elif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except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exec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finally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from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global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if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import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is</a:t>
            </a:r>
          </a:p>
        </p:txBody>
      </p:sp>
      <p:sp>
        <p:nvSpPr>
          <p:cNvPr id="7" name="Rechteck 6"/>
          <p:cNvSpPr/>
          <p:nvPr/>
        </p:nvSpPr>
        <p:spPr>
          <a:xfrm>
            <a:off x="1707704" y="954007"/>
            <a:ext cx="1512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lambda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or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pass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print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raise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try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while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with</a:t>
            </a:r>
          </a:p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yield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953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are nice…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…some aren’t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$ python </a:t>
            </a:r>
            <a:r>
              <a:rPr lang="en-US" sz="2800" dirty="0"/>
              <a:t>-m </a:t>
            </a:r>
            <a:r>
              <a:rPr lang="en-US" sz="2800" dirty="0" err="1"/>
              <a:t>SimpleHTTPServer</a:t>
            </a:r>
            <a:endParaRPr lang="en-US" sz="2800" dirty="0"/>
          </a:p>
          <a:p>
            <a:r>
              <a:rPr lang="en-US" sz="2800" dirty="0"/>
              <a:t>Serving HTTP on 0.0.0.0 port </a:t>
            </a:r>
            <a:r>
              <a:rPr lang="en-US" sz="2800" dirty="0" smtClean="0"/>
              <a:t>8000 ...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sz="1800" dirty="0" err="1">
                <a:solidFill>
                  <a:srgbClr val="D8005B"/>
                </a:solidFill>
              </a:rPr>
              <a:t>import</a:t>
            </a:r>
            <a:r>
              <a:rPr lang="de-AT" sz="1800" dirty="0"/>
              <a:t> urllib2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 smtClean="0"/>
              <a:t>github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'https</a:t>
            </a:r>
            <a:r>
              <a:rPr lang="de-AT" sz="1800" dirty="0"/>
              <a:t>://api.github.com</a:t>
            </a:r>
            <a:r>
              <a:rPr lang="de-AT" sz="1800" dirty="0" smtClean="0"/>
              <a:t>'</a:t>
            </a:r>
            <a:endParaRPr lang="de-AT" sz="1800" dirty="0"/>
          </a:p>
          <a:p>
            <a:r>
              <a:rPr lang="de-AT" sz="1800" dirty="0" err="1" smtClean="0"/>
              <a:t>req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urllib2.Request(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)</a:t>
            </a:r>
            <a:endParaRPr lang="de-AT" sz="1800" dirty="0"/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password_manager</a:t>
            </a:r>
            <a:r>
              <a:rPr lang="de-AT" sz="1800" dirty="0"/>
              <a:t> = urllib2.</a:t>
            </a:r>
            <a:r>
              <a:rPr lang="de-AT" sz="1800" dirty="0">
                <a:solidFill>
                  <a:srgbClr val="D8005B"/>
                </a:solidFill>
              </a:rPr>
              <a:t>HTTPPasswordMgrWithDefaultRealm</a:t>
            </a:r>
            <a:r>
              <a:rPr lang="de-AT" sz="1800" dirty="0"/>
              <a:t>()</a:t>
            </a:r>
          </a:p>
          <a:p>
            <a:r>
              <a:rPr lang="de-AT" sz="1800" dirty="0" err="1"/>
              <a:t>password_manager.add_password</a:t>
            </a:r>
            <a:r>
              <a:rPr lang="de-AT" sz="1800" dirty="0"/>
              <a:t>(</a:t>
            </a:r>
            <a:r>
              <a:rPr lang="de-AT" sz="1800" dirty="0">
                <a:solidFill>
                  <a:srgbClr val="00B0F0"/>
                </a:solidFill>
              </a:rPr>
              <a:t>None</a:t>
            </a:r>
            <a:r>
              <a:rPr lang="de-AT" sz="1800" dirty="0"/>
              <a:t>, 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/>
              <a:t>'</a:t>
            </a:r>
            <a:r>
              <a:rPr lang="de-AT" sz="1800" dirty="0" err="1"/>
              <a:t>user</a:t>
            </a:r>
            <a:r>
              <a:rPr lang="de-AT" sz="1800" dirty="0"/>
              <a:t>', 'pass')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auth_manager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</a:t>
            </a:r>
            <a:r>
              <a:rPr lang="de-AT" sz="1800" dirty="0">
                <a:solidFill>
                  <a:srgbClr val="D8005B"/>
                </a:solidFill>
              </a:rPr>
              <a:t>HTTPBasicAuthHandler</a:t>
            </a:r>
            <a:r>
              <a:rPr lang="de-AT" sz="1800" dirty="0"/>
              <a:t>(</a:t>
            </a:r>
            <a:r>
              <a:rPr lang="de-AT" sz="1800" dirty="0" err="1"/>
              <a:t>password_manager</a:t>
            </a:r>
            <a:r>
              <a:rPr lang="de-AT" sz="1800" dirty="0"/>
              <a:t>)</a:t>
            </a:r>
          </a:p>
          <a:p>
            <a:r>
              <a:rPr lang="de-AT" sz="1800" dirty="0" err="1"/>
              <a:t>opener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urllib2.build_opener(</a:t>
            </a:r>
            <a:r>
              <a:rPr lang="de-AT" sz="1800" dirty="0" err="1"/>
              <a:t>auth_manager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/>
              <a:t>urllib2.</a:t>
            </a:r>
            <a:r>
              <a:rPr lang="de-AT" sz="1800" dirty="0">
                <a:solidFill>
                  <a:srgbClr val="D8005B"/>
                </a:solidFill>
              </a:rPr>
              <a:t>install_opener</a:t>
            </a:r>
            <a:r>
              <a:rPr lang="de-AT" sz="1800" dirty="0"/>
              <a:t>(</a:t>
            </a:r>
            <a:r>
              <a:rPr lang="de-AT" sz="1800" dirty="0" err="1"/>
              <a:t>opener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/>
              <a:t>handler</a:t>
            </a:r>
            <a:r>
              <a:rPr lang="de-AT" sz="1800" dirty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urllib2.urlopen(</a:t>
            </a:r>
            <a:r>
              <a:rPr lang="de-AT" sz="1800" dirty="0" err="1"/>
              <a:t>req</a:t>
            </a:r>
            <a:r>
              <a:rPr lang="de-AT" sz="1800" dirty="0"/>
              <a:t>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handler.getcode</a:t>
            </a:r>
            <a:r>
              <a:rPr lang="de-AT" sz="1800" dirty="0"/>
              <a:t>()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/>
              <a:t>handler.headers.</a:t>
            </a:r>
            <a:r>
              <a:rPr lang="de-AT" sz="1800" dirty="0" err="1">
                <a:solidFill>
                  <a:srgbClr val="D8005B"/>
                </a:solidFill>
              </a:rPr>
              <a:t>getheader</a:t>
            </a:r>
            <a:r>
              <a:rPr lang="de-AT" sz="1800" dirty="0"/>
              <a:t>('</a:t>
            </a:r>
            <a:r>
              <a:rPr lang="de-AT" sz="1800" dirty="0" err="1"/>
              <a:t>content</a:t>
            </a:r>
            <a:r>
              <a:rPr lang="de-AT" sz="1800" dirty="0"/>
              <a:t>-type')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 smtClean="0"/>
          </a:p>
          <a:p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 smtClean="0">
                <a:solidFill>
                  <a:srgbClr val="D8005B"/>
                </a:solidFill>
              </a:rPr>
              <a:t>import</a:t>
            </a:r>
            <a:r>
              <a:rPr lang="de-AT" sz="1800" dirty="0" smtClean="0"/>
              <a:t> </a:t>
            </a:r>
            <a:r>
              <a:rPr lang="de-AT" sz="1800" dirty="0" err="1"/>
              <a:t>requests</a:t>
            </a:r>
            <a:endParaRPr lang="de-AT" sz="1800" dirty="0"/>
          </a:p>
          <a:p>
            <a:endParaRPr lang="de-AT" sz="1800" dirty="0" smtClean="0"/>
          </a:p>
          <a:p>
            <a:r>
              <a:rPr lang="de-AT" sz="1800" dirty="0" err="1"/>
              <a:t>g</a:t>
            </a:r>
            <a:r>
              <a:rPr lang="de-AT" sz="1800" dirty="0" err="1" smtClean="0"/>
              <a:t>ithub</a:t>
            </a:r>
            <a:r>
              <a:rPr lang="de-AT" sz="1800" dirty="0" smtClean="0"/>
              <a:t> </a:t>
            </a:r>
            <a:r>
              <a:rPr lang="de-AT" sz="1800" dirty="0" smtClean="0">
                <a:solidFill>
                  <a:srgbClr val="D8005B"/>
                </a:solidFill>
              </a:rPr>
              <a:t>=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83E700"/>
                </a:solidFill>
              </a:rPr>
              <a:t>'https://api.github.com'</a:t>
            </a:r>
          </a:p>
          <a:p>
            <a:r>
              <a:rPr lang="de-AT" sz="1800" dirty="0" err="1" smtClean="0"/>
              <a:t>response</a:t>
            </a:r>
            <a:r>
              <a:rPr lang="de-AT" sz="1800" dirty="0" smtClean="0"/>
              <a:t> </a:t>
            </a:r>
            <a:r>
              <a:rPr lang="de-AT" sz="1800" dirty="0">
                <a:solidFill>
                  <a:srgbClr val="D8005B"/>
                </a:solidFill>
              </a:rPr>
              <a:t>=</a:t>
            </a:r>
            <a:r>
              <a:rPr lang="de-AT" sz="1800" dirty="0"/>
              <a:t> </a:t>
            </a:r>
            <a:r>
              <a:rPr lang="de-AT" sz="1800" dirty="0" smtClean="0"/>
              <a:t>requests.get(</a:t>
            </a:r>
            <a:r>
              <a:rPr lang="de-AT" sz="1800" dirty="0" err="1" smtClean="0"/>
              <a:t>github</a:t>
            </a:r>
            <a:r>
              <a:rPr lang="de-AT" sz="1800" dirty="0" smtClean="0"/>
              <a:t>, </a:t>
            </a:r>
            <a:r>
              <a:rPr lang="de-AT" sz="1800" dirty="0" err="1"/>
              <a:t>auth</a:t>
            </a:r>
            <a:r>
              <a:rPr lang="de-AT" sz="1800" dirty="0"/>
              <a:t>=(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user</a:t>
            </a:r>
            <a:r>
              <a:rPr lang="de-AT" sz="1800" dirty="0">
                <a:solidFill>
                  <a:srgbClr val="83E700"/>
                </a:solidFill>
              </a:rPr>
              <a:t>', 'pass'</a:t>
            </a:r>
            <a:r>
              <a:rPr lang="de-AT" sz="1800" dirty="0"/>
              <a:t>))</a:t>
            </a:r>
          </a:p>
          <a:p>
            <a:r>
              <a:rPr lang="de-AT" sz="1800" dirty="0"/>
              <a:t> </a:t>
            </a:r>
          </a:p>
          <a:p>
            <a:r>
              <a:rPr lang="de-AT" sz="1800" dirty="0" err="1">
                <a:solidFill>
                  <a:srgbClr val="D8005B"/>
                </a:solidFill>
              </a:rPr>
              <a:t>p</a:t>
            </a:r>
            <a:r>
              <a:rPr lang="de-AT" sz="1800" dirty="0" err="1" smtClean="0">
                <a:solidFill>
                  <a:srgbClr val="D8005B"/>
                </a:solidFill>
              </a:rPr>
              <a:t>rint</a:t>
            </a:r>
            <a:r>
              <a:rPr lang="de-AT" sz="1800" dirty="0" smtClean="0"/>
              <a:t> </a:t>
            </a:r>
            <a:r>
              <a:rPr lang="de-AT" sz="1800" dirty="0" err="1" smtClean="0"/>
              <a:t>response.status_code</a:t>
            </a:r>
            <a:endParaRPr lang="de-AT" sz="1800" dirty="0"/>
          </a:p>
          <a:p>
            <a:r>
              <a:rPr lang="de-AT" sz="1800" dirty="0" err="1">
                <a:solidFill>
                  <a:srgbClr val="D8005B"/>
                </a:solidFill>
              </a:rPr>
              <a:t>print</a:t>
            </a:r>
            <a:r>
              <a:rPr lang="de-AT" sz="1800" dirty="0"/>
              <a:t> </a:t>
            </a:r>
            <a:r>
              <a:rPr lang="de-AT" sz="1800" dirty="0" err="1" smtClean="0"/>
              <a:t>response.headers</a:t>
            </a:r>
            <a:r>
              <a:rPr lang="de-AT" sz="1800" dirty="0"/>
              <a:t>[</a:t>
            </a:r>
            <a:r>
              <a:rPr lang="de-AT" sz="1800" dirty="0">
                <a:solidFill>
                  <a:srgbClr val="83E700"/>
                </a:solidFill>
              </a:rPr>
              <a:t>'</a:t>
            </a:r>
            <a:r>
              <a:rPr lang="de-AT" sz="1800" dirty="0" err="1">
                <a:solidFill>
                  <a:srgbClr val="83E700"/>
                </a:solidFill>
              </a:rPr>
              <a:t>content</a:t>
            </a:r>
            <a:r>
              <a:rPr lang="de-AT" sz="1800" dirty="0">
                <a:solidFill>
                  <a:srgbClr val="83E700"/>
                </a:solidFill>
              </a:rPr>
              <a:t>-type'</a:t>
            </a:r>
            <a:r>
              <a:rPr lang="de-AT" sz="1800" dirty="0"/>
              <a:t>]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CRAWLING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D8005B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flask </a:t>
            </a:r>
            <a:r>
              <a:rPr lang="en-US" dirty="0">
                <a:solidFill>
                  <a:srgbClr val="D8005B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smtClean="0"/>
              <a:t>Flask </a:t>
            </a:r>
          </a:p>
          <a:p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= Flask(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app.route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"/"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hello</a:t>
            </a:r>
            <a:r>
              <a:rPr lang="en-US" dirty="0"/>
              <a:t>():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"Hello World!"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__name__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"__main__"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app.run</a:t>
            </a:r>
            <a:r>
              <a:rPr lang="en-US" dirty="0"/>
              <a:t>()</a:t>
            </a:r>
          </a:p>
        </p:txBody>
      </p:sp>
      <p:pic>
        <p:nvPicPr>
          <p:cNvPr id="2050" name="Picture 2" descr="D:\Documents\empathiccode\Python\flas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0400" y="5029200"/>
            <a:ext cx="4673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WEB SERVER</a:t>
            </a:r>
            <a:endParaRPr lang="en-US" sz="13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</a:t>
            </a:r>
            <a:r>
              <a:rPr lang="en-US" dirty="0" smtClean="0"/>
              <a:t>-bam! 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 free! F**k yeah!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But where is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happening?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684584" y="-243408"/>
            <a:ext cx="10729192" cy="7488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2859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should really have this next part in 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comic sans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also bullet points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And clipart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Since it is really the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part of the presentation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I am sorry, don’t run away.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please</a:t>
            </a:r>
            <a:endParaRPr lang="en-US" sz="3200" dirty="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55976" y="3933056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ugliest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6309320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Folie</a:t>
            </a:r>
            <a:r>
              <a:rPr lang="en-US" dirty="0" smtClean="0"/>
              <a:t> 67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275856" y="6309320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Johannes Hofmeister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804248" y="6488668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Dotnet</a:t>
            </a:r>
            <a:r>
              <a:rPr lang="en-US" dirty="0" smtClean="0"/>
              <a:t> developer conference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0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Unfortunately</a:t>
            </a:r>
            <a:endParaRPr lang="en-US" sz="4400" b="1" dirty="0"/>
          </a:p>
        </p:txBody>
      </p:sp>
      <p:sp>
        <p:nvSpPr>
          <p:cNvPr id="12" name="Rechteck 11"/>
          <p:cNvSpPr/>
          <p:nvPr/>
        </p:nvSpPr>
        <p:spPr>
          <a:xfrm>
            <a:off x="4686497" y="0"/>
            <a:ext cx="4457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My COMPANY </a:t>
            </a:r>
            <a:endParaRPr lang="de-DE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509120"/>
            <a:ext cx="1869034" cy="1773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repeatCount="indefinite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built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Seriously, why do some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really have slides like the last 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5445224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Python</a:t>
            </a:r>
            <a:endParaRPr lang="en-US" sz="66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93305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Virtual ENV</a:t>
            </a:r>
            <a:endParaRPr lang="en-US" sz="6000" dirty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PIP</a:t>
            </a:r>
          </a:p>
        </p:txBody>
      </p:sp>
      <p:sp>
        <p:nvSpPr>
          <p:cNvPr id="5" name="Rechteck 4"/>
          <p:cNvSpPr/>
          <p:nvPr/>
        </p:nvSpPr>
        <p:spPr>
          <a:xfrm>
            <a:off x="971600" y="90872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083E70"/>
                </a:solidFill>
                <a:latin typeface="Bebas Neue" pitchFamily="34" charset="0"/>
                <a:ea typeface="Roboto" pitchFamily="2" charset="0"/>
              </a:rPr>
              <a:t>Libs</a:t>
            </a:r>
            <a:endParaRPr lang="en-US" sz="6000" dirty="0" smtClean="0">
              <a:solidFill>
                <a:srgbClr val="083E70"/>
              </a:solidFill>
              <a:latin typeface="Bebas Neue" pitchFamily="34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Python 2.7.3</a:t>
            </a:r>
            <a:endParaRPr lang="en-US" sz="96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 get:</a:t>
            </a:r>
          </a:p>
          <a:p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x64, if you 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Virtual </a:t>
            </a:r>
            <a:r>
              <a:rPr lang="en-US" sz="9600" dirty="0" err="1" smtClean="0"/>
              <a:t>ENVironment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setup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err="1" smtClean="0"/>
              <a:t>usefull</a:t>
            </a:r>
            <a:r>
              <a:rPr lang="en-US" dirty="0" smtClean="0"/>
              <a:t> for lots of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PACKAGE MANAGER</a:t>
            </a:r>
            <a:endParaRPr lang="en-US" sz="115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Then, get the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 is just like </a:t>
            </a:r>
            <a:r>
              <a:rPr lang="en-US" dirty="0" err="1" smtClean="0"/>
              <a:t>NuGet</a:t>
            </a:r>
            <a:r>
              <a:rPr lang="en-US" dirty="0" smtClean="0"/>
              <a:t> or NPM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really the hardest step…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Pip installs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smtClean="0"/>
              <a:t> /Python2.7</a:t>
            </a:r>
            <a:endParaRPr lang="en-US" sz="2000" dirty="0" smtClean="0"/>
          </a:p>
          <a:p>
            <a:endParaRPr lang="en-US" sz="1600" dirty="0"/>
          </a:p>
          <a:p>
            <a:r>
              <a:rPr lang="de-AT" sz="2000" dirty="0"/>
              <a:t>$ </a:t>
            </a:r>
            <a:r>
              <a:rPr lang="de-AT" sz="2000" dirty="0" err="1"/>
              <a:t>curl</a:t>
            </a:r>
            <a:r>
              <a:rPr lang="de-AT" sz="2000" dirty="0"/>
              <a:t> -O </a:t>
            </a:r>
            <a:r>
              <a:rPr lang="de-AT" sz="1200" dirty="0"/>
              <a:t>https://github.com/pypa/virtualenv/raw/master/virtualenv.py</a:t>
            </a:r>
            <a:r>
              <a:rPr lang="de-AT" sz="1050" dirty="0"/>
              <a:t> </a:t>
            </a:r>
            <a:endParaRPr lang="de-AT" sz="1600" dirty="0" smtClean="0"/>
          </a:p>
          <a:p>
            <a:endParaRPr lang="de-AT" sz="1600" dirty="0"/>
          </a:p>
          <a:p>
            <a:r>
              <a:rPr lang="de-AT" sz="2000" dirty="0"/>
              <a:t>$ </a:t>
            </a:r>
            <a:r>
              <a:rPr lang="de-AT" sz="2000" dirty="0" err="1"/>
              <a:t>python</a:t>
            </a:r>
            <a:r>
              <a:rPr lang="de-AT" sz="2000" dirty="0"/>
              <a:t> </a:t>
            </a:r>
            <a:r>
              <a:rPr lang="de-AT" sz="2000" dirty="0">
                <a:solidFill>
                  <a:srgbClr val="83E700"/>
                </a:solidFill>
              </a:rPr>
              <a:t>virtualenv.py</a:t>
            </a:r>
            <a:r>
              <a:rPr lang="de-AT" sz="2000" dirty="0"/>
              <a:t> </a:t>
            </a:r>
            <a:r>
              <a:rPr lang="de-AT" sz="2000" dirty="0" err="1" smtClean="0"/>
              <a:t>default</a:t>
            </a:r>
            <a:endParaRPr lang="de-AT" sz="2000" dirty="0" smtClean="0"/>
          </a:p>
          <a:p>
            <a:endParaRPr lang="de-AT" sz="2000" dirty="0"/>
          </a:p>
          <a:p>
            <a:r>
              <a:rPr lang="de-AT" sz="2000" dirty="0" smtClean="0"/>
              <a:t>$ ./</a:t>
            </a:r>
            <a:r>
              <a:rPr lang="de-AT" sz="2000" dirty="0" err="1" smtClean="0"/>
              <a:t>default</a:t>
            </a:r>
            <a:r>
              <a:rPr lang="de-AT" sz="2000" dirty="0" smtClean="0"/>
              <a:t>/bin/activate.bat</a:t>
            </a:r>
          </a:p>
          <a:p>
            <a:endParaRPr lang="de-AT" sz="2000" dirty="0"/>
          </a:p>
          <a:p>
            <a:r>
              <a:rPr lang="de-AT" sz="2000" dirty="0" smtClean="0">
                <a:solidFill>
                  <a:srgbClr val="00B0F0"/>
                </a:solidFill>
              </a:rPr>
              <a:t>(</a:t>
            </a:r>
            <a:r>
              <a:rPr lang="de-AT" sz="2000" dirty="0" err="1" smtClean="0">
                <a:solidFill>
                  <a:srgbClr val="00B0F0"/>
                </a:solidFill>
              </a:rPr>
              <a:t>default</a:t>
            </a:r>
            <a:r>
              <a:rPr lang="de-AT" sz="2000" dirty="0" smtClean="0">
                <a:solidFill>
                  <a:srgbClr val="00B0F0"/>
                </a:solidFill>
              </a:rPr>
              <a:t>)</a:t>
            </a:r>
            <a:r>
              <a:rPr lang="de-AT" sz="2000" dirty="0" smtClean="0"/>
              <a:t>$ </a:t>
            </a:r>
            <a:r>
              <a:rPr lang="de-AT" sz="2000" dirty="0" err="1" smtClean="0"/>
              <a:t>pip</a:t>
            </a:r>
            <a:r>
              <a:rPr lang="de-AT" sz="2000" dirty="0" smtClean="0"/>
              <a:t> </a:t>
            </a:r>
            <a:r>
              <a:rPr lang="de-AT" sz="2000" dirty="0" err="1" smtClean="0"/>
              <a:t>install</a:t>
            </a:r>
            <a:r>
              <a:rPr lang="de-AT" sz="2000" dirty="0" smtClean="0"/>
              <a:t> &lt;</a:t>
            </a:r>
            <a:r>
              <a:rPr lang="de-AT" sz="2000" dirty="0" err="1" smtClean="0">
                <a:solidFill>
                  <a:srgbClr val="00B0F0"/>
                </a:solidFill>
              </a:rPr>
              <a:t>package</a:t>
            </a:r>
            <a:r>
              <a:rPr lang="de-AT" sz="2000" dirty="0" smtClean="0">
                <a:solidFill>
                  <a:srgbClr val="00B0F0"/>
                </a:solidFill>
              </a:rPr>
              <a:t> </a:t>
            </a:r>
            <a:r>
              <a:rPr lang="de-AT" sz="2000" dirty="0" err="1" smtClean="0">
                <a:solidFill>
                  <a:srgbClr val="00B0F0"/>
                </a:solidFill>
              </a:rPr>
              <a:t>name</a:t>
            </a:r>
            <a:r>
              <a:rPr lang="de-AT" sz="2000" dirty="0" smtClean="0"/>
              <a:t>&gt;</a:t>
            </a:r>
            <a:r>
              <a:rPr lang="de-AT" sz="2000" dirty="0"/>
              <a:t/>
            </a:r>
            <a:br>
              <a:rPr lang="de-AT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$ pip freeze</a:t>
            </a:r>
          </a:p>
          <a:p>
            <a:endParaRPr lang="en-US" dirty="0" smtClean="0"/>
          </a:p>
          <a:p>
            <a:r>
              <a:rPr lang="en-US" dirty="0" err="1" smtClean="0"/>
              <a:t>BeautifulSoup</a:t>
            </a:r>
            <a:r>
              <a:rPr lang="en-US" dirty="0"/>
              <a:t>==</a:t>
            </a:r>
            <a:r>
              <a:rPr lang="en-US" dirty="0" smtClean="0"/>
              <a:t>3.2.1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==1.4</a:t>
            </a:r>
          </a:p>
          <a:p>
            <a:r>
              <a:rPr lang="en-US" dirty="0"/>
              <a:t>Flask==0.8</a:t>
            </a:r>
          </a:p>
          <a:p>
            <a:r>
              <a:rPr lang="en-US" dirty="0" smtClean="0"/>
              <a:t>Markdown==2.1.1</a:t>
            </a:r>
          </a:p>
          <a:p>
            <a:r>
              <a:rPr lang="en-US" dirty="0" err="1" smtClean="0"/>
              <a:t>PyMySQL</a:t>
            </a:r>
            <a:r>
              <a:rPr lang="en-US" dirty="0"/>
              <a:t>==0.5</a:t>
            </a:r>
          </a:p>
          <a:p>
            <a:r>
              <a:rPr lang="en-US" dirty="0" err="1"/>
              <a:t>PyOpenGL</a:t>
            </a:r>
            <a:r>
              <a:rPr lang="en-US" dirty="0"/>
              <a:t>==3.0.2</a:t>
            </a:r>
          </a:p>
          <a:p>
            <a:r>
              <a:rPr lang="en-US" dirty="0" smtClean="0"/>
              <a:t>markdown2</a:t>
            </a:r>
            <a:r>
              <a:rPr lang="en-US" dirty="0"/>
              <a:t>==1.4.2</a:t>
            </a:r>
          </a:p>
          <a:p>
            <a:r>
              <a:rPr lang="en-US" dirty="0"/>
              <a:t>nose==1.2.1</a:t>
            </a:r>
          </a:p>
          <a:p>
            <a:r>
              <a:rPr lang="en-US" dirty="0"/>
              <a:t>requests==0.14.1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http://flask.pocoo.org/docs/license/#</a:t>
            </a:r>
            <a:r>
              <a:rPr lang="en-US" dirty="0" smtClean="0">
                <a:hlinkClick r:id="rId2"/>
              </a:rPr>
              <a:t>flask-artwork-license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s5.postimage.org/ijaxtsrhj/python_trend_2012_men_must_have_izandrew.jpg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Tiny immutable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564904"/>
            <a:ext cx="8784976" cy="4104456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x = 1,2</a:t>
            </a:r>
          </a:p>
          <a:p>
            <a:r>
              <a:rPr lang="en-US" dirty="0" smtClean="0"/>
              <a:t>&gt;&gt;&gt; x</a:t>
            </a:r>
          </a:p>
          <a:p>
            <a:r>
              <a:rPr lang="en-US" dirty="0" smtClean="0"/>
              <a:t>(1, 2)</a:t>
            </a:r>
          </a:p>
          <a:p>
            <a:r>
              <a:rPr lang="en-US" dirty="0" smtClean="0"/>
              <a:t>&gt;&gt;&gt;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Awesome!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return values!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564904"/>
            <a:ext cx="8784976" cy="4104456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x = [1,2,3,4,5,6,7,]</a:t>
            </a:r>
          </a:p>
          <a:p>
            <a:r>
              <a:rPr lang="en-US" dirty="0" smtClean="0"/>
              <a:t>&gt;&gt;&gt; x</a:t>
            </a:r>
          </a:p>
          <a:p>
            <a:r>
              <a:rPr lang="en-US" dirty="0"/>
              <a:t>[1</a:t>
            </a:r>
            <a:r>
              <a:rPr lang="en-US" dirty="0" smtClean="0"/>
              <a:t>, 2, 3, 4, 5, 6, 7]</a:t>
            </a:r>
          </a:p>
          <a:p>
            <a:r>
              <a:rPr lang="en-US" dirty="0" smtClean="0"/>
              <a:t>&gt;&gt;&gt;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ITERATABLE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Actually, not a list but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Iterate anything!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628800"/>
            <a:ext cx="878497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str</a:t>
            </a:r>
            <a:r>
              <a:rPr lang="en-US" dirty="0" smtClean="0"/>
              <a:t> = “Hello”</a:t>
            </a:r>
          </a:p>
          <a:p>
            <a:r>
              <a:rPr lang="en-US" dirty="0" smtClean="0"/>
              <a:t>&gt;&gt;&gt; for c in </a:t>
            </a:r>
            <a:r>
              <a:rPr lang="en-US" dirty="0" err="1" smtClean="0"/>
              <a:t>str</a:t>
            </a:r>
            <a:r>
              <a:rPr lang="en-US" dirty="0" smtClean="0"/>
              <a:t>:</a:t>
            </a:r>
          </a:p>
          <a:p>
            <a:r>
              <a:rPr lang="en-US" dirty="0" smtClean="0"/>
              <a:t>...     print c</a:t>
            </a:r>
          </a:p>
          <a:p>
            <a:r>
              <a:rPr lang="en-US" dirty="0" smtClean="0"/>
              <a:t>H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085184"/>
            <a:ext cx="9144000" cy="1224136"/>
          </a:xfrm>
        </p:spPr>
        <p:txBody>
          <a:bodyPr/>
          <a:lstStyle/>
          <a:p>
            <a:r>
              <a:rPr lang="en-US" sz="13800" dirty="0" smtClean="0"/>
              <a:t>@</a:t>
            </a:r>
            <a:r>
              <a:rPr lang="en-US" sz="13800" dirty="0" err="1" smtClean="0"/>
              <a:t>pro_cessor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3861048"/>
            <a:ext cx="9144000" cy="914400"/>
          </a:xfrm>
        </p:spPr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1026" name="Picture 2" descr="C:\Users\Johannes Hofmeister\Desktop\cessor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620688"/>
            <a:ext cx="3953569" cy="3263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852936"/>
            <a:ext cx="8784976" cy="3816424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>
                <a:solidFill>
                  <a:srgbClr val="00B0F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rgbClr val="83E700"/>
                </a:solidFill>
              </a:rPr>
              <a:t>'ls.py'</a:t>
            </a:r>
            <a:r>
              <a:rPr lang="en-US" dirty="0"/>
              <a:t>).read().split(</a:t>
            </a:r>
            <a:r>
              <a:rPr lang="en-US" dirty="0">
                <a:solidFill>
                  <a:srgbClr val="83E700"/>
                </a:solidFill>
              </a:rPr>
              <a:t>'\n'</a:t>
            </a:r>
            <a:r>
              <a:rPr lang="en-US" dirty="0"/>
              <a:t>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9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852936"/>
            <a:ext cx="8784976" cy="3816424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>
                <a:solidFill>
                  <a:srgbClr val="D8005B"/>
                </a:solidFill>
              </a:rPr>
              <a:t>for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line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D8005B"/>
                </a:solidFill>
              </a:rPr>
              <a:t>in </a:t>
            </a:r>
            <a:r>
              <a:rPr lang="en-US" dirty="0" smtClean="0">
                <a:solidFill>
                  <a:srgbClr val="00B0F0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83E700"/>
                </a:solidFill>
              </a:rPr>
              <a:t>filename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...     </a:t>
            </a:r>
            <a:r>
              <a:rPr lang="en-US" dirty="0" smtClean="0">
                <a:solidFill>
                  <a:srgbClr val="D8005B"/>
                </a:solidFill>
              </a:rPr>
              <a:t>print</a:t>
            </a:r>
            <a:r>
              <a:rPr lang="en-US" dirty="0" smtClean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42291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00B0F0"/>
                </a:solidFill>
              </a:rPr>
              <a:t>var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00B0F0"/>
                </a:solidFill>
              </a:rPr>
              <a:t>new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D8005B"/>
                </a:solidFill>
              </a:rPr>
              <a:t>StreamReader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83E700"/>
                </a:solidFill>
              </a:rPr>
              <a:t>"c:\\test.txt</a:t>
            </a:r>
            <a:r>
              <a:rPr lang="de-DE" sz="2000" dirty="0" smtClean="0">
                <a:solidFill>
                  <a:srgbClr val="83E700"/>
                </a:solidFill>
              </a:rPr>
              <a:t>"</a:t>
            </a:r>
            <a:r>
              <a:rPr lang="de-DE" sz="2000" dirty="0" smtClean="0"/>
              <a:t>);</a:t>
            </a:r>
          </a:p>
          <a:p>
            <a:r>
              <a:rPr lang="de-DE" sz="2000" dirty="0" smtClean="0">
                <a:solidFill>
                  <a:srgbClr val="00B0F0"/>
                </a:solidFill>
              </a:rPr>
              <a:t>while</a:t>
            </a:r>
            <a:r>
              <a:rPr lang="de-DE" sz="2000" dirty="0"/>
              <a:t>((</a:t>
            </a:r>
            <a:r>
              <a:rPr lang="de-DE" sz="2000" dirty="0" err="1"/>
              <a:t>line</a:t>
            </a:r>
            <a:r>
              <a:rPr lang="de-DE" sz="2000" dirty="0"/>
              <a:t> = </a:t>
            </a:r>
            <a:r>
              <a:rPr lang="de-DE" sz="2000" dirty="0" err="1"/>
              <a:t>file.ReadLine</a:t>
            </a:r>
            <a:r>
              <a:rPr lang="de-DE" sz="2000" dirty="0"/>
              <a:t>()) != null) </a:t>
            </a:r>
            <a:endParaRPr lang="de-DE" sz="2000" dirty="0" smtClean="0"/>
          </a:p>
          <a:p>
            <a:r>
              <a:rPr lang="de-DE" sz="2000" dirty="0" smtClean="0"/>
              <a:t>{ 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   </a:t>
            </a:r>
            <a:r>
              <a:rPr lang="de-DE" sz="2000" dirty="0" err="1" smtClean="0"/>
              <a:t>Console.WriteLine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line</a:t>
            </a:r>
            <a:r>
              <a:rPr lang="de-DE" sz="2000" dirty="0" smtClean="0"/>
              <a:t>);</a:t>
            </a:r>
          </a:p>
          <a:p>
            <a:r>
              <a:rPr lang="de-DE" sz="2000" dirty="0" smtClean="0"/>
              <a:t>} </a:t>
            </a:r>
          </a:p>
          <a:p>
            <a:r>
              <a:rPr lang="de-DE" sz="2000" dirty="0" err="1" smtClean="0"/>
              <a:t>file.Close</a:t>
            </a:r>
            <a:r>
              <a:rPr lang="de-DE" sz="2000" dirty="0"/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8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00B0F0"/>
                </a:solidFill>
              </a:rPr>
              <a:t>using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00B0F0"/>
                </a:solidFill>
              </a:rPr>
              <a:t>var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/>
              <a:t>= </a:t>
            </a:r>
            <a:r>
              <a:rPr lang="de-DE" sz="2000" dirty="0" smtClean="0">
                <a:solidFill>
                  <a:srgbClr val="00B0F0"/>
                </a:solidFill>
              </a:rPr>
              <a:t>new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D8005B"/>
                </a:solidFill>
              </a:rPr>
              <a:t>StreamReader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83E700"/>
                </a:solidFill>
              </a:rPr>
              <a:t>"c:\\test.txt</a:t>
            </a:r>
            <a:r>
              <a:rPr lang="de-DE" sz="2000" dirty="0" smtClean="0">
                <a:solidFill>
                  <a:srgbClr val="83E700"/>
                </a:solidFill>
              </a:rPr>
              <a:t>"</a:t>
            </a:r>
            <a:r>
              <a:rPr lang="de-DE" sz="2000" dirty="0" smtClean="0"/>
              <a:t>))</a:t>
            </a:r>
          </a:p>
          <a:p>
            <a:r>
              <a:rPr lang="en-US" sz="2000" dirty="0"/>
              <a:t>{</a:t>
            </a:r>
            <a:endParaRPr lang="de-DE" sz="2000" dirty="0" smtClean="0"/>
          </a:p>
          <a:p>
            <a:r>
              <a:rPr lang="de-DE" sz="2000" dirty="0" smtClean="0">
                <a:solidFill>
                  <a:srgbClr val="00B0F0"/>
                </a:solidFill>
              </a:rPr>
              <a:t>    while</a:t>
            </a:r>
            <a:r>
              <a:rPr lang="de-DE" sz="2000" dirty="0"/>
              <a:t>((</a:t>
            </a:r>
            <a:r>
              <a:rPr lang="de-DE" sz="2000" dirty="0" err="1"/>
              <a:t>line</a:t>
            </a:r>
            <a:r>
              <a:rPr lang="de-DE" sz="2000" dirty="0"/>
              <a:t> = </a:t>
            </a:r>
            <a:r>
              <a:rPr lang="de-DE" sz="2000" dirty="0" err="1"/>
              <a:t>file.ReadLine</a:t>
            </a:r>
            <a:r>
              <a:rPr lang="de-DE" sz="2000" dirty="0"/>
              <a:t>()) != </a:t>
            </a:r>
            <a:r>
              <a:rPr lang="de-DE" sz="2000" dirty="0">
                <a:solidFill>
                  <a:srgbClr val="00B0F0"/>
                </a:solidFill>
              </a:rPr>
              <a:t>null</a:t>
            </a:r>
            <a:r>
              <a:rPr lang="de-DE" sz="2000" dirty="0"/>
              <a:t>) </a:t>
            </a:r>
            <a:endParaRPr lang="de-DE" sz="2000" dirty="0" smtClean="0"/>
          </a:p>
          <a:p>
            <a:r>
              <a:rPr lang="de-DE" sz="2000" dirty="0" smtClean="0"/>
              <a:t>    { 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      </a:t>
            </a:r>
            <a:r>
              <a:rPr lang="de-DE" sz="2000" dirty="0" err="1" smtClean="0">
                <a:solidFill>
                  <a:srgbClr val="D8005B"/>
                </a:solidFill>
              </a:rPr>
              <a:t>Console</a:t>
            </a:r>
            <a:r>
              <a:rPr lang="de-DE" sz="2000" dirty="0" err="1" smtClean="0"/>
              <a:t>.WriteLine</a:t>
            </a:r>
            <a:r>
              <a:rPr lang="de-DE" sz="2000" dirty="0" smtClean="0"/>
              <a:t>(</a:t>
            </a:r>
            <a:r>
              <a:rPr lang="de-DE" sz="2000" dirty="0" err="1" smtClean="0"/>
              <a:t>line</a:t>
            </a:r>
            <a:r>
              <a:rPr lang="de-DE" sz="2000" dirty="0" smtClean="0"/>
              <a:t>);</a:t>
            </a:r>
          </a:p>
          <a:p>
            <a:r>
              <a:rPr lang="de-DE" sz="2000" dirty="0" smtClean="0"/>
              <a:t>    } </a:t>
            </a:r>
          </a:p>
          <a:p>
            <a:r>
              <a:rPr lang="de-DE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0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708920"/>
            <a:ext cx="8784976" cy="3960440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rgbClr val="00B0F0"/>
                </a:solidFill>
              </a:rPr>
              <a:t>          with </a:t>
            </a:r>
            <a:r>
              <a:rPr lang="de-DE" sz="2000" dirty="0" smtClean="0">
                <a:solidFill>
                  <a:srgbClr val="D8005B"/>
                </a:solidFill>
              </a:rPr>
              <a:t>open</a:t>
            </a:r>
            <a:r>
              <a:rPr lang="de-DE" sz="2000" dirty="0" smtClean="0"/>
              <a:t>(</a:t>
            </a:r>
            <a:r>
              <a:rPr lang="de-DE" sz="2000" dirty="0" smtClean="0">
                <a:solidFill>
                  <a:srgbClr val="83E700"/>
                </a:solidFill>
              </a:rPr>
              <a:t>"</a:t>
            </a:r>
            <a:r>
              <a:rPr lang="de-DE" sz="2000" dirty="0">
                <a:solidFill>
                  <a:srgbClr val="83E700"/>
                </a:solidFill>
              </a:rPr>
              <a:t>c:\\test.txt</a:t>
            </a:r>
            <a:r>
              <a:rPr lang="de-DE" sz="2000" dirty="0" smtClean="0">
                <a:solidFill>
                  <a:srgbClr val="83E700"/>
                </a:solidFill>
              </a:rPr>
              <a:t>"</a:t>
            </a:r>
            <a:r>
              <a:rPr lang="de-DE" sz="2000" dirty="0" smtClean="0"/>
              <a:t>) </a:t>
            </a:r>
            <a:r>
              <a:rPr lang="de-DE" sz="2000" dirty="0" smtClean="0">
                <a:solidFill>
                  <a:srgbClr val="D8005B"/>
                </a:solidFill>
              </a:rPr>
              <a:t>as</a:t>
            </a:r>
            <a:r>
              <a:rPr lang="de-DE" sz="2000" dirty="0" smtClean="0"/>
              <a:t> file:</a:t>
            </a:r>
          </a:p>
          <a:p>
            <a:r>
              <a:rPr lang="de-DE" sz="2000" dirty="0" smtClean="0">
                <a:solidFill>
                  <a:srgbClr val="00B0F0"/>
                </a:solidFill>
              </a:rPr>
              <a:t>               for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D8005B"/>
                </a:solidFill>
              </a:rPr>
              <a:t>in</a:t>
            </a:r>
            <a:r>
              <a:rPr lang="de-DE" sz="2000" dirty="0" smtClean="0"/>
              <a:t> file</a:t>
            </a:r>
            <a:r>
              <a:rPr lang="de-DE" sz="2000" dirty="0"/>
              <a:t>:</a:t>
            </a:r>
            <a:endParaRPr lang="de-DE" sz="2000" dirty="0" smtClean="0"/>
          </a:p>
          <a:p>
            <a:r>
              <a:rPr lang="de-DE" sz="2000" dirty="0" smtClean="0"/>
              <a:t>    </a:t>
            </a:r>
            <a:r>
              <a:rPr lang="de-DE" sz="2000" dirty="0"/>
              <a:t>	</a:t>
            </a:r>
            <a:r>
              <a:rPr lang="de-DE" sz="2000" dirty="0" smtClean="0"/>
              <a:t>             </a:t>
            </a:r>
            <a:r>
              <a:rPr lang="de-DE" sz="2000" dirty="0" smtClean="0">
                <a:solidFill>
                  <a:srgbClr val="D8005B"/>
                </a:solidFill>
              </a:rPr>
              <a:t>print</a:t>
            </a:r>
            <a:r>
              <a:rPr lang="de-DE" sz="2000" dirty="0" smtClean="0"/>
              <a:t> </a:t>
            </a:r>
            <a:r>
              <a:rPr lang="de-DE" sz="2000" dirty="0" err="1" smtClean="0"/>
              <a:t>line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4206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6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52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B8A"/>
                </a:solidFill>
              </a:rPr>
              <a:t>  Dictionary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romanNumerals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B8A"/>
                </a:solidFill>
              </a:rPr>
              <a:t>Dictionary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	</a:t>
            </a:r>
            <a:r>
              <a:rPr lang="de-DE" dirty="0" smtClean="0"/>
              <a:t> {</a:t>
            </a:r>
            <a:r>
              <a:rPr lang="de-DE" dirty="0" smtClean="0">
                <a:solidFill>
                  <a:srgbClr val="83E700"/>
                </a:solidFill>
              </a:rPr>
              <a:t>"I"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B0F0"/>
                </a:solidFill>
              </a:rPr>
              <a:t>1</a:t>
            </a:r>
            <a:r>
              <a:rPr lang="de-DE" dirty="0" smtClean="0"/>
              <a:t>},</a:t>
            </a:r>
          </a:p>
          <a:p>
            <a:r>
              <a:rPr lang="de-DE" dirty="0" smtClean="0"/>
              <a:t>           {</a:t>
            </a:r>
            <a:r>
              <a:rPr lang="de-DE" dirty="0" smtClean="0">
                <a:solidFill>
                  <a:srgbClr val="83E700"/>
                </a:solidFill>
              </a:rPr>
              <a:t>"V"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00B0F0"/>
                </a:solidFill>
              </a:rPr>
              <a:t>5</a:t>
            </a:r>
            <a:r>
              <a:rPr lang="de-DE" dirty="0" smtClean="0"/>
              <a:t>},</a:t>
            </a:r>
          </a:p>
          <a:p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88840"/>
            <a:ext cx="8784976" cy="468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roman_numerals</a:t>
            </a:r>
            <a:r>
              <a:rPr lang="en-US" dirty="0" smtClean="0"/>
              <a:t> =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de-DE" dirty="0"/>
              <a:t> </a:t>
            </a:r>
            <a:r>
              <a:rPr lang="de-DE" dirty="0" smtClean="0">
                <a:solidFill>
                  <a:srgbClr val="83E700"/>
                </a:solidFill>
              </a:rPr>
              <a:t>"I"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00B0F0"/>
                </a:solidFill>
              </a:rPr>
              <a:t>1</a:t>
            </a:r>
            <a:r>
              <a:rPr lang="de-DE" dirty="0" smtClean="0"/>
              <a:t>,</a:t>
            </a:r>
            <a:endParaRPr lang="de-DE" dirty="0"/>
          </a:p>
          <a:p>
            <a:r>
              <a:rPr lang="de-DE" dirty="0" smtClean="0"/>
              <a:t>      </a:t>
            </a:r>
            <a:r>
              <a:rPr lang="de-DE" dirty="0" smtClean="0">
                <a:solidFill>
                  <a:srgbClr val="83E700"/>
                </a:solidFill>
              </a:rPr>
              <a:t>"V"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00B0F0"/>
                </a:solidFill>
              </a:rPr>
              <a:t>5</a:t>
            </a:r>
            <a:r>
              <a:rPr lang="de-DE" dirty="0" smtClean="0"/>
              <a:t>,</a:t>
            </a:r>
            <a:endParaRPr lang="de-DE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names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3B8A"/>
                </a:solidFill>
              </a:rPr>
              <a:t>List</a:t>
            </a:r>
            <a:r>
              <a:rPr lang="en-US" dirty="0"/>
              <a:t>&lt;string&gt;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>
                <a:solidFill>
                  <a:srgbClr val="83E700"/>
                </a:solidFill>
              </a:rPr>
              <a:t>Johannes"</a:t>
            </a:r>
            <a:r>
              <a:rPr lang="en-US" dirty="0" err="1"/>
              <a:t>,</a:t>
            </a:r>
            <a:r>
              <a:rPr lang="en-US" dirty="0" err="1">
                <a:solidFill>
                  <a:srgbClr val="83E700"/>
                </a:solidFill>
              </a:rPr>
              <a:t>"Johannes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 smtClean="0">
                <a:solidFill>
                  <a:srgbClr val="83E700"/>
                </a:solidFill>
              </a:rPr>
              <a:t>Golo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 smtClean="0">
                <a:solidFill>
                  <a:srgbClr val="83E700"/>
                </a:solidFill>
              </a:rPr>
              <a:t>Tilman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>
                <a:solidFill>
                  <a:srgbClr val="83E700"/>
                </a:solidFill>
              </a:rPr>
              <a:t>Carsten</a:t>
            </a:r>
            <a:r>
              <a:rPr lang="en-US" dirty="0">
                <a:solidFill>
                  <a:srgbClr val="83E700"/>
                </a:solidFill>
              </a:rPr>
              <a:t>"</a:t>
            </a:r>
          </a:p>
          <a:p>
            <a:r>
              <a:rPr lang="en-US" dirty="0" smtClean="0"/>
              <a:t>};</a:t>
            </a:r>
          </a:p>
          <a:p>
            <a:endParaRPr lang="en-US" dirty="0" smtClean="0">
              <a:solidFill>
                <a:srgbClr val="FF3B8A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unique_names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3B8A"/>
                </a:solidFill>
              </a:rPr>
              <a:t>HashSet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string</a:t>
            </a:r>
            <a:r>
              <a:rPr lang="en-US" dirty="0" smtClean="0"/>
              <a:t>&gt;(names);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http://cessor.de</a:t>
            </a:r>
            <a:endParaRPr lang="en-US" sz="9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names = [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>
                <a:solidFill>
                  <a:srgbClr val="83E700"/>
                </a:solidFill>
              </a:rPr>
              <a:t>Johannes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>
                <a:solidFill>
                  <a:srgbClr val="83E700"/>
                </a:solidFill>
              </a:rPr>
              <a:t>Johannes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 smtClean="0">
                <a:solidFill>
                  <a:srgbClr val="83E700"/>
                </a:solidFill>
              </a:rPr>
              <a:t>Golo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 smtClean="0">
                <a:solidFill>
                  <a:srgbClr val="83E700"/>
                </a:solidFill>
              </a:rPr>
              <a:t>Tilman</a:t>
            </a:r>
            <a:r>
              <a:rPr lang="en-US" dirty="0" smtClean="0">
                <a:solidFill>
                  <a:srgbClr val="83E700"/>
                </a:solidFill>
              </a:rPr>
              <a:t>“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3E700"/>
                </a:solidFill>
              </a:rPr>
              <a:t>"</a:t>
            </a:r>
            <a:r>
              <a:rPr lang="en-US" dirty="0" err="1">
                <a:solidFill>
                  <a:srgbClr val="83E700"/>
                </a:solidFill>
              </a:rPr>
              <a:t>Carsten</a:t>
            </a:r>
            <a:r>
              <a:rPr lang="en-US" dirty="0">
                <a:solidFill>
                  <a:srgbClr val="83E700"/>
                </a:solidFill>
              </a:rPr>
              <a:t>"</a:t>
            </a:r>
          </a:p>
          <a:p>
            <a:r>
              <a:rPr lang="en-US" dirty="0" smtClean="0"/>
              <a:t>]</a:t>
            </a:r>
          </a:p>
          <a:p>
            <a:endParaRPr lang="en-US" dirty="0" smtClean="0">
              <a:solidFill>
                <a:srgbClr val="FF3B8A"/>
              </a:solidFill>
            </a:endParaRPr>
          </a:p>
          <a:p>
            <a:r>
              <a:rPr lang="en-US" dirty="0" err="1" smtClean="0"/>
              <a:t>unique_names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F0"/>
                </a:solidFill>
              </a:rPr>
              <a:t>set</a:t>
            </a:r>
            <a:r>
              <a:rPr lang="en-US" dirty="0" smtClean="0"/>
              <a:t>(names)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92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>
                <a:solidFill>
                  <a:srgbClr val="FF3B8A"/>
                </a:solidFill>
              </a:rPr>
              <a:t>True</a:t>
            </a:r>
          </a:p>
          <a:p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smtClean="0">
                <a:solidFill>
                  <a:srgbClr val="FF3B8A"/>
                </a:solidFill>
              </a:rPr>
              <a:t>False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True </a:t>
            </a:r>
            <a:r>
              <a:rPr lang="en-US" dirty="0" smtClean="0">
                <a:solidFill>
                  <a:srgbClr val="FF3B8A"/>
                </a:solidFill>
              </a:rPr>
              <a:t>and</a:t>
            </a:r>
            <a:r>
              <a:rPr lang="en-US" dirty="0" smtClean="0"/>
              <a:t> False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  <a:p>
            <a:r>
              <a:rPr lang="en-US" dirty="0" smtClean="0"/>
              <a:t>&gt;&gt;&gt; True </a:t>
            </a:r>
            <a:r>
              <a:rPr lang="en-US" dirty="0" smtClean="0">
                <a:solidFill>
                  <a:srgbClr val="FF3B8A"/>
                </a:solidFill>
              </a:rPr>
              <a:t>or</a:t>
            </a:r>
            <a:r>
              <a:rPr lang="en-US" dirty="0" smtClean="0"/>
              <a:t> False</a:t>
            </a:r>
          </a:p>
          <a:p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smtClean="0">
                <a:solidFill>
                  <a:srgbClr val="FF3B8A"/>
                </a:solidFill>
              </a:rPr>
              <a:t>not</a:t>
            </a:r>
            <a:r>
              <a:rPr lang="en-US" dirty="0" smtClean="0"/>
              <a:t> True</a:t>
            </a:r>
          </a:p>
          <a:p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0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426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if not </a:t>
            </a:r>
            <a:r>
              <a:rPr lang="en-US" dirty="0" smtClean="0">
                <a:solidFill>
                  <a:srgbClr val="FF3B8A"/>
                </a:solidFill>
              </a:rPr>
              <a:t>[]</a:t>
            </a:r>
            <a:r>
              <a:rPr lang="en-US" dirty="0" smtClean="0"/>
              <a:t>: print “List is empty”</a:t>
            </a:r>
          </a:p>
          <a:p>
            <a:endParaRPr lang="en-US" dirty="0"/>
          </a:p>
          <a:p>
            <a:r>
              <a:rPr lang="en-US" dirty="0" smtClean="0"/>
              <a:t>&gt;&gt;&gt; if not </a:t>
            </a:r>
            <a:r>
              <a:rPr lang="en-US" dirty="0" smtClean="0">
                <a:solidFill>
                  <a:srgbClr val="FF3B8A"/>
                </a:solidFill>
              </a:rPr>
              <a:t>None</a:t>
            </a:r>
            <a:r>
              <a:rPr lang="en-US" dirty="0" smtClean="0"/>
              <a:t>: print “Nothing”</a:t>
            </a:r>
          </a:p>
          <a:p>
            <a:endParaRPr lang="en-US" dirty="0"/>
          </a:p>
          <a:p>
            <a:r>
              <a:rPr lang="en-US" dirty="0" smtClean="0"/>
              <a:t>&gt;&gt;&gt; if not </a:t>
            </a:r>
            <a:r>
              <a:rPr lang="en-US" dirty="0" smtClean="0">
                <a:solidFill>
                  <a:srgbClr val="FF3B8A"/>
                </a:solidFill>
              </a:rPr>
              <a:t>“”</a:t>
            </a:r>
            <a:r>
              <a:rPr lang="en-US" dirty="0" smtClean="0"/>
              <a:t>: print “Empty String”</a:t>
            </a:r>
          </a:p>
          <a:p>
            <a:endParaRPr lang="en-US" dirty="0"/>
          </a:p>
          <a:p>
            <a:r>
              <a:rPr lang="en-US" dirty="0" smtClean="0"/>
              <a:t>&gt;&gt;&gt; if not </a:t>
            </a:r>
            <a:r>
              <a:rPr lang="en-US" dirty="0" smtClean="0">
                <a:solidFill>
                  <a:srgbClr val="FF3B8A"/>
                </a:solidFill>
              </a:rPr>
              <a:t>0</a:t>
            </a:r>
            <a:r>
              <a:rPr lang="en-US" dirty="0" smtClean="0"/>
              <a:t>: print “Zero”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4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916832"/>
            <a:ext cx="8784976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&gt;&gt;&gt; if not [1]: print “Yes”</a:t>
            </a:r>
          </a:p>
          <a:p>
            <a:endParaRPr lang="en-US" dirty="0"/>
          </a:p>
          <a:p>
            <a:r>
              <a:rPr lang="en-US" dirty="0" smtClean="0"/>
              <a:t>&gt;&gt;&gt; if “ ”: print “A string”</a:t>
            </a:r>
          </a:p>
          <a:p>
            <a:endParaRPr lang="en-US" dirty="0"/>
          </a:p>
          <a:p>
            <a:r>
              <a:rPr lang="en-US" dirty="0" smtClean="0"/>
              <a:t>&gt;&gt;&gt; if 1: print “One”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6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/ Else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78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range(100):</a:t>
            </a:r>
          </a:p>
          <a:p>
            <a:r>
              <a:rPr lang="en-US" dirty="0" smtClean="0"/>
              <a:t>    	</a:t>
            </a:r>
            <a:r>
              <a:rPr lang="en-US" dirty="0" smtClean="0">
                <a:solidFill>
                  <a:srgbClr val="FF3B8A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% 3 == 0: </a:t>
            </a:r>
          </a:p>
          <a:p>
            <a:r>
              <a:rPr lang="en-US" dirty="0"/>
              <a:t>	</a:t>
            </a:r>
            <a:r>
              <a:rPr lang="en-US" dirty="0" smtClean="0"/>
              <a:t>		print “fizz”,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3B8A"/>
                </a:solidFill>
              </a:rPr>
              <a:t>elif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% 5 == 0:</a:t>
            </a:r>
          </a:p>
          <a:p>
            <a:r>
              <a:rPr lang="en-US" dirty="0"/>
              <a:t>	</a:t>
            </a:r>
            <a:r>
              <a:rPr lang="en-US" dirty="0" smtClean="0"/>
              <a:t>		print “buzz”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3B8A"/>
                </a:solidFill>
              </a:rPr>
              <a:t>elif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% 5 == 0 and </a:t>
            </a:r>
            <a:r>
              <a:rPr lang="en-US" dirty="0" err="1" smtClean="0"/>
              <a:t>i</a:t>
            </a:r>
            <a:r>
              <a:rPr lang="en-US" dirty="0" smtClean="0"/>
              <a:t> % 3 == 0:</a:t>
            </a:r>
          </a:p>
          <a:p>
            <a:r>
              <a:rPr lang="en-US" dirty="0"/>
              <a:t>	</a:t>
            </a:r>
            <a:r>
              <a:rPr lang="en-US" dirty="0" smtClean="0"/>
              <a:t>		print “</a:t>
            </a:r>
            <a:r>
              <a:rPr lang="en-US" dirty="0" err="1" smtClean="0"/>
              <a:t>fizzbuzz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3B8A"/>
                </a:solidFill>
              </a:rPr>
              <a:t>else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	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9334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Switch/Case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is no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statement!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9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de-AT" dirty="0" smtClean="0"/>
              <a:t>♥ Code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don’t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Instead, use a 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with functions!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6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D8005B"/>
                </a:solidFill>
              </a:rPr>
              <a:t>import </a:t>
            </a:r>
            <a:r>
              <a:rPr lang="en-US" dirty="0"/>
              <a:t>random</a:t>
            </a:r>
          </a:p>
          <a:p>
            <a:r>
              <a:rPr lang="en-US" dirty="0">
                <a:solidFill>
                  <a:srgbClr val="D8005B"/>
                </a:solidFill>
              </a:rPr>
              <a:t>print </a:t>
            </a:r>
            <a:r>
              <a:rPr lang="en-US" dirty="0"/>
              <a:t>"10 chances to find secret no."</a:t>
            </a:r>
          </a:p>
          <a:p>
            <a:r>
              <a:rPr lang="en-US" dirty="0"/>
              <a:t>secret = </a:t>
            </a:r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1000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D8005B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in </a:t>
            </a:r>
            <a:r>
              <a:rPr lang="en-US" dirty="0"/>
              <a:t>range(10):</a:t>
            </a:r>
          </a:p>
          <a:p>
            <a:r>
              <a:rPr lang="en-US" dirty="0"/>
              <a:t>	x = input("&gt; ")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==</a:t>
            </a:r>
            <a:r>
              <a:rPr lang="en-US" dirty="0"/>
              <a:t> secret: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"You won"</a:t>
            </a:r>
          </a:p>
          <a:p>
            <a:r>
              <a:rPr lang="en-US" dirty="0"/>
              <a:t>		exit()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&lt;</a:t>
            </a:r>
            <a:r>
              <a:rPr lang="en-US" dirty="0"/>
              <a:t> secret: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"Guess higher!"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&gt;</a:t>
            </a:r>
            <a:r>
              <a:rPr lang="en-US" dirty="0"/>
              <a:t> secret: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"Guess lower!"</a:t>
            </a:r>
          </a:p>
          <a:p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"You lose. The number was", secret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033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D8005B"/>
                </a:solidFill>
              </a:rPr>
              <a:t>import </a:t>
            </a:r>
            <a:r>
              <a:rPr lang="en-US" dirty="0"/>
              <a:t>random</a:t>
            </a:r>
          </a:p>
          <a:p>
            <a:r>
              <a:rPr lang="en-US" dirty="0">
                <a:solidFill>
                  <a:srgbClr val="D8005B"/>
                </a:solidFill>
              </a:rPr>
              <a:t>print </a:t>
            </a:r>
            <a:r>
              <a:rPr lang="en-US" dirty="0"/>
              <a:t>"10 chances to find secret no."</a:t>
            </a:r>
          </a:p>
          <a:p>
            <a:r>
              <a:rPr lang="en-US" dirty="0"/>
              <a:t>secret = </a:t>
            </a:r>
            <a:r>
              <a:rPr lang="en-US" dirty="0" err="1"/>
              <a:t>random.randint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1000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D8005B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in </a:t>
            </a:r>
            <a:r>
              <a:rPr lang="en-US" dirty="0"/>
              <a:t>range(10):</a:t>
            </a:r>
          </a:p>
          <a:p>
            <a:r>
              <a:rPr lang="en-US" dirty="0"/>
              <a:t>	x = input("&gt; ")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==</a:t>
            </a:r>
            <a:r>
              <a:rPr lang="en-US" dirty="0"/>
              <a:t> secret: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"You won"</a:t>
            </a:r>
          </a:p>
          <a:p>
            <a:r>
              <a:rPr lang="en-US" dirty="0"/>
              <a:t>		exit()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&lt;</a:t>
            </a:r>
            <a:r>
              <a:rPr lang="en-US" dirty="0"/>
              <a:t> secret: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"Guess higher!"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if </a:t>
            </a:r>
            <a:r>
              <a:rPr lang="en-US" dirty="0"/>
              <a:t>x </a:t>
            </a:r>
            <a:r>
              <a:rPr lang="en-US" dirty="0">
                <a:solidFill>
                  <a:srgbClr val="83E700"/>
                </a:solidFill>
              </a:rPr>
              <a:t>&gt;</a:t>
            </a:r>
            <a:r>
              <a:rPr lang="en-US" dirty="0"/>
              <a:t> secret: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"Guess lower!"</a:t>
            </a:r>
          </a:p>
          <a:p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"You lose. The number was", secret</a:t>
            </a:r>
            <a:endParaRPr lang="en-US" dirty="0" smtClean="0"/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2420888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5445223"/>
            <a:ext cx="9144000" cy="1408609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053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r>
              <a:rPr lang="en-US" dirty="0"/>
              <a:t>print "10 chances to find secret no."</a:t>
            </a:r>
          </a:p>
          <a:p>
            <a:r>
              <a:rPr lang="en-US" dirty="0"/>
              <a:t>secret = </a:t>
            </a:r>
            <a:r>
              <a:rPr lang="en-US" dirty="0" err="1"/>
              <a:t>random.randint</a:t>
            </a:r>
            <a:r>
              <a:rPr lang="en-US" dirty="0"/>
              <a:t>(0,1000)</a:t>
            </a:r>
          </a:p>
          <a:p>
            <a:endParaRPr lang="en-US" dirty="0"/>
          </a:p>
          <a:p>
            <a:r>
              <a:rPr lang="en-US" dirty="0"/>
              <a:t>messages =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"You won"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"Guess lower!"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-1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"Guess higher!"</a:t>
            </a:r>
            <a:r>
              <a:rPr lang="en-US" dirty="0"/>
              <a:t>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	x = input("&gt; ")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messages</a:t>
            </a:r>
            <a:r>
              <a:rPr lang="en-US" dirty="0"/>
              <a:t>[</a:t>
            </a:r>
            <a:r>
              <a:rPr lang="en-US" dirty="0" err="1">
                <a:solidFill>
                  <a:srgbClr val="00B0F0"/>
                </a:solidFill>
              </a:rPr>
              <a:t>cmp</a:t>
            </a:r>
            <a:r>
              <a:rPr lang="en-US" dirty="0"/>
              <a:t>(</a:t>
            </a:r>
            <a:r>
              <a:rPr lang="en-US" dirty="0" err="1"/>
              <a:t>x,secret</a:t>
            </a:r>
            <a:r>
              <a:rPr lang="en-US" dirty="0"/>
              <a:t>)]</a:t>
            </a:r>
          </a:p>
          <a:p>
            <a:r>
              <a:rPr lang="en-US" dirty="0"/>
              <a:t>print "You lose. The number was", secret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139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Awesome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00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Operator ( ??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11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exp?True:False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440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D8005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rgbClr val="D8005B"/>
                </a:solidFill>
              </a:rPr>
              <a:t>1000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27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D8005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rgbClr val="D8005B"/>
                </a:solidFill>
              </a:rPr>
              <a:t>1000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 </a:t>
            </a:r>
            <a:r>
              <a:rPr lang="en-US" dirty="0" err="1" smtClean="0"/>
              <a:t>duck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D8005B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503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evenNumbers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&gt;();</a:t>
            </a:r>
          </a:p>
          <a:p>
            <a:pPr algn="ctr"/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r>
              <a:rPr lang="en-US" dirty="0" smtClean="0"/>
              <a:t>					</a:t>
            </a:r>
            <a:r>
              <a:rPr lang="en-US" dirty="0" err="1"/>
              <a:t>evenNumbers.Add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smtClean="0"/>
              <a:t>				}</a:t>
            </a:r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evenNumbers</a:t>
            </a:r>
            <a:r>
              <a:rPr lang="en-US" dirty="0" smtClean="0"/>
              <a:t> = []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</a:t>
            </a:r>
            <a:r>
              <a:rPr lang="en-US" dirty="0" smtClean="0"/>
              <a:t> range(</a:t>
            </a:r>
            <a:r>
              <a:rPr lang="en-US" dirty="0" smtClean="0">
                <a:solidFill>
                  <a:srgbClr val="D8005B"/>
                </a:solidFill>
              </a:rPr>
              <a:t>1000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0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evenNumbers.append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= </a:t>
            </a:r>
            <a:r>
              <a:rPr lang="de-DE" dirty="0" err="1" smtClean="0">
                <a:solidFill>
                  <a:srgbClr val="00B0F0"/>
                </a:solidFill>
              </a:rPr>
              <a:t>Enumerable</a:t>
            </a:r>
            <a:endParaRPr lang="de-DE" dirty="0" smtClean="0">
              <a:solidFill>
                <a:srgbClr val="00B0F0"/>
              </a:solidFill>
            </a:endParaRPr>
          </a:p>
          <a:p>
            <a:r>
              <a:rPr lang="de-DE" dirty="0"/>
              <a:t>	</a:t>
            </a:r>
            <a:r>
              <a:rPr lang="de-DE" dirty="0" smtClean="0"/>
              <a:t>			.</a:t>
            </a:r>
            <a:r>
              <a:rPr lang="de-DE" dirty="0"/>
              <a:t>Range(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/>
              <a:t>, </a:t>
            </a:r>
            <a:r>
              <a:rPr lang="de-DE" dirty="0">
                <a:solidFill>
                  <a:srgbClr val="D8005B"/>
                </a:solidFill>
              </a:rPr>
              <a:t>1000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		.</a:t>
            </a:r>
            <a:r>
              <a:rPr lang="de-DE" dirty="0" err="1"/>
              <a:t>Where</a:t>
            </a:r>
            <a:r>
              <a:rPr lang="de-DE" dirty="0"/>
              <a:t>(i </a:t>
            </a:r>
            <a:r>
              <a:rPr lang="de-DE" dirty="0">
                <a:solidFill>
                  <a:srgbClr val="83E700"/>
                </a:solidFill>
              </a:rPr>
              <a:t>=&gt;</a:t>
            </a:r>
            <a:r>
              <a:rPr lang="de-DE" dirty="0"/>
              <a:t> i </a:t>
            </a:r>
            <a:r>
              <a:rPr lang="de-DE" dirty="0">
                <a:solidFill>
                  <a:srgbClr val="83E700"/>
                </a:solidFill>
              </a:rPr>
              <a:t>%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2</a:t>
            </a:r>
            <a:r>
              <a:rPr lang="de-DE" dirty="0"/>
              <a:t> </a:t>
            </a:r>
            <a:r>
              <a:rPr lang="de-DE" dirty="0">
                <a:solidFill>
                  <a:srgbClr val="83E700"/>
                </a:solidFill>
              </a:rPr>
              <a:t>==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 smtClean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= </a:t>
            </a:r>
            <a:endParaRPr lang="de-DE" dirty="0" smtClean="0"/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from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 </a:t>
            </a:r>
            <a:r>
              <a:rPr lang="de-DE" dirty="0">
                <a:solidFill>
                  <a:srgbClr val="00B0F0"/>
                </a:solidFill>
              </a:rPr>
              <a:t>in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Enumerable</a:t>
            </a:r>
            <a:r>
              <a:rPr lang="de-DE" dirty="0" err="1"/>
              <a:t>.Range</a:t>
            </a:r>
            <a:r>
              <a:rPr lang="de-DE" dirty="0"/>
              <a:t>(</a:t>
            </a:r>
            <a:r>
              <a:rPr lang="de-DE" dirty="0">
                <a:solidFill>
                  <a:srgbClr val="D8005B"/>
                </a:solidFill>
              </a:rPr>
              <a:t>0</a:t>
            </a:r>
            <a:r>
              <a:rPr lang="de-DE" dirty="0"/>
              <a:t>, </a:t>
            </a:r>
            <a:r>
              <a:rPr lang="de-DE" dirty="0">
                <a:solidFill>
                  <a:srgbClr val="D8005B"/>
                </a:solidFill>
              </a:rPr>
              <a:t>1000</a:t>
            </a:r>
            <a:r>
              <a:rPr lang="de-DE" dirty="0"/>
              <a:t>)</a:t>
            </a:r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where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 </a:t>
            </a:r>
            <a:r>
              <a:rPr lang="de-DE" dirty="0">
                <a:solidFill>
                  <a:srgbClr val="83E700"/>
                </a:solidFill>
              </a:rPr>
              <a:t>%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2</a:t>
            </a:r>
            <a:r>
              <a:rPr lang="de-DE" dirty="0"/>
              <a:t> </a:t>
            </a:r>
            <a:r>
              <a:rPr lang="de-DE" dirty="0">
                <a:solidFill>
                  <a:srgbClr val="83E700"/>
                </a:solidFill>
              </a:rPr>
              <a:t>==</a:t>
            </a:r>
            <a:r>
              <a:rPr lang="de-DE" dirty="0"/>
              <a:t> </a:t>
            </a:r>
            <a:r>
              <a:rPr lang="de-DE" dirty="0">
                <a:solidFill>
                  <a:srgbClr val="D8005B"/>
                </a:solidFill>
              </a:rPr>
              <a:t>0</a:t>
            </a:r>
          </a:p>
          <a:p>
            <a:r>
              <a:rPr lang="de-DE" dirty="0" smtClean="0"/>
              <a:t>			</a:t>
            </a:r>
            <a:r>
              <a:rPr lang="de-DE" dirty="0" err="1" smtClean="0">
                <a:solidFill>
                  <a:srgbClr val="00B0F0"/>
                </a:solidFill>
              </a:rPr>
              <a:t>select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i;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1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2060848"/>
            <a:ext cx="8784976" cy="4608512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de-DE" dirty="0" err="1" smtClean="0">
                <a:solidFill>
                  <a:srgbClr val="00B0F0"/>
                </a:solidFill>
              </a:rPr>
              <a:t>var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/>
              <a:t>evens</a:t>
            </a:r>
            <a:r>
              <a:rPr lang="de-DE" dirty="0"/>
              <a:t> </a:t>
            </a:r>
            <a:r>
              <a:rPr lang="de-DE" dirty="0" smtClean="0"/>
              <a:t>= </a:t>
            </a:r>
          </a:p>
          <a:p>
            <a:r>
              <a:rPr lang="de-DE" dirty="0"/>
              <a:t>	</a:t>
            </a:r>
            <a:r>
              <a:rPr lang="de-DE" dirty="0" smtClean="0"/>
              <a:t>	[i </a:t>
            </a:r>
            <a:r>
              <a:rPr lang="de-DE" dirty="0" err="1" smtClean="0">
                <a:solidFill>
                  <a:srgbClr val="00B0F0"/>
                </a:solidFill>
              </a:rPr>
              <a:t>for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i </a:t>
            </a:r>
            <a:r>
              <a:rPr lang="de-DE" dirty="0" smtClean="0">
                <a:solidFill>
                  <a:srgbClr val="00B0F0"/>
                </a:solidFill>
              </a:rPr>
              <a:t>in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D8005B"/>
                </a:solidFill>
              </a:rPr>
              <a:t>1000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00B0F0"/>
                </a:solidFill>
              </a:rPr>
              <a:t>if</a:t>
            </a:r>
            <a:r>
              <a:rPr lang="de-DE" dirty="0" smtClean="0"/>
              <a:t> i </a:t>
            </a:r>
            <a:r>
              <a:rPr lang="de-DE" dirty="0" smtClean="0">
                <a:solidFill>
                  <a:srgbClr val="83E700"/>
                </a:solidFill>
              </a:rPr>
              <a:t>%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D8005B"/>
                </a:solidFill>
              </a:rPr>
              <a:t>2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83E700"/>
                </a:solidFill>
              </a:rPr>
              <a:t>==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D8005B"/>
                </a:solidFill>
              </a:rPr>
              <a:t>0</a:t>
            </a:r>
            <a:r>
              <a:rPr lang="de-DE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1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Beautiful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smtClean="0"/>
              <a:t>are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Let’s build 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 that you can see some code!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duck = </a:t>
            </a:r>
            <a:r>
              <a:rPr lang="en-US" dirty="0" smtClean="0">
                <a:solidFill>
                  <a:srgbClr val="83E7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971600" y="4869160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1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71600" y="3212976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2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1556792"/>
            <a:ext cx="72008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83E70"/>
                </a:solidFill>
                <a:latin typeface="Source Code Pro" pitchFamily="49" charset="0"/>
                <a:ea typeface="Roboto" pitchFamily="2" charset="0"/>
              </a:rPr>
              <a:t>3</a:t>
            </a:r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144016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331640" y="83671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771800" y="299695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152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3528" y="76470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1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9168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63688" y="292494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2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11760" y="270892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9" name="Gerade Verbindung mit Pfeil 8"/>
          <p:cNvCxnSpPr>
            <a:endCxn id="12" idx="0"/>
          </p:cNvCxnSpPr>
          <p:nvPr/>
        </p:nvCxnSpPr>
        <p:spPr>
          <a:xfrm rot="16200000" flipH="1">
            <a:off x="755576" y="141277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13184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203848" y="5085184"/>
            <a:ext cx="591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83E70"/>
                </a:solidFill>
                <a:latin typeface="Bebas Neue" pitchFamily="34" charset="0"/>
              </a:rPr>
              <a:t>3</a:t>
            </a:r>
            <a:endParaRPr lang="en-US" sz="6600" dirty="0">
              <a:solidFill>
                <a:srgbClr val="083E70"/>
              </a:solidFill>
              <a:latin typeface="Bebas Neue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51920" y="4869160"/>
            <a:ext cx="720080" cy="1440160"/>
          </a:xfrm>
          <a:prstGeom prst="rect">
            <a:avLst/>
          </a:prstGeom>
          <a:solidFill>
            <a:schemeClr val="bg1"/>
          </a:solidFill>
          <a:ln w="76200">
            <a:solidFill>
              <a:srgbClr val="D80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83E70"/>
              </a:solidFill>
              <a:latin typeface="Source Code Pro" pitchFamily="49" charset="0"/>
              <a:ea typeface="Roboto" pitchFamily="2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211960" y="5157192"/>
            <a:ext cx="0" cy="936104"/>
          </a:xfrm>
          <a:prstGeom prst="straightConnector1">
            <a:avLst/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0" idx="0"/>
          </p:cNvCxnSpPr>
          <p:nvPr/>
        </p:nvCxnSpPr>
        <p:spPr>
          <a:xfrm rot="16200000" flipH="1">
            <a:off x="2195736" y="3573016"/>
            <a:ext cx="1872208" cy="720080"/>
          </a:xfrm>
          <a:prstGeom prst="bentConnector3">
            <a:avLst>
              <a:gd name="adj1" fmla="val 50000"/>
            </a:avLst>
          </a:prstGeom>
          <a:ln w="76200">
            <a:solidFill>
              <a:srgbClr val="083E7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>
                <a:solidFill>
                  <a:srgbClr val="00B0F0"/>
                </a:solidFill>
              </a:rPr>
              <a:t>public class</a:t>
            </a:r>
            <a:r>
              <a:rPr lang="en-US" dirty="0"/>
              <a:t> 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_head;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B0F0"/>
                </a:solidFill>
              </a:rPr>
              <a:t>private 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 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void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bool</a:t>
            </a:r>
            <a:r>
              <a:rPr lang="en-US" dirty="0" smtClean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Stack&lt;</a:t>
            </a:r>
            <a:r>
              <a:rPr lang="en-US" dirty="0" err="1"/>
              <a:t>TArg</a:t>
            </a:r>
            <a:r>
              <a:rPr lang="en-US" dirty="0"/>
              <a:t>&gt;</a:t>
            </a:r>
          </a:p>
          <a:p>
            <a:r>
              <a:rPr lang="en-US" dirty="0"/>
              <a:t>    {</a:t>
            </a:r>
          </a:p>
          <a:p>
            <a:r>
              <a:rPr lang="en-US" dirty="0" smtClean="0">
                <a:solidFill>
                  <a:srgbClr val="D8005B"/>
                </a:solidFill>
              </a:rPr>
              <a:t>		Node</a:t>
            </a:r>
            <a:r>
              <a:rPr lang="en-US" dirty="0" smtClean="0"/>
              <a:t> </a:t>
            </a:r>
            <a:r>
              <a:rPr lang="en-US" dirty="0"/>
              <a:t>_head;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/>
              <a:t>        {</a:t>
            </a:r>
          </a:p>
          <a:p>
            <a:r>
              <a:rPr lang="en-US" dirty="0" smtClean="0"/>
              <a:t>		    </a:t>
            </a:r>
            <a:r>
              <a:rPr lang="en-US" dirty="0" err="1" smtClean="0"/>
              <a:t>TArg</a:t>
            </a:r>
            <a:r>
              <a:rPr lang="en-US" dirty="0" smtClean="0"/>
              <a:t> </a:t>
            </a:r>
            <a:r>
              <a:rPr lang="en-US" dirty="0"/>
              <a:t>Value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D8005B"/>
                </a:solidFill>
              </a:rPr>
              <a:t>		    Node</a:t>
            </a:r>
            <a:r>
              <a:rPr lang="en-US" dirty="0" smtClean="0"/>
              <a:t> </a:t>
            </a:r>
            <a:r>
              <a:rPr lang="en-US" dirty="0"/>
              <a:t>Next {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B0F0"/>
                </a:solidFill>
              </a:rPr>
              <a:t>set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Push(</a:t>
            </a:r>
            <a:r>
              <a:rPr lang="en-US" dirty="0" err="1"/>
              <a:t>TArg</a:t>
            </a:r>
            <a:r>
              <a:rPr lang="en-US" dirty="0"/>
              <a:t> </a:t>
            </a:r>
            <a:r>
              <a:rPr lang="en-US" dirty="0" smtClean="0"/>
              <a:t>value)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</a:t>
            </a:r>
            <a:r>
              <a:rPr lang="en-US" dirty="0"/>
              <a:t> { Value = </a:t>
            </a:r>
            <a:r>
              <a:rPr lang="en-US" dirty="0" smtClean="0"/>
              <a:t>value, </a:t>
            </a:r>
            <a:r>
              <a:rPr lang="en-US" dirty="0"/>
              <a:t>Next = _head};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83E7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/>
              <a:t>Pop()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>
                <a:solidFill>
                  <a:srgbClr val="00B0F0"/>
                </a:solidFill>
              </a:rPr>
              <a:t>return default</a:t>
            </a:r>
            <a:r>
              <a:rPr lang="en-US" dirty="0"/>
              <a:t>(</a:t>
            </a:r>
            <a:r>
              <a:rPr lang="en-US" dirty="0" err="1"/>
              <a:t>TArg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TArg</a:t>
            </a:r>
            <a:r>
              <a:rPr lang="en-US" dirty="0"/>
              <a:t> item = _</a:t>
            </a:r>
            <a:r>
              <a:rPr lang="en-US" dirty="0" err="1"/>
              <a:t>head.Value</a:t>
            </a:r>
            <a:r>
              <a:rPr lang="en-US" dirty="0"/>
              <a:t>;</a:t>
            </a:r>
          </a:p>
          <a:p>
            <a:r>
              <a:rPr lang="en-US" dirty="0"/>
              <a:t>            _head = _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item;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83E700"/>
                </a:solidFill>
              </a:rPr>
              <a:t>def 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_head ==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duck = </a:t>
            </a:r>
            <a:r>
              <a:rPr lang="en-US" dirty="0" smtClean="0">
                <a:solidFill>
                  <a:srgbClr val="00B0F0"/>
                </a:solidFill>
              </a:rPr>
              <a:t>Duck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Stack</a:t>
            </a:r>
            <a:r>
              <a:rPr lang="en-US" dirty="0">
                <a:solidFill>
                  <a:srgbClr val="D8005B"/>
                </a:solidFill>
              </a:rPr>
              <a:t>&lt;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rgbClr val="D8005B"/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rgbClr val="D8005B"/>
                </a:solidFill>
              </a:rPr>
              <a:t>TArg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 { get; set;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{ get; set;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>
                <a:solidFill>
                  <a:srgbClr val="00B0F0"/>
                </a:solidFill>
              </a:rPr>
              <a:t>default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rgbClr val="D8005B"/>
                </a:solidFill>
              </a:rPr>
              <a:t>TArg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item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_head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get; set</a:t>
            </a:r>
            <a:r>
              <a:rPr lang="en-US" dirty="0">
                <a:solidFill>
                  <a:srgbClr val="D8005B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_head}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r>
              <a:rPr lang="en-US" dirty="0" smtClean="0">
                <a:solidFill>
                  <a:srgbClr val="D8005B"/>
                </a:solidFill>
              </a:rPr>
              <a:t>;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head.Value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head.Next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item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null</a:t>
            </a:r>
            <a:r>
              <a:rPr lang="en-US" dirty="0">
                <a:solidFill>
                  <a:srgbClr val="D8005B"/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{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 class Stack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Node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class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Value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Next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set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Push(value)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new Node </a:t>
            </a:r>
            <a:r>
              <a:rPr lang="en-US" dirty="0">
                <a:solidFill>
                  <a:srgbClr val="D8005B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Value 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value,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= _head</a:t>
            </a:r>
            <a:r>
              <a:rPr lang="en-US" dirty="0" smtClean="0">
                <a:solidFill>
                  <a:srgbClr val="D8005B"/>
                </a:solidFill>
              </a:rPr>
              <a:t>}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rgbClr val="D8005B"/>
                </a:solidFill>
              </a:rPr>
              <a:t>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()) return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    item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head.Value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_head = _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head.Next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def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IsEmpty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return _head ==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>
                <a:solidFill>
                  <a:srgbClr val="D8005B"/>
                </a:solidFill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rgbClr val="D8005B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Nach oben gebogener Pfeil 2"/>
          <p:cNvSpPr/>
          <p:nvPr/>
        </p:nvSpPr>
        <p:spPr>
          <a:xfrm rot="5400000">
            <a:off x="494256" y="44995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ch oben gebogener Pfeil 3"/>
          <p:cNvSpPr/>
          <p:nvPr/>
        </p:nvSpPr>
        <p:spPr>
          <a:xfrm rot="5400000">
            <a:off x="926304" y="2610199"/>
            <a:ext cx="648072" cy="557481"/>
          </a:xfrm>
          <a:prstGeom prst="bentUpArrow">
            <a:avLst/>
          </a:prstGeom>
          <a:solidFill>
            <a:srgbClr val="D8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</a:t>
            </a:r>
          </a:p>
          <a:p>
            <a:r>
              <a:rPr lang="en-US" dirty="0" smtClean="0"/>
              <a:t>		Node </a:t>
            </a:r>
            <a:r>
              <a:rPr lang="en-US" dirty="0"/>
              <a:t>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		class </a:t>
            </a:r>
            <a:r>
              <a:rPr lang="en-US" dirty="0"/>
              <a:t>Node</a:t>
            </a:r>
          </a:p>
          <a:p>
            <a:r>
              <a:rPr lang="en-US" dirty="0"/>
              <a:t>        </a:t>
            </a:r>
            <a:r>
              <a:rPr lang="en-US" dirty="0" smtClean="0"/>
              <a:t>   Value get set</a:t>
            </a:r>
            <a:endParaRPr lang="en-US" dirty="0"/>
          </a:p>
          <a:p>
            <a:r>
              <a:rPr lang="en-US" dirty="0" smtClean="0"/>
              <a:t>		    Next get set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new Node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	Node </a:t>
            </a:r>
            <a:r>
              <a:rPr lang="en-US" dirty="0">
                <a:solidFill>
                  <a:srgbClr val="D8005B"/>
                </a:solidFill>
              </a:rPr>
              <a:t>_</a:t>
            </a:r>
            <a:r>
              <a:rPr lang="en-US" dirty="0" smtClean="0">
                <a:solidFill>
                  <a:srgbClr val="D8005B"/>
                </a:solidFill>
              </a:rPr>
              <a:t>head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class </a:t>
            </a:r>
            <a:r>
              <a:rPr lang="en-US" dirty="0">
                <a:solidFill>
                  <a:srgbClr val="D8005B"/>
                </a:solidFill>
              </a:rPr>
              <a:t>Node</a:t>
            </a:r>
          </a:p>
          <a:p>
            <a:r>
              <a:rPr lang="en-US" dirty="0">
                <a:solidFill>
                  <a:srgbClr val="D8005B"/>
                </a:solidFill>
              </a:rPr>
              <a:t>        </a:t>
            </a:r>
            <a:r>
              <a:rPr lang="en-US" dirty="0" smtClean="0">
                <a:solidFill>
                  <a:srgbClr val="D8005B"/>
                </a:solidFill>
              </a:rPr>
              <a:t>   Value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 smtClean="0">
                <a:solidFill>
                  <a:srgbClr val="D8005B"/>
                </a:solidFill>
              </a:rPr>
              <a:t>		    Next get set</a:t>
            </a:r>
            <a:endParaRPr lang="en-US" dirty="0">
              <a:solidFill>
                <a:srgbClr val="D8005B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Node </a:t>
            </a:r>
            <a:endParaRPr lang="en-US" dirty="0" smtClean="0">
              <a:solidFill>
                <a:srgbClr val="D8005B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    Value </a:t>
            </a:r>
            <a:r>
              <a:rPr lang="en-US" dirty="0"/>
              <a:t>= </a:t>
            </a:r>
            <a:r>
              <a:rPr lang="en-US" dirty="0" smtClean="0"/>
              <a:t>value, </a:t>
            </a:r>
            <a:r>
              <a:rPr lang="en-US" dirty="0"/>
              <a:t>Next = _</a:t>
            </a:r>
            <a:r>
              <a:rPr lang="en-US" dirty="0" smtClean="0"/>
              <a:t>head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</a:t>
            </a:r>
            <a:r>
              <a:rPr lang="en-US" dirty="0"/>
              <a:t>if(</a:t>
            </a:r>
            <a:r>
              <a:rPr lang="en-US" dirty="0" err="1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 </a:t>
            </a:r>
            <a:r>
              <a:rPr lang="en-US" dirty="0"/>
              <a:t>= _</a:t>
            </a:r>
            <a:r>
              <a:rPr lang="en-US" dirty="0" err="1" smtClean="0"/>
              <a:t>head.Value</a:t>
            </a:r>
            <a:endParaRPr lang="en-US" dirty="0"/>
          </a:p>
          <a:p>
            <a:r>
              <a:rPr lang="en-US" dirty="0"/>
              <a:t>            _head = _</a:t>
            </a:r>
            <a:r>
              <a:rPr lang="en-US" dirty="0" err="1" smtClean="0"/>
              <a:t>head.Next</a:t>
            </a:r>
            <a:endParaRPr lang="en-US" dirty="0"/>
          </a:p>
          <a:p>
            <a:r>
              <a:rPr lang="en-US" dirty="0"/>
              <a:t>            return </a:t>
            </a:r>
            <a:r>
              <a:rPr lang="en-US" dirty="0" smtClean="0"/>
              <a:t>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</a:t>
            </a:r>
            <a:r>
              <a:rPr lang="en-US" dirty="0" smtClean="0">
                <a:solidFill>
                  <a:srgbClr val="00B0F0"/>
                </a:solidFill>
              </a:rPr>
              <a:t>None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>
                <a:solidFill>
                  <a:srgbClr val="83E700"/>
                </a:solidFill>
              </a:rPr>
              <a:t>(value, _head)</a:t>
            </a:r>
            <a:endParaRPr lang="en-US" dirty="0">
              <a:solidFill>
                <a:srgbClr val="83E700"/>
              </a:solidFill>
            </a:endParaRPr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if(</a:t>
            </a:r>
            <a:r>
              <a:rPr lang="en-US" dirty="0" err="1" smtClean="0"/>
              <a:t>IsEmpty</a:t>
            </a:r>
            <a:r>
              <a:rPr lang="en-US" dirty="0"/>
              <a:t>())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</a:t>
            </a:r>
            <a:r>
              <a:rPr lang="en-US" dirty="0" smtClean="0">
                <a:solidFill>
                  <a:srgbClr val="83E700"/>
                </a:solidFill>
              </a:rPr>
              <a:t>item,</a:t>
            </a:r>
            <a:r>
              <a:rPr lang="en-US" dirty="0">
                <a:solidFill>
                  <a:srgbClr val="83E700"/>
                </a:solidFill>
              </a:rPr>
              <a:t> _head</a:t>
            </a:r>
            <a:r>
              <a:rPr lang="en-US" dirty="0" smtClean="0">
                <a:solidFill>
                  <a:srgbClr val="83E700"/>
                </a:solidFill>
              </a:rPr>
              <a:t> </a:t>
            </a:r>
            <a:r>
              <a:rPr lang="en-US" dirty="0">
                <a:solidFill>
                  <a:srgbClr val="83E700"/>
                </a:solidFill>
              </a:rPr>
              <a:t>= </a:t>
            </a:r>
            <a:r>
              <a:rPr lang="en-US" dirty="0" smtClean="0">
                <a:solidFill>
                  <a:srgbClr val="83E700"/>
                </a:solidFill>
              </a:rPr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D8005B"/>
                </a:solidFill>
              </a:rPr>
              <a:t>(</a:t>
            </a:r>
            <a:r>
              <a:rPr lang="en-US" dirty="0" err="1" smtClean="0"/>
              <a:t>IsEmpty</a:t>
            </a:r>
            <a:r>
              <a:rPr lang="en-US" dirty="0"/>
              <a:t>()</a:t>
            </a:r>
            <a:r>
              <a:rPr lang="en-US" dirty="0">
                <a:solidFill>
                  <a:srgbClr val="D8005B"/>
                </a:solidFill>
              </a:rPr>
              <a:t>)</a:t>
            </a:r>
            <a:r>
              <a:rPr lang="en-US" dirty="0"/>
              <a:t> 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/>
              <a:t>_head = </a:t>
            </a:r>
            <a:r>
              <a:rPr lang="en-US" dirty="0" smtClean="0"/>
              <a:t>(value, _head)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/>
              <a:t>Pop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_head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_head</a:t>
            </a:r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/>
              <a:t>_head 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x = </a:t>
            </a:r>
            <a:r>
              <a:rPr lang="en-US" dirty="0" smtClean="0">
                <a:solidFill>
                  <a:srgbClr val="D8005B"/>
                </a:solidFill>
              </a:rPr>
              <a:t>5</a:t>
            </a:r>
            <a:endParaRPr lang="en-US" dirty="0">
              <a:solidFill>
                <a:srgbClr val="D80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 class Stack:</a:t>
            </a:r>
            <a:endParaRPr lang="en-US" dirty="0"/>
          </a:p>
          <a:p>
            <a:r>
              <a:rPr lang="en-US" dirty="0" smtClean="0"/>
              <a:t>		_head = None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		def Push(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, value):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(value,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Pop(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005B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D8005B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		    item,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endParaRPr lang="en-US" dirty="0" smtClean="0"/>
          </a:p>
          <a:p>
            <a:r>
              <a:rPr lang="en-US" dirty="0" smtClean="0"/>
              <a:t>         return item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 smtClean="0"/>
              <a:t>		def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		    return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self.</a:t>
            </a:r>
            <a:r>
              <a:rPr lang="en-US" dirty="0" err="1" smtClean="0"/>
              <a:t>head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>
                <a:solidFill>
                  <a:srgbClr val="00B0F0"/>
                </a:solidFill>
              </a:rPr>
              <a:t>class</a:t>
            </a:r>
            <a:r>
              <a:rPr lang="de-AT" dirty="0" smtClean="0"/>
              <a:t> Stack(</a:t>
            </a:r>
            <a:r>
              <a:rPr lang="de-AT" dirty="0" err="1" smtClean="0">
                <a:solidFill>
                  <a:srgbClr val="00B0F0"/>
                </a:solidFill>
              </a:rPr>
              <a:t>object</a:t>
            </a:r>
            <a:r>
              <a:rPr lang="de-AT" dirty="0"/>
              <a:t>):</a:t>
            </a:r>
          </a:p>
          <a:p>
            <a:r>
              <a:rPr lang="de-AT" dirty="0" smtClean="0"/>
              <a:t>	</a:t>
            </a: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>
                <a:solidFill>
                  <a:srgbClr val="00B0F0"/>
                </a:solidFill>
              </a:rPr>
              <a:t> 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 err="1">
                <a:solidFill>
                  <a:srgbClr val="00B0F0"/>
                </a:solidFill>
              </a:rPr>
              <a:t>init</a:t>
            </a:r>
            <a:r>
              <a:rPr lang="de-AT" dirty="0">
                <a:solidFill>
                  <a:srgbClr val="00B0F0"/>
                </a:solidFill>
              </a:rPr>
              <a:t>__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None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smtClean="0">
                <a:solidFill>
                  <a:srgbClr val="83E700"/>
                </a:solidFill>
              </a:rPr>
              <a:t>push</a:t>
            </a:r>
            <a:r>
              <a:rPr lang="de-AT" dirty="0" smtClean="0"/>
              <a:t>(</a:t>
            </a:r>
            <a:r>
              <a:rPr lang="de-AT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(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self.head</a:t>
            </a:r>
            <a:r>
              <a:rPr lang="de-AT" dirty="0"/>
              <a:t>)</a:t>
            </a:r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pop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if </a:t>
            </a:r>
            <a:r>
              <a:rPr lang="de-AT" dirty="0" err="1"/>
              <a:t>self.is_empty</a:t>
            </a:r>
            <a:r>
              <a:rPr lang="de-AT" dirty="0"/>
              <a:t>(): </a:t>
            </a:r>
            <a:r>
              <a:rPr lang="de-AT" dirty="0">
                <a:solidFill>
                  <a:srgbClr val="D8005B"/>
                </a:solidFill>
              </a:rPr>
              <a:t>return</a:t>
            </a:r>
            <a:r>
              <a:rPr lang="de-AT" dirty="0"/>
              <a:t> None</a:t>
            </a:r>
          </a:p>
          <a:p>
            <a:r>
              <a:rPr lang="de-AT" dirty="0" smtClean="0"/>
              <a:t>		</a:t>
            </a:r>
            <a:r>
              <a:rPr lang="de-AT" dirty="0" err="1" smtClean="0"/>
              <a:t>value,self.head</a:t>
            </a:r>
            <a:r>
              <a:rPr lang="de-AT" dirty="0" smtClean="0"/>
              <a:t> </a:t>
            </a:r>
            <a:r>
              <a:rPr lang="de-AT" dirty="0">
                <a:solidFill>
                  <a:srgbClr val="D8005B"/>
                </a:solidFill>
              </a:rPr>
              <a:t>=</a:t>
            </a:r>
            <a:r>
              <a:rPr lang="de-AT" dirty="0"/>
              <a:t> </a:t>
            </a:r>
            <a:r>
              <a:rPr lang="de-AT" dirty="0" err="1"/>
              <a:t>self.head</a:t>
            </a:r>
            <a:endParaRPr lang="de-AT" dirty="0"/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value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r>
              <a:rPr lang="de-AT" dirty="0" err="1" smtClean="0">
                <a:solidFill>
                  <a:srgbClr val="00B0F0"/>
                </a:solidFill>
              </a:rPr>
              <a:t>def</a:t>
            </a:r>
            <a:r>
              <a:rPr lang="de-AT" dirty="0" smtClean="0"/>
              <a:t> </a:t>
            </a:r>
            <a:r>
              <a:rPr lang="de-AT" dirty="0" err="1">
                <a:solidFill>
                  <a:srgbClr val="83E700"/>
                </a:solidFill>
              </a:rPr>
              <a:t>is_empty</a:t>
            </a:r>
            <a:r>
              <a:rPr lang="de-AT" dirty="0"/>
              <a:t>(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dirty="0"/>
              <a:t>):</a:t>
            </a:r>
          </a:p>
          <a:p>
            <a:r>
              <a:rPr lang="de-AT" dirty="0" smtClean="0"/>
              <a:t>		</a:t>
            </a:r>
            <a:r>
              <a:rPr lang="de-AT" dirty="0" smtClean="0">
                <a:solidFill>
                  <a:srgbClr val="D8005B"/>
                </a:solidFill>
              </a:rPr>
              <a:t>return</a:t>
            </a:r>
            <a:r>
              <a:rPr lang="de-AT" dirty="0" smtClean="0"/>
              <a:t> </a:t>
            </a:r>
            <a:r>
              <a:rPr lang="de-AT" dirty="0" err="1"/>
              <a:t>self.head</a:t>
            </a:r>
            <a:r>
              <a:rPr lang="de-AT" dirty="0"/>
              <a:t> </a:t>
            </a:r>
            <a:r>
              <a:rPr lang="de-AT" dirty="0">
                <a:solidFill>
                  <a:srgbClr val="D8005B"/>
                </a:solidFill>
              </a:rPr>
              <a:t>==</a:t>
            </a:r>
            <a:r>
              <a:rPr lang="de-AT" dirty="0"/>
              <a:t> None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188640"/>
            <a:ext cx="4392488" cy="6480720"/>
          </a:xfrm>
        </p:spPr>
        <p:txBody>
          <a:bodyPr>
            <a:normAutofit/>
          </a:bodyPr>
          <a:lstStyle/>
          <a:p>
            <a:r>
              <a:rPr lang="de-AT" sz="900" dirty="0" err="1" smtClean="0">
                <a:solidFill>
                  <a:srgbClr val="00B0F0"/>
                </a:solidFill>
              </a:rPr>
              <a:t>class</a:t>
            </a:r>
            <a:r>
              <a:rPr lang="de-AT" sz="900" dirty="0" smtClean="0"/>
              <a:t> Stack(</a:t>
            </a:r>
            <a:r>
              <a:rPr lang="de-AT" sz="900" dirty="0" err="1" smtClean="0">
                <a:solidFill>
                  <a:srgbClr val="00B0F0"/>
                </a:solidFill>
              </a:rPr>
              <a:t>object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</a:t>
            </a: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>
                <a:solidFill>
                  <a:srgbClr val="00B0F0"/>
                </a:solidFill>
              </a:rPr>
              <a:t> 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 err="1">
                <a:solidFill>
                  <a:srgbClr val="00B0F0"/>
                </a:solidFill>
              </a:rPr>
              <a:t>init</a:t>
            </a:r>
            <a:r>
              <a:rPr lang="de-AT" sz="900" dirty="0">
                <a:solidFill>
                  <a:srgbClr val="00B0F0"/>
                </a:solidFill>
              </a:rPr>
              <a:t>__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None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smtClean="0">
                <a:solidFill>
                  <a:srgbClr val="83E700"/>
                </a:solidFill>
              </a:rPr>
              <a:t>push</a:t>
            </a:r>
            <a:r>
              <a:rPr lang="de-AT" sz="900" dirty="0" smtClean="0"/>
              <a:t>(</a:t>
            </a:r>
            <a:r>
              <a:rPr lang="de-AT" sz="900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(</a:t>
            </a:r>
            <a:r>
              <a:rPr lang="de-AT" sz="900" dirty="0" err="1"/>
              <a:t>value</a:t>
            </a:r>
            <a:r>
              <a:rPr lang="de-AT" sz="900" dirty="0"/>
              <a:t>, </a:t>
            </a:r>
            <a:r>
              <a:rPr lang="de-AT" sz="900" dirty="0" err="1"/>
              <a:t>self.head</a:t>
            </a:r>
            <a:r>
              <a:rPr lang="de-AT" sz="900" dirty="0"/>
              <a:t>)</a:t>
            </a:r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pop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if </a:t>
            </a:r>
            <a:r>
              <a:rPr lang="de-AT" sz="900" dirty="0" err="1"/>
              <a:t>self.is_empty</a:t>
            </a:r>
            <a:r>
              <a:rPr lang="de-AT" sz="900" dirty="0"/>
              <a:t>(): </a:t>
            </a:r>
            <a:r>
              <a:rPr lang="de-AT" sz="900" dirty="0">
                <a:solidFill>
                  <a:srgbClr val="D8005B"/>
                </a:solidFill>
              </a:rPr>
              <a:t>return</a:t>
            </a:r>
            <a:r>
              <a:rPr lang="de-AT" sz="900" dirty="0"/>
              <a:t> None</a:t>
            </a:r>
          </a:p>
          <a:p>
            <a:r>
              <a:rPr lang="de-AT" sz="900" dirty="0" smtClean="0"/>
              <a:t>		</a:t>
            </a:r>
            <a:r>
              <a:rPr lang="de-AT" sz="900" dirty="0" err="1" smtClean="0"/>
              <a:t>value,self.head</a:t>
            </a:r>
            <a:r>
              <a:rPr lang="de-AT" sz="900" dirty="0" smtClean="0"/>
              <a:t> </a:t>
            </a:r>
            <a:r>
              <a:rPr lang="de-AT" sz="900" dirty="0">
                <a:solidFill>
                  <a:srgbClr val="D8005B"/>
                </a:solidFill>
              </a:rPr>
              <a:t>=</a:t>
            </a:r>
            <a:r>
              <a:rPr lang="de-AT" sz="900" dirty="0"/>
              <a:t> </a:t>
            </a:r>
            <a:r>
              <a:rPr lang="de-AT" sz="900" dirty="0" err="1"/>
              <a:t>self.head</a:t>
            </a:r>
            <a:endParaRPr lang="de-AT" sz="900" dirty="0"/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value</a:t>
            </a:r>
            <a:endParaRPr lang="de-AT" sz="900" dirty="0"/>
          </a:p>
          <a:p>
            <a:r>
              <a:rPr lang="de-AT" sz="900" dirty="0"/>
              <a:t/>
            </a:r>
            <a:br>
              <a:rPr lang="de-AT" sz="900" dirty="0"/>
            </a:br>
            <a:r>
              <a:rPr lang="de-AT" sz="900" dirty="0" err="1" smtClean="0">
                <a:solidFill>
                  <a:srgbClr val="00B0F0"/>
                </a:solidFill>
              </a:rPr>
              <a:t>def</a:t>
            </a:r>
            <a:r>
              <a:rPr lang="de-AT" sz="900" dirty="0" smtClean="0"/>
              <a:t> </a:t>
            </a:r>
            <a:r>
              <a:rPr lang="de-AT" sz="900" dirty="0" err="1">
                <a:solidFill>
                  <a:srgbClr val="83E700"/>
                </a:solidFill>
              </a:rPr>
              <a:t>is_empty</a:t>
            </a:r>
            <a:r>
              <a:rPr lang="de-AT" sz="900" dirty="0"/>
              <a:t>(</a:t>
            </a:r>
            <a:r>
              <a:rPr lang="de-AT" sz="900" dirty="0" err="1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de-AT" sz="900" dirty="0"/>
              <a:t>):</a:t>
            </a:r>
          </a:p>
          <a:p>
            <a:r>
              <a:rPr lang="de-AT" sz="900" dirty="0" smtClean="0"/>
              <a:t>		</a:t>
            </a:r>
            <a:r>
              <a:rPr lang="de-AT" sz="900" dirty="0" smtClean="0">
                <a:solidFill>
                  <a:srgbClr val="D8005B"/>
                </a:solidFill>
              </a:rPr>
              <a:t>return</a:t>
            </a:r>
            <a:r>
              <a:rPr lang="de-AT" sz="900" dirty="0" smtClean="0"/>
              <a:t> </a:t>
            </a:r>
            <a:r>
              <a:rPr lang="de-AT" sz="900" dirty="0" err="1"/>
              <a:t>self.head</a:t>
            </a:r>
            <a:r>
              <a:rPr lang="de-AT" sz="900" dirty="0"/>
              <a:t> </a:t>
            </a:r>
            <a:r>
              <a:rPr lang="de-AT" sz="900" dirty="0">
                <a:solidFill>
                  <a:srgbClr val="D8005B"/>
                </a:solidFill>
              </a:rPr>
              <a:t>==</a:t>
            </a:r>
            <a:r>
              <a:rPr lang="de-AT" sz="900" dirty="0"/>
              <a:t> None</a:t>
            </a:r>
          </a:p>
          <a:p>
            <a:endParaRPr lang="en-US" sz="900" dirty="0"/>
          </a:p>
        </p:txBody>
      </p:sp>
      <p:sp>
        <p:nvSpPr>
          <p:cNvPr id="4" name="Textplatzhalter 7"/>
          <p:cNvSpPr txBox="1">
            <a:spLocks/>
          </p:cNvSpPr>
          <p:nvPr/>
        </p:nvSpPr>
        <p:spPr>
          <a:xfrm>
            <a:off x="4572000" y="188640"/>
            <a:ext cx="4392488" cy="6480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	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 class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Stack&lt;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private class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Next {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get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set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void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Push(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value)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new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800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Node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{ Value = value, Next = _head};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Pop()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if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())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 default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TArg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head.Value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_head = _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head.Next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item;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Code Pro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public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bool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IsEmpty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   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return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_head == 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null</a:t>
            </a: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Code Pro" pitchFamily="49" charset="0"/>
                <a:ea typeface="+mn-ea"/>
                <a:cs typeface="Arial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Sensitivity to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Lose the { }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language 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 so are the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Data Structures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Built in…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SELF POINTER</a:t>
            </a:r>
            <a:endParaRPr lang="en-US" sz="115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Aka ‘this’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that?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&gt;&gt;&gt; IMPORT THIS</a:t>
            </a:r>
            <a:endParaRPr lang="en-US" sz="138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/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/>
              <a:t>Simple is better than complex.</a:t>
            </a:r>
          </a:p>
          <a:p>
            <a:pPr algn="l"/>
            <a:r>
              <a:rPr lang="en-US" sz="3200" dirty="0" smtClean="0"/>
              <a:t>Complex is better than complicated.</a:t>
            </a:r>
          </a:p>
          <a:p>
            <a:pPr algn="l"/>
            <a:r>
              <a:rPr lang="en-US" sz="3200" dirty="0" smtClean="0"/>
              <a:t>Flat is better than nested.</a:t>
            </a:r>
          </a:p>
          <a:p>
            <a:pPr algn="l"/>
            <a:r>
              <a:rPr lang="en-US" sz="3200" dirty="0" smtClean="0"/>
              <a:t>Sparse is better than dense.</a:t>
            </a:r>
          </a:p>
          <a:p>
            <a:pPr algn="l"/>
            <a:r>
              <a:rPr lang="en-US" sz="3200" dirty="0" smtClean="0"/>
              <a:t>Readability counts.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179512" y="3140968"/>
            <a:ext cx="8784976" cy="35283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D8005B"/>
                </a:solidFill>
              </a:rPr>
              <a:t>5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691680" y="1268760"/>
            <a:ext cx="6840760" cy="432048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Beautiful is better than ugly.</a:t>
            </a:r>
          </a:p>
          <a:p>
            <a:pPr algn="l"/>
            <a:r>
              <a:rPr lang="en-US" sz="3200" dirty="0" smtClean="0"/>
              <a:t>Explicit is better than implicit.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Simple is better than complex.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Complex is better than complicated.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Flat is better than nested.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Sparse is better than dense.</a:t>
            </a:r>
          </a:p>
          <a:p>
            <a:pPr algn="l"/>
            <a:r>
              <a:rPr lang="en-US" sz="3200" dirty="0" smtClean="0">
                <a:solidFill>
                  <a:srgbClr val="FF3B8A"/>
                </a:solidFill>
              </a:rPr>
              <a:t>Readability counts.</a:t>
            </a:r>
            <a:endParaRPr lang="en-US" sz="3200" dirty="0">
              <a:solidFill>
                <a:srgbClr val="FF3B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…as stolen from 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/>
              <a:t>i for i in range(10) if i % 2 == 0]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[</a:t>
            </a:r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for i in range(10) </a:t>
            </a:r>
            <a:r>
              <a:rPr lang="en-US" dirty="0">
                <a:solidFill>
                  <a:srgbClr val="83E700"/>
                </a:solidFill>
              </a:rPr>
              <a:t>if i % 2 == 0</a:t>
            </a:r>
            <a:r>
              <a:rPr lang="en-US" dirty="0"/>
              <a:t>]</a:t>
            </a:r>
          </a:p>
          <a:p>
            <a:r>
              <a:rPr lang="en-US" dirty="0"/>
              <a:t>[0, 2, 4, 6, 8]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15616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Select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483768" y="22048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D8005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From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D8005B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32040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n w="18415" cmpd="sng">
                  <a:noFill/>
                  <a:prstDash val="solid"/>
                </a:ln>
                <a:solidFill>
                  <a:srgbClr val="83E7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obster Two" pitchFamily="50" charset="0"/>
              </a:rPr>
              <a:t>Where</a:t>
            </a:r>
            <a:endParaRPr lang="en-US" sz="3600" i="1" dirty="0">
              <a:ln w="18415" cmpd="sng">
                <a:noFill/>
                <a:prstDash val="solid"/>
              </a:ln>
              <a:solidFill>
                <a:srgbClr val="83E7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obster Tw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>
                <a:solidFill>
                  <a:srgbClr val="D8005B"/>
                </a:solidFill>
              </a:rPr>
              <a:t>(</a:t>
            </a:r>
            <a:r>
              <a:rPr lang="en-US" dirty="0"/>
              <a:t>i for i in range(10) if i % 2 == 0</a:t>
            </a:r>
            <a:r>
              <a:rPr lang="en-US" dirty="0">
                <a:solidFill>
                  <a:srgbClr val="D8005B"/>
                </a:solidFill>
              </a:rPr>
              <a:t>)</a:t>
            </a:r>
          </a:p>
          <a:p>
            <a:r>
              <a:rPr lang="en-US" dirty="0"/>
              <a:t>&lt;generator object &lt;</a:t>
            </a:r>
            <a:r>
              <a:rPr lang="en-US" dirty="0" err="1"/>
              <a:t>genexpr</a:t>
            </a:r>
            <a:r>
              <a:rPr lang="en-US" dirty="0"/>
              <a:t>&gt; at </a:t>
            </a:r>
            <a:r>
              <a:rPr lang="en-US" dirty="0" smtClean="0"/>
              <a:t>0x000001E4EF78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83E700"/>
                </a:solidFill>
              </a:rPr>
              <a:t>surveyForFilesIn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r>
              <a:rPr lang="en-US" dirty="0"/>
              <a:t>):</a:t>
            </a:r>
          </a:p>
          <a:p>
            <a:r>
              <a:rPr lang="en-US" dirty="0"/>
              <a:t>	survey = (</a:t>
            </a:r>
          </a:p>
          <a:p>
            <a:r>
              <a:rPr lang="en-US" dirty="0"/>
              <a:t>		signature(root, 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 </a:t>
            </a:r>
            <a:r>
              <a:rPr lang="en-US" dirty="0" err="1"/>
              <a:t>root,dirs,files</a:t>
            </a:r>
            <a:r>
              <a:rPr lang="en-US" dirty="0"/>
              <a:t>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os.walk</a:t>
            </a:r>
            <a:r>
              <a:rPr lang="en-US" dirty="0"/>
              <a:t>(directory)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for</a:t>
            </a:r>
            <a:r>
              <a:rPr lang="en-US" dirty="0"/>
              <a:t> file </a:t>
            </a:r>
            <a:r>
              <a:rPr lang="en-US" dirty="0">
                <a:solidFill>
                  <a:srgbClr val="D8005B"/>
                </a:solidFill>
              </a:rPr>
              <a:t>in</a:t>
            </a:r>
            <a:r>
              <a:rPr lang="en-US" dirty="0"/>
              <a:t> files 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containsCode</a:t>
            </a:r>
            <a:r>
              <a:rPr lang="en-US" dirty="0"/>
              <a:t>(file) 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and not </a:t>
            </a:r>
            <a:r>
              <a:rPr lang="en-US" dirty="0"/>
              <a:t>useless(file)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83E700"/>
                </a:solidFill>
              </a:rPr>
              <a:t>wrap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83E700"/>
                </a:solidFill>
              </a:rPr>
              <a:t>decorate</a:t>
            </a:r>
            <a:r>
              <a:rPr lang="en-US" dirty="0"/>
              <a:t>(*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/>
              <a:t>,**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'Before'</a:t>
            </a:r>
          </a:p>
          <a:p>
            <a:r>
              <a:rPr lang="en-US" dirty="0"/>
              <a:t>		result </a:t>
            </a:r>
            <a:r>
              <a:rPr lang="en-US" dirty="0">
                <a:solidFill>
                  <a:srgbClr val="D8005B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(*args,**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print</a:t>
            </a:r>
            <a:r>
              <a:rPr lang="en-US" dirty="0"/>
              <a:t> 'After'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D8005B"/>
                </a:solidFill>
              </a:rPr>
              <a:t>return</a:t>
            </a:r>
            <a:r>
              <a:rPr lang="en-US" dirty="0"/>
              <a:t> result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decorate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3E700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D8005B"/>
                </a:solidFill>
              </a:rPr>
              <a:t>return</a:t>
            </a:r>
            <a:r>
              <a:rPr lang="en-US" dirty="0" smtClean="0"/>
              <a:t> i </a:t>
            </a:r>
            <a:r>
              <a:rPr lang="en-US" dirty="0" smtClean="0">
                <a:solidFill>
                  <a:srgbClr val="D8005B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</a:p>
          <a:p>
            <a:endParaRPr lang="en-US" dirty="0"/>
          </a:p>
          <a:p>
            <a:r>
              <a:rPr lang="en-US" dirty="0" smtClean="0"/>
              <a:t>increment </a:t>
            </a:r>
            <a:r>
              <a:rPr lang="en-US" dirty="0" smtClean="0">
                <a:solidFill>
                  <a:srgbClr val="D8005B"/>
                </a:solidFill>
              </a:rPr>
              <a:t>=</a:t>
            </a:r>
            <a:r>
              <a:rPr lang="en-US" dirty="0" smtClean="0"/>
              <a:t> wrap(increment)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Microsoft Office PowerPoint</Application>
  <PresentationFormat>Bildschirmpräsentation (4:3)</PresentationFormat>
  <Paragraphs>1037</Paragraphs>
  <Slides>129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129</vt:i4>
      </vt:variant>
    </vt:vector>
  </HeadingPairs>
  <TitlesOfParts>
    <vt:vector size="137" baseType="lpstr">
      <vt:lpstr>Arial</vt:lpstr>
      <vt:lpstr>Bebas Neue</vt:lpstr>
      <vt:lpstr>Comic Sans MS</vt:lpstr>
      <vt:lpstr>Lobster Two</vt:lpstr>
      <vt:lpstr>Calibri</vt:lpstr>
      <vt:lpstr>Roboto</vt:lpstr>
      <vt:lpstr>Source Code Pro</vt:lpstr>
      <vt:lpstr>Larissa-Design</vt:lpstr>
      <vt:lpstr>Python</vt:lpstr>
      <vt:lpstr>@pro_cessor</vt:lpstr>
      <vt:lpstr>http://cessor.de</vt:lpstr>
      <vt:lpstr>I ♥ Code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 TYPES</vt:lpstr>
      <vt:lpstr>TUPLEs</vt:lpstr>
      <vt:lpstr>PowerPoint-Präsentation</vt:lpstr>
      <vt:lpstr>multiple</vt:lpstr>
      <vt:lpstr>Lists</vt:lpstr>
      <vt:lpstr>PowerPoint-Präsentation</vt:lpstr>
      <vt:lpstr>ITERATABLE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Who cares?</vt:lpstr>
      <vt:lpstr>DICTIONARIES</vt:lpstr>
      <vt:lpstr>PowerPoint-Präsentation</vt:lpstr>
      <vt:lpstr>PowerPoint-Präsentation</vt:lpstr>
      <vt:lpstr>PowerPoint-Präsentation</vt:lpstr>
      <vt:lpstr>PowerPoint-Präsentation</vt:lpstr>
      <vt:lpstr>Logic</vt:lpstr>
      <vt:lpstr>PowerPoint-Präsentation</vt:lpstr>
      <vt:lpstr>PowerPoint-Präsentation</vt:lpstr>
      <vt:lpstr>Truthy</vt:lpstr>
      <vt:lpstr>PowerPoint-Präsentation</vt:lpstr>
      <vt:lpstr>PowerPoint-Präsentation</vt:lpstr>
      <vt:lpstr>If / Else</vt:lpstr>
      <vt:lpstr>PowerPoint-Präsentation</vt:lpstr>
      <vt:lpstr>Switch/Case</vt:lpstr>
      <vt:lpstr>dictionary</vt:lpstr>
      <vt:lpstr>PowerPoint-Präsentation</vt:lpstr>
      <vt:lpstr>PowerPoint-Präsentation</vt:lpstr>
      <vt:lpstr>PowerPoint-Präsentation</vt:lpstr>
      <vt:lpstr>Constructs</vt:lpstr>
      <vt:lpstr>COALESCING</vt:lpstr>
      <vt:lpstr>Ternary</vt:lpstr>
      <vt:lpstr>PowerPoint-Präsentation</vt:lpstr>
      <vt:lpstr>Loops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Functions</vt:lpstr>
      <vt:lpstr>STACK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Whitespace</vt:lpstr>
      <vt:lpstr>Dynamic</vt:lpstr>
      <vt:lpstr>Data Structures</vt:lpstr>
      <vt:lpstr>SELF POINTER</vt:lpstr>
      <vt:lpstr>Why is that?</vt:lpstr>
      <vt:lpstr>&gt;&gt;&gt; IMPORT THIS</vt:lpstr>
      <vt:lpstr>PowerPoint-Präsentation</vt:lpstr>
      <vt:lpstr>PowerPoint-Präsentation</vt:lpstr>
      <vt:lpstr>Linq…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DynAmic…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DECORATORS!</vt:lpstr>
      <vt:lpstr>Import ANTIGRAVITY</vt:lpstr>
      <vt:lpstr>Libraries</vt:lpstr>
      <vt:lpstr>PowerPoint-Präsentation</vt:lpstr>
      <vt:lpstr>FILE SHARING</vt:lpstr>
      <vt:lpstr>PowerPoint-Präsentation</vt:lpstr>
      <vt:lpstr>PowerPoint-Präsentation</vt:lpstr>
      <vt:lpstr>WEB CRAWLING</vt:lpstr>
      <vt:lpstr>PowerPoint-Präsentation</vt:lpstr>
      <vt:lpstr>WEB SERVER</vt:lpstr>
      <vt:lpstr>MAGIC</vt:lpstr>
      <vt:lpstr>PowerPoint-Präsentation</vt:lpstr>
      <vt:lpstr>people</vt:lpstr>
      <vt:lpstr>Installation</vt:lpstr>
      <vt:lpstr>PowerPoint-Präsentation</vt:lpstr>
      <vt:lpstr>Python 2.7.3</vt:lpstr>
      <vt:lpstr>Virtual ENVironment</vt:lpstr>
      <vt:lpstr>PACKAGE MANAGER</vt:lpstr>
      <vt:lpstr>PIP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Nossi</dc:creator>
  <cp:lastModifiedBy>Johannes Hofmeister</cp:lastModifiedBy>
  <cp:revision>132</cp:revision>
  <dcterms:created xsi:type="dcterms:W3CDTF">2013-03-11T18:57:27Z</dcterms:created>
  <dcterms:modified xsi:type="dcterms:W3CDTF">2013-06-23T13:11:08Z</dcterms:modified>
</cp:coreProperties>
</file>