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sldIdLst>
    <p:sldId id="327" r:id="rId2"/>
    <p:sldId id="262" r:id="rId3"/>
    <p:sldId id="263" r:id="rId4"/>
    <p:sldId id="382" r:id="rId5"/>
    <p:sldId id="379" r:id="rId6"/>
    <p:sldId id="380" r:id="rId7"/>
    <p:sldId id="556" r:id="rId8"/>
    <p:sldId id="557" r:id="rId9"/>
    <p:sldId id="383" r:id="rId10"/>
    <p:sldId id="385" r:id="rId11"/>
    <p:sldId id="386" r:id="rId12"/>
    <p:sldId id="387" r:id="rId13"/>
    <p:sldId id="389" r:id="rId14"/>
    <p:sldId id="388" r:id="rId15"/>
    <p:sldId id="390" r:id="rId16"/>
    <p:sldId id="391" r:id="rId17"/>
    <p:sldId id="424" r:id="rId18"/>
    <p:sldId id="558" r:id="rId19"/>
    <p:sldId id="559" r:id="rId20"/>
    <p:sldId id="560" r:id="rId21"/>
    <p:sldId id="392" r:id="rId22"/>
    <p:sldId id="312" r:id="rId23"/>
    <p:sldId id="395" r:id="rId24"/>
    <p:sldId id="396" r:id="rId25"/>
    <p:sldId id="397" r:id="rId26"/>
    <p:sldId id="398" r:id="rId27"/>
    <p:sldId id="399" r:id="rId28"/>
    <p:sldId id="534" r:id="rId29"/>
    <p:sldId id="536" r:id="rId30"/>
    <p:sldId id="535" r:id="rId31"/>
    <p:sldId id="538" r:id="rId32"/>
    <p:sldId id="539" r:id="rId33"/>
    <p:sldId id="537" r:id="rId34"/>
    <p:sldId id="533" r:id="rId35"/>
    <p:sldId id="540" r:id="rId36"/>
    <p:sldId id="541" r:id="rId37"/>
    <p:sldId id="542" r:id="rId38"/>
    <p:sldId id="543" r:id="rId39"/>
    <p:sldId id="545" r:id="rId40"/>
    <p:sldId id="546" r:id="rId41"/>
    <p:sldId id="548" r:id="rId42"/>
    <p:sldId id="549" r:id="rId43"/>
    <p:sldId id="550" r:id="rId44"/>
    <p:sldId id="547" r:id="rId45"/>
    <p:sldId id="554" r:id="rId46"/>
    <p:sldId id="555" r:id="rId47"/>
    <p:sldId id="551" r:id="rId48"/>
    <p:sldId id="552" r:id="rId49"/>
    <p:sldId id="403" r:id="rId50"/>
    <p:sldId id="400" r:id="rId51"/>
    <p:sldId id="402" r:id="rId52"/>
    <p:sldId id="414" r:id="rId53"/>
    <p:sldId id="411" r:id="rId54"/>
    <p:sldId id="413" r:id="rId55"/>
    <p:sldId id="417" r:id="rId56"/>
    <p:sldId id="419" r:id="rId57"/>
    <p:sldId id="420" r:id="rId58"/>
    <p:sldId id="421" r:id="rId59"/>
    <p:sldId id="442" r:id="rId60"/>
    <p:sldId id="416" r:id="rId61"/>
    <p:sldId id="412" r:id="rId62"/>
    <p:sldId id="425" r:id="rId63"/>
    <p:sldId id="441" r:id="rId64"/>
    <p:sldId id="440" r:id="rId65"/>
    <p:sldId id="426" r:id="rId66"/>
    <p:sldId id="443" r:id="rId67"/>
    <p:sldId id="444" r:id="rId68"/>
    <p:sldId id="445" r:id="rId69"/>
    <p:sldId id="430" r:id="rId70"/>
    <p:sldId id="432" r:id="rId71"/>
    <p:sldId id="433" r:id="rId72"/>
    <p:sldId id="436" r:id="rId73"/>
    <p:sldId id="446" r:id="rId74"/>
    <p:sldId id="448" r:id="rId75"/>
    <p:sldId id="454" r:id="rId76"/>
    <p:sldId id="449" r:id="rId77"/>
    <p:sldId id="452" r:id="rId78"/>
    <p:sldId id="486" r:id="rId79"/>
    <p:sldId id="457" r:id="rId80"/>
    <p:sldId id="459" r:id="rId81"/>
    <p:sldId id="460" r:id="rId82"/>
    <p:sldId id="462" r:id="rId83"/>
    <p:sldId id="455" r:id="rId84"/>
    <p:sldId id="463" r:id="rId85"/>
    <p:sldId id="464" r:id="rId86"/>
    <p:sldId id="467" r:id="rId87"/>
    <p:sldId id="465" r:id="rId88"/>
    <p:sldId id="469" r:id="rId89"/>
    <p:sldId id="468" r:id="rId90"/>
    <p:sldId id="470" r:id="rId91"/>
    <p:sldId id="471" r:id="rId92"/>
    <p:sldId id="473" r:id="rId93"/>
    <p:sldId id="410" r:id="rId94"/>
    <p:sldId id="408" r:id="rId95"/>
    <p:sldId id="475" r:id="rId96"/>
    <p:sldId id="476" r:id="rId97"/>
    <p:sldId id="478" r:id="rId98"/>
    <p:sldId id="477" r:id="rId99"/>
    <p:sldId id="482" r:id="rId100"/>
    <p:sldId id="483" r:id="rId101"/>
    <p:sldId id="487" r:id="rId102"/>
    <p:sldId id="481" r:id="rId103"/>
    <p:sldId id="489" r:id="rId104"/>
    <p:sldId id="490" r:id="rId105"/>
    <p:sldId id="491" r:id="rId106"/>
    <p:sldId id="492" r:id="rId107"/>
    <p:sldId id="495" r:id="rId108"/>
    <p:sldId id="494" r:id="rId109"/>
    <p:sldId id="496" r:id="rId110"/>
    <p:sldId id="497" r:id="rId111"/>
    <p:sldId id="508" r:id="rId112"/>
    <p:sldId id="498" r:id="rId113"/>
    <p:sldId id="499" r:id="rId114"/>
    <p:sldId id="500" r:id="rId115"/>
    <p:sldId id="509" r:id="rId116"/>
    <p:sldId id="504" r:id="rId117"/>
    <p:sldId id="511" r:id="rId118"/>
    <p:sldId id="518" r:id="rId119"/>
    <p:sldId id="519" r:id="rId120"/>
    <p:sldId id="520" r:id="rId121"/>
    <p:sldId id="515" r:id="rId122"/>
    <p:sldId id="514" r:id="rId123"/>
    <p:sldId id="516" r:id="rId124"/>
    <p:sldId id="505" r:id="rId125"/>
    <p:sldId id="517" r:id="rId126"/>
    <p:sldId id="544" r:id="rId127"/>
    <p:sldId id="501" r:id="rId128"/>
    <p:sldId id="313" r:id="rId129"/>
    <p:sldId id="314" r:id="rId130"/>
    <p:sldId id="315" r:id="rId131"/>
    <p:sldId id="316" r:id="rId132"/>
    <p:sldId id="317" r:id="rId133"/>
    <p:sldId id="521" r:id="rId134"/>
    <p:sldId id="522" r:id="rId135"/>
    <p:sldId id="523" r:id="rId136"/>
    <p:sldId id="347" r:id="rId137"/>
    <p:sldId id="369" r:id="rId138"/>
    <p:sldId id="370" r:id="rId139"/>
    <p:sldId id="371" r:id="rId140"/>
    <p:sldId id="372" r:id="rId141"/>
    <p:sldId id="525" r:id="rId142"/>
    <p:sldId id="526" r:id="rId143"/>
    <p:sldId id="527" r:id="rId144"/>
    <p:sldId id="531" r:id="rId145"/>
    <p:sldId id="528" r:id="rId146"/>
    <p:sldId id="529" r:id="rId147"/>
    <p:sldId id="530" r:id="rId148"/>
    <p:sldId id="524" r:id="rId149"/>
    <p:sldId id="474" r:id="rId150"/>
    <p:sldId id="306" r:id="rId151"/>
    <p:sldId id="296" r:id="rId1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00DB00"/>
    <a:srgbClr val="FF74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29" autoAdjust="0"/>
  </p:normalViewPr>
  <p:slideViewPr>
    <p:cSldViewPr>
      <p:cViewPr>
        <p:scale>
          <a:sx n="75" d="100"/>
          <a:sy n="75" d="100"/>
        </p:scale>
        <p:origin x="-2544"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3/8/2013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p14="http://schemas.microsoft.com/office/powerpoint/2010/main"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Klappt</a:t>
            </a:r>
            <a:r>
              <a:rPr lang="de-DE" baseline="0" dirty="0" smtClean="0"/>
              <a:t> das auch mit Worten? Oder nur visuell? </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WEASEL</a:t>
            </a:r>
            <a:r>
              <a:rPr lang="en-US" baseline="0" dirty="0" smtClean="0"/>
              <a:t> WORDS </a:t>
            </a:r>
            <a:r>
              <a:rPr lang="en-US" baseline="0" dirty="0" err="1" smtClean="0"/>
              <a:t>Verstecken</a:t>
            </a:r>
            <a:r>
              <a:rPr lang="en-US" baseline="0" dirty="0" smtClean="0"/>
              <a:t> </a:t>
            </a:r>
            <a:r>
              <a:rPr lang="en-US" baseline="0" dirty="0" err="1" smtClean="0"/>
              <a:t>Konzepte</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123</a:t>
            </a:fld>
            <a:endParaRPr lang="en-US"/>
          </a:p>
        </p:txBody>
      </p:sp>
    </p:spTree>
    <p:extLst>
      <p:ext uri="{BB962C8B-B14F-4D97-AF65-F5344CB8AC3E}">
        <p14:creationId xmlns:p14="http://schemas.microsoft.com/office/powerpoint/2010/main"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08.03.2013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08.03.2013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tic.springsource.org/spring/docs/2.5.x/api/org/springframework/aop/framework/AbstractSingletonProxyFactoryBean.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p14="http://schemas.microsoft.com/office/powerpoint/2010/main" val="6006383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p14="http://schemas.microsoft.com/office/powerpoint/2010/main" val="15506257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p14="http://schemas.microsoft.com/office/powerpoint/2010/main" val="4806400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p14="http://schemas.microsoft.com/office/powerpoint/2010/main" val="11032385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p14="http://schemas.microsoft.com/office/powerpoint/2010/main" val="6552783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p14="http://schemas.microsoft.com/office/powerpoint/2010/main" val="37779898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p14="http://schemas.microsoft.com/office/powerpoint/2010/main" val="12126023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p14="http://schemas.microsoft.com/office/powerpoint/2010/main" val="18625081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p14="http://schemas.microsoft.com/office/powerpoint/2010/main" val="40469319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918350"/>
            <a:ext cx="2232248" cy="2208750"/>
          </a:xfrm>
          <a:prstGeom prst="rect">
            <a:avLst/>
          </a:prstGeom>
        </p:spPr>
      </p:pic>
    </p:spTree>
    <p:extLst>
      <p:ext uri="{BB962C8B-B14F-4D97-AF65-F5344CB8AC3E}">
        <p14:creationId xmlns:p14="http://schemas.microsoft.com/office/powerpoint/2010/main" val="166714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p14="http://schemas.microsoft.com/office/powerpoint/2010/main" val="32950112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7346738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p14="http://schemas.microsoft.com/office/powerpoint/2010/main" val="29389609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29263600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p14="http://schemas.microsoft.com/office/powerpoint/2010/main" val="212918610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p14="http://schemas.microsoft.com/office/powerpoint/2010/main" val="35667292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p14="http://schemas.microsoft.com/office/powerpoint/2010/main" val="34521482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9649024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7317997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p14="http://schemas.microsoft.com/office/powerpoint/2010/main" val="3074537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50582342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27996997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407744082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36493839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p14="http://schemas.microsoft.com/office/powerpoint/2010/main" val="155309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4702045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Un-</a:t>
            </a:r>
            <a:r>
              <a:rPr lang="en-US" dirty="0" err="1" smtClean="0"/>
              <a:t>denken</a:t>
            </a:r>
            <a:endParaRPr lang="en-US" dirty="0"/>
          </a:p>
        </p:txBody>
      </p:sp>
      <p:sp>
        <p:nvSpPr>
          <p:cNvPr id="4" name="Textplatzhalter 3"/>
          <p:cNvSpPr>
            <a:spLocks noGrp="1"/>
          </p:cNvSpPr>
          <p:nvPr>
            <p:ph type="body" sz="quarter" idx="10"/>
          </p:nvPr>
        </p:nvSpPr>
        <p:spPr/>
        <p:txBody>
          <a:bodyPr/>
          <a:lstStyle/>
          <a:p>
            <a:r>
              <a:rPr lang="en-US" dirty="0" err="1" smtClean="0"/>
              <a:t>Umdenken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err="1" smtClean="0"/>
              <a:t>Neu</a:t>
            </a:r>
            <a:r>
              <a:rPr lang="en-US" dirty="0" smtClean="0"/>
              <a:t> </a:t>
            </a:r>
            <a:r>
              <a:rPr lang="en-US" dirty="0" err="1" smtClean="0"/>
              <a:t>Denken</a:t>
            </a:r>
            <a:r>
              <a:rPr lang="en-US" dirty="0" smtClean="0"/>
              <a:t>!</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p14="http://schemas.microsoft.com/office/powerpoint/2010/main" val="36500413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p14="http://schemas.microsoft.com/office/powerpoint/2010/main" val="271075423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p14="http://schemas.microsoft.com/office/powerpoint/2010/main" val="51145807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5561934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4031096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1144188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670507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9337480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0505477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1500218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p14="http://schemas.microsoft.com/office/powerpoint/2010/main" val="416430644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p14="http://schemas.microsoft.com/office/powerpoint/2010/main" val="22591030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a:latin typeface="Roboto" pitchFamily="2" charset="0"/>
                <a:ea typeface="Roboto" pitchFamily="2" charset="0"/>
                <a:hlinkClick r:id="rId3"/>
              </a:rPr>
              <a:t>/#</a:t>
            </a:r>
            <a:r>
              <a:rPr lang="de-DE" sz="1200" smtClean="0">
                <a:latin typeface="Roboto" pitchFamily="2" charset="0"/>
                <a:ea typeface="Roboto" pitchFamily="2" charset="0"/>
                <a:hlinkClick r:id="rId3"/>
              </a:rPr>
              <a:t>icon-No2208</a:t>
            </a: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rgbClr val="FF00FF"/>
                </a:solidFill>
                <a:latin typeface="Consolas" pitchFamily="49" charset="0"/>
                <a:ea typeface="Roboto" pitchFamily="2" charset="0"/>
                <a:cs typeface="Consolas" pitchFamily="49" charset="0"/>
              </a:rPr>
              <a:t>if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&gt;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0</a:t>
            </a: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'GZ'</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rgbClr val="FF00FF"/>
                </a:solidFill>
                <a:latin typeface="Consolas" pitchFamily="49" charset="0"/>
                <a:ea typeface="Roboto" pitchFamily="2" charset="0"/>
                <a:cs typeface="Consolas" pitchFamily="49" charset="0"/>
              </a:rPr>
              <a:t>else</a:t>
            </a: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'KA'</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g_var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'SZ'</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696106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lumMod val="95000"/>
                  </a:schemeClr>
                </a:solidFill>
                <a:latin typeface="Consolas" pitchFamily="49" charset="0"/>
                <a:ea typeface="Roboto" pitchFamily="2" charset="0"/>
                <a:cs typeface="Consolas" pitchFamily="49" charset="0"/>
              </a:rPr>
              <a:t/>
            </a:r>
            <a:br>
              <a:rPr lang="en-US" sz="2000" b="1" dirty="0">
                <a:solidFill>
                  <a:schemeClr val="bg1">
                    <a:lumMod val="95000"/>
                  </a:schemeClr>
                </a:solidFill>
                <a:latin typeface="Consolas" pitchFamily="49" charset="0"/>
                <a:ea typeface="Roboto" pitchFamily="2" charset="0"/>
                <a:cs typeface="Consolas" pitchFamily="49" charset="0"/>
              </a:rPr>
            </a:br>
            <a:r>
              <a:rPr lang="en-US" sz="2000" b="1" dirty="0" smtClean="0">
                <a:solidFill>
                  <a:schemeClr val="bg1">
                    <a:lumMod val="95000"/>
                  </a:schemeClr>
                </a:solidFill>
                <a:latin typeface="Consolas" pitchFamily="49" charset="0"/>
                <a:ea typeface="Roboto" pitchFamily="2" charset="0"/>
                <a:cs typeface="Consolas" pitchFamily="49" charset="0"/>
              </a:rPr>
              <a:t>if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['KA'] &gt; 0) {</a:t>
            </a:r>
            <a:br>
              <a:rPr lang="en-US" sz="2000" b="1" dirty="0" smtClean="0">
                <a:solidFill>
                  <a:schemeClr val="bg1">
                    <a:lumMod val="95000"/>
                  </a:schemeClr>
                </a:solidFill>
                <a:latin typeface="Consolas" pitchFamily="49" charset="0"/>
                <a:ea typeface="Roboto" pitchFamily="2" charset="0"/>
                <a:cs typeface="Consolas" pitchFamily="49" charset="0"/>
              </a:rPr>
            </a:br>
            <a:r>
              <a:rPr lang="en-US" sz="2000" b="1" dirty="0" smtClean="0">
                <a:solidFill>
                  <a:schemeClr val="bg1">
                    <a:lumMod val="95000"/>
                  </a:schemeClr>
                </a:solidFill>
                <a:latin typeface="Consolas" pitchFamily="49" charset="0"/>
                <a:ea typeface="Roboto" pitchFamily="2" charset="0"/>
                <a:cs typeface="Consolas" pitchFamily="49" charset="0"/>
              </a:rPr>
              <a:t>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'KA'</a:t>
            </a:r>
            <a:r>
              <a:rPr lang="en-US" sz="2000" b="1" dirty="0" smtClean="0">
                <a:solidFill>
                  <a:schemeClr val="bg1">
                    <a:lumMod val="95000"/>
                  </a:schemeClr>
                </a:solidFill>
                <a:latin typeface="Consolas" pitchFamily="49" charset="0"/>
                <a:ea typeface="Roboto" pitchFamily="2" charset="0"/>
                <a:cs typeface="Consolas" pitchFamily="49" charset="0"/>
              </a:rPr>
              <a:t>] =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['KA'] +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['KA'] *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'GZ'</a:t>
            </a:r>
            <a:r>
              <a:rPr lang="en-US" sz="2000" b="1" dirty="0" smtClean="0">
                <a:solidFill>
                  <a:schemeClr val="bg1">
                    <a:lumMod val="95000"/>
                  </a:schemeClr>
                </a:solidFill>
                <a:latin typeface="Consolas" pitchFamily="49" charset="0"/>
                <a:ea typeface="Roboto" pitchFamily="2" charset="0"/>
                <a:cs typeface="Consolas" pitchFamily="49" charset="0"/>
              </a:rPr>
              <a:t>]);</a:t>
            </a:r>
            <a:br>
              <a:rPr lang="en-US" sz="2000" b="1" dirty="0" smtClean="0">
                <a:solidFill>
                  <a:schemeClr val="bg1">
                    <a:lumMod val="95000"/>
                  </a:schemeClr>
                </a:solidFill>
                <a:latin typeface="Consolas" pitchFamily="49" charset="0"/>
                <a:ea typeface="Roboto" pitchFamily="2" charset="0"/>
                <a:cs typeface="Consolas" pitchFamily="49" charset="0"/>
              </a:rPr>
            </a:br>
            <a:r>
              <a:rPr lang="en-US" sz="2000" b="1" dirty="0" smtClean="0">
                <a:solidFill>
                  <a:schemeClr val="bg1">
                    <a:lumMod val="95000"/>
                  </a:schemeClr>
                </a:solidFill>
                <a:latin typeface="Consolas" pitchFamily="49" charset="0"/>
                <a:ea typeface="Roboto" pitchFamily="2" charset="0"/>
                <a:cs typeface="Consolas" pitchFamily="49" charset="0"/>
              </a:rPr>
              <a:t>}</a:t>
            </a:r>
            <a:br>
              <a:rPr lang="en-US" sz="2000" b="1" dirty="0" smtClean="0">
                <a:solidFill>
                  <a:schemeClr val="bg1">
                    <a:lumMod val="95000"/>
                  </a:schemeClr>
                </a:solidFill>
                <a:latin typeface="Consolas" pitchFamily="49" charset="0"/>
                <a:ea typeface="Roboto" pitchFamily="2" charset="0"/>
                <a:cs typeface="Consolas" pitchFamily="49" charset="0"/>
              </a:rPr>
            </a:br>
            <a:r>
              <a:rPr lang="en-US" sz="2000" b="1" dirty="0" smtClean="0">
                <a:solidFill>
                  <a:schemeClr val="bg1">
                    <a:lumMod val="95000"/>
                  </a:schemeClr>
                </a:solidFill>
                <a:latin typeface="Consolas" pitchFamily="49" charset="0"/>
                <a:ea typeface="Roboto" pitchFamily="2" charset="0"/>
                <a:cs typeface="Consolas" pitchFamily="49" charset="0"/>
              </a:rPr>
              <a:t>else {</a:t>
            </a:r>
            <a:br>
              <a:rPr lang="en-US" sz="2000" b="1" dirty="0" smtClean="0">
                <a:solidFill>
                  <a:schemeClr val="bg1">
                    <a:lumMod val="95000"/>
                  </a:schemeClr>
                </a:solidFill>
                <a:latin typeface="Consolas" pitchFamily="49" charset="0"/>
                <a:ea typeface="Roboto" pitchFamily="2" charset="0"/>
                <a:cs typeface="Consolas" pitchFamily="49" charset="0"/>
              </a:rPr>
            </a:br>
            <a:r>
              <a:rPr lang="en-US" sz="2000" b="1" dirty="0" smtClean="0">
                <a:solidFill>
                  <a:schemeClr val="bg1">
                    <a:lumMod val="95000"/>
                  </a:schemeClr>
                </a:solidFill>
                <a:latin typeface="Consolas" pitchFamily="49" charset="0"/>
                <a:ea typeface="Roboto" pitchFamily="2" charset="0"/>
                <a:cs typeface="Consolas" pitchFamily="49" charset="0"/>
              </a:rPr>
              <a:t>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'KA'</a:t>
            </a:r>
            <a:r>
              <a:rPr lang="en-US" sz="2000" b="1" dirty="0" smtClean="0">
                <a:solidFill>
                  <a:schemeClr val="bg1">
                    <a:lumMod val="95000"/>
                  </a:schemeClr>
                </a:solidFill>
                <a:latin typeface="Consolas" pitchFamily="49" charset="0"/>
                <a:ea typeface="Roboto" pitchFamily="2" charset="0"/>
                <a:cs typeface="Consolas" pitchFamily="49" charset="0"/>
              </a:rPr>
              <a:t>] =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['KA'] +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['KA'] * </a:t>
            </a:r>
            <a:r>
              <a:rPr lang="en-US" sz="2000" b="1" dirty="0" err="1" smtClean="0">
                <a:solidFill>
                  <a:schemeClr val="bg1">
                    <a:lumMod val="95000"/>
                  </a:schemeClr>
                </a:solidFill>
                <a:latin typeface="Consolas" pitchFamily="49" charset="0"/>
                <a:ea typeface="Roboto" pitchFamily="2" charset="0"/>
                <a:cs typeface="Consolas" pitchFamily="49" charset="0"/>
              </a:rPr>
              <a:t>g_var</a:t>
            </a:r>
            <a:r>
              <a:rPr lang="en-US" sz="2000" b="1" dirty="0" smtClean="0">
                <a:solidFill>
                  <a:schemeClr val="bg1">
                    <a:lumMod val="95000"/>
                  </a:schemeClr>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'SZ'</a:t>
            </a:r>
            <a:r>
              <a:rPr lang="en-US" sz="2000" b="1" dirty="0" smtClean="0">
                <a:solidFill>
                  <a:schemeClr val="bg1">
                    <a:lumMod val="95000"/>
                  </a:schemeClr>
                </a:solidFill>
                <a:latin typeface="Consolas" pitchFamily="49" charset="0"/>
                <a:ea typeface="Roboto" pitchFamily="2" charset="0"/>
                <a:cs typeface="Consolas" pitchFamily="49" charset="0"/>
              </a:rPr>
              <a:t>]);</a:t>
            </a:r>
            <a:br>
              <a:rPr lang="en-US" sz="2000" b="1" dirty="0" smtClean="0">
                <a:solidFill>
                  <a:schemeClr val="bg1">
                    <a:lumMod val="95000"/>
                  </a:schemeClr>
                </a:solidFill>
                <a:latin typeface="Consolas" pitchFamily="49" charset="0"/>
                <a:ea typeface="Roboto" pitchFamily="2" charset="0"/>
                <a:cs typeface="Consolas" pitchFamily="49" charset="0"/>
              </a:rPr>
            </a:br>
            <a:r>
              <a:rPr lang="en-US" sz="2000" b="1" dirty="0" smtClean="0">
                <a:solidFill>
                  <a:schemeClr val="bg1">
                    <a:lumMod val="95000"/>
                  </a:schemeClr>
                </a:solidFill>
                <a:latin typeface="Consolas" pitchFamily="49" charset="0"/>
                <a:ea typeface="Roboto" pitchFamily="2" charset="0"/>
                <a:cs typeface="Consolas" pitchFamily="49" charset="0"/>
              </a:rPr>
              <a:t>}</a:t>
            </a:r>
            <a:br>
              <a:rPr lang="en-US" sz="2000" b="1" dirty="0" smtClean="0">
                <a:solidFill>
                  <a:schemeClr val="bg1">
                    <a:lumMod val="95000"/>
                  </a:schemeClr>
                </a:solidFill>
                <a:latin typeface="Consolas" pitchFamily="49" charset="0"/>
                <a:ea typeface="Roboto" pitchFamily="2" charset="0"/>
                <a:cs typeface="Consolas" pitchFamily="49" charset="0"/>
              </a:rPr>
            </a:br>
            <a:endParaRPr lang="en-US" sz="2000" b="1" dirty="0">
              <a:solidFill>
                <a:schemeClr val="bg1">
                  <a:lumMod val="95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536415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3" name="Picture 2" descr="C:\Users\Johannes\Desktop\fd2429e2b3d73aaab611617f4d40d5c4 (1).png"/>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103585" y="4869160"/>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a:latin typeface="Consolas" pitchFamily="49" charset="0"/>
                <a:ea typeface="Roboto" pitchFamily="2" charset="0"/>
                <a:cs typeface="Consolas" pitchFamily="49" charset="0"/>
              </a:rPr>
              <a:t>var</a:t>
            </a: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smtClean="0">
                <a:solidFill>
                  <a:srgbClr val="00DB00"/>
                </a:solidFill>
                <a:latin typeface="Consolas" pitchFamily="49" charset="0"/>
                <a:ea typeface="Roboto" pitchFamily="2" charset="0"/>
                <a:cs typeface="Consolas" pitchFamily="49" charset="0"/>
              </a:rPr>
              <a:t>interest</a:t>
            </a:r>
            <a:r>
              <a:rPr lang="en-US" sz="1800" b="1" dirty="0" smtClean="0">
                <a:solidFill>
                  <a:schemeClr val="bg1">
                    <a:lumMod val="95000"/>
                  </a:schemeClr>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a:latin typeface="Consolas" pitchFamily="49" charset="0"/>
                <a:ea typeface="Roboto" pitchFamily="2" charset="0"/>
                <a:cs typeface="Consolas" pitchFamily="49" charset="0"/>
              </a:rPr>
              <a:t>function</a:t>
            </a:r>
            <a:r>
              <a:rPr lang="en-US" sz="1800" b="1" dirty="0">
                <a:solidFill>
                  <a:schemeClr val="bg1">
                    <a:lumMod val="95000"/>
                  </a:schemeClr>
                </a:solidFill>
                <a:latin typeface="Consolas" pitchFamily="49" charset="0"/>
                <a:ea typeface="Roboto" pitchFamily="2" charset="0"/>
                <a:cs typeface="Consolas" pitchFamily="49" charset="0"/>
              </a:rPr>
              <a:t> (balance, </a:t>
            </a:r>
            <a:r>
              <a:rPr lang="en-US" sz="1800" b="1" dirty="0" err="1">
                <a:solidFill>
                  <a:schemeClr val="bg1">
                    <a:lumMod val="95000"/>
                  </a:schemeClr>
                </a:solidFill>
                <a:latin typeface="Consolas" pitchFamily="49" charset="0"/>
                <a:ea typeface="Roboto" pitchFamily="2" charset="0"/>
                <a:cs typeface="Consolas" pitchFamily="49" charset="0"/>
              </a:rPr>
              <a:t>credit_interest</a:t>
            </a: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err="1">
                <a:solidFill>
                  <a:schemeClr val="bg1">
                    <a:lumMod val="95000"/>
                  </a:schemeClr>
                </a:solidFill>
                <a:latin typeface="Consolas" pitchFamily="49" charset="0"/>
                <a:ea typeface="Roboto" pitchFamily="2" charset="0"/>
                <a:cs typeface="Consolas" pitchFamily="49" charset="0"/>
              </a:rPr>
              <a:t>debit_interest</a:t>
            </a:r>
            <a:r>
              <a:rPr lang="en-US" sz="1800" b="1" dirty="0">
                <a:solidFill>
                  <a:schemeClr val="bg1">
                    <a:lumMod val="95000"/>
                  </a:schemeClr>
                </a:solidFill>
                <a:latin typeface="Consolas" pitchFamily="49" charset="0"/>
                <a:ea typeface="Roboto" pitchFamily="2" charset="0"/>
                <a:cs typeface="Consolas" pitchFamily="49" charset="0"/>
              </a:rPr>
              <a:t>) {</a:t>
            </a:r>
            <a:br>
              <a:rPr lang="en-US" sz="1800" b="1" dirty="0">
                <a:solidFill>
                  <a:schemeClr val="bg1">
                    <a:lumMod val="95000"/>
                  </a:schemeClr>
                </a:solidFill>
                <a:latin typeface="Consolas" pitchFamily="49" charset="0"/>
                <a:ea typeface="Roboto" pitchFamily="2" charset="0"/>
                <a:cs typeface="Consolas" pitchFamily="49" charset="0"/>
              </a:rPr>
            </a:b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if</a:t>
            </a:r>
            <a:r>
              <a:rPr lang="en-US" sz="1800" b="1" dirty="0">
                <a:solidFill>
                  <a:schemeClr val="bg1">
                    <a:lumMod val="95000"/>
                  </a:schemeClr>
                </a:solidFill>
                <a:latin typeface="Consolas" pitchFamily="49" charset="0"/>
                <a:ea typeface="Roboto" pitchFamily="2" charset="0"/>
                <a:cs typeface="Consolas" pitchFamily="49" charset="0"/>
              </a:rPr>
              <a:t> (balance </a:t>
            </a:r>
            <a:r>
              <a:rPr lang="en-US" sz="1800" b="1" dirty="0">
                <a:solidFill>
                  <a:srgbClr val="FF00FF"/>
                </a:solidFill>
                <a:latin typeface="Consolas" pitchFamily="49" charset="0"/>
                <a:ea typeface="Roboto" pitchFamily="2" charset="0"/>
                <a:cs typeface="Consolas" pitchFamily="49" charset="0"/>
              </a:rPr>
              <a:t>&gt;</a:t>
            </a: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a:latin typeface="Consolas" pitchFamily="49" charset="0"/>
                <a:ea typeface="Roboto" pitchFamily="2" charset="0"/>
                <a:cs typeface="Consolas" pitchFamily="49" charset="0"/>
              </a:rPr>
              <a:t>0</a:t>
            </a:r>
            <a:r>
              <a:rPr lang="en-US" sz="1800" b="1" dirty="0">
                <a:solidFill>
                  <a:schemeClr val="bg1">
                    <a:lumMod val="95000"/>
                  </a:schemeClr>
                </a:solidFill>
                <a:latin typeface="Consolas" pitchFamily="49" charset="0"/>
                <a:ea typeface="Roboto" pitchFamily="2" charset="0"/>
                <a:cs typeface="Consolas" pitchFamily="49" charset="0"/>
              </a:rPr>
              <a:t>) {</a:t>
            </a:r>
            <a:br>
              <a:rPr lang="en-US" sz="1800" b="1" dirty="0">
                <a:solidFill>
                  <a:schemeClr val="bg1">
                    <a:lumMod val="95000"/>
                  </a:schemeClr>
                </a:solidFill>
                <a:latin typeface="Consolas" pitchFamily="49" charset="0"/>
                <a:ea typeface="Roboto" pitchFamily="2" charset="0"/>
                <a:cs typeface="Consolas" pitchFamily="49" charset="0"/>
              </a:rPr>
            </a:br>
            <a:r>
              <a:rPr lang="en-US" sz="1800" b="1" dirty="0">
                <a:solidFill>
                  <a:schemeClr val="bg1">
                    <a:lumMod val="95000"/>
                  </a:schemeClr>
                </a:solidFill>
                <a:latin typeface="Consolas" pitchFamily="49" charset="0"/>
                <a:ea typeface="Roboto" pitchFamily="2" charset="0"/>
                <a:cs typeface="Consolas" pitchFamily="49" charset="0"/>
              </a:rPr>
              <a:t>		return (balance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err="1">
                <a:solidFill>
                  <a:schemeClr val="bg1">
                    <a:lumMod val="95000"/>
                  </a:schemeClr>
                </a:solidFill>
                <a:latin typeface="Consolas" pitchFamily="49" charset="0"/>
                <a:ea typeface="Roboto" pitchFamily="2" charset="0"/>
                <a:cs typeface="Consolas" pitchFamily="49" charset="0"/>
              </a:rPr>
              <a:t>credit_interest</a:t>
            </a:r>
            <a:r>
              <a:rPr lang="en-US" sz="1800" b="1" dirty="0">
                <a:solidFill>
                  <a:schemeClr val="bg1">
                    <a:lumMod val="95000"/>
                  </a:schemeClr>
                </a:solidFill>
                <a:latin typeface="Consolas" pitchFamily="49" charset="0"/>
                <a:ea typeface="Roboto" pitchFamily="2" charset="0"/>
                <a:cs typeface="Consolas" pitchFamily="49" charset="0"/>
              </a:rPr>
              <a:t>);</a:t>
            </a:r>
            <a:br>
              <a:rPr lang="en-US" sz="1800" b="1" dirty="0">
                <a:solidFill>
                  <a:schemeClr val="bg1">
                    <a:lumMod val="95000"/>
                  </a:schemeClr>
                </a:solidFill>
                <a:latin typeface="Consolas" pitchFamily="49" charset="0"/>
                <a:ea typeface="Roboto" pitchFamily="2" charset="0"/>
                <a:cs typeface="Consolas" pitchFamily="49" charset="0"/>
              </a:rPr>
            </a:br>
            <a:r>
              <a:rPr lang="en-US" sz="1800" b="1" dirty="0">
                <a:solidFill>
                  <a:schemeClr val="bg1">
                    <a:lumMod val="95000"/>
                  </a:schemeClr>
                </a:solidFill>
                <a:latin typeface="Consolas" pitchFamily="49" charset="0"/>
                <a:ea typeface="Roboto" pitchFamily="2" charset="0"/>
                <a:cs typeface="Consolas" pitchFamily="49" charset="0"/>
              </a:rPr>
              <a:t>	}</a:t>
            </a:r>
            <a:br>
              <a:rPr lang="en-US" sz="1800" b="1" dirty="0">
                <a:solidFill>
                  <a:schemeClr val="bg1">
                    <a:lumMod val="95000"/>
                  </a:schemeClr>
                </a:solidFill>
                <a:latin typeface="Consolas" pitchFamily="49" charset="0"/>
                <a:ea typeface="Roboto" pitchFamily="2" charset="0"/>
                <a:cs typeface="Consolas" pitchFamily="49" charset="0"/>
              </a:rPr>
            </a:b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return</a:t>
            </a:r>
            <a:r>
              <a:rPr lang="en-US" sz="1800" b="1" dirty="0">
                <a:solidFill>
                  <a:schemeClr val="bg1">
                    <a:lumMod val="95000"/>
                  </a:schemeClr>
                </a:solidFill>
                <a:latin typeface="Consolas" pitchFamily="49" charset="0"/>
                <a:ea typeface="Roboto" pitchFamily="2" charset="0"/>
                <a:cs typeface="Consolas" pitchFamily="49" charset="0"/>
              </a:rPr>
              <a:t> (balance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lumMod val="95000"/>
                  </a:schemeClr>
                </a:solidFill>
                <a:latin typeface="Consolas" pitchFamily="49" charset="0"/>
                <a:ea typeface="Roboto" pitchFamily="2" charset="0"/>
                <a:cs typeface="Consolas" pitchFamily="49" charset="0"/>
              </a:rPr>
              <a:t> </a:t>
            </a:r>
            <a:r>
              <a:rPr lang="en-US" sz="1800" b="1" dirty="0" err="1">
                <a:solidFill>
                  <a:schemeClr val="bg1">
                    <a:lumMod val="95000"/>
                  </a:schemeClr>
                </a:solidFill>
                <a:latin typeface="Consolas" pitchFamily="49" charset="0"/>
                <a:ea typeface="Roboto" pitchFamily="2" charset="0"/>
                <a:cs typeface="Consolas" pitchFamily="49" charset="0"/>
              </a:rPr>
              <a:t>debit_interest</a:t>
            </a:r>
            <a:r>
              <a:rPr lang="en-US" sz="1800" b="1" dirty="0">
                <a:solidFill>
                  <a:schemeClr val="bg1">
                    <a:lumMod val="95000"/>
                  </a:schemeClr>
                </a:solidFill>
                <a:latin typeface="Consolas" pitchFamily="49" charset="0"/>
                <a:ea typeface="Roboto" pitchFamily="2" charset="0"/>
                <a:cs typeface="Consolas" pitchFamily="49" charset="0"/>
              </a:rPr>
              <a:t>);</a:t>
            </a:r>
            <a:br>
              <a:rPr lang="en-US" sz="1800" b="1" dirty="0">
                <a:solidFill>
                  <a:schemeClr val="bg1">
                    <a:lumMod val="95000"/>
                  </a:schemeClr>
                </a:solidFill>
                <a:latin typeface="Consolas" pitchFamily="49" charset="0"/>
                <a:ea typeface="Roboto" pitchFamily="2" charset="0"/>
                <a:cs typeface="Consolas" pitchFamily="49" charset="0"/>
              </a:rPr>
            </a:br>
            <a:r>
              <a:rPr lang="en-US" sz="1800" b="1" dirty="0">
                <a:solidFill>
                  <a:schemeClr val="bg1">
                    <a:lumMod val="95000"/>
                  </a:schemeClr>
                </a:solidFill>
                <a:latin typeface="Consolas" pitchFamily="49" charset="0"/>
                <a:ea typeface="Roboto" pitchFamily="2" charset="0"/>
                <a:cs typeface="Consolas" pitchFamily="49" charset="0"/>
              </a:rPr>
              <a:t>};</a:t>
            </a:r>
            <a:endParaRPr lang="en-US" sz="1800" b="1" dirty="0">
              <a:solidFill>
                <a:schemeClr val="bg1">
                  <a:lumMod val="95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289873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4" name="Textplatzhalter 3"/>
          <p:cNvSpPr>
            <a:spLocks noGrp="1"/>
          </p:cNvSpPr>
          <p:nvPr>
            <p:ph type="body" sz="quarter" idx="10"/>
          </p:nvPr>
        </p:nvSpPr>
        <p:spPr>
          <a:xfrm>
            <a:off x="971600" y="1988840"/>
            <a:ext cx="7200850" cy="719137"/>
          </a:xfrm>
        </p:spPr>
        <p:txBody>
          <a:bodyPr/>
          <a:lstStyle/>
          <a:p>
            <a:endParaRPr lang="en-US" dirty="0"/>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I4</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I2</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I4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I2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5" name="Textplatzhalter 4"/>
          <p:cNvSpPr>
            <a:spLocks noGrp="1"/>
          </p:cNvSpPr>
          <p:nvPr>
            <p:ph type="body" sz="quarter" idx="11"/>
          </p:nvPr>
        </p:nvSpPr>
        <p:spPr>
          <a:xfrm>
            <a:off x="251520" y="3933056"/>
            <a:ext cx="8640960" cy="935161"/>
          </a:xfrm>
        </p:spPr>
        <p:txBody>
          <a:bodyPr/>
          <a:lstStyle/>
          <a:p>
            <a:r>
              <a:rPr lang="en-US" dirty="0" err="1" smtClean="0"/>
              <a:t>Bilden</a:t>
            </a:r>
            <a:r>
              <a:rPr lang="en-US" dirty="0" smtClean="0"/>
              <a:t> </a:t>
            </a:r>
            <a:r>
              <a:rPr lang="en-US" dirty="0" err="1" smtClean="0"/>
              <a:t>sie</a:t>
            </a:r>
            <a:r>
              <a:rPr lang="en-US" dirty="0" smtClean="0"/>
              <a:t> mal </a:t>
            </a:r>
            <a:r>
              <a:rPr lang="en-US" dirty="0" err="1" smtClean="0"/>
              <a:t>einen</a:t>
            </a:r>
            <a:r>
              <a:rPr lang="en-US" dirty="0" smtClean="0"/>
              <a:t> </a:t>
            </a:r>
            <a:r>
              <a:rPr lang="en-US" dirty="0" err="1" smtClean="0"/>
              <a:t>Satz</a:t>
            </a:r>
            <a:r>
              <a:rPr lang="en-US" dirty="0" smtClean="0"/>
              <a:t> </a:t>
            </a:r>
            <a:r>
              <a:rPr lang="en-US" dirty="0" err="1" smtClean="0"/>
              <a:t>mit</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bg1"/>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bg1"/>
                </a:solidFill>
                <a:latin typeface="Roboto" pitchFamily="2" charset="0"/>
                <a:ea typeface="Roboto" pitchFamily="2" charset="0"/>
              </a:rPr>
              <a:t> deuten,</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Dass ich so traurig bin;</a:t>
            </a:r>
            <a:br>
              <a:rPr lang="de-AT" sz="4400" dirty="0" smtClean="0">
                <a:solidFill>
                  <a:schemeClr val="bg1"/>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bg1"/>
                </a:solidFill>
                <a:latin typeface="Roboto" pitchFamily="2" charset="0"/>
                <a:ea typeface="Roboto" pitchFamily="2" charset="0"/>
              </a:rPr>
              <a:t> aus uralten Zeiten, </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 kommt mir nicht aus dem Sinn.</a:t>
            </a:r>
            <a:r>
              <a:rPr lang="en-US" sz="4400" dirty="0" smtClean="0">
                <a:solidFill>
                  <a:schemeClr val="bg1"/>
                </a:solidFill>
                <a:ea typeface="Roboto" pitchFamily="2" charset="0"/>
              </a:rPr>
              <a:t/>
            </a:r>
            <a:br>
              <a:rPr lang="en-US" sz="4400" dirty="0" smtClean="0">
                <a:solidFill>
                  <a:schemeClr val="bg1"/>
                </a:solidFill>
                <a:ea typeface="Roboto" pitchFamily="2" charset="0"/>
              </a:rPr>
            </a:br>
            <a:endParaRPr lang="en-US" sz="4400" dirty="0" smtClean="0">
              <a:solidFill>
                <a:schemeClr val="bg1"/>
              </a:solidFill>
              <a:ea typeface="Roboto" pitchFamily="2" charset="0"/>
            </a:endParaRPr>
          </a:p>
          <a:p>
            <a:pPr algn="r"/>
            <a:r>
              <a:rPr lang="en-US" sz="4400" dirty="0" smtClean="0">
                <a:solidFill>
                  <a:schemeClr val="bg1"/>
                </a:solidFill>
                <a:ea typeface="Roboto" pitchFamily="2" charset="0"/>
              </a:rPr>
              <a:t> Schiller, </a:t>
            </a:r>
            <a:r>
              <a:rPr lang="en-US" sz="4400" dirty="0" err="1" smtClean="0">
                <a:solidFill>
                  <a:schemeClr val="bg1"/>
                </a:solidFill>
                <a:ea typeface="Roboto" pitchFamily="2" charset="0"/>
              </a:rPr>
              <a:t>Loreley</a:t>
            </a:r>
            <a:r>
              <a:rPr lang="en-US" sz="4400" dirty="0" smtClean="0">
                <a:solidFill>
                  <a:schemeClr val="bg1"/>
                </a:solidFill>
                <a:ea typeface="Roboto" pitchFamily="2" charset="0"/>
              </a:rPr>
              <a:t>, 1837</a:t>
            </a:r>
            <a:endParaRPr lang="en-US" sz="2800" dirty="0">
              <a:solidFill>
                <a:schemeClr val="bg1"/>
              </a:solidFill>
              <a:ea typeface="Roboto" pitchFamily="2"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tx1">
                    <a:lumMod val="65000"/>
                    <a:lumOff val="35000"/>
                  </a:schemeClr>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tx1">
                    <a:lumMod val="65000"/>
                    <a:lumOff val="35000"/>
                  </a:schemeClr>
                </a:solidFill>
                <a:latin typeface="Roboto" pitchFamily="2" charset="0"/>
                <a:ea typeface="Roboto" pitchFamily="2" charset="0"/>
              </a:rPr>
              <a:t> deuten,</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Dass ich so traurig bin;</a:t>
            </a:r>
            <a:br>
              <a:rPr lang="de-AT" sz="4400" dirty="0" smtClean="0">
                <a:solidFill>
                  <a:schemeClr val="tx1">
                    <a:lumMod val="65000"/>
                    <a:lumOff val="35000"/>
                  </a:schemeClr>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tx1">
                    <a:lumMod val="65000"/>
                    <a:lumOff val="35000"/>
                  </a:schemeClr>
                </a:solidFill>
                <a:latin typeface="Roboto" pitchFamily="2" charset="0"/>
                <a:ea typeface="Roboto" pitchFamily="2" charset="0"/>
              </a:rPr>
              <a:t> aus uralten Zeiten, </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 kommt mir nicht aus dem Sinn.</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rgbClr val="FF7400"/>
                </a:solidFill>
                <a:ea typeface="Roboto" pitchFamily="2" charset="0"/>
              </a:rPr>
              <a:t> Heinrich Heine, </a:t>
            </a:r>
            <a:r>
              <a:rPr lang="en-US" sz="4400" dirty="0" err="1" smtClean="0">
                <a:solidFill>
                  <a:srgbClr val="FF7400"/>
                </a:solidFill>
                <a:ea typeface="Roboto" pitchFamily="2" charset="0"/>
              </a:rPr>
              <a:t>Loreley</a:t>
            </a:r>
            <a:r>
              <a:rPr lang="en-US" sz="4400" smtClean="0">
                <a:solidFill>
                  <a:srgbClr val="FF7400"/>
                </a:solidFill>
                <a:ea typeface="Roboto" pitchFamily="2" charset="0"/>
              </a:rPr>
              <a:t>, 1824</a:t>
            </a:r>
            <a:endParaRPr lang="en-US" sz="2800" dirty="0">
              <a:solidFill>
                <a:srgbClr val="FF7400"/>
              </a:solidFill>
              <a:ea typeface="Roboto" pitchFamily="2"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feld 30"/>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p>
        </p:txBody>
      </p: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971600" y="5589240"/>
            <a:ext cx="7200850" cy="719137"/>
          </a:xfrm>
        </p:spPr>
        <p:txBody>
          <a:bodyPr/>
          <a:lstStyle/>
          <a:p>
            <a:r>
              <a:rPr lang="en-US" dirty="0" smtClean="0"/>
              <a:t>Think here!</a:t>
            </a:r>
            <a:endParaRPr lang="en-US" dirty="0"/>
          </a:p>
        </p:txBody>
      </p:sp>
      <p:sp>
        <p:nvSpPr>
          <p:cNvPr id="20" name="Textfeld 19"/>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Johannes Hofmeister\Desktop\AbstractSingletonProxyFacto.png">
            <a:hlinkClick r:id="rId2"/>
          </p:cNvPr>
          <p:cNvPicPr>
            <a:picLocks noChangeAspect="1" noChangeArrowheads="1"/>
          </p:cNvPicPr>
          <p:nvPr/>
        </p:nvPicPr>
        <p:blipFill>
          <a:blip r:embed="rId3" cstate="print"/>
          <a:srcRect/>
          <a:stretch>
            <a:fillRect/>
          </a:stretch>
        </p:blipFill>
        <p:spPr bwMode="auto">
          <a:xfrm>
            <a:off x="1187624" y="980728"/>
            <a:ext cx="6951610" cy="4837162"/>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855473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pPr algn="l"/>
            <a:r>
              <a:rPr lang="de-AT" sz="2800" b="1" dirty="0" smtClean="0">
                <a:solidFill>
                  <a:schemeClr val="tx1"/>
                </a:solidFill>
                <a:latin typeface="Arial" pitchFamily="34" charset="0"/>
                <a:cs typeface="Arial" pitchFamily="34" charset="0"/>
              </a:rPr>
              <a:t>Class </a:t>
            </a:r>
            <a:r>
              <a:rPr lang="de-AT" sz="2800" b="1" dirty="0" err="1" smtClean="0">
                <a:solidFill>
                  <a:schemeClr val="tx1"/>
                </a:solidFill>
                <a:latin typeface="Arial" pitchFamily="34" charset="0"/>
                <a:cs typeface="Arial" pitchFamily="34" charset="0"/>
              </a:rPr>
              <a:t>AbstractSingletonProxyFactoryBean</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en-US" sz="2800" dirty="0" smtClean="0">
                <a:solidFill>
                  <a:schemeClr val="tx1"/>
                </a:solidFill>
                <a:latin typeface="Arial" pitchFamily="34" charset="0"/>
                <a:cs typeface="Arial" pitchFamily="34" charset="0"/>
              </a:rPr>
              <a:t>Convenient proxy factory bean </a:t>
            </a:r>
            <a:r>
              <a:rPr lang="en-US" sz="2800" dirty="0" err="1" smtClean="0">
                <a:solidFill>
                  <a:schemeClr val="tx1"/>
                </a:solidFill>
                <a:latin typeface="Arial" pitchFamily="34" charset="0"/>
                <a:cs typeface="Arial" pitchFamily="34" charset="0"/>
              </a:rPr>
              <a:t>superclass</a:t>
            </a:r>
            <a:r>
              <a:rPr lang="en-US" sz="2800" dirty="0" smtClean="0">
                <a:solidFill>
                  <a:schemeClr val="tx1"/>
                </a:solidFill>
                <a:latin typeface="Arial" pitchFamily="34" charset="0"/>
                <a:cs typeface="Arial" pitchFamily="34" charset="0"/>
              </a:rPr>
              <a:t> for proxy factory beans that create only singletons.</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endParaRPr lang="en-US" sz="28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p14="http://schemas.microsoft.com/office/powerpoint/2010/main" val="40806531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p14="http://schemas.microsoft.com/office/powerpoint/2010/main" val="34864086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p14="http://schemas.microsoft.com/office/powerpoint/2010/main" val="17003607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p14="http://schemas.microsoft.com/office/powerpoint/2010/main" val="26862155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p14="http://schemas.microsoft.com/office/powerpoint/2010/main" val="667148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Bildschirmpräsentation (4:3)</PresentationFormat>
  <Paragraphs>245</Paragraphs>
  <Slides>151</Slides>
  <Notes>3</Notes>
  <HiddenSlides>0</HiddenSlides>
  <MMClips>0</MMClips>
  <ScaleCrop>false</ScaleCrop>
  <HeadingPairs>
    <vt:vector size="4" baseType="variant">
      <vt:variant>
        <vt:lpstr>Design</vt:lpstr>
      </vt:variant>
      <vt:variant>
        <vt:i4>1</vt:i4>
      </vt:variant>
      <vt:variant>
        <vt:lpstr>Folientitel</vt:lpstr>
      </vt:variant>
      <vt:variant>
        <vt:i4>151</vt:i4>
      </vt:variant>
    </vt:vector>
  </HeadingPairs>
  <TitlesOfParts>
    <vt:vector size="152" baseType="lpstr">
      <vt:lpstr>Larissa-Design</vt:lpstr>
      <vt:lpstr>"Always code as if the guy who ends up maintaining your code will be a violent psychopath who knows where you live."    John Woods.</vt:lpstr>
      <vt:lpstr>PowerPoint-Präsentation</vt:lpstr>
      <vt:lpstr>PowerPoint-Präsentation</vt:lpstr>
      <vt:lpstr>Managerbrokerdispatcher interfaceimpl</vt:lpstr>
      <vt:lpstr>http://www.classnamer.com/</vt:lpstr>
      <vt:lpstr>CheckedGraphContext  StatelesErrorCorrectingMessageGeneratorsRecordGenerator</vt:lpstr>
      <vt:lpstr>PowerPoint-Präsentation</vt:lpstr>
      <vt:lpstr>Class AbstractSingletonProxyFactoryBean  Convenient proxy factory bean superclass for proxy factory beans that create only singletons. </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 if (g_var['KA'] &gt; 0) {  g_var['KA'] = g_var['KA'] + (g_var['KA'] * g_var['GZ']); } else {  g_var['KA'] = g_var['KA'] + (g_var['KA'] * g_var['SZ']); } </vt:lpstr>
      <vt:lpstr> if (g_var['KA'] &gt; 0) {  g_var['KA'] = g_var['KA'] + (g_var['KA'] * g_var['GZ']); } else {  g_var['KA'] = g_var['KA'] + (g_var['KA'] * g_var['SZ']); } </vt:lpstr>
      <vt:lpstr>var interest = function (balance, credit_interest, debit_interest) {  if (balance &gt; 0) {   return (balance * credit_interest);  }  return (balance * debit_interest); };</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CONtext</vt:lpstr>
      <vt:lpstr>I3</vt:lpstr>
      <vt:lpstr>A I3 C</vt:lpstr>
      <vt:lpstr>I3</vt:lpstr>
      <vt:lpstr>A I3 C</vt:lpstr>
      <vt:lpstr>CONtext</vt:lpstr>
      <vt:lpstr>Ich weiß nicht was soll Espe deuten, Dass ich so traurig bin; Eimerchen aus uralten Zeiten,  Das kommt mir nicht aus dem Sinn.   Schiller, Loreley, 1837</vt:lpstr>
      <vt:lpstr>Ich weiß nicht was soll Espe deuten, Dass ich so traurig bin; Eimerchen aus uralten Zeiten,  Das kommt mir nicht aus dem Sinn.   Heinrich Heine, Loreley, 1824</vt:lpstr>
      <vt:lpstr>PowerPoint-Präsentation</vt:lpstr>
      <vt:lpstr>PowerPoint-Präsentation</vt:lpstr>
      <vt:lpstr>Deinen feind</vt:lpstr>
      <vt:lpstr>Weasel Words</vt:lpstr>
      <vt:lpstr>“I can suck melancholy out of a song, as a weazel sucks eggs.”    Shakespeare, as you like it, ii. 5..</vt:lpstr>
      <vt:lpstr>Taxonomie</vt:lpstr>
      <vt:lpstr>PowerPoint-Präsentation</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PowerPoint-Präsentation</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PowerPoint-Präsentation</vt:lpstr>
      <vt:lpstr> for(int i = 0; i &lt; customers.Count; i++) {    Customer theCustomer = customers[i];    ...  }</vt:lpstr>
      <vt:lpstr> foreach(var customer in customers) {    ...  }</vt:lpstr>
      <vt:lpstr>MehrfachEn</vt:lpstr>
      <vt:lpstr>my</vt:lpstr>
      <vt:lpstr>THE</vt:lpstr>
      <vt:lpstr>AN</vt:lpstr>
      <vt:lpstr>IT</vt:lpstr>
      <vt:lpstr>PowerPoint-Präsentation</vt:lpstr>
      <vt:lpstr>Data Info</vt:lpstr>
      <vt:lpstr>Function Process</vt:lpstr>
      <vt:lpstr>System Model</vt:lpstr>
      <vt:lpstr>PowerPoint-Präsentation</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PowerPoint-Präsentation</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PowerPoint-Präsentation</vt:lpstr>
      <vt:lpstr>PowerPoint-Präsentation</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PowerPoint-Präsentation</vt:lpstr>
      <vt:lpstr>PowerPoint-Präsentation</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Un-denken</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459</cp:revision>
  <dcterms:created xsi:type="dcterms:W3CDTF">2012-05-02T19:59:02Z</dcterms:created>
  <dcterms:modified xsi:type="dcterms:W3CDTF">2013-03-08T16:40:46Z</dcterms:modified>
</cp:coreProperties>
</file>