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262" r:id="rId3"/>
    <p:sldId id="263" r:id="rId4"/>
    <p:sldId id="307" r:id="rId5"/>
    <p:sldId id="256" r:id="rId6"/>
    <p:sldId id="258" r:id="rId7"/>
    <p:sldId id="257" r:id="rId8"/>
    <p:sldId id="259" r:id="rId9"/>
    <p:sldId id="260" r:id="rId10"/>
    <p:sldId id="264" r:id="rId11"/>
    <p:sldId id="275" r:id="rId12"/>
    <p:sldId id="276" r:id="rId13"/>
    <p:sldId id="277" r:id="rId14"/>
    <p:sldId id="278" r:id="rId15"/>
    <p:sldId id="279" r:id="rId16"/>
    <p:sldId id="281" r:id="rId17"/>
    <p:sldId id="282" r:id="rId18"/>
    <p:sldId id="283" r:id="rId19"/>
    <p:sldId id="284" r:id="rId20"/>
    <p:sldId id="285" r:id="rId21"/>
    <p:sldId id="287" r:id="rId22"/>
    <p:sldId id="286" r:id="rId23"/>
    <p:sldId id="288" r:id="rId24"/>
    <p:sldId id="289" r:id="rId25"/>
    <p:sldId id="290" r:id="rId26"/>
    <p:sldId id="291" r:id="rId27"/>
    <p:sldId id="292" r:id="rId28"/>
    <p:sldId id="268" r:id="rId29"/>
    <p:sldId id="293" r:id="rId30"/>
    <p:sldId id="294" r:id="rId31"/>
    <p:sldId id="280" r:id="rId32"/>
    <p:sldId id="271" r:id="rId33"/>
    <p:sldId id="272" r:id="rId34"/>
    <p:sldId id="342" r:id="rId35"/>
    <p:sldId id="297" r:id="rId36"/>
    <p:sldId id="298" r:id="rId37"/>
    <p:sldId id="299" r:id="rId38"/>
    <p:sldId id="300" r:id="rId39"/>
    <p:sldId id="301" r:id="rId40"/>
    <p:sldId id="302" r:id="rId41"/>
    <p:sldId id="303" r:id="rId42"/>
    <p:sldId id="304" r:id="rId43"/>
    <p:sldId id="305" r:id="rId44"/>
    <p:sldId id="308" r:id="rId45"/>
    <p:sldId id="273" r:id="rId46"/>
    <p:sldId id="351" r:id="rId47"/>
    <p:sldId id="352" r:id="rId48"/>
    <p:sldId id="349" r:id="rId49"/>
    <p:sldId id="353" r:id="rId50"/>
    <p:sldId id="354" r:id="rId51"/>
    <p:sldId id="350" r:id="rId52"/>
    <p:sldId id="295" r:id="rId53"/>
    <p:sldId id="321" r:id="rId54"/>
    <p:sldId id="309" r:id="rId55"/>
    <p:sldId id="322" r:id="rId56"/>
    <p:sldId id="310" r:id="rId57"/>
    <p:sldId id="344" r:id="rId58"/>
    <p:sldId id="345" r:id="rId59"/>
    <p:sldId id="323" r:id="rId60"/>
    <p:sldId id="311" r:id="rId61"/>
    <p:sldId id="312" r:id="rId62"/>
    <p:sldId id="313" r:id="rId63"/>
    <p:sldId id="314" r:id="rId64"/>
    <p:sldId id="315" r:id="rId65"/>
    <p:sldId id="316" r:id="rId66"/>
    <p:sldId id="317" r:id="rId67"/>
    <p:sldId id="318" r:id="rId68"/>
    <p:sldId id="324" r:id="rId69"/>
    <p:sldId id="328" r:id="rId70"/>
    <p:sldId id="319" r:id="rId71"/>
    <p:sldId id="325" r:id="rId72"/>
    <p:sldId id="320" r:id="rId73"/>
    <p:sldId id="326" r:id="rId74"/>
    <p:sldId id="346" r:id="rId75"/>
    <p:sldId id="348" r:id="rId76"/>
    <p:sldId id="347" r:id="rId77"/>
    <p:sldId id="355" r:id="rId78"/>
    <p:sldId id="339" r:id="rId79"/>
    <p:sldId id="340" r:id="rId80"/>
    <p:sldId id="306" r:id="rId81"/>
    <p:sldId id="338" r:id="rId82"/>
    <p:sldId id="329" r:id="rId83"/>
    <p:sldId id="330" r:id="rId84"/>
    <p:sldId id="331" r:id="rId85"/>
    <p:sldId id="332" r:id="rId86"/>
    <p:sldId id="333" r:id="rId87"/>
    <p:sldId id="334" r:id="rId88"/>
    <p:sldId id="335" r:id="rId89"/>
    <p:sldId id="336" r:id="rId90"/>
    <p:sldId id="337" r:id="rId91"/>
    <p:sldId id="296" r:id="rId92"/>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7FF"/>
    <a:srgbClr val="FF00FF"/>
    <a:srgbClr val="00FF00"/>
    <a:srgbClr val="00DB00"/>
    <a:srgbClr val="FF74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57" autoAdjust="0"/>
  </p:normalViewPr>
  <p:slideViewPr>
    <p:cSldViewPr>
      <p:cViewPr varScale="1">
        <p:scale>
          <a:sx n="77" d="100"/>
          <a:sy n="77" d="100"/>
        </p:scale>
        <p:origin x="-102" y="-114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71600" y="2708920"/>
            <a:ext cx="7200800" cy="1440160"/>
          </a:xfrm>
        </p:spPr>
        <p:txBody>
          <a:bodyPr lIns="0" tIns="0" rIns="0" bIns="0">
            <a:noAutofit/>
          </a:bodyPr>
          <a:lstStyle>
            <a:lvl1pPr>
              <a:defRPr sz="11500">
                <a:solidFill>
                  <a:srgbClr val="FF7400"/>
                </a:solidFill>
              </a:defRPr>
            </a:lvl1pPr>
          </a:lstStyle>
          <a:p>
            <a:r>
              <a:rPr lang="de-DE" dirty="0" smtClean="0"/>
              <a:t>CONTENT</a:t>
            </a:r>
            <a:endParaRPr lang="en-US" dirty="0"/>
          </a:p>
        </p:txBody>
      </p:sp>
      <p:sp>
        <p:nvSpPr>
          <p:cNvPr id="14" name="Textplatzhalter 13"/>
          <p:cNvSpPr>
            <a:spLocks noGrp="1"/>
          </p:cNvSpPr>
          <p:nvPr>
            <p:ph type="body" sz="quarter" idx="10" hasCustomPrompt="1"/>
          </p:nvPr>
        </p:nvSpPr>
        <p:spPr>
          <a:xfrm>
            <a:off x="971600" y="1989138"/>
            <a:ext cx="7200850" cy="719137"/>
          </a:xfrm>
          <a:prstGeom prst="rect">
            <a:avLst/>
          </a:prstGeom>
        </p:spPr>
        <p:txBody>
          <a:bodyPr lIns="0" tIns="0" rIns="0" bIns="0" anchor="b"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
        <p:nvSpPr>
          <p:cNvPr id="15" name="Textplatzhalter 13"/>
          <p:cNvSpPr>
            <a:spLocks noGrp="1"/>
          </p:cNvSpPr>
          <p:nvPr>
            <p:ph type="body" sz="quarter" idx="11" hasCustomPrompt="1"/>
          </p:nvPr>
        </p:nvSpPr>
        <p:spPr>
          <a:xfrm>
            <a:off x="971600" y="3933056"/>
            <a:ext cx="7200850" cy="935161"/>
          </a:xfrm>
          <a:prstGeom prst="rect">
            <a:avLst/>
          </a:prstGeom>
        </p:spPr>
        <p:txBody>
          <a:bodyPr lIns="0" tIns="0" rIns="0" bIns="0" anchor="t" anchorCtr="1"/>
          <a:lstStyle>
            <a:lvl1pPr algn="ctr">
              <a:buFontTx/>
              <a:buNone/>
              <a:defRPr sz="4800" b="0">
                <a:solidFill>
                  <a:schemeClr val="tx1">
                    <a:lumMod val="75000"/>
                    <a:lumOff val="25000"/>
                  </a:schemeClr>
                </a:solidFill>
                <a:latin typeface="Lobster 1.4" pitchFamily="50" charset="0"/>
              </a:defRPr>
            </a:lvl1pPr>
          </a:lstStyle>
          <a:p>
            <a:pPr lvl="0"/>
            <a:r>
              <a:rPr lang="de-DE" dirty="0" smtClean="0"/>
              <a:t>Content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1600200"/>
            <a:ext cx="8229600" cy="4525963"/>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03.05.2012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03.05.2012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noFill/>
        </p:spPr>
        <p:txBody>
          <a:bodyPr/>
          <a:lstStyle>
            <a:lvl1pPr>
              <a:defRPr/>
            </a:lvl1pPr>
          </a:lstStyle>
          <a:p>
            <a:r>
              <a:rPr lang="de-DE" dirty="0" smtClean="0"/>
              <a:t>Bearbeiten</a:t>
            </a:r>
            <a:endParaRPr lang="de-DE" dirty="0"/>
          </a:p>
        </p:txBody>
      </p:sp>
      <p:sp>
        <p:nvSpPr>
          <p:cNvPr id="3" name="Inhaltsplatzhalter 2"/>
          <p:cNvSpPr>
            <a:spLocks noGrp="1"/>
          </p:cNvSpPr>
          <p:nvPr>
            <p:ph idx="1"/>
          </p:nvPr>
        </p:nvSpPr>
        <p:spPr>
          <a:xfrm>
            <a:off x="0" y="1412776"/>
            <a:ext cx="9144000" cy="5184576"/>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0" y="6597352"/>
            <a:ext cx="1691680" cy="260648"/>
          </a:xfrm>
          <a:prstGeom prst="rect">
            <a:avLst/>
          </a:prstGeom>
        </p:spPr>
        <p:txBody>
          <a:bodyPr/>
          <a:lstStyle/>
          <a:p>
            <a:fld id="{49009F1C-25D2-4D02-B5E1-1CF1D044B88A}" type="datetime1">
              <a:rPr lang="de-DE" smtClean="0"/>
              <a:pPr/>
              <a:t>03.05.2012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xmlns="" val="3524703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130425"/>
            <a:ext cx="7772400" cy="1470025"/>
          </a:xfrm>
        </p:spPr>
        <p:txBody>
          <a:bodyPr/>
          <a:lstStyle>
            <a:lvl1pPr>
              <a:defRPr/>
            </a:lvl1pPr>
          </a:lstStyle>
          <a:p>
            <a:r>
              <a:rPr lang="de-DE" dirty="0" smtClean="0"/>
              <a:t>Bearbeiten</a:t>
            </a:r>
            <a:endParaRPr lang="de-DE" dirty="0"/>
          </a:p>
        </p:txBody>
      </p:sp>
      <p:sp>
        <p:nvSpPr>
          <p:cNvPr id="3" name="Untertitel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0" y="6597352"/>
            <a:ext cx="1691680" cy="260648"/>
          </a:xfrm>
          <a:prstGeom prst="rect">
            <a:avLst/>
          </a:prstGeom>
        </p:spPr>
        <p:txBody>
          <a:bodyPr/>
          <a:lstStyle/>
          <a:p>
            <a:fld id="{8E508044-0D94-401F-9C78-3F61CF8331A4}" type="datetime1">
              <a:rPr lang="de-DE" smtClean="0"/>
              <a:pPr/>
              <a:t>03.05.2012</a:t>
            </a:fld>
            <a:endParaRPr lang="de-DE"/>
          </a:p>
        </p:txBody>
      </p:sp>
      <p:sp>
        <p:nvSpPr>
          <p:cNvPr id="5" name="Fußzeilenplatzhalter 4"/>
          <p:cNvSpPr>
            <a:spLocks noGrp="1"/>
          </p:cNvSpPr>
          <p:nvPr>
            <p:ph type="ftr" sz="quarter" idx="11"/>
          </p:nvPr>
        </p:nvSpPr>
        <p:spPr>
          <a:xfrm>
            <a:off x="1691680" y="6597352"/>
            <a:ext cx="5760640" cy="260648"/>
          </a:xfrm>
          <a:prstGeom prst="rect">
            <a:avLst/>
          </a:prstGeom>
        </p:spPr>
        <p:txBody>
          <a:bodyPr/>
          <a:lstStyle/>
          <a:p>
            <a:endParaRPr lang="de-DE"/>
          </a:p>
        </p:txBody>
      </p:sp>
      <p:sp>
        <p:nvSpPr>
          <p:cNvPr id="6" name="Foliennummernplatzhalter 5"/>
          <p:cNvSpPr>
            <a:spLocks noGrp="1"/>
          </p:cNvSpPr>
          <p:nvPr>
            <p:ph type="sldNum" sz="quarter" idx="12"/>
          </p:nvPr>
        </p:nvSpPr>
        <p:spPr>
          <a:xfrm>
            <a:off x="7452320" y="6597352"/>
            <a:ext cx="1691680" cy="260648"/>
          </a:xfrm>
          <a:prstGeom prst="rect">
            <a:avLst/>
          </a:prstGeom>
        </p:spPr>
        <p:txBody>
          <a:bodyPr/>
          <a:lstStyle/>
          <a:p>
            <a:fld id="{84001CC4-1CE1-4BBA-BB24-049787A9E303}" type="slidenum">
              <a:rPr lang="de-DE" smtClean="0"/>
              <a:pPr/>
              <a:t>‹Nr.›</a:t>
            </a:fld>
            <a:endParaRPr lang="de-DE"/>
          </a:p>
        </p:txBody>
      </p:sp>
    </p:spTree>
    <p:extLst>
      <p:ext uri="{BB962C8B-B14F-4D97-AF65-F5344CB8AC3E}">
        <p14:creationId xmlns:p14="http://schemas.microsoft.com/office/powerpoint/2010/main" xmlns="" val="156785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5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03.05.2012</a:t>
            </a:fld>
            <a:endParaRPr lang="de-DE"/>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03.05.2012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03.05.2012</a:t>
            </a:fld>
            <a:endParaRPr lang="de-DE"/>
          </a:p>
        </p:txBody>
      </p:sp>
      <p:sp>
        <p:nvSpPr>
          <p:cNvPr id="8" name="Fußzeilenplatzhalter 7"/>
          <p:cNvSpPr>
            <a:spLocks noGrp="1"/>
          </p:cNvSpPr>
          <p:nvPr>
            <p:ph type="ftr" sz="quarter" idx="11"/>
          </p:nvPr>
        </p:nvSpPr>
        <p:spPr>
          <a:xfrm>
            <a:off x="3124200" y="6356350"/>
            <a:ext cx="2895600" cy="365125"/>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03.05.2012</a:t>
            </a:fld>
            <a:endParaRPr lang="de-DE"/>
          </a:p>
        </p:txBody>
      </p:sp>
      <p:sp>
        <p:nvSpPr>
          <p:cNvPr id="4" name="Fußzeilenplatzhalter 3"/>
          <p:cNvSpPr>
            <a:spLocks noGrp="1"/>
          </p:cNvSpPr>
          <p:nvPr>
            <p:ph type="ftr" sz="quarter" idx="11"/>
          </p:nvPr>
        </p:nvSpPr>
        <p:spPr>
          <a:xfrm>
            <a:off x="3124200" y="6356350"/>
            <a:ext cx="2895600" cy="365125"/>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03.05.2012</a:t>
            </a:fld>
            <a:endParaRPr lang="de-DE"/>
          </a:p>
        </p:txBody>
      </p:sp>
      <p:sp>
        <p:nvSpPr>
          <p:cNvPr id="3" name="Fußzeilenplatzhalter 2"/>
          <p:cNvSpPr>
            <a:spLocks noGrp="1"/>
          </p:cNvSpPr>
          <p:nvPr>
            <p:ph type="ftr" sz="quarter" idx="11"/>
          </p:nvPr>
        </p:nvSpPr>
        <p:spPr>
          <a:xfrm>
            <a:off x="3124200" y="6356350"/>
            <a:ext cx="2895600" cy="365125"/>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03.05.2012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a:xfrm>
            <a:off x="457200" y="6356350"/>
            <a:ext cx="2133600" cy="365125"/>
          </a:xfrm>
          <a:prstGeom prst="rect">
            <a:avLst/>
          </a:prstGeom>
        </p:spPr>
        <p:txBody>
          <a:bodyPr/>
          <a:lstStyle/>
          <a:p>
            <a:fld id="{1BA50D42-C9CD-4801-B293-61D1F53EC57E}" type="datetimeFigureOut">
              <a:rPr lang="de-DE" smtClean="0"/>
              <a:pPr/>
              <a:t>03.05.2012</a:t>
            </a:fld>
            <a:endParaRPr lang="de-DE"/>
          </a:p>
        </p:txBody>
      </p:sp>
      <p:sp>
        <p:nvSpPr>
          <p:cNvPr id="6" name="Fußzeilenplatzhalter 5"/>
          <p:cNvSpPr>
            <a:spLocks noGrp="1"/>
          </p:cNvSpPr>
          <p:nvPr>
            <p:ph type="ftr" sz="quarter" idx="11"/>
          </p:nvPr>
        </p:nvSpPr>
        <p:spPr>
          <a:xfrm>
            <a:off x="3124200" y="6356350"/>
            <a:ext cx="2895600" cy="365125"/>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6356350"/>
            <a:ext cx="2133600" cy="365125"/>
          </a:xfrm>
          <a:prstGeom prst="rect">
            <a:avLst/>
          </a:prstGeom>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71600" y="1268760"/>
            <a:ext cx="7200800" cy="4320480"/>
          </a:xfrm>
          <a:prstGeom prst="rect">
            <a:avLst/>
          </a:prstGeom>
        </p:spPr>
        <p:txBody>
          <a:bodyPr vert="horz" lIns="91440" tIns="45720" rIns="91440" bIns="45720" rtlCol="0" anchor="ctr">
            <a:normAutofit/>
          </a:bodyPr>
          <a:lstStyle/>
          <a:p>
            <a:r>
              <a:rPr lang="de-DE" noProof="0" dirty="0" smtClean="0"/>
              <a:t>CONTENT</a:t>
            </a:r>
            <a:endParaRPr lang="de-DE" noProof="0" dirty="0"/>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iming>
    <p:tnLst>
      <p:par>
        <p:cTn id="1" dur="indefinite" restart="never" nodeType="tmRoot"/>
      </p:par>
    </p:tnLst>
  </p:timing>
  <p:txStyles>
    <p:titleStyle>
      <a:lvl1pPr algn="ctr" defTabSz="914400" rtl="0" eaLnBrk="1" latinLnBrk="0" hangingPunct="1">
        <a:spcBef>
          <a:spcPct val="0"/>
        </a:spcBef>
        <a:buNone/>
        <a:defRPr sz="9600" kern="1200">
          <a:solidFill>
            <a:srgbClr val="00B7FF"/>
          </a:solidFill>
          <a:latin typeface="Bebas Neue"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jmrtn.com/notes/2012/02/17/design-patterns.html"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inquiry111westminster.wikispaces.com/Blind%20men%20and%20an%20elephant" TargetMode="External"/><Relationship Id="rId2" Type="http://schemas.openxmlformats.org/officeDocument/2006/relationships/hyperlink" Target="http://en.wikisource.org/wiki/The_poems_of_John_Godfrey_Saxe/The_Blind_Men_and_the_Elephant" TargetMode="External"/><Relationship Id="rId1" Type="http://schemas.openxmlformats.org/officeDocument/2006/relationships/slideLayout" Target="../slideLayouts/slideLayout2.xml"/><Relationship Id="rId4" Type="http://schemas.openxmlformats.org/officeDocument/2006/relationships/hyperlink" Target="http://www.labnol.org/software/tutorials/advice-select-best-fonts-for-powerpoint-presentation-slides/3355/"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5"/>
          <p:cNvSpPr>
            <a:spLocks noGrp="1"/>
          </p:cNvSpPr>
          <p:nvPr>
            <p:ph type="title"/>
          </p:nvPr>
        </p:nvSpPr>
        <p:spPr/>
        <p:txBody>
          <a:bodyPr>
            <a:normAutofit fontScale="90000"/>
          </a:bodyPr>
          <a:lstStyle/>
          <a:p>
            <a:pPr algn="l"/>
            <a:r>
              <a:rPr lang="en-US" sz="4400" dirty="0" smtClean="0">
                <a:solidFill>
                  <a:schemeClr val="tx1">
                    <a:lumMod val="50000"/>
                    <a:lumOff val="50000"/>
                  </a:schemeClr>
                </a:solidFill>
                <a:latin typeface="Roboto" pitchFamily="2" charset="0"/>
                <a:ea typeface="Roboto" pitchFamily="2" charset="0"/>
              </a:rPr>
              <a:t>"Always code as if the guy who ends up maintaining your code will be a violent psychopath who knows where you live."  </a:t>
            </a:r>
            <a:r>
              <a:rPr lang="en-US" sz="4400" dirty="0" smtClean="0">
                <a:solidFill>
                  <a:schemeClr val="tx1">
                    <a:lumMod val="75000"/>
                    <a:lumOff val="25000"/>
                  </a:schemeClr>
                </a:solidFill>
                <a:ea typeface="Roboto" pitchFamily="2" charset="0"/>
              </a:rPr>
              <a:t/>
            </a:r>
            <a:br>
              <a:rPr lang="en-US" sz="4400" dirty="0" smtClean="0">
                <a:solidFill>
                  <a:schemeClr val="tx1">
                    <a:lumMod val="75000"/>
                    <a:lumOff val="25000"/>
                  </a:schemeClr>
                </a:solidFill>
                <a:ea typeface="Roboto" pitchFamily="2" charset="0"/>
              </a:rPr>
            </a:br>
            <a:endParaRPr lang="en-US" sz="4400" dirty="0" smtClean="0">
              <a:solidFill>
                <a:schemeClr val="tx1">
                  <a:lumMod val="75000"/>
                  <a:lumOff val="25000"/>
                </a:schemeClr>
              </a:solidFill>
              <a:ea typeface="Roboto" pitchFamily="2" charset="0"/>
            </a:endParaRPr>
          </a:p>
          <a:p>
            <a:pPr algn="r"/>
            <a:r>
              <a:rPr lang="en-US" sz="4400" dirty="0" smtClean="0">
                <a:solidFill>
                  <a:schemeClr val="tx1">
                    <a:lumMod val="75000"/>
                    <a:lumOff val="25000"/>
                  </a:schemeClr>
                </a:solidFill>
                <a:ea typeface="Roboto" pitchFamily="2" charset="0"/>
              </a:rPr>
              <a:t> Martin Golding</a:t>
            </a:r>
            <a:r>
              <a:rPr lang="en-US" sz="2800" dirty="0" smtClean="0">
                <a:solidFill>
                  <a:schemeClr val="tx1">
                    <a:lumMod val="75000"/>
                    <a:lumOff val="25000"/>
                  </a:schemeClr>
                </a:solidFill>
                <a:ea typeface="Roboto" pitchFamily="2" charset="0"/>
              </a:rPr>
              <a:t>.</a:t>
            </a:r>
            <a:endParaRPr lang="en-US" sz="2800" dirty="0">
              <a:solidFill>
                <a:schemeClr val="tx1">
                  <a:lumMod val="75000"/>
                  <a:lumOff val="25000"/>
                </a:schemeClr>
              </a:solidFill>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Open – Closed Principle</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err="1" smtClean="0">
                <a:latin typeface="Roboto" pitchFamily="2" charset="0"/>
                <a:ea typeface="Roboto" pitchFamily="2" charset="0"/>
              </a:rPr>
              <a:t>Liskov</a:t>
            </a:r>
            <a:r>
              <a:rPr lang="en-US" sz="2000" dirty="0" smtClean="0">
                <a:latin typeface="Roboto" pitchFamily="2" charset="0"/>
                <a:ea typeface="Roboto" pitchFamily="2" charset="0"/>
              </a:rPr>
              <a:t> Substitution Principle</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err="1" smtClean="0">
                <a:latin typeface="Roboto" pitchFamily="2" charset="0"/>
                <a:ea typeface="Roboto" pitchFamily="2" charset="0"/>
              </a:rPr>
              <a:t>Liskov</a:t>
            </a:r>
            <a:r>
              <a:rPr lang="en-US" sz="2000" dirty="0" smtClean="0">
                <a:latin typeface="Roboto" pitchFamily="2" charset="0"/>
                <a:ea typeface="Roboto" pitchFamily="2" charset="0"/>
              </a:rPr>
              <a:t> Substitution Principle</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Interface Segregation Principle</a:t>
            </a:r>
            <a:endParaRPr lang="de-DE" sz="2000" dirty="0">
              <a:latin typeface="Roboto" pitchFamily="2"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Dependency Inversion Principle</a:t>
            </a:r>
            <a:endParaRPr lang="de-DE" sz="2000" dirty="0">
              <a:latin typeface="Roboto" pitchFamily="2"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467544" y="249289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46754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8" name="Rechteck 7"/>
          <p:cNvSpPr/>
          <p:nvPr/>
        </p:nvSpPr>
        <p:spPr>
          <a:xfrm>
            <a:off x="262778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9" name="Rechteck 8"/>
          <p:cNvSpPr/>
          <p:nvPr/>
        </p:nvSpPr>
        <p:spPr>
          <a:xfrm>
            <a:off x="478802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10" name="Rechteck 9"/>
          <p:cNvSpPr/>
          <p:nvPr/>
        </p:nvSpPr>
        <p:spPr>
          <a:xfrm>
            <a:off x="694826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1" name="Rechteck 10"/>
          <p:cNvSpPr/>
          <p:nvPr/>
        </p:nvSpPr>
        <p:spPr>
          <a:xfrm>
            <a:off x="4788024" y="249289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en-US" sz="2000" dirty="0" smtClean="0">
                <a:latin typeface="Roboto" pitchFamily="2" charset="0"/>
                <a:ea typeface="Roboto" pitchFamily="2" charset="0"/>
              </a:rPr>
              <a:t>Common Reuse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2000" dirty="0" smtClean="0">
                <a:latin typeface="Roboto" pitchFamily="2" charset="0"/>
                <a:ea typeface="Roboto" pitchFamily="2" charset="0"/>
              </a:rPr>
              <a:t>Release-Reuse Equivalency Principle</a:t>
            </a:r>
            <a:endParaRPr lang="de-DE" sz="2000" dirty="0">
              <a:latin typeface="Roboto" pitchFamily="2"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1" name="Rechteck 10"/>
          <p:cNvSpPr/>
          <p:nvPr/>
        </p:nvSpPr>
        <p:spPr>
          <a:xfrm>
            <a:off x="4788024" y="2492896"/>
            <a:ext cx="1800200" cy="1800200"/>
          </a:xfrm>
          <a:prstGeom prst="rect">
            <a:avLst/>
          </a:prstGeom>
          <a:solidFill>
            <a:srgbClr val="FF7400"/>
          </a:solidFill>
          <a:ln>
            <a:noFill/>
          </a:ln>
          <a:effectLst/>
        </p:spPr>
        <p:style>
          <a:lnRef idx="1">
            <a:schemeClr val="accent3"/>
          </a:lnRef>
          <a:fillRef idx="3">
            <a:schemeClr val="accent3"/>
          </a:fillRef>
          <a:effectRef idx="2">
            <a:schemeClr val="accent3"/>
          </a:effectRef>
          <a:fontRef idx="minor">
            <a:schemeClr val="lt1"/>
          </a:fontRef>
        </p:style>
        <p:txBody>
          <a:bodyPr rtlCol="0" anchor="ctr" anchorCtr="0"/>
          <a:lstStyle/>
          <a:p>
            <a:pPr algn="ctr"/>
            <a:r>
              <a:rPr lang="en-US" sz="2000" dirty="0" smtClean="0">
                <a:latin typeface="Roboto" pitchFamily="2" charset="0"/>
                <a:ea typeface="Roboto" pitchFamily="2" charset="0"/>
              </a:rPr>
              <a:t>Common Reuse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0" name="Rechteck 9"/>
          <p:cNvSpPr/>
          <p:nvPr/>
        </p:nvSpPr>
        <p:spPr>
          <a:xfrm>
            <a:off x="6948264" y="2492896"/>
            <a:ext cx="1800200" cy="1800200"/>
          </a:xfrm>
          <a:prstGeom prst="rect">
            <a:avLst/>
          </a:prstGeom>
          <a:solidFill>
            <a:srgbClr val="FF7400"/>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2000" dirty="0" smtClean="0">
                <a:latin typeface="Roboto" pitchFamily="2" charset="0"/>
                <a:ea typeface="Roboto" pitchFamily="2" charset="0"/>
              </a:rPr>
              <a:t>Common Closure Principle</a:t>
            </a:r>
            <a:endParaRPr lang="de-DE" sz="2000" dirty="0">
              <a:latin typeface="Roboto" pitchFamily="2" charset="0"/>
              <a:ea typeface="Roboto" pitchFamily="2" charset="0"/>
            </a:endParaRPr>
          </a:p>
        </p:txBody>
      </p:sp>
      <p:sp>
        <p:nvSpPr>
          <p:cNvPr id="12" name="Rechteck 11"/>
          <p:cNvSpPr/>
          <p:nvPr/>
        </p:nvSpPr>
        <p:spPr>
          <a:xfrm>
            <a:off x="467544" y="465313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2" name="Rechteck 11"/>
          <p:cNvSpPr/>
          <p:nvPr/>
        </p:nvSpPr>
        <p:spPr>
          <a:xfrm>
            <a:off x="467544" y="4653136"/>
            <a:ext cx="1800200" cy="1800200"/>
          </a:xfrm>
          <a:prstGeom prst="rect">
            <a:avLst/>
          </a:prstGeom>
          <a:solidFill>
            <a:srgbClr val="FF7400"/>
          </a:solidFill>
          <a:ln>
            <a:noFill/>
          </a:ln>
          <a:effectLst/>
        </p:spPr>
        <p:style>
          <a:lnRef idx="1">
            <a:schemeClr val="accent5"/>
          </a:lnRef>
          <a:fillRef idx="3">
            <a:schemeClr val="accent5"/>
          </a:fillRef>
          <a:effectRef idx="2">
            <a:schemeClr val="accent5"/>
          </a:effectRef>
          <a:fontRef idx="minor">
            <a:schemeClr val="lt1"/>
          </a:fontRef>
        </p:style>
        <p:txBody>
          <a:bodyPr rtlCol="0" anchor="ctr" anchorCtr="0"/>
          <a:lstStyle/>
          <a:p>
            <a:pPr algn="ctr"/>
            <a:r>
              <a:rPr lang="en-US" sz="2000" dirty="0" smtClean="0">
                <a:latin typeface="Roboto" pitchFamily="2" charset="0"/>
                <a:ea typeface="Roboto" pitchFamily="2" charset="0"/>
              </a:rPr>
              <a:t>Acyclic Dependency Principle</a:t>
            </a:r>
            <a:endParaRPr lang="de-DE" sz="2000" dirty="0">
              <a:latin typeface="Roboto" pitchFamily="2"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annes Hofmeister\Desktop\riverglide_logo.png"/>
          <p:cNvPicPr>
            <a:picLocks noChangeAspect="1" noChangeArrowheads="1"/>
          </p:cNvPicPr>
          <p:nvPr/>
        </p:nvPicPr>
        <p:blipFill>
          <a:blip r:embed="rId2" cstate="print"/>
          <a:srcRect/>
          <a:stretch>
            <a:fillRect/>
          </a:stretch>
        </p:blipFill>
        <p:spPr bwMode="auto">
          <a:xfrm>
            <a:off x="539552" y="548680"/>
            <a:ext cx="3816424" cy="956521"/>
          </a:xfrm>
          <a:prstGeom prst="rect">
            <a:avLst/>
          </a:prstGeom>
          <a:noFill/>
        </p:spPr>
      </p:pic>
      <p:sp>
        <p:nvSpPr>
          <p:cNvPr id="10" name="Textfeld 9"/>
          <p:cNvSpPr txBox="1"/>
          <p:nvPr/>
        </p:nvSpPr>
        <p:spPr>
          <a:xfrm>
            <a:off x="5148064" y="764704"/>
            <a:ext cx="3024336" cy="523220"/>
          </a:xfrm>
          <a:prstGeom prst="rect">
            <a:avLst/>
          </a:prstGeom>
          <a:noFill/>
        </p:spPr>
        <p:txBody>
          <a:bodyPr wrap="square" rtlCol="0">
            <a:spAutoFit/>
          </a:bodyPr>
          <a:lstStyle/>
          <a:p>
            <a:pPr algn="r"/>
            <a:r>
              <a:rPr lang="en-US" sz="2800" b="1" dirty="0" smtClean="0">
                <a:latin typeface="Roboto" pitchFamily="2" charset="0"/>
                <a:ea typeface="Roboto" pitchFamily="2" charset="0"/>
              </a:rPr>
              <a:t>@riverglide</a:t>
            </a:r>
            <a:endParaRPr lang="en-US" sz="2800" b="1" dirty="0">
              <a:latin typeface="Roboto" pitchFamily="2" charset="0"/>
              <a:ea typeface="Roboto" pitchFamily="2" charset="0"/>
            </a:endParaRPr>
          </a:p>
        </p:txBody>
      </p:sp>
      <p:pic>
        <p:nvPicPr>
          <p:cNvPr id="3074" name="Picture 2" descr="C:\Users\Johannes Hofmeister\Desktop\profile_photo_bw.jpg"/>
          <p:cNvPicPr>
            <a:picLocks noChangeAspect="1" noChangeArrowheads="1"/>
          </p:cNvPicPr>
          <p:nvPr/>
        </p:nvPicPr>
        <p:blipFill>
          <a:blip r:embed="rId3" cstate="print"/>
          <a:srcRect/>
          <a:stretch>
            <a:fillRect/>
          </a:stretch>
        </p:blipFill>
        <p:spPr bwMode="auto">
          <a:xfrm>
            <a:off x="5004048" y="2483604"/>
            <a:ext cx="1201525" cy="1944216"/>
          </a:xfrm>
          <a:prstGeom prst="rect">
            <a:avLst/>
          </a:prstGeom>
          <a:noFill/>
        </p:spPr>
      </p:pic>
      <p:pic>
        <p:nvPicPr>
          <p:cNvPr id="3076" name="Picture 4" descr="C:\Users\Johannes Hofmeister\Desktop\iPhoto.jpg"/>
          <p:cNvPicPr>
            <a:picLocks noChangeAspect="1" noChangeArrowheads="1"/>
          </p:cNvPicPr>
          <p:nvPr/>
        </p:nvPicPr>
        <p:blipFill>
          <a:blip r:embed="rId4" cstate="print"/>
          <a:srcRect/>
          <a:stretch>
            <a:fillRect/>
          </a:stretch>
        </p:blipFill>
        <p:spPr bwMode="auto">
          <a:xfrm>
            <a:off x="2799979" y="2483604"/>
            <a:ext cx="1656184" cy="1894402"/>
          </a:xfrm>
          <a:prstGeom prst="rect">
            <a:avLst/>
          </a:prstGeom>
          <a:noFill/>
        </p:spPr>
      </p:pic>
      <p:pic>
        <p:nvPicPr>
          <p:cNvPr id="3077" name="Picture 5" descr="C:\Users\Johannes Hofmeister\Desktop\andy.png"/>
          <p:cNvPicPr>
            <a:picLocks noChangeAspect="1" noChangeArrowheads="1"/>
          </p:cNvPicPr>
          <p:nvPr/>
        </p:nvPicPr>
        <p:blipFill>
          <a:blip r:embed="rId5" cstate="print"/>
          <a:srcRect/>
          <a:stretch>
            <a:fillRect/>
          </a:stretch>
        </p:blipFill>
        <p:spPr bwMode="auto">
          <a:xfrm>
            <a:off x="323528" y="2492896"/>
            <a:ext cx="1872208" cy="1872208"/>
          </a:xfrm>
          <a:prstGeom prst="rect">
            <a:avLst/>
          </a:prstGeom>
          <a:noFill/>
        </p:spPr>
      </p:pic>
      <p:sp>
        <p:nvSpPr>
          <p:cNvPr id="17" name="Rechteck 16"/>
          <p:cNvSpPr/>
          <p:nvPr/>
        </p:nvSpPr>
        <p:spPr>
          <a:xfrm>
            <a:off x="251520" y="4283804"/>
            <a:ext cx="842493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feld 19"/>
          <p:cNvSpPr txBox="1"/>
          <p:nvPr/>
        </p:nvSpPr>
        <p:spPr>
          <a:xfrm>
            <a:off x="467544" y="4293096"/>
            <a:ext cx="1606722" cy="369332"/>
          </a:xfrm>
          <a:prstGeom prst="rect">
            <a:avLst/>
          </a:prstGeom>
          <a:noFill/>
        </p:spPr>
        <p:txBody>
          <a:bodyPr wrap="none" rtlCol="0">
            <a:spAutoFit/>
          </a:bodyPr>
          <a:lstStyle/>
          <a:p>
            <a:pPr algn="ctr"/>
            <a:r>
              <a:rPr lang="en-US" dirty="0" smtClean="0">
                <a:latin typeface="Roboto" pitchFamily="2" charset="0"/>
                <a:ea typeface="Roboto" pitchFamily="2" charset="0"/>
              </a:rPr>
              <a:t>@andypalmer</a:t>
            </a:r>
            <a:endParaRPr lang="en-US" dirty="0">
              <a:latin typeface="Roboto" pitchFamily="2" charset="0"/>
              <a:ea typeface="Roboto" pitchFamily="2" charset="0"/>
            </a:endParaRPr>
          </a:p>
        </p:txBody>
      </p:sp>
      <p:sp>
        <p:nvSpPr>
          <p:cNvPr id="21" name="Textfeld 20"/>
          <p:cNvSpPr txBox="1"/>
          <p:nvPr/>
        </p:nvSpPr>
        <p:spPr>
          <a:xfrm>
            <a:off x="2367931" y="4293096"/>
            <a:ext cx="2420093" cy="369332"/>
          </a:xfrm>
          <a:prstGeom prst="rect">
            <a:avLst/>
          </a:prstGeom>
          <a:noFill/>
        </p:spPr>
        <p:txBody>
          <a:bodyPr wrap="square" rtlCol="0">
            <a:spAutoFit/>
          </a:bodyPr>
          <a:lstStyle/>
          <a:p>
            <a:pPr algn="ctr"/>
            <a:r>
              <a:rPr lang="en-US" dirty="0" smtClean="0">
                <a:latin typeface="Roboto" pitchFamily="2" charset="0"/>
                <a:ea typeface="Roboto" pitchFamily="2" charset="0"/>
              </a:rPr>
              <a:t>@antonymarcano</a:t>
            </a:r>
            <a:endParaRPr lang="en-US" dirty="0">
              <a:latin typeface="Roboto" pitchFamily="2" charset="0"/>
              <a:ea typeface="Roboto" pitchFamily="2" charset="0"/>
            </a:endParaRPr>
          </a:p>
        </p:txBody>
      </p:sp>
      <p:sp>
        <p:nvSpPr>
          <p:cNvPr id="22" name="Textfeld 21"/>
          <p:cNvSpPr txBox="1"/>
          <p:nvPr/>
        </p:nvSpPr>
        <p:spPr>
          <a:xfrm>
            <a:off x="4932040" y="4293096"/>
            <a:ext cx="1296144" cy="369332"/>
          </a:xfrm>
          <a:prstGeom prst="rect">
            <a:avLst/>
          </a:prstGeom>
          <a:noFill/>
        </p:spPr>
        <p:txBody>
          <a:bodyPr wrap="square" rtlCol="0">
            <a:spAutoFit/>
          </a:bodyPr>
          <a:lstStyle/>
          <a:p>
            <a:pPr algn="ctr"/>
            <a:r>
              <a:rPr lang="en-US" dirty="0" smtClean="0">
                <a:latin typeface="Roboto" pitchFamily="2" charset="0"/>
                <a:ea typeface="Roboto" pitchFamily="2" charset="0"/>
              </a:rPr>
              <a:t>@jmrtn</a:t>
            </a:r>
            <a:endParaRPr lang="en-US" dirty="0">
              <a:latin typeface="Roboto" pitchFamily="2" charset="0"/>
              <a:ea typeface="Roboto" pitchFamily="2" charset="0"/>
            </a:endParaRPr>
          </a:p>
        </p:txBody>
      </p:sp>
      <p:pic>
        <p:nvPicPr>
          <p:cNvPr id="2" name="Picture 2" descr="C:\Users\Johannes Hofmeister\Desktop\Float\lefoto.png"/>
          <p:cNvPicPr>
            <a:picLocks noChangeAspect="1" noChangeArrowheads="1"/>
          </p:cNvPicPr>
          <p:nvPr/>
        </p:nvPicPr>
        <p:blipFill>
          <a:blip r:embed="rId6" cstate="print">
            <a:extLst>
              <a:ext uri="{BEBA8EAE-BF5A-486C-A8C5-ECC9F3942E4B}">
                <a14:imgProps xmlns="" xmlns:a14="http://schemas.microsoft.com/office/drawing/2010/main">
                  <a14:imgLayer r:embed="rId7">
                    <a14:imgEffect>
                      <a14:backgroundRemoval t="0" b="100000" l="11914" r="86719"/>
                    </a14:imgEffect>
                  </a14:imgLayer>
                </a14:imgProps>
              </a:ext>
              <a:ext uri="{28A0092B-C50C-407E-A947-70E740481C1C}">
                <a14:useLocalDpi xmlns="" xmlns:a14="http://schemas.microsoft.com/office/drawing/2010/main" val="0"/>
              </a:ext>
            </a:extLst>
          </a:blip>
          <a:srcRect/>
          <a:stretch>
            <a:fillRect/>
          </a:stretch>
        </p:blipFill>
        <p:spPr bwMode="auto">
          <a:xfrm>
            <a:off x="6588224" y="2483604"/>
            <a:ext cx="2398875" cy="179915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extfeld 12"/>
          <p:cNvSpPr txBox="1"/>
          <p:nvPr/>
        </p:nvSpPr>
        <p:spPr>
          <a:xfrm>
            <a:off x="6804248" y="4293096"/>
            <a:ext cx="2016223" cy="369332"/>
          </a:xfrm>
          <a:prstGeom prst="rect">
            <a:avLst/>
          </a:prstGeom>
          <a:noFill/>
        </p:spPr>
        <p:txBody>
          <a:bodyPr wrap="square" rtlCol="0">
            <a:spAutoFit/>
          </a:bodyPr>
          <a:lstStyle/>
          <a:p>
            <a:pPr algn="ctr"/>
            <a:r>
              <a:rPr lang="en-US" dirty="0" smtClean="0">
                <a:latin typeface="Roboto" pitchFamily="2" charset="0"/>
                <a:ea typeface="Roboto" pitchFamily="2" charset="0"/>
              </a:rPr>
              <a:t>@pro_cessor</a:t>
            </a:r>
            <a:endParaRPr lang="en-US" dirty="0">
              <a:latin typeface="Roboto" pitchFamily="2" charset="0"/>
              <a:ea typeface="Roboto" pitchFamily="2" charset="0"/>
            </a:endParaRPr>
          </a:p>
        </p:txBody>
      </p:sp>
      <p:pic>
        <p:nvPicPr>
          <p:cNvPr id="1027" name="Picture 3" descr="C:\Users\Johannes Hofmeister\Desktop\pro_cessor_reasonably_small.pn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7092280" y="5018112"/>
            <a:ext cx="1219200" cy="1219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41060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3" name="Rechteck 12"/>
          <p:cNvSpPr/>
          <p:nvPr/>
        </p:nvSpPr>
        <p:spPr>
          <a:xfrm>
            <a:off x="4788024" y="4653136"/>
            <a:ext cx="1800200" cy="1800200"/>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5" name="Rechteck 14"/>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Abstractions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3" name="Rechteck 12"/>
          <p:cNvSpPr/>
          <p:nvPr/>
        </p:nvSpPr>
        <p:spPr>
          <a:xfrm>
            <a:off x="4788024" y="4653136"/>
            <a:ext cx="1800200" cy="1800200"/>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err="1" smtClean="0">
                <a:latin typeface="Roboto" pitchFamily="2" charset="0"/>
                <a:ea typeface="Roboto" pitchFamily="2" charset="0"/>
              </a:rPr>
              <a:t>Stable</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Dependencies</a:t>
            </a:r>
            <a:r>
              <a:rPr lang="de-DE" sz="2000" dirty="0" smtClean="0">
                <a:latin typeface="Roboto" pitchFamily="2" charset="0"/>
                <a:ea typeface="Roboto" pitchFamily="2" charset="0"/>
              </a:rPr>
              <a:t> Principle</a:t>
            </a:r>
            <a:endParaRPr lang="de-DE" sz="2000" dirty="0">
              <a:latin typeface="Roboto" pitchFamily="2"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latin typeface="Bebas Neue" pitchFamily="34" charset="0"/>
                <a:ea typeface="Roboto" pitchFamily="2" charset="0"/>
              </a:rPr>
              <a:t>S</a:t>
            </a:r>
            <a:endParaRPr lang="de-DE" sz="11500" dirty="0">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latin typeface="Bebas Neue" pitchFamily="34" charset="0"/>
                <a:ea typeface="Roboto" pitchFamily="2" charset="0"/>
              </a:rPr>
              <a:t>O</a:t>
            </a:r>
            <a:endParaRPr lang="de-DE" sz="11500" dirty="0">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7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latin typeface="Bebas Neue" pitchFamily="34" charset="0"/>
                <a:ea typeface="Roboto" pitchFamily="2" charset="0"/>
              </a:rPr>
              <a:t>L</a:t>
            </a:r>
            <a:endParaRPr lang="de-DE" sz="11500" dirty="0">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latin typeface="Bebas Neue" pitchFamily="34" charset="0"/>
                <a:ea typeface="Roboto" pitchFamily="2" charset="0"/>
              </a:rPr>
              <a:t>I</a:t>
            </a:r>
            <a:endParaRPr lang="de-DE" sz="11500" dirty="0">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7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latin typeface="Bebas Neue" pitchFamily="34" charset="0"/>
                <a:ea typeface="Roboto" pitchFamily="2" charset="0"/>
              </a:rPr>
              <a:t>D</a:t>
            </a:r>
            <a:endParaRPr lang="de-DE" sz="11500" dirty="0">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chemeClr val="bg1">
              <a:lumMod val="75000"/>
            </a:schemeClr>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rgbClr val="FF7400"/>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chemeClr val="bg1">
              <a:lumMod val="9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S</a:t>
            </a:r>
            <a:endParaRPr lang="de-DE" sz="11500" dirty="0">
              <a:solidFill>
                <a:schemeClr val="bg1">
                  <a:lumMod val="75000"/>
                </a:schemeClr>
              </a:solidFill>
              <a:latin typeface="Bebas Neue" pitchFamily="34" charset="0"/>
              <a:ea typeface="Roboto" pitchFamily="2" charset="0"/>
            </a:endParaRPr>
          </a:p>
        </p:txBody>
      </p:sp>
      <p:sp>
        <p:nvSpPr>
          <p:cNvPr id="4" name="Rechteck 3"/>
          <p:cNvSpPr/>
          <p:nvPr/>
        </p:nvSpPr>
        <p:spPr>
          <a:xfrm>
            <a:off x="2627784" y="332656"/>
            <a:ext cx="1800200" cy="18002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O</a:t>
            </a:r>
            <a:endParaRPr lang="de-DE" sz="11500" dirty="0">
              <a:solidFill>
                <a:schemeClr val="bg1">
                  <a:lumMod val="75000"/>
                </a:schemeClr>
              </a:solidFill>
              <a:latin typeface="Bebas Neue" pitchFamily="34" charset="0"/>
              <a:ea typeface="Roboto" pitchFamily="2" charset="0"/>
            </a:endParaRPr>
          </a:p>
        </p:txBody>
      </p:sp>
      <p:sp>
        <p:nvSpPr>
          <p:cNvPr id="5" name="Rechteck 4"/>
          <p:cNvSpPr/>
          <p:nvPr/>
        </p:nvSpPr>
        <p:spPr>
          <a:xfrm>
            <a:off x="4788024" y="332656"/>
            <a:ext cx="1800200" cy="1800200"/>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L</a:t>
            </a:r>
            <a:endParaRPr lang="de-DE" sz="11500" dirty="0">
              <a:solidFill>
                <a:schemeClr val="bg1">
                  <a:lumMod val="75000"/>
                </a:schemeClr>
              </a:solidFill>
              <a:latin typeface="Bebas Neue" pitchFamily="34" charset="0"/>
              <a:ea typeface="Roboto" pitchFamily="2" charset="0"/>
            </a:endParaRPr>
          </a:p>
        </p:txBody>
      </p:sp>
      <p:sp>
        <p:nvSpPr>
          <p:cNvPr id="6" name="Rechteck 5"/>
          <p:cNvSpPr/>
          <p:nvPr/>
        </p:nvSpPr>
        <p:spPr>
          <a:xfrm>
            <a:off x="6948264" y="332656"/>
            <a:ext cx="1800200" cy="1800200"/>
          </a:xfrm>
          <a:prstGeom prst="rect">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I</a:t>
            </a:r>
            <a:endParaRPr lang="de-DE" sz="11500" dirty="0">
              <a:solidFill>
                <a:schemeClr val="bg1">
                  <a:lumMod val="75000"/>
                </a:schemeClr>
              </a:solidFill>
              <a:latin typeface="Bebas Neue" pitchFamily="34" charset="0"/>
              <a:ea typeface="Roboto" pitchFamily="2" charset="0"/>
            </a:endParaRPr>
          </a:p>
        </p:txBody>
      </p:sp>
      <p:sp>
        <p:nvSpPr>
          <p:cNvPr id="7" name="Rechteck 6"/>
          <p:cNvSpPr/>
          <p:nvPr/>
        </p:nvSpPr>
        <p:spPr>
          <a:xfrm>
            <a:off x="467544" y="2492896"/>
            <a:ext cx="1800200" cy="1800200"/>
          </a:xfrm>
          <a:prstGeom prst="rect">
            <a:avLst/>
          </a:prstGeom>
          <a:solidFill>
            <a:schemeClr val="bg1">
              <a:lumMod val="95000"/>
            </a:schemeClr>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500" dirty="0" smtClean="0">
                <a:solidFill>
                  <a:schemeClr val="bg1">
                    <a:lumMod val="75000"/>
                  </a:schemeClr>
                </a:solidFill>
                <a:latin typeface="Bebas Neue" pitchFamily="34" charset="0"/>
                <a:ea typeface="Roboto" pitchFamily="2" charset="0"/>
              </a:rPr>
              <a:t>D</a:t>
            </a:r>
            <a:endParaRPr lang="de-DE" sz="11500" dirty="0">
              <a:solidFill>
                <a:schemeClr val="bg1">
                  <a:lumMod val="75000"/>
                </a:schemeClr>
              </a:solidFill>
              <a:latin typeface="Bebas Neue" pitchFamily="34" charset="0"/>
              <a:ea typeface="Roboto" pitchFamily="2" charset="0"/>
            </a:endParaRPr>
          </a:p>
        </p:txBody>
      </p:sp>
      <p:sp>
        <p:nvSpPr>
          <p:cNvPr id="14" name="Rechteck 13"/>
          <p:cNvSpPr/>
          <p:nvPr/>
        </p:nvSpPr>
        <p:spPr>
          <a:xfrm>
            <a:off x="262778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RR</a:t>
            </a:r>
            <a:endParaRPr lang="de-DE" sz="11500" dirty="0">
              <a:latin typeface="Bebas Neue" pitchFamily="34" charset="0"/>
              <a:ea typeface="Roboto" pitchFamily="2" charset="0"/>
            </a:endParaRPr>
          </a:p>
        </p:txBody>
      </p:sp>
      <p:sp>
        <p:nvSpPr>
          <p:cNvPr id="16" name="Rechteck 15"/>
          <p:cNvSpPr/>
          <p:nvPr/>
        </p:nvSpPr>
        <p:spPr>
          <a:xfrm>
            <a:off x="478802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CR</a:t>
            </a:r>
            <a:endParaRPr lang="de-DE" sz="11500" dirty="0">
              <a:latin typeface="Bebas Neue" pitchFamily="34" charset="0"/>
              <a:ea typeface="Roboto" pitchFamily="2" charset="0"/>
            </a:endParaRPr>
          </a:p>
        </p:txBody>
      </p:sp>
      <p:sp>
        <p:nvSpPr>
          <p:cNvPr id="17" name="Rechteck 16"/>
          <p:cNvSpPr/>
          <p:nvPr/>
        </p:nvSpPr>
        <p:spPr>
          <a:xfrm>
            <a:off x="6948264" y="249289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CC</a:t>
            </a:r>
            <a:endParaRPr lang="de-DE" sz="11500" dirty="0">
              <a:latin typeface="Bebas Neue" pitchFamily="34" charset="0"/>
              <a:ea typeface="Roboto" pitchFamily="2" charset="0"/>
            </a:endParaRPr>
          </a:p>
        </p:txBody>
      </p:sp>
      <p:sp>
        <p:nvSpPr>
          <p:cNvPr id="18" name="Rechteck 17"/>
          <p:cNvSpPr/>
          <p:nvPr/>
        </p:nvSpPr>
        <p:spPr>
          <a:xfrm>
            <a:off x="46754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AD</a:t>
            </a:r>
            <a:endParaRPr lang="de-DE" sz="11500" dirty="0">
              <a:latin typeface="Bebas Neue" pitchFamily="34" charset="0"/>
              <a:ea typeface="Roboto" pitchFamily="2" charset="0"/>
            </a:endParaRPr>
          </a:p>
        </p:txBody>
      </p:sp>
      <p:sp>
        <p:nvSpPr>
          <p:cNvPr id="19" name="Rechteck 18"/>
          <p:cNvSpPr/>
          <p:nvPr/>
        </p:nvSpPr>
        <p:spPr>
          <a:xfrm>
            <a:off x="262778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SA</a:t>
            </a:r>
            <a:endParaRPr lang="de-DE" sz="11500" dirty="0">
              <a:latin typeface="Bebas Neue" pitchFamily="34" charset="0"/>
              <a:ea typeface="Roboto" pitchFamily="2" charset="0"/>
            </a:endParaRPr>
          </a:p>
        </p:txBody>
      </p:sp>
      <p:sp>
        <p:nvSpPr>
          <p:cNvPr id="20" name="Rechteck 19"/>
          <p:cNvSpPr/>
          <p:nvPr/>
        </p:nvSpPr>
        <p:spPr>
          <a:xfrm>
            <a:off x="4788024" y="4653136"/>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nchorCtr="0"/>
          <a:lstStyle/>
          <a:p>
            <a:pPr algn="ctr"/>
            <a:r>
              <a:rPr lang="en-US" sz="11500" dirty="0" smtClean="0">
                <a:latin typeface="Bebas Neue" pitchFamily="34" charset="0"/>
                <a:ea typeface="Roboto" pitchFamily="2" charset="0"/>
              </a:rPr>
              <a:t>SD</a:t>
            </a:r>
            <a:endParaRPr lang="de-DE" sz="11500" dirty="0">
              <a:latin typeface="Bebas Neue" pitchFamily="34" charset="0"/>
              <a:ea typeface="Roboto" pitchFamily="2" charset="0"/>
            </a:endParaRPr>
          </a:p>
        </p:txBody>
      </p:sp>
      <p:sp>
        <p:nvSpPr>
          <p:cNvPr id="13" name="Rechteck 12"/>
          <p:cNvSpPr/>
          <p:nvPr/>
        </p:nvSpPr>
        <p:spPr>
          <a:xfrm>
            <a:off x="6948264" y="4653136"/>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Tell, </a:t>
            </a:r>
            <a:r>
              <a:rPr lang="de-DE" sz="2000" dirty="0" err="1" smtClean="0">
                <a:latin typeface="Roboto" pitchFamily="2" charset="0"/>
                <a:ea typeface="Roboto" pitchFamily="2" charset="0"/>
              </a:rPr>
              <a:t>don‘t</a:t>
            </a:r>
            <a:r>
              <a:rPr lang="de-DE" sz="2000" dirty="0" smtClean="0">
                <a:latin typeface="Roboto" pitchFamily="2" charset="0"/>
                <a:ea typeface="Roboto" pitchFamily="2" charset="0"/>
              </a:rPr>
              <a:t> </a:t>
            </a:r>
            <a:r>
              <a:rPr lang="de-DE" sz="2000" dirty="0" err="1" smtClean="0">
                <a:latin typeface="Roboto" pitchFamily="2" charset="0"/>
                <a:ea typeface="Roboto" pitchFamily="2" charset="0"/>
              </a:rPr>
              <a:t>ask</a:t>
            </a:r>
            <a:endParaRPr lang="de-DE" sz="2000" dirty="0">
              <a:latin typeface="Roboto" pitchFamily="2" charset="0"/>
              <a:ea typeface="Roboto" pitchFamily="2" charset="0"/>
            </a:endParaRPr>
          </a:p>
        </p:txBody>
      </p:sp>
      <p:sp>
        <p:nvSpPr>
          <p:cNvPr id="28" name="Rechteck 27"/>
          <p:cNvSpPr/>
          <p:nvPr/>
        </p:nvSpPr>
        <p:spPr>
          <a:xfrm>
            <a:off x="6948264" y="5157192"/>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DRY</a:t>
            </a:r>
            <a:endParaRPr lang="de-DE" sz="2000" dirty="0">
              <a:latin typeface="Roboto" pitchFamily="2" charset="0"/>
              <a:ea typeface="Roboto" pitchFamily="2" charset="0"/>
            </a:endParaRPr>
          </a:p>
        </p:txBody>
      </p:sp>
      <p:sp>
        <p:nvSpPr>
          <p:cNvPr id="29" name="Rechteck 28"/>
          <p:cNvSpPr/>
          <p:nvPr/>
        </p:nvSpPr>
        <p:spPr>
          <a:xfrm>
            <a:off x="6948264" y="5661248"/>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KISS</a:t>
            </a:r>
            <a:endParaRPr lang="de-DE" sz="2000" dirty="0">
              <a:latin typeface="Roboto" pitchFamily="2" charset="0"/>
              <a:ea typeface="Roboto" pitchFamily="2" charset="0"/>
            </a:endParaRPr>
          </a:p>
        </p:txBody>
      </p:sp>
      <p:sp>
        <p:nvSpPr>
          <p:cNvPr id="30" name="Rechteck 29"/>
          <p:cNvSpPr/>
          <p:nvPr/>
        </p:nvSpPr>
        <p:spPr>
          <a:xfrm>
            <a:off x="6948264" y="6165304"/>
            <a:ext cx="1800200" cy="288032"/>
          </a:xfrm>
          <a:prstGeom prst="rect">
            <a:avLst/>
          </a:prstGeom>
          <a:solidFill>
            <a:srgbClr val="00B7FF"/>
          </a:solidFill>
          <a:ln>
            <a:noFill/>
          </a:ln>
          <a:effectLst/>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lang="de-DE" sz="2000" dirty="0" smtClean="0">
                <a:latin typeface="Roboto" pitchFamily="2" charset="0"/>
                <a:ea typeface="Roboto" pitchFamily="2" charset="0"/>
              </a:rPr>
              <a:t>YAGNI</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 Verbindung 22"/>
          <p:cNvCxnSpPr/>
          <p:nvPr/>
        </p:nvCxnSpPr>
        <p:spPr>
          <a:xfrm>
            <a:off x="0" y="3429000"/>
            <a:ext cx="9144000" cy="0"/>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hteck 25"/>
          <p:cNvSpPr/>
          <p:nvPr/>
        </p:nvSpPr>
        <p:spPr>
          <a:xfrm>
            <a:off x="1907704" y="3356992"/>
            <a:ext cx="540060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el 18"/>
          <p:cNvSpPr>
            <a:spLocks noGrp="1"/>
          </p:cNvSpPr>
          <p:nvPr>
            <p:ph type="title"/>
          </p:nvPr>
        </p:nvSpPr>
        <p:spPr/>
        <p:txBody>
          <a:bodyPr/>
          <a:lstStyle/>
          <a:p>
            <a:r>
              <a:rPr lang="en-US" dirty="0" smtClean="0">
                <a:solidFill>
                  <a:srgbClr val="00B7FF"/>
                </a:solidFill>
              </a:rPr>
              <a:t>Separation</a:t>
            </a:r>
            <a:endParaRPr lang="en-US" dirty="0">
              <a:solidFill>
                <a:srgbClr val="00B7FF"/>
              </a:solidFill>
            </a:endParaRPr>
          </a:p>
        </p:txBody>
      </p:sp>
      <p:sp>
        <p:nvSpPr>
          <p:cNvPr id="20" name="Textplatzhalter 19"/>
          <p:cNvSpPr>
            <a:spLocks noGrp="1"/>
          </p:cNvSpPr>
          <p:nvPr>
            <p:ph type="body" sz="quarter" idx="10"/>
          </p:nvPr>
        </p:nvSpPr>
        <p:spPr/>
        <p:txBody>
          <a:bodyPr/>
          <a:lstStyle/>
          <a:p>
            <a:r>
              <a:rPr lang="en-US" dirty="0" smtClean="0">
                <a:solidFill>
                  <a:srgbClr val="FF7400"/>
                </a:solidFill>
              </a:rPr>
              <a:t>Machine</a:t>
            </a:r>
            <a:endParaRPr lang="en-US" dirty="0">
              <a:solidFill>
                <a:srgbClr val="FF7400"/>
              </a:solidFill>
            </a:endParaRPr>
          </a:p>
        </p:txBody>
      </p:sp>
      <p:sp>
        <p:nvSpPr>
          <p:cNvPr id="21" name="Textplatzhalter 20"/>
          <p:cNvSpPr>
            <a:spLocks noGrp="1"/>
          </p:cNvSpPr>
          <p:nvPr>
            <p:ph type="body" sz="quarter" idx="11"/>
          </p:nvPr>
        </p:nvSpPr>
        <p:spPr/>
        <p:txBody>
          <a:bodyPr/>
          <a:lstStyle/>
          <a:p>
            <a:r>
              <a:rPr lang="en-US" dirty="0" smtClean="0">
                <a:solidFill>
                  <a:srgbClr val="00DB00"/>
                </a:solidFill>
              </a:rPr>
              <a:t>Domain</a:t>
            </a:r>
            <a:endParaRPr lang="en-US" dirty="0">
              <a:solidFill>
                <a:srgbClr val="00DB00"/>
              </a:solidFill>
            </a:endParaRPr>
          </a:p>
        </p:txBody>
      </p:sp>
      <p:grpSp>
        <p:nvGrpSpPr>
          <p:cNvPr id="27" name="Gruppieren 26"/>
          <p:cNvGrpSpPr/>
          <p:nvPr/>
        </p:nvGrpSpPr>
        <p:grpSpPr>
          <a:xfrm>
            <a:off x="3923928" y="764704"/>
            <a:ext cx="1368152" cy="1008112"/>
            <a:chOff x="107504" y="116632"/>
            <a:chExt cx="1368152" cy="1008112"/>
          </a:xfrm>
        </p:grpSpPr>
        <p:sp>
          <p:nvSpPr>
            <p:cNvPr id="28" name="Rechteck 27"/>
            <p:cNvSpPr/>
            <p:nvPr/>
          </p:nvSpPr>
          <p:spPr>
            <a:xfrm>
              <a:off x="10750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29" name="Rechteck 28"/>
            <p:cNvSpPr/>
            <p:nvPr/>
          </p:nvSpPr>
          <p:spPr>
            <a:xfrm>
              <a:off x="46754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0" name="Rechteck 29"/>
            <p:cNvSpPr/>
            <p:nvPr/>
          </p:nvSpPr>
          <p:spPr>
            <a:xfrm>
              <a:off x="82758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1" name="Rechteck 30"/>
            <p:cNvSpPr/>
            <p:nvPr/>
          </p:nvSpPr>
          <p:spPr>
            <a:xfrm>
              <a:off x="1187624" y="11663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2" name="Rechteck 31"/>
            <p:cNvSpPr/>
            <p:nvPr/>
          </p:nvSpPr>
          <p:spPr>
            <a:xfrm>
              <a:off x="10750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3" name="Rechteck 32"/>
            <p:cNvSpPr/>
            <p:nvPr/>
          </p:nvSpPr>
          <p:spPr>
            <a:xfrm>
              <a:off x="46754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4" name="Rechteck 33"/>
            <p:cNvSpPr/>
            <p:nvPr/>
          </p:nvSpPr>
          <p:spPr>
            <a:xfrm>
              <a:off x="82758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5" name="Rechteck 34"/>
            <p:cNvSpPr/>
            <p:nvPr/>
          </p:nvSpPr>
          <p:spPr>
            <a:xfrm>
              <a:off x="1187624" y="47667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6" name="Rechteck 35"/>
            <p:cNvSpPr/>
            <p:nvPr/>
          </p:nvSpPr>
          <p:spPr>
            <a:xfrm>
              <a:off x="10750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7" name="Rechteck 36"/>
            <p:cNvSpPr/>
            <p:nvPr/>
          </p:nvSpPr>
          <p:spPr>
            <a:xfrm>
              <a:off x="46754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8" name="Rechteck 37"/>
            <p:cNvSpPr/>
            <p:nvPr/>
          </p:nvSpPr>
          <p:spPr>
            <a:xfrm>
              <a:off x="827584" y="836712"/>
              <a:ext cx="288032" cy="288032"/>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39" name="Rechteck 38"/>
            <p:cNvSpPr/>
            <p:nvPr/>
          </p:nvSpPr>
          <p:spPr>
            <a:xfrm>
              <a:off x="1187624" y="836712"/>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0" name="Rechteck 39"/>
            <p:cNvSpPr/>
            <p:nvPr/>
          </p:nvSpPr>
          <p:spPr>
            <a:xfrm>
              <a:off x="1187624" y="106200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1" name="Rechteck 40"/>
            <p:cNvSpPr/>
            <p:nvPr/>
          </p:nvSpPr>
          <p:spPr>
            <a:xfrm>
              <a:off x="1187624" y="980728"/>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2" name="Rechteck 41"/>
            <p:cNvSpPr/>
            <p:nvPr/>
          </p:nvSpPr>
          <p:spPr>
            <a:xfrm>
              <a:off x="1187624" y="908720"/>
              <a:ext cx="288032" cy="54000"/>
            </a:xfrm>
            <a:prstGeom prst="rect">
              <a:avLst/>
            </a:prstGeom>
            <a:solidFill>
              <a:srgbClr val="FF74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grpSp>
        <p:nvGrpSpPr>
          <p:cNvPr id="43" name="Gruppieren 42"/>
          <p:cNvGrpSpPr/>
          <p:nvPr/>
        </p:nvGrpSpPr>
        <p:grpSpPr>
          <a:xfrm>
            <a:off x="3923928" y="5085184"/>
            <a:ext cx="1368152" cy="1008112"/>
            <a:chOff x="107504" y="116632"/>
            <a:chExt cx="1368152" cy="1008112"/>
          </a:xfrm>
          <a:solidFill>
            <a:srgbClr val="00DB00"/>
          </a:solidFill>
        </p:grpSpPr>
        <p:sp>
          <p:nvSpPr>
            <p:cNvPr id="44" name="Rechteck 43"/>
            <p:cNvSpPr/>
            <p:nvPr/>
          </p:nvSpPr>
          <p:spPr>
            <a:xfrm>
              <a:off x="10750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5" name="Rechteck 44"/>
            <p:cNvSpPr/>
            <p:nvPr/>
          </p:nvSpPr>
          <p:spPr>
            <a:xfrm>
              <a:off x="46754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6" name="Rechteck 45"/>
            <p:cNvSpPr/>
            <p:nvPr/>
          </p:nvSpPr>
          <p:spPr>
            <a:xfrm>
              <a:off x="82758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7" name="Rechteck 46"/>
            <p:cNvSpPr/>
            <p:nvPr/>
          </p:nvSpPr>
          <p:spPr>
            <a:xfrm>
              <a:off x="1187624" y="11663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8" name="Rechteck 47"/>
            <p:cNvSpPr/>
            <p:nvPr/>
          </p:nvSpPr>
          <p:spPr>
            <a:xfrm>
              <a:off x="10750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49" name="Rechteck 48"/>
            <p:cNvSpPr/>
            <p:nvPr/>
          </p:nvSpPr>
          <p:spPr>
            <a:xfrm>
              <a:off x="46754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0" name="Rechteck 49"/>
            <p:cNvSpPr/>
            <p:nvPr/>
          </p:nvSpPr>
          <p:spPr>
            <a:xfrm>
              <a:off x="82758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1" name="Rechteck 50"/>
            <p:cNvSpPr/>
            <p:nvPr/>
          </p:nvSpPr>
          <p:spPr>
            <a:xfrm>
              <a:off x="1187624" y="47667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2" name="Rechteck 51"/>
            <p:cNvSpPr/>
            <p:nvPr/>
          </p:nvSpPr>
          <p:spPr>
            <a:xfrm>
              <a:off x="10750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3" name="Rechteck 52"/>
            <p:cNvSpPr/>
            <p:nvPr/>
          </p:nvSpPr>
          <p:spPr>
            <a:xfrm>
              <a:off x="46754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4" name="Rechteck 53"/>
            <p:cNvSpPr/>
            <p:nvPr/>
          </p:nvSpPr>
          <p:spPr>
            <a:xfrm>
              <a:off x="827584" y="836712"/>
              <a:ext cx="288032" cy="288032"/>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5" name="Rechteck 54"/>
            <p:cNvSpPr/>
            <p:nvPr/>
          </p:nvSpPr>
          <p:spPr>
            <a:xfrm>
              <a:off x="1187624" y="836712"/>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6" name="Rechteck 55"/>
            <p:cNvSpPr/>
            <p:nvPr/>
          </p:nvSpPr>
          <p:spPr>
            <a:xfrm>
              <a:off x="1187624" y="106200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7" name="Rechteck 56"/>
            <p:cNvSpPr/>
            <p:nvPr/>
          </p:nvSpPr>
          <p:spPr>
            <a:xfrm>
              <a:off x="1187624" y="980728"/>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sp>
          <p:nvSpPr>
            <p:cNvPr id="58" name="Rechteck 57"/>
            <p:cNvSpPr/>
            <p:nvPr/>
          </p:nvSpPr>
          <p:spPr>
            <a:xfrm>
              <a:off x="1187624" y="908720"/>
              <a:ext cx="288032" cy="54000"/>
            </a:xfrm>
            <a:prstGeom prst="rect">
              <a:avLst/>
            </a:prstGeom>
            <a:grp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de-DE" sz="2000" dirty="0">
                <a:latin typeface="Roboto" pitchFamily="2" charset="0"/>
                <a:ea typeface="Roboto" pitchFamily="2" charset="0"/>
              </a:endParaRPr>
            </a:p>
          </p:txBody>
        </p:sp>
      </p:grpSp>
      <p:sp>
        <p:nvSpPr>
          <p:cNvPr id="59" name="Titel 18"/>
          <p:cNvSpPr txBox="1">
            <a:spLocks/>
          </p:cNvSpPr>
          <p:nvPr/>
        </p:nvSpPr>
        <p:spPr>
          <a:xfrm>
            <a:off x="5292080" y="4941168"/>
            <a:ext cx="1440160" cy="1440160"/>
          </a:xfrm>
          <a:prstGeom prst="rect">
            <a:avLst/>
          </a:prstGeom>
        </p:spPr>
        <p:txBody>
          <a:bodyPr vert="horz" lIns="0" tIns="0" rIns="0" bIns="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1500" dirty="0" smtClean="0">
                <a:solidFill>
                  <a:srgbClr val="FF00FF"/>
                </a:solidFill>
                <a:latin typeface="Bebas Neue" pitchFamily="34" charset="0"/>
                <a:ea typeface="+mj-ea"/>
                <a:cs typeface="+mj-cs"/>
              </a:rPr>
              <a:t>??</a:t>
            </a:r>
            <a:endParaRPr kumimoji="0" lang="en-US" sz="11500" b="0" i="0" u="none" strike="noStrike" kern="1200" cap="none" spc="0" normalizeH="0" baseline="0" noProof="0" dirty="0">
              <a:ln>
                <a:noFill/>
              </a:ln>
              <a:solidFill>
                <a:srgbClr val="FF00FF"/>
              </a:solidFill>
              <a:effectLst/>
              <a:uLnTx/>
              <a:uFillTx/>
              <a:latin typeface="Bebas Neue" pitchFamily="34" charset="0"/>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Empathie</a:t>
            </a:r>
            <a:endParaRPr lang="en-US" dirty="0"/>
          </a:p>
        </p:txBody>
      </p:sp>
      <p:sp>
        <p:nvSpPr>
          <p:cNvPr id="5" name="Textplatzhalter 4"/>
          <p:cNvSpPr>
            <a:spLocks noGrp="1"/>
          </p:cNvSpPr>
          <p:nvPr>
            <p:ph type="body" sz="quarter" idx="11"/>
          </p:nvPr>
        </p:nvSpPr>
        <p:spPr/>
        <p:txBody>
          <a:bodyPr/>
          <a:lstStyle/>
          <a:p>
            <a:r>
              <a:rPr lang="en-US" dirty="0" smtClean="0"/>
              <a:t>Von Person </a:t>
            </a:r>
            <a:r>
              <a:rPr lang="en-US" dirty="0" err="1" smtClean="0"/>
              <a:t>zu</a:t>
            </a:r>
            <a:r>
              <a:rPr lang="en-US" dirty="0" smtClean="0"/>
              <a:t> Person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Heidelberg_Uni_Logo.jpg"/>
          <p:cNvPicPr>
            <a:picLocks noChangeAspect="1"/>
          </p:cNvPicPr>
          <p:nvPr/>
        </p:nvPicPr>
        <p:blipFill>
          <a:blip r:embed="rId2" cstate="print"/>
          <a:stretch>
            <a:fillRect/>
          </a:stretch>
        </p:blipFill>
        <p:spPr>
          <a:xfrm>
            <a:off x="2699792" y="836712"/>
            <a:ext cx="3656484" cy="3672408"/>
          </a:xfrm>
          <a:prstGeom prst="rect">
            <a:avLst/>
          </a:prstGeom>
        </p:spPr>
      </p:pic>
      <p:sp>
        <p:nvSpPr>
          <p:cNvPr id="10" name="Textfeld 9"/>
          <p:cNvSpPr txBox="1"/>
          <p:nvPr/>
        </p:nvSpPr>
        <p:spPr>
          <a:xfrm>
            <a:off x="3995936" y="4581128"/>
            <a:ext cx="1154163" cy="1769715"/>
          </a:xfrm>
          <a:prstGeom prst="rect">
            <a:avLst/>
          </a:prstGeom>
        </p:spPr>
        <p:txBody>
          <a:bodyPr wrap="non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l-GR"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rPr>
              <a:t>Ψ</a:t>
            </a:r>
            <a:endParaRPr kumimoji="0" lang="en-US" sz="11500" b="0" i="0" u="none" strike="noStrike" kern="1200" cap="none" spc="0" normalizeH="0" baseline="0" noProof="0" dirty="0" smtClean="0">
              <a:ln w="19050">
                <a:noFill/>
              </a:ln>
              <a:solidFill>
                <a:schemeClr val="tx1">
                  <a:lumMod val="75000"/>
                  <a:lumOff val="25000"/>
                </a:schemeClr>
              </a:solidFill>
              <a:uLnTx/>
              <a:uFillTx/>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Empathy is the </a:t>
            </a:r>
            <a:r>
              <a:rPr lang="en-US" dirty="0" smtClean="0">
                <a:solidFill>
                  <a:srgbClr val="FF00FF"/>
                </a:solidFill>
              </a:rPr>
              <a:t>capacity</a:t>
            </a:r>
            <a:r>
              <a:rPr lang="en-US" dirty="0" smtClean="0"/>
              <a:t> to think and </a:t>
            </a:r>
            <a:r>
              <a:rPr lang="en-US" dirty="0" smtClean="0">
                <a:solidFill>
                  <a:srgbClr val="FF00FF"/>
                </a:solidFill>
              </a:rPr>
              <a:t>feel</a:t>
            </a:r>
            <a:r>
              <a:rPr lang="en-US" dirty="0" smtClean="0"/>
              <a:t> oneself into the inner life of another </a:t>
            </a:r>
            <a:r>
              <a:rPr lang="en-US" dirty="0" smtClean="0">
                <a:solidFill>
                  <a:srgbClr val="FF00FF"/>
                </a:solidFill>
              </a:rPr>
              <a:t>person</a:t>
            </a:r>
            <a:endParaRPr lang="en-US" dirty="0">
              <a:solidFill>
                <a:srgbClr val="FF00FF"/>
              </a:solidFill>
            </a:endParaRPr>
          </a:p>
        </p:txBody>
      </p:sp>
      <p:sp>
        <p:nvSpPr>
          <p:cNvPr id="4" name="Textfeld 3"/>
          <p:cNvSpPr txBox="1"/>
          <p:nvPr/>
        </p:nvSpPr>
        <p:spPr>
          <a:xfrm>
            <a:off x="6732240" y="5693767"/>
            <a:ext cx="2160240" cy="615553"/>
          </a:xfrm>
          <a:prstGeom prst="rect">
            <a:avLst/>
          </a:prstGeom>
        </p:spPr>
        <p:txBody>
          <a:bodyPr wrap="square" lIns="0" tIns="0" rIns="0" bIns="0" rtlCol="0" anchor="b" anchorCtr="1">
            <a:spAutoFit/>
          </a:bodyPr>
          <a:lstStyle/>
          <a:p>
            <a:pPr algn="r">
              <a:spcBef>
                <a:spcPct val="20000"/>
              </a:spcBef>
            </a:pPr>
            <a:r>
              <a:rPr lang="de-AT" sz="2000" dirty="0" smtClean="0">
                <a:solidFill>
                  <a:schemeClr val="tx1">
                    <a:lumMod val="50000"/>
                    <a:lumOff val="50000"/>
                  </a:schemeClr>
                </a:solidFill>
                <a:latin typeface="Roboto" pitchFamily="2" charset="0"/>
                <a:ea typeface="Roboto" pitchFamily="2" charset="0"/>
              </a:rPr>
              <a:t>Heinz </a:t>
            </a:r>
            <a:r>
              <a:rPr lang="de-AT" sz="2000" dirty="0" err="1" smtClean="0">
                <a:solidFill>
                  <a:schemeClr val="tx1">
                    <a:lumMod val="50000"/>
                    <a:lumOff val="50000"/>
                  </a:schemeClr>
                </a:solidFill>
                <a:latin typeface="Roboto" pitchFamily="2" charset="0"/>
                <a:ea typeface="Roboto" pitchFamily="2" charset="0"/>
              </a:rPr>
              <a:t>Kohut</a:t>
            </a:r>
            <a:r>
              <a:rPr lang="de-AT" sz="2000" dirty="0" smtClean="0">
                <a:solidFill>
                  <a:schemeClr val="tx1">
                    <a:lumMod val="50000"/>
                    <a:lumOff val="50000"/>
                  </a:schemeClr>
                </a:solidFill>
                <a:latin typeface="Roboto" pitchFamily="2" charset="0"/>
                <a:ea typeface="Roboto" pitchFamily="2" charset="0"/>
              </a:rPr>
              <a:t/>
            </a:r>
            <a:br>
              <a:rPr lang="de-AT" sz="2000" dirty="0" smtClean="0">
                <a:solidFill>
                  <a:schemeClr val="tx1">
                    <a:lumMod val="50000"/>
                    <a:lumOff val="50000"/>
                  </a:schemeClr>
                </a:solidFill>
                <a:latin typeface="Roboto" pitchFamily="2" charset="0"/>
                <a:ea typeface="Roboto" pitchFamily="2" charset="0"/>
              </a:rPr>
            </a:br>
            <a:r>
              <a:rPr lang="de-AT" sz="2000" dirty="0" smtClean="0">
                <a:solidFill>
                  <a:schemeClr val="tx1">
                    <a:lumMod val="50000"/>
                    <a:lumOff val="50000"/>
                  </a:schemeClr>
                </a:solidFill>
                <a:latin typeface="Roboto" pitchFamily="2" charset="0"/>
                <a:ea typeface="Roboto" pitchFamily="2" charset="0"/>
              </a:rPr>
              <a:t>Psychoanalyst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t>Haltet</a:t>
            </a:r>
            <a:r>
              <a:rPr lang="en-US" sz="9600" dirty="0" smtClean="0"/>
              <a:t> EIN</a:t>
            </a:r>
            <a:endParaRPr lang="en-US" sz="9600" dirty="0"/>
          </a:p>
        </p:txBody>
      </p:sp>
      <p:sp>
        <p:nvSpPr>
          <p:cNvPr id="5" name="Textplatzhalter 4"/>
          <p:cNvSpPr>
            <a:spLocks noGrp="1"/>
          </p:cNvSpPr>
          <p:nvPr>
            <p:ph type="body" sz="quarter" idx="11"/>
          </p:nvPr>
        </p:nvSpPr>
        <p:spPr/>
        <p:txBody>
          <a:bodyPr/>
          <a:lstStyle/>
          <a:p>
            <a:r>
              <a:rPr lang="en-US" dirty="0" err="1" smtClean="0"/>
              <a:t>Da</a:t>
            </a:r>
            <a:r>
              <a:rPr lang="en-US" dirty="0" smtClean="0"/>
              <a:t> </a:t>
            </a:r>
            <a:r>
              <a:rPr lang="en-US" dirty="0" err="1" smtClean="0"/>
              <a:t>kommt</a:t>
            </a:r>
            <a:r>
              <a:rPr lang="en-US" dirty="0" smtClean="0"/>
              <a:t> </a:t>
            </a:r>
            <a:r>
              <a:rPr lang="en-US" dirty="0" err="1" smtClean="0"/>
              <a:t>noch</a:t>
            </a:r>
            <a:r>
              <a:rPr lang="en-US" dirty="0" smtClean="0"/>
              <a:t> </a:t>
            </a:r>
            <a:r>
              <a:rPr lang="en-US" dirty="0" err="1" smtClean="0"/>
              <a:t>mehr</a:t>
            </a: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Simple First</a:t>
            </a:r>
            <a:endParaRPr lang="de-DE" sz="2000" dirty="0">
              <a:latin typeface="Roboto" pitchFamily="2" charset="0"/>
              <a:ea typeface="Roboto" pitchFamily="2" charset="0"/>
            </a:endParaRPr>
          </a:p>
        </p:txBody>
      </p:sp>
      <p:sp>
        <p:nvSpPr>
          <p:cNvPr id="4" name="Rechteck 3"/>
          <p:cNvSpPr/>
          <p:nvPr/>
        </p:nvSpPr>
        <p:spPr>
          <a:xfrm>
            <a:off x="4788024" y="2492896"/>
            <a:ext cx="1800200" cy="1800200"/>
          </a:xfrm>
          <a:prstGeom prst="rect">
            <a:avLst/>
          </a:prstGeom>
          <a:solidFill>
            <a:srgbClr val="00D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Roboto" pitchFamily="2" charset="0"/>
                <a:ea typeface="Roboto" pitchFamily="2" charset="0"/>
              </a:rPr>
              <a:t>Binary Dependency</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Abstraction </a:t>
            </a:r>
            <a:r>
              <a:rPr lang="en-US" sz="2000" dirty="0" err="1" smtClean="0">
                <a:latin typeface="Roboto" pitchFamily="2" charset="0"/>
                <a:ea typeface="Roboto" pitchFamily="2" charset="0"/>
              </a:rPr>
              <a:t>Seggregation</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Domain Relationship</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Paradigm-Commitment</a:t>
            </a:r>
            <a:endParaRPr lang="de-DE" sz="2000" dirty="0">
              <a:latin typeface="Roboto" pitchFamily="2" charset="0"/>
              <a:ea typeface="Roboto" pitchFamily="2" charset="0"/>
            </a:endParaRPr>
          </a:p>
        </p:txBody>
      </p:sp>
      <p:sp>
        <p:nvSpPr>
          <p:cNvPr id="20" name="Rechteck 19"/>
          <p:cNvSpPr/>
          <p:nvPr/>
        </p:nvSpPr>
        <p:spPr>
          <a:xfrm>
            <a:off x="6948264" y="465313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Weasel Word Removal</a:t>
            </a:r>
            <a:endParaRPr lang="de-DE" sz="2000" dirty="0">
              <a:latin typeface="Roboto" pitchFamily="2" charset="0"/>
              <a:ea typeface="Roboto" pitchFamily="2" charset="0"/>
            </a:endParaRPr>
          </a:p>
        </p:txBody>
      </p:sp>
      <p:sp>
        <p:nvSpPr>
          <p:cNvPr id="21" name="Rechteck 20"/>
          <p:cNvSpPr/>
          <p:nvPr/>
        </p:nvSpPr>
        <p:spPr>
          <a:xfrm>
            <a:off x="467544" y="249289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Listening </a:t>
            </a:r>
            <a:br>
              <a:rPr lang="en-US" sz="2000" dirty="0" smtClean="0">
                <a:latin typeface="Roboto" pitchFamily="2" charset="0"/>
                <a:ea typeface="Roboto" pitchFamily="2" charset="0"/>
              </a:rPr>
            </a:br>
            <a:r>
              <a:rPr lang="en-US" sz="2000" dirty="0" smtClean="0">
                <a:latin typeface="Roboto" pitchFamily="2" charset="0"/>
                <a:ea typeface="Roboto" pitchFamily="2" charset="0"/>
              </a:rPr>
              <a:t>and </a:t>
            </a:r>
            <a:br>
              <a:rPr lang="en-US" sz="2000" dirty="0" smtClean="0">
                <a:latin typeface="Roboto" pitchFamily="2" charset="0"/>
                <a:ea typeface="Roboto" pitchFamily="2" charset="0"/>
              </a:rPr>
            </a:br>
            <a:r>
              <a:rPr lang="en-US" sz="2000" dirty="0" smtClean="0">
                <a:latin typeface="Roboto" pitchFamily="2" charset="0"/>
                <a:ea typeface="Roboto" pitchFamily="2" charset="0"/>
              </a:rPr>
              <a:t>Learning</a:t>
            </a:r>
            <a:endParaRPr lang="de-DE" sz="2000" dirty="0">
              <a:latin typeface="Roboto" pitchFamily="2" charset="0"/>
              <a:ea typeface="Roboto" pitchFamily="2" charset="0"/>
            </a:endParaRPr>
          </a:p>
        </p:txBody>
      </p:sp>
      <p:sp>
        <p:nvSpPr>
          <p:cNvPr id="22" name="Rechteck 21"/>
          <p:cNvSpPr/>
          <p:nvPr/>
        </p:nvSpPr>
        <p:spPr>
          <a:xfrm>
            <a:off x="6948264" y="2492896"/>
            <a:ext cx="1800200" cy="1800200"/>
          </a:xfrm>
          <a:prstGeom prst="rect">
            <a:avLst/>
          </a:prstGeom>
          <a:solidFill>
            <a:srgbClr val="FF00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Domain Language</a:t>
            </a:r>
            <a:endParaRPr lang="de-DE" sz="2000" dirty="0">
              <a:latin typeface="Roboto" pitchFamily="2" charset="0"/>
              <a:ea typeface="Roboto" pitchFamily="2" charset="0"/>
            </a:endParaRPr>
          </a:p>
        </p:txBody>
      </p:sp>
      <p:sp>
        <p:nvSpPr>
          <p:cNvPr id="23" name="Rechteck 22"/>
          <p:cNvSpPr/>
          <p:nvPr/>
        </p:nvSpPr>
        <p:spPr>
          <a:xfrm>
            <a:off x="4788024" y="4653136"/>
            <a:ext cx="1800200" cy="1800200"/>
          </a:xfrm>
          <a:prstGeom prst="rect">
            <a:avLst/>
          </a:prstGeom>
          <a:solidFill>
            <a:srgbClr val="00DB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Patterns </a:t>
            </a:r>
            <a:r>
              <a:rPr lang="en-US" sz="2000" dirty="0" smtClean="0">
                <a:latin typeface="Roboto" pitchFamily="2" charset="0"/>
                <a:ea typeface="Roboto" pitchFamily="2" charset="0"/>
              </a:rPr>
              <a:t>aren’t solutions</a:t>
            </a:r>
            <a:endParaRPr lang="de-DE" sz="2000" dirty="0">
              <a:latin typeface="Roboto" pitchFamily="2" charset="0"/>
              <a:ea typeface="Roboto" pitchFamily="2" charset="0"/>
            </a:endParaRPr>
          </a:p>
        </p:txBody>
      </p:sp>
      <p:sp>
        <p:nvSpPr>
          <p:cNvPr id="24" name="Rechteck 23"/>
          <p:cNvSpPr/>
          <p:nvPr/>
        </p:nvSpPr>
        <p:spPr>
          <a:xfrm>
            <a:off x="2627784" y="465313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Eloquence</a:t>
            </a:r>
            <a:endParaRPr lang="de-DE" sz="2000" dirty="0">
              <a:latin typeface="Roboto" pitchFamily="2" charset="0"/>
              <a:ea typeface="Roboto" pitchFamily="2" charset="0"/>
            </a:endParaRPr>
          </a:p>
        </p:txBody>
      </p:sp>
      <p:sp>
        <p:nvSpPr>
          <p:cNvPr id="25" name="Rechteck 24"/>
          <p:cNvSpPr/>
          <p:nvPr/>
        </p:nvSpPr>
        <p:spPr>
          <a:xfrm>
            <a:off x="467544" y="4653136"/>
            <a:ext cx="1800200" cy="1800200"/>
          </a:xfrm>
          <a:prstGeom prst="rect">
            <a:avLst/>
          </a:prstGeom>
          <a:solidFill>
            <a:srgbClr val="00B7FF"/>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Shared Under-standing</a:t>
            </a:r>
            <a:endParaRPr lang="de-DE" sz="2000" dirty="0">
              <a:latin typeface="Roboto" pitchFamily="2" charset="0"/>
              <a:ea typeface="Roboto" pitchFamily="2" charset="0"/>
            </a:endParaRPr>
          </a:p>
        </p:txBody>
      </p:sp>
      <p:sp>
        <p:nvSpPr>
          <p:cNvPr id="26" name="Rechteck 25"/>
          <p:cNvSpPr/>
          <p:nvPr/>
        </p:nvSpPr>
        <p:spPr>
          <a:xfrm>
            <a:off x="2627784" y="249289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Languages</a:t>
            </a:r>
            <a:endParaRPr lang="de-DE"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B7FF"/>
                </a:solidFill>
              </a:rPr>
              <a:t>Erst</a:t>
            </a:r>
            <a:r>
              <a:rPr lang="en-US" sz="9600" dirty="0" smtClean="0">
                <a:solidFill>
                  <a:srgbClr val="00B7FF"/>
                </a:solidFill>
              </a:rPr>
              <a:t> mal </a:t>
            </a:r>
            <a:r>
              <a:rPr lang="en-US" sz="9600" dirty="0" err="1" smtClean="0">
                <a:solidFill>
                  <a:srgbClr val="00B7FF"/>
                </a:solidFill>
              </a:rPr>
              <a:t>einfach</a:t>
            </a:r>
            <a:endParaRPr lang="en-US" sz="9600" dirty="0">
              <a:solidFill>
                <a:srgbClr val="00B7FF"/>
              </a:solidFill>
            </a:endParaRPr>
          </a:p>
        </p:txBody>
      </p:sp>
      <p:sp>
        <p:nvSpPr>
          <p:cNvPr id="4" name="Textplatzhalter 3"/>
          <p:cNvSpPr>
            <a:spLocks noGrp="1"/>
          </p:cNvSpPr>
          <p:nvPr>
            <p:ph type="body" sz="quarter" idx="10"/>
          </p:nvPr>
        </p:nvSpPr>
        <p:spPr/>
        <p:txBody>
          <a:bodyPr/>
          <a:lstStyle/>
          <a:p>
            <a:r>
              <a:rPr lang="de-DE" dirty="0" smtClean="0"/>
              <a:t>Simple First!</a:t>
            </a:r>
            <a:endParaRPr lang="en-US" dirty="0"/>
          </a:p>
        </p:txBody>
      </p:sp>
      <p:sp>
        <p:nvSpPr>
          <p:cNvPr id="5" name="Textplatzhalter 4"/>
          <p:cNvSpPr>
            <a:spLocks noGrp="1"/>
          </p:cNvSpPr>
          <p:nvPr>
            <p:ph type="body" sz="quarter" idx="11"/>
          </p:nvPr>
        </p:nvSpPr>
        <p:spPr/>
        <p:txBody>
          <a:bodyPr/>
          <a:lstStyle/>
          <a:p>
            <a:r>
              <a:rPr lang="en-US" dirty="0" err="1" smtClean="0"/>
              <a:t>Richtig</a:t>
            </a:r>
            <a:r>
              <a:rPr lang="en-US" dirty="0" smtClean="0"/>
              <a:t> </a:t>
            </a:r>
            <a:r>
              <a:rPr lang="en-US" dirty="0" err="1" smtClean="0"/>
              <a:t>schwer</a:t>
            </a:r>
            <a:r>
              <a:rPr lang="en-US"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51520" y="548680"/>
            <a:ext cx="7200800" cy="1440160"/>
          </a:xfrm>
        </p:spPr>
        <p:txBody>
          <a:bodyPr/>
          <a:lstStyle/>
          <a:p>
            <a:pPr algn="l"/>
            <a:r>
              <a:rPr lang="en-US" dirty="0" smtClean="0">
                <a:solidFill>
                  <a:srgbClr val="00B7FF"/>
                </a:solidFill>
              </a:rPr>
              <a:t>Size &amp; Reuse</a:t>
            </a:r>
            <a:endParaRPr lang="en-US" dirty="0">
              <a:solidFill>
                <a:srgbClr val="00B7FF"/>
              </a:solidFill>
            </a:endParaRPr>
          </a:p>
        </p:txBody>
      </p:sp>
      <p:sp>
        <p:nvSpPr>
          <p:cNvPr id="4" name="Foliennummernplatzhalter 3"/>
          <p:cNvSpPr>
            <a:spLocks noGrp="1"/>
          </p:cNvSpPr>
          <p:nvPr>
            <p:ph type="sldNum" sz="quarter" idx="4294967295"/>
          </p:nvPr>
        </p:nvSpPr>
        <p:spPr>
          <a:xfrm>
            <a:off x="7451725" y="6597650"/>
            <a:ext cx="1692275" cy="260350"/>
          </a:xfrm>
          <a:prstGeom prst="rect">
            <a:avLst/>
          </a:prstGeom>
        </p:spPr>
        <p:txBody>
          <a:bodyPr/>
          <a:lstStyle/>
          <a:p>
            <a:fld id="{84001CC4-1CE1-4BBA-BB24-049787A9E303}" type="slidenum">
              <a:rPr lang="de-DE" smtClean="0"/>
              <a:pPr/>
              <a:t>34</a:t>
            </a:fld>
            <a:endParaRPr lang="de-DE"/>
          </a:p>
        </p:txBody>
      </p:sp>
      <p:pic>
        <p:nvPicPr>
          <p:cNvPr id="8199" name="Picture 7" descr="C:\Users\Johannes Hofmeister\Desktop\plane_feb_3_s.jpg"/>
          <p:cNvPicPr>
            <a:picLocks noChangeAspect="1" noChangeArrowheads="1"/>
          </p:cNvPicPr>
          <p:nvPr/>
        </p:nvPicPr>
        <p:blipFill>
          <a:blip r:embed="rId2" cstate="print"/>
          <a:srcRect/>
          <a:stretch>
            <a:fillRect/>
          </a:stretch>
        </p:blipFill>
        <p:spPr bwMode="auto">
          <a:xfrm>
            <a:off x="179512" y="3429000"/>
            <a:ext cx="4320480" cy="3240360"/>
          </a:xfrm>
          <a:prstGeom prst="rect">
            <a:avLst/>
          </a:prstGeom>
          <a:noFill/>
        </p:spPr>
      </p:pic>
      <p:pic>
        <p:nvPicPr>
          <p:cNvPr id="8200" name="Picture 8" descr="C:\Users\Johannes Hofmeister\Desktop\Lego airplane.jpg"/>
          <p:cNvPicPr>
            <a:picLocks noChangeAspect="1" noChangeArrowheads="1"/>
          </p:cNvPicPr>
          <p:nvPr/>
        </p:nvPicPr>
        <p:blipFill>
          <a:blip r:embed="rId3" cstate="print"/>
          <a:srcRect/>
          <a:stretch>
            <a:fillRect/>
          </a:stretch>
        </p:blipFill>
        <p:spPr bwMode="auto">
          <a:xfrm>
            <a:off x="4667250" y="3467100"/>
            <a:ext cx="4369246" cy="3276935"/>
          </a:xfrm>
          <a:prstGeom prst="rect">
            <a:avLst/>
          </a:prstGeom>
          <a:noFill/>
        </p:spPr>
      </p:pic>
      <p:pic>
        <p:nvPicPr>
          <p:cNvPr id="8195" name="Picture 3" descr="C:\Users\Johannes Hofmeister\Desktop\lego_steine_489_185.jpg"/>
          <p:cNvPicPr>
            <a:picLocks noChangeAspect="1" noChangeArrowheads="1"/>
          </p:cNvPicPr>
          <p:nvPr/>
        </p:nvPicPr>
        <p:blipFill>
          <a:blip r:embed="rId4" cstate="print"/>
          <a:srcRect/>
          <a:stretch>
            <a:fillRect/>
          </a:stretch>
        </p:blipFill>
        <p:spPr bwMode="auto">
          <a:xfrm>
            <a:off x="4572000" y="2564904"/>
            <a:ext cx="3456384" cy="130763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latin typeface="Roboto" pitchFamily="2" charset="0"/>
                <a:ea typeface="Roboto" pitchFamily="2" charset="0"/>
                <a:cs typeface="Consolas" pitchFamily="49" charset="0"/>
              </a:rPr>
              <a:t>&gt;&gt;&gt; Import this</a:t>
            </a:r>
            <a:endParaRPr lang="en-US" dirty="0">
              <a:latin typeface="Roboto" pitchFamily="2"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If the </a:t>
            </a:r>
            <a:r>
              <a:rPr lang="en-US" dirty="0" smtClean="0">
                <a:solidFill>
                  <a:srgbClr val="00DB00"/>
                </a:solidFill>
              </a:rPr>
              <a:t>implementation</a:t>
            </a:r>
            <a:r>
              <a:rPr lang="en-US" dirty="0" smtClean="0"/>
              <a:t> is </a:t>
            </a:r>
            <a:r>
              <a:rPr lang="en-US" dirty="0" smtClean="0">
                <a:solidFill>
                  <a:srgbClr val="FF7400"/>
                </a:solidFill>
              </a:rPr>
              <a:t>hard</a:t>
            </a:r>
            <a:r>
              <a:rPr lang="en-US" dirty="0" smtClean="0"/>
              <a:t> </a:t>
            </a:r>
            <a:r>
              <a:rPr lang="en-US" dirty="0" smtClean="0">
                <a:solidFill>
                  <a:srgbClr val="FF7400"/>
                </a:solidFill>
              </a:rPr>
              <a:t>to explain</a:t>
            </a:r>
            <a:r>
              <a:rPr lang="en-US" dirty="0" smtClean="0"/>
              <a:t>, it's a </a:t>
            </a:r>
            <a:r>
              <a:rPr lang="en-US" dirty="0" smtClean="0">
                <a:solidFill>
                  <a:srgbClr val="FF00FF"/>
                </a:solidFill>
              </a:rPr>
              <a:t>bad idea</a:t>
            </a:r>
            <a:r>
              <a:rPr lang="en-US" dirty="0" smtClean="0"/>
              <a:t>.</a:t>
            </a:r>
            <a:endParaRPr lang="en-US" dirty="0"/>
          </a:p>
        </p:txBody>
      </p:sp>
      <p:sp>
        <p:nvSpPr>
          <p:cNvPr id="3" name="Textfeld 2"/>
          <p:cNvSpPr txBox="1"/>
          <p:nvPr/>
        </p:nvSpPr>
        <p:spPr>
          <a:xfrm>
            <a:off x="6732240" y="6001543"/>
            <a:ext cx="2160240" cy="307777"/>
          </a:xfrm>
          <a:prstGeom prst="rect">
            <a:avLst/>
          </a:prstGeom>
        </p:spPr>
        <p:txBody>
          <a:bodyPr wrap="square" lIns="0" tIns="0" rIns="0" bIns="0" rtlCol="0" anchor="b" anchorCtr="1">
            <a:spAutoFit/>
          </a:bodyPr>
          <a:lstStyle/>
          <a:p>
            <a:pPr algn="r">
              <a:spcBef>
                <a:spcPct val="20000"/>
              </a:spcBef>
            </a:pPr>
            <a:r>
              <a:rPr lang="de-AT" sz="2000" dirty="0" err="1" smtClean="0">
                <a:solidFill>
                  <a:schemeClr val="tx1">
                    <a:lumMod val="50000"/>
                    <a:lumOff val="50000"/>
                  </a:schemeClr>
                </a:solidFill>
                <a:latin typeface="Roboto" pitchFamily="2" charset="0"/>
                <a:ea typeface="Roboto" pitchFamily="2" charset="0"/>
              </a:rPr>
              <a:t>python</a:t>
            </a:r>
            <a:endParaRPr lang="de-AT" sz="2000" dirty="0" smtClean="0">
              <a:solidFill>
                <a:schemeClr val="tx1">
                  <a:lumMod val="50000"/>
                  <a:lumOff val="50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solidFill>
                  <a:srgbClr val="00B7FF"/>
                </a:solidFill>
              </a:rPr>
              <a:t>Zuhören</a:t>
            </a:r>
            <a:endParaRPr lang="en-US" dirty="0">
              <a:solidFill>
                <a:srgbClr val="00B7FF"/>
              </a:solidFill>
            </a:endParaRPr>
          </a:p>
        </p:txBody>
      </p:sp>
      <p:sp>
        <p:nvSpPr>
          <p:cNvPr id="4" name="Textplatzhalter 3"/>
          <p:cNvSpPr>
            <a:spLocks noGrp="1"/>
          </p:cNvSpPr>
          <p:nvPr>
            <p:ph type="body" sz="quarter" idx="10"/>
          </p:nvPr>
        </p:nvSpPr>
        <p:spPr/>
        <p:txBody>
          <a:bodyPr/>
          <a:lstStyle/>
          <a:p>
            <a:r>
              <a:rPr lang="en-US" dirty="0" err="1" smtClean="0"/>
              <a:t>Richtig</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dabei</a:t>
            </a:r>
            <a:r>
              <a:rPr lang="en-US" dirty="0" smtClean="0"/>
              <a:t> </a:t>
            </a:r>
            <a:r>
              <a:rPr lang="en-US" dirty="0" err="1" smtClean="0"/>
              <a:t>lernen</a:t>
            </a:r>
            <a:r>
              <a:rPr lang="en-US" dirty="0" smtClean="0"/>
              <a: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 brauchen einen </a:t>
            </a:r>
            <a:r>
              <a:rPr lang="de-DE" dirty="0" err="1" smtClean="0">
                <a:solidFill>
                  <a:srgbClr val="FF00FF"/>
                </a:solidFill>
              </a:rPr>
              <a:t>Automocker</a:t>
            </a:r>
            <a:r>
              <a:rPr lang="de-DE" dirty="0" smtClean="0"/>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Informatik</a:t>
            </a:r>
            <a:endParaRPr lang="en-US" sz="9600" dirty="0"/>
          </a:p>
        </p:txBody>
      </p:sp>
      <p:sp>
        <p:nvSpPr>
          <p:cNvPr id="5" name="Textplatzhalter 4"/>
          <p:cNvSpPr>
            <a:spLocks noGrp="1"/>
          </p:cNvSpPr>
          <p:nvPr>
            <p:ph type="body" sz="quarter" idx="11"/>
          </p:nvPr>
        </p:nvSpPr>
        <p:spPr/>
        <p:txBody>
          <a:bodyPr/>
          <a:lstStyle/>
          <a:p>
            <a:r>
              <a:rPr lang="de-DE" dirty="0" smtClean="0"/>
              <a:t>Keine Naturwissenschaft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Diese klasse ist schwer zu </a:t>
            </a:r>
            <a:r>
              <a:rPr lang="de-DE" dirty="0" smtClean="0">
                <a:solidFill>
                  <a:srgbClr val="00DB00"/>
                </a:solidFill>
              </a:rPr>
              <a:t>testen.</a:t>
            </a:r>
            <a:endParaRPr lang="en-US" dirty="0">
              <a:solidFill>
                <a:srgbClr val="00DB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no.jpg"/>
          <p:cNvPicPr>
            <a:picLocks noChangeAspect="1"/>
          </p:cNvPicPr>
          <p:nvPr/>
        </p:nvPicPr>
        <p:blipFill>
          <a:blip r:embed="rId2" cstate="print"/>
          <a:stretch>
            <a:fillRect/>
          </a:stretch>
        </p:blipFill>
        <p:spPr>
          <a:xfrm>
            <a:off x="1714500" y="995362"/>
            <a:ext cx="5715000" cy="486727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8800" dirty="0" smtClean="0">
                <a:solidFill>
                  <a:srgbClr val="00B7FF"/>
                </a:solidFill>
              </a:rPr>
              <a:t>Das </a:t>
            </a:r>
            <a:r>
              <a:rPr lang="en-US" sz="8800" dirty="0" err="1" smtClean="0">
                <a:solidFill>
                  <a:srgbClr val="00B7FF"/>
                </a:solidFill>
              </a:rPr>
              <a:t>gleiche</a:t>
            </a:r>
            <a:r>
              <a:rPr lang="en-US" sz="8800" dirty="0" smtClean="0">
                <a:solidFill>
                  <a:srgbClr val="00B7FF"/>
                </a:solidFill>
              </a:rPr>
              <a:t> </a:t>
            </a:r>
            <a:r>
              <a:rPr lang="en-US" sz="8800" dirty="0" err="1" smtClean="0">
                <a:solidFill>
                  <a:srgbClr val="00B7FF"/>
                </a:solidFill>
              </a:rPr>
              <a:t>sagen</a:t>
            </a:r>
            <a:endParaRPr lang="en-US" sz="8800" dirty="0">
              <a:solidFill>
                <a:srgbClr val="00B7FF"/>
              </a:solidFill>
            </a:endParaRPr>
          </a:p>
        </p:txBody>
      </p:sp>
      <p:sp>
        <p:nvSpPr>
          <p:cNvPr id="8" name="Textplatzhalter 7"/>
          <p:cNvSpPr>
            <a:spLocks noGrp="1"/>
          </p:cNvSpPr>
          <p:nvPr>
            <p:ph type="body" sz="quarter" idx="10"/>
          </p:nvPr>
        </p:nvSpPr>
        <p:spPr/>
        <p:txBody>
          <a:bodyPr/>
          <a:lstStyle/>
          <a:p>
            <a:r>
              <a:rPr lang="en-US" dirty="0" smtClean="0"/>
              <a:t>Shared Understanding</a:t>
            </a:r>
            <a:endParaRPr lang="en-US" dirty="0"/>
          </a:p>
        </p:txBody>
      </p:sp>
      <p:sp>
        <p:nvSpPr>
          <p:cNvPr id="5" name="Textplatzhalter 4"/>
          <p:cNvSpPr>
            <a:spLocks noGrp="1"/>
          </p:cNvSpPr>
          <p:nvPr>
            <p:ph type="body" sz="quarter" idx="11"/>
          </p:nvPr>
        </p:nvSpPr>
        <p:spPr/>
        <p:txBody>
          <a:bodyPr/>
          <a:lstStyle/>
          <a:p>
            <a:r>
              <a:rPr lang="de-DE" dirty="0" smtClean="0"/>
              <a:t>vom selben </a:t>
            </a:r>
            <a:r>
              <a:rPr lang="de-DE" dirty="0" err="1" smtClean="0"/>
              <a:t>Elephanten</a:t>
            </a:r>
            <a:r>
              <a:rPr lang="de-DE" dirty="0" smtClean="0"/>
              <a:t>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blindmenandelephant.jpg"/>
          <p:cNvPicPr>
            <a:picLocks noChangeAspect="1"/>
          </p:cNvPicPr>
          <p:nvPr/>
        </p:nvPicPr>
        <p:blipFill>
          <a:blip r:embed="rId2" cstate="print"/>
          <a:stretch>
            <a:fillRect/>
          </a:stretch>
        </p:blipFill>
        <p:spPr>
          <a:xfrm>
            <a:off x="2667000" y="2100262"/>
            <a:ext cx="3810000" cy="265747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8000" dirty="0" smtClean="0"/>
              <a:t>IM PARADIGMA BLEIBEN</a:t>
            </a:r>
            <a:endParaRPr lang="en-US" sz="8000" dirty="0"/>
          </a:p>
        </p:txBody>
      </p:sp>
      <p:sp>
        <p:nvSpPr>
          <p:cNvPr id="4" name="Textplatzhalter 3"/>
          <p:cNvSpPr>
            <a:spLocks noGrp="1"/>
          </p:cNvSpPr>
          <p:nvPr>
            <p:ph type="body" sz="quarter" idx="10"/>
          </p:nvPr>
        </p:nvSpPr>
        <p:spPr/>
        <p:txBody>
          <a:bodyPr/>
          <a:lstStyle/>
          <a:p>
            <a:r>
              <a:rPr lang="en-US" dirty="0" err="1" smtClean="0"/>
              <a:t>Unabhängig</a:t>
            </a:r>
            <a:r>
              <a:rPr lang="en-US" dirty="0" smtClean="0"/>
              <a:t> von der </a:t>
            </a:r>
            <a:r>
              <a:rPr lang="en-US" dirty="0" err="1" smtClean="0"/>
              <a:t>Sprache</a:t>
            </a:r>
            <a:endParaRPr lang="en-US" dirty="0"/>
          </a:p>
        </p:txBody>
      </p:sp>
      <p:sp>
        <p:nvSpPr>
          <p:cNvPr id="5" name="Textplatzhalter 4"/>
          <p:cNvSpPr>
            <a:spLocks noGrp="1"/>
          </p:cNvSpPr>
          <p:nvPr>
            <p:ph type="body" sz="quarter" idx="11"/>
          </p:nvPr>
        </p:nvSpPr>
        <p:spPr/>
        <p:txBody>
          <a:bodyPr/>
          <a:lstStyle/>
          <a:p>
            <a:r>
              <a:rPr lang="en-US" dirty="0" smtClean="0"/>
              <a:t>Und </a:t>
            </a:r>
            <a:r>
              <a:rPr lang="en-US" dirty="0" err="1" smtClean="0"/>
              <a:t>es</a:t>
            </a:r>
            <a:r>
              <a:rPr lang="en-US" dirty="0" smtClean="0"/>
              <a:t> </a:t>
            </a:r>
            <a:r>
              <a:rPr lang="en-US" dirty="0" err="1" smtClean="0"/>
              <a:t>verstehen</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Sprachen</a:t>
            </a:r>
            <a:endParaRPr lang="en-US" dirty="0"/>
          </a:p>
        </p:txBody>
      </p:sp>
      <p:sp>
        <p:nvSpPr>
          <p:cNvPr id="4" name="Textplatzhalter 3"/>
          <p:cNvSpPr>
            <a:spLocks noGrp="1"/>
          </p:cNvSpPr>
          <p:nvPr>
            <p:ph type="body" sz="quarter" idx="10"/>
          </p:nvPr>
        </p:nvSpPr>
        <p:spPr/>
        <p:txBody>
          <a:bodyPr/>
          <a:lstStyle/>
          <a:p>
            <a:r>
              <a:rPr lang="de-DE" dirty="0" smtClean="0"/>
              <a:t>Polyglott</a:t>
            </a:r>
            <a:endParaRPr lang="en-US" dirty="0"/>
          </a:p>
        </p:txBody>
      </p:sp>
      <p:sp>
        <p:nvSpPr>
          <p:cNvPr id="5" name="Textplatzhalter 4"/>
          <p:cNvSpPr>
            <a:spLocks noGrp="1"/>
          </p:cNvSpPr>
          <p:nvPr>
            <p:ph type="body" sz="quarter" idx="11"/>
          </p:nvPr>
        </p:nvSpPr>
        <p:spPr/>
        <p:txBody>
          <a:bodyPr/>
          <a:lstStyle/>
          <a:p>
            <a:r>
              <a:rPr lang="en-US" sz="2400" dirty="0" smtClean="0"/>
              <a:t>C#, F#, Prolog, Io, Haskell, </a:t>
            </a:r>
            <a:r>
              <a:rPr lang="en-US" sz="2400" dirty="0" err="1" smtClean="0"/>
              <a:t>Brainfuck</a:t>
            </a:r>
            <a:r>
              <a:rPr lang="en-US" sz="2400" dirty="0" smtClean="0"/>
              <a:t>, Python, Ruby, </a:t>
            </a:r>
            <a:r>
              <a:rPr lang="en-US" sz="2400" dirty="0" err="1" smtClean="0"/>
              <a:t>Javascript</a:t>
            </a:r>
            <a:r>
              <a:rPr lang="en-US" sz="2400" dirty="0" smtClean="0"/>
              <a:t>, Lisp, Smalltalk, C++, C, Java, Groovy, </a:t>
            </a:r>
            <a:r>
              <a:rPr lang="en-US" sz="2400" dirty="0" err="1" smtClean="0"/>
              <a:t>Scala</a:t>
            </a:r>
            <a:r>
              <a:rPr lang="en-US" sz="2400" dirty="0" smtClean="0"/>
              <a:t>, </a:t>
            </a:r>
            <a:r>
              <a:rPr lang="en-US" sz="2400" dirty="0" err="1" smtClean="0"/>
              <a:t>Clojure</a:t>
            </a:r>
            <a:r>
              <a:rPr lang="en-US" sz="2400" dirty="0" smtClean="0"/>
              <a:t>, Perl, R</a:t>
            </a:r>
          </a:p>
          <a:p>
            <a:endParaRPr 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z="7300" dirty="0" err="1" smtClean="0"/>
              <a:t>Vielleicht</a:t>
            </a:r>
            <a:r>
              <a:rPr lang="en-US" sz="7300" dirty="0" smtClean="0"/>
              <a:t> ist </a:t>
            </a:r>
            <a:r>
              <a:rPr lang="en-US" sz="7300" dirty="0" err="1" smtClean="0"/>
              <a:t>deine</a:t>
            </a:r>
            <a:r>
              <a:rPr lang="en-US" sz="7300" dirty="0" smtClean="0"/>
              <a:t/>
            </a:r>
            <a:br>
              <a:rPr lang="en-US" sz="7300" dirty="0" smtClean="0"/>
            </a:br>
            <a:r>
              <a:rPr lang="en-US" sz="6400" dirty="0" err="1" smtClean="0"/>
              <a:t>ProgrammierSprache</a:t>
            </a:r>
            <a:r>
              <a:rPr lang="en-US" sz="6700" dirty="0" smtClean="0"/>
              <a:t/>
            </a:r>
            <a:br>
              <a:rPr lang="en-US" sz="6700" dirty="0" smtClean="0"/>
            </a:br>
            <a:r>
              <a:rPr lang="en-US" sz="8000" dirty="0" err="1" smtClean="0"/>
              <a:t>ungeeignet</a:t>
            </a:r>
            <a:r>
              <a:rPr lang="en-US" sz="8000" dirty="0" smtClean="0"/>
              <a:t>, um </a:t>
            </a:r>
            <a:r>
              <a:rPr lang="en-US" sz="8000" dirty="0" err="1" smtClean="0"/>
              <a:t>es</a:t>
            </a:r>
            <a:r>
              <a:rPr lang="en-US" sz="7300" dirty="0" smtClean="0"/>
              <a:t/>
            </a:r>
            <a:br>
              <a:rPr lang="en-US" sz="7300" dirty="0" smtClean="0"/>
            </a:br>
            <a:r>
              <a:rPr lang="en-US" sz="8900" dirty="0" err="1" smtClean="0">
                <a:solidFill>
                  <a:srgbClr val="FF00FF"/>
                </a:solidFill>
              </a:rPr>
              <a:t>genau</a:t>
            </a:r>
            <a:r>
              <a:rPr lang="en-US" sz="8900" dirty="0" smtClean="0">
                <a:solidFill>
                  <a:srgbClr val="FF00FF"/>
                </a:solidFill>
              </a:rPr>
              <a:t> so </a:t>
            </a:r>
            <a:r>
              <a:rPr lang="en-US" sz="8900" dirty="0" err="1" smtClean="0"/>
              <a:t>zu</a:t>
            </a:r>
            <a:r>
              <a:rPr lang="en-US" sz="8900" dirty="0" smtClean="0"/>
              <a:t> </a:t>
            </a:r>
            <a:r>
              <a:rPr lang="en-US" sz="8900" dirty="0" err="1" smtClean="0"/>
              <a:t>tun</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smtClean="0"/>
              <a:t>Natürliche</a:t>
            </a:r>
            <a:endParaRPr lang="en-US" dirty="0"/>
          </a:p>
        </p:txBody>
      </p:sp>
      <p:sp>
        <p:nvSpPr>
          <p:cNvPr id="4" name="Textplatzhalter 3"/>
          <p:cNvSpPr>
            <a:spLocks noGrp="1"/>
          </p:cNvSpPr>
          <p:nvPr>
            <p:ph type="body" sz="quarter" idx="10"/>
          </p:nvPr>
        </p:nvSpPr>
        <p:spPr/>
        <p:txBody>
          <a:bodyPr/>
          <a:lstStyle/>
          <a:p>
            <a:r>
              <a:rPr lang="en-US" dirty="0" err="1" smtClean="0"/>
              <a:t>Gesprochene</a:t>
            </a:r>
            <a:r>
              <a:rPr lang="en-US" dirty="0" smtClean="0"/>
              <a:t>, </a:t>
            </a:r>
            <a:endParaRPr lang="en-US" dirty="0"/>
          </a:p>
        </p:txBody>
      </p:sp>
      <p:sp>
        <p:nvSpPr>
          <p:cNvPr id="5" name="Textplatzhalter 4"/>
          <p:cNvSpPr>
            <a:spLocks noGrp="1"/>
          </p:cNvSpPr>
          <p:nvPr>
            <p:ph type="body" sz="quarter" idx="11"/>
          </p:nvPr>
        </p:nvSpPr>
        <p:spPr/>
        <p:txBody>
          <a:bodyPr/>
          <a:lstStyle/>
          <a:p>
            <a:r>
              <a:rPr lang="en-US" dirty="0" err="1" smtClean="0"/>
              <a:t>Sprache</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pitchFamily="49" charset="0"/>
                <a:ea typeface="Roboto" pitchFamily="2" charset="0"/>
                <a:cs typeface="Consolas" pitchFamily="49" charset="0"/>
              </a:rPr>
              <a:t>private</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static</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TimeSpan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Transform(</a:t>
            </a:r>
            <a:r>
              <a:rPr lang="en-US" sz="2000" b="1" dirty="0" smtClean="0">
                <a:latin typeface="Consolas" pitchFamily="49" charset="0"/>
                <a:ea typeface="Roboto" pitchFamily="2" charset="0"/>
                <a:cs typeface="Consolas" pitchFamily="49" charset="0"/>
              </a:rPr>
              <a:t>this</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IEnumerable</a:t>
            </a:r>
            <a:r>
              <a:rPr lang="en-US" sz="2000" b="1" dirty="0" smtClean="0">
                <a:solidFill>
                  <a:schemeClr val="bg1"/>
                </a:solidFill>
                <a:latin typeface="Consolas" pitchFamily="49" charset="0"/>
                <a:ea typeface="Roboto" pitchFamily="2" charset="0"/>
                <a:cs typeface="Consolas" pitchFamily="49" charset="0"/>
              </a:rPr>
              <a:t>&lt;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&gt; digits)</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result = 0;</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r = </a:t>
            </a:r>
            <a:r>
              <a:rPr lang="en-US" sz="2000" b="1" dirty="0" err="1" smtClean="0">
                <a:solidFill>
                  <a:schemeClr val="bg1"/>
                </a:solidFill>
                <a:latin typeface="Consolas" pitchFamily="49" charset="0"/>
                <a:ea typeface="Roboto" pitchFamily="2" charset="0"/>
                <a:cs typeface="Consolas" pitchFamily="49" charset="0"/>
              </a:rPr>
              <a:t>digits.ToList</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FF00FF"/>
                </a:solidFill>
                <a:latin typeface="Consolas" pitchFamily="49" charset="0"/>
                <a:ea typeface="Roboto" pitchFamily="2" charset="0"/>
                <a:cs typeface="Consolas" pitchFamily="49" charset="0"/>
              </a:rPr>
              <a:t>for</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j = </a:t>
            </a:r>
            <a:r>
              <a:rPr lang="en-US" sz="2000" b="1" dirty="0" smtClean="0">
                <a:solidFill>
                  <a:srgbClr val="00DB00"/>
                </a:solidFill>
                <a:latin typeface="Consolas" pitchFamily="49" charset="0"/>
                <a:ea typeface="Roboto" pitchFamily="2" charset="0"/>
                <a:cs typeface="Consolas" pitchFamily="49" charset="0"/>
              </a:rPr>
              <a:t>0</a:t>
            </a:r>
            <a:r>
              <a:rPr lang="en-US" sz="2000" b="1" dirty="0" smtClean="0">
                <a:solidFill>
                  <a:schemeClr val="bg1"/>
                </a:solidFill>
                <a:latin typeface="Consolas" pitchFamily="49" charset="0"/>
                <a:ea typeface="Roboto" pitchFamily="2" charset="0"/>
                <a:cs typeface="Consolas" pitchFamily="49" charset="0"/>
              </a:rPr>
              <a:t>; j &lt; </a:t>
            </a:r>
            <a:r>
              <a:rPr lang="en-US" sz="2000" b="1" dirty="0" err="1" smtClean="0">
                <a:solidFill>
                  <a:schemeClr val="bg1"/>
                </a:solidFill>
                <a:latin typeface="Consolas" pitchFamily="49" charset="0"/>
                <a:ea typeface="Roboto" pitchFamily="2" charset="0"/>
                <a:cs typeface="Consolas" pitchFamily="49" charset="0"/>
              </a:rPr>
              <a:t>r.Count</a:t>
            </a:r>
            <a:r>
              <a:rPr lang="en-US" sz="2000" b="1" dirty="0" smtClean="0">
                <a:solidFill>
                  <a:schemeClr val="bg1"/>
                </a:solidFill>
                <a:latin typeface="Consolas" pitchFamily="49" charset="0"/>
                <a:ea typeface="Roboto" pitchFamily="2" charset="0"/>
                <a:cs typeface="Consolas" pitchFamily="49" charset="0"/>
              </a:rPr>
              <a:t>; j++)</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i =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a:t>
            </a:r>
            <a:r>
              <a:rPr lang="en-US" sz="2000" b="1" dirty="0" err="1" smtClean="0">
                <a:solidFill>
                  <a:srgbClr val="FF00FF"/>
                </a:solidFill>
                <a:latin typeface="Consolas" pitchFamily="49" charset="0"/>
                <a:ea typeface="Roboto" pitchFamily="2" charset="0"/>
                <a:cs typeface="Consolas" pitchFamily="49" charset="0"/>
              </a:rPr>
              <a:t>Math</a:t>
            </a:r>
            <a:r>
              <a:rPr lang="en-US" sz="2000" b="1" dirty="0" err="1" smtClean="0">
                <a:solidFill>
                  <a:schemeClr val="bg1"/>
                </a:solidFill>
                <a:latin typeface="Consolas" pitchFamily="49" charset="0"/>
                <a:ea typeface="Roboto" pitchFamily="2" charset="0"/>
                <a:cs typeface="Consolas" pitchFamily="49" charset="0"/>
              </a:rPr>
              <a:t>.Pow</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DB00"/>
                </a:solidFill>
                <a:latin typeface="Consolas" pitchFamily="49" charset="0"/>
                <a:ea typeface="Roboto" pitchFamily="2" charset="0"/>
                <a:cs typeface="Consolas" pitchFamily="49" charset="0"/>
              </a:rPr>
              <a:t>60</a:t>
            </a:r>
            <a:r>
              <a:rPr lang="en-US" sz="2000" b="1" dirty="0" smtClean="0">
                <a:solidFill>
                  <a:schemeClr val="bg1"/>
                </a:solidFill>
                <a:latin typeface="Consolas" pitchFamily="49" charset="0"/>
                <a:ea typeface="Roboto" pitchFamily="2" charset="0"/>
                <a:cs typeface="Consolas" pitchFamily="49" charset="0"/>
              </a:rPr>
              <a:t>, j / </a:t>
            </a:r>
            <a:r>
              <a:rPr lang="en-US" sz="2000" b="1" dirty="0" smtClean="0">
                <a:solidFill>
                  <a:srgbClr val="00DB00"/>
                </a:solidFill>
                <a:latin typeface="Consolas" pitchFamily="49" charset="0"/>
                <a:ea typeface="Roboto" pitchFamily="2" charset="0"/>
                <a:cs typeface="Consolas" pitchFamily="49" charset="0"/>
              </a:rPr>
              <a:t>2</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 = r[</a:t>
            </a:r>
            <a:r>
              <a:rPr lang="en-US" sz="2000" b="1" dirty="0" err="1" smtClean="0">
                <a:solidFill>
                  <a:schemeClr val="bg1"/>
                </a:solidFill>
                <a:latin typeface="Consolas" pitchFamily="49" charset="0"/>
                <a:ea typeface="Roboto" pitchFamily="2" charset="0"/>
                <a:cs typeface="Consolas" pitchFamily="49" charset="0"/>
              </a:rPr>
              <a:t>r.Count</a:t>
            </a:r>
            <a:r>
              <a:rPr lang="en-US" sz="2000" b="1" dirty="0" smtClean="0">
                <a:solidFill>
                  <a:schemeClr val="bg1"/>
                </a:solidFill>
                <a:latin typeface="Consolas" pitchFamily="49" charset="0"/>
                <a:ea typeface="Roboto" pitchFamily="2" charset="0"/>
                <a:cs typeface="Consolas" pitchFamily="49" charset="0"/>
              </a:rPr>
              <a:t> - j - </a:t>
            </a:r>
            <a:r>
              <a:rPr lang="en-US" sz="2000" b="1" dirty="0" smtClean="0">
                <a:solidFill>
                  <a:srgbClr val="00DB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 * i;</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result += (j </a:t>
            </a:r>
            <a:r>
              <a:rPr lang="en-US" sz="2000" b="1" dirty="0" smtClean="0">
                <a:solidFill>
                  <a:srgbClr val="FF00FF"/>
                </a:solidFill>
                <a:latin typeface="Consolas" pitchFamily="49" charset="0"/>
                <a:ea typeface="Roboto" pitchFamily="2" charset="0"/>
                <a:cs typeface="Consolas" pitchFamily="49" charset="0"/>
              </a:rPr>
              <a:t>%</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rgbClr val="00DB00"/>
                </a:solidFill>
                <a:latin typeface="Consolas" pitchFamily="49" charset="0"/>
                <a:ea typeface="Roboto" pitchFamily="2" charset="0"/>
                <a:cs typeface="Consolas" pitchFamily="49" charset="0"/>
              </a:rPr>
              <a:t>2</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 * </a:t>
            </a:r>
            <a:r>
              <a:rPr lang="en-US" sz="2000" b="1" dirty="0" smtClean="0">
                <a:solidFill>
                  <a:srgbClr val="00DB00"/>
                </a:solidFill>
                <a:latin typeface="Consolas" pitchFamily="49" charset="0"/>
                <a:ea typeface="Roboto" pitchFamily="2" charset="0"/>
                <a:cs typeface="Consolas" pitchFamily="49" charset="0"/>
              </a:rPr>
              <a:t>10</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 </a:t>
            </a:r>
            <a:r>
              <a:rPr lang="en-US" sz="2000" b="1" dirty="0" err="1" smtClean="0">
                <a:solidFill>
                  <a:schemeClr val="bg1"/>
                </a:solidFill>
                <a:latin typeface="Consolas" pitchFamily="49" charset="0"/>
                <a:ea typeface="Roboto" pitchFamily="2" charset="0"/>
                <a:cs typeface="Consolas" pitchFamily="49" charset="0"/>
              </a:rPr>
              <a:t>rTimesI</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return </a:t>
            </a:r>
            <a:r>
              <a:rPr lang="en-US" sz="2000" b="1" dirty="0" err="1" smtClean="0">
                <a:latin typeface="Consolas" pitchFamily="49" charset="0"/>
                <a:ea typeface="Roboto" pitchFamily="2" charset="0"/>
                <a:cs typeface="Consolas" pitchFamily="49" charset="0"/>
              </a:rPr>
              <a:t>TimeSpan</a:t>
            </a:r>
            <a:r>
              <a:rPr lang="en-US" sz="2000" b="1" dirty="0" err="1" smtClean="0">
                <a:solidFill>
                  <a:schemeClr val="bg1"/>
                </a:solidFill>
                <a:latin typeface="Consolas" pitchFamily="49" charset="0"/>
                <a:ea typeface="Roboto" pitchFamily="2" charset="0"/>
                <a:cs typeface="Consolas" pitchFamily="49" charset="0"/>
              </a:rPr>
              <a:t>.FromSeconds</a:t>
            </a:r>
            <a:r>
              <a:rPr lang="en-US" sz="2000" b="1" dirty="0" smtClean="0">
                <a:solidFill>
                  <a:schemeClr val="bg1"/>
                </a:solidFill>
                <a:latin typeface="Consolas" pitchFamily="49" charset="0"/>
                <a:ea typeface="Roboto" pitchFamily="2" charset="0"/>
                <a:cs typeface="Consolas" pitchFamily="49" charset="0"/>
              </a:rPr>
              <a:t>(result);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AT" sz="6000" dirty="0" smtClean="0"/>
              <a:t>Einstellungsähnlichkeit</a:t>
            </a:r>
            <a:r>
              <a:rPr lang="de-AT" sz="5400" dirty="0" smtClean="0"/>
              <a:t> </a:t>
            </a:r>
            <a:br>
              <a:rPr lang="de-AT" sz="5400" dirty="0" smtClean="0"/>
            </a:br>
            <a:r>
              <a:rPr lang="de-AT" sz="5700" dirty="0" smtClean="0"/>
              <a:t>korreliert positiv mit DER</a:t>
            </a:r>
            <a:r>
              <a:rPr lang="de-AT" sz="5400" dirty="0" smtClean="0"/>
              <a:t/>
            </a:r>
            <a:br>
              <a:rPr lang="de-AT" sz="5400" dirty="0" smtClean="0"/>
            </a:br>
            <a:r>
              <a:rPr lang="de-AT" sz="5200" dirty="0" smtClean="0">
                <a:solidFill>
                  <a:srgbClr val="FF00FF"/>
                </a:solidFill>
              </a:rPr>
              <a:t>interpersonellen</a:t>
            </a:r>
            <a:r>
              <a:rPr lang="de-AT" sz="5200" dirty="0" smtClean="0"/>
              <a:t> Anziehung</a:t>
            </a:r>
            <a:endParaRPr lang="en-US" sz="5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a:solidFill>
            <a:schemeClr val="tx1">
              <a:lumMod val="85000"/>
              <a:lumOff val="15000"/>
            </a:schemeClr>
          </a:solidFill>
        </p:spPr>
        <p:txBody>
          <a:bodyPr>
            <a:normAutofit/>
          </a:bodyPr>
          <a:lstStyle/>
          <a:p>
            <a:pPr algn="l"/>
            <a:r>
              <a:rPr lang="en-US" sz="2000" b="1" dirty="0" smtClean="0">
                <a:latin typeface="Consolas" pitchFamily="49" charset="0"/>
                <a:ea typeface="Roboto" pitchFamily="2" charset="0"/>
                <a:cs typeface="Consolas" pitchFamily="49" charset="0"/>
              </a:rPr>
              <a:t>private static </a:t>
            </a:r>
            <a:r>
              <a:rPr lang="en-US" sz="2000" b="1" dirty="0" err="1" smtClean="0">
                <a:latin typeface="Consolas" pitchFamily="49" charset="0"/>
                <a:ea typeface="Roboto" pitchFamily="2" charset="0"/>
                <a:cs typeface="Consolas" pitchFamily="49" charset="0"/>
              </a:rPr>
              <a:t>TimeSpan</a:t>
            </a:r>
            <a:r>
              <a:rPr lang="en-US" sz="2000" b="1" dirty="0" smtClean="0">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Transform(</a:t>
            </a:r>
            <a:r>
              <a:rPr lang="en-US" sz="2000" b="1" dirty="0" smtClean="0">
                <a:latin typeface="Consolas" pitchFamily="49" charset="0"/>
                <a:ea typeface="Roboto" pitchFamily="2" charset="0"/>
                <a:cs typeface="Consolas" pitchFamily="49" charset="0"/>
              </a:rPr>
              <a:t>this</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IEnumerable</a:t>
            </a:r>
            <a:r>
              <a:rPr lang="en-US" sz="2000" b="1" dirty="0" smtClean="0">
                <a:solidFill>
                  <a:schemeClr val="bg1"/>
                </a:solidFill>
                <a:latin typeface="Consolas" pitchFamily="49" charset="0"/>
                <a:ea typeface="Roboto" pitchFamily="2" charset="0"/>
                <a:cs typeface="Consolas" pitchFamily="49" charset="0"/>
              </a:rPr>
              <a:t>&lt;</a:t>
            </a:r>
            <a:r>
              <a:rPr lang="en-US" sz="2000" b="1" dirty="0" smtClean="0">
                <a:latin typeface="Consolas" pitchFamily="49" charset="0"/>
                <a:ea typeface="Roboto" pitchFamily="2" charset="0"/>
                <a:cs typeface="Consolas" pitchFamily="49" charset="0"/>
              </a:rPr>
              <a:t>int</a:t>
            </a:r>
            <a:r>
              <a:rPr lang="en-US" sz="2000" b="1" dirty="0" smtClean="0">
                <a:solidFill>
                  <a:schemeClr val="bg1"/>
                </a:solidFill>
                <a:latin typeface="Consolas" pitchFamily="49" charset="0"/>
                <a:ea typeface="Roboto" pitchFamily="2" charset="0"/>
                <a:cs typeface="Consolas" pitchFamily="49" charset="0"/>
              </a:rPr>
              <a:t>&gt; digits)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latin typeface="Consolas" pitchFamily="49" charset="0"/>
                <a:ea typeface="Roboto" pitchFamily="2" charset="0"/>
                <a:cs typeface="Consolas" pitchFamily="49" charset="0"/>
              </a:rPr>
              <a:t>var</a:t>
            </a:r>
            <a:r>
              <a:rPr lang="en-US" sz="2000" b="1" dirty="0" smtClean="0">
                <a:solidFill>
                  <a:schemeClr val="bg1"/>
                </a:solidFill>
                <a:latin typeface="Consolas" pitchFamily="49" charset="0"/>
                <a:ea typeface="Roboto" pitchFamily="2" charset="0"/>
                <a:cs typeface="Consolas" pitchFamily="49" charset="0"/>
              </a:rPr>
              <a:t> </a:t>
            </a:r>
            <a:r>
              <a:rPr lang="en-US" sz="2000" b="1" dirty="0" err="1" smtClean="0">
                <a:solidFill>
                  <a:schemeClr val="bg1">
                    <a:lumMod val="75000"/>
                  </a:schemeClr>
                </a:solidFill>
                <a:latin typeface="Consolas" pitchFamily="49" charset="0"/>
                <a:ea typeface="Roboto" pitchFamily="2" charset="0"/>
                <a:cs typeface="Consolas" pitchFamily="49" charset="0"/>
              </a:rPr>
              <a:t>secondsPerUnit</a:t>
            </a:r>
            <a:r>
              <a:rPr lang="en-US" sz="2000" b="1" dirty="0" smtClean="0">
                <a:solidFill>
                  <a:schemeClr val="bg1">
                    <a:lumMod val="75000"/>
                  </a:schemeClr>
                </a:solidFill>
                <a:latin typeface="Consolas" pitchFamily="49" charset="0"/>
                <a:ea typeface="Roboto" pitchFamily="2" charset="0"/>
                <a:cs typeface="Consolas" pitchFamily="49" charset="0"/>
              </a:rPr>
              <a:t> = </a:t>
            </a:r>
            <a:r>
              <a:rPr lang="en-US" sz="2000" b="1" dirty="0" smtClean="0">
                <a:latin typeface="Consolas" pitchFamily="49" charset="0"/>
                <a:ea typeface="Roboto" pitchFamily="2" charset="0"/>
                <a:cs typeface="Consolas" pitchFamily="49" charset="0"/>
              </a:rPr>
              <a:t>new</a:t>
            </a:r>
            <a:r>
              <a:rPr lang="en-US" sz="2000" b="1" dirty="0" smtClean="0">
                <a:solidFill>
                  <a:schemeClr val="bg1">
                    <a:lumMod val="75000"/>
                  </a:schemeClr>
                </a:solidFill>
                <a:latin typeface="Consolas" pitchFamily="49" charset="0"/>
                <a:ea typeface="Roboto" pitchFamily="2" charset="0"/>
                <a:cs typeface="Consolas" pitchFamily="49" charset="0"/>
              </a:rPr>
              <a:t> [] { </a:t>
            </a:r>
            <a:r>
              <a:rPr lang="en-US" sz="2000" b="1" dirty="0" smtClean="0">
                <a:solidFill>
                  <a:srgbClr val="00FF00"/>
                </a:solidFill>
                <a:latin typeface="Consolas" pitchFamily="49" charset="0"/>
                <a:ea typeface="Roboto" pitchFamily="2" charset="0"/>
                <a:cs typeface="Consolas" pitchFamily="49" charset="0"/>
              </a:rPr>
              <a:t>1</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10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60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600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3600</a:t>
            </a:r>
            <a:r>
              <a:rPr lang="en-US" sz="2000" b="1" dirty="0" smtClean="0">
                <a:solidFill>
                  <a:schemeClr val="bg1"/>
                </a:solidFill>
                <a:latin typeface="Consolas" pitchFamily="49" charset="0"/>
                <a:ea typeface="Roboto" pitchFamily="2" charset="0"/>
                <a:cs typeface="Consolas" pitchFamily="49" charset="0"/>
              </a:rPr>
              <a:t>,</a:t>
            </a:r>
            <a:r>
              <a:rPr lang="en-US" sz="2000" b="1" dirty="0" smtClean="0">
                <a:solidFill>
                  <a:srgbClr val="00FF00"/>
                </a:solidFill>
                <a:latin typeface="Consolas" pitchFamily="49" charset="0"/>
                <a:ea typeface="Roboto" pitchFamily="2" charset="0"/>
                <a:cs typeface="Consolas" pitchFamily="49" charset="0"/>
              </a:rPr>
              <a:t>36000</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latin typeface="Consolas" pitchFamily="49" charset="0"/>
                <a:ea typeface="Roboto" pitchFamily="2" charset="0"/>
                <a:cs typeface="Consolas" pitchFamily="49" charset="0"/>
              </a:rPr>
              <a:t>return</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digits</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Reverse()</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t>
            </a:r>
            <a:r>
              <a:rPr lang="en-US" sz="3200" b="1" dirty="0" smtClean="0">
                <a:solidFill>
                  <a:srgbClr val="FF00FF"/>
                </a:solidFill>
                <a:latin typeface="Consolas" pitchFamily="49" charset="0"/>
                <a:ea typeface="Roboto" pitchFamily="2" charset="0"/>
                <a:cs typeface="Consolas" pitchFamily="49" charset="0"/>
              </a:rPr>
              <a:t>Zip</a:t>
            </a:r>
            <a:r>
              <a:rPr lang="en-US" sz="2000" b="1" dirty="0" smtClean="0">
                <a:solidFill>
                  <a:schemeClr val="bg1">
                    <a:lumMod val="75000"/>
                  </a:schemeClr>
                </a:solidFill>
                <a:latin typeface="Consolas" pitchFamily="49" charset="0"/>
                <a:ea typeface="Roboto" pitchFamily="2" charset="0"/>
                <a:cs typeface="Consolas" pitchFamily="49" charset="0"/>
              </a:rPr>
              <a:t>(</a:t>
            </a:r>
            <a:r>
              <a:rPr lang="en-US" sz="2000" b="1" dirty="0" err="1" smtClean="0">
                <a:solidFill>
                  <a:schemeClr val="bg1">
                    <a:lumMod val="75000"/>
                  </a:schemeClr>
                </a:solidFill>
                <a:latin typeface="Consolas" pitchFamily="49" charset="0"/>
                <a:ea typeface="Roboto" pitchFamily="2" charset="0"/>
                <a:cs typeface="Consolas" pitchFamily="49" charset="0"/>
              </a:rPr>
              <a:t>secondsPerUnit</a:t>
            </a:r>
            <a:r>
              <a:rPr lang="en-US" sz="2000" b="1" dirty="0" smtClean="0">
                <a:solidFill>
                  <a:schemeClr val="bg1">
                    <a:lumMod val="75000"/>
                  </a:schemeClr>
                </a:solidFill>
                <a:latin typeface="Consolas" pitchFamily="49" charset="0"/>
                <a:ea typeface="Roboto" pitchFamily="2" charset="0"/>
                <a:cs typeface="Consolas" pitchFamily="49" charset="0"/>
              </a:rPr>
              <a:t>, (digit, unit) =&gt; </a:t>
            </a:r>
            <a:r>
              <a:rPr lang="en-US" sz="2000" b="1" dirty="0" smtClean="0">
                <a:solidFill>
                  <a:schemeClr val="bg1">
                    <a:lumMod val="75000"/>
                  </a:schemeClr>
                </a:solidFill>
                <a:latin typeface="Consolas" pitchFamily="49" charset="0"/>
                <a:ea typeface="Roboto" pitchFamily="2" charset="0"/>
                <a:cs typeface="Consolas" pitchFamily="49" charset="0"/>
              </a:rPr>
              <a:t>digit * unit</a:t>
            </a:r>
            <a:r>
              <a:rPr lang="en-US" sz="2000" b="1" dirty="0" smtClean="0">
                <a:solidFill>
                  <a:schemeClr val="bg1">
                    <a:lumMod val="75000"/>
                  </a:schemeClr>
                </a:solidFill>
                <a:latin typeface="Consolas" pitchFamily="49" charset="0"/>
                <a:ea typeface="Roboto" pitchFamily="2" charset="0"/>
                <a:cs typeface="Consolas" pitchFamily="49" charset="0"/>
              </a:rPr>
              <a:t>)</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a:t>
            </a:r>
            <a:r>
              <a:rPr lang="en-US" sz="2000" b="1" dirty="0" smtClean="0">
                <a:solidFill>
                  <a:schemeClr val="bg1">
                    <a:lumMod val="75000"/>
                  </a:schemeClr>
                </a:solidFill>
                <a:latin typeface="Consolas" pitchFamily="49" charset="0"/>
                <a:ea typeface="Roboto" pitchFamily="2" charset="0"/>
                <a:cs typeface="Consolas" pitchFamily="49" charset="0"/>
              </a:rPr>
              <a:t>Sum()</a:t>
            </a:r>
            <a:br>
              <a:rPr lang="en-US" sz="2000" b="1" dirty="0" smtClean="0">
                <a:solidFill>
                  <a:schemeClr val="bg1">
                    <a:lumMod val="75000"/>
                  </a:schemeClr>
                </a:solidFill>
                <a:latin typeface="Consolas" pitchFamily="49" charset="0"/>
                <a:ea typeface="Roboto" pitchFamily="2" charset="0"/>
                <a:cs typeface="Consolas" pitchFamily="49" charset="0"/>
              </a:rPr>
            </a:br>
            <a:r>
              <a:rPr lang="en-US" sz="2000" b="1" dirty="0" smtClean="0">
                <a:solidFill>
                  <a:schemeClr val="bg1">
                    <a:lumMod val="75000"/>
                  </a:schemeClr>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  .</a:t>
            </a:r>
            <a:r>
              <a:rPr lang="en-US" sz="2000" b="1" dirty="0" smtClean="0">
                <a:solidFill>
                  <a:schemeClr val="bg1">
                    <a:lumMod val="75000"/>
                  </a:schemeClr>
                </a:solidFill>
                <a:latin typeface="Consolas" pitchFamily="49" charset="0"/>
                <a:ea typeface="Roboto" pitchFamily="2" charset="0"/>
                <a:cs typeface="Consolas" pitchFamily="49" charset="0"/>
              </a:rPr>
              <a:t>Seconds</a:t>
            </a:r>
            <a:r>
              <a:rPr lang="en-US" sz="2000" b="1" dirty="0" smtClean="0">
                <a:solidFill>
                  <a:schemeClr val="bg1">
                    <a:lumMod val="75000"/>
                  </a:schemeClr>
                </a:solidFill>
                <a:latin typeface="Consolas" pitchFamily="49" charset="0"/>
                <a:ea typeface="Roboto" pitchFamily="2" charset="0"/>
                <a:cs typeface="Consolas" pitchFamily="49" charset="0"/>
              </a:rPr>
              <a:t>(); </a:t>
            </a:r>
            <a:r>
              <a:rPr lang="en-US" sz="2000" b="1" dirty="0" smtClean="0">
                <a:solidFill>
                  <a:schemeClr val="bg1"/>
                </a:solidFill>
                <a:latin typeface="Consolas" pitchFamily="49" charset="0"/>
                <a:ea typeface="Roboto" pitchFamily="2" charset="0"/>
                <a:cs typeface="Consolas" pitchFamily="49" charset="0"/>
              </a:rPr>
              <a:t/>
            </a:r>
            <a:br>
              <a:rPr lang="en-US" sz="2000" b="1" dirty="0" smtClean="0">
                <a:solidFill>
                  <a:schemeClr val="bg1"/>
                </a:solidFill>
                <a:latin typeface="Consolas" pitchFamily="49" charset="0"/>
                <a:ea typeface="Roboto" pitchFamily="2" charset="0"/>
                <a:cs typeface="Consolas" pitchFamily="49" charset="0"/>
              </a:rPr>
            </a:br>
            <a:r>
              <a:rPr lang="en-US" sz="2000" b="1" dirty="0" smtClean="0">
                <a:solidFill>
                  <a:schemeClr val="bg1"/>
                </a:solidFill>
                <a:latin typeface="Consolas" pitchFamily="49" charset="0"/>
                <a:ea typeface="Roboto" pitchFamily="2" charset="0"/>
                <a:cs typeface="Consolas" pitchFamily="49" charset="0"/>
              </a:rPr>
              <a:t>}</a:t>
            </a:r>
            <a:br>
              <a:rPr lang="en-US" sz="2000" b="1" dirty="0" smtClean="0">
                <a:solidFill>
                  <a:schemeClr val="bg1"/>
                </a:solidFill>
                <a:latin typeface="Consolas" pitchFamily="49" charset="0"/>
                <a:ea typeface="Roboto" pitchFamily="2" charset="0"/>
                <a:cs typeface="Consolas" pitchFamily="49" charset="0"/>
              </a:rPr>
            </a:br>
            <a:endParaRPr lang="en-US" sz="2000" b="1" dirty="0">
              <a:solidFill>
                <a:schemeClr val="bg1"/>
              </a:solidFill>
              <a:latin typeface="Consolas" pitchFamily="49" charset="0"/>
              <a:ea typeface="Roboto" pitchFamily="2" charset="0"/>
              <a:cs typeface="Consolas"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a:t>
            </a:r>
            <a:r>
              <a:rPr lang="de-AT" sz="2800" dirty="0" err="1" smtClean="0">
                <a:solidFill>
                  <a:schemeClr val="tx1">
                    <a:lumMod val="75000"/>
                    <a:lumOff val="25000"/>
                  </a:schemeClr>
                </a:solidFill>
                <a:latin typeface="Roboto" pitchFamily="2" charset="0"/>
                <a:ea typeface="Roboto" pitchFamily="2" charset="0"/>
              </a:rPr>
              <a:t>myParty</a:t>
            </a:r>
            <a:r>
              <a:rPr lang="de-AT" sz="2800" dirty="0" smtClean="0">
                <a:solidFill>
                  <a:schemeClr val="tx1">
                    <a:lumMod val="75000"/>
                    <a:lumOff val="25000"/>
                  </a:schemeClr>
                </a:solidFill>
                <a:latin typeface="Roboto" pitchFamily="2" charset="0"/>
                <a:ea typeface="Roboto" pitchFamily="2" charset="0"/>
              </a:rPr>
              <a:t> </a:t>
            </a:r>
            <a:r>
              <a:rPr lang="de-AT" sz="2800" dirty="0" smtClean="0">
                <a:solidFill>
                  <a:schemeClr val="tx1">
                    <a:lumMod val="75000"/>
                    <a:lumOff val="25000"/>
                  </a:schemeClr>
                </a:solidFill>
                <a:latin typeface="Roboto" pitchFamily="2" charset="0"/>
                <a:ea typeface="Roboto" pitchFamily="2" charset="0"/>
              </a:rPr>
              <a:t>= </a:t>
            </a:r>
            <a:r>
              <a:rPr lang="de-AT" sz="2800" dirty="0" smtClean="0">
                <a:latin typeface="Roboto" pitchFamily="2" charset="0"/>
                <a:ea typeface="Roboto" pitchFamily="2" charset="0"/>
              </a:rPr>
              <a:t>14</a:t>
            </a:r>
            <a:r>
              <a:rPr lang="de-AT" sz="2800" dirty="0" smtClean="0">
                <a:solidFill>
                  <a:schemeClr val="tx1">
                    <a:lumMod val="75000"/>
                    <a:lumOff val="25000"/>
                  </a:schemeClr>
                </a:solidFill>
                <a:latin typeface="Roboto" pitchFamily="2" charset="0"/>
                <a:ea typeface="Roboto" pitchFamily="2" charset="0"/>
              </a:rPr>
              <a:t>.April(</a:t>
            </a:r>
            <a:r>
              <a:rPr lang="de-AT" sz="2800" dirty="0" smtClean="0">
                <a:latin typeface="Roboto" pitchFamily="2" charset="0"/>
                <a:ea typeface="Roboto" pitchFamily="2" charset="0"/>
              </a:rPr>
              <a:t>2012</a:t>
            </a:r>
            <a:r>
              <a:rPr lang="de-AT" sz="2800" dirty="0" smtClean="0">
                <a:solidFill>
                  <a:schemeClr val="tx1">
                    <a:lumMod val="75000"/>
                    <a:lumOff val="25000"/>
                  </a:schemeClr>
                </a:solidFill>
                <a:latin typeface="Roboto" pitchFamily="2" charset="0"/>
                <a:ea typeface="Roboto" pitchFamily="2" charset="0"/>
              </a:rPr>
              <a:t>).At(</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.PM</a:t>
            </a:r>
            <a:r>
              <a:rPr lang="de-AT" sz="2800" dirty="0" smtClean="0">
                <a:solidFill>
                  <a:schemeClr val="tx1">
                    <a:lumMod val="75000"/>
                    <a:lumOff val="25000"/>
                  </a:schemeClr>
                </a:solidFill>
                <a:latin typeface="Roboto" pitchFamily="2" charset="0"/>
                <a:ea typeface="Roboto" pitchFamily="2" charset="0"/>
              </a:rPr>
              <a:t>())</a:t>
            </a:r>
            <a:r>
              <a:rPr lang="de-AT" sz="2800" dirty="0" smtClean="0">
                <a:solidFill>
                  <a:schemeClr val="tx1">
                    <a:lumMod val="75000"/>
                    <a:lumOff val="25000"/>
                  </a:schemeClr>
                </a:solidFill>
                <a:latin typeface="Roboto" pitchFamily="2" charset="0"/>
                <a:ea typeface="Roboto" pitchFamily="2" charset="0"/>
              </a:rPr>
              <a:t>;</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r>
              <a:rPr lang="de-AT" sz="2800" dirty="0" err="1" smtClean="0">
                <a:latin typeface="Roboto" pitchFamily="2" charset="0"/>
                <a:ea typeface="Roboto" pitchFamily="2" charset="0"/>
              </a:rPr>
              <a:t>var</a:t>
            </a:r>
            <a:r>
              <a:rPr lang="de-AT" sz="2800" dirty="0" smtClean="0">
                <a:solidFill>
                  <a:schemeClr val="tx1">
                    <a:lumMod val="75000"/>
                    <a:lumOff val="25000"/>
                  </a:schemeClr>
                </a:solidFill>
                <a:latin typeface="Roboto" pitchFamily="2" charset="0"/>
                <a:ea typeface="Roboto" pitchFamily="2" charset="0"/>
              </a:rPr>
              <a:t> end </a:t>
            </a:r>
            <a:r>
              <a:rPr lang="de-AT" sz="2800" dirty="0" smtClean="0">
                <a:solidFill>
                  <a:schemeClr val="tx1">
                    <a:lumMod val="75000"/>
                    <a:lumOff val="25000"/>
                  </a:schemeClr>
                </a:solidFill>
                <a:latin typeface="Roboto" pitchFamily="2" charset="0"/>
                <a:ea typeface="Roboto" pitchFamily="2" charset="0"/>
              </a:rPr>
              <a:t>= </a:t>
            </a:r>
            <a:r>
              <a:rPr lang="de-AT" sz="2800" dirty="0" smtClean="0">
                <a:latin typeface="Roboto" pitchFamily="2" charset="0"/>
                <a:ea typeface="Roboto" pitchFamily="2" charset="0"/>
              </a:rPr>
              <a:t>8</a:t>
            </a:r>
            <a:r>
              <a:rPr lang="de-AT" sz="2800" dirty="0" smtClean="0">
                <a:solidFill>
                  <a:schemeClr val="tx1">
                    <a:lumMod val="75000"/>
                    <a:lumOff val="25000"/>
                  </a:schemeClr>
                </a:solidFill>
                <a:latin typeface="Roboto" pitchFamily="2" charset="0"/>
                <a:ea typeface="Roboto" pitchFamily="2" charset="0"/>
              </a:rPr>
              <a:t>.Hours</a:t>
            </a:r>
            <a:r>
              <a:rPr lang="de-AT" sz="2800" dirty="0" smtClean="0">
                <a:solidFill>
                  <a:schemeClr val="tx1">
                    <a:lumMod val="75000"/>
                    <a:lumOff val="25000"/>
                  </a:schemeClr>
                </a:solidFill>
                <a:latin typeface="Roboto" pitchFamily="2" charset="0"/>
                <a:ea typeface="Roboto" pitchFamily="2" charset="0"/>
              </a:rPr>
              <a:t>().</a:t>
            </a:r>
            <a:r>
              <a:rPr lang="de-AT" sz="2800" dirty="0" err="1" smtClean="0">
                <a:solidFill>
                  <a:schemeClr val="tx1">
                    <a:lumMod val="75000"/>
                    <a:lumOff val="25000"/>
                  </a:schemeClr>
                </a:solidFill>
                <a:latin typeface="Roboto" pitchFamily="2" charset="0"/>
                <a:ea typeface="Roboto" pitchFamily="2" charset="0"/>
              </a:rPr>
              <a:t>Later</a:t>
            </a:r>
            <a:r>
              <a:rPr lang="de-AT" sz="2800" dirty="0" smtClean="0">
                <a:solidFill>
                  <a:schemeClr val="tx1">
                    <a:lumMod val="75000"/>
                    <a:lumOff val="25000"/>
                  </a:schemeClr>
                </a:solidFill>
                <a:latin typeface="Roboto" pitchFamily="2" charset="0"/>
                <a:ea typeface="Roboto" pitchFamily="2" charset="0"/>
              </a:rPr>
              <a:t>(</a:t>
            </a:r>
            <a:r>
              <a:rPr lang="de-AT" sz="2800" dirty="0" err="1" smtClean="0">
                <a:solidFill>
                  <a:schemeClr val="tx1">
                    <a:lumMod val="75000"/>
                    <a:lumOff val="25000"/>
                  </a:schemeClr>
                </a:solidFill>
                <a:latin typeface="Roboto" pitchFamily="2" charset="0"/>
                <a:ea typeface="Roboto" pitchFamily="2" charset="0"/>
              </a:rPr>
              <a:t>start</a:t>
            </a:r>
            <a:r>
              <a:rPr lang="de-AT" sz="2800" dirty="0" smtClean="0">
                <a:solidFill>
                  <a:schemeClr val="tx1">
                    <a:lumMod val="75000"/>
                    <a:lumOff val="25000"/>
                  </a:schemeClr>
                </a:solidFill>
                <a:latin typeface="Roboto" pitchFamily="2" charset="0"/>
                <a:ea typeface="Roboto" pitchFamily="2" charset="0"/>
              </a:rPr>
              <a:t>); </a:t>
            </a: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r>
              <a:rPr lang="de-AT" sz="2800" dirty="0" smtClean="0">
                <a:solidFill>
                  <a:schemeClr val="tx1">
                    <a:lumMod val="75000"/>
                    <a:lumOff val="25000"/>
                  </a:schemeClr>
                </a:solidFill>
                <a:latin typeface="Roboto" pitchFamily="2" charset="0"/>
                <a:ea typeface="Roboto" pitchFamily="2" charset="0"/>
              </a:rPr>
              <a:t/>
            </a:r>
            <a:br>
              <a:rPr lang="de-AT" sz="2800" dirty="0" smtClean="0">
                <a:solidFill>
                  <a:schemeClr val="tx1">
                    <a:lumMod val="75000"/>
                    <a:lumOff val="25000"/>
                  </a:schemeClr>
                </a:solidFill>
                <a:latin typeface="Roboto" pitchFamily="2" charset="0"/>
                <a:ea typeface="Roboto" pitchFamily="2" charset="0"/>
              </a:rPr>
            </a:br>
            <a:endParaRPr lang="en-US" sz="28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t>Sprachfertigkeit</a:t>
            </a:r>
            <a:endParaRPr lang="en-US" sz="9600" dirty="0"/>
          </a:p>
        </p:txBody>
      </p:sp>
      <p:sp>
        <p:nvSpPr>
          <p:cNvPr id="4" name="Textplatzhalter 3"/>
          <p:cNvSpPr>
            <a:spLocks noGrp="1"/>
          </p:cNvSpPr>
          <p:nvPr>
            <p:ph type="body" sz="quarter" idx="10"/>
          </p:nvPr>
        </p:nvSpPr>
        <p:spPr/>
        <p:txBody>
          <a:bodyPr/>
          <a:lstStyle/>
          <a:p>
            <a:r>
              <a:rPr lang="de-DE" dirty="0" smtClean="0"/>
              <a:t>Eloquenz</a:t>
            </a:r>
            <a:endParaRPr lang="en-US" dirty="0"/>
          </a:p>
        </p:txBody>
      </p:sp>
      <p:sp>
        <p:nvSpPr>
          <p:cNvPr id="5" name="Textplatzhalter 4"/>
          <p:cNvSpPr>
            <a:spLocks noGrp="1"/>
          </p:cNvSpPr>
          <p:nvPr>
            <p:ph type="body" sz="quarter" idx="11"/>
          </p:nvPr>
        </p:nvSpPr>
        <p:spPr/>
        <p:txBody>
          <a:bodyPr/>
          <a:lstStyle/>
          <a:p>
            <a:r>
              <a:rPr lang="de-DE" dirty="0" smtClean="0"/>
              <a:t>Eine Sprache richtig sprechen</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Wenn du mir </a:t>
            </a:r>
            <a:r>
              <a:rPr lang="de-DE" dirty="0" smtClean="0">
                <a:solidFill>
                  <a:srgbClr val="FF00FF"/>
                </a:solidFill>
              </a:rPr>
              <a:t>erklären</a:t>
            </a:r>
            <a:r>
              <a:rPr lang="de-DE" dirty="0" smtClean="0"/>
              <a:t> kannst, was da passiert, wieso </a:t>
            </a:r>
            <a:r>
              <a:rPr lang="de-DE" dirty="0" smtClean="0">
                <a:solidFill>
                  <a:srgbClr val="FF00FF"/>
                </a:solidFill>
              </a:rPr>
              <a:t>steht</a:t>
            </a:r>
            <a:r>
              <a:rPr lang="de-DE" dirty="0" smtClean="0"/>
              <a:t> das da dann nicht?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00DB00"/>
                </a:solidFill>
              </a:rPr>
              <a:t>Abstraktion</a:t>
            </a:r>
            <a:endParaRPr lang="en-US" dirty="0">
              <a:solidFill>
                <a:srgbClr val="00DB00"/>
              </a:solidFill>
            </a:endParaRPr>
          </a:p>
        </p:txBody>
      </p:sp>
      <p:sp>
        <p:nvSpPr>
          <p:cNvPr id="4" name="Textplatzhalter 3"/>
          <p:cNvSpPr>
            <a:spLocks noGrp="1"/>
          </p:cNvSpPr>
          <p:nvPr>
            <p:ph type="body" sz="quarter" idx="10"/>
          </p:nvPr>
        </p:nvSpPr>
        <p:spPr/>
        <p:txBody>
          <a:bodyPr/>
          <a:lstStyle/>
          <a:p>
            <a:r>
              <a:rPr lang="de-DE" dirty="0" smtClean="0"/>
              <a:t>Trennen von Einzelheiten</a:t>
            </a:r>
            <a:endParaRPr lang="en-US" dirty="0" smtClean="0"/>
          </a:p>
        </p:txBody>
      </p:sp>
      <p:sp>
        <p:nvSpPr>
          <p:cNvPr id="5" name="Textplatzhalter 4"/>
          <p:cNvSpPr>
            <a:spLocks noGrp="1"/>
          </p:cNvSpPr>
          <p:nvPr>
            <p:ph type="body" sz="quarter" idx="11"/>
          </p:nvPr>
        </p:nvSpPr>
        <p:spPr/>
        <p:txBody>
          <a:bodyPr/>
          <a:lstStyle/>
          <a:p>
            <a:r>
              <a:rPr lang="de-DE" dirty="0" smtClean="0"/>
              <a:t>in Domäne und Maschine</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00DB00"/>
                </a:solidFill>
                <a:latin typeface="Roboto" pitchFamily="2" charset="0"/>
                <a:ea typeface="Roboto" pitchFamily="2" charset="0"/>
              </a:rPr>
              <a:t>for int i</a:t>
            </a:r>
            <a:r>
              <a:rPr lang="en-US" dirty="0" smtClean="0">
                <a:solidFill>
                  <a:srgbClr val="00DB00"/>
                </a:solidFill>
                <a:latin typeface="Roboto" pitchFamily="2" charset="0"/>
                <a:ea typeface="Roboto" pitchFamily="2" charset="0"/>
              </a:rPr>
              <a:t>=0;</a:t>
            </a:r>
            <a:br>
              <a:rPr lang="en-US" dirty="0" smtClean="0">
                <a:solidFill>
                  <a:srgbClr val="00DB00"/>
                </a:solidFill>
                <a:latin typeface="Roboto" pitchFamily="2" charset="0"/>
                <a:ea typeface="Roboto" pitchFamily="2" charset="0"/>
              </a:rPr>
            </a:br>
            <a:r>
              <a:rPr lang="en-US" dirty="0" err="1" smtClean="0">
                <a:solidFill>
                  <a:srgbClr val="00DB00"/>
                </a:solidFill>
                <a:latin typeface="Roboto" pitchFamily="2" charset="0"/>
                <a:ea typeface="Roboto" pitchFamily="2" charset="0"/>
              </a:rPr>
              <a:t>GetCustomer</a:t>
            </a:r>
            <a:endParaRPr lang="en-US"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smtClean="0">
                <a:solidFill>
                  <a:srgbClr val="00DB00"/>
                </a:solidFill>
              </a:rPr>
              <a:t>Binäre Abhängigkeit</a:t>
            </a:r>
            <a:endParaRPr lang="en-US" sz="8000" dirty="0">
              <a:solidFill>
                <a:srgbClr val="00DB00"/>
              </a:solidFill>
            </a:endParaRPr>
          </a:p>
        </p:txBody>
      </p:sp>
      <p:sp>
        <p:nvSpPr>
          <p:cNvPr id="4" name="Textplatzhalter 3"/>
          <p:cNvSpPr>
            <a:spLocks noGrp="1"/>
          </p:cNvSpPr>
          <p:nvPr>
            <p:ph type="body" sz="quarter" idx="10"/>
          </p:nvPr>
        </p:nvSpPr>
        <p:spPr/>
        <p:txBody>
          <a:bodyPr/>
          <a:lstStyle/>
          <a:p>
            <a:r>
              <a:rPr lang="de-DE" dirty="0" smtClean="0"/>
              <a:t>x = 1 + 2</a:t>
            </a:r>
            <a:endParaRPr lang="en-US" dirty="0"/>
          </a:p>
        </p:txBody>
      </p:sp>
      <p:sp>
        <p:nvSpPr>
          <p:cNvPr id="5" name="Textplatzhalter 4"/>
          <p:cNvSpPr>
            <a:spLocks noGrp="1"/>
          </p:cNvSpPr>
          <p:nvPr>
            <p:ph type="body" sz="quarter" idx="11"/>
          </p:nvPr>
        </p:nvSpPr>
        <p:spPr/>
        <p:txBody>
          <a:bodyPr/>
          <a:lstStyle/>
          <a:p>
            <a:r>
              <a:rPr lang="de-DE" dirty="0" smtClean="0"/>
              <a:t>Meist reicht das.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feil nach rechts 24"/>
          <p:cNvSpPr/>
          <p:nvPr/>
        </p:nvSpPr>
        <p:spPr>
          <a:xfrm>
            <a:off x="323528" y="4437112"/>
            <a:ext cx="8568952" cy="2304256"/>
          </a:xfrm>
          <a:prstGeom prst="rightArrow">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Form 33"/>
          <p:cNvCxnSpPr>
            <a:stCxn id="26" idx="7"/>
            <a:endCxn id="30" idx="1"/>
          </p:cNvCxnSpPr>
          <p:nvPr/>
        </p:nvCxnSpPr>
        <p:spPr>
          <a:xfrm rot="5400000" flipH="1" flipV="1">
            <a:off x="146067" y="3789041"/>
            <a:ext cx="2625733" cy="46549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Form 35"/>
          <p:cNvCxnSpPr>
            <a:stCxn id="30" idx="3"/>
            <a:endCxn id="28" idx="1"/>
          </p:cNvCxnSpPr>
          <p:nvPr/>
        </p:nvCxnSpPr>
        <p:spPr>
          <a:xfrm>
            <a:off x="3131840" y="2708920"/>
            <a:ext cx="465493" cy="262573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Form 39"/>
          <p:cNvCxnSpPr>
            <a:stCxn id="28" idx="7"/>
            <a:endCxn id="31" idx="1"/>
          </p:cNvCxnSpPr>
          <p:nvPr/>
        </p:nvCxnSpPr>
        <p:spPr>
          <a:xfrm rot="5400000" flipH="1" flipV="1">
            <a:off x="3026387" y="3789041"/>
            <a:ext cx="2625733" cy="46549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Form 41"/>
          <p:cNvCxnSpPr>
            <a:stCxn id="31" idx="3"/>
            <a:endCxn id="29" idx="1"/>
          </p:cNvCxnSpPr>
          <p:nvPr/>
        </p:nvCxnSpPr>
        <p:spPr>
          <a:xfrm>
            <a:off x="6012160" y="2708920"/>
            <a:ext cx="465493" cy="262573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61156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p:cNvSpPr/>
          <p:nvPr/>
        </p:nvSpPr>
        <p:spPr>
          <a:xfrm>
            <a:off x="349188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lipse 28"/>
          <p:cNvSpPr/>
          <p:nvPr/>
        </p:nvSpPr>
        <p:spPr>
          <a:xfrm>
            <a:off x="637220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hteck 29"/>
          <p:cNvSpPr/>
          <p:nvPr/>
        </p:nvSpPr>
        <p:spPr>
          <a:xfrm>
            <a:off x="1691680" y="1988840"/>
            <a:ext cx="1440160" cy="1440160"/>
          </a:xfrm>
          <a:prstGeom prst="rect">
            <a:avLst/>
          </a:prstGeom>
          <a:solidFill>
            <a:srgbClr val="00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hteck 30"/>
          <p:cNvSpPr/>
          <p:nvPr/>
        </p:nvSpPr>
        <p:spPr>
          <a:xfrm>
            <a:off x="4572000" y="1988840"/>
            <a:ext cx="1440160" cy="1440160"/>
          </a:xfrm>
          <a:prstGeom prst="rect">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feld 42"/>
          <p:cNvSpPr txBox="1"/>
          <p:nvPr/>
        </p:nvSpPr>
        <p:spPr>
          <a:xfrm>
            <a:off x="1403648" y="4941168"/>
            <a:ext cx="2088232" cy="1354217"/>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800" b="0" i="0" u="none" strike="noStrike" kern="1200" cap="none" spc="0" normalizeH="0" baseline="0" noProof="0" dirty="0" smtClean="0">
                <a:ln w="19050">
                  <a:noFill/>
                </a:ln>
                <a:solidFill>
                  <a:schemeClr val="bg1"/>
                </a:solidFill>
                <a:uLnTx/>
                <a:uFillTx/>
                <a:latin typeface="Bebas Neue" pitchFamily="34" charset="0"/>
              </a:rPr>
              <a:t>DATA</a:t>
            </a:r>
            <a:endParaRPr kumimoji="0" lang="en-US" sz="8800" b="0" i="0" u="none" strike="noStrike" kern="1200" cap="none" spc="0" normalizeH="0" baseline="0" noProof="0" dirty="0" smtClean="0">
              <a:ln w="19050">
                <a:noFill/>
              </a:ln>
              <a:solidFill>
                <a:schemeClr val="bg1"/>
              </a:solidFill>
              <a:uLnTx/>
              <a:uFillTx/>
              <a:latin typeface="Bebas Neue" pitchFamily="34" charset="0"/>
            </a:endParaRPr>
          </a:p>
        </p:txBody>
      </p:sp>
      <p:sp>
        <p:nvSpPr>
          <p:cNvPr id="44" name="Textfeld 43"/>
          <p:cNvSpPr txBox="1"/>
          <p:nvPr/>
        </p:nvSpPr>
        <p:spPr>
          <a:xfrm>
            <a:off x="1259632" y="4005064"/>
            <a:ext cx="2304256" cy="553998"/>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Interactions</a:t>
            </a:r>
            <a:endParaRPr kumimoji="0" lang="en-US" sz="3600" b="0" i="0" u="none" strike="noStrike" kern="1200" cap="none" spc="0" normalizeH="0" baseline="0" noProof="0" dirty="0" smtClean="0">
              <a:ln w="19050">
                <a:noFill/>
              </a:ln>
              <a:solidFill>
                <a:srgbClr val="00B7FF"/>
              </a:solidFill>
              <a:uLnTx/>
              <a:uFillTx/>
              <a:latin typeface="Bebas Neue" pitchFamily="34" charset="0"/>
            </a:endParaRPr>
          </a:p>
        </p:txBody>
      </p:sp>
      <p:sp>
        <p:nvSpPr>
          <p:cNvPr id="45" name="Textfeld 44"/>
          <p:cNvSpPr txBox="1"/>
          <p:nvPr/>
        </p:nvSpPr>
        <p:spPr>
          <a:xfrm>
            <a:off x="971600" y="858778"/>
            <a:ext cx="2880320" cy="110799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Dependent-on</a:t>
            </a:r>
            <a:r>
              <a:rPr kumimoji="0" lang="en-US" sz="3600" b="0" i="0" u="none" strike="noStrike" kern="1200" cap="none" spc="0" normalizeH="0" noProof="0" dirty="0" smtClean="0">
                <a:ln w="19050">
                  <a:noFill/>
                </a:ln>
                <a:solidFill>
                  <a:srgbClr val="00B7FF"/>
                </a:solidFill>
                <a:uLnTx/>
                <a:uFillTx/>
                <a:latin typeface="Bebas Neue" pitchFamily="34" charset="0"/>
              </a:rPr>
              <a:t> Components</a:t>
            </a:r>
            <a:endParaRPr kumimoji="0" lang="en-US" sz="3600" b="0" i="0" u="none" strike="noStrike" kern="1200" cap="none" spc="0" normalizeH="0" baseline="0" noProof="0" dirty="0" smtClean="0">
              <a:ln w="19050">
                <a:noFill/>
              </a:ln>
              <a:solidFill>
                <a:srgbClr val="00B7FF"/>
              </a:solidFill>
              <a:uLnTx/>
              <a:uFillTx/>
              <a:latin typeface="Bebas Neue" pitchFamily="34" charset="0"/>
            </a:endParaRPr>
          </a:p>
        </p:txBody>
      </p:sp>
    </p:spTree>
    <p:extLst>
      <p:ext uri="{BB962C8B-B14F-4D97-AF65-F5344CB8AC3E}">
        <p14:creationId xmlns:p14="http://schemas.microsoft.com/office/powerpoint/2010/main" xmlns="" val="36721457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feil nach rechts 24"/>
          <p:cNvSpPr/>
          <p:nvPr/>
        </p:nvSpPr>
        <p:spPr>
          <a:xfrm>
            <a:off x="323528" y="4437112"/>
            <a:ext cx="8568952" cy="2304256"/>
          </a:xfrm>
          <a:prstGeom prst="rightArrow">
            <a:avLst/>
          </a:prstGeom>
          <a:solidFill>
            <a:srgbClr val="00B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Form 33"/>
          <p:cNvCxnSpPr>
            <a:stCxn id="26" idx="7"/>
            <a:endCxn id="30" idx="1"/>
          </p:cNvCxnSpPr>
          <p:nvPr/>
        </p:nvCxnSpPr>
        <p:spPr>
          <a:xfrm rot="5400000" flipH="1" flipV="1">
            <a:off x="146067" y="3789041"/>
            <a:ext cx="2625733" cy="46549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Form 35"/>
          <p:cNvCxnSpPr>
            <a:stCxn id="30" idx="3"/>
            <a:endCxn id="28" idx="1"/>
          </p:cNvCxnSpPr>
          <p:nvPr/>
        </p:nvCxnSpPr>
        <p:spPr>
          <a:xfrm>
            <a:off x="3131840" y="2708920"/>
            <a:ext cx="465493" cy="2625733"/>
          </a:xfrm>
          <a:prstGeom prst="bentConnector2">
            <a:avLst/>
          </a:prstGeom>
          <a:ln w="76200">
            <a:solidFill>
              <a:srgbClr val="00DB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Form 39"/>
          <p:cNvCxnSpPr>
            <a:stCxn id="28" idx="7"/>
            <a:endCxn id="31" idx="1"/>
          </p:cNvCxnSpPr>
          <p:nvPr/>
        </p:nvCxnSpPr>
        <p:spPr>
          <a:xfrm rot="5400000" flipH="1" flipV="1">
            <a:off x="3026387" y="3789041"/>
            <a:ext cx="2625733" cy="46549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Form 41"/>
          <p:cNvCxnSpPr>
            <a:stCxn id="31" idx="3"/>
            <a:endCxn id="29" idx="1"/>
          </p:cNvCxnSpPr>
          <p:nvPr/>
        </p:nvCxnSpPr>
        <p:spPr>
          <a:xfrm>
            <a:off x="6012160" y="2708920"/>
            <a:ext cx="465493" cy="2625733"/>
          </a:xfrm>
          <a:prstGeom prst="bentConnector2">
            <a:avLst/>
          </a:prstGeom>
          <a:ln w="76200">
            <a:solidFill>
              <a:srgbClr val="FF7400"/>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Ellipse 25"/>
          <p:cNvSpPr/>
          <p:nvPr/>
        </p:nvSpPr>
        <p:spPr>
          <a:xfrm>
            <a:off x="61156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p:cNvSpPr/>
          <p:nvPr/>
        </p:nvSpPr>
        <p:spPr>
          <a:xfrm>
            <a:off x="349188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lipse 28"/>
          <p:cNvSpPr/>
          <p:nvPr/>
        </p:nvSpPr>
        <p:spPr>
          <a:xfrm>
            <a:off x="6372200" y="5229200"/>
            <a:ext cx="720080" cy="720080"/>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hteck 29"/>
          <p:cNvSpPr/>
          <p:nvPr/>
        </p:nvSpPr>
        <p:spPr>
          <a:xfrm>
            <a:off x="1691680" y="1988840"/>
            <a:ext cx="1440160" cy="1440160"/>
          </a:xfrm>
          <a:prstGeom prst="rect">
            <a:avLst/>
          </a:prstGeom>
          <a:solidFill>
            <a:srgbClr val="00D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latin typeface="Bebas Neue" pitchFamily="34" charset="0"/>
              </a:rPr>
              <a:t>EBC</a:t>
            </a:r>
            <a:endParaRPr lang="en-US" sz="8000" dirty="0">
              <a:latin typeface="Bebas Neue" pitchFamily="34" charset="0"/>
            </a:endParaRPr>
          </a:p>
        </p:txBody>
      </p:sp>
      <p:sp>
        <p:nvSpPr>
          <p:cNvPr id="31" name="Rechteck 30"/>
          <p:cNvSpPr/>
          <p:nvPr/>
        </p:nvSpPr>
        <p:spPr>
          <a:xfrm>
            <a:off x="4572000" y="1988840"/>
            <a:ext cx="1440160" cy="1440160"/>
          </a:xfrm>
          <a:prstGeom prst="rect">
            <a:avLst/>
          </a:prstGeom>
          <a:solidFill>
            <a:srgbClr val="FF7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feld 42"/>
          <p:cNvSpPr txBox="1"/>
          <p:nvPr/>
        </p:nvSpPr>
        <p:spPr>
          <a:xfrm>
            <a:off x="1403648" y="5013176"/>
            <a:ext cx="2088232" cy="1231106"/>
          </a:xfrm>
          <a:prstGeom prst="rect">
            <a:avLst/>
          </a:prstGeom>
          <a:ln>
            <a:noFill/>
          </a:ln>
          <a:effectLst/>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000" b="0" i="0" u="none" strike="noStrike" kern="1200" cap="none" spc="0" normalizeH="0" baseline="0" noProof="0" dirty="0" smtClean="0">
                <a:ln w="19050">
                  <a:noFill/>
                </a:ln>
                <a:solidFill>
                  <a:schemeClr val="bg1"/>
                </a:solidFill>
                <a:uLnTx/>
                <a:uFillTx/>
                <a:latin typeface="Bebas Neue" pitchFamily="34" charset="0"/>
              </a:rPr>
              <a:t>Board</a:t>
            </a:r>
            <a:endParaRPr kumimoji="0" lang="en-US" sz="8000" b="0" i="0" u="none" strike="noStrike" kern="1200" cap="none" spc="0" normalizeH="0" baseline="0" noProof="0" dirty="0" smtClean="0">
              <a:ln w="19050">
                <a:noFill/>
              </a:ln>
              <a:solidFill>
                <a:schemeClr val="bg1"/>
              </a:solidFill>
              <a:uLnTx/>
              <a:uFillTx/>
              <a:latin typeface="Bebas Neue" pitchFamily="34" charset="0"/>
            </a:endParaRPr>
          </a:p>
        </p:txBody>
      </p:sp>
      <p:sp>
        <p:nvSpPr>
          <p:cNvPr id="15" name="Textfeld 14"/>
          <p:cNvSpPr txBox="1"/>
          <p:nvPr/>
        </p:nvSpPr>
        <p:spPr>
          <a:xfrm>
            <a:off x="0" y="1"/>
            <a:ext cx="9144000" cy="1231106"/>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8000" b="0" i="0" u="none" strike="noStrike" kern="1200" cap="none" spc="0" normalizeH="0" baseline="0" noProof="0" dirty="0" smtClean="0">
                <a:ln w="19050">
                  <a:noFill/>
                </a:ln>
                <a:solidFill>
                  <a:srgbClr val="00B7FF"/>
                </a:solidFill>
                <a:uLnTx/>
                <a:uFillTx/>
                <a:latin typeface="Bebas Neue" pitchFamily="34" charset="0"/>
              </a:rPr>
              <a:t>Event</a:t>
            </a:r>
            <a:r>
              <a:rPr kumimoji="0" lang="en-US" sz="8000" b="0" i="0" u="none" strike="noStrike" kern="1200" cap="none" spc="0" normalizeH="0" noProof="0" dirty="0" smtClean="0">
                <a:ln w="19050">
                  <a:noFill/>
                </a:ln>
                <a:solidFill>
                  <a:srgbClr val="00B7FF"/>
                </a:solidFill>
                <a:uLnTx/>
                <a:uFillTx/>
                <a:latin typeface="Bebas Neue" pitchFamily="34" charset="0"/>
              </a:rPr>
              <a:t> Based Components</a:t>
            </a:r>
            <a:endParaRPr kumimoji="0" lang="en-US" sz="8000" b="0" i="0" u="none" strike="noStrike" kern="1200" cap="none" spc="0" normalizeH="0" baseline="0" noProof="0" dirty="0" smtClean="0">
              <a:ln w="19050">
                <a:noFill/>
              </a:ln>
              <a:solidFill>
                <a:srgbClr val="00B7FF"/>
              </a:solidFill>
              <a:uLnTx/>
              <a:uFillTx/>
              <a:latin typeface="Bebas Neue" pitchFamily="34" charset="0"/>
            </a:endParaRPr>
          </a:p>
        </p:txBody>
      </p:sp>
      <p:sp>
        <p:nvSpPr>
          <p:cNvPr id="16" name="Textfeld 15"/>
          <p:cNvSpPr txBox="1"/>
          <p:nvPr/>
        </p:nvSpPr>
        <p:spPr>
          <a:xfrm>
            <a:off x="1259632" y="3861048"/>
            <a:ext cx="2304256" cy="553998"/>
          </a:xfrm>
          <a:prstGeom prst="rect">
            <a:avLst/>
          </a:prstGeom>
          <a:ln>
            <a:noFill/>
          </a:ln>
        </p:spPr>
        <p:txBody>
          <a:bodyPr wrap="square" lIns="0" tIns="0" rIns="0" bIns="0" rtlCol="0" anchor="b" anchorCtr="1">
            <a:spAutoFit/>
          </a:body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3600" b="0" i="0" u="none" strike="noStrike" kern="1200" cap="none" spc="0" normalizeH="0" baseline="0" noProof="0" dirty="0" smtClean="0">
                <a:ln w="19050">
                  <a:noFill/>
                </a:ln>
                <a:solidFill>
                  <a:srgbClr val="00B7FF"/>
                </a:solidFill>
                <a:uLnTx/>
                <a:uFillTx/>
                <a:latin typeface="Bebas Neue" pitchFamily="34" charset="0"/>
              </a:rPr>
              <a:t>Pins</a:t>
            </a:r>
            <a:endParaRPr kumimoji="0" lang="en-US" sz="3600" b="0" i="0" u="none" strike="noStrike" kern="1200" cap="none" spc="0" normalizeH="0" baseline="0" noProof="0" dirty="0" smtClean="0">
              <a:ln w="19050">
                <a:noFill/>
              </a:ln>
              <a:solidFill>
                <a:srgbClr val="00B7FF"/>
              </a:solidFill>
              <a:uLnTx/>
              <a:uFillTx/>
              <a:latin typeface="Bebas Neue" pitchFamily="34" charset="0"/>
            </a:endParaRPr>
          </a:p>
        </p:txBody>
      </p:sp>
    </p:spTree>
    <p:extLst>
      <p:ext uri="{BB962C8B-B14F-4D97-AF65-F5344CB8AC3E}">
        <p14:creationId xmlns:p14="http://schemas.microsoft.com/office/powerpoint/2010/main" xmlns="" val="36721457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7400"/>
                </a:solidFill>
                <a:latin typeface="Roboto" pitchFamily="2" charset="0"/>
                <a:ea typeface="Roboto" pitchFamily="2" charset="0"/>
              </a:rPr>
              <a:t>Imports</a:t>
            </a:r>
            <a:br>
              <a:rPr lang="en-US" dirty="0" smtClean="0">
                <a:solidFill>
                  <a:srgbClr val="FF7400"/>
                </a:solidFill>
                <a:latin typeface="Roboto" pitchFamily="2" charset="0"/>
                <a:ea typeface="Roboto" pitchFamily="2" charset="0"/>
              </a:rPr>
            </a:br>
            <a:r>
              <a:rPr lang="en-US" dirty="0" smtClean="0">
                <a:latin typeface="Roboto" pitchFamily="2" charset="0"/>
                <a:ea typeface="Roboto" pitchFamily="2" charset="0"/>
              </a:rPr>
              <a:t>Parameter</a:t>
            </a:r>
            <a:br>
              <a:rPr lang="en-US" dirty="0" smtClean="0">
                <a:latin typeface="Roboto" pitchFamily="2" charset="0"/>
                <a:ea typeface="Roboto" pitchFamily="2" charset="0"/>
              </a:rPr>
            </a:br>
            <a:r>
              <a:rPr lang="en-US" dirty="0" err="1" smtClean="0">
                <a:solidFill>
                  <a:srgbClr val="00DB00"/>
                </a:solidFill>
                <a:latin typeface="Roboto" pitchFamily="2" charset="0"/>
                <a:ea typeface="Roboto" pitchFamily="2" charset="0"/>
              </a:rPr>
              <a:t>Binäre</a:t>
            </a:r>
            <a:r>
              <a:rPr lang="en-US" dirty="0" smtClean="0">
                <a:solidFill>
                  <a:srgbClr val="00DB00"/>
                </a:solidFill>
                <a:latin typeface="Roboto" pitchFamily="2" charset="0"/>
                <a:ea typeface="Roboto" pitchFamily="2" charset="0"/>
              </a:rPr>
              <a:t> </a:t>
            </a:r>
            <a:r>
              <a:rPr lang="en-US" dirty="0" err="1" smtClean="0">
                <a:solidFill>
                  <a:srgbClr val="00DB00"/>
                </a:solidFill>
                <a:latin typeface="Roboto" pitchFamily="2" charset="0"/>
                <a:ea typeface="Roboto" pitchFamily="2" charset="0"/>
              </a:rPr>
              <a:t>Bäume</a:t>
            </a:r>
            <a:r>
              <a:rPr lang="en-US" dirty="0" smtClean="0">
                <a:solidFill>
                  <a:srgbClr val="00DB00"/>
                </a:solidFill>
                <a:latin typeface="Roboto" pitchFamily="2" charset="0"/>
                <a:ea typeface="Roboto" pitchFamily="2" charset="0"/>
              </a:rPr>
              <a:t/>
            </a:r>
            <a:br>
              <a:rPr lang="en-US" dirty="0" smtClean="0">
                <a:solidFill>
                  <a:srgbClr val="00DB00"/>
                </a:solidFill>
                <a:latin typeface="Roboto" pitchFamily="2" charset="0"/>
                <a:ea typeface="Roboto" pitchFamily="2" charset="0"/>
              </a:rPr>
            </a:br>
            <a:endParaRPr lang="en-US" dirty="0">
              <a:solidFill>
                <a:srgbClr val="00DB00"/>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fontScale="90000"/>
          </a:bodyPr>
          <a:lstStyle/>
          <a:p>
            <a:r>
              <a:rPr lang="de-AT" sz="5400" dirty="0" smtClean="0"/>
              <a:t>Gleich</a:t>
            </a:r>
            <a:r>
              <a:rPr lang="de-AT" sz="5400" dirty="0" smtClean="0">
                <a:solidFill>
                  <a:schemeClr val="tx1">
                    <a:lumMod val="50000"/>
                    <a:lumOff val="50000"/>
                  </a:schemeClr>
                </a:solidFill>
              </a:rPr>
              <a:t> und </a:t>
            </a:r>
            <a:r>
              <a:rPr lang="de-AT" sz="5400" dirty="0" smtClean="0"/>
              <a:t>Gleich</a:t>
            </a:r>
            <a:r>
              <a:rPr lang="de-AT" sz="5400" dirty="0" smtClean="0">
                <a:solidFill>
                  <a:schemeClr val="tx1">
                    <a:lumMod val="50000"/>
                    <a:lumOff val="50000"/>
                  </a:schemeClr>
                </a:solidFill>
              </a:rPr>
              <a:t/>
            </a:r>
            <a:br>
              <a:rPr lang="de-AT" sz="5400" dirty="0" smtClean="0">
                <a:solidFill>
                  <a:schemeClr val="tx1">
                    <a:lumMod val="50000"/>
                    <a:lumOff val="50000"/>
                  </a:schemeClr>
                </a:solidFill>
              </a:rPr>
            </a:br>
            <a:r>
              <a:rPr lang="de-AT" sz="6700" dirty="0" smtClean="0">
                <a:solidFill>
                  <a:schemeClr val="bg1">
                    <a:lumMod val="75000"/>
                  </a:schemeClr>
                </a:solidFill>
              </a:rPr>
              <a:t>Einstellungsähnlichkeit</a:t>
            </a:r>
            <a:r>
              <a:rPr lang="de-AT" sz="6000" dirty="0" smtClean="0">
                <a:solidFill>
                  <a:schemeClr val="bg1">
                    <a:lumMod val="75000"/>
                  </a:schemeClr>
                </a:solidFill>
              </a:rPr>
              <a:t> </a:t>
            </a:r>
            <a:r>
              <a:rPr lang="de-AT" sz="5400" dirty="0" smtClean="0">
                <a:solidFill>
                  <a:schemeClr val="bg1">
                    <a:lumMod val="75000"/>
                  </a:schemeClr>
                </a:solidFill>
              </a:rPr>
              <a:t/>
            </a:r>
            <a:br>
              <a:rPr lang="de-AT" sz="5400" dirty="0" smtClean="0">
                <a:solidFill>
                  <a:schemeClr val="bg1">
                    <a:lumMod val="75000"/>
                  </a:schemeClr>
                </a:solidFill>
              </a:rPr>
            </a:br>
            <a:r>
              <a:rPr lang="de-AT" sz="6300" dirty="0" smtClean="0">
                <a:solidFill>
                  <a:schemeClr val="bg1">
                    <a:lumMod val="75000"/>
                  </a:schemeClr>
                </a:solidFill>
              </a:rPr>
              <a:t>korreliert positiv mit DER</a:t>
            </a:r>
            <a:r>
              <a:rPr lang="de-AT" sz="5400" dirty="0" smtClean="0">
                <a:solidFill>
                  <a:schemeClr val="bg1">
                    <a:lumMod val="75000"/>
                  </a:schemeClr>
                </a:solidFill>
              </a:rPr>
              <a:t/>
            </a:r>
            <a:br>
              <a:rPr lang="de-AT" sz="5400" dirty="0" smtClean="0">
                <a:solidFill>
                  <a:schemeClr val="bg1">
                    <a:lumMod val="75000"/>
                  </a:schemeClr>
                </a:solidFill>
              </a:rPr>
            </a:br>
            <a:r>
              <a:rPr lang="de-AT" sz="5800" dirty="0" smtClean="0">
                <a:solidFill>
                  <a:schemeClr val="bg1">
                    <a:lumMod val="75000"/>
                  </a:schemeClr>
                </a:solidFill>
              </a:rPr>
              <a:t>interpersonellen Anziehung</a:t>
            </a:r>
            <a:r>
              <a:rPr lang="de-AT" sz="5400" dirty="0" smtClean="0"/>
              <a:t/>
            </a:r>
            <a:br>
              <a:rPr lang="de-AT" sz="5400" dirty="0" smtClean="0"/>
            </a:br>
            <a:r>
              <a:rPr lang="de-AT" dirty="0" smtClean="0"/>
              <a:t>gesellt </a:t>
            </a:r>
            <a:r>
              <a:rPr lang="de-AT" dirty="0" smtClean="0">
                <a:solidFill>
                  <a:schemeClr val="tx1">
                    <a:lumMod val="65000"/>
                    <a:lumOff val="35000"/>
                  </a:schemeClr>
                </a:solidFill>
              </a:rPr>
              <a:t>sich</a:t>
            </a:r>
            <a:r>
              <a:rPr lang="de-AT" dirty="0" smtClean="0"/>
              <a:t> gern</a:t>
            </a:r>
            <a:endParaRPr lang="en-US" sz="5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sz="9600" dirty="0" err="1" smtClean="0">
                <a:solidFill>
                  <a:srgbClr val="00DB00"/>
                </a:solidFill>
              </a:rPr>
              <a:t>Entwurfsmuster</a:t>
            </a:r>
            <a:endParaRPr lang="en-US" sz="9600" dirty="0">
              <a:solidFill>
                <a:srgbClr val="00DB00"/>
              </a:solidFill>
            </a:endParaRPr>
          </a:p>
        </p:txBody>
      </p:sp>
      <p:sp>
        <p:nvSpPr>
          <p:cNvPr id="4" name="Textplatzhalter 3"/>
          <p:cNvSpPr>
            <a:spLocks noGrp="1"/>
          </p:cNvSpPr>
          <p:nvPr>
            <p:ph type="body" sz="quarter" idx="10"/>
          </p:nvPr>
        </p:nvSpPr>
        <p:spPr/>
        <p:txBody>
          <a:bodyPr/>
          <a:lstStyle/>
          <a:p>
            <a:r>
              <a:rPr lang="en-US" dirty="0" smtClean="0"/>
              <a:t>Design Patterns</a:t>
            </a:r>
            <a:endParaRPr lang="en-US" dirty="0"/>
          </a:p>
        </p:txBody>
      </p:sp>
      <p:sp>
        <p:nvSpPr>
          <p:cNvPr id="5" name="Textplatzhalter 4"/>
          <p:cNvSpPr>
            <a:spLocks noGrp="1"/>
          </p:cNvSpPr>
          <p:nvPr>
            <p:ph type="body" sz="quarter" idx="11"/>
          </p:nvPr>
        </p:nvSpPr>
        <p:spPr/>
        <p:txBody>
          <a:bodyPr/>
          <a:lstStyle/>
          <a:p>
            <a:r>
              <a:rPr lang="en-US" dirty="0" smtClean="0"/>
              <a:t>Sind </a:t>
            </a:r>
            <a:r>
              <a:rPr lang="en-US" dirty="0" err="1" smtClean="0"/>
              <a:t>keine</a:t>
            </a:r>
            <a:r>
              <a:rPr lang="en-US" dirty="0" smtClean="0"/>
              <a:t> </a:t>
            </a:r>
            <a:r>
              <a:rPr lang="en-US" dirty="0" err="1" smtClean="0"/>
              <a:t>Lösung</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t>Rather than “a general reusable solution to a commonly occurring problem”, I currently think of design patterns as a shared vocabulary for </a:t>
            </a:r>
            <a:r>
              <a:rPr lang="en-US" i="1" dirty="0" smtClean="0"/>
              <a:t>discussing</a:t>
            </a:r>
            <a:r>
              <a:rPr lang="en-US" dirty="0" smtClean="0"/>
              <a:t> the observable commonalities between two or more solutions, </a:t>
            </a:r>
            <a:r>
              <a:rPr lang="en-US" i="1" dirty="0" smtClean="0"/>
              <a:t>after they’ve emerged</a:t>
            </a:r>
            <a:r>
              <a:rPr lang="en-US" dirty="0" smtClean="0"/>
              <a:t>.</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t>
            </a:r>
            <a:r>
              <a:rPr lang="en-US" dirty="0" smtClean="0"/>
              <a:t>“a general reusable solution to a commonly occurring problem”</a:t>
            </a:r>
            <a:r>
              <a:rPr lang="en-US" dirty="0" smtClean="0">
                <a:solidFill>
                  <a:schemeClr val="bg1">
                    <a:lumMod val="75000"/>
                  </a:schemeClr>
                </a:solidFill>
              </a:rPr>
              <a:t>, I currently think of design patterns as a shared vocabulary for </a:t>
            </a:r>
            <a:r>
              <a:rPr lang="en-US" i="1" dirty="0" smtClean="0">
                <a:solidFill>
                  <a:schemeClr val="bg1">
                    <a:lumMod val="75000"/>
                  </a:schemeClr>
                </a:solidFill>
              </a:rPr>
              <a:t>discussing</a:t>
            </a:r>
            <a:r>
              <a:rPr lang="en-US" dirty="0" smtClean="0">
                <a:solidFill>
                  <a:schemeClr val="bg1">
                    <a:lumMod val="75000"/>
                  </a:schemeClr>
                </a:solidFill>
              </a:rPr>
              <a:t> the observable commonalities between two or more solutions, </a:t>
            </a:r>
            <a:r>
              <a:rPr lang="en-US" i="1" dirty="0" smtClean="0">
                <a:solidFill>
                  <a:schemeClr val="bg1">
                    <a:lumMod val="75000"/>
                  </a:schemeClr>
                </a:solidFill>
              </a:rPr>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a:t>
            </a:r>
            <a:r>
              <a:rPr lang="en-US" dirty="0" smtClean="0">
                <a:solidFill>
                  <a:srgbClr val="FF7400"/>
                </a:solidFill>
              </a:rPr>
              <a:t> I currently think </a:t>
            </a:r>
            <a:r>
              <a:rPr lang="en-US" dirty="0" smtClean="0">
                <a:solidFill>
                  <a:schemeClr val="bg1">
                    <a:lumMod val="75000"/>
                  </a:schemeClr>
                </a:solidFill>
              </a:rPr>
              <a:t>of design patterns as a shared vocabulary for </a:t>
            </a:r>
            <a:r>
              <a:rPr lang="en-US" i="1" dirty="0" smtClean="0">
                <a:solidFill>
                  <a:schemeClr val="bg1">
                    <a:lumMod val="75000"/>
                  </a:schemeClr>
                </a:solidFill>
              </a:rPr>
              <a:t>discussing</a:t>
            </a:r>
            <a:r>
              <a:rPr lang="en-US" dirty="0" smtClean="0">
                <a:solidFill>
                  <a:schemeClr val="bg1">
                    <a:lumMod val="75000"/>
                  </a:schemeClr>
                </a:solidFill>
              </a:rPr>
              <a:t> the observable commonalities between two or more solutions, </a:t>
            </a:r>
            <a:r>
              <a:rPr lang="en-US" i="1" dirty="0" smtClean="0">
                <a:solidFill>
                  <a:schemeClr val="bg1">
                    <a:lumMod val="75000"/>
                  </a:schemeClr>
                </a:solidFill>
              </a:rPr>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t>
            </a:r>
            <a:r>
              <a:rPr lang="en-US" dirty="0" smtClean="0">
                <a:solidFill>
                  <a:srgbClr val="00DB00"/>
                </a:solidFill>
              </a:rPr>
              <a:t>a shared vocabulary for </a:t>
            </a:r>
            <a:r>
              <a:rPr lang="en-US" dirty="0" smtClean="0">
                <a:solidFill>
                  <a:srgbClr val="FF00FF"/>
                </a:solidFill>
              </a:rPr>
              <a:t>discussing</a:t>
            </a:r>
            <a:r>
              <a:rPr lang="en-US" dirty="0" smtClean="0">
                <a:solidFill>
                  <a:srgbClr val="00DB00"/>
                </a:solidFill>
              </a:rPr>
              <a:t> the observable commonalities </a:t>
            </a:r>
            <a:r>
              <a:rPr lang="en-US" dirty="0" smtClean="0">
                <a:solidFill>
                  <a:schemeClr val="bg1">
                    <a:lumMod val="75000"/>
                  </a:schemeClr>
                </a:solidFill>
              </a:rPr>
              <a:t>between two or more solutions, </a:t>
            </a:r>
            <a:r>
              <a:rPr lang="en-US" i="1" dirty="0" smtClean="0">
                <a:solidFill>
                  <a:schemeClr val="bg1">
                    <a:lumMod val="75000"/>
                  </a:schemeClr>
                </a:solidFill>
              </a:rPr>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0"/>
            <a:ext cx="9144000" cy="6858000"/>
          </a:xfrm>
        </p:spPr>
        <p:txBody>
          <a:bodyPr>
            <a:normAutofit/>
          </a:bodyPr>
          <a:lstStyle/>
          <a:p>
            <a:r>
              <a:rPr lang="en-US" dirty="0" smtClean="0">
                <a:solidFill>
                  <a:schemeClr val="bg1">
                    <a:lumMod val="75000"/>
                  </a:schemeClr>
                </a:solidFill>
              </a:rPr>
              <a:t>Rather than “a general reusable solution to a commonly occurring problem”, I currently think of design patterns as a shared vocabulary for discussing the observable commonalities between two or more solutions, </a:t>
            </a:r>
            <a:r>
              <a:rPr lang="en-US" dirty="0" smtClean="0"/>
              <a:t>after they’ve emerged</a:t>
            </a:r>
            <a:r>
              <a:rPr lang="en-US" dirty="0" smtClean="0">
                <a:solidFill>
                  <a:schemeClr val="bg1">
                    <a:lumMod val="75000"/>
                  </a:schemeClr>
                </a:solidFill>
              </a:rPr>
              <a:t>.</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71600" y="3861048"/>
            <a:ext cx="7200800" cy="1728192"/>
          </a:xfrm>
        </p:spPr>
        <p:txBody>
          <a:bodyPr>
            <a:normAutofit/>
          </a:bodyPr>
          <a:lstStyle/>
          <a:p>
            <a:r>
              <a:rPr lang="de-AT" sz="2000" dirty="0" smtClean="0">
                <a:latin typeface="Roboto" pitchFamily="2" charset="0"/>
                <a:ea typeface="Roboto" pitchFamily="2" charset="0"/>
                <a:hlinkClick r:id="rId2"/>
              </a:rPr>
              <a:t>https://twitter.com/#!/jmrtn</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3"/>
              </a:rPr>
              <a:t/>
            </a:r>
            <a:br>
              <a:rPr lang="de-AT" sz="1200" dirty="0" smtClean="0">
                <a:latin typeface="Roboto" pitchFamily="2" charset="0"/>
                <a:ea typeface="Roboto" pitchFamily="2" charset="0"/>
                <a:hlinkClick r:id="rId3"/>
              </a:rPr>
            </a:br>
            <a:r>
              <a:rPr lang="de-AT" sz="1200" dirty="0" smtClean="0">
                <a:latin typeface="Roboto" pitchFamily="2" charset="0"/>
                <a:ea typeface="Roboto" pitchFamily="2" charset="0"/>
                <a:hlinkClick r:id="rId3"/>
              </a:rPr>
              <a:t>http://jmrtn.com/notes/2012/02/17/design-patterns.html</a:t>
            </a:r>
            <a:endParaRPr lang="en-US" sz="1200" dirty="0">
              <a:latin typeface="Roboto" pitchFamily="2" charset="0"/>
              <a:ea typeface="Roboto" pitchFamily="2" charset="0"/>
            </a:endParaRPr>
          </a:p>
        </p:txBody>
      </p:sp>
      <p:pic>
        <p:nvPicPr>
          <p:cNvPr id="3074" name="Picture 2" descr="C:\Users\Johannes Hofmeister\Desktop\documents\EmpathicCode\me-laughing-in-madrid-cropped.png"/>
          <p:cNvPicPr>
            <a:picLocks noChangeAspect="1" noChangeArrowheads="1"/>
          </p:cNvPicPr>
          <p:nvPr/>
        </p:nvPicPr>
        <p:blipFill>
          <a:blip r:embed="rId4" cstate="print"/>
          <a:srcRect/>
          <a:stretch>
            <a:fillRect/>
          </a:stretch>
        </p:blipFill>
        <p:spPr bwMode="auto">
          <a:xfrm>
            <a:off x="3203848" y="1340768"/>
            <a:ext cx="2774529" cy="2774529"/>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8000" dirty="0" smtClean="0">
                <a:solidFill>
                  <a:srgbClr val="FF00FF"/>
                </a:solidFill>
              </a:rPr>
              <a:t>Domain </a:t>
            </a:r>
            <a:r>
              <a:rPr lang="de-DE" sz="8000" dirty="0" err="1" smtClean="0">
                <a:solidFill>
                  <a:srgbClr val="FF00FF"/>
                </a:solidFill>
              </a:rPr>
              <a:t>Relationship</a:t>
            </a:r>
            <a:endParaRPr lang="en-US" sz="8000" dirty="0">
              <a:solidFill>
                <a:srgbClr val="FF00FF"/>
              </a:solidFill>
            </a:endParaRPr>
          </a:p>
        </p:txBody>
      </p:sp>
      <p:sp>
        <p:nvSpPr>
          <p:cNvPr id="4" name="Textplatzhalter 3"/>
          <p:cNvSpPr>
            <a:spLocks noGrp="1"/>
          </p:cNvSpPr>
          <p:nvPr>
            <p:ph type="body" sz="quarter" idx="10"/>
          </p:nvPr>
        </p:nvSpPr>
        <p:spPr/>
        <p:txBody>
          <a:bodyPr/>
          <a:lstStyle/>
          <a:p>
            <a:r>
              <a:rPr lang="de-DE" dirty="0" smtClean="0"/>
              <a:t>Wenn du darüber sprichst…</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dirty="0" smtClean="0"/>
              <a:t>…ist es wahrscheinlich wichtig</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Email Adressen </a:t>
            </a:r>
            <a:br>
              <a:rPr lang="de-DE" dirty="0" smtClean="0"/>
            </a:br>
            <a:r>
              <a:rPr lang="de-DE" dirty="0" smtClean="0"/>
              <a:t>sind </a:t>
            </a:r>
            <a:r>
              <a:rPr lang="de-DE" dirty="0" smtClean="0">
                <a:solidFill>
                  <a:srgbClr val="FF00FF"/>
                </a:solidFill>
              </a:rPr>
              <a:t>keine</a:t>
            </a:r>
            <a:r>
              <a:rPr lang="de-DE" dirty="0" smtClean="0"/>
              <a:t> </a:t>
            </a:r>
            <a:r>
              <a:rPr lang="de-DE" dirty="0" smtClean="0"/>
              <a:t>Strings</a:t>
            </a:r>
            <a:endParaRPr lang="en-US" dirty="0">
              <a:solidFill>
                <a:srgbClr val="FF74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solidFill>
                  <a:srgbClr val="FF00FF"/>
                </a:solidFill>
              </a:rPr>
              <a:t>TinY</a:t>
            </a:r>
            <a:r>
              <a:rPr lang="de-DE" dirty="0" smtClean="0">
                <a:solidFill>
                  <a:srgbClr val="FF00FF"/>
                </a:solidFill>
              </a:rPr>
              <a:t> </a:t>
            </a:r>
            <a:r>
              <a:rPr lang="de-DE" dirty="0" err="1" smtClean="0">
                <a:solidFill>
                  <a:srgbClr val="FF00FF"/>
                </a:solidFill>
              </a:rPr>
              <a:t>TYpes</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sz="5600" dirty="0" smtClean="0"/>
              <a:t>Die gravitationsbedingte</a:t>
            </a:r>
            <a:r>
              <a:rPr lang="de-AT" sz="5600" dirty="0" smtClean="0">
                <a:solidFill>
                  <a:schemeClr val="tx1">
                    <a:lumMod val="50000"/>
                    <a:lumOff val="50000"/>
                  </a:schemeClr>
                </a:solidFill>
              </a:rPr>
              <a:t> </a:t>
            </a:r>
            <a:r>
              <a:rPr lang="de-AT" sz="6200" dirty="0" smtClean="0"/>
              <a:t>vertikale </a:t>
            </a:r>
            <a:r>
              <a:rPr lang="de-AT" sz="6200" dirty="0" smtClean="0">
                <a:solidFill>
                  <a:srgbClr val="FF00FF"/>
                </a:solidFill>
              </a:rPr>
              <a:t>Dislokation</a:t>
            </a:r>
            <a:r>
              <a:rPr lang="de-AT" sz="6200" dirty="0" smtClean="0"/>
              <a:t/>
            </a:r>
            <a:br>
              <a:rPr lang="de-AT" sz="6200" dirty="0" smtClean="0"/>
            </a:br>
            <a:r>
              <a:rPr lang="de-AT" sz="4900" dirty="0" err="1" smtClean="0"/>
              <a:t>maliformer</a:t>
            </a:r>
            <a:r>
              <a:rPr lang="de-AT" sz="4900" dirty="0" smtClean="0"/>
              <a:t> </a:t>
            </a:r>
            <a:r>
              <a:rPr lang="de-AT" sz="4900" dirty="0" smtClean="0">
                <a:solidFill>
                  <a:srgbClr val="FF00FF"/>
                </a:solidFill>
              </a:rPr>
              <a:t>Agrarprodukte</a:t>
            </a:r>
            <a:r>
              <a:rPr lang="de-AT" dirty="0" smtClean="0"/>
              <a:t/>
            </a:r>
            <a:br>
              <a:rPr lang="de-AT" dirty="0" smtClean="0"/>
            </a:br>
            <a:r>
              <a:rPr lang="de-AT" sz="6200" dirty="0" smtClean="0"/>
              <a:t>aus der Position ihrer</a:t>
            </a:r>
            <a:br>
              <a:rPr lang="de-AT" sz="6200" dirty="0" smtClean="0"/>
            </a:br>
            <a:r>
              <a:rPr lang="de-AT" sz="6400" dirty="0" smtClean="0"/>
              <a:t>Bio-Genese erfolgt in</a:t>
            </a:r>
            <a:r>
              <a:rPr lang="de-AT" dirty="0" smtClean="0"/>
              <a:t/>
            </a:r>
            <a:br>
              <a:rPr lang="de-AT" dirty="0" smtClean="0"/>
            </a:br>
            <a:r>
              <a:rPr lang="de-AT" sz="5700" dirty="0" smtClean="0"/>
              <a:t>der Regel </a:t>
            </a:r>
            <a:r>
              <a:rPr lang="de-AT" sz="5700" dirty="0" err="1" smtClean="0">
                <a:solidFill>
                  <a:srgbClr val="FF00FF"/>
                </a:solidFill>
              </a:rPr>
              <a:t>proxitrunkial</a:t>
            </a:r>
            <a:endParaRPr lang="en-US" sz="5700" dirty="0">
              <a:solidFill>
                <a:srgbClr val="FF00FF"/>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sz="9600" dirty="0" smtClean="0">
                <a:solidFill>
                  <a:srgbClr val="FF00FF"/>
                </a:solidFill>
              </a:rPr>
              <a:t>DOMAIN LANGUAGE</a:t>
            </a:r>
            <a:endParaRPr lang="en-US" sz="9600" dirty="0">
              <a:solidFill>
                <a:srgbClr val="FF00FF"/>
              </a:solidFill>
            </a:endParaRPr>
          </a:p>
        </p:txBody>
      </p:sp>
      <p:sp>
        <p:nvSpPr>
          <p:cNvPr id="4" name="Textplatzhalter 3"/>
          <p:cNvSpPr>
            <a:spLocks noGrp="1"/>
          </p:cNvSpPr>
          <p:nvPr>
            <p:ph type="body" sz="quarter" idx="10"/>
          </p:nvPr>
        </p:nvSpPr>
        <p:spPr/>
        <p:txBody>
          <a:bodyPr/>
          <a:lstStyle/>
          <a:p>
            <a:r>
              <a:rPr lang="de-DE" dirty="0" smtClean="0"/>
              <a:t>Ubiquitous Language</a:t>
            </a:r>
            <a:endParaRPr lang="en-US" dirty="0"/>
          </a:p>
        </p:txBody>
      </p:sp>
      <p:sp>
        <p:nvSpPr>
          <p:cNvPr id="5" name="Textplatzhalter 4"/>
          <p:cNvSpPr>
            <a:spLocks noGrp="1"/>
          </p:cNvSpPr>
          <p:nvPr>
            <p:ph type="body" sz="quarter" idx="11"/>
          </p:nvPr>
        </p:nvSpPr>
        <p:spPr>
          <a:xfrm>
            <a:off x="683568" y="3933056"/>
            <a:ext cx="7776864" cy="935161"/>
          </a:xfrm>
        </p:spPr>
        <p:txBody>
          <a:bodyPr/>
          <a:lstStyle/>
          <a:p>
            <a:r>
              <a:rPr lang="de-DE" sz="4000" dirty="0" smtClean="0"/>
              <a:t>Gegen Babylonische Sprachverwirrung</a:t>
            </a:r>
            <a:endParaRPr lang="en-US" sz="40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Systemische Metapher</a:t>
            </a:r>
            <a:br>
              <a:rPr lang="de-DE" dirty="0" smtClean="0"/>
            </a:br>
            <a:r>
              <a:rPr lang="de-DE" dirty="0" smtClean="0"/>
              <a:t/>
            </a:r>
            <a:br>
              <a:rPr lang="de-DE" dirty="0" smtClean="0"/>
            </a:br>
            <a:r>
              <a:rPr lang="de-DE" dirty="0" smtClean="0">
                <a:solidFill>
                  <a:srgbClr val="FF00FF"/>
                </a:solidFill>
              </a:rPr>
              <a:t>Klare Namen</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solidFill>
                  <a:srgbClr val="FF00FF"/>
                </a:solidFill>
              </a:rPr>
              <a:t>Worthülsen</a:t>
            </a:r>
            <a:endParaRPr lang="en-US" dirty="0">
              <a:solidFill>
                <a:srgbClr val="FF00FF"/>
              </a:solidFill>
            </a:endParaRPr>
          </a:p>
        </p:txBody>
      </p:sp>
      <p:sp>
        <p:nvSpPr>
          <p:cNvPr id="4" name="Textplatzhalter 3"/>
          <p:cNvSpPr>
            <a:spLocks noGrp="1"/>
          </p:cNvSpPr>
          <p:nvPr>
            <p:ph type="body" sz="quarter" idx="10"/>
          </p:nvPr>
        </p:nvSpPr>
        <p:spPr/>
        <p:txBody>
          <a:bodyPr/>
          <a:lstStyle/>
          <a:p>
            <a:r>
              <a:rPr lang="de-DE" dirty="0" smtClean="0"/>
              <a:t>Weasel Words</a:t>
            </a:r>
            <a:endParaRPr lang="en-US" dirty="0"/>
          </a:p>
        </p:txBody>
      </p:sp>
      <p:sp>
        <p:nvSpPr>
          <p:cNvPr id="5" name="Textplatzhalter 4"/>
          <p:cNvSpPr>
            <a:spLocks noGrp="1"/>
          </p:cNvSpPr>
          <p:nvPr>
            <p:ph type="body" sz="quarter" idx="11"/>
          </p:nvPr>
        </p:nvSpPr>
        <p:spPr/>
        <p:txBody>
          <a:bodyPr/>
          <a:lstStyle/>
          <a:p>
            <a:r>
              <a:rPr lang="de-DE" dirty="0" smtClean="0"/>
              <a:t>Entfernen, wo es geht!</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Manager</a:t>
            </a:r>
            <a:br>
              <a:rPr lang="de-DE" dirty="0" smtClean="0"/>
            </a:br>
            <a:r>
              <a:rPr lang="de-DE" dirty="0" err="1" smtClean="0">
                <a:solidFill>
                  <a:srgbClr val="FF7400"/>
                </a:solidFill>
              </a:rPr>
              <a:t>broker</a:t>
            </a:r>
            <a:r>
              <a:rPr lang="de-DE" dirty="0" smtClean="0">
                <a:solidFill>
                  <a:srgbClr val="FF7400"/>
                </a:solidFill>
              </a:rPr>
              <a:t/>
            </a:r>
            <a:br>
              <a:rPr lang="de-DE" dirty="0" smtClean="0">
                <a:solidFill>
                  <a:srgbClr val="FF7400"/>
                </a:solidFill>
              </a:rPr>
            </a:br>
            <a:r>
              <a:rPr lang="de-DE" dirty="0" err="1" smtClean="0">
                <a:solidFill>
                  <a:srgbClr val="00DB00"/>
                </a:solidFill>
              </a:rPr>
              <a:t>dispatcher</a:t>
            </a:r>
            <a:r>
              <a:rPr lang="de-DE" dirty="0" smtClean="0">
                <a:solidFill>
                  <a:srgbClr val="00DB00"/>
                </a:solidFill>
              </a:rPr>
              <a:t/>
            </a:r>
            <a:br>
              <a:rPr lang="de-DE" dirty="0" smtClean="0">
                <a:solidFill>
                  <a:srgbClr val="00DB00"/>
                </a:solidFill>
              </a:rPr>
            </a:br>
            <a:r>
              <a:rPr lang="de-DE" dirty="0" err="1" smtClean="0">
                <a:solidFill>
                  <a:srgbClr val="FF00FF"/>
                </a:solidFill>
              </a:rPr>
              <a:t>impl</a:t>
            </a:r>
            <a:endParaRPr lang="en-US" dirty="0">
              <a:solidFill>
                <a:srgbClr val="FF00FF"/>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971600" y="1988840"/>
            <a:ext cx="7200800" cy="2880320"/>
          </a:xfrm>
        </p:spPr>
        <p:txBody>
          <a:bodyPr/>
          <a:lstStyle/>
          <a:p>
            <a:r>
              <a:rPr lang="en-US" sz="19900" dirty="0" smtClean="0"/>
              <a:t>factory</a:t>
            </a:r>
            <a:endParaRPr lang="en-US" sz="199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DB00"/>
                </a:solidFill>
              </a:rPr>
              <a:t>COMMAND</a:t>
            </a:r>
            <a:endParaRPr lang="en-US" sz="16600" dirty="0">
              <a:solidFill>
                <a:srgbClr val="00DB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51520" y="1988840"/>
            <a:ext cx="8640960" cy="2880320"/>
          </a:xfrm>
        </p:spPr>
        <p:txBody>
          <a:bodyPr/>
          <a:lstStyle/>
          <a:p>
            <a:r>
              <a:rPr lang="en-US" sz="16600" dirty="0" smtClean="0">
                <a:solidFill>
                  <a:srgbClr val="00B7FF"/>
                </a:solidFill>
              </a:rPr>
              <a:t>REPOSITORY</a:t>
            </a:r>
            <a:endParaRPr lang="en-US" sz="16600" dirty="0">
              <a:solidFill>
                <a:srgbClr val="00B7F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FF00FF"/>
                </a:solidFill>
              </a:rPr>
              <a:t>Running</a:t>
            </a:r>
            <a:endParaRPr lang="en-US" dirty="0">
              <a:solidFill>
                <a:srgbClr val="FF00FF"/>
              </a:solidFill>
            </a:endParaRPr>
          </a:p>
        </p:txBody>
      </p:sp>
      <p:sp>
        <p:nvSpPr>
          <p:cNvPr id="3" name="Textplatzhalter 2"/>
          <p:cNvSpPr>
            <a:spLocks noGrp="1"/>
          </p:cNvSpPr>
          <p:nvPr>
            <p:ph type="body" sz="quarter" idx="10"/>
          </p:nvPr>
        </p:nvSpPr>
        <p:spPr/>
        <p:txBody>
          <a:bodyPr/>
          <a:lstStyle/>
          <a:p>
            <a:r>
              <a:rPr lang="en-US" dirty="0" smtClean="0"/>
              <a:t>Never Touch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solidFill>
                  <a:srgbClr val="00DB00"/>
                </a:solidFill>
              </a:rPr>
              <a:t>Changing</a:t>
            </a:r>
            <a:endParaRPr lang="en-US" dirty="0">
              <a:solidFill>
                <a:srgbClr val="00DB00"/>
              </a:solidFill>
            </a:endParaRPr>
          </a:p>
        </p:txBody>
      </p:sp>
      <p:sp>
        <p:nvSpPr>
          <p:cNvPr id="3" name="Textplatzhalter 2"/>
          <p:cNvSpPr>
            <a:spLocks noGrp="1"/>
          </p:cNvSpPr>
          <p:nvPr>
            <p:ph type="body" sz="quarter" idx="10"/>
          </p:nvPr>
        </p:nvSpPr>
        <p:spPr/>
        <p:txBody>
          <a:bodyPr/>
          <a:lstStyle/>
          <a:p>
            <a:r>
              <a:rPr lang="en-US" dirty="0" smtClean="0"/>
              <a:t>Always run a</a:t>
            </a:r>
            <a:endParaRPr lang="en-US" dirty="0"/>
          </a:p>
        </p:txBody>
      </p:sp>
      <p:sp>
        <p:nvSpPr>
          <p:cNvPr id="4" name="Textplatzhalter 3"/>
          <p:cNvSpPr>
            <a:spLocks noGrp="1"/>
          </p:cNvSpPr>
          <p:nvPr>
            <p:ph type="body" sz="quarter" idx="11"/>
          </p:nvPr>
        </p:nvSpPr>
        <p:spPr/>
        <p:txBody>
          <a:bodyPr/>
          <a:lstStyle/>
          <a:p>
            <a:r>
              <a:rPr lang="en-US" dirty="0" smtClean="0"/>
              <a:t>System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sz="5600" dirty="0" smtClean="0"/>
              <a:t>Der APFEL </a:t>
            </a:r>
            <a:r>
              <a:rPr lang="de-AT" sz="6000" dirty="0" smtClean="0">
                <a:solidFill>
                  <a:srgbClr val="00DB00"/>
                </a:solidFill>
              </a:rPr>
              <a:t>F</a:t>
            </a:r>
            <a:r>
              <a:rPr lang="de-DE" sz="6000" dirty="0" err="1" smtClean="0">
                <a:solidFill>
                  <a:srgbClr val="00DB00"/>
                </a:solidFill>
              </a:rPr>
              <a:t>ällt</a:t>
            </a:r>
            <a:r>
              <a:rPr lang="de-DE" sz="6000" dirty="0" smtClean="0">
                <a:solidFill>
                  <a:srgbClr val="00DB00"/>
                </a:solidFill>
              </a:rPr>
              <a:t> </a:t>
            </a:r>
            <a:r>
              <a:rPr lang="de-DE" sz="6000" dirty="0" smtClean="0"/>
              <a:t>nicht </a:t>
            </a:r>
            <a:r>
              <a:rPr lang="de-AT" sz="5600" dirty="0" smtClean="0">
                <a:solidFill>
                  <a:schemeClr val="bg1">
                    <a:lumMod val="75000"/>
                  </a:schemeClr>
                </a:solidFill>
              </a:rPr>
              <a:t/>
            </a:r>
            <a:br>
              <a:rPr lang="de-AT" sz="5600" dirty="0" smtClean="0">
                <a:solidFill>
                  <a:schemeClr val="bg1">
                    <a:lumMod val="75000"/>
                  </a:schemeClr>
                </a:solidFill>
              </a:rPr>
            </a:br>
            <a:r>
              <a:rPr lang="de-AT" sz="5600" dirty="0" smtClean="0">
                <a:solidFill>
                  <a:schemeClr val="bg1">
                    <a:lumMod val="75000"/>
                  </a:schemeClr>
                </a:solidFill>
              </a:rPr>
              <a:t>Die gravitationsbedingte </a:t>
            </a:r>
            <a:r>
              <a:rPr lang="de-AT" sz="6200" dirty="0" smtClean="0">
                <a:solidFill>
                  <a:schemeClr val="bg1">
                    <a:lumMod val="75000"/>
                  </a:schemeClr>
                </a:solidFill>
              </a:rPr>
              <a:t>vertikale Dislokation</a:t>
            </a:r>
            <a:br>
              <a:rPr lang="de-AT" sz="6200" dirty="0" smtClean="0">
                <a:solidFill>
                  <a:schemeClr val="bg1">
                    <a:lumMod val="75000"/>
                  </a:schemeClr>
                </a:solidFill>
              </a:rPr>
            </a:br>
            <a:r>
              <a:rPr lang="de-AT" sz="4900" dirty="0" err="1" smtClean="0">
                <a:solidFill>
                  <a:schemeClr val="bg1">
                    <a:lumMod val="75000"/>
                  </a:schemeClr>
                </a:solidFill>
              </a:rPr>
              <a:t>maliformer</a:t>
            </a:r>
            <a:r>
              <a:rPr lang="de-AT" sz="4900" dirty="0" smtClean="0">
                <a:solidFill>
                  <a:schemeClr val="bg1">
                    <a:lumMod val="75000"/>
                  </a:schemeClr>
                </a:solidFill>
              </a:rPr>
              <a:t> Agrarprodukte</a:t>
            </a:r>
            <a:r>
              <a:rPr lang="de-AT" dirty="0" smtClean="0">
                <a:solidFill>
                  <a:schemeClr val="bg1">
                    <a:lumMod val="75000"/>
                  </a:schemeClr>
                </a:solidFill>
              </a:rPr>
              <a:t/>
            </a:r>
            <a:br>
              <a:rPr lang="de-AT" dirty="0" smtClean="0">
                <a:solidFill>
                  <a:schemeClr val="bg1">
                    <a:lumMod val="75000"/>
                  </a:schemeClr>
                </a:solidFill>
              </a:rPr>
            </a:br>
            <a:r>
              <a:rPr lang="de-AT" sz="6200" dirty="0" smtClean="0">
                <a:solidFill>
                  <a:schemeClr val="bg1">
                    <a:lumMod val="75000"/>
                  </a:schemeClr>
                </a:solidFill>
              </a:rPr>
              <a:t>aus der Position ihrer</a:t>
            </a:r>
            <a:br>
              <a:rPr lang="de-AT" sz="6200" dirty="0" smtClean="0">
                <a:solidFill>
                  <a:schemeClr val="bg1">
                    <a:lumMod val="75000"/>
                  </a:schemeClr>
                </a:solidFill>
              </a:rPr>
            </a:br>
            <a:r>
              <a:rPr lang="de-AT" sz="6400" dirty="0" smtClean="0">
                <a:solidFill>
                  <a:schemeClr val="bg1">
                    <a:lumMod val="75000"/>
                  </a:schemeClr>
                </a:solidFill>
              </a:rPr>
              <a:t>Bio-Genese erfolgt in</a:t>
            </a:r>
            <a:r>
              <a:rPr lang="de-AT" dirty="0" smtClean="0">
                <a:solidFill>
                  <a:schemeClr val="bg1">
                    <a:lumMod val="75000"/>
                  </a:schemeClr>
                </a:solidFill>
              </a:rPr>
              <a:t/>
            </a:r>
            <a:br>
              <a:rPr lang="de-AT" dirty="0" smtClean="0">
                <a:solidFill>
                  <a:schemeClr val="bg1">
                    <a:lumMod val="75000"/>
                  </a:schemeClr>
                </a:solidFill>
              </a:rPr>
            </a:br>
            <a:r>
              <a:rPr lang="de-AT" sz="5700" dirty="0" smtClean="0">
                <a:solidFill>
                  <a:schemeClr val="bg1">
                    <a:lumMod val="75000"/>
                  </a:schemeClr>
                </a:solidFill>
              </a:rPr>
              <a:t>der Regel </a:t>
            </a:r>
            <a:r>
              <a:rPr lang="de-AT" sz="5700" dirty="0" err="1" smtClean="0">
                <a:solidFill>
                  <a:schemeClr val="bg1">
                    <a:lumMod val="75000"/>
                  </a:schemeClr>
                </a:solidFill>
              </a:rPr>
              <a:t>proxitrunkial</a:t>
            </a:r>
            <a:r>
              <a:rPr lang="de-AT" sz="5700" dirty="0" smtClean="0">
                <a:solidFill>
                  <a:schemeClr val="bg1">
                    <a:lumMod val="75000"/>
                  </a:schemeClr>
                </a:solidFill>
              </a:rPr>
              <a:t/>
            </a:r>
            <a:br>
              <a:rPr lang="de-AT" sz="5700" dirty="0" smtClean="0">
                <a:solidFill>
                  <a:schemeClr val="bg1">
                    <a:lumMod val="75000"/>
                  </a:schemeClr>
                </a:solidFill>
              </a:rPr>
            </a:br>
            <a:r>
              <a:rPr lang="de-DE" sz="5700" dirty="0" smtClean="0"/>
              <a:t>weit vom </a:t>
            </a:r>
            <a:r>
              <a:rPr lang="de-DE" sz="5700" dirty="0" smtClean="0">
                <a:solidFill>
                  <a:srgbClr val="FF00FF"/>
                </a:solidFill>
              </a:rPr>
              <a:t>stamm</a:t>
            </a:r>
            <a:endParaRPr lang="en-US" sz="5700" dirty="0">
              <a:solidFill>
                <a:srgbClr val="FF00FF"/>
              </a:solidFill>
            </a:endParaRPr>
          </a:p>
        </p:txBody>
      </p:sp>
      <p:pic>
        <p:nvPicPr>
          <p:cNvPr id="4" name="Picture 2" descr="C:\Users\Johannes Hofmeister\Desktop\logo.jpg"/>
          <p:cNvPicPr>
            <a:picLocks noChangeAspect="1" noChangeArrowheads="1"/>
          </p:cNvPicPr>
          <p:nvPr/>
        </p:nvPicPr>
        <p:blipFill>
          <a:blip r:embed="rId2" cstate="print"/>
          <a:srcRect/>
          <a:stretch>
            <a:fillRect/>
          </a:stretch>
        </p:blipFill>
        <p:spPr bwMode="auto">
          <a:xfrm>
            <a:off x="467544" y="7461448"/>
            <a:ext cx="975966" cy="97596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l"/>
            <a:r>
              <a:rPr lang="de-DE" sz="1200" dirty="0" smtClean="0">
                <a:latin typeface="Roboto" pitchFamily="2" charset="0"/>
                <a:ea typeface="Roboto" pitchFamily="2" charset="0"/>
              </a:rPr>
              <a:t>The blind </a:t>
            </a:r>
            <a:r>
              <a:rPr lang="de-DE" sz="1200" dirty="0" err="1" smtClean="0">
                <a:latin typeface="Roboto" pitchFamily="2" charset="0"/>
                <a:ea typeface="Roboto" pitchFamily="2" charset="0"/>
              </a:rPr>
              <a:t>men</a:t>
            </a:r>
            <a:r>
              <a:rPr lang="de-DE" sz="1200" dirty="0" smtClean="0">
                <a:latin typeface="Roboto" pitchFamily="2" charset="0"/>
                <a:ea typeface="Roboto" pitchFamily="2" charset="0"/>
              </a:rPr>
              <a:t> and the </a:t>
            </a: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2"/>
              </a:rPr>
              <a:t>http://en.wikisource.org/wiki/The_poems_of_John_Godfrey_Saxe/The_Blind_Men_and_the_Elephant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DE" sz="1200" dirty="0" err="1" smtClean="0">
                <a:latin typeface="Roboto" pitchFamily="2" charset="0"/>
                <a:ea typeface="Roboto" pitchFamily="2" charset="0"/>
              </a:rPr>
              <a:t>Elephant</a:t>
            </a:r>
            <a:r>
              <a:rPr lang="de-DE" sz="1200" dirty="0" smtClean="0">
                <a:latin typeface="Roboto" pitchFamily="2" charset="0"/>
                <a:ea typeface="Roboto" pitchFamily="2" charset="0"/>
              </a:rPr>
              <a:t/>
            </a:r>
            <a:br>
              <a:rPr lang="de-DE" sz="1200" dirty="0" smtClean="0">
                <a:latin typeface="Roboto" pitchFamily="2" charset="0"/>
                <a:ea typeface="Roboto" pitchFamily="2" charset="0"/>
              </a:rPr>
            </a:br>
            <a:r>
              <a:rPr lang="de-AT" sz="1200" dirty="0" smtClean="0">
                <a:latin typeface="Roboto" pitchFamily="2" charset="0"/>
                <a:ea typeface="Roboto" pitchFamily="2" charset="0"/>
                <a:hlinkClick r:id="rId3"/>
              </a:rPr>
              <a:t> http://inquiry111westminster.wikispaces.com/Blind%20men%20and%20an%20elephant</a:t>
            </a: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smtClean="0">
                <a:latin typeface="Roboto" pitchFamily="2" charset="0"/>
                <a:ea typeface="Roboto" pitchFamily="2" charset="0"/>
              </a:rPr>
              <a:t/>
            </a:r>
            <a:br>
              <a:rPr lang="de-AT" sz="1200" dirty="0" smtClean="0">
                <a:latin typeface="Roboto" pitchFamily="2" charset="0"/>
                <a:ea typeface="Roboto" pitchFamily="2" charset="0"/>
              </a:rPr>
            </a:br>
            <a:r>
              <a:rPr lang="de-AT" sz="1200" dirty="0" err="1" smtClean="0">
                <a:latin typeface="Roboto" pitchFamily="2" charset="0"/>
                <a:ea typeface="Roboto" pitchFamily="2" charset="0"/>
              </a:rPr>
              <a:t>Inspired</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by</a:t>
            </a:r>
            <a:r>
              <a:rPr lang="de-AT" sz="1200" dirty="0" smtClean="0">
                <a:latin typeface="Roboto" pitchFamily="2" charset="0"/>
                <a:ea typeface="Roboto" pitchFamily="2" charset="0"/>
              </a:rPr>
              <a:t> and using the </a:t>
            </a:r>
            <a:r>
              <a:rPr lang="de-AT" sz="1200" dirty="0" err="1" smtClean="0">
                <a:latin typeface="Roboto" pitchFamily="2" charset="0"/>
                <a:ea typeface="Roboto" pitchFamily="2" charset="0"/>
              </a:rPr>
              <a:t>fonts</a:t>
            </a:r>
            <a:r>
              <a:rPr lang="de-AT" sz="1200" dirty="0" smtClean="0">
                <a:latin typeface="Roboto" pitchFamily="2" charset="0"/>
                <a:ea typeface="Roboto" pitchFamily="2" charset="0"/>
              </a:rPr>
              <a:t> </a:t>
            </a:r>
            <a:r>
              <a:rPr lang="de-AT" sz="1200" dirty="0" err="1" smtClean="0">
                <a:latin typeface="Roboto" pitchFamily="2" charset="0"/>
                <a:ea typeface="Roboto" pitchFamily="2" charset="0"/>
              </a:rPr>
              <a:t>suggested</a:t>
            </a:r>
            <a:r>
              <a:rPr lang="de-AT" sz="1200" dirty="0" smtClean="0">
                <a:latin typeface="Roboto" pitchFamily="2" charset="0"/>
                <a:ea typeface="Roboto" pitchFamily="2" charset="0"/>
              </a:rPr>
              <a:t> at</a:t>
            </a:r>
            <a:br>
              <a:rPr lang="de-AT" sz="1200" dirty="0" smtClean="0">
                <a:latin typeface="Roboto" pitchFamily="2" charset="0"/>
                <a:ea typeface="Roboto" pitchFamily="2" charset="0"/>
              </a:rPr>
            </a:br>
            <a:r>
              <a:rPr lang="de-AT" sz="1200" dirty="0" smtClean="0">
                <a:latin typeface="Roboto" pitchFamily="2" charset="0"/>
                <a:ea typeface="Roboto" pitchFamily="2" charset="0"/>
                <a:hlinkClick r:id="rId4"/>
              </a:rPr>
              <a:t>http://www.labnol.org/software/tutorials/advice-select-best-fonts-for-powerpoint-presentation-slides/3355/</a:t>
            </a:r>
            <a:endParaRPr lang="en-US" sz="12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Blind men and the elephant</a:t>
            </a:r>
            <a:br>
              <a:rPr lang="en-US" dirty="0" smtClean="0"/>
            </a:br>
            <a:r>
              <a:rPr lang="en-US" dirty="0" smtClean="0"/>
              <a:t/>
            </a:r>
            <a:br>
              <a:rPr lang="en-US" dirty="0" smtClean="0"/>
            </a:br>
            <a:r>
              <a:rPr lang="en-US" dirty="0" smtClean="0">
                <a:solidFill>
                  <a:schemeClr val="tx1">
                    <a:lumMod val="75000"/>
                    <a:lumOff val="25000"/>
                  </a:schemeClr>
                </a:solidFill>
              </a:rPr>
              <a:t>John Godfrey Saxe</a:t>
            </a:r>
            <a:endParaRPr lang="en-US" dirty="0">
              <a:solidFill>
                <a:schemeClr val="tx1">
                  <a:lumMod val="75000"/>
                  <a:lumOff val="25000"/>
                </a:schemeClr>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solidFill>
                  <a:srgbClr val="FF7400"/>
                </a:solidFill>
                <a:latin typeface="Roboto" pitchFamily="2" charset="0"/>
                <a:ea typeface="Roboto" pitchFamily="2" charset="0"/>
              </a:rPr>
              <a:t>It </a:t>
            </a:r>
            <a:r>
              <a:rPr lang="en-US" sz="3600" dirty="0" smtClean="0">
                <a:solidFill>
                  <a:srgbClr val="FF7400"/>
                </a:solidFill>
                <a:latin typeface="Roboto" pitchFamily="2" charset="0"/>
                <a:ea typeface="Roboto" pitchFamily="2" charset="0"/>
              </a:rPr>
              <a:t>was six men of </a:t>
            </a:r>
            <a:r>
              <a:rPr lang="en-US" sz="3600" dirty="0" err="1" smtClean="0">
                <a:solidFill>
                  <a:srgbClr val="FF7400"/>
                </a:solidFill>
                <a:latin typeface="Roboto" pitchFamily="2" charset="0"/>
                <a:ea typeface="Roboto" pitchFamily="2" charset="0"/>
              </a:rPr>
              <a:t>Indostan</a:t>
            </a:r>
            <a:r>
              <a:rPr lang="en-US" sz="3600" dirty="0" smtClean="0">
                <a:solidFill>
                  <a:srgbClr val="FF7400"/>
                </a:solidFill>
                <a:latin typeface="Roboto" pitchFamily="2" charset="0"/>
                <a:ea typeface="Roboto" pitchFamily="2" charset="0"/>
              </a:rPr>
              <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To learning much inclined,</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Who went to see the Elephant</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(Though all of them were blind),</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That each by observation</a:t>
            </a:r>
            <a:br>
              <a:rPr lang="en-US" sz="3600" dirty="0" smtClean="0">
                <a:solidFill>
                  <a:srgbClr val="FF7400"/>
                </a:solidFill>
                <a:latin typeface="Roboto" pitchFamily="2" charset="0"/>
                <a:ea typeface="Roboto" pitchFamily="2" charset="0"/>
              </a:rPr>
            </a:br>
            <a:r>
              <a:rPr lang="en-US" sz="3600" dirty="0" smtClean="0">
                <a:solidFill>
                  <a:srgbClr val="FF7400"/>
                </a:solidFill>
                <a:latin typeface="Roboto" pitchFamily="2" charset="0"/>
                <a:ea typeface="Roboto" pitchFamily="2" charset="0"/>
              </a:rPr>
              <a:t> Might satisfy his mind.</a:t>
            </a:r>
            <a:br>
              <a:rPr lang="en-US" sz="3600" dirty="0" smtClean="0">
                <a:solidFill>
                  <a:srgbClr val="FF7400"/>
                </a:solidFill>
                <a:latin typeface="Roboto" pitchFamily="2" charset="0"/>
                <a:ea typeface="Roboto" pitchFamily="2" charset="0"/>
              </a:rPr>
            </a:br>
            <a:endParaRPr lang="en-US" sz="3600" dirty="0">
              <a:solidFill>
                <a:srgbClr val="FF7400"/>
              </a:solidFill>
              <a:latin typeface="Roboto" pitchFamily="2" charset="0"/>
              <a:ea typeface="Roboto" pitchFamily="2"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First</a:t>
            </a:r>
            <a:r>
              <a:rPr lang="en-US" sz="3600" dirty="0" smtClean="0">
                <a:latin typeface="Roboto" pitchFamily="2" charset="0"/>
                <a:ea typeface="Roboto" pitchFamily="2" charset="0"/>
              </a:rPr>
              <a:t> approached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happening to fall</a:t>
            </a:r>
            <a:br>
              <a:rPr lang="en-US" sz="3600" dirty="0" smtClean="0">
                <a:latin typeface="Roboto" pitchFamily="2" charset="0"/>
                <a:ea typeface="Roboto" pitchFamily="2" charset="0"/>
              </a:rPr>
            </a:br>
            <a:r>
              <a:rPr lang="en-US" sz="3600" dirty="0" smtClean="0">
                <a:latin typeface="Roboto" pitchFamily="2" charset="0"/>
                <a:ea typeface="Roboto" pitchFamily="2" charset="0"/>
              </a:rPr>
              <a:t>Against his broad and sturdy side,</a:t>
            </a:r>
            <a:br>
              <a:rPr lang="en-US" sz="3600" dirty="0" smtClean="0">
                <a:latin typeface="Roboto" pitchFamily="2" charset="0"/>
                <a:ea typeface="Roboto" pitchFamily="2" charset="0"/>
              </a:rPr>
            </a:br>
            <a:r>
              <a:rPr lang="en-US" sz="3600" dirty="0" smtClean="0">
                <a:latin typeface="Roboto" pitchFamily="2" charset="0"/>
                <a:ea typeface="Roboto" pitchFamily="2" charset="0"/>
              </a:rPr>
              <a:t> At once began to bawl:</a:t>
            </a:r>
            <a:br>
              <a:rPr lang="en-US" sz="3600" dirty="0" smtClean="0">
                <a:latin typeface="Roboto" pitchFamily="2" charset="0"/>
                <a:ea typeface="Roboto" pitchFamily="2" charset="0"/>
              </a:rPr>
            </a:br>
            <a:r>
              <a:rPr lang="en-US" sz="3600" dirty="0" smtClean="0">
                <a:latin typeface="Roboto" pitchFamily="2" charset="0"/>
                <a:ea typeface="Roboto" pitchFamily="2" charset="0"/>
              </a:rPr>
              <a:t>"God bless me!—but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wall!"</a:t>
            </a:r>
            <a:endParaRPr lang="en-US" sz="3600" dirty="0">
              <a:latin typeface="Roboto" pitchFamily="2" charset="0"/>
              <a:ea typeface="Roboto" pitchFamily="2"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Second</a:t>
            </a:r>
            <a:r>
              <a:rPr lang="en-US" sz="3600" dirty="0" smtClean="0">
                <a:latin typeface="Roboto" pitchFamily="2" charset="0"/>
                <a:ea typeface="Roboto" pitchFamily="2" charset="0"/>
              </a:rPr>
              <a:t>, feeling of the tusk,</a:t>
            </a:r>
            <a:br>
              <a:rPr lang="en-US" sz="3600" dirty="0" smtClean="0">
                <a:latin typeface="Roboto" pitchFamily="2" charset="0"/>
                <a:ea typeface="Roboto" pitchFamily="2" charset="0"/>
              </a:rPr>
            </a:br>
            <a:r>
              <a:rPr lang="en-US" sz="3600" dirty="0" smtClean="0">
                <a:latin typeface="Roboto" pitchFamily="2" charset="0"/>
                <a:ea typeface="Roboto" pitchFamily="2" charset="0"/>
              </a:rPr>
              <a:t> Cried:"Ho!—what have we here</a:t>
            </a:r>
            <a:br>
              <a:rPr lang="en-US" sz="3600" dirty="0" smtClean="0">
                <a:latin typeface="Roboto" pitchFamily="2" charset="0"/>
                <a:ea typeface="Roboto" pitchFamily="2" charset="0"/>
              </a:rPr>
            </a:br>
            <a:r>
              <a:rPr lang="en-US" sz="3600" dirty="0" smtClean="0">
                <a:latin typeface="Roboto" pitchFamily="2" charset="0"/>
                <a:ea typeface="Roboto" pitchFamily="2" charset="0"/>
              </a:rPr>
              <a:t>So very round and smooth and sharp?</a:t>
            </a:r>
            <a:br>
              <a:rPr lang="en-US" sz="3600" dirty="0" smtClean="0">
                <a:latin typeface="Roboto" pitchFamily="2" charset="0"/>
                <a:ea typeface="Roboto" pitchFamily="2" charset="0"/>
              </a:rPr>
            </a:br>
            <a:r>
              <a:rPr lang="en-US" sz="3600" dirty="0" smtClean="0">
                <a:latin typeface="Roboto" pitchFamily="2" charset="0"/>
                <a:ea typeface="Roboto" pitchFamily="2" charset="0"/>
              </a:rPr>
              <a:t> To me 't is mighty clear</a:t>
            </a:r>
            <a:br>
              <a:rPr lang="en-US" sz="3600" dirty="0" smtClean="0">
                <a:latin typeface="Roboto" pitchFamily="2" charset="0"/>
                <a:ea typeface="Roboto" pitchFamily="2" charset="0"/>
              </a:rPr>
            </a:br>
            <a:r>
              <a:rPr lang="en-US" sz="3600" dirty="0" smtClean="0">
                <a:latin typeface="Roboto" pitchFamily="2" charset="0"/>
                <a:ea typeface="Roboto" pitchFamily="2" charset="0"/>
              </a:rPr>
              <a:t>This wonder of an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spear!"</a:t>
            </a:r>
            <a:endParaRPr lang="en-US" sz="3600" dirty="0">
              <a:latin typeface="Roboto" pitchFamily="2" charset="0"/>
              <a:ea typeface="Roboto" pitchFamily="2"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Third</a:t>
            </a:r>
            <a:r>
              <a:rPr lang="en-US" sz="3600" dirty="0" smtClean="0">
                <a:latin typeface="Roboto" pitchFamily="2" charset="0"/>
                <a:ea typeface="Roboto" pitchFamily="2" charset="0"/>
              </a:rPr>
              <a:t> approached the animal,</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happening to take</a:t>
            </a:r>
            <a:br>
              <a:rPr lang="en-US" sz="3600" dirty="0" smtClean="0">
                <a:latin typeface="Roboto" pitchFamily="2" charset="0"/>
                <a:ea typeface="Roboto" pitchFamily="2" charset="0"/>
              </a:rPr>
            </a:br>
            <a:r>
              <a:rPr lang="en-US" sz="3600" dirty="0" smtClean="0">
                <a:latin typeface="Roboto" pitchFamily="2" charset="0"/>
                <a:ea typeface="Roboto" pitchFamily="2" charset="0"/>
              </a:rPr>
              <a:t>The squirming trunk within his hands,</a:t>
            </a:r>
            <a:br>
              <a:rPr lang="en-US" sz="3600" dirty="0" smtClean="0">
                <a:latin typeface="Roboto" pitchFamily="2" charset="0"/>
                <a:ea typeface="Roboto" pitchFamily="2" charset="0"/>
              </a:rPr>
            </a:br>
            <a:r>
              <a:rPr lang="en-US" sz="3600" dirty="0" smtClean="0">
                <a:latin typeface="Roboto" pitchFamily="2" charset="0"/>
                <a:ea typeface="Roboto" pitchFamily="2" charset="0"/>
              </a:rPr>
              <a:t> Thus boldly up and </a:t>
            </a:r>
            <a:r>
              <a:rPr lang="en-US" sz="3600" dirty="0" err="1" smtClean="0">
                <a:latin typeface="Roboto" pitchFamily="2" charset="0"/>
                <a:ea typeface="Roboto" pitchFamily="2" charset="0"/>
              </a:rPr>
              <a:t>spake</a:t>
            </a:r>
            <a:r>
              <a:rPr lang="en-US" sz="3600" dirty="0" smtClean="0">
                <a:latin typeface="Roboto" pitchFamily="2" charset="0"/>
                <a:ea typeface="Roboto" pitchFamily="2" charset="0"/>
              </a:rPr>
              <a:t>:</a:t>
            </a:r>
            <a:br>
              <a:rPr lang="en-US" sz="3600" dirty="0" smtClean="0">
                <a:latin typeface="Roboto" pitchFamily="2" charset="0"/>
                <a:ea typeface="Roboto" pitchFamily="2" charset="0"/>
              </a:rPr>
            </a:br>
            <a:r>
              <a:rPr lang="en-US" sz="3600" dirty="0" smtClean="0">
                <a:latin typeface="Roboto" pitchFamily="2" charset="0"/>
                <a:ea typeface="Roboto" pitchFamily="2" charset="0"/>
              </a:rPr>
              <a:t>"I see,"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snake!"</a:t>
            </a:r>
            <a:endParaRPr lang="en-US" sz="3600" dirty="0">
              <a:latin typeface="Roboto" pitchFamily="2" charset="0"/>
              <a:ea typeface="Roboto" pitchFamily="2"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Fourth</a:t>
            </a:r>
            <a:r>
              <a:rPr lang="en-US" sz="3600" dirty="0" smtClean="0">
                <a:latin typeface="Roboto" pitchFamily="2" charset="0"/>
                <a:ea typeface="Roboto" pitchFamily="2" charset="0"/>
              </a:rPr>
              <a:t> reached out his eager hand,</a:t>
            </a:r>
            <a:br>
              <a:rPr lang="en-US" sz="3600" dirty="0" smtClean="0">
                <a:latin typeface="Roboto" pitchFamily="2" charset="0"/>
                <a:ea typeface="Roboto" pitchFamily="2" charset="0"/>
              </a:rPr>
            </a:br>
            <a:r>
              <a:rPr lang="en-US" sz="3600" dirty="0" smtClean="0">
                <a:latin typeface="Roboto" pitchFamily="2" charset="0"/>
                <a:ea typeface="Roboto" pitchFamily="2" charset="0"/>
              </a:rPr>
              <a:t> And felt about the knee.</a:t>
            </a:r>
            <a:br>
              <a:rPr lang="en-US" sz="3600" dirty="0" smtClean="0">
                <a:latin typeface="Roboto" pitchFamily="2" charset="0"/>
                <a:ea typeface="Roboto" pitchFamily="2" charset="0"/>
              </a:rPr>
            </a:br>
            <a:r>
              <a:rPr lang="en-US" sz="3600" dirty="0" smtClean="0">
                <a:latin typeface="Roboto" pitchFamily="2" charset="0"/>
                <a:ea typeface="Roboto" pitchFamily="2" charset="0"/>
              </a:rPr>
              <a:t>"What most this wondrous beast is like</a:t>
            </a:r>
            <a:br>
              <a:rPr lang="en-US" sz="3600" dirty="0" smtClean="0">
                <a:latin typeface="Roboto" pitchFamily="2" charset="0"/>
                <a:ea typeface="Roboto" pitchFamily="2" charset="0"/>
              </a:rPr>
            </a:br>
            <a:r>
              <a:rPr lang="en-US" sz="3600" dirty="0" smtClean="0">
                <a:latin typeface="Roboto" pitchFamily="2" charset="0"/>
                <a:ea typeface="Roboto" pitchFamily="2" charset="0"/>
              </a:rPr>
              <a:t> Is mighty plain,"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a:t>
            </a:r>
            <a:br>
              <a:rPr lang="en-US" sz="3600" dirty="0" smtClean="0">
                <a:latin typeface="Roboto" pitchFamily="2" charset="0"/>
                <a:ea typeface="Roboto" pitchFamily="2" charset="0"/>
              </a:rPr>
            </a:br>
            <a:r>
              <a:rPr lang="en-US" sz="3600" dirty="0" smtClean="0">
                <a:latin typeface="Roboto" pitchFamily="2" charset="0"/>
                <a:ea typeface="Roboto" pitchFamily="2" charset="0"/>
              </a:rPr>
              <a:t>"'T is clear enough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tree!"</a:t>
            </a:r>
            <a:endParaRPr lang="en-US" sz="3600" dirty="0">
              <a:latin typeface="Roboto" pitchFamily="2" charset="0"/>
              <a:ea typeface="Roboto" pitchFamily="2"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Fifth</a:t>
            </a:r>
            <a:r>
              <a:rPr lang="en-US" sz="3600" dirty="0" smtClean="0">
                <a:latin typeface="Roboto" pitchFamily="2" charset="0"/>
                <a:ea typeface="Roboto" pitchFamily="2" charset="0"/>
              </a:rPr>
              <a:t>, who chanced to touch the ear,</a:t>
            </a:r>
            <a:br>
              <a:rPr lang="en-US" sz="3600" dirty="0" smtClean="0">
                <a:latin typeface="Roboto" pitchFamily="2" charset="0"/>
                <a:ea typeface="Roboto" pitchFamily="2" charset="0"/>
              </a:rPr>
            </a:br>
            <a:r>
              <a:rPr lang="en-US" sz="3600" dirty="0" smtClean="0">
                <a:latin typeface="Roboto" pitchFamily="2" charset="0"/>
                <a:ea typeface="Roboto" pitchFamily="2" charset="0"/>
              </a:rPr>
              <a:t> Said: "</a:t>
            </a:r>
            <a:r>
              <a:rPr lang="en-US" sz="3600" dirty="0" err="1" smtClean="0">
                <a:latin typeface="Roboto" pitchFamily="2" charset="0"/>
                <a:ea typeface="Roboto" pitchFamily="2" charset="0"/>
              </a:rPr>
              <a:t>E'en</a:t>
            </a:r>
            <a:r>
              <a:rPr lang="en-US" sz="3600" dirty="0" smtClean="0">
                <a:latin typeface="Roboto" pitchFamily="2" charset="0"/>
                <a:ea typeface="Roboto" pitchFamily="2" charset="0"/>
              </a:rPr>
              <a:t> the blindest man</a:t>
            </a:r>
            <a:br>
              <a:rPr lang="en-US" sz="3600" dirty="0" smtClean="0">
                <a:latin typeface="Roboto" pitchFamily="2" charset="0"/>
                <a:ea typeface="Roboto" pitchFamily="2" charset="0"/>
              </a:rPr>
            </a:br>
            <a:r>
              <a:rPr lang="en-US" sz="3600" dirty="0" smtClean="0">
                <a:latin typeface="Roboto" pitchFamily="2" charset="0"/>
                <a:ea typeface="Roboto" pitchFamily="2" charset="0"/>
              </a:rPr>
              <a:t>Can tell what this resembles most;</a:t>
            </a:r>
            <a:br>
              <a:rPr lang="en-US" sz="3600" dirty="0" smtClean="0">
                <a:latin typeface="Roboto" pitchFamily="2" charset="0"/>
                <a:ea typeface="Roboto" pitchFamily="2" charset="0"/>
              </a:rPr>
            </a:br>
            <a:r>
              <a:rPr lang="en-US" sz="3600" dirty="0" smtClean="0">
                <a:latin typeface="Roboto" pitchFamily="2" charset="0"/>
                <a:ea typeface="Roboto" pitchFamily="2" charset="0"/>
              </a:rPr>
              <a:t> Deny the fact who can,</a:t>
            </a:r>
            <a:br>
              <a:rPr lang="en-US" sz="3600" dirty="0" smtClean="0">
                <a:latin typeface="Roboto" pitchFamily="2" charset="0"/>
                <a:ea typeface="Roboto" pitchFamily="2" charset="0"/>
              </a:rPr>
            </a:br>
            <a:r>
              <a:rPr lang="en-US" sz="3600" dirty="0" smtClean="0">
                <a:latin typeface="Roboto" pitchFamily="2" charset="0"/>
                <a:ea typeface="Roboto" pitchFamily="2" charset="0"/>
              </a:rPr>
              <a:t>This marvel of an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fan!"</a:t>
            </a:r>
            <a:endParaRPr lang="en-US" sz="3600" dirty="0">
              <a:latin typeface="Roboto" pitchFamily="2" charset="0"/>
              <a:ea typeface="Roboto" pitchFamily="2"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latin typeface="Roboto" pitchFamily="2" charset="0"/>
                <a:ea typeface="Roboto" pitchFamily="2" charset="0"/>
              </a:rPr>
              <a:t>The </a:t>
            </a:r>
            <a:r>
              <a:rPr lang="en-US" sz="3600" i="1" dirty="0" smtClean="0">
                <a:latin typeface="Roboto" pitchFamily="2" charset="0"/>
                <a:ea typeface="Roboto" pitchFamily="2" charset="0"/>
              </a:rPr>
              <a:t>Sixth</a:t>
            </a:r>
            <a:r>
              <a:rPr lang="en-US" sz="3600" dirty="0" smtClean="0">
                <a:latin typeface="Roboto" pitchFamily="2" charset="0"/>
                <a:ea typeface="Roboto" pitchFamily="2" charset="0"/>
              </a:rPr>
              <a:t> no sooner had begun</a:t>
            </a:r>
            <a:br>
              <a:rPr lang="en-US" sz="3600" dirty="0" smtClean="0">
                <a:latin typeface="Roboto" pitchFamily="2" charset="0"/>
                <a:ea typeface="Roboto" pitchFamily="2" charset="0"/>
              </a:rPr>
            </a:br>
            <a:r>
              <a:rPr lang="en-US" sz="3600" dirty="0" smtClean="0">
                <a:latin typeface="Roboto" pitchFamily="2" charset="0"/>
                <a:ea typeface="Roboto" pitchFamily="2" charset="0"/>
              </a:rPr>
              <a:t> About the beast to grope,</a:t>
            </a:r>
            <a:br>
              <a:rPr lang="en-US" sz="3600" dirty="0" smtClean="0">
                <a:latin typeface="Roboto" pitchFamily="2" charset="0"/>
                <a:ea typeface="Roboto" pitchFamily="2" charset="0"/>
              </a:rPr>
            </a:br>
            <a:r>
              <a:rPr lang="en-US" sz="3600" dirty="0" smtClean="0">
                <a:latin typeface="Roboto" pitchFamily="2" charset="0"/>
                <a:ea typeface="Roboto" pitchFamily="2" charset="0"/>
              </a:rPr>
              <a:t>Than, seizing on the swinging tail</a:t>
            </a:r>
            <a:br>
              <a:rPr lang="en-US" sz="3600" dirty="0" smtClean="0">
                <a:latin typeface="Roboto" pitchFamily="2" charset="0"/>
                <a:ea typeface="Roboto" pitchFamily="2" charset="0"/>
              </a:rPr>
            </a:br>
            <a:r>
              <a:rPr lang="en-US" sz="3600" dirty="0" smtClean="0">
                <a:latin typeface="Roboto" pitchFamily="2" charset="0"/>
                <a:ea typeface="Roboto" pitchFamily="2" charset="0"/>
              </a:rPr>
              <a:t> That fell within his scope,</a:t>
            </a:r>
            <a:br>
              <a:rPr lang="en-US" sz="3600" dirty="0" smtClean="0">
                <a:latin typeface="Roboto" pitchFamily="2" charset="0"/>
                <a:ea typeface="Roboto" pitchFamily="2" charset="0"/>
              </a:rPr>
            </a:br>
            <a:r>
              <a:rPr lang="en-US" sz="3600" dirty="0" smtClean="0">
                <a:latin typeface="Roboto" pitchFamily="2" charset="0"/>
                <a:ea typeface="Roboto" pitchFamily="2" charset="0"/>
              </a:rPr>
              <a:t>"I see," </a:t>
            </a:r>
            <a:r>
              <a:rPr lang="en-US" sz="3600" dirty="0" err="1" smtClean="0">
                <a:latin typeface="Roboto" pitchFamily="2" charset="0"/>
                <a:ea typeface="Roboto" pitchFamily="2" charset="0"/>
              </a:rPr>
              <a:t>quoth</a:t>
            </a:r>
            <a:r>
              <a:rPr lang="en-US" sz="3600" dirty="0" smtClean="0">
                <a:latin typeface="Roboto" pitchFamily="2" charset="0"/>
                <a:ea typeface="Roboto" pitchFamily="2" charset="0"/>
              </a:rPr>
              <a:t> he, "the Elephant</a:t>
            </a:r>
            <a:br>
              <a:rPr lang="en-US" sz="3600" dirty="0" smtClean="0">
                <a:latin typeface="Roboto" pitchFamily="2" charset="0"/>
                <a:ea typeface="Roboto" pitchFamily="2" charset="0"/>
              </a:rPr>
            </a:br>
            <a:r>
              <a:rPr lang="en-US" sz="3600" dirty="0" smtClean="0">
                <a:latin typeface="Roboto" pitchFamily="2" charset="0"/>
                <a:ea typeface="Roboto" pitchFamily="2" charset="0"/>
              </a:rPr>
              <a:t> Is very like a rope!"</a:t>
            </a:r>
            <a:br>
              <a:rPr lang="en-US" sz="3600" dirty="0" smtClean="0">
                <a:latin typeface="Roboto" pitchFamily="2" charset="0"/>
                <a:ea typeface="Roboto" pitchFamily="2" charset="0"/>
              </a:rPr>
            </a:br>
            <a:endParaRPr lang="en-US" sz="3600" dirty="0">
              <a:latin typeface="Roboto" pitchFamily="2" charset="0"/>
              <a:ea typeface="Roboto" pitchFamily="2"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solidFill>
                  <a:srgbClr val="00DB00"/>
                </a:solidFill>
                <a:latin typeface="Roboto" pitchFamily="2" charset="0"/>
                <a:ea typeface="Roboto" pitchFamily="2" charset="0"/>
              </a:rPr>
              <a:t>And so these men of </a:t>
            </a:r>
            <a:r>
              <a:rPr lang="en-US" sz="3600" dirty="0" err="1" smtClean="0">
                <a:solidFill>
                  <a:srgbClr val="00DB00"/>
                </a:solidFill>
                <a:latin typeface="Roboto" pitchFamily="2" charset="0"/>
                <a:ea typeface="Roboto" pitchFamily="2" charset="0"/>
              </a:rPr>
              <a:t>Indostan</a:t>
            </a:r>
            <a:r>
              <a:rPr lang="en-US" sz="3600" dirty="0" smtClean="0">
                <a:solidFill>
                  <a:srgbClr val="00DB00"/>
                </a:solidFill>
                <a:latin typeface="Roboto" pitchFamily="2" charset="0"/>
                <a:ea typeface="Roboto" pitchFamily="2" charset="0"/>
              </a:rPr>
              <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Disputed loud and long,</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Each in his own opinion</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Exceeding stiff and strong,</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Though each was partly </a:t>
            </a:r>
            <a:r>
              <a:rPr lang="en-US" sz="3600" dirty="0" smtClean="0">
                <a:solidFill>
                  <a:srgbClr val="00DB00"/>
                </a:solidFill>
                <a:latin typeface="Roboto" pitchFamily="2" charset="0"/>
                <a:ea typeface="Roboto" pitchFamily="2" charset="0"/>
              </a:rPr>
              <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in </a:t>
            </a:r>
            <a:r>
              <a:rPr lang="en-US" sz="3600" dirty="0" smtClean="0">
                <a:solidFill>
                  <a:srgbClr val="00DB00"/>
                </a:solidFill>
                <a:latin typeface="Roboto" pitchFamily="2" charset="0"/>
                <a:ea typeface="Roboto" pitchFamily="2" charset="0"/>
              </a:rPr>
              <a:t>the right,</a:t>
            </a:r>
            <a:br>
              <a:rPr lang="en-US" sz="3600" dirty="0" smtClean="0">
                <a:solidFill>
                  <a:srgbClr val="00DB00"/>
                </a:solidFill>
                <a:latin typeface="Roboto" pitchFamily="2" charset="0"/>
                <a:ea typeface="Roboto" pitchFamily="2" charset="0"/>
              </a:rPr>
            </a:br>
            <a:r>
              <a:rPr lang="en-US" sz="3600" dirty="0" smtClean="0">
                <a:solidFill>
                  <a:srgbClr val="00DB00"/>
                </a:solidFill>
                <a:latin typeface="Roboto" pitchFamily="2" charset="0"/>
                <a:ea typeface="Roboto" pitchFamily="2" charset="0"/>
              </a:rPr>
              <a:t> And all were in the wrong!</a:t>
            </a:r>
            <a:endParaRPr lang="en-US" sz="3600" dirty="0">
              <a:solidFill>
                <a:srgbClr val="00DB00"/>
              </a:solidFill>
              <a:latin typeface="Roboto" pitchFamily="2" charset="0"/>
              <a:ea typeface="Roboto"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M a s c h i n e</a:t>
            </a:r>
            <a:endParaRPr lang="en-US" dirty="0"/>
          </a:p>
        </p:txBody>
      </p:sp>
      <p:sp>
        <p:nvSpPr>
          <p:cNvPr id="4" name="Textplatzhalter 3"/>
          <p:cNvSpPr>
            <a:spLocks noGrp="1"/>
          </p:cNvSpPr>
          <p:nvPr>
            <p:ph type="body" sz="quarter" idx="10"/>
          </p:nvPr>
        </p:nvSpPr>
        <p:spPr/>
        <p:txBody>
          <a:bodyPr/>
          <a:lstStyle/>
          <a:p>
            <a:r>
              <a:rPr lang="de-DE" dirty="0" smtClean="0"/>
              <a:t>Wir schreiben für die</a:t>
            </a:r>
            <a:endParaRPr lang="en-US" dirty="0"/>
          </a:p>
        </p:txBody>
      </p:sp>
      <p:sp>
        <p:nvSpPr>
          <p:cNvPr id="5" name="Textplatzhalter 4"/>
          <p:cNvSpPr>
            <a:spLocks noGrp="1"/>
          </p:cNvSpPr>
          <p:nvPr>
            <p:ph type="body" sz="quarter" idx="11"/>
          </p:nvPr>
        </p:nvSpPr>
        <p:spPr/>
        <p:txBody>
          <a:bodyPr/>
          <a:lstStyle/>
          <a:p>
            <a:r>
              <a:rPr lang="de-DE" dirty="0" smtClean="0"/>
              <a:t>anstatt für uns.</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600" dirty="0" smtClean="0">
                <a:solidFill>
                  <a:srgbClr val="FF00FF"/>
                </a:solidFill>
                <a:latin typeface="Roboto" pitchFamily="2" charset="0"/>
                <a:ea typeface="Roboto" pitchFamily="2" charset="0"/>
              </a:rPr>
              <a:t>So, oft in </a:t>
            </a:r>
            <a:r>
              <a:rPr lang="en-US" sz="3600" dirty="0" err="1" smtClean="0">
                <a:solidFill>
                  <a:srgbClr val="FF00FF"/>
                </a:solidFill>
                <a:latin typeface="Roboto" pitchFamily="2" charset="0"/>
                <a:ea typeface="Roboto" pitchFamily="2" charset="0"/>
              </a:rPr>
              <a:t>theologic</a:t>
            </a:r>
            <a:r>
              <a:rPr lang="en-US" sz="3600" dirty="0" smtClean="0">
                <a:solidFill>
                  <a:srgbClr val="FF00FF"/>
                </a:solidFill>
                <a:latin typeface="Roboto" pitchFamily="2" charset="0"/>
                <a:ea typeface="Roboto" pitchFamily="2" charset="0"/>
              </a:rPr>
              <a:t> wars</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The disputants, I </a:t>
            </a:r>
            <a:r>
              <a:rPr lang="en-US" sz="3600" dirty="0" err="1" smtClean="0">
                <a:solidFill>
                  <a:srgbClr val="FF00FF"/>
                </a:solidFill>
                <a:latin typeface="Roboto" pitchFamily="2" charset="0"/>
                <a:ea typeface="Roboto" pitchFamily="2" charset="0"/>
              </a:rPr>
              <a:t>ween</a:t>
            </a:r>
            <a:r>
              <a:rPr lang="en-US" sz="3600" dirty="0" smtClean="0">
                <a:solidFill>
                  <a:srgbClr val="FF00FF"/>
                </a:solidFill>
                <a:latin typeface="Roboto" pitchFamily="2" charset="0"/>
                <a:ea typeface="Roboto" pitchFamily="2" charset="0"/>
              </a:rPr>
              <a:t>,</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Rail on in utter ignorance</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Of what each other mean,</a:t>
            </a:r>
            <a:br>
              <a:rPr lang="en-US" sz="3600" dirty="0" smtClean="0">
                <a:solidFill>
                  <a:srgbClr val="FF00FF"/>
                </a:solidFill>
                <a:latin typeface="Roboto" pitchFamily="2" charset="0"/>
                <a:ea typeface="Roboto" pitchFamily="2" charset="0"/>
              </a:rPr>
            </a:br>
            <a:r>
              <a:rPr lang="en-US" sz="3600" i="1" dirty="0" smtClean="0">
                <a:solidFill>
                  <a:srgbClr val="FF00FF"/>
                </a:solidFill>
                <a:latin typeface="Roboto" pitchFamily="2" charset="0"/>
                <a:ea typeface="Roboto" pitchFamily="2" charset="0"/>
              </a:rPr>
              <a:t>And prate about an Elephant</a:t>
            </a:r>
            <a:r>
              <a:rPr lang="en-US" sz="3600" dirty="0" smtClean="0">
                <a:solidFill>
                  <a:srgbClr val="FF00FF"/>
                </a:solidFill>
                <a:latin typeface="Roboto" pitchFamily="2" charset="0"/>
                <a:ea typeface="Roboto" pitchFamily="2" charset="0"/>
              </a:rPr>
              <a:t/>
            </a:r>
            <a:br>
              <a:rPr lang="en-US" sz="3600" dirty="0" smtClean="0">
                <a:solidFill>
                  <a:srgbClr val="FF00FF"/>
                </a:solidFill>
                <a:latin typeface="Roboto" pitchFamily="2" charset="0"/>
                <a:ea typeface="Roboto" pitchFamily="2" charset="0"/>
              </a:rPr>
            </a:br>
            <a:r>
              <a:rPr lang="en-US" sz="3600" dirty="0" smtClean="0">
                <a:solidFill>
                  <a:srgbClr val="FF00FF"/>
                </a:solidFill>
                <a:latin typeface="Roboto" pitchFamily="2" charset="0"/>
                <a:ea typeface="Roboto" pitchFamily="2" charset="0"/>
              </a:rPr>
              <a:t> </a:t>
            </a:r>
            <a:r>
              <a:rPr lang="en-US" sz="3600" i="1" dirty="0" smtClean="0">
                <a:solidFill>
                  <a:srgbClr val="FF00FF"/>
                </a:solidFill>
                <a:latin typeface="Roboto" pitchFamily="2" charset="0"/>
                <a:ea typeface="Roboto" pitchFamily="2" charset="0"/>
              </a:rPr>
              <a:t>Not one of them has seen!</a:t>
            </a:r>
            <a:endParaRPr lang="en-US" sz="3600" dirty="0">
              <a:solidFill>
                <a:srgbClr val="FF00FF"/>
              </a:solidFill>
              <a:latin typeface="Roboto" pitchFamily="2" charset="0"/>
              <a:ea typeface="Roboto" pitchFamily="2"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467544" y="332656"/>
            <a:ext cx="1800200" cy="1800200"/>
          </a:xfrm>
          <a:prstGeom prst="rect">
            <a:avLst/>
          </a:prstGeom>
          <a:solidFill>
            <a:srgbClr val="00B7FF"/>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Blue</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p>
          <a:p>
            <a:pPr algn="ctr"/>
            <a:r>
              <a:rPr lang="en-US" sz="2000" dirty="0" smtClean="0">
                <a:latin typeface="Roboto" pitchFamily="2" charset="0"/>
                <a:ea typeface="Roboto" pitchFamily="2" charset="0"/>
              </a:rPr>
              <a:t>0,183,255</a:t>
            </a:r>
            <a:endParaRPr lang="de-DE" sz="2000" dirty="0">
              <a:latin typeface="Roboto" pitchFamily="2" charset="0"/>
              <a:ea typeface="Roboto" pitchFamily="2" charset="0"/>
            </a:endParaRPr>
          </a:p>
        </p:txBody>
      </p:sp>
      <p:sp>
        <p:nvSpPr>
          <p:cNvPr id="5" name="Rechteck 4"/>
          <p:cNvSpPr/>
          <p:nvPr/>
        </p:nvSpPr>
        <p:spPr>
          <a:xfrm>
            <a:off x="4788024" y="332656"/>
            <a:ext cx="1800200" cy="1800200"/>
          </a:xfrm>
          <a:prstGeom prst="rect">
            <a:avLst/>
          </a:prstGeom>
          <a:solidFill>
            <a:srgbClr val="00DB00"/>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smtClean="0">
                <a:latin typeface="Roboto" pitchFamily="2" charset="0"/>
                <a:ea typeface="Roboto" pitchFamily="2" charset="0"/>
              </a:rPr>
              <a:t>Green,</a:t>
            </a:r>
          </a:p>
          <a:p>
            <a:pPr algn="ctr"/>
            <a:r>
              <a:rPr lang="en-US" sz="2000" dirty="0" err="1" smtClean="0">
                <a:latin typeface="Roboto" pitchFamily="2" charset="0"/>
                <a:ea typeface="Roboto" pitchFamily="2" charset="0"/>
              </a:rPr>
              <a:t>Rgb</a:t>
            </a:r>
            <a:endParaRPr lang="en-US" sz="2000" dirty="0" smtClean="0">
              <a:latin typeface="Roboto" pitchFamily="2" charset="0"/>
              <a:ea typeface="Roboto" pitchFamily="2" charset="0"/>
            </a:endParaRPr>
          </a:p>
          <a:p>
            <a:pPr algn="ctr"/>
            <a:r>
              <a:rPr lang="en-US" sz="2000" dirty="0" smtClean="0">
                <a:latin typeface="Roboto" pitchFamily="2" charset="0"/>
                <a:ea typeface="Roboto" pitchFamily="2" charset="0"/>
              </a:rPr>
              <a:t>0,219,0</a:t>
            </a:r>
            <a:endParaRPr lang="de-DE" sz="2000" dirty="0">
              <a:latin typeface="Roboto" pitchFamily="2" charset="0"/>
              <a:ea typeface="Roboto" pitchFamily="2" charset="0"/>
            </a:endParaRPr>
          </a:p>
        </p:txBody>
      </p:sp>
      <p:sp>
        <p:nvSpPr>
          <p:cNvPr id="6" name="Rechteck 5"/>
          <p:cNvSpPr/>
          <p:nvPr/>
        </p:nvSpPr>
        <p:spPr>
          <a:xfrm>
            <a:off x="6948264" y="332656"/>
            <a:ext cx="1800200" cy="1800200"/>
          </a:xfrm>
          <a:prstGeom prst="rect">
            <a:avLst/>
          </a:prstGeom>
          <a:solidFill>
            <a:srgbClr val="FF00FF"/>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smtClean="0">
                <a:latin typeface="Roboto" pitchFamily="2" charset="0"/>
                <a:ea typeface="Roboto" pitchFamily="2" charset="0"/>
              </a:rPr>
              <a:t>Magenta,</a:t>
            </a:r>
          </a:p>
          <a:p>
            <a:pPr algn="ctr"/>
            <a:r>
              <a:rPr lang="en-US" sz="2000" dirty="0" smtClean="0">
                <a:latin typeface="Roboto" pitchFamily="2" charset="0"/>
                <a:ea typeface="Roboto" pitchFamily="2" charset="0"/>
              </a:rPr>
              <a:t>#FF00FF</a:t>
            </a:r>
            <a:endParaRPr lang="de-DE" sz="2000" dirty="0">
              <a:latin typeface="Roboto" pitchFamily="2" charset="0"/>
              <a:ea typeface="Roboto" pitchFamily="2" charset="0"/>
            </a:endParaRPr>
          </a:p>
        </p:txBody>
      </p:sp>
      <p:sp>
        <p:nvSpPr>
          <p:cNvPr id="19" name="Rechteck 18"/>
          <p:cNvSpPr/>
          <p:nvPr/>
        </p:nvSpPr>
        <p:spPr>
          <a:xfrm>
            <a:off x="2627784" y="332656"/>
            <a:ext cx="1800200" cy="1800200"/>
          </a:xfrm>
          <a:prstGeom prst="rect">
            <a:avLst/>
          </a:prstGeom>
          <a:solidFill>
            <a:srgbClr val="FF7400"/>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smtClean="0">
                <a:latin typeface="Roboto" pitchFamily="2" charset="0"/>
                <a:ea typeface="Roboto" pitchFamily="2" charset="0"/>
              </a:rPr>
              <a:t>Orange,</a:t>
            </a:r>
          </a:p>
          <a:p>
            <a:pPr algn="ctr"/>
            <a:r>
              <a:rPr lang="en-US" sz="2000" dirty="0" err="1" smtClean="0">
                <a:latin typeface="Roboto" pitchFamily="2" charset="0"/>
                <a:ea typeface="Roboto" pitchFamily="2" charset="0"/>
              </a:rPr>
              <a:t>Rgb</a:t>
            </a:r>
            <a:r>
              <a:rPr lang="de-DE" sz="2000" dirty="0" smtClean="0">
                <a:latin typeface="Roboto" pitchFamily="2" charset="0"/>
                <a:ea typeface="Roboto" pitchFamily="2" charset="0"/>
              </a:rPr>
              <a:t>,</a:t>
            </a:r>
          </a:p>
          <a:p>
            <a:pPr algn="ctr"/>
            <a:r>
              <a:rPr lang="de-DE" sz="2000" dirty="0" smtClean="0">
                <a:latin typeface="Roboto" pitchFamily="2" charset="0"/>
                <a:ea typeface="Roboto" pitchFamily="2" charset="0"/>
              </a:rPr>
              <a:t>255,116,0</a:t>
            </a:r>
            <a:endParaRPr lang="en-US" sz="2000" dirty="0" smtClean="0">
              <a:latin typeface="Roboto" pitchFamily="2" charset="0"/>
              <a:ea typeface="Roboto" pitchFamily="2" charset="0"/>
            </a:endParaRPr>
          </a:p>
        </p:txBody>
      </p:sp>
      <p:sp>
        <p:nvSpPr>
          <p:cNvPr id="14" name="Rechteck 13"/>
          <p:cNvSpPr/>
          <p:nvPr/>
        </p:nvSpPr>
        <p:spPr>
          <a:xfrm>
            <a:off x="467544" y="2348880"/>
            <a:ext cx="1800200" cy="1800200"/>
          </a:xfrm>
          <a:prstGeom prst="rect">
            <a:avLst/>
          </a:prstGeom>
          <a:solidFill>
            <a:schemeClr val="bg1">
              <a:lumMod val="75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latin typeface="Roboto" pitchFamily="2" charset="0"/>
                <a:ea typeface="Roboto" pitchFamily="2" charset="0"/>
              </a:rPr>
              <a:t>Light Gray,</a:t>
            </a:r>
          </a:p>
          <a:p>
            <a:pPr algn="ctr"/>
            <a:r>
              <a:rPr lang="en-US" sz="2000" dirty="0" err="1" smtClean="0">
                <a:latin typeface="Roboto" pitchFamily="2" charset="0"/>
                <a:ea typeface="Roboto" pitchFamily="2" charset="0"/>
              </a:rPr>
              <a:t>Rgb</a:t>
            </a:r>
            <a:r>
              <a:rPr lang="en-US" sz="2000" dirty="0" smtClean="0">
                <a:latin typeface="Roboto" pitchFamily="2" charset="0"/>
                <a:ea typeface="Roboto" pitchFamily="2" charset="0"/>
              </a:rPr>
              <a:t>,</a:t>
            </a:r>
            <a:br>
              <a:rPr lang="en-US" sz="2000" dirty="0" smtClean="0">
                <a:latin typeface="Roboto" pitchFamily="2" charset="0"/>
                <a:ea typeface="Roboto" pitchFamily="2" charset="0"/>
              </a:rPr>
            </a:br>
            <a:r>
              <a:rPr lang="en-US" sz="2000" dirty="0" smtClean="0">
                <a:latin typeface="Roboto" pitchFamily="2" charset="0"/>
                <a:ea typeface="Roboto" pitchFamily="2" charset="0"/>
              </a:rPr>
              <a:t>191,191,191</a:t>
            </a:r>
            <a:endParaRPr lang="de-DE" sz="2000" dirty="0">
              <a:latin typeface="Roboto" pitchFamily="2" charset="0"/>
              <a:ea typeface="Roboto" pitchFamily="2" charset="0"/>
            </a:endParaRPr>
          </a:p>
        </p:txBody>
      </p:sp>
      <p:sp>
        <p:nvSpPr>
          <p:cNvPr id="15" name="Rechteck 14"/>
          <p:cNvSpPr/>
          <p:nvPr/>
        </p:nvSpPr>
        <p:spPr>
          <a:xfrm>
            <a:off x="2627784" y="2348880"/>
            <a:ext cx="1800200" cy="1800200"/>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solidFill>
                  <a:schemeClr val="tx1">
                    <a:lumMod val="75000"/>
                    <a:lumOff val="25000"/>
                  </a:schemeClr>
                </a:solidFill>
                <a:latin typeface="Roboto" pitchFamily="2" charset="0"/>
                <a:ea typeface="Roboto" pitchFamily="2" charset="0"/>
              </a:rPr>
              <a:t>Dark Gray,</a:t>
            </a:r>
          </a:p>
          <a:p>
            <a:pPr algn="ctr"/>
            <a:r>
              <a:rPr lang="en-US" sz="2000" dirty="0" err="1" smtClean="0">
                <a:solidFill>
                  <a:schemeClr val="tx1">
                    <a:lumMod val="75000"/>
                    <a:lumOff val="25000"/>
                  </a:schemeClr>
                </a:solidFill>
                <a:latin typeface="Roboto" pitchFamily="2" charset="0"/>
                <a:ea typeface="Roboto" pitchFamily="2" charset="0"/>
              </a:rPr>
              <a:t>Rgb</a:t>
            </a:r>
            <a:r>
              <a:rPr lang="en-US" sz="2000" dirty="0" smtClean="0">
                <a:solidFill>
                  <a:schemeClr val="tx1">
                    <a:lumMod val="75000"/>
                    <a:lumOff val="25000"/>
                  </a:schemeClr>
                </a:solidFill>
                <a:latin typeface="Roboto" pitchFamily="2" charset="0"/>
                <a:ea typeface="Roboto" pitchFamily="2" charset="0"/>
              </a:rPr>
              <a:t>,</a:t>
            </a:r>
          </a:p>
          <a:p>
            <a:pPr algn="ctr"/>
            <a:r>
              <a:rPr lang="en-US" sz="2000" dirty="0" smtClean="0">
                <a:solidFill>
                  <a:schemeClr val="tx1">
                    <a:lumMod val="75000"/>
                    <a:lumOff val="25000"/>
                  </a:schemeClr>
                </a:solidFill>
                <a:latin typeface="Roboto" pitchFamily="2" charset="0"/>
                <a:ea typeface="Roboto" pitchFamily="2" charset="0"/>
              </a:rPr>
              <a:t>64,64,64</a:t>
            </a:r>
            <a:endParaRPr lang="de-DE" sz="2000" dirty="0">
              <a:solidFill>
                <a:schemeClr val="tx1">
                  <a:lumMod val="75000"/>
                  <a:lumOff val="25000"/>
                </a:schemeClr>
              </a:solidFill>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txDef>
      <a:spPr/>
      <a:bodyPr lIns="0" tIns="0" rIns="0" bIns="0" anchor="b" anchorCtr="1"/>
      <a:lstStyle>
        <a:def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kumimoji="0" sz="4400" b="0" i="0" u="none" strike="noStrike" kern="1200" cap="none" spc="0" normalizeH="0" baseline="0" noProof="0" dirty="0" smtClean="0">
            <a:ln w="19050">
              <a:solidFill>
                <a:schemeClr val="tx1">
                  <a:lumMod val="75000"/>
                  <a:lumOff val="25000"/>
                </a:schemeClr>
              </a:solidFill>
            </a:ln>
            <a:solidFill>
              <a:schemeClr val="bg1"/>
            </a:solidFill>
            <a:effectLst>
              <a:outerShdw blurRad="50800" dist="38100" dir="2700000" algn="tl" rotWithShape="0">
                <a:prstClr val="black">
                  <a:alpha val="40000"/>
                </a:prstClr>
              </a:outerShdw>
            </a:effectLst>
            <a:uLnTx/>
            <a:uFillTx/>
            <a:latin typeface="Lobster 1.4" pitchFamily="50" charset="0"/>
            <a:ea typeface="+mn-ea"/>
            <a:cs typeface="+mn-cs"/>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818</Words>
  <Application>Microsoft Office PowerPoint</Application>
  <PresentationFormat>Bildschirmpräsentation (4:3)</PresentationFormat>
  <Paragraphs>327</Paragraphs>
  <Slides>91</Slides>
  <Notes>0</Notes>
  <HiddenSlides>0</HiddenSlides>
  <MMClips>0</MMClips>
  <ScaleCrop>false</ScaleCrop>
  <HeadingPairs>
    <vt:vector size="4" baseType="variant">
      <vt:variant>
        <vt:lpstr>Design</vt:lpstr>
      </vt:variant>
      <vt:variant>
        <vt:i4>1</vt:i4>
      </vt:variant>
      <vt:variant>
        <vt:lpstr>Folientitel</vt:lpstr>
      </vt:variant>
      <vt:variant>
        <vt:i4>91</vt:i4>
      </vt:variant>
    </vt:vector>
  </HeadingPairs>
  <TitlesOfParts>
    <vt:vector size="92" baseType="lpstr">
      <vt:lpstr>Larissa-Design</vt:lpstr>
      <vt:lpstr>"Always code as if the guy who ends up maintaining your code will be a violent psychopath who knows where you live."     Martin Golding.</vt:lpstr>
      <vt:lpstr>Folie 2</vt:lpstr>
      <vt:lpstr>Folie 3</vt:lpstr>
      <vt:lpstr>Informatik</vt:lpstr>
      <vt:lpstr>Einstellungsähnlichkeit  korreliert positiv mit DER interpersonellen Anziehung</vt:lpstr>
      <vt:lpstr>Gleich und Gleich Einstellungsähnlichkeit  korreliert positiv mit DER interpersonellen Anziehung gesellt sich gern</vt:lpstr>
      <vt:lpstr>Die gravitationsbedingte vertikale Dislokation maliformer Agrarprodukte aus der Position ihrer Bio-Genese erfolgt in der Regel proxitrunkial</vt:lpstr>
      <vt:lpstr>Der APFEL Fällt nicht  Die gravitationsbedingte vertikale Dislokation maliformer Agrarprodukte aus der Position ihrer Bio-Genese erfolgt in der Regel proxitrunkial weit vom stamm</vt:lpstr>
      <vt:lpstr>M a s c h i n e</vt:lpstr>
      <vt:lpstr>Folie 10</vt:lpstr>
      <vt:lpstr>Folie 11</vt:lpstr>
      <vt:lpstr>Folie 12</vt:lpstr>
      <vt:lpstr>Folie 13</vt:lpstr>
      <vt:lpstr>Folie 14</vt:lpstr>
      <vt:lpstr>Folie 15</vt:lpstr>
      <vt:lpstr>Folie 16</vt:lpstr>
      <vt:lpstr>Folie 17</vt:lpstr>
      <vt:lpstr>Folie 18</vt:lpstr>
      <vt:lpstr>Folie 19</vt:lpstr>
      <vt:lpstr>Folie 20</vt:lpstr>
      <vt:lpstr>Folie 21</vt:lpstr>
      <vt:lpstr>Folie 22</vt:lpstr>
      <vt:lpstr>Folie 23</vt:lpstr>
      <vt:lpstr>Folie 24</vt:lpstr>
      <vt:lpstr>Folie 25</vt:lpstr>
      <vt:lpstr>Folie 26</vt:lpstr>
      <vt:lpstr>Folie 27</vt:lpstr>
      <vt:lpstr>Separation</vt:lpstr>
      <vt:lpstr>Empathie</vt:lpstr>
      <vt:lpstr>Empathy is the capacity to think and feel oneself into the inner life of another person</vt:lpstr>
      <vt:lpstr>Haltet EIN</vt:lpstr>
      <vt:lpstr>Folie 32</vt:lpstr>
      <vt:lpstr>Erst mal einfach</vt:lpstr>
      <vt:lpstr>Size &amp; Reuse</vt:lpstr>
      <vt:lpstr>&gt;&gt;&gt; Import this</vt:lpstr>
      <vt:lpstr>If the implementation is hard to explain, it's a bad idea.</vt:lpstr>
      <vt:lpstr>Zuhören</vt:lpstr>
      <vt:lpstr>Wir brauchen einen Automocker.</vt:lpstr>
      <vt:lpstr>Folie 39</vt:lpstr>
      <vt:lpstr>Diese klasse ist schwer zu testen.</vt:lpstr>
      <vt:lpstr>Folie 41</vt:lpstr>
      <vt:lpstr>Das gleiche sagen</vt:lpstr>
      <vt:lpstr>Folie 43</vt:lpstr>
      <vt:lpstr>IM PARADIGMA BLEIBEN</vt:lpstr>
      <vt:lpstr>Sprachen</vt:lpstr>
      <vt:lpstr>Vielleicht ist deine ProgrammierSprache ungeeignet, um es genau so zu tun</vt:lpstr>
      <vt:lpstr>Folie 47</vt:lpstr>
      <vt:lpstr>Natürliche</vt:lpstr>
      <vt:lpstr>private static TimeSpan Transform(this IEnumerable&lt;int&gt; digits) {  int result = 0;  var r = digits.ToList();  for (int j = 0; j &lt; r.Count; j++)  {   int i = (int)Math.Pow(60, j / 2);   int rTimesI = r[r.Count - j - 1] * i;    result += (j % 2 == 1)        ? rTimesI * 10        : rTimesI;  }  return TimeSpan.FromSeconds(result); } </vt:lpstr>
      <vt:lpstr>private static TimeSpan Transform(this IEnumerable&lt;int&gt; digits)  {  var secondsPerUnit = new [] { 1,10,60,600,3600,36000 };    return digits    .Reverse()    .Zip(secondsPerUnit, (digit, unit) =&gt; digit * unit)    .Sum()    .Seconds();  } </vt:lpstr>
      <vt:lpstr>var myParty = 14.April(2012).At(8.PM());  var end = 8.Hours().Later(start);   </vt:lpstr>
      <vt:lpstr>Sprachfertigkeit</vt:lpstr>
      <vt:lpstr>Wenn du mir erklären kannst, was da passiert, wieso steht das da dann nicht? </vt:lpstr>
      <vt:lpstr>Abstraktion</vt:lpstr>
      <vt:lpstr>for int i=0; GetCustomer</vt:lpstr>
      <vt:lpstr>Binäre Abhängigkeit</vt:lpstr>
      <vt:lpstr>Folie 57</vt:lpstr>
      <vt:lpstr>Folie 58</vt:lpstr>
      <vt:lpstr>Imports Parameter Binäre Bäume </vt:lpstr>
      <vt:lpstr>Entwurfsmuster</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Rather than “a general reusable solution to a commonly occurring problem”, I currently think of design patterns as a shared vocabulary for discussing the observable commonalities between two or more solutions, after they’ve emerged.</vt:lpstr>
      <vt:lpstr>https://twitter.com/#!/jmrtn  http://jmrtn.com/notes/2012/02/17/design-patterns.html</vt:lpstr>
      <vt:lpstr>Domain Relationship</vt:lpstr>
      <vt:lpstr>Email Adressen  sind keine Strings</vt:lpstr>
      <vt:lpstr>TinY TYpes</vt:lpstr>
      <vt:lpstr>DOMAIN LANGUAGE</vt:lpstr>
      <vt:lpstr>Systemische Metapher  Klare Namen</vt:lpstr>
      <vt:lpstr>Worthülsen</vt:lpstr>
      <vt:lpstr>Manager broker dispatcher impl</vt:lpstr>
      <vt:lpstr>factory</vt:lpstr>
      <vt:lpstr>COMMAND</vt:lpstr>
      <vt:lpstr>REPOSITORY</vt:lpstr>
      <vt:lpstr>Folie 77</vt:lpstr>
      <vt:lpstr>Running</vt:lpstr>
      <vt:lpstr>Changing</vt:lpstr>
      <vt:lpstr>The blind men and the elephant http://en.wikisource.org/wiki/The_poems_of_John_Godfrey_Saxe/The_Blind_Men_and_the_Elephant  Elephant  http://inquiry111westminster.wikispaces.com/Blind%20men%20and%20an%20elephant  Inspired by and using the fonts suggested at http://www.labnol.org/software/tutorials/advice-select-best-fonts-for-powerpoint-presentation-slides/3355/</vt:lpstr>
      <vt:lpstr>Blind men and the elephant  John Godfrey Saxe</vt:lpstr>
      <vt:lpstr>It was six men of Indostan  To learning much inclined, Who went to see the Elephant  (Though all of them were blind), That each by observation  Might satisfy his mind. </vt:lpstr>
      <vt:lpstr>The First approached the Elephant,  And happening to fall Against his broad and sturdy side,  At once began to bawl: "God bless me!—but the Elephant  Is very like a wall!"</vt:lpstr>
      <vt:lpstr>The Second, feeling of the tusk,  Cried:"Ho!—what have we here So very round and smooth and sharp?  To me 't is mighty clear This wonder of an Elephant  Is very like a spear!"</vt:lpstr>
      <vt:lpstr>The Third approached the animal,  And happening to take The squirming trunk within his hands,  Thus boldly up and spake: "I see," quoth he, "the Elephant  Is very like a snake!"</vt:lpstr>
      <vt:lpstr>The Fourth reached out his eager hand,  And felt about the knee. "What most this wondrous beast is like  Is mighty plain," quoth he; "'T is clear enough the Elephant  Is very like a tree!"</vt:lpstr>
      <vt:lpstr>The Fifth, who chanced to touch the ear,  Said: "E'en the blindest man Can tell what this resembles most;  Deny the fact who can, This marvel of an Elephant  Is very like a fan!"</vt:lpstr>
      <vt:lpstr>The Sixth no sooner had begun  About the beast to grope, Than, seizing on the swinging tail  That fell within his scope, "I see," quoth he, "the Elephant  Is very like a rope!" </vt:lpstr>
      <vt:lpstr>And so these men of Indostan  Disputed loud and long, Each in his own opinion  Exceeding stiff and strong, Though each was partly  in the right,  And all were in the wrong!</vt:lpstr>
      <vt:lpstr>So, oft in theologic wars  The disputants, I ween, Rail on in utter ignorance  Of what each other mean, And prate about an Elephant  Not one of them has seen!</vt:lpstr>
      <vt:lpstr>Folie 91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Nossi</dc:creator>
  <cp:lastModifiedBy>Johannes Hofmeister</cp:lastModifiedBy>
  <cp:revision>216</cp:revision>
  <dcterms:created xsi:type="dcterms:W3CDTF">2012-05-02T19:59:02Z</dcterms:created>
  <dcterms:modified xsi:type="dcterms:W3CDTF">2012-05-03T12:27:42Z</dcterms:modified>
</cp:coreProperties>
</file>