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</p:sldMasterIdLst>
  <p:notesMasterIdLst>
    <p:notesMasterId r:id="rId80"/>
  </p:notesMasterIdLst>
  <p:sldIdLst>
    <p:sldId id="256" r:id="rId2"/>
    <p:sldId id="340" r:id="rId3"/>
    <p:sldId id="280" r:id="rId4"/>
    <p:sldId id="279" r:id="rId5"/>
    <p:sldId id="277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88" r:id="rId14"/>
    <p:sldId id="290" r:id="rId15"/>
    <p:sldId id="287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58" r:id="rId31"/>
    <p:sldId id="276" r:id="rId32"/>
    <p:sldId id="291" r:id="rId33"/>
    <p:sldId id="297" r:id="rId34"/>
    <p:sldId id="292" r:id="rId35"/>
    <p:sldId id="293" r:id="rId36"/>
    <p:sldId id="294" r:id="rId37"/>
    <p:sldId id="295" r:id="rId38"/>
    <p:sldId id="296" r:id="rId39"/>
    <p:sldId id="298" r:id="rId40"/>
    <p:sldId id="300" r:id="rId41"/>
    <p:sldId id="303" r:id="rId42"/>
    <p:sldId id="302" r:id="rId43"/>
    <p:sldId id="301" r:id="rId44"/>
    <p:sldId id="299" r:id="rId45"/>
    <p:sldId id="304" r:id="rId46"/>
    <p:sldId id="305" r:id="rId47"/>
    <p:sldId id="306" r:id="rId48"/>
    <p:sldId id="310" r:id="rId49"/>
    <p:sldId id="307" r:id="rId50"/>
    <p:sldId id="308" r:id="rId51"/>
    <p:sldId id="311" r:id="rId52"/>
    <p:sldId id="313" r:id="rId53"/>
    <p:sldId id="312" r:id="rId54"/>
    <p:sldId id="314" r:id="rId55"/>
    <p:sldId id="315" r:id="rId56"/>
    <p:sldId id="316" r:id="rId57"/>
    <p:sldId id="317" r:id="rId58"/>
    <p:sldId id="319" r:id="rId59"/>
    <p:sldId id="318" r:id="rId60"/>
    <p:sldId id="324" r:id="rId61"/>
    <p:sldId id="325" r:id="rId62"/>
    <p:sldId id="320" r:id="rId63"/>
    <p:sldId id="321" r:id="rId64"/>
    <p:sldId id="326" r:id="rId65"/>
    <p:sldId id="322" r:id="rId66"/>
    <p:sldId id="327" r:id="rId67"/>
    <p:sldId id="328" r:id="rId68"/>
    <p:sldId id="338" r:id="rId69"/>
    <p:sldId id="339" r:id="rId70"/>
    <p:sldId id="331" r:id="rId71"/>
    <p:sldId id="337" r:id="rId72"/>
    <p:sldId id="330" r:id="rId73"/>
    <p:sldId id="332" r:id="rId74"/>
    <p:sldId id="335" r:id="rId75"/>
    <p:sldId id="333" r:id="rId76"/>
    <p:sldId id="329" r:id="rId77"/>
    <p:sldId id="334" r:id="rId78"/>
    <p:sldId id="323" r:id="rId79"/>
  </p:sldIdLst>
  <p:sldSz cx="9144000" cy="6858000" type="screen4x3"/>
  <p:notesSz cx="7099300" cy="10234613"/>
  <p:embeddedFontLst>
    <p:embeddedFont>
      <p:font typeface="Source Code Pro" pitchFamily="49" charset="0"/>
      <p:regular r:id="rId81"/>
      <p:bold r:id="rId82"/>
    </p:embeddedFont>
    <p:embeddedFont>
      <p:font typeface="Roboto" pitchFamily="2" charset="0"/>
      <p:regular r:id="rId83"/>
      <p:bold r:id="rId84"/>
      <p:italic r:id="rId85"/>
      <p:boldItalic r:id="rId86"/>
    </p:embeddedFont>
    <p:embeddedFont>
      <p:font typeface="Calibri" pitchFamily="34" charset="0"/>
      <p:regular r:id="rId87"/>
      <p:bold r:id="rId88"/>
      <p:italic r:id="rId89"/>
      <p:boldItalic r:id="rId90"/>
    </p:embeddedFont>
    <p:embeddedFont>
      <p:font typeface="Comic Sans MS" pitchFamily="66" charset="0"/>
      <p:regular r:id="rId91"/>
      <p:bold r:id="rId9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5B"/>
    <a:srgbClr val="83E700"/>
    <a:srgbClr val="FF3B8A"/>
    <a:srgbClr val="083E7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80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90" Type="http://schemas.openxmlformats.org/officeDocument/2006/relationships/font" Target="fonts/font10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9E8D31-1CC3-49E5-AE29-0D2BD4005FEA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349559A-DD83-448E-BAB3-A97AE40E368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box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00808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1088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869160"/>
            <a:ext cx="3024336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/>
            </a:lvl1pPr>
          </a:lstStyle>
          <a:p>
            <a:pPr lvl="0"/>
            <a:r>
              <a:rPr lang="de-DE" dirty="0" smtClean="0"/>
              <a:t>Move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51520" y="5373216"/>
            <a:ext cx="3024336" cy="936104"/>
          </a:xfrm>
        </p:spPr>
        <p:txBody>
          <a:bodyPr lIns="0" tIns="0" rIns="0" bIns="0"/>
          <a:lstStyle>
            <a:lvl1pPr algn="l">
              <a:defRPr sz="5400"/>
            </a:lvl1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88640"/>
            <a:ext cx="8784976" cy="648072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i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def pop(self):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if </a:t>
            </a:r>
            <a:r>
              <a:rPr lang="en-US" dirty="0" err="1" smtClean="0"/>
              <a:t>self.is_empty</a:t>
            </a:r>
            <a:r>
              <a:rPr lang="en-US" dirty="0" smtClean="0"/>
              <a:t>(): return None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</a:t>
            </a:r>
            <a:r>
              <a:rPr lang="en-US" dirty="0" err="1" smtClean="0"/>
              <a:t>value,self.head</a:t>
            </a:r>
            <a:r>
              <a:rPr lang="en-US" dirty="0" smtClean="0"/>
              <a:t> = </a:t>
            </a:r>
            <a:r>
              <a:rPr lang="en-US" dirty="0" err="1" smtClean="0"/>
              <a:t>self.head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return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0" y="1268760"/>
            <a:ext cx="9144000" cy="4320480"/>
          </a:xfrm>
          <a:prstGeom prst="rect">
            <a:avLst/>
          </a:prstGeom>
        </p:spPr>
        <p:txBody>
          <a:bodyPr/>
          <a:lstStyle>
            <a:lvl1pPr>
              <a:defRPr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 smtClean="0"/>
              <a:t>Enumeration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0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166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bas Neue" pitchFamily="34" charset="0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5400" i="1" kern="1200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Lobster Two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s5.postimage.org/ijaxtsrhj/python_trend_2012_men_must_have_izandrew.jpg" TargetMode="External"/><Relationship Id="rId2" Type="http://schemas.openxmlformats.org/officeDocument/2006/relationships/hyperlink" Target="http://flask.pocoo.org/docs/licens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 descr="python_skin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l="4850" r="4850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51520" y="6093296"/>
            <a:ext cx="3240360" cy="504056"/>
          </a:xfrm>
        </p:spPr>
        <p:txBody>
          <a:bodyPr/>
          <a:lstStyle/>
          <a:p>
            <a:r>
              <a:rPr lang="en-US" dirty="0" smtClean="0"/>
              <a:t>Batteries Included…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51520" y="5301208"/>
            <a:ext cx="3024336" cy="936104"/>
          </a:xfrm>
        </p:spPr>
        <p:txBody>
          <a:bodyPr/>
          <a:lstStyle/>
          <a:p>
            <a:r>
              <a:rPr lang="en-US" sz="8800" dirty="0" smtClean="0"/>
              <a:t>Python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144016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331640" y="83671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9168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63688" y="292494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2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1176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771800" y="299695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endCxn id="12" idx="0"/>
          </p:cNvCxnSpPr>
          <p:nvPr/>
        </p:nvCxnSpPr>
        <p:spPr>
          <a:xfrm rot="16200000" flipH="1">
            <a:off x="755576" y="141277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9168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63688" y="292494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2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1176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9" name="Gerade Verbindung mit Pfeil 8"/>
          <p:cNvCxnSpPr>
            <a:endCxn id="12" idx="0"/>
          </p:cNvCxnSpPr>
          <p:nvPr/>
        </p:nvCxnSpPr>
        <p:spPr>
          <a:xfrm rot="16200000" flipH="1">
            <a:off x="755576" y="141277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131840" y="486916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203848" y="508518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3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51920" y="486916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211960" y="515719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0" idx="0"/>
          </p:cNvCxnSpPr>
          <p:nvPr/>
        </p:nvCxnSpPr>
        <p:spPr>
          <a:xfrm rot="16200000" flipH="1">
            <a:off x="2195736" y="357301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>
                <a:solidFill>
                  <a:srgbClr val="00B0F0"/>
                </a:solidFill>
              </a:rPr>
              <a:t>public class</a:t>
            </a:r>
            <a:r>
              <a:rPr lang="en-US" dirty="0"/>
              <a:t> 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_head;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B0F0"/>
                </a:solidFill>
              </a:rPr>
              <a:t>private 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 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 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Node</a:t>
            </a:r>
            <a:r>
              <a:rPr lang="en-US" dirty="0" smtClean="0"/>
              <a:t> </a:t>
            </a:r>
            <a:r>
              <a:rPr lang="en-US" dirty="0"/>
              <a:t>_head;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 smtClean="0"/>
              <a:t>		    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    Node</a:t>
            </a:r>
            <a:r>
              <a:rPr lang="en-US" dirty="0" smtClean="0"/>
              <a:t> </a:t>
            </a:r>
            <a:r>
              <a:rPr lang="en-US" dirty="0"/>
              <a:t>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void</a:t>
            </a:r>
            <a:r>
              <a:rPr lang="en-US" dirty="0" smtClean="0"/>
              <a:t> </a:t>
            </a:r>
            <a:r>
              <a:rPr lang="en-US" dirty="0"/>
              <a:t>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bool</a:t>
            </a:r>
            <a:r>
              <a:rPr lang="en-US" dirty="0" smtClean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Node</a:t>
            </a:r>
            <a:r>
              <a:rPr lang="en-US" dirty="0" smtClean="0"/>
              <a:t> </a:t>
            </a:r>
            <a:r>
              <a:rPr lang="en-US" dirty="0"/>
              <a:t>_head;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 smtClean="0"/>
              <a:t>		    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rgbClr val="D8005B"/>
                </a:solidFill>
              </a:rPr>
              <a:t>		    Node</a:t>
            </a:r>
            <a:r>
              <a:rPr lang="en-US" dirty="0" smtClean="0"/>
              <a:t> </a:t>
            </a:r>
            <a:r>
              <a:rPr lang="en-US" dirty="0"/>
              <a:t>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smtClean="0">
                <a:solidFill>
                  <a:srgbClr val="83E7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/>
              <a:t>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83E7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/>
              <a:t>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smtClean="0">
                <a:solidFill>
                  <a:srgbClr val="83E700"/>
                </a:solidFill>
              </a:rPr>
              <a:t>def </a:t>
            </a:r>
            <a:r>
              <a:rPr lang="en-US" dirty="0" err="1" smtClean="0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Stack</a:t>
            </a:r>
            <a:r>
              <a:rPr lang="en-US" dirty="0">
                <a:solidFill>
                  <a:srgbClr val="D8005B"/>
                </a:solidFill>
              </a:rPr>
              <a:t>&lt;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rgbClr val="D8005B"/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_head;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rgbClr val="D8005B"/>
                </a:solidFill>
              </a:rPr>
              <a:t>TArg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 { get; set;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{ get; set;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Push(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_head};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>
                <a:solidFill>
                  <a:srgbClr val="00B0F0"/>
                </a:solidFill>
              </a:rPr>
              <a:t>default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item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head.Value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head.Next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item;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null;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 descr="python_skin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l="4850" r="4850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51520" y="6093296"/>
            <a:ext cx="5040560" cy="504056"/>
          </a:xfrm>
        </p:spPr>
        <p:txBody>
          <a:bodyPr/>
          <a:lstStyle/>
          <a:p>
            <a:r>
              <a:rPr lang="en-US" dirty="0" smtClean="0"/>
              <a:t>Shit for free… Fuck yeah…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51520" y="5301208"/>
            <a:ext cx="3024336" cy="936104"/>
          </a:xfrm>
        </p:spPr>
        <p:txBody>
          <a:bodyPr/>
          <a:lstStyle/>
          <a:p>
            <a:r>
              <a:rPr lang="en-US" sz="8800" dirty="0" smtClean="0"/>
              <a:t>Python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_head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get; set</a:t>
            </a:r>
            <a:r>
              <a:rPr lang="en-US" dirty="0">
                <a:solidFill>
                  <a:srgbClr val="D8005B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get; set</a:t>
            </a:r>
            <a:r>
              <a:rPr lang="en-US" dirty="0">
                <a:solidFill>
                  <a:srgbClr val="D8005B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_head}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r>
              <a:rPr lang="en-US" dirty="0" smtClean="0">
                <a:solidFill>
                  <a:srgbClr val="D8005B"/>
                </a:solidFill>
              </a:rPr>
              <a:t>;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head.Value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head.Next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item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null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head.Value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head.Next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D8005B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 smtClean="0">
                <a:solidFill>
                  <a:srgbClr val="D8005B"/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>
                <a:solidFill>
                  <a:srgbClr val="D8005B"/>
                </a:solidFill>
              </a:rPr>
              <a:t>}</a:t>
            </a: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</a:t>
            </a:r>
            <a:r>
              <a:rPr lang="en-US" dirty="0" smtClean="0">
                <a:solidFill>
                  <a:srgbClr val="D8005B"/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>
                <a:solidFill>
                  <a:srgbClr val="D8005B"/>
                </a:solidFill>
              </a:rPr>
              <a:t>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head.Value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head.Next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D8005B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 smtClean="0"/>
              <a:t>		Node </a:t>
            </a:r>
            <a:r>
              <a:rPr lang="en-US" dirty="0"/>
              <a:t>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		class </a:t>
            </a:r>
            <a:r>
              <a:rPr lang="en-US" dirty="0"/>
              <a:t>Node</a:t>
            </a:r>
          </a:p>
          <a:p>
            <a:r>
              <a:rPr lang="en-US" dirty="0"/>
              <a:t>        </a:t>
            </a:r>
            <a:r>
              <a:rPr lang="en-US" dirty="0" smtClean="0"/>
              <a:t>   Value get set</a:t>
            </a:r>
            <a:endParaRPr lang="en-US" dirty="0"/>
          </a:p>
          <a:p>
            <a:r>
              <a:rPr lang="en-US" dirty="0" smtClean="0"/>
              <a:t>		    Next get set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new Node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Nach oben gebogener Pfeil 2"/>
          <p:cNvSpPr/>
          <p:nvPr/>
        </p:nvSpPr>
        <p:spPr>
          <a:xfrm rot="5400000">
            <a:off x="494256" y="449959"/>
            <a:ext cx="648072" cy="557481"/>
          </a:xfrm>
          <a:prstGeom prst="bentUpArrow">
            <a:avLst/>
          </a:prstGeom>
          <a:solidFill>
            <a:srgbClr val="D8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ch oben gebogener Pfeil 3"/>
          <p:cNvSpPr/>
          <p:nvPr/>
        </p:nvSpPr>
        <p:spPr>
          <a:xfrm rot="5400000">
            <a:off x="926304" y="2610199"/>
            <a:ext cx="648072" cy="557481"/>
          </a:xfrm>
          <a:prstGeom prst="bentUpArrow">
            <a:avLst/>
          </a:prstGeom>
          <a:solidFill>
            <a:srgbClr val="D8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/>
              <a:t>   </a:t>
            </a:r>
          </a:p>
          <a:p>
            <a:r>
              <a:rPr lang="en-US" dirty="0" smtClean="0"/>
              <a:t>		Node </a:t>
            </a:r>
            <a:r>
              <a:rPr lang="en-US" dirty="0"/>
              <a:t>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		class </a:t>
            </a:r>
            <a:r>
              <a:rPr lang="en-US" dirty="0"/>
              <a:t>Node</a:t>
            </a:r>
          </a:p>
          <a:p>
            <a:r>
              <a:rPr lang="en-US" dirty="0"/>
              <a:t>        </a:t>
            </a:r>
            <a:r>
              <a:rPr lang="en-US" dirty="0" smtClean="0"/>
              <a:t>   Value get set</a:t>
            </a:r>
            <a:endParaRPr lang="en-US" dirty="0"/>
          </a:p>
          <a:p>
            <a:r>
              <a:rPr lang="en-US" dirty="0" smtClean="0"/>
              <a:t>		    Next get set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new Node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	Node </a:t>
            </a:r>
            <a:r>
              <a:rPr lang="en-US" dirty="0">
                <a:solidFill>
                  <a:srgbClr val="D8005B"/>
                </a:solidFill>
              </a:rPr>
              <a:t>_</a:t>
            </a:r>
            <a:r>
              <a:rPr lang="en-US" dirty="0" smtClean="0">
                <a:solidFill>
                  <a:srgbClr val="D8005B"/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rgbClr val="D8005B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>
                <a:solidFill>
                  <a:srgbClr val="D8005B"/>
                </a:solidFill>
              </a:rPr>
              <a:t>        </a:t>
            </a:r>
            <a:r>
              <a:rPr lang="en-US" dirty="0" smtClean="0">
                <a:solidFill>
                  <a:srgbClr val="D8005B"/>
                </a:solidFill>
              </a:rPr>
              <a:t>   Value get set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rgbClr val="D8005B"/>
                </a:solidFill>
              </a:rPr>
              <a:t>		    Next get set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 </a:t>
            </a:r>
            <a:endParaRPr lang="en-US" dirty="0" smtClean="0">
              <a:solidFill>
                <a:srgbClr val="D8005B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>
                <a:solidFill>
                  <a:srgbClr val="83E700"/>
                </a:solidFill>
              </a:rPr>
              <a:t>(value, _head)</a:t>
            </a:r>
            <a:endParaRPr lang="en-US" dirty="0">
              <a:solidFill>
                <a:srgbClr val="83E700"/>
              </a:solidFill>
            </a:endParaRPr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if(</a:t>
            </a:r>
            <a:r>
              <a:rPr lang="en-US" dirty="0" err="1" smtClean="0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</a:t>
            </a:r>
            <a:r>
              <a:rPr lang="en-US" dirty="0" smtClean="0">
                <a:solidFill>
                  <a:srgbClr val="83E700"/>
                </a:solidFill>
              </a:rPr>
              <a:t>item,</a:t>
            </a:r>
            <a:r>
              <a:rPr lang="en-US" dirty="0">
                <a:solidFill>
                  <a:srgbClr val="83E700"/>
                </a:solidFill>
              </a:rPr>
              <a:t> _head</a:t>
            </a:r>
            <a:r>
              <a:rPr lang="en-US" dirty="0" smtClean="0">
                <a:solidFill>
                  <a:srgbClr val="83E700"/>
                </a:solidFill>
              </a:rPr>
              <a:t> </a:t>
            </a:r>
            <a:r>
              <a:rPr lang="en-US" dirty="0">
                <a:solidFill>
                  <a:srgbClr val="83E700"/>
                </a:solidFill>
              </a:rPr>
              <a:t>= </a:t>
            </a:r>
            <a:r>
              <a:rPr lang="en-US" dirty="0" smtClean="0">
                <a:solidFill>
                  <a:srgbClr val="83E700"/>
                </a:solidFill>
              </a:rPr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/>
              <a:t>(value, _head)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D8005B"/>
                </a:solidFill>
              </a:rPr>
              <a:t>(</a:t>
            </a:r>
            <a:r>
              <a:rPr lang="en-US" dirty="0" err="1" smtClean="0"/>
              <a:t>IsEmpty</a:t>
            </a:r>
            <a:r>
              <a:rPr lang="en-US" dirty="0"/>
              <a:t>()</a:t>
            </a:r>
            <a:r>
              <a:rPr lang="en-US" dirty="0">
                <a:solidFill>
                  <a:srgbClr val="D8005B"/>
                </a:solidFill>
              </a:rPr>
              <a:t>)</a:t>
            </a:r>
            <a:r>
              <a:rPr lang="en-US" dirty="0"/>
              <a:t>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_head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/>
              <a:t>(value, _head)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_head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, 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(value,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Pop(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endParaRPr lang="en-US" dirty="0" smtClean="0"/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085184"/>
            <a:ext cx="9144000" cy="1224136"/>
          </a:xfrm>
        </p:spPr>
        <p:txBody>
          <a:bodyPr/>
          <a:lstStyle/>
          <a:p>
            <a:r>
              <a:rPr lang="en-US" sz="13800" dirty="0" smtClean="0"/>
              <a:t>@</a:t>
            </a:r>
            <a:r>
              <a:rPr lang="en-US" sz="13800" dirty="0" err="1" smtClean="0"/>
              <a:t>pro_cessor</a:t>
            </a:r>
            <a:endParaRPr lang="en-US" sz="13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3861048"/>
            <a:ext cx="9144000" cy="914400"/>
          </a:xfrm>
        </p:spPr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1026" name="Picture 2" descr="C:\Users\Johannes Hofmeister\Desktop\cessor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620688"/>
            <a:ext cx="3953569" cy="3263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dirty="0" err="1" smtClean="0">
                <a:solidFill>
                  <a:srgbClr val="00B0F0"/>
                </a:solidFill>
              </a:rPr>
              <a:t>class</a:t>
            </a:r>
            <a:r>
              <a:rPr lang="de-AT" dirty="0" smtClean="0"/>
              <a:t> Stack(</a:t>
            </a:r>
            <a:r>
              <a:rPr lang="de-AT" dirty="0" err="1" smtClean="0">
                <a:solidFill>
                  <a:srgbClr val="00B0F0"/>
                </a:solidFill>
              </a:rPr>
              <a:t>object</a:t>
            </a:r>
            <a:r>
              <a:rPr lang="de-AT" dirty="0"/>
              <a:t>):</a:t>
            </a:r>
          </a:p>
          <a:p>
            <a:r>
              <a:rPr lang="de-AT" dirty="0" smtClean="0"/>
              <a:t>	</a:t>
            </a: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>
                <a:solidFill>
                  <a:srgbClr val="00B0F0"/>
                </a:solidFill>
              </a:rPr>
              <a:t> </a:t>
            </a:r>
            <a:r>
              <a:rPr lang="de-AT" dirty="0">
                <a:solidFill>
                  <a:srgbClr val="00B0F0"/>
                </a:solidFill>
              </a:rPr>
              <a:t>__</a:t>
            </a:r>
            <a:r>
              <a:rPr lang="de-AT" dirty="0" err="1">
                <a:solidFill>
                  <a:srgbClr val="00B0F0"/>
                </a:solidFill>
              </a:rPr>
              <a:t>init</a:t>
            </a:r>
            <a:r>
              <a:rPr lang="de-AT" dirty="0">
                <a:solidFill>
                  <a:srgbClr val="00B0F0"/>
                </a:solidFill>
              </a:rPr>
              <a:t>__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None</a:t>
            </a:r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smtClean="0">
                <a:solidFill>
                  <a:srgbClr val="83E700"/>
                </a:solidFill>
              </a:rPr>
              <a:t>push</a:t>
            </a:r>
            <a:r>
              <a:rPr lang="de-AT" dirty="0" smtClean="0"/>
              <a:t>(</a:t>
            </a:r>
            <a:r>
              <a:rPr lang="de-AT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(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self.head</a:t>
            </a:r>
            <a:r>
              <a:rPr lang="de-AT" dirty="0"/>
              <a:t>)</a:t>
            </a:r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err="1">
                <a:solidFill>
                  <a:srgbClr val="83E700"/>
                </a:solidFill>
              </a:rPr>
              <a:t>pop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if </a:t>
            </a:r>
            <a:r>
              <a:rPr lang="de-AT" dirty="0" err="1"/>
              <a:t>self.is_empty</a:t>
            </a:r>
            <a:r>
              <a:rPr lang="de-AT" dirty="0"/>
              <a:t>(): </a:t>
            </a:r>
            <a:r>
              <a:rPr lang="de-AT" dirty="0">
                <a:solidFill>
                  <a:srgbClr val="D8005B"/>
                </a:solidFill>
              </a:rPr>
              <a:t>return</a:t>
            </a:r>
            <a:r>
              <a:rPr lang="de-AT" dirty="0"/>
              <a:t> None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value,self.head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</a:t>
            </a:r>
            <a:r>
              <a:rPr lang="de-AT" dirty="0" err="1"/>
              <a:t>self.head</a:t>
            </a:r>
            <a:endParaRPr lang="de-AT" dirty="0"/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return</a:t>
            </a:r>
            <a:r>
              <a:rPr lang="de-AT" dirty="0" smtClean="0"/>
              <a:t> </a:t>
            </a:r>
            <a:r>
              <a:rPr lang="de-AT" dirty="0" err="1"/>
              <a:t>value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err="1">
                <a:solidFill>
                  <a:srgbClr val="83E700"/>
                </a:solidFill>
              </a:rPr>
              <a:t>is_empty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return</a:t>
            </a:r>
            <a:r>
              <a:rPr lang="de-AT" dirty="0" smtClean="0"/>
              <a:t> </a:t>
            </a:r>
            <a:r>
              <a:rPr lang="de-AT" dirty="0" err="1"/>
              <a:t>self.head</a:t>
            </a:r>
            <a:r>
              <a:rPr lang="de-AT" dirty="0"/>
              <a:t> </a:t>
            </a:r>
            <a:r>
              <a:rPr lang="de-AT" dirty="0">
                <a:solidFill>
                  <a:srgbClr val="D8005B"/>
                </a:solidFill>
              </a:rPr>
              <a:t>==</a:t>
            </a:r>
            <a:r>
              <a:rPr lang="de-AT" dirty="0"/>
              <a:t> None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88640"/>
            <a:ext cx="4392488" cy="6480720"/>
          </a:xfrm>
        </p:spPr>
        <p:txBody>
          <a:bodyPr>
            <a:normAutofit/>
          </a:bodyPr>
          <a:lstStyle/>
          <a:p>
            <a:r>
              <a:rPr lang="de-AT" sz="900" dirty="0" err="1" smtClean="0">
                <a:solidFill>
                  <a:srgbClr val="00B0F0"/>
                </a:solidFill>
              </a:rPr>
              <a:t>class</a:t>
            </a:r>
            <a:r>
              <a:rPr lang="de-AT" sz="900" dirty="0" smtClean="0"/>
              <a:t> Stack(</a:t>
            </a:r>
            <a:r>
              <a:rPr lang="de-AT" sz="900" dirty="0" err="1" smtClean="0">
                <a:solidFill>
                  <a:srgbClr val="00B0F0"/>
                </a:solidFill>
              </a:rPr>
              <a:t>object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</a:t>
            </a: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>
                <a:solidFill>
                  <a:srgbClr val="00B0F0"/>
                </a:solidFill>
              </a:rPr>
              <a:t> </a:t>
            </a:r>
            <a:r>
              <a:rPr lang="de-AT" sz="900" dirty="0">
                <a:solidFill>
                  <a:srgbClr val="00B0F0"/>
                </a:solidFill>
              </a:rPr>
              <a:t>__</a:t>
            </a:r>
            <a:r>
              <a:rPr lang="de-AT" sz="900" dirty="0" err="1">
                <a:solidFill>
                  <a:srgbClr val="00B0F0"/>
                </a:solidFill>
              </a:rPr>
              <a:t>init</a:t>
            </a:r>
            <a:r>
              <a:rPr lang="de-AT" sz="900" dirty="0">
                <a:solidFill>
                  <a:srgbClr val="00B0F0"/>
                </a:solidFill>
              </a:rPr>
              <a:t>__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None</a:t>
            </a:r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smtClean="0">
                <a:solidFill>
                  <a:srgbClr val="83E700"/>
                </a:solidFill>
              </a:rPr>
              <a:t>push</a:t>
            </a:r>
            <a:r>
              <a:rPr lang="de-AT" sz="900" dirty="0" smtClean="0"/>
              <a:t>(</a:t>
            </a:r>
            <a:r>
              <a:rPr lang="de-AT" sz="900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(</a:t>
            </a:r>
            <a:r>
              <a:rPr lang="de-AT" sz="900" dirty="0" err="1"/>
              <a:t>value</a:t>
            </a:r>
            <a:r>
              <a:rPr lang="de-AT" sz="900" dirty="0"/>
              <a:t>, </a:t>
            </a:r>
            <a:r>
              <a:rPr lang="de-AT" sz="900" dirty="0" err="1"/>
              <a:t>self.head</a:t>
            </a:r>
            <a:r>
              <a:rPr lang="de-AT" sz="900" dirty="0"/>
              <a:t>)</a:t>
            </a:r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err="1">
                <a:solidFill>
                  <a:srgbClr val="83E700"/>
                </a:solidFill>
              </a:rPr>
              <a:t>pop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if </a:t>
            </a:r>
            <a:r>
              <a:rPr lang="de-AT" sz="900" dirty="0" err="1"/>
              <a:t>self.is_empty</a:t>
            </a:r>
            <a:r>
              <a:rPr lang="de-AT" sz="900" dirty="0"/>
              <a:t>(): </a:t>
            </a:r>
            <a:r>
              <a:rPr lang="de-AT" sz="900" dirty="0">
                <a:solidFill>
                  <a:srgbClr val="D8005B"/>
                </a:solidFill>
              </a:rPr>
              <a:t>return</a:t>
            </a:r>
            <a:r>
              <a:rPr lang="de-AT" sz="900" dirty="0"/>
              <a:t> None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value,self.head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</a:t>
            </a:r>
            <a:r>
              <a:rPr lang="de-AT" sz="900" dirty="0" err="1"/>
              <a:t>self.head</a:t>
            </a:r>
            <a:endParaRPr lang="de-AT" sz="900" dirty="0"/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return</a:t>
            </a:r>
            <a:r>
              <a:rPr lang="de-AT" sz="900" dirty="0" smtClean="0"/>
              <a:t> </a:t>
            </a:r>
            <a:r>
              <a:rPr lang="de-AT" sz="900" dirty="0" err="1"/>
              <a:t>value</a:t>
            </a:r>
            <a:endParaRPr lang="de-AT" sz="900" dirty="0"/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err="1">
                <a:solidFill>
                  <a:srgbClr val="83E700"/>
                </a:solidFill>
              </a:rPr>
              <a:t>is_empty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return</a:t>
            </a:r>
            <a:r>
              <a:rPr lang="de-AT" sz="900" dirty="0" smtClean="0"/>
              <a:t> </a:t>
            </a:r>
            <a:r>
              <a:rPr lang="de-AT" sz="900" dirty="0" err="1"/>
              <a:t>self.head</a:t>
            </a:r>
            <a:r>
              <a:rPr lang="de-AT" sz="900" dirty="0"/>
              <a:t> </a:t>
            </a:r>
            <a:r>
              <a:rPr lang="de-AT" sz="900" dirty="0">
                <a:solidFill>
                  <a:srgbClr val="D8005B"/>
                </a:solidFill>
              </a:rPr>
              <a:t>==</a:t>
            </a:r>
            <a:r>
              <a:rPr lang="de-AT" sz="900" dirty="0"/>
              <a:t> None</a:t>
            </a:r>
          </a:p>
          <a:p>
            <a:endParaRPr lang="en-US" sz="900" dirty="0"/>
          </a:p>
        </p:txBody>
      </p:sp>
      <p:sp>
        <p:nvSpPr>
          <p:cNvPr id="4" name="Textplatzhalter 7"/>
          <p:cNvSpPr txBox="1">
            <a:spLocks/>
          </p:cNvSpPr>
          <p:nvPr/>
        </p:nvSpPr>
        <p:spPr>
          <a:xfrm>
            <a:off x="4572000" y="188640"/>
            <a:ext cx="4392488" cy="6480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	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 class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Stack&lt;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private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_head;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private class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Value {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get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set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Next {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get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set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void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Push(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value)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_head =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new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{ Value = value, Next = _head};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Code Pro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Pop()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if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IsEmpty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())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 default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item = _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head.Value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_head = _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head.Next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item;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Code Pro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bool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IsEmpty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_head ==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null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Sensitivity to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Lose the { }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language 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 so are the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Data Structures</a:t>
            </a:r>
            <a:endParaRPr lang="en-US" sz="115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Powerful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Built in…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SELF POINTER</a:t>
            </a:r>
            <a:endParaRPr lang="en-US" sz="115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Aka ‘this’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that?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&gt;&gt;&gt; IMPORT THIS</a:t>
            </a:r>
            <a:endParaRPr lang="en-US" sz="13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691680" y="1268760"/>
            <a:ext cx="6840760" cy="4320480"/>
          </a:xfrm>
        </p:spPr>
        <p:txBody>
          <a:bodyPr/>
          <a:lstStyle/>
          <a:p>
            <a:pPr algn="l"/>
            <a:r>
              <a:rPr lang="en-US" sz="3200" dirty="0" smtClean="0"/>
              <a:t>Beautiful is better than ugly.</a:t>
            </a:r>
          </a:p>
          <a:p>
            <a:pPr algn="l"/>
            <a:r>
              <a:rPr lang="en-US" sz="3200" dirty="0" smtClean="0"/>
              <a:t>Explicit is better than implicit.</a:t>
            </a:r>
          </a:p>
          <a:p>
            <a:pPr algn="l"/>
            <a:r>
              <a:rPr lang="en-US" sz="3200" dirty="0" smtClean="0"/>
              <a:t>Simple is better than complex.</a:t>
            </a:r>
          </a:p>
          <a:p>
            <a:pPr algn="l"/>
            <a:r>
              <a:rPr lang="en-US" sz="3200" dirty="0" smtClean="0"/>
              <a:t>Complex is better than complicated.</a:t>
            </a:r>
          </a:p>
          <a:p>
            <a:pPr algn="l"/>
            <a:r>
              <a:rPr lang="en-US" sz="3200" dirty="0" smtClean="0"/>
              <a:t>Flat is better than nested.</a:t>
            </a:r>
          </a:p>
          <a:p>
            <a:pPr algn="l"/>
            <a:r>
              <a:rPr lang="en-US" sz="3200" dirty="0" smtClean="0"/>
              <a:t>Sparse is better than dense.</a:t>
            </a:r>
          </a:p>
          <a:p>
            <a:pPr algn="l"/>
            <a:r>
              <a:rPr lang="en-US" sz="3200" dirty="0" smtClean="0"/>
              <a:t>Readability counts.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691680" y="1268760"/>
            <a:ext cx="6840760" cy="432048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Beautiful is better than ugly.</a:t>
            </a:r>
          </a:p>
          <a:p>
            <a:pPr algn="l"/>
            <a:r>
              <a:rPr lang="en-US" sz="3200" dirty="0" smtClean="0"/>
              <a:t>Explicit is better than implicit.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Simple is better than complex.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Complex is better than complicated.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Flat is better than nested.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Sparse is better than dense.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Readability counts.</a:t>
            </a:r>
            <a:endParaRPr lang="en-US" sz="3200" dirty="0">
              <a:solidFill>
                <a:srgbClr val="FF3B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http://cessor.de</a:t>
            </a:r>
            <a:endParaRPr lang="en-US" sz="96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Linq…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…as stolen from 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/>
              <a:t>i for i in range(10) if i % 2 == 0]</a:t>
            </a:r>
          </a:p>
          <a:p>
            <a:r>
              <a:rPr lang="en-US" dirty="0"/>
              <a:t>[0, 2, 4, 6,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for i in range(10) </a:t>
            </a:r>
            <a:r>
              <a:rPr lang="en-US" dirty="0">
                <a:solidFill>
                  <a:srgbClr val="83E700"/>
                </a:solidFill>
              </a:rPr>
              <a:t>if i % 2 == 0</a:t>
            </a:r>
            <a:r>
              <a:rPr lang="en-US" dirty="0"/>
              <a:t>]</a:t>
            </a:r>
          </a:p>
          <a:p>
            <a:r>
              <a:rPr lang="en-US" dirty="0"/>
              <a:t>[0, 2, 4, 6,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for i in range(10) </a:t>
            </a:r>
            <a:r>
              <a:rPr lang="en-US" dirty="0">
                <a:solidFill>
                  <a:srgbClr val="83E700"/>
                </a:solidFill>
              </a:rPr>
              <a:t>if i % 2 == 0</a:t>
            </a:r>
            <a:r>
              <a:rPr lang="en-US" dirty="0"/>
              <a:t>]</a:t>
            </a:r>
          </a:p>
          <a:p>
            <a:r>
              <a:rPr lang="en-US" dirty="0"/>
              <a:t>[0, 2, 4, 6, 8]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15616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Select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483768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D8005B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From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D8005B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32040" y="22048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83E7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Where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83E7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>
                <a:solidFill>
                  <a:srgbClr val="D8005B"/>
                </a:solidFill>
              </a:rPr>
              <a:t>(</a:t>
            </a:r>
            <a:r>
              <a:rPr lang="en-US" dirty="0"/>
              <a:t>i for i in range(10) if i % 2 == 0</a:t>
            </a:r>
            <a:r>
              <a:rPr lang="en-US" dirty="0">
                <a:solidFill>
                  <a:srgbClr val="D8005B"/>
                </a:solidFill>
              </a:rPr>
              <a:t>)</a:t>
            </a:r>
          </a:p>
          <a:p>
            <a:r>
              <a:rPr lang="en-US" dirty="0"/>
              <a:t>&lt;generator object &lt;</a:t>
            </a:r>
            <a:r>
              <a:rPr lang="en-US" dirty="0" err="1"/>
              <a:t>genexpr</a:t>
            </a:r>
            <a:r>
              <a:rPr lang="en-US" dirty="0"/>
              <a:t>&gt; at </a:t>
            </a:r>
            <a:r>
              <a:rPr lang="en-US" dirty="0" smtClean="0"/>
              <a:t>0x000001E4EF78</a:t>
            </a:r>
            <a:r>
              <a:rPr lang="en-US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83E700"/>
                </a:solidFill>
              </a:rPr>
              <a:t>surveyForFilesIn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directory</a:t>
            </a:r>
            <a:r>
              <a:rPr lang="en-US" dirty="0"/>
              <a:t>):</a:t>
            </a:r>
          </a:p>
          <a:p>
            <a:r>
              <a:rPr lang="en-US" dirty="0"/>
              <a:t>	survey = (</a:t>
            </a:r>
          </a:p>
          <a:p>
            <a:r>
              <a:rPr lang="en-US" dirty="0"/>
              <a:t>		signature(root, file)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for </a:t>
            </a:r>
            <a:r>
              <a:rPr lang="en-US" dirty="0" err="1"/>
              <a:t>root,dirs,files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os.walk</a:t>
            </a:r>
            <a:r>
              <a:rPr lang="en-US" dirty="0"/>
              <a:t>(directory)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for</a:t>
            </a:r>
            <a:r>
              <a:rPr lang="en-US" dirty="0"/>
              <a:t> file </a:t>
            </a:r>
            <a:r>
              <a:rPr lang="en-US" dirty="0">
                <a:solidFill>
                  <a:srgbClr val="D8005B"/>
                </a:solidFill>
              </a:rPr>
              <a:t>in</a:t>
            </a:r>
            <a:r>
              <a:rPr lang="en-US" dirty="0"/>
              <a:t> files 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containsCode</a:t>
            </a:r>
            <a:r>
              <a:rPr lang="en-US" dirty="0"/>
              <a:t>(file)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and not </a:t>
            </a:r>
            <a:r>
              <a:rPr lang="en-US" dirty="0"/>
              <a:t>useless(file)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survey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wrap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'Before'</a:t>
            </a:r>
          </a:p>
          <a:p>
            <a:r>
              <a:rPr lang="en-US" dirty="0"/>
              <a:t>		result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(*args,**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'After'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result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decorate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wrap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'Before'</a:t>
            </a:r>
          </a:p>
          <a:p>
            <a:r>
              <a:rPr lang="en-US" dirty="0"/>
              <a:t>		result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(*args,**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'After'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result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decorate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increment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i </a:t>
            </a:r>
            <a:r>
              <a:rPr lang="en-US" dirty="0" smtClean="0">
                <a:solidFill>
                  <a:srgbClr val="D8005B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 smtClean="0"/>
              <a:t>increment </a:t>
            </a:r>
            <a:r>
              <a:rPr lang="en-US" dirty="0" smtClean="0">
                <a:solidFill>
                  <a:srgbClr val="D8005B"/>
                </a:solidFill>
              </a:rPr>
              <a:t>=</a:t>
            </a:r>
            <a:r>
              <a:rPr lang="en-US" dirty="0" smtClean="0"/>
              <a:t> wrap(increment)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def increment(i):</a:t>
            </a:r>
          </a:p>
          <a:p>
            <a:r>
              <a:rPr lang="en-US" dirty="0" smtClean="0"/>
              <a:t>...     return i + 1</a:t>
            </a:r>
          </a:p>
          <a:p>
            <a:endParaRPr lang="en-US" dirty="0" smtClean="0"/>
          </a:p>
          <a:p>
            <a:r>
              <a:rPr lang="en-US" dirty="0" smtClean="0"/>
              <a:t>&gt;&gt;&gt; increment(10)</a:t>
            </a:r>
          </a:p>
          <a:p>
            <a:r>
              <a:rPr lang="en-US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de-AT" dirty="0" smtClean="0"/>
              <a:t>♥ Code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don’t you?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&gt;&gt;&gt; def increment(i):</a:t>
            </a:r>
          </a:p>
          <a:p>
            <a:r>
              <a:rPr lang="en-US" dirty="0" smtClean="0"/>
              <a:t>...     return i + 1</a:t>
            </a:r>
          </a:p>
          <a:p>
            <a:endParaRPr lang="en-US" dirty="0" smtClean="0"/>
          </a:p>
          <a:p>
            <a:r>
              <a:rPr lang="en-US" dirty="0" smtClean="0"/>
              <a:t>&gt;&gt;&gt; increment(10)</a:t>
            </a:r>
          </a:p>
          <a:p>
            <a:r>
              <a:rPr lang="en-US" dirty="0" smtClean="0"/>
              <a:t>11</a:t>
            </a:r>
          </a:p>
          <a:p>
            <a:endParaRPr lang="en-US" dirty="0"/>
          </a:p>
          <a:p>
            <a:r>
              <a:rPr lang="en-US" dirty="0" smtClean="0"/>
              <a:t>&gt;&gt;&gt; increment = wrap(increment)</a:t>
            </a:r>
          </a:p>
          <a:p>
            <a:endParaRPr lang="en-US" dirty="0"/>
          </a:p>
          <a:p>
            <a:r>
              <a:rPr lang="en-US" dirty="0" smtClean="0"/>
              <a:t>&gt;&gt;&gt; increment(12)</a:t>
            </a:r>
          </a:p>
          <a:p>
            <a:r>
              <a:rPr lang="en-US" dirty="0" smtClean="0"/>
              <a:t>Before</a:t>
            </a:r>
          </a:p>
          <a:p>
            <a:r>
              <a:rPr lang="en-US" dirty="0" smtClean="0"/>
              <a:t>13</a:t>
            </a:r>
          </a:p>
          <a:p>
            <a:r>
              <a:rPr lang="en-US" dirty="0" smtClean="0"/>
              <a:t>After</a:t>
            </a:r>
          </a:p>
          <a:p>
            <a:endParaRPr lang="en-US" dirty="0" smtClean="0"/>
          </a:p>
          <a:p>
            <a:r>
              <a:rPr lang="en-US" dirty="0" smtClean="0"/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8005B"/>
                </a:solidFill>
              </a:rPr>
              <a:t>import</a:t>
            </a:r>
            <a:r>
              <a:rPr lang="en-US" dirty="0"/>
              <a:t> sys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log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sys.flags.debug</a:t>
            </a:r>
            <a:r>
              <a:rPr lang="en-US" dirty="0"/>
              <a:t>:</a:t>
            </a:r>
          </a:p>
          <a:p>
            <a:r>
              <a:rPr lang="en-US" dirty="0"/>
              <a:t>			</a:t>
            </a:r>
            <a:r>
              <a:rPr lang="en-US" dirty="0" smtClean="0">
                <a:solidFill>
                  <a:srgbClr val="D8005B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err="1" smtClean="0"/>
              <a:t>function</a:t>
            </a:r>
            <a:r>
              <a:rPr lang="en-US" dirty="0" err="1"/>
              <a:t>.__name</a:t>
            </a:r>
            <a:r>
              <a:rPr lang="en-US" dirty="0"/>
              <a:t>__, args</a:t>
            </a:r>
          </a:p>
          <a:p>
            <a:r>
              <a:rPr lang="en-US" dirty="0"/>
              <a:t>	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function(</a:t>
            </a:r>
            <a:r>
              <a:rPr lang="en-US" dirty="0">
                <a:solidFill>
                  <a:srgbClr val="D8005B"/>
                </a:solidFill>
              </a:rPr>
              <a:t>*</a:t>
            </a:r>
            <a:r>
              <a:rPr lang="en-US" dirty="0"/>
              <a:t>args, </a:t>
            </a:r>
            <a:r>
              <a:rPr lang="en-US" dirty="0">
                <a:solidFill>
                  <a:srgbClr val="D8005B"/>
                </a:solidFill>
              </a:rPr>
              <a:t>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decorate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):</a:t>
            </a:r>
          </a:p>
          <a:p>
            <a:r>
              <a:rPr lang="en-US" dirty="0"/>
              <a:t>	return i + 1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log(increment)</a:t>
            </a:r>
          </a:p>
          <a:p>
            <a:endParaRPr lang="en-US" dirty="0"/>
          </a:p>
          <a:p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rgbClr val="83E700"/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 increment(i):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i + 1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increment = log(increment)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$ python increment.py</a:t>
            </a:r>
          </a:p>
          <a:p>
            <a:r>
              <a:rPr lang="en-US" sz="3200" dirty="0" smtClean="0"/>
              <a:t>100</a:t>
            </a:r>
          </a:p>
          <a:p>
            <a:endParaRPr lang="en-US" sz="3200" dirty="0" smtClean="0"/>
          </a:p>
          <a:p>
            <a:r>
              <a:rPr lang="en-US" sz="3200" dirty="0" smtClean="0"/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$ python </a:t>
            </a:r>
            <a:r>
              <a:rPr lang="en-US" sz="3200" dirty="0" smtClean="0">
                <a:solidFill>
                  <a:srgbClr val="83E700"/>
                </a:solidFill>
              </a:rPr>
              <a:t>–d</a:t>
            </a:r>
            <a:r>
              <a:rPr lang="en-US" sz="3200" dirty="0" smtClean="0"/>
              <a:t> increment.py</a:t>
            </a:r>
          </a:p>
          <a:p>
            <a:r>
              <a:rPr lang="en-US" sz="3200" dirty="0" smtClean="0"/>
              <a:t>increment (99,)</a:t>
            </a:r>
          </a:p>
          <a:p>
            <a:r>
              <a:rPr lang="en-US" sz="3200" dirty="0" smtClean="0"/>
              <a:t>100</a:t>
            </a:r>
          </a:p>
          <a:p>
            <a:endParaRPr lang="en-US" sz="3200" dirty="0" smtClean="0"/>
          </a:p>
          <a:p>
            <a:r>
              <a:rPr lang="en-US" sz="3200" dirty="0"/>
              <a:t>$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i </a:t>
            </a:r>
            <a:r>
              <a:rPr lang="en-US" dirty="0">
                <a:solidFill>
                  <a:srgbClr val="D8005B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log(increment)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83E700"/>
                </a:solidFill>
              </a:rPr>
              <a:t>@log</a:t>
            </a:r>
            <a:endParaRPr lang="en-US" dirty="0">
              <a:solidFill>
                <a:srgbClr val="83E700"/>
              </a:solidFill>
            </a:endParaRPr>
          </a:p>
          <a:p>
            <a:r>
              <a:rPr lang="en-US" dirty="0" smtClean="0"/>
              <a:t>def </a:t>
            </a:r>
            <a:r>
              <a:rPr lang="en-US" dirty="0"/>
              <a:t>increment(i):</a:t>
            </a:r>
          </a:p>
          <a:p>
            <a:r>
              <a:rPr lang="en-US" dirty="0"/>
              <a:t>	return i + 1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increment(99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DECORATORS!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python_xkcd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260648"/>
            <a:ext cx="5628746" cy="63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1520" y="6165304"/>
            <a:ext cx="3131840" cy="504056"/>
          </a:xfrm>
        </p:spPr>
        <p:txBody>
          <a:bodyPr/>
          <a:lstStyle/>
          <a:p>
            <a:r>
              <a:rPr lang="en-US" sz="2800" dirty="0" smtClean="0">
                <a:solidFill>
                  <a:srgbClr val="D8005B"/>
                </a:solidFill>
              </a:rPr>
              <a:t>http://xkcd.com/353/</a:t>
            </a:r>
            <a:endParaRPr lang="en-US" sz="2800" dirty="0">
              <a:solidFill>
                <a:srgbClr val="D8005B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16024" y="4725144"/>
            <a:ext cx="2771800" cy="1584176"/>
          </a:xfrm>
        </p:spPr>
        <p:txBody>
          <a:bodyPr/>
          <a:lstStyle/>
          <a:p>
            <a:r>
              <a:rPr lang="en-US" dirty="0" smtClean="0">
                <a:solidFill>
                  <a:srgbClr val="D8005B"/>
                </a:solidFill>
              </a:rPr>
              <a:t>Import ANTIGRAVITY</a:t>
            </a:r>
            <a:endParaRPr lang="en-US" dirty="0">
              <a:solidFill>
                <a:srgbClr val="D800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are nice…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…some aren’t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Let’s build 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 that you can see some code!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 smtClean="0"/>
              <a:t>$ python </a:t>
            </a:r>
            <a:r>
              <a:rPr lang="en-US" sz="2800" dirty="0"/>
              <a:t>-m </a:t>
            </a:r>
            <a:r>
              <a:rPr lang="en-US" sz="2800" dirty="0" err="1"/>
              <a:t>SimpleHTTPServer</a:t>
            </a:r>
            <a:endParaRPr lang="en-US" sz="2800" dirty="0"/>
          </a:p>
          <a:p>
            <a:r>
              <a:rPr lang="en-US" sz="2800" dirty="0"/>
              <a:t>Serving HTTP on 0.0.0.0 port </a:t>
            </a:r>
            <a:r>
              <a:rPr lang="en-US" sz="2800" dirty="0" smtClean="0"/>
              <a:t>8000 ...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sz="1800" dirty="0" err="1">
                <a:solidFill>
                  <a:srgbClr val="D8005B"/>
                </a:solidFill>
              </a:rPr>
              <a:t>import</a:t>
            </a:r>
            <a:r>
              <a:rPr lang="de-AT" sz="1800" dirty="0"/>
              <a:t> urllib2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 smtClean="0"/>
              <a:t>github</a:t>
            </a:r>
            <a:r>
              <a:rPr lang="de-AT" sz="1800" dirty="0" smtClean="0"/>
              <a:t> </a:t>
            </a:r>
            <a:r>
              <a:rPr lang="de-AT" sz="1800" dirty="0" smtClean="0">
                <a:solidFill>
                  <a:srgbClr val="D8005B"/>
                </a:solidFill>
              </a:rPr>
              <a:t>=</a:t>
            </a:r>
            <a:r>
              <a:rPr lang="de-AT" sz="1800" dirty="0" smtClean="0"/>
              <a:t> 'https</a:t>
            </a:r>
            <a:r>
              <a:rPr lang="de-AT" sz="1800" dirty="0"/>
              <a:t>://api.github.com</a:t>
            </a:r>
            <a:r>
              <a:rPr lang="de-AT" sz="1800" dirty="0" smtClean="0"/>
              <a:t>'</a:t>
            </a:r>
            <a:endParaRPr lang="de-AT" sz="1800" dirty="0"/>
          </a:p>
          <a:p>
            <a:r>
              <a:rPr lang="de-AT" sz="1800" dirty="0" err="1" smtClean="0"/>
              <a:t>req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</a:t>
            </a:r>
            <a:r>
              <a:rPr lang="de-AT" sz="1800" dirty="0" smtClean="0"/>
              <a:t>urllib2.Request(</a:t>
            </a:r>
            <a:r>
              <a:rPr lang="de-AT" sz="1800" dirty="0" err="1" smtClean="0"/>
              <a:t>github</a:t>
            </a:r>
            <a:r>
              <a:rPr lang="de-AT" sz="1800" dirty="0" smtClean="0"/>
              <a:t>)</a:t>
            </a:r>
            <a:endParaRPr lang="de-AT" sz="1800" dirty="0"/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password_manager</a:t>
            </a:r>
            <a:r>
              <a:rPr lang="de-AT" sz="1800" dirty="0"/>
              <a:t> = urllib2.</a:t>
            </a:r>
            <a:r>
              <a:rPr lang="de-AT" sz="1800" dirty="0">
                <a:solidFill>
                  <a:srgbClr val="D8005B"/>
                </a:solidFill>
              </a:rPr>
              <a:t>HTTPPasswordMgrWithDefaultRealm</a:t>
            </a:r>
            <a:r>
              <a:rPr lang="de-AT" sz="1800" dirty="0"/>
              <a:t>()</a:t>
            </a:r>
          </a:p>
          <a:p>
            <a:r>
              <a:rPr lang="de-AT" sz="1800" dirty="0" err="1"/>
              <a:t>password_manager.add_password</a:t>
            </a:r>
            <a:r>
              <a:rPr lang="de-AT" sz="1800" dirty="0"/>
              <a:t>(</a:t>
            </a:r>
            <a:r>
              <a:rPr lang="de-AT" sz="1800" dirty="0">
                <a:solidFill>
                  <a:srgbClr val="00B0F0"/>
                </a:solidFill>
              </a:rPr>
              <a:t>None</a:t>
            </a:r>
            <a:r>
              <a:rPr lang="de-AT" sz="1800" dirty="0"/>
              <a:t>, </a:t>
            </a:r>
            <a:r>
              <a:rPr lang="de-AT" sz="1800" dirty="0" err="1" smtClean="0"/>
              <a:t>github</a:t>
            </a:r>
            <a:r>
              <a:rPr lang="de-AT" sz="1800" dirty="0" smtClean="0"/>
              <a:t>, </a:t>
            </a:r>
            <a:r>
              <a:rPr lang="de-AT" sz="1800" dirty="0"/>
              <a:t>'</a:t>
            </a:r>
            <a:r>
              <a:rPr lang="de-AT" sz="1800" dirty="0" err="1"/>
              <a:t>user</a:t>
            </a:r>
            <a:r>
              <a:rPr lang="de-AT" sz="1800" dirty="0"/>
              <a:t>', 'pass')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auth_manager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</a:t>
            </a:r>
            <a:r>
              <a:rPr lang="de-AT" sz="1800" dirty="0">
                <a:solidFill>
                  <a:srgbClr val="D8005B"/>
                </a:solidFill>
              </a:rPr>
              <a:t>HTTPBasicAuthHandler</a:t>
            </a:r>
            <a:r>
              <a:rPr lang="de-AT" sz="1800" dirty="0"/>
              <a:t>(</a:t>
            </a:r>
            <a:r>
              <a:rPr lang="de-AT" sz="1800" dirty="0" err="1"/>
              <a:t>password_manager</a:t>
            </a:r>
            <a:r>
              <a:rPr lang="de-AT" sz="1800" dirty="0"/>
              <a:t>)</a:t>
            </a:r>
          </a:p>
          <a:p>
            <a:r>
              <a:rPr lang="de-AT" sz="1800" dirty="0" err="1"/>
              <a:t>opener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urllib2.build_opener(</a:t>
            </a:r>
            <a:r>
              <a:rPr lang="de-AT" sz="1800" dirty="0" err="1"/>
              <a:t>auth_manager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/>
              <a:t>urllib2.</a:t>
            </a:r>
            <a:r>
              <a:rPr lang="de-AT" sz="1800" dirty="0">
                <a:solidFill>
                  <a:srgbClr val="D8005B"/>
                </a:solidFill>
              </a:rPr>
              <a:t>install_opener</a:t>
            </a:r>
            <a:r>
              <a:rPr lang="de-AT" sz="1800" dirty="0"/>
              <a:t>(</a:t>
            </a:r>
            <a:r>
              <a:rPr lang="de-AT" sz="1800" dirty="0" err="1"/>
              <a:t>opener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handler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urllib2.urlopen(</a:t>
            </a:r>
            <a:r>
              <a:rPr lang="de-AT" sz="1800" dirty="0" err="1"/>
              <a:t>req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/>
              <a:t>handler.getcode</a:t>
            </a:r>
            <a:r>
              <a:rPr lang="de-AT" sz="1800" dirty="0"/>
              <a:t>()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/>
              <a:t>handler.headers.</a:t>
            </a:r>
            <a:r>
              <a:rPr lang="de-AT" sz="1800" dirty="0" err="1">
                <a:solidFill>
                  <a:srgbClr val="D8005B"/>
                </a:solidFill>
              </a:rPr>
              <a:t>getheader</a:t>
            </a:r>
            <a:r>
              <a:rPr lang="de-AT" sz="1800" dirty="0"/>
              <a:t>('</a:t>
            </a:r>
            <a:r>
              <a:rPr lang="de-AT" sz="1800" dirty="0" err="1"/>
              <a:t>content</a:t>
            </a:r>
            <a:r>
              <a:rPr lang="de-AT" sz="1800" dirty="0"/>
              <a:t>-type')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de-AT" sz="1800" dirty="0" smtClean="0"/>
          </a:p>
          <a:p>
            <a:endParaRPr lang="de-AT" sz="1800" dirty="0" smtClean="0"/>
          </a:p>
          <a:p>
            <a:endParaRPr lang="de-AT" sz="1800" dirty="0" smtClean="0"/>
          </a:p>
          <a:p>
            <a:endParaRPr lang="de-AT" sz="1800" dirty="0"/>
          </a:p>
          <a:p>
            <a:endParaRPr lang="de-AT" sz="1800" dirty="0" smtClean="0"/>
          </a:p>
          <a:p>
            <a:r>
              <a:rPr lang="de-AT" sz="1800" dirty="0" err="1" smtClean="0">
                <a:solidFill>
                  <a:srgbClr val="D8005B"/>
                </a:solidFill>
              </a:rPr>
              <a:t>import</a:t>
            </a:r>
            <a:r>
              <a:rPr lang="de-AT" sz="1800" dirty="0" smtClean="0"/>
              <a:t> </a:t>
            </a:r>
            <a:r>
              <a:rPr lang="de-AT" sz="1800" dirty="0" err="1"/>
              <a:t>requests</a:t>
            </a:r>
            <a:endParaRPr lang="de-AT" sz="1800" dirty="0"/>
          </a:p>
          <a:p>
            <a:endParaRPr lang="de-AT" sz="1800" dirty="0" smtClean="0"/>
          </a:p>
          <a:p>
            <a:r>
              <a:rPr lang="de-AT" sz="1800" dirty="0" err="1"/>
              <a:t>g</a:t>
            </a:r>
            <a:r>
              <a:rPr lang="de-AT" sz="1800" dirty="0" err="1" smtClean="0"/>
              <a:t>ithub</a:t>
            </a:r>
            <a:r>
              <a:rPr lang="de-AT" sz="1800" dirty="0" smtClean="0"/>
              <a:t> </a:t>
            </a:r>
            <a:r>
              <a:rPr lang="de-AT" sz="1800" dirty="0" smtClean="0">
                <a:solidFill>
                  <a:srgbClr val="D8005B"/>
                </a:solidFill>
              </a:rPr>
              <a:t>=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83E700"/>
                </a:solidFill>
              </a:rPr>
              <a:t>'https://api.github.com'</a:t>
            </a:r>
          </a:p>
          <a:p>
            <a:r>
              <a:rPr lang="de-AT" sz="1800" dirty="0" err="1" smtClean="0"/>
              <a:t>response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</a:t>
            </a:r>
            <a:r>
              <a:rPr lang="de-AT" sz="1800" dirty="0" smtClean="0"/>
              <a:t>requests.get(</a:t>
            </a:r>
            <a:r>
              <a:rPr lang="de-AT" sz="1800" dirty="0" err="1" smtClean="0"/>
              <a:t>github</a:t>
            </a:r>
            <a:r>
              <a:rPr lang="de-AT" sz="1800" dirty="0" smtClean="0"/>
              <a:t>, </a:t>
            </a:r>
            <a:r>
              <a:rPr lang="de-AT" sz="1800" dirty="0" err="1"/>
              <a:t>auth</a:t>
            </a:r>
            <a:r>
              <a:rPr lang="de-AT" sz="1800" dirty="0"/>
              <a:t>=(</a:t>
            </a:r>
            <a:r>
              <a:rPr lang="de-AT" sz="1800" dirty="0">
                <a:solidFill>
                  <a:srgbClr val="83E700"/>
                </a:solidFill>
              </a:rPr>
              <a:t>'</a:t>
            </a:r>
            <a:r>
              <a:rPr lang="de-AT" sz="1800" dirty="0" err="1">
                <a:solidFill>
                  <a:srgbClr val="83E700"/>
                </a:solidFill>
              </a:rPr>
              <a:t>user</a:t>
            </a:r>
            <a:r>
              <a:rPr lang="de-AT" sz="1800" dirty="0">
                <a:solidFill>
                  <a:srgbClr val="83E700"/>
                </a:solidFill>
              </a:rPr>
              <a:t>', 'pass'</a:t>
            </a:r>
            <a:r>
              <a:rPr lang="de-AT" sz="1800" dirty="0"/>
              <a:t>))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</a:t>
            </a:r>
            <a:r>
              <a:rPr lang="de-AT" sz="1800" dirty="0" err="1" smtClean="0">
                <a:solidFill>
                  <a:srgbClr val="D8005B"/>
                </a:solidFill>
              </a:rPr>
              <a:t>rint</a:t>
            </a:r>
            <a:r>
              <a:rPr lang="de-AT" sz="1800" dirty="0" smtClean="0"/>
              <a:t> </a:t>
            </a:r>
            <a:r>
              <a:rPr lang="de-AT" sz="1800" dirty="0" err="1" smtClean="0"/>
              <a:t>response.status_code</a:t>
            </a:r>
            <a:endParaRPr lang="de-AT" sz="1800" dirty="0"/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 smtClean="0"/>
              <a:t>response.headers</a:t>
            </a:r>
            <a:r>
              <a:rPr lang="de-AT" sz="1800" dirty="0"/>
              <a:t>[</a:t>
            </a:r>
            <a:r>
              <a:rPr lang="de-AT" sz="1800" dirty="0">
                <a:solidFill>
                  <a:srgbClr val="83E700"/>
                </a:solidFill>
              </a:rPr>
              <a:t>'</a:t>
            </a:r>
            <a:r>
              <a:rPr lang="de-AT" sz="1800" dirty="0" err="1">
                <a:solidFill>
                  <a:srgbClr val="83E700"/>
                </a:solidFill>
              </a:rPr>
              <a:t>content</a:t>
            </a:r>
            <a:r>
              <a:rPr lang="de-AT" sz="1800" dirty="0">
                <a:solidFill>
                  <a:srgbClr val="83E700"/>
                </a:solidFill>
              </a:rPr>
              <a:t>-type'</a:t>
            </a:r>
            <a:r>
              <a:rPr lang="de-AT" sz="1800" dirty="0"/>
              <a:t>]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WEB CRAWLING</a:t>
            </a:r>
            <a:endParaRPr lang="en-US" sz="13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D8005B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flask </a:t>
            </a:r>
            <a:r>
              <a:rPr lang="en-US" dirty="0">
                <a:solidFill>
                  <a:srgbClr val="D8005B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smtClean="0"/>
              <a:t>Flask </a:t>
            </a:r>
          </a:p>
          <a:p>
            <a:endParaRPr lang="en-US" dirty="0"/>
          </a:p>
          <a:p>
            <a:r>
              <a:rPr lang="en-US" dirty="0" smtClean="0"/>
              <a:t>app </a:t>
            </a:r>
            <a:r>
              <a:rPr lang="en-US" dirty="0"/>
              <a:t>= Flask(</a:t>
            </a:r>
            <a:r>
              <a:rPr lang="en-US" dirty="0">
                <a:solidFill>
                  <a:srgbClr val="00B0F0"/>
                </a:solidFill>
              </a:rPr>
              <a:t>__name__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"/"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hello</a:t>
            </a:r>
            <a:r>
              <a:rPr lang="en-US" dirty="0"/>
              <a:t>():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"Hello World!"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__name__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"__main__"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app.run</a:t>
            </a:r>
            <a:r>
              <a:rPr lang="en-US" dirty="0"/>
              <a:t>()</a:t>
            </a:r>
          </a:p>
        </p:txBody>
      </p:sp>
      <p:pic>
        <p:nvPicPr>
          <p:cNvPr id="2050" name="Picture 2" descr="D:\Documents\empathiccode\Python\flas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0400" y="5029200"/>
            <a:ext cx="4673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WEB SERVER</a:t>
            </a:r>
            <a:endParaRPr lang="en-US" sz="13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But where is the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happening?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684584" y="-243408"/>
            <a:ext cx="10729192" cy="7488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2859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I should really have this next part in 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comic sans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also bullet points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And clipart</a:t>
            </a:r>
          </a:p>
          <a:p>
            <a:pPr algn="l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Since it is really the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part of the presentation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I am sorry, don’t run away.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please</a:t>
            </a:r>
            <a:endParaRPr lang="en-US" sz="3200" dirty="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55976" y="3933056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ugliest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0" y="6309320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Folie</a:t>
            </a:r>
            <a:r>
              <a:rPr lang="en-US" dirty="0" smtClean="0"/>
              <a:t> 67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275856" y="6309320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Johannes Hofmeister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804248" y="6488668"/>
            <a:ext cx="29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Dotnet</a:t>
            </a:r>
            <a:r>
              <a:rPr lang="en-US" dirty="0" smtClean="0"/>
              <a:t> developer conference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5536" y="0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Unfortunately</a:t>
            </a:r>
            <a:endParaRPr lang="en-US" sz="4400" b="1" dirty="0"/>
          </a:p>
        </p:txBody>
      </p:sp>
      <p:sp>
        <p:nvSpPr>
          <p:cNvPr id="12" name="Rechteck 11"/>
          <p:cNvSpPr/>
          <p:nvPr/>
        </p:nvSpPr>
        <p:spPr>
          <a:xfrm>
            <a:off x="4686497" y="0"/>
            <a:ext cx="4457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My COMPANY </a:t>
            </a:r>
            <a:endParaRPr lang="de-DE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509120"/>
            <a:ext cx="1869034" cy="1773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repeatCount="indefinite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Seriously, why do some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really have slides like the last 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5445224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Python</a:t>
            </a:r>
            <a:endParaRPr lang="en-US" sz="6600" dirty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93305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Virtual ENV</a:t>
            </a:r>
            <a:endParaRPr lang="en-US" sz="6000" dirty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PIP</a:t>
            </a:r>
          </a:p>
        </p:txBody>
      </p:sp>
      <p:sp>
        <p:nvSpPr>
          <p:cNvPr id="5" name="Rechteck 4"/>
          <p:cNvSpPr/>
          <p:nvPr/>
        </p:nvSpPr>
        <p:spPr>
          <a:xfrm>
            <a:off x="971600" y="90872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Libs</a:t>
            </a:r>
            <a:endParaRPr lang="en-US" sz="6000" dirty="0" smtClean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Python 2.7.3</a:t>
            </a:r>
            <a:endParaRPr lang="en-US" sz="960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 get:</a:t>
            </a:r>
          </a:p>
          <a:p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x64, if you 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Virtual </a:t>
            </a:r>
            <a:r>
              <a:rPr lang="en-US" sz="9600" dirty="0" err="1" smtClean="0"/>
              <a:t>ENVironment</a:t>
            </a:r>
            <a:endParaRPr lang="en-US" sz="96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Then, setup 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err="1" smtClean="0"/>
              <a:t>usefull</a:t>
            </a:r>
            <a:r>
              <a:rPr lang="en-US" dirty="0" smtClean="0"/>
              <a:t> for lots of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PACKAGE MANAGER</a:t>
            </a:r>
            <a:endParaRPr lang="en-US" sz="115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Then, get the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 is just like </a:t>
            </a:r>
            <a:r>
              <a:rPr lang="en-US" dirty="0" err="1" smtClean="0"/>
              <a:t>NuGet</a:t>
            </a:r>
            <a:r>
              <a:rPr lang="en-US" dirty="0" smtClean="0"/>
              <a:t> or NPM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 really the hardest step…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Pip installs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smtClean="0"/>
              <a:t> </a:t>
            </a:r>
            <a:r>
              <a:rPr lang="en-US" sz="2000" smtClean="0"/>
              <a:t>/Python2.7</a:t>
            </a:r>
            <a:endParaRPr lang="en-US" sz="2000" dirty="0" smtClean="0"/>
          </a:p>
          <a:p>
            <a:endParaRPr lang="en-US" sz="1600" dirty="0"/>
          </a:p>
          <a:p>
            <a:r>
              <a:rPr lang="de-AT" sz="2000" dirty="0"/>
              <a:t>$ </a:t>
            </a:r>
            <a:r>
              <a:rPr lang="de-AT" sz="2000" dirty="0" err="1"/>
              <a:t>curl</a:t>
            </a:r>
            <a:r>
              <a:rPr lang="de-AT" sz="2000" dirty="0"/>
              <a:t> -O </a:t>
            </a:r>
            <a:r>
              <a:rPr lang="de-AT" sz="1200" dirty="0"/>
              <a:t>https://github.com/pypa/virtualenv/raw/master/virtualenv.py</a:t>
            </a:r>
            <a:r>
              <a:rPr lang="de-AT" sz="1050" dirty="0"/>
              <a:t> </a:t>
            </a:r>
            <a:endParaRPr lang="de-AT" sz="1600" dirty="0" smtClean="0"/>
          </a:p>
          <a:p>
            <a:endParaRPr lang="de-AT" sz="1600" dirty="0"/>
          </a:p>
          <a:p>
            <a:r>
              <a:rPr lang="de-AT" sz="2000" dirty="0"/>
              <a:t>$ </a:t>
            </a:r>
            <a:r>
              <a:rPr lang="de-AT" sz="2000" dirty="0" err="1"/>
              <a:t>python</a:t>
            </a:r>
            <a:r>
              <a:rPr lang="de-AT" sz="2000" dirty="0"/>
              <a:t> </a:t>
            </a:r>
            <a:r>
              <a:rPr lang="de-AT" sz="2000" dirty="0">
                <a:solidFill>
                  <a:srgbClr val="83E700"/>
                </a:solidFill>
              </a:rPr>
              <a:t>virtualenv.py</a:t>
            </a:r>
            <a:r>
              <a:rPr lang="de-AT" sz="2000" dirty="0"/>
              <a:t> </a:t>
            </a:r>
            <a:r>
              <a:rPr lang="de-AT" sz="2000" dirty="0" err="1" smtClean="0"/>
              <a:t>default</a:t>
            </a:r>
            <a:endParaRPr lang="de-AT" sz="2000" dirty="0" smtClean="0"/>
          </a:p>
          <a:p>
            <a:endParaRPr lang="de-AT" sz="2000" dirty="0"/>
          </a:p>
          <a:p>
            <a:r>
              <a:rPr lang="de-AT" sz="2000" dirty="0" smtClean="0"/>
              <a:t>$ ./</a:t>
            </a:r>
            <a:r>
              <a:rPr lang="de-AT" sz="2000" dirty="0" err="1" smtClean="0"/>
              <a:t>default</a:t>
            </a:r>
            <a:r>
              <a:rPr lang="de-AT" sz="2000" dirty="0" smtClean="0"/>
              <a:t>/bin/activate.bat</a:t>
            </a:r>
          </a:p>
          <a:p>
            <a:endParaRPr lang="de-AT" sz="2000" dirty="0"/>
          </a:p>
          <a:p>
            <a:r>
              <a:rPr lang="de-AT" sz="2000" dirty="0" smtClean="0">
                <a:solidFill>
                  <a:srgbClr val="00B0F0"/>
                </a:solidFill>
              </a:rPr>
              <a:t>(</a:t>
            </a:r>
            <a:r>
              <a:rPr lang="de-AT" sz="2000" dirty="0" err="1" smtClean="0">
                <a:solidFill>
                  <a:srgbClr val="00B0F0"/>
                </a:solidFill>
              </a:rPr>
              <a:t>default</a:t>
            </a:r>
            <a:r>
              <a:rPr lang="de-AT" sz="2000" dirty="0" smtClean="0">
                <a:solidFill>
                  <a:srgbClr val="00B0F0"/>
                </a:solidFill>
              </a:rPr>
              <a:t>)</a:t>
            </a:r>
            <a:r>
              <a:rPr lang="de-AT" sz="2000" dirty="0" smtClean="0"/>
              <a:t>$ </a:t>
            </a:r>
            <a:r>
              <a:rPr lang="de-AT" sz="2000" dirty="0" err="1" smtClean="0"/>
              <a:t>pip</a:t>
            </a:r>
            <a:r>
              <a:rPr lang="de-AT" sz="2000" dirty="0" smtClean="0"/>
              <a:t> </a:t>
            </a:r>
            <a:r>
              <a:rPr lang="de-AT" sz="2000" dirty="0" err="1" smtClean="0"/>
              <a:t>install</a:t>
            </a:r>
            <a:r>
              <a:rPr lang="de-AT" sz="2000" dirty="0" smtClean="0"/>
              <a:t> &lt;</a:t>
            </a:r>
            <a:r>
              <a:rPr lang="de-AT" sz="2000" dirty="0" err="1" smtClean="0">
                <a:solidFill>
                  <a:srgbClr val="00B0F0"/>
                </a:solidFill>
              </a:rPr>
              <a:t>package</a:t>
            </a:r>
            <a:r>
              <a:rPr lang="de-AT" sz="2000" dirty="0" smtClean="0">
                <a:solidFill>
                  <a:srgbClr val="00B0F0"/>
                </a:solidFill>
              </a:rPr>
              <a:t> </a:t>
            </a:r>
            <a:r>
              <a:rPr lang="de-AT" sz="2000" dirty="0" err="1" smtClean="0">
                <a:solidFill>
                  <a:srgbClr val="00B0F0"/>
                </a:solidFill>
              </a:rPr>
              <a:t>name</a:t>
            </a:r>
            <a:r>
              <a:rPr lang="de-AT" sz="2000" dirty="0" smtClean="0"/>
              <a:t>&gt;</a:t>
            </a:r>
            <a:r>
              <a:rPr lang="de-AT" sz="2000" dirty="0"/>
              <a:t/>
            </a:r>
            <a:br>
              <a:rPr lang="de-AT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$ pip freeze</a:t>
            </a:r>
          </a:p>
          <a:p>
            <a:endParaRPr lang="en-US" dirty="0" smtClean="0"/>
          </a:p>
          <a:p>
            <a:r>
              <a:rPr lang="en-US" dirty="0" err="1" smtClean="0"/>
              <a:t>BeautifulSoup</a:t>
            </a:r>
            <a:r>
              <a:rPr lang="en-US" dirty="0"/>
              <a:t>==</a:t>
            </a:r>
            <a:r>
              <a:rPr lang="en-US" dirty="0" smtClean="0"/>
              <a:t>3.2.1</a:t>
            </a:r>
            <a:endParaRPr lang="en-US" dirty="0"/>
          </a:p>
          <a:p>
            <a:r>
              <a:rPr lang="en-US" dirty="0" err="1"/>
              <a:t>Django</a:t>
            </a:r>
            <a:r>
              <a:rPr lang="en-US" dirty="0"/>
              <a:t>==1.4</a:t>
            </a:r>
          </a:p>
          <a:p>
            <a:r>
              <a:rPr lang="en-US" dirty="0"/>
              <a:t>Flask==0.8</a:t>
            </a:r>
          </a:p>
          <a:p>
            <a:r>
              <a:rPr lang="en-US" dirty="0" smtClean="0"/>
              <a:t>Markdown==2.1.1</a:t>
            </a:r>
          </a:p>
          <a:p>
            <a:r>
              <a:rPr lang="en-US" dirty="0" err="1" smtClean="0"/>
              <a:t>PyMySQL</a:t>
            </a:r>
            <a:r>
              <a:rPr lang="en-US" dirty="0"/>
              <a:t>==0.5</a:t>
            </a:r>
          </a:p>
          <a:p>
            <a:r>
              <a:rPr lang="en-US" dirty="0" err="1"/>
              <a:t>PyOpenGL</a:t>
            </a:r>
            <a:r>
              <a:rPr lang="en-US" dirty="0"/>
              <a:t>==3.0.2</a:t>
            </a:r>
          </a:p>
          <a:p>
            <a:r>
              <a:rPr lang="en-US" dirty="0" smtClean="0"/>
              <a:t>markdown2</a:t>
            </a:r>
            <a:r>
              <a:rPr lang="en-US" dirty="0"/>
              <a:t>==1.4.2</a:t>
            </a:r>
          </a:p>
          <a:p>
            <a:r>
              <a:rPr lang="en-US" dirty="0"/>
              <a:t>nose==1.2.1</a:t>
            </a:r>
          </a:p>
          <a:p>
            <a:r>
              <a:rPr lang="en-US" dirty="0"/>
              <a:t>requests==0.14.1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http://flask.pocoo.org/docs/license/#</a:t>
            </a:r>
            <a:r>
              <a:rPr lang="en-US" dirty="0" smtClean="0">
                <a:hlinkClick r:id="rId2"/>
              </a:rPr>
              <a:t>flask-artwork-license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s5.postimage.org/ijaxtsrhj/python_trend_2012_men_must_have_izandrew.jpg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21297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2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21297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2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71600" y="1556792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3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Bildschirmpräsentation (4:3)</PresentationFormat>
  <Paragraphs>715</Paragraphs>
  <Slides>78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86" baseType="lpstr">
      <vt:lpstr>Arial</vt:lpstr>
      <vt:lpstr>Lobster Two</vt:lpstr>
      <vt:lpstr>Bebas Neue</vt:lpstr>
      <vt:lpstr>Source Code Pro</vt:lpstr>
      <vt:lpstr>Roboto</vt:lpstr>
      <vt:lpstr>Calibri</vt:lpstr>
      <vt:lpstr>Comic Sans MS</vt:lpstr>
      <vt:lpstr>Larissa-Design</vt:lpstr>
      <vt:lpstr>Python</vt:lpstr>
      <vt:lpstr>Python</vt:lpstr>
      <vt:lpstr>@pro_cessor</vt:lpstr>
      <vt:lpstr>http://cessor.de</vt:lpstr>
      <vt:lpstr>I ♥ Code</vt:lpstr>
      <vt:lpstr>STACK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Whitespace</vt:lpstr>
      <vt:lpstr>Dynamic</vt:lpstr>
      <vt:lpstr>Data Structures</vt:lpstr>
      <vt:lpstr>SELF POINTER</vt:lpstr>
      <vt:lpstr>Why is that?</vt:lpstr>
      <vt:lpstr>&gt;&gt;&gt; IMPORT THIS</vt:lpstr>
      <vt:lpstr>Folie 38</vt:lpstr>
      <vt:lpstr>Folie 39</vt:lpstr>
      <vt:lpstr>Linq…</vt:lpstr>
      <vt:lpstr>Folie 41</vt:lpstr>
      <vt:lpstr>Folie 42</vt:lpstr>
      <vt:lpstr>Folie 43</vt:lpstr>
      <vt:lpstr>Folie 44</vt:lpstr>
      <vt:lpstr>Folie 45</vt:lpstr>
      <vt:lpstr>DynAmic…</vt:lpstr>
      <vt:lpstr>Folie 47</vt:lpstr>
      <vt:lpstr>Folie 48</vt:lpstr>
      <vt:lpstr>Folie 49</vt:lpstr>
      <vt:lpstr>Folie 50</vt:lpstr>
      <vt:lpstr>Folie 51</vt:lpstr>
      <vt:lpstr>Folie 52</vt:lpstr>
      <vt:lpstr>Folie 53</vt:lpstr>
      <vt:lpstr>Folie 54</vt:lpstr>
      <vt:lpstr>Folie 55</vt:lpstr>
      <vt:lpstr>Folie 56</vt:lpstr>
      <vt:lpstr>DECORATORS!</vt:lpstr>
      <vt:lpstr>Import ANTIGRAVITY</vt:lpstr>
      <vt:lpstr>Libraries</vt:lpstr>
      <vt:lpstr>Folie 60</vt:lpstr>
      <vt:lpstr>FILE SHARING</vt:lpstr>
      <vt:lpstr>Folie 62</vt:lpstr>
      <vt:lpstr>Folie 63</vt:lpstr>
      <vt:lpstr>WEB CRAWLING</vt:lpstr>
      <vt:lpstr>Folie 65</vt:lpstr>
      <vt:lpstr>WEB SERVER</vt:lpstr>
      <vt:lpstr>MAGIC</vt:lpstr>
      <vt:lpstr>Folie 68</vt:lpstr>
      <vt:lpstr>people</vt:lpstr>
      <vt:lpstr>Installation</vt:lpstr>
      <vt:lpstr>Folie 71</vt:lpstr>
      <vt:lpstr>Python 2.7.3</vt:lpstr>
      <vt:lpstr>Virtual ENVironment</vt:lpstr>
      <vt:lpstr>PACKAGE MANAGER</vt:lpstr>
      <vt:lpstr>PIP</vt:lpstr>
      <vt:lpstr>Folie 76</vt:lpstr>
      <vt:lpstr>Folie 77</vt:lpstr>
      <vt:lpstr>Folie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Nossi</dc:creator>
  <cp:lastModifiedBy>Johannes Hofmeister</cp:lastModifiedBy>
  <cp:revision>101</cp:revision>
  <dcterms:created xsi:type="dcterms:W3CDTF">2013-03-11T18:57:27Z</dcterms:created>
  <dcterms:modified xsi:type="dcterms:W3CDTF">2013-03-14T18:33:13Z</dcterms:modified>
</cp:coreProperties>
</file>