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327" r:id="rId2"/>
    <p:sldId id="262" r:id="rId3"/>
    <p:sldId id="263" r:id="rId4"/>
    <p:sldId id="382" r:id="rId5"/>
    <p:sldId id="379" r:id="rId6"/>
    <p:sldId id="380" r:id="rId7"/>
    <p:sldId id="383" r:id="rId8"/>
    <p:sldId id="385" r:id="rId9"/>
    <p:sldId id="386" r:id="rId10"/>
    <p:sldId id="387" r:id="rId11"/>
    <p:sldId id="389" r:id="rId12"/>
    <p:sldId id="388" r:id="rId13"/>
    <p:sldId id="390" r:id="rId14"/>
    <p:sldId id="391" r:id="rId15"/>
    <p:sldId id="424" r:id="rId16"/>
    <p:sldId id="392" r:id="rId17"/>
    <p:sldId id="312" r:id="rId18"/>
    <p:sldId id="395" r:id="rId19"/>
    <p:sldId id="396" r:id="rId20"/>
    <p:sldId id="397" r:id="rId21"/>
    <p:sldId id="398" r:id="rId22"/>
    <p:sldId id="399" r:id="rId23"/>
    <p:sldId id="403" r:id="rId24"/>
    <p:sldId id="400" r:id="rId25"/>
    <p:sldId id="402" r:id="rId26"/>
    <p:sldId id="414" r:id="rId27"/>
    <p:sldId id="411" r:id="rId28"/>
    <p:sldId id="413" r:id="rId29"/>
    <p:sldId id="417" r:id="rId30"/>
    <p:sldId id="419" r:id="rId31"/>
    <p:sldId id="420" r:id="rId32"/>
    <p:sldId id="421" r:id="rId33"/>
    <p:sldId id="442" r:id="rId34"/>
    <p:sldId id="416" r:id="rId35"/>
    <p:sldId id="412" r:id="rId36"/>
    <p:sldId id="425" r:id="rId37"/>
    <p:sldId id="441" r:id="rId38"/>
    <p:sldId id="440" r:id="rId39"/>
    <p:sldId id="426" r:id="rId40"/>
    <p:sldId id="443" r:id="rId41"/>
    <p:sldId id="444" r:id="rId42"/>
    <p:sldId id="445" r:id="rId43"/>
    <p:sldId id="430" r:id="rId44"/>
    <p:sldId id="432" r:id="rId45"/>
    <p:sldId id="433" r:id="rId46"/>
    <p:sldId id="436" r:id="rId47"/>
    <p:sldId id="446" r:id="rId48"/>
    <p:sldId id="448" r:id="rId49"/>
    <p:sldId id="454" r:id="rId50"/>
    <p:sldId id="449" r:id="rId51"/>
    <p:sldId id="452" r:id="rId52"/>
    <p:sldId id="486" r:id="rId53"/>
    <p:sldId id="457" r:id="rId54"/>
    <p:sldId id="459" r:id="rId55"/>
    <p:sldId id="460" r:id="rId56"/>
    <p:sldId id="462" r:id="rId57"/>
    <p:sldId id="455" r:id="rId58"/>
    <p:sldId id="463" r:id="rId59"/>
    <p:sldId id="464" r:id="rId60"/>
    <p:sldId id="467" r:id="rId61"/>
    <p:sldId id="465" r:id="rId62"/>
    <p:sldId id="469" r:id="rId63"/>
    <p:sldId id="468" r:id="rId64"/>
    <p:sldId id="470" r:id="rId65"/>
    <p:sldId id="471" r:id="rId66"/>
    <p:sldId id="473" r:id="rId67"/>
    <p:sldId id="410" r:id="rId68"/>
    <p:sldId id="408" r:id="rId69"/>
    <p:sldId id="475" r:id="rId70"/>
    <p:sldId id="476" r:id="rId71"/>
    <p:sldId id="478" r:id="rId72"/>
    <p:sldId id="477" r:id="rId73"/>
    <p:sldId id="482" r:id="rId74"/>
    <p:sldId id="483" r:id="rId75"/>
    <p:sldId id="487" r:id="rId76"/>
    <p:sldId id="481" r:id="rId77"/>
    <p:sldId id="489" r:id="rId78"/>
    <p:sldId id="490" r:id="rId79"/>
    <p:sldId id="491" r:id="rId80"/>
    <p:sldId id="492" r:id="rId81"/>
    <p:sldId id="495" r:id="rId82"/>
    <p:sldId id="494" r:id="rId83"/>
    <p:sldId id="496" r:id="rId84"/>
    <p:sldId id="497" r:id="rId85"/>
    <p:sldId id="508" r:id="rId86"/>
    <p:sldId id="498" r:id="rId87"/>
    <p:sldId id="499" r:id="rId88"/>
    <p:sldId id="500" r:id="rId89"/>
    <p:sldId id="509" r:id="rId90"/>
    <p:sldId id="504" r:id="rId91"/>
    <p:sldId id="511" r:id="rId92"/>
    <p:sldId id="518" r:id="rId93"/>
    <p:sldId id="519" r:id="rId94"/>
    <p:sldId id="520" r:id="rId95"/>
    <p:sldId id="515" r:id="rId96"/>
    <p:sldId id="514" r:id="rId97"/>
    <p:sldId id="516" r:id="rId98"/>
    <p:sldId id="505" r:id="rId99"/>
    <p:sldId id="517" r:id="rId100"/>
    <p:sldId id="501" r:id="rId101"/>
    <p:sldId id="313" r:id="rId102"/>
    <p:sldId id="314" r:id="rId103"/>
    <p:sldId id="315" r:id="rId104"/>
    <p:sldId id="316" r:id="rId105"/>
    <p:sldId id="317" r:id="rId106"/>
    <p:sldId id="521" r:id="rId107"/>
    <p:sldId id="522" r:id="rId108"/>
    <p:sldId id="523" r:id="rId109"/>
    <p:sldId id="347" r:id="rId110"/>
    <p:sldId id="369" r:id="rId111"/>
    <p:sldId id="370" r:id="rId112"/>
    <p:sldId id="371" r:id="rId113"/>
    <p:sldId id="372" r:id="rId114"/>
    <p:sldId id="525" r:id="rId115"/>
    <p:sldId id="526" r:id="rId116"/>
    <p:sldId id="527" r:id="rId117"/>
    <p:sldId id="531" r:id="rId118"/>
    <p:sldId id="528" r:id="rId119"/>
    <p:sldId id="529" r:id="rId120"/>
    <p:sldId id="530" r:id="rId121"/>
    <p:sldId id="524" r:id="rId122"/>
    <p:sldId id="474" r:id="rId123"/>
    <p:sldId id="306" r:id="rId124"/>
    <p:sldId id="296" r:id="rId125"/>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B7FF"/>
    <a:srgbClr val="00DB00"/>
    <a:srgbClr val="FF74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57" autoAdjust="0"/>
  </p:normalViewPr>
  <p:slideViewPr>
    <p:cSldViewPr>
      <p:cViewPr varScale="1">
        <p:scale>
          <a:sx n="112" d="100"/>
          <a:sy n="112"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387BDB18-914D-4BFD-8CA5-9EA31C659A99}" type="datetimeFigureOut">
              <a:rPr lang="en-US" smtClean="0"/>
              <a:pPr/>
              <a:t>5/15/2012</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1BF86264-EC1B-4B19-8F55-7D3ABAE85A36}" type="slidenum">
              <a:rPr lang="en-US" smtClean="0"/>
              <a:pPr/>
              <a:t>‹Nr.›</a:t>
            </a:fld>
            <a:endParaRPr lang="en-US"/>
          </a:p>
        </p:txBody>
      </p:sp>
    </p:spTree>
    <p:extLst>
      <p:ext uri="{BB962C8B-B14F-4D97-AF65-F5344CB8AC3E}">
        <p14:creationId xmlns:p14="http://schemas.microsoft.com/office/powerpoint/2010/main" val="367385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Und </a:t>
            </a:r>
            <a:r>
              <a:rPr lang="en-US" dirty="0" err="1" smtClean="0"/>
              <a:t>damit</a:t>
            </a:r>
            <a:r>
              <a:rPr lang="en-US" dirty="0" smtClean="0"/>
              <a:t> w</a:t>
            </a:r>
            <a:r>
              <a:rPr lang="de-DE" dirty="0" err="1" smtClean="0"/>
              <a:t>ären</a:t>
            </a:r>
            <a:r>
              <a:rPr lang="de-DE" baseline="0" dirty="0" smtClean="0"/>
              <a:t> wir schon beim nächsten </a:t>
            </a:r>
            <a:r>
              <a:rPr lang="de-DE" baseline="0" dirty="0" err="1" smtClean="0"/>
              <a:t>Weaselword</a:t>
            </a:r>
            <a:endParaRPr lang="de-DE"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97</a:t>
            </a:fld>
            <a:endParaRPr lang="en-US"/>
          </a:p>
        </p:txBody>
      </p:sp>
    </p:spTree>
    <p:extLst>
      <p:ext uri="{BB962C8B-B14F-4D97-AF65-F5344CB8AC3E}">
        <p14:creationId xmlns:p14="http://schemas.microsoft.com/office/powerpoint/2010/main" val="193297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15.05.2012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15.05.2012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15.05.2012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15.05.2012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15.05.2012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15.05.2012</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15.05.2012</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15.05.2012</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15.05.2012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15.05.2012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http://thenounproject.com/noun/first-aid/" TargetMode="External"/><Relationship Id="rId2" Type="http://schemas.openxmlformats.org/officeDocument/2006/relationships/hyperlink" Target="http://www.labnol.org/software/tutorials/advice-select-best-fonts-for-powerpoint-presentation-slides/3355/" TargetMode="External"/><Relationship Id="rId1" Type="http://schemas.openxmlformats.org/officeDocument/2006/relationships/slideLayout" Target="../slideLayouts/slideLayout2.xml"/><Relationship Id="rId4" Type="http://schemas.openxmlformats.org/officeDocument/2006/relationships/hyperlink" Target="http://andypalmer.com/2008/05/singletons/"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lassnamer.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github.com/jenkinsci/jenkins/blob/master/core/src/main/java/jenkins/model/Jenkins.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Martin Golding</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00B7FF"/>
                </a:solidFill>
              </a:rPr>
              <a:t>aussagekräftige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Erzeuge</a:t>
            </a:r>
            <a:endParaRPr lang="en-US" dirty="0"/>
          </a:p>
        </p:txBody>
      </p:sp>
      <p:sp>
        <p:nvSpPr>
          <p:cNvPr id="5" name="Textplatzhalter 4"/>
          <p:cNvSpPr>
            <a:spLocks noGrp="1"/>
          </p:cNvSpPr>
          <p:nvPr>
            <p:ph type="body" sz="quarter" idx="11"/>
          </p:nvPr>
        </p:nvSpPr>
        <p:spPr/>
        <p:txBody>
          <a:bodyPr/>
          <a:lstStyle/>
          <a:p>
            <a:r>
              <a:rPr lang="de-DE" dirty="0" smtClean="0"/>
              <a:t>Unterschiede</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discussing the observable commonalities between two or more solutions, after they’ve emerged.</a:t>
            </a:r>
            <a:endParaRPr lang="en-US" dirty="0"/>
          </a:p>
        </p:txBody>
      </p:sp>
    </p:spTree>
    <p:extLst>
      <p:ext uri="{BB962C8B-B14F-4D97-AF65-F5344CB8AC3E}">
        <p14:creationId xmlns:p14="http://schemas.microsoft.com/office/powerpoint/2010/main" val="36500413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err="1" smtClean="0"/>
              <a:t>Seek</a:t>
            </a:r>
            <a:r>
              <a:rPr lang="de-DE" sz="9600" dirty="0" smtClean="0"/>
              <a:t> &amp; </a:t>
            </a:r>
            <a:r>
              <a:rPr lang="de-DE" sz="9600" dirty="0" err="1" smtClean="0"/>
              <a:t>Destroy</a:t>
            </a:r>
            <a:endParaRPr lang="de-DE" sz="9600" dirty="0"/>
          </a:p>
        </p:txBody>
      </p:sp>
      <p:sp>
        <p:nvSpPr>
          <p:cNvPr id="4" name="Textplatzhalter 3"/>
          <p:cNvSpPr>
            <a:spLocks noGrp="1"/>
          </p:cNvSpPr>
          <p:nvPr>
            <p:ph type="body" sz="quarter" idx="10"/>
          </p:nvPr>
        </p:nvSpPr>
        <p:spPr/>
        <p:txBody>
          <a:bodyPr/>
          <a:lstStyle/>
          <a:p>
            <a:r>
              <a:rPr lang="de-DE" dirty="0" smtClean="0"/>
              <a:t>Weg Damit!</a:t>
            </a:r>
            <a:endParaRPr lang="de-DE" dirty="0"/>
          </a:p>
        </p:txBody>
      </p:sp>
      <p:sp>
        <p:nvSpPr>
          <p:cNvPr id="5" name="Textplatzhalter 4"/>
          <p:cNvSpPr>
            <a:spLocks noGrp="1"/>
          </p:cNvSpPr>
          <p:nvPr>
            <p:ph type="body" sz="quarter" idx="11"/>
          </p:nvPr>
        </p:nvSpPr>
        <p:spPr/>
        <p:txBody>
          <a:bodyPr/>
          <a:lstStyle/>
          <a:p>
            <a:r>
              <a:rPr lang="de-DE" dirty="0" smtClean="0"/>
              <a:t>Wiesel Jagd</a:t>
            </a:r>
            <a:endParaRPr lang="de-DE" dirty="0"/>
          </a:p>
        </p:txBody>
      </p:sp>
    </p:spTree>
    <p:extLst>
      <p:ext uri="{BB962C8B-B14F-4D97-AF65-F5344CB8AC3E}">
        <p14:creationId xmlns:p14="http://schemas.microsoft.com/office/powerpoint/2010/main" val="271075423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Rename</a:t>
            </a:r>
            <a:r>
              <a:rPr lang="de-DE" dirty="0" smtClean="0"/>
              <a:t> Class</a:t>
            </a:r>
            <a:endParaRPr lang="de-DE" dirty="0"/>
          </a:p>
        </p:txBody>
      </p:sp>
      <p:sp>
        <p:nvSpPr>
          <p:cNvPr id="4" name="Textplatzhalter 3"/>
          <p:cNvSpPr>
            <a:spLocks noGrp="1"/>
          </p:cNvSpPr>
          <p:nvPr>
            <p:ph type="body" sz="quarter" idx="10"/>
          </p:nvPr>
        </p:nvSpPr>
        <p:spPr/>
        <p:txBody>
          <a:bodyPr/>
          <a:lstStyle/>
          <a:p>
            <a:r>
              <a:rPr lang="de-DE" dirty="0" smtClean="0"/>
              <a:t>Refactoring</a:t>
            </a:r>
            <a:endParaRPr lang="de-DE" dirty="0"/>
          </a:p>
        </p:txBody>
      </p:sp>
      <p:sp>
        <p:nvSpPr>
          <p:cNvPr id="5" name="Textplatzhalter 4"/>
          <p:cNvSpPr>
            <a:spLocks noGrp="1"/>
          </p:cNvSpPr>
          <p:nvPr>
            <p:ph type="body" sz="quarter" idx="11"/>
          </p:nvPr>
        </p:nvSpPr>
        <p:spPr/>
        <p:txBody>
          <a:bodyPr/>
          <a:lstStyle/>
          <a:p>
            <a:r>
              <a:rPr lang="de-DE" dirty="0" smtClean="0"/>
              <a:t>Umbenennen</a:t>
            </a:r>
            <a:endParaRPr lang="de-DE" dirty="0"/>
          </a:p>
        </p:txBody>
      </p:sp>
    </p:spTree>
    <p:extLst>
      <p:ext uri="{BB962C8B-B14F-4D97-AF65-F5344CB8AC3E}">
        <p14:creationId xmlns:p14="http://schemas.microsoft.com/office/powerpoint/2010/main" val="51145807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971600" y="548680"/>
            <a:ext cx="7200800" cy="5760640"/>
          </a:xfrm>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“There are many powerful </a:t>
            </a:r>
            <a:r>
              <a:rPr lang="en-US" sz="4400" dirty="0" err="1" smtClean="0">
                <a:solidFill>
                  <a:schemeClr val="tx1">
                    <a:lumMod val="50000"/>
                    <a:lumOff val="50000"/>
                  </a:schemeClr>
                </a:solidFill>
                <a:latin typeface="Roboto" pitchFamily="2" charset="0"/>
                <a:ea typeface="Roboto" pitchFamily="2" charset="0"/>
              </a:rPr>
              <a:t>refactorings</a:t>
            </a:r>
            <a:r>
              <a:rPr lang="en-US" sz="4400" dirty="0" smtClean="0">
                <a:solidFill>
                  <a:schemeClr val="tx1">
                    <a:lumMod val="50000"/>
                    <a:lumOff val="50000"/>
                  </a:schemeClr>
                </a:solidFill>
                <a:latin typeface="Roboto" pitchFamily="2" charset="0"/>
                <a:ea typeface="Roboto" pitchFamily="2" charset="0"/>
              </a:rPr>
              <a:t>, but </a:t>
            </a:r>
            <a:r>
              <a:rPr lang="en-US" sz="4400" dirty="0" smtClean="0">
                <a:solidFill>
                  <a:srgbClr val="FF00FF"/>
                </a:solidFill>
                <a:latin typeface="Roboto" pitchFamily="2" charset="0"/>
                <a:ea typeface="Roboto" pitchFamily="2" charset="0"/>
              </a:rPr>
              <a:t>Rename Class</a:t>
            </a:r>
            <a:r>
              <a:rPr lang="en-US" sz="4400" dirty="0" smtClean="0">
                <a:solidFill>
                  <a:schemeClr val="tx1">
                    <a:lumMod val="50000"/>
                    <a:lumOff val="50000"/>
                  </a:schemeClr>
                </a:solidFill>
                <a:latin typeface="Roboto" pitchFamily="2" charset="0"/>
                <a:ea typeface="Roboto" pitchFamily="2" charset="0"/>
              </a:rPr>
              <a:t> is the most powerful. It changes the way people see code and lets them notice possibilities that they might not have considered before"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Michael Feathers.</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5561934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Suchbare</a:t>
            </a:r>
            <a:endParaRPr lang="en-US" sz="8800" dirty="0">
              <a:solidFill>
                <a:srgbClr val="00B7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3227303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2620981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8517273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42204564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interface</a:t>
            </a:r>
            <a:r>
              <a:rPr lang="en-US" sz="2000" b="1" dirty="0">
                <a:solidFill>
                  <a:schemeClr val="bg1"/>
                </a:solidFill>
                <a:latin typeface="Consolas"/>
              </a:rPr>
              <a:t>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r>
            <a:br>
              <a:rPr lang="en-US" sz="2000" b="1" dirty="0">
                <a:solidFill>
                  <a:schemeClr val="bg1"/>
                </a:solidFill>
                <a:latin typeface="Consolas"/>
              </a:rPr>
            </a:br>
            <a:r>
              <a:rPr lang="en-US" sz="2000" b="1" dirty="0">
                <a:latin typeface="Consolas"/>
              </a:rPr>
              <a:t>public class </a:t>
            </a:r>
            <a:r>
              <a:rPr lang="en-US" sz="2000" b="1" dirty="0">
                <a:solidFill>
                  <a:schemeClr val="bg1"/>
                </a:solidFill>
                <a:latin typeface="Consolas"/>
              </a:rPr>
              <a:t>Customers : </a:t>
            </a:r>
            <a:r>
              <a:rPr lang="en-US" sz="2000" b="1" dirty="0" err="1">
                <a:solidFill>
                  <a:schemeClr val="bg1"/>
                </a:solidFill>
                <a:latin typeface="Consolas"/>
              </a:rPr>
              <a:t>ICustomerRepository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42403109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public </a:t>
            </a:r>
            <a:r>
              <a:rPr lang="en-US" sz="2000" b="1" dirty="0">
                <a:latin typeface="Consolas"/>
              </a:rPr>
              <a:t>class </a:t>
            </a:r>
            <a:r>
              <a:rPr lang="en-US" sz="2000" b="1" dirty="0">
                <a:solidFill>
                  <a:schemeClr val="bg1"/>
                </a:solidFill>
                <a:latin typeface="Consolas"/>
              </a:rPr>
              <a:t>Customers :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1144188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rgbClr val="FF00FF"/>
                </a:solidFill>
                <a:latin typeface="Consolas"/>
              </a:rPr>
              <a:t>I</a:t>
            </a:r>
            <a:r>
              <a:rPr lang="en-US" sz="2000" b="1" dirty="0" err="1">
                <a:solidFill>
                  <a:schemeClr val="bg1"/>
                </a:solidFill>
                <a:latin typeface="Consolas"/>
              </a:rPr>
              <a:t>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6705078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smtClean="0">
                <a:solidFill>
                  <a:srgbClr val="FF00FF"/>
                </a:solidFill>
                <a:latin typeface="Consolas"/>
              </a:rPr>
              <a:t>year</a:t>
            </a:r>
            <a:r>
              <a:rPr lang="en-US" sz="2000" b="1" dirty="0" smtClean="0">
                <a:solidFill>
                  <a:schemeClr val="bg1"/>
                </a:solidFill>
                <a:latin typeface="Consolas"/>
              </a:rPr>
              <a:t>);</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9337480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Iformatter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IFormat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70505477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err="1" smtClean="0">
                <a:solidFill>
                  <a:schemeClr val="bg1"/>
                </a:solidFill>
                <a:latin typeface="Consolas" pitchFamily="49" charset="0"/>
                <a:ea typeface="Roboto" pitchFamily="2" charset="0"/>
                <a:cs typeface="Consolas" pitchFamily="49" charset="0"/>
              </a:rPr>
              <a:t>IObserver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IObserve</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715002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FF00FF"/>
                </a:solidFill>
              </a:rPr>
              <a:t>aussprechbare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Interfaces </a:t>
            </a:r>
            <a:br>
              <a:rPr lang="de-DE" dirty="0" smtClean="0"/>
            </a:br>
            <a:r>
              <a:rPr lang="de-DE" dirty="0" smtClean="0"/>
              <a:t>definieren </a:t>
            </a:r>
            <a:r>
              <a:rPr lang="de-DE" dirty="0" smtClean="0">
                <a:solidFill>
                  <a:srgbClr val="FF00FF"/>
                </a:solidFill>
              </a:rPr>
              <a:t>verhalten</a:t>
            </a:r>
            <a:r>
              <a:rPr lang="de-DE" dirty="0" smtClean="0"/>
              <a:t>. </a:t>
            </a:r>
            <a:br>
              <a:rPr lang="de-DE" dirty="0" smtClean="0"/>
            </a:br>
            <a:r>
              <a:rPr lang="de-DE" dirty="0"/>
              <a:t/>
            </a:r>
            <a:br>
              <a:rPr lang="de-DE" dirty="0"/>
            </a:br>
            <a:r>
              <a:rPr lang="de-DE" dirty="0" smtClean="0"/>
              <a:t>Warum nennen wir sie nicht so?</a:t>
            </a:r>
            <a:endParaRPr lang="de-DE" dirty="0"/>
          </a:p>
        </p:txBody>
      </p:sp>
    </p:spTree>
    <p:extLst>
      <p:ext uri="{BB962C8B-B14F-4D97-AF65-F5344CB8AC3E}">
        <p14:creationId xmlns:p14="http://schemas.microsoft.com/office/powerpoint/2010/main" val="416430644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 Do Something For You</a:t>
            </a:r>
            <a:endParaRPr lang="de-DE" dirty="0"/>
          </a:p>
        </p:txBody>
      </p:sp>
    </p:spTree>
    <p:extLst>
      <p:ext uri="{BB962C8B-B14F-4D97-AF65-F5344CB8AC3E}">
        <p14:creationId xmlns:p14="http://schemas.microsoft.com/office/powerpoint/2010/main" val="225910309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2"/>
              </a:rPr>
              <a:t>http://www.labnol.org/software/tutorials/advice-select-best-fonts-for-powerpoint-presentation-slides/3355/</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Health</a:t>
            </a:r>
            <a:r>
              <a:rPr lang="de-AT" sz="1200" dirty="0">
                <a:latin typeface="Roboto" pitchFamily="2" charset="0"/>
                <a:ea typeface="Roboto" pitchFamily="2" charset="0"/>
              </a:rPr>
              <a:t/>
            </a:r>
            <a:br>
              <a:rPr lang="de-AT" sz="1200" dirty="0">
                <a:latin typeface="Roboto" pitchFamily="2" charset="0"/>
                <a:ea typeface="Roboto" pitchFamily="2" charset="0"/>
              </a:rPr>
            </a:br>
            <a:r>
              <a:rPr lang="de-DE" sz="1200" dirty="0">
                <a:latin typeface="Roboto" pitchFamily="2" charset="0"/>
                <a:ea typeface="Roboto" pitchFamily="2" charset="0"/>
                <a:hlinkClick r:id="rId3"/>
              </a:rPr>
              <a:t>http://thenounproject.com/noun/first-aid/#</a:t>
            </a:r>
            <a:r>
              <a:rPr lang="de-DE" sz="1200" dirty="0" smtClean="0">
                <a:latin typeface="Roboto" pitchFamily="2" charset="0"/>
                <a:ea typeface="Roboto" pitchFamily="2" charset="0"/>
                <a:hlinkClick r:id="rId3"/>
              </a:rPr>
              <a:t>icon-No2208</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smtClean="0">
                <a:latin typeface="Roboto" pitchFamily="2" charset="0"/>
                <a:ea typeface="Roboto" pitchFamily="2" charset="0"/>
              </a:rPr>
              <a:t>Andy Palmer on Singletons</a:t>
            </a:r>
            <a:br>
              <a:rPr lang="de-DE" sz="1200" dirty="0" smtClean="0">
                <a:latin typeface="Roboto" pitchFamily="2" charset="0"/>
                <a:ea typeface="Roboto" pitchFamily="2" charset="0"/>
              </a:rPr>
            </a:br>
            <a:r>
              <a:rPr lang="de-DE" sz="1200" dirty="0" smtClean="0">
                <a:latin typeface="Roboto" pitchFamily="2" charset="0"/>
                <a:ea typeface="Roboto" pitchFamily="2" charset="0"/>
                <a:hlinkClick r:id="rId4"/>
              </a:rPr>
              <a:t>http</a:t>
            </a:r>
            <a:r>
              <a:rPr lang="de-DE" sz="1200" dirty="0">
                <a:latin typeface="Roboto" pitchFamily="2" charset="0"/>
                <a:ea typeface="Roboto" pitchFamily="2" charset="0"/>
                <a:hlinkClick r:id="rId4"/>
              </a:rPr>
              <a:t>://andypalmer.com/2008/05/singletons/</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 </a:t>
            </a:r>
            <a:r>
              <a:rPr lang="de-DE" dirty="0" err="1" smtClean="0">
                <a:latin typeface="Roboto" pitchFamily="2" charset="0"/>
                <a:ea typeface="Roboto" pitchFamily="2" charset="0"/>
              </a:rPr>
              <a:t>gen</a:t>
            </a:r>
            <a:r>
              <a:rPr lang="de-DE" dirty="0" err="1" smtClean="0">
                <a:solidFill>
                  <a:srgbClr val="FF00FF"/>
                </a:solidFill>
                <a:latin typeface="Roboto" pitchFamily="2" charset="0"/>
                <a:ea typeface="Roboto" pitchFamily="2" charset="0"/>
              </a:rPr>
              <a:t>ymd</a:t>
            </a:r>
            <a:r>
              <a:rPr lang="de-DE" dirty="0" err="1" smtClean="0">
                <a:solidFill>
                  <a:srgbClr val="00DB00"/>
                </a:solidFill>
                <a:latin typeface="Roboto" pitchFamily="2" charset="0"/>
                <a:ea typeface="Roboto" pitchFamily="2" charset="0"/>
              </a:rPr>
              <a:t>hms</a:t>
            </a: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a:t>
            </a:r>
            <a:br>
              <a:rPr lang="de-DE" dirty="0" smtClean="0">
                <a:latin typeface="Roboto" pitchFamily="2" charset="0"/>
                <a:ea typeface="Roboto" pitchFamily="2" charset="0"/>
              </a:rPr>
            </a:br>
            <a:r>
              <a:rPr lang="de-DE" dirty="0" err="1" smtClean="0">
                <a:latin typeface="Roboto" pitchFamily="2" charset="0"/>
                <a:ea typeface="Roboto" pitchFamily="2" charset="0"/>
              </a:rPr>
              <a:t>generation</a:t>
            </a:r>
            <a:r>
              <a:rPr lang="de-DE" dirty="0" err="1" smtClean="0">
                <a:solidFill>
                  <a:srgbClr val="FF00FF"/>
                </a:solidFill>
                <a:latin typeface="Roboto" pitchFamily="2" charset="0"/>
                <a:ea typeface="Roboto" pitchFamily="2" charset="0"/>
              </a:rPr>
              <a:t>Timestamp</a:t>
            </a:r>
            <a:endParaRPr lang="en-US" dirty="0">
              <a:solidFill>
                <a:srgbClr val="FF00FF"/>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Gets or sets.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for </a:t>
            </a:r>
            <a:r>
              <a:rPr lang="en-US" sz="2000" dirty="0" err="1" smtClean="0">
                <a:solidFill>
                  <a:srgbClr val="00DB00"/>
                </a:solidFill>
                <a:latin typeface="Roboto" pitchFamily="2" charset="0"/>
                <a:ea typeface="Roboto" pitchFamily="2" charset="0"/>
              </a:rPr>
              <a:t>Ewiomc</a:t>
            </a:r>
            <a:r>
              <a:rPr lang="en-US" sz="2000" dirty="0" smtClean="0">
                <a:solidFill>
                  <a:srgbClr val="00DB00"/>
                </a:solidFill>
                <a:latin typeface="Roboto" pitchFamily="2" charset="0"/>
                <a:ea typeface="Roboto" pitchFamily="2" charset="0"/>
              </a:rPr>
              <a: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internally by the bl.</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public string </a:t>
            </a:r>
            <a:r>
              <a:rPr lang="en-US" sz="2000" dirty="0" err="1" smtClean="0">
                <a:solidFill>
                  <a:schemeClr val="bg1"/>
                </a:solidFill>
                <a:latin typeface="Roboto" pitchFamily="2" charset="0"/>
                <a:ea typeface="Roboto" pitchFamily="2" charset="0"/>
              </a:rPr>
              <a:t>Vdewgvgwid</a:t>
            </a:r>
            <a:r>
              <a:rPr lang="en-US" sz="2000" dirty="0" smtClean="0">
                <a:solidFill>
                  <a:schemeClr val="bg1"/>
                </a:solidFill>
                <a:latin typeface="Roboto" pitchFamily="2" charset="0"/>
                <a:ea typeface="Roboto" pitchFamily="2" charset="0"/>
              </a:rPr>
              <a:t> { </a:t>
            </a:r>
            <a:r>
              <a:rPr lang="en-US" sz="2000" dirty="0" smtClean="0">
                <a:latin typeface="Roboto" pitchFamily="2" charset="0"/>
                <a:ea typeface="Roboto" pitchFamily="2" charset="0"/>
              </a:rPr>
              <a:t>get</a:t>
            </a: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set</a:t>
            </a:r>
            <a:r>
              <a:rPr lang="en-US" sz="2000" dirty="0" smtClean="0">
                <a:solidFill>
                  <a:schemeClr val="bg1"/>
                </a:solidFill>
                <a:latin typeface="Roboto" pitchFamily="2" charset="0"/>
                <a:ea typeface="Roboto" pitchFamily="2" charset="0"/>
              </a:rPr>
              <a:t>; }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WTF? </a:t>
            </a:r>
            <a:r>
              <a:rPr lang="en-US" sz="2000" dirty="0" err="1" smtClean="0">
                <a:solidFill>
                  <a:schemeClr val="bg1"/>
                </a:solidFill>
                <a:latin typeface="Roboto" pitchFamily="2" charset="0"/>
                <a:ea typeface="Roboto" pitchFamily="2" charset="0"/>
              </a:rPr>
              <a:t>Ich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geh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heim</a:t>
            </a:r>
            <a:r>
              <a:rPr lang="en-US" sz="2000" dirty="0" smtClean="0">
                <a:solidFill>
                  <a:schemeClr val="bg1"/>
                </a:solidFill>
                <a:latin typeface="Roboto" pitchFamily="2" charset="0"/>
                <a:ea typeface="Roboto" pitchFamily="2" charset="0"/>
              </a:rPr>
              <a:t>.</a:t>
            </a: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Klassen</a:t>
            </a:r>
            <a:r>
              <a:rPr lang="de-DE" dirty="0" smtClean="0">
                <a:solidFill>
                  <a:srgbClr val="00B7FF"/>
                </a:solidFill>
              </a:rPr>
              <a:t>namen</a:t>
            </a:r>
            <a:endParaRPr lang="en-US" dirty="0">
              <a:solidFill>
                <a:srgbClr val="00B7FF"/>
              </a:solidFill>
            </a:endParaRPr>
          </a:p>
        </p:txBody>
      </p:sp>
      <p:sp>
        <p:nvSpPr>
          <p:cNvPr id="4" name="Textplatzhalter 3"/>
          <p:cNvSpPr>
            <a:spLocks noGrp="1"/>
          </p:cNvSpPr>
          <p:nvPr>
            <p:ph type="body" sz="quarter" idx="10"/>
          </p:nvPr>
        </p:nvSpPr>
        <p:spPr/>
        <p:txBody>
          <a:bodyPr/>
          <a:lstStyle/>
          <a:p>
            <a:r>
              <a:rPr lang="de-DE" dirty="0" smtClean="0"/>
              <a:t>Aussage</a:t>
            </a:r>
            <a:endParaRPr lang="en-US" dirty="0"/>
          </a:p>
        </p:txBody>
      </p:sp>
      <p:sp>
        <p:nvSpPr>
          <p:cNvPr id="5" name="Textplatzhalter 4"/>
          <p:cNvSpPr>
            <a:spLocks noGrp="1"/>
          </p:cNvSpPr>
          <p:nvPr>
            <p:ph type="body" sz="quarter" idx="11"/>
          </p:nvPr>
        </p:nvSpPr>
        <p:spPr/>
        <p:txBody>
          <a:bodyPr/>
          <a:lstStyle/>
          <a:p>
            <a:r>
              <a:rPr lang="de-DE" dirty="0" smtClean="0"/>
              <a:t>kräftig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“Classes and objects should have noun or noun phrase names like customer, </a:t>
            </a:r>
            <a:r>
              <a:rPr lang="en-US" dirty="0" err="1" smtClean="0"/>
              <a:t>WikiPage</a:t>
            </a:r>
            <a:r>
              <a:rPr lang="en-US" dirty="0" smtClean="0"/>
              <a:t>, Account, and </a:t>
            </a:r>
            <a:r>
              <a:rPr lang="en-US" dirty="0" err="1" smtClean="0"/>
              <a:t>Addressparser</a:t>
            </a:r>
            <a:r>
              <a:rPr lang="en-US" dirty="0" smtClean="0"/>
              <a:t>. Avoid words like manager, Processor,, Data, or Info in the Name of a class. A class Name should not be a verb.”</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a:t>
            </a:r>
            <a:r>
              <a:rPr lang="en-US" dirty="0" smtClean="0"/>
              <a:t>noun or noun phrase names </a:t>
            </a:r>
            <a:r>
              <a:rPr lang="en-US" dirty="0" smtClean="0">
                <a:solidFill>
                  <a:schemeClr val="bg1">
                    <a:lumMod val="75000"/>
                  </a:schemeClr>
                </a:solidFill>
              </a:rPr>
              <a:t>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11914" r="86719"/>
                    </a14:imgEffect>
                  </a14:imgLayer>
                </a14:imgProps>
              </a:ext>
              <a:ext uri="{28A0092B-C50C-407E-A947-70E740481C1C}">
                <a14:useLocalDpi xmlns:a14="http://schemas.microsoft.com/office/drawing/2010/main" val="0"/>
              </a:ext>
            </a:extLst>
          </a:blip>
          <a:srcRect/>
          <a:stretch>
            <a:fillRect/>
          </a:stretch>
        </p:blipFill>
        <p:spPr bwMode="auto">
          <a:xfrm>
            <a:off x="6588224" y="2483604"/>
            <a:ext cx="2398875" cy="179915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92280" y="501811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a:t>
            </a:r>
            <a:r>
              <a:rPr lang="en-US" dirty="0" smtClean="0"/>
              <a:t>customer, </a:t>
            </a:r>
            <a:r>
              <a:rPr lang="en-US" dirty="0" err="1" smtClean="0">
                <a:solidFill>
                  <a:srgbClr val="FF00FF"/>
                </a:solidFill>
              </a:rPr>
              <a:t>WikiPage</a:t>
            </a:r>
            <a:r>
              <a:rPr lang="en-US" dirty="0" smtClean="0"/>
              <a:t>, Account, and </a:t>
            </a:r>
            <a:r>
              <a:rPr lang="en-US" dirty="0" err="1" smtClean="0"/>
              <a:t>Address</a:t>
            </a:r>
            <a:r>
              <a:rPr lang="en-US" dirty="0" err="1" smtClean="0">
                <a:solidFill>
                  <a:srgbClr val="FF00FF"/>
                </a:solidFill>
              </a:rPr>
              <a:t>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t>
            </a:r>
            <a:r>
              <a:rPr lang="en-US" dirty="0" smtClean="0"/>
              <a:t>Avoid</a:t>
            </a:r>
            <a:r>
              <a:rPr lang="en-US" dirty="0" smtClean="0">
                <a:solidFill>
                  <a:schemeClr val="bg1">
                    <a:lumMod val="75000"/>
                  </a:schemeClr>
                </a:solidFill>
              </a:rPr>
              <a:t> words like </a:t>
            </a:r>
            <a:r>
              <a:rPr lang="en-US" dirty="0" smtClean="0"/>
              <a:t>manager, </a:t>
            </a:r>
            <a:r>
              <a:rPr lang="en-US" dirty="0" smtClean="0">
                <a:solidFill>
                  <a:srgbClr val="FF00FF"/>
                </a:solidFill>
              </a:rPr>
              <a:t>Processor</a:t>
            </a:r>
            <a:r>
              <a:rPr lang="en-US" dirty="0" smtClean="0"/>
              <a:t>, Data, or </a:t>
            </a:r>
            <a:r>
              <a:rPr lang="en-US" dirty="0" smtClean="0">
                <a:solidFill>
                  <a:srgbClr val="FF00FF"/>
                </a:solidFill>
              </a:rPr>
              <a:t>Info</a:t>
            </a:r>
            <a:r>
              <a:rPr lang="en-US" dirty="0" smtClean="0">
                <a:solidFill>
                  <a:schemeClr val="bg1">
                    <a:lumMod val="75000"/>
                  </a:schemeClr>
                </a:solidFill>
              </a:rPr>
              <a:t>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88032"/>
            <a:ext cx="9144000" cy="3429000"/>
          </a:xfrm>
        </p:spPr>
        <p:txBody>
          <a:bodyPr>
            <a:noAutofit/>
          </a:bodyPr>
          <a:lstStyle/>
          <a:p>
            <a:r>
              <a:rPr lang="en-US" sz="34400" dirty="0" smtClean="0"/>
              <a:t>WAR</a:t>
            </a:r>
            <a:endParaRPr lang="en-US" sz="34400" dirty="0"/>
          </a:p>
        </p:txBody>
      </p:sp>
      <p:sp>
        <p:nvSpPr>
          <p:cNvPr id="3" name="Titel 1"/>
          <p:cNvSpPr txBox="1">
            <a:spLocks/>
          </p:cNvSpPr>
          <p:nvPr/>
        </p:nvSpPr>
        <p:spPr>
          <a:xfrm>
            <a:off x="0" y="3429000"/>
            <a:ext cx="9144000" cy="3429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400" b="0" i="0" u="none" strike="noStrike" kern="1200" cap="none" spc="0" normalizeH="0" baseline="0" noProof="0" dirty="0" smtClean="0">
                <a:ln>
                  <a:noFill/>
                </a:ln>
                <a:solidFill>
                  <a:srgbClr val="00B7FF"/>
                </a:solidFill>
                <a:effectLst/>
                <a:uLnTx/>
                <a:uFillTx/>
                <a:latin typeface="Bebas Neue" pitchFamily="34" charset="0"/>
                <a:ea typeface="+mj-ea"/>
                <a:cs typeface="+mj-cs"/>
              </a:rPr>
              <a:t>UM?</a:t>
            </a:r>
            <a:endParaRPr kumimoji="0" lang="en-US" sz="34400" b="0" i="0" u="none" strike="noStrike" kern="1200" cap="none" spc="0" normalizeH="0" baseline="0" noProof="0" dirty="0">
              <a:ln>
                <a:noFill/>
              </a:ln>
              <a:solidFill>
                <a:srgbClr val="00B7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Deinen</a:t>
            </a:r>
            <a:r>
              <a:rPr lang="en-US" dirty="0" smtClean="0">
                <a:solidFill>
                  <a:srgbClr val="00B7FF"/>
                </a:solidFill>
              </a:rPr>
              <a:t> </a:t>
            </a:r>
            <a:r>
              <a:rPr lang="en-US" dirty="0" err="1" smtClean="0">
                <a:solidFill>
                  <a:srgbClr val="FF00FF"/>
                </a:solidFill>
              </a:rPr>
              <a:t>feind</a:t>
            </a:r>
            <a:endParaRPr lang="en-US" dirty="0">
              <a:solidFill>
                <a:srgbClr val="FF00FF"/>
              </a:solidFill>
            </a:endParaRPr>
          </a:p>
        </p:txBody>
      </p:sp>
      <p:sp>
        <p:nvSpPr>
          <p:cNvPr id="4" name="Textplatzhalter 3"/>
          <p:cNvSpPr>
            <a:spLocks noGrp="1"/>
          </p:cNvSpPr>
          <p:nvPr>
            <p:ph type="body" sz="quarter" idx="10"/>
          </p:nvPr>
        </p:nvSpPr>
        <p:spPr/>
        <p:txBody>
          <a:bodyPr/>
          <a:lstStyle/>
          <a:p>
            <a:r>
              <a:rPr lang="en-US" dirty="0" err="1" smtClean="0"/>
              <a:t>Kenne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respektiere</a:t>
            </a:r>
            <a:r>
              <a:rPr lang="en-US" dirty="0" smtClean="0"/>
              <a:t> </a:t>
            </a:r>
            <a:r>
              <a:rPr lang="en-US" dirty="0" err="1" smtClean="0"/>
              <a:t>ihn</a:t>
            </a: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Weasel Words</a:t>
            </a:r>
            <a:endParaRPr lang="en-US" dirty="0"/>
          </a:p>
        </p:txBody>
      </p:sp>
      <p:sp>
        <p:nvSpPr>
          <p:cNvPr id="4" name="Textplatzhalter 3"/>
          <p:cNvSpPr>
            <a:spLocks noGrp="1"/>
          </p:cNvSpPr>
          <p:nvPr>
            <p:ph type="body" sz="quarter" idx="10"/>
          </p:nvPr>
        </p:nvSpPr>
        <p:spPr/>
        <p:txBody>
          <a:bodyPr/>
          <a:lstStyle/>
          <a:p>
            <a:endParaRPr lang="en-US"/>
          </a:p>
        </p:txBody>
      </p:sp>
      <p:sp>
        <p:nvSpPr>
          <p:cNvPr id="5" name="Textplatzhalter 4"/>
          <p:cNvSpPr>
            <a:spLocks noGrp="1"/>
          </p:cNvSpPr>
          <p:nvPr>
            <p:ph type="body"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“I can suck melancholy out of a song, as a </a:t>
            </a:r>
            <a:r>
              <a:rPr lang="en-US" sz="4400" dirty="0" err="1" smtClean="0">
                <a:solidFill>
                  <a:schemeClr val="tx1">
                    <a:lumMod val="50000"/>
                    <a:lumOff val="50000"/>
                  </a:schemeClr>
                </a:solidFill>
                <a:latin typeface="Roboto" pitchFamily="2" charset="0"/>
                <a:ea typeface="Roboto" pitchFamily="2" charset="0"/>
              </a:rPr>
              <a:t>weazel</a:t>
            </a:r>
            <a:r>
              <a:rPr lang="en-US" sz="4400" dirty="0" smtClean="0">
                <a:solidFill>
                  <a:schemeClr val="tx1">
                    <a:lumMod val="50000"/>
                    <a:lumOff val="50000"/>
                  </a:schemeClr>
                </a:solidFill>
                <a:latin typeface="Roboto" pitchFamily="2" charset="0"/>
                <a:ea typeface="Roboto" pitchFamily="2" charset="0"/>
              </a:rPr>
              <a:t> sucks eggs.”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Shakespeare, as you like it, ii. 5.</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Taxonomie</a:t>
            </a:r>
            <a:endParaRPr lang="en-US" dirty="0">
              <a:solidFill>
                <a:srgbClr val="00B7FF"/>
              </a:solidFill>
            </a:endParaRPr>
          </a:p>
        </p:txBody>
      </p:sp>
      <p:sp>
        <p:nvSpPr>
          <p:cNvPr id="3" name="Textplatzhalter 2"/>
          <p:cNvSpPr>
            <a:spLocks noGrp="1"/>
          </p:cNvSpPr>
          <p:nvPr>
            <p:ph type="body" sz="quarter" idx="10"/>
          </p:nvPr>
        </p:nvSpPr>
        <p:spPr/>
        <p:txBody>
          <a:bodyPr/>
          <a:lstStyle/>
          <a:p>
            <a:r>
              <a:rPr lang="en-US" dirty="0" err="1" smtClean="0"/>
              <a:t>Klassifikation</a:t>
            </a:r>
            <a:endParaRPr lang="en-US" dirty="0"/>
          </a:p>
        </p:txBody>
      </p:sp>
      <p:sp>
        <p:nvSpPr>
          <p:cNvPr id="4" name="Textplatzhalter 3"/>
          <p:cNvSpPr>
            <a:spLocks noGrp="1"/>
          </p:cNvSpPr>
          <p:nvPr>
            <p:ph type="body" sz="quarter" idx="11"/>
          </p:nvPr>
        </p:nvSpPr>
        <p:spPr/>
        <p:txBody>
          <a:bodyPr/>
          <a:lstStyle/>
          <a:p>
            <a:r>
              <a:rPr lang="en-US" dirty="0" err="1" smtClean="0"/>
              <a:t>Ordnung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rgbClr val="00B7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13800" dirty="0" smtClean="0"/>
              <a:t>Double </a:t>
            </a:r>
            <a:r>
              <a:rPr lang="en-US" sz="13800" dirty="0" smtClean="0">
                <a:solidFill>
                  <a:srgbClr val="FF00FF"/>
                </a:solidFill>
              </a:rPr>
              <a:t>int</a:t>
            </a:r>
            <a:r>
              <a:rPr lang="en-US" sz="13800" dirty="0" smtClean="0"/>
              <a:t> </a:t>
            </a:r>
            <a:br>
              <a:rPr lang="en-US" sz="13800" dirty="0" smtClean="0"/>
            </a:br>
            <a:r>
              <a:rPr lang="en-US" sz="13800" dirty="0" smtClean="0"/>
              <a:t>long </a:t>
            </a:r>
            <a:r>
              <a:rPr lang="en-US" sz="13800" dirty="0" smtClean="0">
                <a:solidFill>
                  <a:srgbClr val="FF00FF"/>
                </a:solidFill>
              </a:rPr>
              <a:t>string</a:t>
            </a:r>
            <a:endParaRPr lang="en-US" sz="13800" dirty="0">
              <a:solidFill>
                <a:srgbClr val="FF00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p</a:t>
            </a:r>
            <a:r>
              <a:rPr lang="en-US" sz="2800" b="1" dirty="0" err="1" smtClean="0">
                <a:solidFill>
                  <a:schemeClr val="bg1"/>
                </a:solidFill>
                <a:latin typeface="Consolas" pitchFamily="49" charset="0"/>
                <a:ea typeface="Roboto" pitchFamily="2" charset="0"/>
                <a:cs typeface="Consolas" pitchFamily="49" charset="0"/>
              </a:rPr>
              <a:t>Window</a:t>
            </a:r>
            <a:r>
              <a:rPr lang="en-US" sz="2800" b="1" dirty="0" smtClean="0">
                <a:solidFill>
                  <a:schemeClr val="bg1"/>
                </a:solidFill>
                <a:latin typeface="Consolas" pitchFamily="49" charset="0"/>
                <a:ea typeface="Roboto" pitchFamily="2" charset="0"/>
                <a:cs typeface="Consolas" pitchFamily="49" charset="0"/>
              </a:rPr>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c</a:t>
            </a:r>
            <a:r>
              <a:rPr lang="en-US" sz="2800" b="1" dirty="0" err="1" smtClean="0">
                <a:solidFill>
                  <a:schemeClr val="bg1"/>
                </a:solidFill>
                <a:latin typeface="Consolas" pitchFamily="49" charset="0"/>
                <a:ea typeface="Roboto" pitchFamily="2" charset="0"/>
                <a:cs typeface="Consolas" pitchFamily="49" charset="0"/>
              </a:rPr>
              <a:t>Customers</a:t>
            </a:r>
            <a:endParaRPr lang="en-US" sz="28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bool</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CloseWindow</a:t>
            </a:r>
            <a:r>
              <a:rPr lang="en-US" sz="2400" b="1" dirty="0" smtClean="0">
                <a:solidFill>
                  <a:schemeClr val="bg1"/>
                </a:solidFill>
                <a:latin typeface="Consolas" pitchFamily="49" charset="0"/>
                <a:ea typeface="Roboto" pitchFamily="2" charset="0"/>
                <a:cs typeface="Consolas" pitchFamily="49" charset="0"/>
              </a:rPr>
              <a:t>(</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rgbClr val="FF00FF"/>
                </a:solidFill>
                <a:latin typeface="Consolas" pitchFamily="49" charset="0"/>
                <a:ea typeface="Roboto" pitchFamily="2" charset="0"/>
                <a:cs typeface="Consolas" pitchFamily="49" charset="0"/>
              </a:rPr>
              <a:t> hWnd</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 </a:t>
            </a:r>
            <a:r>
              <a:rPr lang="en-US" sz="2400" b="1" dirty="0" err="1" smtClean="0">
                <a:solidFill>
                  <a:schemeClr val="bg1"/>
                </a:solidFill>
                <a:latin typeface="Consolas" pitchFamily="49" charset="0"/>
                <a:ea typeface="Roboto" pitchFamily="2" charset="0"/>
                <a:cs typeface="Consolas" pitchFamily="49" charset="0"/>
              </a:rPr>
              <a:t>SetLastError</a:t>
            </a:r>
            <a:r>
              <a:rPr lang="en-US" sz="2400" b="1" dirty="0" smtClean="0">
                <a:solidFill>
                  <a:schemeClr val="bg1"/>
                </a:solidFill>
                <a:latin typeface="Consolas" pitchFamily="49" charset="0"/>
                <a:ea typeface="Roboto" pitchFamily="2" charset="0"/>
                <a:cs typeface="Consolas" pitchFamily="49" charset="0"/>
              </a:rPr>
              <a:t>=true)]</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CreateWindowEx</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WindowStylesEx</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dwExStyle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lpClassName</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lpWindowName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dwStyle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x,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y,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nWidth</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nHeight</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hWndParent</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hMenu</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hInstance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lpParam</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dafuq-did-i-just-read-meme.jpg"/>
          <p:cNvPicPr>
            <a:picLocks noChangeAspect="1"/>
          </p:cNvPicPr>
          <p:nvPr/>
        </p:nvPicPr>
        <p:blipFill>
          <a:blip r:embed="rId2" cstate="print"/>
          <a:stretch>
            <a:fillRect/>
          </a:stretch>
        </p:blipFill>
        <p:spPr>
          <a:xfrm>
            <a:off x="1907704" y="1628800"/>
            <a:ext cx="5255506" cy="353104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public int </a:t>
            </a:r>
            <a:r>
              <a:rPr lang="en-US" sz="2000" b="1" dirty="0" err="1" smtClean="0">
                <a:solidFill>
                  <a:schemeClr val="bg1"/>
                </a:solidFill>
                <a:latin typeface="Consolas" pitchFamily="49" charset="0"/>
                <a:ea typeface="Roboto" pitchFamily="2" charset="0"/>
                <a:cs typeface="Consolas" pitchFamily="49" charset="0"/>
              </a:rPr>
              <a:t>Sum</a:t>
            </a:r>
            <a:r>
              <a:rPr lang="en-US" sz="2000" b="1" dirty="0" err="1" smtClean="0">
                <a:solidFill>
                  <a:srgbClr val="FF00FF"/>
                </a:solidFill>
                <a:latin typeface="Consolas" pitchFamily="49" charset="0"/>
                <a:ea typeface="Roboto" pitchFamily="2" charset="0"/>
                <a:cs typeface="Consolas" pitchFamily="49" charset="0"/>
              </a:rPr>
              <a:t>Integers</a:t>
            </a:r>
            <a:r>
              <a:rPr lang="en-US" sz="2000" b="1" dirty="0" err="1" smtClean="0">
                <a:solidFill>
                  <a:schemeClr val="bg1"/>
                </a:solidFill>
                <a:latin typeface="Consolas" pitchFamily="49" charset="0"/>
                <a:ea typeface="Roboto" pitchFamily="2" charset="0"/>
                <a:cs typeface="Consolas" pitchFamily="49" charset="0"/>
              </a:rPr>
              <a:t>UpTo</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bound)</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Enumerable.Range</a:t>
            </a:r>
            <a:r>
              <a:rPr lang="en-US" sz="2000" b="1" dirty="0" smtClean="0">
                <a:solidFill>
                  <a:schemeClr val="bg1"/>
                </a:solidFill>
                <a:latin typeface="Consolas" pitchFamily="49" charset="0"/>
                <a:ea typeface="Roboto" pitchFamily="2" charset="0"/>
                <a:cs typeface="Consolas" pitchFamily="49" charset="0"/>
              </a:rPr>
              <a:t>(1, bound).Sum();</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err="1" smtClean="0">
                <a:solidFill>
                  <a:srgbClr val="00DB00"/>
                </a:solidFill>
                <a:latin typeface="Consolas" pitchFamily="49" charset="0"/>
                <a:ea typeface="Roboto" pitchFamily="2" charset="0"/>
                <a:cs typeface="Consolas" pitchFamily="49" charset="0"/>
              </a:rPr>
              <a:t>ICanStartAndStop</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counter;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Wristwatch</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wristwatch;</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smtClean="0">
                <a:solidFill>
                  <a:srgbClr val="00DB00"/>
                </a:solidFill>
                <a:latin typeface="Consolas" pitchFamily="49" charset="0"/>
                <a:ea typeface="Roboto" pitchFamily="2" charset="0"/>
                <a:cs typeface="Consolas" pitchFamily="49" charset="0"/>
              </a:rPr>
              <a:t>Brush</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color;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double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fontSize</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bool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isRunning</a:t>
            </a:r>
            <a:r>
              <a:rPr lang="en-US" sz="2000" b="1" dirty="0" smtClean="0">
                <a:solidFill>
                  <a:schemeClr val="bg1"/>
                </a:solidFill>
                <a:latin typeface="Consolas" pitchFamily="49" charset="0"/>
                <a:ea typeface="Roboto" pitchFamily="2" charset="0"/>
                <a:cs typeface="Consolas" pitchFamily="49" charset="0"/>
              </a:rPr>
              <a:t> = false;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solidFill>
                  <a:srgbClr val="00DB00"/>
                </a:solidFill>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timeLeft</a:t>
            </a: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rgbClr val="00B7FF"/>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i = 0; i &lt; </a:t>
            </a:r>
            <a:r>
              <a:rPr lang="en-US" sz="2000" b="1" dirty="0" err="1" smtClean="0">
                <a:solidFill>
                  <a:schemeClr val="bg1"/>
                </a:solidFill>
                <a:latin typeface="Consolas" pitchFamily="49" charset="0"/>
                <a:ea typeface="Roboto" pitchFamily="2" charset="0"/>
                <a:cs typeface="Consolas" pitchFamily="49" charset="0"/>
              </a:rPr>
              <a:t>customers.Count</a:t>
            </a:r>
            <a:r>
              <a:rPr lang="en-US" sz="2000" b="1" dirty="0" smtClean="0">
                <a:solidFill>
                  <a:schemeClr val="bg1"/>
                </a:solidFill>
                <a:latin typeface="Consolas" pitchFamily="49" charset="0"/>
                <a:ea typeface="Roboto" pitchFamily="2" charset="0"/>
                <a:cs typeface="Consolas" pitchFamily="49" charset="0"/>
              </a:rPr>
              <a:t>; i++)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Customer </a:t>
            </a:r>
            <a:r>
              <a:rPr lang="en-US" sz="2000" b="1" dirty="0" err="1" smtClean="0">
                <a:solidFill>
                  <a:srgbClr val="FF00FF"/>
                </a:solidFill>
                <a:latin typeface="Consolas" pitchFamily="49" charset="0"/>
                <a:ea typeface="Roboto" pitchFamily="2" charset="0"/>
                <a:cs typeface="Consolas" pitchFamily="49" charset="0"/>
              </a:rPr>
              <a:t>theCustomer</a:t>
            </a:r>
            <a:r>
              <a:rPr lang="en-US" sz="2000" b="1" dirty="0" smtClean="0">
                <a:solidFill>
                  <a:schemeClr val="bg1"/>
                </a:solidFill>
                <a:latin typeface="Consolas" pitchFamily="49" charset="0"/>
                <a:ea typeface="Roboto" pitchFamily="2" charset="0"/>
                <a:cs typeface="Consolas" pitchFamily="49" charset="0"/>
              </a:rPr>
              <a:t> = customers[i];</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foreach</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customer</a:t>
            </a:r>
            <a:r>
              <a:rPr lang="en-US" sz="2000" b="1" dirty="0" smtClean="0">
                <a:latin typeface="Consolas" pitchFamily="49" charset="0"/>
                <a:ea typeface="Roboto" pitchFamily="2" charset="0"/>
                <a:cs typeface="Consolas" pitchFamily="49" charset="0"/>
              </a:rPr>
              <a:t> in </a:t>
            </a:r>
            <a:r>
              <a:rPr lang="en-US" sz="2000" b="1" dirty="0" smtClean="0">
                <a:solidFill>
                  <a:schemeClr val="bg1"/>
                </a:solidFill>
                <a:latin typeface="Consolas" pitchFamily="49" charset="0"/>
                <a:ea typeface="Roboto" pitchFamily="2" charset="0"/>
                <a:cs typeface="Consolas" pitchFamily="49" charset="0"/>
              </a:rPr>
              <a:t>customers)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MehrfachEn</a:t>
            </a:r>
            <a:endParaRPr lang="en-US" dirty="0"/>
          </a:p>
        </p:txBody>
      </p:sp>
      <p:sp>
        <p:nvSpPr>
          <p:cNvPr id="4" name="Textplatzhalter 3"/>
          <p:cNvSpPr>
            <a:spLocks noGrp="1"/>
          </p:cNvSpPr>
          <p:nvPr>
            <p:ph type="body" sz="quarter" idx="10"/>
          </p:nvPr>
        </p:nvSpPr>
        <p:spPr/>
        <p:txBody>
          <a:bodyPr/>
          <a:lstStyle/>
          <a:p>
            <a:r>
              <a:rPr lang="en-US" dirty="0" err="1" smtClean="0"/>
              <a:t>Hilfsmittel</a:t>
            </a:r>
            <a:r>
              <a:rPr lang="en-US" dirty="0" smtClean="0"/>
              <a:t> </a:t>
            </a:r>
            <a:r>
              <a:rPr lang="en-US" dirty="0" err="1" smtClean="0"/>
              <a:t>zur</a:t>
            </a:r>
            <a:endParaRPr lang="en-US" dirty="0"/>
          </a:p>
        </p:txBody>
      </p:sp>
      <p:sp>
        <p:nvSpPr>
          <p:cNvPr id="5" name="Textplatzhalter 4"/>
          <p:cNvSpPr>
            <a:spLocks noGrp="1"/>
          </p:cNvSpPr>
          <p:nvPr>
            <p:ph type="body" sz="quarter" idx="11"/>
          </p:nvPr>
        </p:nvSpPr>
        <p:spPr/>
        <p:txBody>
          <a:bodyPr/>
          <a:lstStyle/>
          <a:p>
            <a:r>
              <a:rPr lang="en-US" dirty="0" err="1" smtClean="0"/>
              <a:t>Vergabe</a:t>
            </a:r>
            <a:r>
              <a:rPr lang="en-US" dirty="0" smtClean="0"/>
              <a:t> des </a:t>
            </a:r>
            <a:r>
              <a:rPr lang="en-US" dirty="0" err="1" smtClean="0"/>
              <a:t>selben</a:t>
            </a:r>
            <a:r>
              <a:rPr lang="en-US" dirty="0" smtClean="0"/>
              <a:t> </a:t>
            </a:r>
            <a:r>
              <a:rPr lang="en-US" dirty="0" err="1" smtClean="0"/>
              <a:t>Namens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my</a:t>
            </a:r>
            <a:endParaRPr lang="en-US" sz="19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FF00FF"/>
                </a:solidFill>
              </a:rPr>
              <a:t>Manager</a:t>
            </a:r>
            <a:r>
              <a:rPr lang="en-US" dirty="0" err="1" smtClean="0"/>
              <a:t>broker</a:t>
            </a:r>
            <a:r>
              <a:rPr lang="en-US" dirty="0" err="1" smtClean="0">
                <a:solidFill>
                  <a:srgbClr val="FF00FF"/>
                </a:solidFill>
              </a:rPr>
              <a:t>dispatcher</a:t>
            </a:r>
            <a:r>
              <a:rPr lang="en-US" dirty="0" smtClean="0">
                <a:solidFill>
                  <a:srgbClr val="FF00FF"/>
                </a:solidFill>
              </a:rPr>
              <a:t/>
            </a:r>
            <a:br>
              <a:rPr lang="en-US" dirty="0" smtClean="0">
                <a:solidFill>
                  <a:srgbClr val="FF00FF"/>
                </a:solidFill>
              </a:rPr>
            </a:br>
            <a:r>
              <a:rPr lang="en-US" dirty="0" err="1" smtClean="0"/>
              <a:t>interface</a:t>
            </a:r>
            <a:r>
              <a:rPr lang="en-US" dirty="0" err="1" smtClean="0">
                <a:solidFill>
                  <a:srgbClr val="FF00FF"/>
                </a:solidFill>
              </a:rPr>
              <a:t>impl</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THE</a:t>
            </a:r>
            <a:endParaRPr lang="en-US" sz="199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AN</a:t>
            </a:r>
            <a:endParaRPr lang="en-US" sz="199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IT</a:t>
            </a:r>
            <a:endParaRPr lang="en-US" sz="199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a:t>Data</a:t>
            </a:r>
            <a:br>
              <a:rPr lang="en-US" sz="19900" dirty="0"/>
            </a:br>
            <a:r>
              <a:rPr lang="en-US" sz="19900" dirty="0">
                <a:solidFill>
                  <a:srgbClr val="FF00FF"/>
                </a:solidFill>
              </a:rPr>
              <a:t>Info</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t>Function</a:t>
            </a:r>
            <a:br>
              <a:rPr lang="en-US" sz="19900" dirty="0" smtClean="0"/>
            </a:br>
            <a:r>
              <a:rPr lang="en-US" sz="19900" dirty="0">
                <a:solidFill>
                  <a:srgbClr val="FF00FF"/>
                </a:solidFill>
              </a:rPr>
              <a:t>Process</a:t>
            </a:r>
            <a:endParaRPr lang="en-US" sz="199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smtClean="0"/>
              <a:t>System</a:t>
            </a:r>
            <a:br>
              <a:rPr lang="en-US" sz="19900" dirty="0" smtClean="0"/>
            </a:br>
            <a:r>
              <a:rPr lang="en-US" sz="19900" dirty="0" smtClean="0">
                <a:solidFill>
                  <a:srgbClr val="FF00FF"/>
                </a:solidFill>
              </a:rPr>
              <a:t>Model</a:t>
            </a:r>
            <a:endParaRPr lang="en-US" sz="19900" dirty="0">
              <a:solidFill>
                <a:srgbClr val="FF00FF"/>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rgbClr val="00DB00"/>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IMPORTANCE</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err="1" smtClean="0"/>
              <a:t>Eitle</a:t>
            </a:r>
            <a:r>
              <a:rPr lang="en-US" dirty="0" smtClean="0"/>
              <a:t> </a:t>
            </a:r>
            <a:r>
              <a:rPr lang="en-US" dirty="0" err="1" smtClean="0"/>
              <a:t>Wichtigtuer</a:t>
            </a:r>
            <a:endParaRPr lang="en-US" dirty="0"/>
          </a:p>
        </p:txBody>
      </p:sp>
      <p:sp>
        <p:nvSpPr>
          <p:cNvPr id="5" name="Textplatzhalter 4"/>
          <p:cNvSpPr>
            <a:spLocks noGrp="1"/>
          </p:cNvSpPr>
          <p:nvPr>
            <p:ph type="body" sz="quarter" idx="11"/>
          </p:nvPr>
        </p:nvSpPr>
        <p:spPr/>
        <p:txBody>
          <a:bodyPr/>
          <a:lstStyle/>
          <a:p>
            <a:r>
              <a:rPr lang="en-US" dirty="0" err="1" smtClean="0"/>
              <a:t>Aufgeblasen</a:t>
            </a:r>
            <a:r>
              <a:rPr lang="en-US"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Flexible</a:t>
            </a:r>
            <a:br>
              <a:rPr lang="en-US" sz="19900" dirty="0">
                <a:solidFill>
                  <a:srgbClr val="00DB00"/>
                </a:solidFill>
              </a:rPr>
            </a:br>
            <a:r>
              <a:rPr lang="en-US" sz="19900" dirty="0">
                <a:solidFill>
                  <a:srgbClr val="FF7400"/>
                </a:solidFill>
              </a:rPr>
              <a:t>General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4000" dirty="0" smtClean="0">
                <a:latin typeface="Roboto" pitchFamily="2" charset="0"/>
                <a:ea typeface="Roboto" pitchFamily="2" charset="0"/>
                <a:hlinkClick r:id="rId2"/>
              </a:rPr>
              <a:t>http://www.classnamer.com/</a:t>
            </a:r>
            <a:endParaRPr lang="en-US" sz="4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Extended</a:t>
            </a:r>
            <a:br>
              <a:rPr lang="en-US" sz="19900" dirty="0">
                <a:solidFill>
                  <a:srgbClr val="00DB00"/>
                </a:solidFill>
              </a:rPr>
            </a:br>
            <a:r>
              <a:rPr lang="en-US" sz="19900" dirty="0">
                <a:solidFill>
                  <a:srgbClr val="FF7400"/>
                </a:solidFill>
              </a:rPr>
              <a:t>Super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ABSTRACT</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public </a:t>
            </a:r>
            <a:r>
              <a:rPr lang="en-US" sz="2000" b="1" dirty="0">
                <a:latin typeface="Consolas" pitchFamily="49" charset="0"/>
                <a:ea typeface="Roboto" pitchFamily="2" charset="0"/>
                <a:cs typeface="Consolas" pitchFamily="49" charset="0"/>
              </a:rPr>
              <a:t>abstract class </a:t>
            </a:r>
            <a:r>
              <a:rPr lang="en-US" sz="2000" b="1" dirty="0" err="1">
                <a:solidFill>
                  <a:schemeClr val="bg1"/>
                </a:solidFill>
                <a:latin typeface="Consolas" pitchFamily="49" charset="0"/>
                <a:ea typeface="Roboto" pitchFamily="2" charset="0"/>
                <a:cs typeface="Consolas" pitchFamily="49" charset="0"/>
              </a:rPr>
              <a:t>AbstractTopLevelItem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extends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AbstractItem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implements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TopLevelItem</a:t>
            </a:r>
            <a:r>
              <a:rPr lang="en-US" sz="2000" b="1" dirty="0">
                <a:solidFill>
                  <a:schemeClr val="bg1"/>
                </a:solidFill>
                <a:latin typeface="Consolas" pitchFamily="49" charset="0"/>
                <a:ea typeface="Roboto" pitchFamily="2" charset="0"/>
                <a:cs typeface="Consolas" pitchFamily="49" charset="0"/>
              </a:rPr>
              <a:t>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85547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Simplicity</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smtClean="0"/>
              <a:t>Die </a:t>
            </a:r>
            <a:r>
              <a:rPr lang="en-US" dirty="0" err="1" smtClean="0"/>
              <a:t>Schönheit</a:t>
            </a:r>
            <a:r>
              <a:rPr lang="en-US" dirty="0" smtClean="0"/>
              <a:t> </a:t>
            </a:r>
            <a:r>
              <a:rPr lang="en-US" dirty="0" err="1" smtClean="0"/>
              <a:t>liegt</a:t>
            </a:r>
            <a:endParaRPr lang="en-US" dirty="0"/>
          </a:p>
        </p:txBody>
      </p:sp>
      <p:sp>
        <p:nvSpPr>
          <p:cNvPr id="5" name="Textplatzhalter 4"/>
          <p:cNvSpPr>
            <a:spLocks noGrp="1"/>
          </p:cNvSpPr>
          <p:nvPr>
            <p:ph type="body" sz="quarter" idx="11"/>
          </p:nvPr>
        </p:nvSpPr>
        <p:spPr/>
        <p:txBody>
          <a:bodyPr/>
          <a:lstStyle/>
          <a:p>
            <a:r>
              <a:rPr lang="en-US" dirty="0" err="1" smtClean="0"/>
              <a:t>im</a:t>
            </a:r>
            <a:r>
              <a:rPr lang="en-US" dirty="0" smtClean="0"/>
              <a:t> </a:t>
            </a:r>
            <a:r>
              <a:rPr lang="en-US" dirty="0" err="1" smtClean="0"/>
              <a:t>Auge</a:t>
            </a:r>
            <a:r>
              <a:rPr lang="en-US" dirty="0" smtClean="0"/>
              <a:t> des </a:t>
            </a:r>
            <a:r>
              <a:rPr lang="en-US" dirty="0" err="1" smtClean="0"/>
              <a:t>Betrachters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FF7400"/>
                </a:solidFill>
              </a:rPr>
              <a:t>Basic</a:t>
            </a:r>
            <a:r>
              <a:rPr lang="en-US" sz="19900" dirty="0">
                <a:solidFill>
                  <a:srgbClr val="00DB00"/>
                </a:solidFill>
              </a:rPr>
              <a:t/>
            </a:r>
            <a:br>
              <a:rPr lang="en-US" sz="19900" dirty="0">
                <a:solidFill>
                  <a:srgbClr val="00DB00"/>
                </a:solidFill>
              </a:rPr>
            </a:br>
            <a:r>
              <a:rPr lang="en-US" sz="19900" dirty="0">
                <a:solidFill>
                  <a:srgbClr val="00DB00"/>
                </a:solidFill>
              </a:rPr>
              <a:t>Easy</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FF7400"/>
                </a:solidFill>
              </a:rPr>
              <a:t>New</a:t>
            </a:r>
            <a:r>
              <a:rPr lang="en-US" sz="19900" dirty="0" smtClean="0">
                <a:solidFill>
                  <a:srgbClr val="00DB00"/>
                </a:solidFill>
              </a:rPr>
              <a:t/>
            </a:r>
            <a:br>
              <a:rPr lang="en-US" sz="19900" dirty="0" smtClean="0">
                <a:solidFill>
                  <a:srgbClr val="00DB00"/>
                </a:solidFill>
              </a:rPr>
            </a:br>
            <a:r>
              <a:rPr lang="en-US" sz="19900" dirty="0" smtClean="0">
                <a:solidFill>
                  <a:srgbClr val="00DB00"/>
                </a:solidFill>
              </a:rPr>
              <a:t>Special</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Simple</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rgbClr val="FF74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Shape</a:t>
            </a:r>
            <a:endParaRPr lang="en-US" dirty="0"/>
          </a:p>
        </p:txBody>
      </p:sp>
      <p:sp>
        <p:nvSpPr>
          <p:cNvPr id="4" name="Textplatzhalter 3"/>
          <p:cNvSpPr>
            <a:spLocks noGrp="1"/>
          </p:cNvSpPr>
          <p:nvPr>
            <p:ph type="body" sz="quarter" idx="10"/>
          </p:nvPr>
        </p:nvSpPr>
        <p:spPr/>
        <p:txBody>
          <a:bodyPr/>
          <a:lstStyle/>
          <a:p>
            <a:r>
              <a:rPr lang="en-US" dirty="0" err="1" smtClean="0"/>
              <a:t>Mit</a:t>
            </a:r>
            <a:r>
              <a:rPr lang="en-US" dirty="0" smtClean="0"/>
              <a:t> </a:t>
            </a:r>
            <a:r>
              <a:rPr lang="en-US" dirty="0" err="1" smtClean="0"/>
              <a:t>Förmchen</a:t>
            </a:r>
            <a:r>
              <a:rPr lang="en-US" dirty="0" smtClean="0"/>
              <a:t> </a:t>
            </a:r>
            <a:r>
              <a:rPr lang="en-US" dirty="0" err="1" smtClean="0"/>
              <a:t>spielen</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List</a:t>
            </a:r>
            <a:br>
              <a:rPr lang="en-US" dirty="0" smtClean="0">
                <a:solidFill>
                  <a:srgbClr val="FF7400"/>
                </a:solidFill>
              </a:rPr>
            </a:br>
            <a:r>
              <a:rPr lang="en-US" dirty="0" smtClean="0">
                <a:solidFill>
                  <a:srgbClr val="FF7400"/>
                </a:solidFill>
              </a:rPr>
              <a:t>Query</a:t>
            </a:r>
            <a:br>
              <a:rPr lang="en-US" dirty="0" smtClean="0">
                <a:solidFill>
                  <a:srgbClr val="FF7400"/>
                </a:solidFill>
              </a:rPr>
            </a:br>
            <a:r>
              <a:rPr lang="en-US" dirty="0" smtClean="0">
                <a:solidFill>
                  <a:srgbClr val="FF7400"/>
                </a:solidFill>
              </a:rPr>
              <a:t>Array</a:t>
            </a:r>
            <a:br>
              <a:rPr lang="en-US" dirty="0" smtClean="0">
                <a:solidFill>
                  <a:srgbClr val="FF7400"/>
                </a:solidFill>
              </a:rPr>
            </a:br>
            <a:r>
              <a:rPr lang="en-US" dirty="0" smtClean="0">
                <a:solidFill>
                  <a:srgbClr val="FF7400"/>
                </a:solidFill>
              </a:rPr>
              <a:t>Dictionary</a:t>
            </a:r>
            <a:br>
              <a:rPr lang="en-US" dirty="0" smtClean="0">
                <a:solidFill>
                  <a:srgbClr val="FF7400"/>
                </a:solidFill>
              </a:rPr>
            </a:br>
            <a:r>
              <a:rPr lang="en-US" dirty="0" smtClean="0">
                <a:solidFill>
                  <a:srgbClr val="FF7400"/>
                </a:solidFill>
              </a:rPr>
              <a:t>VIEW</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000" dirty="0" err="1" smtClean="0">
                <a:solidFill>
                  <a:schemeClr val="tx1">
                    <a:lumMod val="75000"/>
                    <a:lumOff val="25000"/>
                  </a:schemeClr>
                </a:solidFill>
                <a:latin typeface="Roboto" pitchFamily="2" charset="0"/>
                <a:ea typeface="Roboto" pitchFamily="2" charset="0"/>
              </a:rPr>
              <a:t>CheckedGraphContext</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Stateles</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ErrorCorrectingMessageGeneratorsRecordGenerator</a:t>
            </a:r>
            <a:endParaRPr lang="en-US"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BehaviorAL</a:t>
            </a:r>
            <a:endParaRPr lang="en-US" dirty="0"/>
          </a:p>
        </p:txBody>
      </p:sp>
      <p:sp>
        <p:nvSpPr>
          <p:cNvPr id="4" name="Textplatzhalter 3"/>
          <p:cNvSpPr>
            <a:spLocks noGrp="1"/>
          </p:cNvSpPr>
          <p:nvPr>
            <p:ph type="body" sz="quarter" idx="10"/>
          </p:nvPr>
        </p:nvSpPr>
        <p:spPr/>
        <p:txBody>
          <a:bodyPr/>
          <a:lstStyle/>
          <a:p>
            <a:r>
              <a:rPr lang="en-US" dirty="0" err="1" smtClean="0"/>
              <a:t>Benimm</a:t>
            </a:r>
            <a:r>
              <a:rPr lang="en-US" dirty="0" smtClean="0"/>
              <a:t> </a:t>
            </a:r>
            <a:r>
              <a:rPr lang="en-US" dirty="0" err="1" smtClean="0"/>
              <a:t>dich</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Dynamic</a:t>
            </a:r>
            <a:br>
              <a:rPr lang="en-US" dirty="0" smtClean="0">
                <a:solidFill>
                  <a:srgbClr val="FF7400"/>
                </a:solidFill>
              </a:rPr>
            </a:br>
            <a:r>
              <a:rPr lang="en-US" dirty="0" smtClean="0">
                <a:solidFill>
                  <a:srgbClr val="FF7400"/>
                </a:solidFill>
              </a:rPr>
              <a:t>Lazy</a:t>
            </a:r>
            <a:br>
              <a:rPr lang="en-US" dirty="0" smtClean="0">
                <a:solidFill>
                  <a:srgbClr val="FF7400"/>
                </a:solidFill>
              </a:rPr>
            </a:br>
            <a:r>
              <a:rPr lang="en-US" dirty="0" smtClean="0">
                <a:solidFill>
                  <a:srgbClr val="FF7400"/>
                </a:solidFill>
              </a:rPr>
              <a:t>Local</a:t>
            </a:r>
            <a:br>
              <a:rPr lang="en-US" dirty="0" smtClean="0">
                <a:solidFill>
                  <a:srgbClr val="FF7400"/>
                </a:solidFill>
              </a:rPr>
            </a:br>
            <a:r>
              <a:rPr lang="en-US" dirty="0" smtClean="0">
                <a:solidFill>
                  <a:srgbClr val="FF7400"/>
                </a:solidFill>
              </a:rPr>
              <a:t>Constant</a:t>
            </a:r>
            <a:br>
              <a:rPr lang="en-US" dirty="0" smtClean="0">
                <a:solidFill>
                  <a:srgbClr val="FF7400"/>
                </a:solidFill>
              </a:rPr>
            </a:br>
            <a:r>
              <a:rPr lang="en-US" dirty="0" smtClean="0">
                <a:solidFill>
                  <a:srgbClr val="FF7400"/>
                </a:solidFill>
              </a:rPr>
              <a:t>Global</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Test</a:t>
            </a:r>
            <a:endParaRPr lang="en-US" dirty="0"/>
          </a:p>
        </p:txBody>
      </p:sp>
      <p:sp>
        <p:nvSpPr>
          <p:cNvPr id="4" name="Textplatzhalter 3"/>
          <p:cNvSpPr>
            <a:spLocks noGrp="1"/>
          </p:cNvSpPr>
          <p:nvPr>
            <p:ph type="body" sz="quarter" idx="10"/>
          </p:nvPr>
        </p:nvSpPr>
        <p:spPr/>
        <p:txBody>
          <a:bodyPr/>
          <a:lstStyle/>
          <a:p>
            <a:r>
              <a:rPr lang="en-US" dirty="0" err="1" smtClean="0"/>
              <a:t>Klappts</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solidFill>
                  <a:srgbClr val="FF7400"/>
                </a:solidFill>
              </a:rPr>
              <a:t>MOCK</a:t>
            </a:r>
            <a:br>
              <a:rPr lang="en-US" dirty="0" smtClean="0">
                <a:solidFill>
                  <a:srgbClr val="FF7400"/>
                </a:solidFill>
              </a:rPr>
            </a:br>
            <a:r>
              <a:rPr lang="en-US" dirty="0" smtClean="0">
                <a:solidFill>
                  <a:srgbClr val="FF7400"/>
                </a:solidFill>
              </a:rPr>
              <a:t>Stub</a:t>
            </a:r>
            <a:br>
              <a:rPr lang="en-US" dirty="0" smtClean="0">
                <a:solidFill>
                  <a:srgbClr val="FF7400"/>
                </a:solidFill>
              </a:rPr>
            </a:br>
            <a:r>
              <a:rPr lang="en-US" dirty="0" smtClean="0">
                <a:solidFill>
                  <a:srgbClr val="FF7400"/>
                </a:solidFill>
              </a:rPr>
              <a:t>Fake</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smtClean="0">
                <a:solidFill>
                  <a:srgbClr val="FF00FF"/>
                </a:solidFill>
              </a:rPr>
              <a:t>Dynamic</a:t>
            </a:r>
            <a:r>
              <a:rPr lang="en-US" dirty="0" err="1" smtClean="0">
                <a:solidFill>
                  <a:srgbClr val="FF7400"/>
                </a:solidFill>
              </a:rPr>
              <a:t>MOCK</a:t>
            </a:r>
            <a:r>
              <a:rPr lang="en-US" dirty="0" smtClean="0">
                <a:solidFill>
                  <a:srgbClr val="FF7400"/>
                </a:solidFill>
              </a:rPr>
              <a:t/>
            </a:r>
            <a:br>
              <a:rPr lang="en-US" dirty="0" smtClean="0">
                <a:solidFill>
                  <a:srgbClr val="FF7400"/>
                </a:solidFill>
              </a:rPr>
            </a:br>
            <a:r>
              <a:rPr lang="en-US" dirty="0" err="1" smtClean="0">
                <a:solidFill>
                  <a:srgbClr val="FF00FF"/>
                </a:solidFill>
              </a:rPr>
              <a:t>STrickt</a:t>
            </a:r>
            <a:r>
              <a:rPr lang="en-US" dirty="0" err="1" smtClean="0">
                <a:solidFill>
                  <a:srgbClr val="FF7400"/>
                </a:solidFill>
              </a:rPr>
              <a:t>mock</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Mocks</a:t>
            </a:r>
            <a:endParaRPr lang="en-US" dirty="0"/>
          </a:p>
        </p:txBody>
      </p:sp>
      <p:sp>
        <p:nvSpPr>
          <p:cNvPr id="3" name="Textplatzhalter 2"/>
          <p:cNvSpPr>
            <a:spLocks noGrp="1"/>
          </p:cNvSpPr>
          <p:nvPr>
            <p:ph type="body" sz="quarter" idx="10"/>
          </p:nvPr>
        </p:nvSpPr>
        <p:spPr/>
        <p:txBody>
          <a:bodyPr/>
          <a:lstStyle/>
          <a:p>
            <a:endParaRPr lang="en-US" dirty="0"/>
          </a:p>
        </p:txBody>
      </p:sp>
      <p:sp>
        <p:nvSpPr>
          <p:cNvPr id="4" name="Textplatzhalter 3"/>
          <p:cNvSpPr>
            <a:spLocks noGrp="1"/>
          </p:cNvSpPr>
          <p:nvPr>
            <p:ph type="body" sz="quarter" idx="11"/>
          </p:nvPr>
        </p:nvSpPr>
        <p:spPr/>
        <p:txBody>
          <a:bodyPr/>
          <a:lstStyle/>
          <a:p>
            <a:r>
              <a:rPr lang="en-US" dirty="0" smtClean="0"/>
              <a:t>Sind </a:t>
            </a:r>
            <a:r>
              <a:rPr lang="en-US" dirty="0" err="1" smtClean="0"/>
              <a:t>keine</a:t>
            </a:r>
            <a:r>
              <a:rPr lang="en-US" dirty="0" smtClean="0"/>
              <a:t> Stubs.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rgbClr val="FF00FF"/>
                </a:solidFill>
                <a:latin typeface="Consolas" pitchFamily="49" charset="0"/>
                <a:ea typeface="Roboto" pitchFamily="2" charset="0"/>
                <a:cs typeface="Consolas" pitchFamily="49" charset="0"/>
              </a:rPr>
              <a:t>Mock</a:t>
            </a:r>
            <a:r>
              <a:rPr lang="en-US" sz="2000" b="1" dirty="0" err="1" smtClean="0">
                <a:solidFill>
                  <a:schemeClr val="bg1"/>
                </a:solidFill>
                <a:latin typeface="Consolas" pitchFamily="49" charset="0"/>
                <a:ea typeface="Roboto" pitchFamily="2" charset="0"/>
                <a:cs typeface="Consolas" pitchFamily="49" charset="0"/>
              </a:rPr>
              <a:t>Repository.Generate</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IUserRepository</a:t>
            </a:r>
            <a:r>
              <a:rPr lang="en-US" sz="2000" b="1" dirty="0" smtClean="0">
                <a:solidFill>
                  <a:schemeClr val="bg1"/>
                </a:solidFill>
                <a:latin typeface="Consolas" pitchFamily="49" charset="0"/>
                <a:ea typeface="Roboto" pitchFamily="2" charset="0"/>
                <a:cs typeface="Consolas" pitchFamily="49" charset="0"/>
              </a:rPr>
              <a:t>&gt;();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(x =&gt; 	</a:t>
            </a:r>
            <a:r>
              <a:rPr lang="en-US" sz="2000" b="1" dirty="0" err="1" smtClean="0">
                <a:solidFill>
                  <a:schemeClr val="bg1"/>
                </a:solidFill>
                <a:latin typeface="Consolas" pitchFamily="49" charset="0"/>
                <a:ea typeface="Roboto" pitchFamily="2" charset="0"/>
                <a:cs typeface="Consolas" pitchFamily="49" charset="0"/>
              </a:rPr>
              <a:t>x.GetUserByName</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ayende</a:t>
            </a:r>
            <a:r>
              <a:rPr lang="en-US" sz="2000" b="1" dirty="0" smtClean="0">
                <a:solidFill>
                  <a:schemeClr val="bg1"/>
                </a:solidFill>
                <a:latin typeface="Consolas" pitchFamily="49" charset="0"/>
                <a:ea typeface="Roboto" pitchFamily="2" charset="0"/>
                <a:cs typeface="Consolas" pitchFamily="49" charset="0"/>
              </a:rPr>
              <a:t>")).Return(</a:t>
            </a:r>
            <a:r>
              <a:rPr lang="en-US" sz="2000" b="1" dirty="0" err="1" smtClean="0">
                <a:solidFill>
                  <a:schemeClr val="bg1"/>
                </a:solidFill>
                <a:latin typeface="Consolas" pitchFamily="49" charset="0"/>
                <a:ea typeface="Roboto" pitchFamily="2" charset="0"/>
                <a:cs typeface="Consolas" pitchFamily="49" charset="0"/>
              </a:rPr>
              <a:t>theUser</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Eager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Übereifrig</a:t>
            </a:r>
            <a:endParaRPr lang="de-DE" dirty="0"/>
          </a:p>
        </p:txBody>
      </p:sp>
      <p:sp>
        <p:nvSpPr>
          <p:cNvPr id="5" name="Textplatzhalter 4"/>
          <p:cNvSpPr>
            <a:spLocks noGrp="1"/>
          </p:cNvSpPr>
          <p:nvPr>
            <p:ph type="body" sz="quarter" idx="11"/>
          </p:nvPr>
        </p:nvSpPr>
        <p:spPr/>
        <p:txBody>
          <a:bodyPr/>
          <a:lstStyle/>
          <a:p>
            <a:r>
              <a:rPr lang="en-US" dirty="0" err="1" smtClean="0"/>
              <a:t>Tausendsassa</a:t>
            </a:r>
            <a:endParaRPr lang="de-DE" dirty="0"/>
          </a:p>
        </p:txBody>
      </p:sp>
    </p:spTree>
    <p:extLst>
      <p:ext uri="{BB962C8B-B14F-4D97-AF65-F5344CB8AC3E}">
        <p14:creationId xmlns:p14="http://schemas.microsoft.com/office/powerpoint/2010/main" val="4080653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Clean code </a:t>
            </a:r>
            <a:r>
              <a:rPr lang="de-DE" dirty="0" smtClean="0">
                <a:solidFill>
                  <a:srgbClr val="FF00FF"/>
                </a:solidFill>
              </a:rPr>
              <a:t>*</a:t>
            </a:r>
            <a:endParaRPr lang="en-US" dirty="0">
              <a:solidFill>
                <a:srgbClr val="FF00FF"/>
              </a:solidFill>
            </a:endParaRPr>
          </a:p>
        </p:txBody>
      </p:sp>
      <p:sp>
        <p:nvSpPr>
          <p:cNvPr id="4" name="Textplatzhalter 3"/>
          <p:cNvSpPr>
            <a:spLocks noGrp="1"/>
          </p:cNvSpPr>
          <p:nvPr>
            <p:ph type="body" sz="quarter" idx="11"/>
          </p:nvPr>
        </p:nvSpPr>
        <p:spPr>
          <a:xfrm>
            <a:off x="5796136" y="5922839"/>
            <a:ext cx="3347864" cy="935161"/>
          </a:xfrm>
        </p:spPr>
        <p:txBody>
          <a:bodyPr/>
          <a:lstStyle/>
          <a:p>
            <a:r>
              <a:rPr lang="de-DE" dirty="0" smtClean="0">
                <a:solidFill>
                  <a:srgbClr val="FF00FF"/>
                </a:solidFill>
              </a:rPr>
              <a:t>*</a:t>
            </a:r>
            <a:r>
              <a:rPr lang="de-DE" dirty="0" smtClean="0"/>
              <a:t>The </a:t>
            </a:r>
            <a:r>
              <a:rPr lang="de-DE" dirty="0" err="1" smtClean="0"/>
              <a:t>book</a:t>
            </a:r>
            <a:r>
              <a:rPr lang="de-DE" dirty="0" smtClean="0"/>
              <a: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Provider</a:t>
            </a:r>
            <a:br>
              <a:rPr lang="de-DE" sz="16600" dirty="0" smtClean="0"/>
            </a:br>
            <a:r>
              <a:rPr lang="de-DE" sz="16600" dirty="0">
                <a:solidFill>
                  <a:srgbClr val="FF00FF"/>
                </a:solidFill>
              </a:rPr>
              <a:t>Agent</a:t>
            </a:r>
          </a:p>
        </p:txBody>
      </p:sp>
    </p:spTree>
    <p:extLst>
      <p:ext uri="{BB962C8B-B14F-4D97-AF65-F5344CB8AC3E}">
        <p14:creationId xmlns:p14="http://schemas.microsoft.com/office/powerpoint/2010/main" val="34864086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Dispatcher</a:t>
            </a:r>
            <a:br>
              <a:rPr lang="de-DE" sz="16600" dirty="0" smtClean="0"/>
            </a:br>
            <a:r>
              <a:rPr lang="de-DE" sz="16600" dirty="0">
                <a:solidFill>
                  <a:srgbClr val="FF00FF"/>
                </a:solidFill>
              </a:rPr>
              <a:t>Broker</a:t>
            </a:r>
          </a:p>
        </p:txBody>
      </p:sp>
    </p:spTree>
    <p:extLst>
      <p:ext uri="{BB962C8B-B14F-4D97-AF65-F5344CB8AC3E}">
        <p14:creationId xmlns:p14="http://schemas.microsoft.com/office/powerpoint/2010/main" val="17003607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9900" dirty="0" smtClean="0"/>
              <a:t>MANAGER</a:t>
            </a:r>
            <a:endParaRPr lang="de-DE" sz="19900" dirty="0"/>
          </a:p>
        </p:txBody>
      </p:sp>
    </p:spTree>
    <p:extLst>
      <p:ext uri="{BB962C8B-B14F-4D97-AF65-F5344CB8AC3E}">
        <p14:creationId xmlns:p14="http://schemas.microsoft.com/office/powerpoint/2010/main" val="26862155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Prozeduraler</a:t>
            </a:r>
            <a:r>
              <a:rPr lang="de-DE" dirty="0" smtClean="0"/>
              <a:t> Code</a:t>
            </a:r>
            <a:br>
              <a:rPr lang="de-DE" dirty="0" smtClean="0"/>
            </a:br>
            <a:r>
              <a:rPr lang="de-DE" dirty="0" smtClean="0">
                <a:solidFill>
                  <a:srgbClr val="FF00FF"/>
                </a:solidFill>
              </a:rPr>
              <a:t>Große </a:t>
            </a:r>
            <a:r>
              <a:rPr lang="de-DE" dirty="0" err="1" smtClean="0"/>
              <a:t>klassen</a:t>
            </a:r>
            <a:endParaRPr lang="de-DE" dirty="0"/>
          </a:p>
        </p:txBody>
      </p:sp>
    </p:spTree>
    <p:extLst>
      <p:ext uri="{BB962C8B-B14F-4D97-AF65-F5344CB8AC3E}">
        <p14:creationId xmlns:p14="http://schemas.microsoft.com/office/powerpoint/2010/main" val="667148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Schwer </a:t>
            </a:r>
            <a:r>
              <a:rPr lang="de-DE" dirty="0" err="1" smtClean="0">
                <a:solidFill>
                  <a:srgbClr val="FF00FF"/>
                </a:solidFill>
              </a:rPr>
              <a:t>Testbar</a:t>
            </a:r>
            <a:r>
              <a:rPr lang="de-DE" dirty="0" smtClean="0"/>
              <a:t/>
            </a:r>
            <a:br>
              <a:rPr lang="de-DE" dirty="0" smtClean="0"/>
            </a:br>
            <a:r>
              <a:rPr lang="de-DE" dirty="0" smtClean="0">
                <a:solidFill>
                  <a:srgbClr val="FF00FF"/>
                </a:solidFill>
              </a:rPr>
              <a:t>1000+</a:t>
            </a:r>
            <a:r>
              <a:rPr lang="de-DE" dirty="0"/>
              <a:t>Loc</a:t>
            </a:r>
          </a:p>
        </p:txBody>
      </p:sp>
    </p:spTree>
    <p:extLst>
      <p:ext uri="{BB962C8B-B14F-4D97-AF65-F5344CB8AC3E}">
        <p14:creationId xmlns:p14="http://schemas.microsoft.com/office/powerpoint/2010/main" val="6006383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smtClean="0">
                <a:ea typeface="Roboto" pitchFamily="2" charset="0"/>
              </a:rPr>
              <a:t>Jenkins</a:t>
            </a: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https</a:t>
            </a:r>
            <a:r>
              <a:rPr lang="de-DE" sz="1200" dirty="0">
                <a:latin typeface="Roboto" pitchFamily="2" charset="0"/>
                <a:ea typeface="Roboto" pitchFamily="2" charset="0"/>
                <a:hlinkClick r:id="rId2"/>
              </a:rPr>
              <a:t>://github.com/jenkinsci/jenkins/blob/master/core/src/main/java/jenkins/model/Jenkins.java</a:t>
            </a:r>
            <a:endParaRPr lang="de-DE" sz="1200" dirty="0">
              <a:latin typeface="Roboto" pitchFamily="2" charset="0"/>
              <a:ea typeface="Roboto" pitchFamily="2" charset="0"/>
            </a:endParaRPr>
          </a:p>
        </p:txBody>
      </p:sp>
    </p:spTree>
    <p:extLst>
      <p:ext uri="{BB962C8B-B14F-4D97-AF65-F5344CB8AC3E}">
        <p14:creationId xmlns:p14="http://schemas.microsoft.com/office/powerpoint/2010/main" val="15506257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Lazy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Faulpelze</a:t>
            </a:r>
            <a:endParaRPr lang="de-DE" dirty="0"/>
          </a:p>
        </p:txBody>
      </p:sp>
      <p:sp>
        <p:nvSpPr>
          <p:cNvPr id="5" name="Textplatzhalter 4"/>
          <p:cNvSpPr>
            <a:spLocks noGrp="1"/>
          </p:cNvSpPr>
          <p:nvPr>
            <p:ph type="body" sz="quarter" idx="11"/>
          </p:nvPr>
        </p:nvSpPr>
        <p:spPr/>
        <p:txBody>
          <a:bodyPr/>
          <a:lstStyle/>
          <a:p>
            <a:r>
              <a:rPr lang="en-US" dirty="0" err="1" smtClean="0"/>
              <a:t>Nicht</a:t>
            </a:r>
            <a:r>
              <a:rPr lang="en-US" dirty="0" smtClean="0"/>
              <a:t> </a:t>
            </a:r>
            <a:r>
              <a:rPr lang="en-US" dirty="0" err="1" smtClean="0"/>
              <a:t>meine</a:t>
            </a:r>
            <a:r>
              <a:rPr lang="en-US" dirty="0" smtClean="0"/>
              <a:t> </a:t>
            </a:r>
            <a:r>
              <a:rPr lang="en-US" dirty="0" err="1" smtClean="0"/>
              <a:t>Aufgabe</a:t>
            </a:r>
            <a:r>
              <a:rPr lang="en-US" dirty="0" smtClean="0"/>
              <a:t>!</a:t>
            </a:r>
            <a:endParaRPr lang="de-DE" dirty="0"/>
          </a:p>
        </p:txBody>
      </p:sp>
    </p:spTree>
    <p:extLst>
      <p:ext uri="{BB962C8B-B14F-4D97-AF65-F5344CB8AC3E}">
        <p14:creationId xmlns:p14="http://schemas.microsoft.com/office/powerpoint/2010/main" val="4806400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00B7FF"/>
                </a:solidFill>
              </a:rPr>
              <a:t>Nomina Agentis</a:t>
            </a:r>
            <a:endParaRPr lang="de-DE" sz="9600" dirty="0">
              <a:solidFill>
                <a:srgbClr val="00B7FF"/>
              </a:solidFill>
            </a:endParaRPr>
          </a:p>
        </p:txBody>
      </p:sp>
      <p:sp>
        <p:nvSpPr>
          <p:cNvPr id="5" name="Textplatzhalter 4"/>
          <p:cNvSpPr>
            <a:spLocks noGrp="1"/>
          </p:cNvSpPr>
          <p:nvPr>
            <p:ph type="body" sz="quarter" idx="11"/>
          </p:nvPr>
        </p:nvSpPr>
        <p:spPr>
          <a:xfrm>
            <a:off x="971600" y="3933056"/>
            <a:ext cx="7200850" cy="1800200"/>
          </a:xfrm>
        </p:spPr>
        <p:txBody>
          <a:bodyPr/>
          <a:lstStyle/>
          <a:p>
            <a:r>
              <a:rPr lang="de-DE" dirty="0" smtClean="0"/>
              <a:t>Von einem Verb </a:t>
            </a:r>
          </a:p>
          <a:p>
            <a:r>
              <a:rPr lang="de-DE" dirty="0" smtClean="0"/>
              <a:t>abgeleitetes Substantiv</a:t>
            </a:r>
            <a:endParaRPr lang="de-DE" dirty="0"/>
          </a:p>
        </p:txBody>
      </p:sp>
    </p:spTree>
    <p:extLst>
      <p:ext uri="{BB962C8B-B14F-4D97-AF65-F5344CB8AC3E}">
        <p14:creationId xmlns:p14="http://schemas.microsoft.com/office/powerpoint/2010/main" val="11032385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Derivations</a:t>
            </a:r>
            <a:r>
              <a:rPr lang="de-DE" dirty="0" smtClean="0">
                <a:solidFill>
                  <a:srgbClr val="FF00FF"/>
                </a:solidFill>
              </a:rPr>
              <a:t>morpheme</a:t>
            </a:r>
            <a:endParaRPr lang="de-DE" dirty="0">
              <a:solidFill>
                <a:srgbClr val="FF00FF"/>
              </a:solidFill>
            </a:endParaRPr>
          </a:p>
        </p:txBody>
      </p:sp>
    </p:spTree>
    <p:extLst>
      <p:ext uri="{BB962C8B-B14F-4D97-AF65-F5344CB8AC3E}">
        <p14:creationId xmlns:p14="http://schemas.microsoft.com/office/powerpoint/2010/main" val="6552783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a:t>
            </a:r>
            <a:br>
              <a:rPr lang="de-DE" dirty="0" smtClean="0"/>
            </a:br>
            <a:r>
              <a:rPr lang="de-DE" dirty="0"/>
              <a:t/>
            </a:r>
            <a:br>
              <a:rPr lang="de-DE" dirty="0"/>
            </a:br>
            <a:r>
              <a:rPr lang="de-DE" dirty="0" smtClean="0"/>
              <a:t>-or</a:t>
            </a:r>
            <a:endParaRPr lang="de-DE" dirty="0">
              <a:solidFill>
                <a:srgbClr val="FF00FF"/>
              </a:solidFill>
            </a:endParaRPr>
          </a:p>
        </p:txBody>
      </p:sp>
    </p:spTree>
    <p:extLst>
      <p:ext uri="{BB962C8B-B14F-4D97-AF65-F5344CB8AC3E}">
        <p14:creationId xmlns:p14="http://schemas.microsoft.com/office/powerpoint/2010/main" val="3777989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intention</a:t>
            </a:r>
            <a:r>
              <a:rPr lang="de-DE" sz="8800" dirty="0" err="1" smtClean="0">
                <a:solidFill>
                  <a:srgbClr val="FF00FF"/>
                </a:solidFill>
              </a:rPr>
              <a:t>revealing</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Use</a:t>
            </a:r>
            <a:endParaRPr lang="en-US" dirty="0"/>
          </a:p>
        </p:txBody>
      </p:sp>
      <p:sp>
        <p:nvSpPr>
          <p:cNvPr id="5" name="Textplatzhalter 4"/>
          <p:cNvSpPr>
            <a:spLocks noGrp="1"/>
          </p:cNvSpPr>
          <p:nvPr>
            <p:ph type="body" sz="quarter" idx="11"/>
          </p:nvPr>
        </p:nvSpPr>
        <p:spPr/>
        <p:txBody>
          <a:bodyPr/>
          <a:lstStyle/>
          <a:p>
            <a:r>
              <a:rPr lang="de-DE" dirty="0" err="1" smtClean="0"/>
              <a:t>Names</a:t>
            </a:r>
            <a:endParaRPr lang="en-US" dirty="0"/>
          </a:p>
        </p:txBody>
      </p:sp>
      <p:sp>
        <p:nvSpPr>
          <p:cNvPr id="6" name="Titel 1"/>
          <p:cNvSpPr txBox="1">
            <a:spLocks/>
          </p:cNvSpPr>
          <p:nvPr/>
        </p:nvSpPr>
        <p:spPr>
          <a:xfrm>
            <a:off x="6732240" y="5877272"/>
            <a:ext cx="2160240" cy="980728"/>
          </a:xfrm>
          <a:prstGeom prst="rect">
            <a:avLst/>
          </a:prstGeom>
        </p:spPr>
        <p:txBody>
          <a:bodyPr vert="horz" lIns="0" tIns="0" rIns="0" bIns="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2000" b="0" i="0" u="none" strike="noStrike" kern="1200" cap="none" spc="0" normalizeH="0" baseline="0" noProof="0" dirty="0" smtClean="0">
                <a:ln>
                  <a:noFill/>
                </a:ln>
                <a:solidFill>
                  <a:srgbClr val="00B7FF"/>
                </a:solidFill>
                <a:effectLst/>
                <a:uLnTx/>
                <a:uFillTx/>
                <a:latin typeface="Bebas Neue" pitchFamily="34" charset="0"/>
                <a:ea typeface="+mj-ea"/>
                <a:cs typeface="+mj-cs"/>
              </a:rPr>
              <a:t>ABSICHTS</a:t>
            </a:r>
            <a:r>
              <a:rPr kumimoji="0" lang="de-DE" sz="2000" b="0" i="0" u="none" strike="noStrike" kern="1200" cap="none" spc="0" normalizeH="0" baseline="0" noProof="0" dirty="0" smtClean="0">
                <a:ln>
                  <a:noFill/>
                </a:ln>
                <a:solidFill>
                  <a:srgbClr val="FF00FF"/>
                </a:solidFill>
                <a:effectLst/>
                <a:uLnTx/>
                <a:uFillTx/>
                <a:latin typeface="Bebas Neue" pitchFamily="34" charset="0"/>
                <a:ea typeface="+mj-ea"/>
                <a:cs typeface="+mj-cs"/>
              </a:rPr>
              <a:t>VERMITTELNDE</a:t>
            </a:r>
            <a:endParaRPr kumimoji="0" lang="en-US" sz="20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3800" dirty="0" smtClean="0"/>
              <a:t>Formatter</a:t>
            </a:r>
            <a:br>
              <a:rPr lang="de-DE" sz="13800" dirty="0" smtClean="0"/>
            </a:br>
            <a:r>
              <a:rPr lang="de-DE" sz="13800" dirty="0" smtClean="0">
                <a:solidFill>
                  <a:srgbClr val="FF00FF"/>
                </a:solidFill>
              </a:rPr>
              <a:t>Transformer</a:t>
            </a:r>
            <a:endParaRPr lang="de-DE" sz="13800" dirty="0">
              <a:solidFill>
                <a:srgbClr val="FF00FF"/>
              </a:solidFill>
            </a:endParaRPr>
          </a:p>
        </p:txBody>
      </p:sp>
    </p:spTree>
    <p:extLst>
      <p:ext uri="{BB962C8B-B14F-4D97-AF65-F5344CB8AC3E}">
        <p14:creationId xmlns:p14="http://schemas.microsoft.com/office/powerpoint/2010/main" val="12126023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Wrapper</a:t>
            </a:r>
            <a:br>
              <a:rPr lang="de-DE" sz="16600" dirty="0" smtClean="0"/>
            </a:br>
            <a:r>
              <a:rPr lang="de-DE" sz="16600" dirty="0" smtClean="0">
                <a:solidFill>
                  <a:srgbClr val="FF00FF"/>
                </a:solidFill>
              </a:rPr>
              <a:t>Mapper</a:t>
            </a:r>
            <a:endParaRPr lang="de-DE" sz="16600" dirty="0">
              <a:solidFill>
                <a:srgbClr val="FF00FF"/>
              </a:solidFill>
            </a:endParaRPr>
          </a:p>
        </p:txBody>
      </p:sp>
    </p:spTree>
    <p:extLst>
      <p:ext uri="{BB962C8B-B14F-4D97-AF65-F5344CB8AC3E}">
        <p14:creationId xmlns:p14="http://schemas.microsoft.com/office/powerpoint/2010/main" val="18625081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Validator</a:t>
            </a:r>
            <a:endParaRPr lang="de-DE" sz="16600" dirty="0"/>
          </a:p>
        </p:txBody>
      </p:sp>
    </p:spTree>
    <p:extLst>
      <p:ext uri="{BB962C8B-B14F-4D97-AF65-F5344CB8AC3E}">
        <p14:creationId xmlns:p14="http://schemas.microsoft.com/office/powerpoint/2010/main" val="40469319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31840" y="1988840"/>
            <a:ext cx="5760640" cy="2880320"/>
          </a:xfrm>
        </p:spPr>
        <p:txBody>
          <a:bodyPr/>
          <a:lstStyle/>
          <a:p>
            <a:pPr algn="l"/>
            <a:r>
              <a:rPr lang="en-US" sz="16600" dirty="0" smtClean="0">
                <a:solidFill>
                  <a:srgbClr val="FF00FF"/>
                </a:solidFill>
              </a:rPr>
              <a:t>Charity</a:t>
            </a:r>
            <a:endParaRPr lang="en-US" sz="8000" dirty="0">
              <a:solidFill>
                <a:srgbClr val="FF00FF"/>
              </a:solidFill>
            </a:endParaRP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918350"/>
            <a:ext cx="2232248" cy="2208750"/>
          </a:xfrm>
          <a:prstGeom prst="rect">
            <a:avLst/>
          </a:prstGeom>
        </p:spPr>
      </p:pic>
    </p:spTree>
    <p:extLst>
      <p:ext uri="{BB962C8B-B14F-4D97-AF65-F5344CB8AC3E}">
        <p14:creationId xmlns:p14="http://schemas.microsoft.com/office/powerpoint/2010/main" val="16671479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Utils</a:t>
            </a:r>
            <a:br>
              <a:rPr lang="de-DE" sz="16600" dirty="0" smtClean="0"/>
            </a:br>
            <a:r>
              <a:rPr lang="de-DE" sz="16600" dirty="0" smtClean="0">
                <a:solidFill>
                  <a:srgbClr val="FF00FF"/>
                </a:solidFill>
              </a:rPr>
              <a:t>Helper</a:t>
            </a:r>
            <a:endParaRPr lang="de-DE" sz="16600" dirty="0">
              <a:solidFill>
                <a:srgbClr val="FF00FF"/>
              </a:solidFill>
            </a:endParaRPr>
          </a:p>
        </p:txBody>
      </p:sp>
    </p:spTree>
    <p:extLst>
      <p:ext uri="{BB962C8B-B14F-4D97-AF65-F5344CB8AC3E}">
        <p14:creationId xmlns:p14="http://schemas.microsoft.com/office/powerpoint/2010/main" val="32950112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“We </a:t>
            </a:r>
            <a:r>
              <a:rPr lang="en-US" sz="4400" dirty="0">
                <a:solidFill>
                  <a:schemeClr val="tx1">
                    <a:lumMod val="50000"/>
                    <a:lumOff val="50000"/>
                  </a:schemeClr>
                </a:solidFill>
                <a:latin typeface="Roboto" pitchFamily="2" charset="0"/>
                <a:ea typeface="Roboto" pitchFamily="2" charset="0"/>
              </a:rPr>
              <a:t>are blind to the</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World within us,</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Waiting to be </a:t>
            </a:r>
            <a:r>
              <a:rPr lang="en-US" sz="4400" dirty="0" smtClean="0">
                <a:solidFill>
                  <a:schemeClr val="tx1">
                    <a:lumMod val="50000"/>
                    <a:lumOff val="50000"/>
                  </a:schemeClr>
                </a:solidFill>
                <a:latin typeface="Roboto" pitchFamily="2" charset="0"/>
                <a:ea typeface="Roboto" pitchFamily="2" charset="0"/>
              </a:rPr>
              <a:t>born”</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AT THE GATES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Blinded By FEAR</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27346738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extLst>
      <p:ext uri="{BB962C8B-B14F-4D97-AF65-F5344CB8AC3E}">
        <p14:creationId xmlns:p14="http://schemas.microsoft.com/office/powerpoint/2010/main" val="29389609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val="29263600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FF00FF"/>
                </a:solidFill>
              </a:rPr>
              <a:t>Entwurfsmuster</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extLst>
      <p:ext uri="{BB962C8B-B14F-4D97-AF65-F5344CB8AC3E}">
        <p14:creationId xmlns:p14="http://schemas.microsoft.com/office/powerpoint/2010/main" val="21291861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lstStyle/>
          <a:p>
            <a:r>
              <a:rPr lang="de-DE" dirty="0" smtClean="0"/>
              <a:t>Builder </a:t>
            </a:r>
            <a:br>
              <a:rPr lang="de-DE" dirty="0" smtClean="0"/>
            </a:br>
            <a:r>
              <a:rPr lang="de-DE" dirty="0" err="1" smtClean="0"/>
              <a:t>Facade</a:t>
            </a:r>
            <a:r>
              <a:rPr lang="de-DE" dirty="0" smtClean="0"/>
              <a:t/>
            </a:r>
            <a:br>
              <a:rPr lang="de-DE" dirty="0" smtClean="0"/>
            </a:br>
            <a:r>
              <a:rPr lang="de-DE" dirty="0" smtClean="0"/>
              <a:t>Strategy</a:t>
            </a:r>
            <a:br>
              <a:rPr lang="de-DE" dirty="0" smtClean="0"/>
            </a:br>
            <a:r>
              <a:rPr lang="de-DE" dirty="0" err="1" smtClean="0"/>
              <a:t>Decorator</a:t>
            </a:r>
            <a:endParaRPr lang="de-DE" dirty="0"/>
          </a:p>
        </p:txBody>
      </p:sp>
    </p:spTree>
    <p:extLst>
      <p:ext uri="{BB962C8B-B14F-4D97-AF65-F5344CB8AC3E}">
        <p14:creationId xmlns:p14="http://schemas.microsoft.com/office/powerpoint/2010/main" val="3566729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DEsinformation</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Vermeide</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4900" dirty="0" smtClean="0"/>
              <a:t>Singleton</a:t>
            </a:r>
            <a:endParaRPr lang="de-DE" sz="14900" dirty="0"/>
          </a:p>
        </p:txBody>
      </p:sp>
    </p:spTree>
    <p:extLst>
      <p:ext uri="{BB962C8B-B14F-4D97-AF65-F5344CB8AC3E}">
        <p14:creationId xmlns:p14="http://schemas.microsoft.com/office/powerpoint/2010/main" val="34521482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ConnectionSingleton.</a:t>
            </a:r>
            <a:r>
              <a:rPr lang="en-US" sz="2000" b="1" dirty="0" err="1" smtClean="0">
                <a:solidFill>
                  <a:srgbClr val="FF00FF"/>
                </a:solidFill>
                <a:latin typeface="Consolas" pitchFamily="49" charset="0"/>
                <a:ea typeface="Roboto" pitchFamily="2" charset="0"/>
                <a:cs typeface="Consolas" pitchFamily="49" charset="0"/>
              </a:rPr>
              <a: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9649024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latin typeface="Consolas" pitchFamily="49" charset="0"/>
                <a:ea typeface="Roboto" pitchFamily="2" charset="0"/>
                <a:cs typeface="Consolas" pitchFamily="49" charset="0"/>
              </a:rPr>
              <a:t>public </a:t>
            </a:r>
            <a:r>
              <a:rPr lang="en-US" sz="2000" b="1" dirty="0">
                <a:latin typeface="Consolas" pitchFamily="49" charset="0"/>
                <a:ea typeface="Roboto" pitchFamily="2" charset="0"/>
                <a:cs typeface="Consolas" pitchFamily="49" charset="0"/>
              </a:rPr>
              <a:t>static </a:t>
            </a:r>
            <a:r>
              <a:rPr lang="en-US" sz="2000" b="1" dirty="0">
                <a:solidFill>
                  <a:schemeClr val="bg1"/>
                </a:solidFill>
                <a:latin typeface="Consolas" pitchFamily="49" charset="0"/>
                <a:ea typeface="Roboto" pitchFamily="2" charset="0"/>
                <a:cs typeface="Consolas" pitchFamily="49" charset="0"/>
              </a:rPr>
              <a:t>DatabaseConnection</a:t>
            </a:r>
            <a:r>
              <a:rPr lang="en-US" sz="2000" b="1" dirty="0">
                <a:solidFill>
                  <a:srgbClr val="FF00FF"/>
                </a:solidFill>
                <a:latin typeface="Consolas" pitchFamily="49" charset="0"/>
                <a:ea typeface="Roboto" pitchFamily="2" charset="0"/>
                <a:cs typeface="Consolas" pitchFamily="49" charset="0"/>
              </a:rPr>
              <a:t>Singleton</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_instance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(_</a:t>
            </a:r>
            <a:r>
              <a:rPr lang="en-US" sz="2000" b="1" dirty="0">
                <a:solidFill>
                  <a:schemeClr val="bg1"/>
                </a:solidFill>
                <a:latin typeface="Consolas" pitchFamily="49" charset="0"/>
                <a:ea typeface="Roboto" pitchFamily="2" charset="0"/>
                <a:cs typeface="Consolas" pitchFamily="49" charset="0"/>
              </a:rPr>
              <a:t>instance = </a:t>
            </a:r>
            <a:r>
              <a:rPr lang="en-US" sz="2000" b="1" dirty="0" smtClean="0">
                <a:latin typeface="Consolas" pitchFamily="49" charset="0"/>
                <a:ea typeface="Roboto" pitchFamily="2" charset="0"/>
                <a:cs typeface="Consolas" pitchFamily="49" charset="0"/>
              </a:rPr>
              <a:t>new</a:t>
            </a:r>
            <a:r>
              <a:rPr lang="en-US" sz="2000" b="1" dirty="0" smtClean="0">
                <a:solidFill>
                  <a:schemeClr val="bg1"/>
                </a:solidFill>
                <a:latin typeface="Consolas" pitchFamily="49" charset="0"/>
                <a:ea typeface="Roboto" pitchFamily="2" charset="0"/>
                <a:cs typeface="Consolas" pitchFamily="49" charset="0"/>
              </a:rPr>
              <a:t> DatabaseConnection</a:t>
            </a:r>
            <a:r>
              <a:rPr lang="en-US" sz="2000" b="1" dirty="0" smtClean="0">
                <a:solidFill>
                  <a:srgbClr val="FF00FF"/>
                </a:solidFill>
                <a:latin typeface="Consolas" pitchFamily="49" charset="0"/>
                <a:ea typeface="Roboto" pitchFamily="2" charset="0"/>
                <a:cs typeface="Consolas" pitchFamily="49" charset="0"/>
              </a:rPr>
              <a:t>Singleton</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731799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New, Delete?</a:t>
            </a:r>
            <a:br>
              <a:rPr lang="en-US" dirty="0" smtClean="0"/>
            </a:br>
            <a:r>
              <a:rPr lang="en-US" dirty="0"/>
              <a:t/>
            </a:r>
            <a:br>
              <a:rPr lang="en-US" dirty="0"/>
            </a:br>
            <a:r>
              <a:rPr lang="en-US" dirty="0" err="1" smtClean="0"/>
              <a:t>Kann</a:t>
            </a:r>
            <a:r>
              <a:rPr lang="en-US" dirty="0" smtClean="0"/>
              <a:t> das </a:t>
            </a:r>
            <a:r>
              <a:rPr lang="en-US" dirty="0" err="1" smtClean="0"/>
              <a:t>nicht</a:t>
            </a:r>
            <a:r>
              <a:rPr lang="en-US" dirty="0" smtClean="0"/>
              <a:t> die Runtime </a:t>
            </a:r>
            <a:r>
              <a:rPr lang="en-US" dirty="0" err="1" smtClean="0"/>
              <a:t>machen</a:t>
            </a:r>
            <a:r>
              <a:rPr lang="en-US" dirty="0"/>
              <a:t>?</a:t>
            </a:r>
            <a:endParaRPr lang="de-DE" dirty="0"/>
          </a:p>
        </p:txBody>
      </p:sp>
    </p:spTree>
    <p:extLst>
      <p:ext uri="{BB962C8B-B14F-4D97-AF65-F5344CB8AC3E}">
        <p14:creationId xmlns:p14="http://schemas.microsoft.com/office/powerpoint/2010/main" val="30745372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a:solidFill>
                  <a:srgbClr val="FF00FF"/>
                </a:solidFill>
                <a:latin typeface="Consolas" pitchFamily="49" charset="0"/>
                <a:ea typeface="Roboto" pitchFamily="2" charset="0"/>
                <a:cs typeface="Consolas" pitchFamily="49" charset="0"/>
              </a:rPr>
              <a:t>Only</a:t>
            </a:r>
            <a:r>
              <a:rPr lang="en-US" sz="2000" b="1" dirty="0" err="1">
                <a:solidFill>
                  <a:schemeClr val="bg1"/>
                </a:solidFill>
                <a:latin typeface="Consolas" pitchFamily="49" charset="0"/>
                <a:ea typeface="Roboto" pitchFamily="2" charset="0"/>
                <a:cs typeface="Consolas" pitchFamily="49" charset="0"/>
              </a:rPr>
              <a:t>.</a:t>
            </a:r>
            <a:r>
              <a:rPr lang="en-US" sz="2000" b="1" dirty="0" err="1">
                <a:solidFill>
                  <a:srgbClr val="FF00FF"/>
                </a:solidFill>
                <a:latin typeface="Consolas" pitchFamily="49" charset="0"/>
                <a:ea typeface="Roboto" pitchFamily="2" charset="0"/>
                <a:cs typeface="Consolas" pitchFamily="49" charset="0"/>
              </a:rPr>
              <a:t>One</a:t>
            </a:r>
            <a:r>
              <a:rPr lang="en-US" sz="2000" b="1" dirty="0">
                <a:solidFill>
                  <a:schemeClr val="bg1"/>
                </a:solidFill>
                <a:latin typeface="Consolas" pitchFamily="49" charset="0"/>
                <a:ea typeface="Roboto" pitchFamily="2" charset="0"/>
                <a:cs typeface="Consolas" pitchFamily="49" charset="0"/>
              </a:rPr>
              <a:t>&lt;</a:t>
            </a:r>
            <a:r>
              <a:rPr lang="en-US" sz="2000" b="1" dirty="0" err="1">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150582342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The</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Same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27996997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Unity</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Resolve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40774408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instance = </a:t>
            </a:r>
            <a:r>
              <a:rPr lang="en-US" sz="2000" b="1" dirty="0" err="1" smtClean="0">
                <a:solidFill>
                  <a:schemeClr val="bg1"/>
                </a:solidFill>
                <a:latin typeface="Consolas" pitchFamily="49" charset="0"/>
                <a:ea typeface="Roboto" pitchFamily="2" charset="0"/>
                <a:cs typeface="Consolas" pitchFamily="49" charset="0"/>
              </a:rPr>
              <a:t>Object</a:t>
            </a:r>
            <a:r>
              <a:rPr lang="en-US" sz="2000" b="1" dirty="0" err="1" smtClean="0">
                <a:solidFill>
                  <a:srgbClr val="FF00FF"/>
                </a:solidFill>
                <a:latin typeface="Consolas" pitchFamily="49" charset="0"/>
                <a:ea typeface="Roboto" pitchFamily="2" charset="0"/>
                <a:cs typeface="Consolas" pitchFamily="49" charset="0"/>
              </a:rPr>
              <a:t>Fuck</a:t>
            </a:r>
            <a:r>
              <a:rPr lang="en-US" sz="2000" b="1" dirty="0" err="1" smtClean="0">
                <a:solidFill>
                  <a:schemeClr val="bg1"/>
                </a:solidFill>
                <a:latin typeface="Consolas" pitchFamily="49" charset="0"/>
                <a:ea typeface="Roboto" pitchFamily="2" charset="0"/>
                <a:cs typeface="Consolas" pitchFamily="49" charset="0"/>
              </a:rPr>
              <a:t>tory.</a:t>
            </a:r>
            <a:r>
              <a:rPr lang="en-US" sz="2000" b="1" dirty="0" err="1" smtClean="0">
                <a:solidFill>
                  <a:srgbClr val="FF00FF"/>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136493839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err="1" smtClean="0"/>
              <a:t>factory</a:t>
            </a:r>
            <a:endParaRPr lang="de-DE" sz="19900" dirty="0"/>
          </a:p>
        </p:txBody>
      </p:sp>
    </p:spTree>
    <p:extLst>
      <p:ext uri="{BB962C8B-B14F-4D97-AF65-F5344CB8AC3E}">
        <p14:creationId xmlns:p14="http://schemas.microsoft.com/office/powerpoint/2010/main" val="1553090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“Du </a:t>
            </a:r>
            <a:r>
              <a:rPr lang="en-US" sz="4400" dirty="0" err="1" smtClean="0">
                <a:solidFill>
                  <a:schemeClr val="tx1">
                    <a:lumMod val="50000"/>
                    <a:lumOff val="50000"/>
                  </a:schemeClr>
                </a:solidFill>
                <a:latin typeface="Roboto" pitchFamily="2" charset="0"/>
                <a:ea typeface="Roboto" pitchFamily="2" charset="0"/>
              </a:rPr>
              <a:t>willst</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doch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nicht</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Pizza</a:t>
            </a:r>
            <a:r>
              <a:rPr lang="en-US" sz="4400" dirty="0" err="1" smtClean="0">
                <a:solidFill>
                  <a:srgbClr val="FF00FF"/>
                </a:solidFill>
                <a:latin typeface="Roboto" pitchFamily="2" charset="0"/>
                <a:ea typeface="Roboto" pitchFamily="2" charset="0"/>
              </a:rPr>
              <a:t>fabrik</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essen</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sondern</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einem</a:t>
            </a:r>
            <a:r>
              <a:rPr lang="en-US" sz="4400" dirty="0" smtClean="0">
                <a:solidFill>
                  <a:schemeClr val="tx1">
                    <a:lumMod val="50000"/>
                    <a:lumOff val="50000"/>
                  </a:schemeClr>
                </a:solidFill>
                <a:latin typeface="Roboto" pitchFamily="2" charset="0"/>
                <a:ea typeface="Roboto" pitchFamily="2" charset="0"/>
              </a:rPr>
              <a:t> Restaurant”</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Roberto </a:t>
            </a:r>
            <a:r>
              <a:rPr lang="en-US" sz="4400" dirty="0" err="1" smtClean="0">
                <a:solidFill>
                  <a:schemeClr val="tx1">
                    <a:lumMod val="75000"/>
                    <a:lumOff val="25000"/>
                  </a:schemeClr>
                </a:solidFill>
                <a:ea typeface="Roboto" pitchFamily="2" charset="0"/>
              </a:rPr>
              <a:t>Bez</a:t>
            </a:r>
            <a:r>
              <a:rPr lang="en-US" sz="4400" dirty="0" smtClean="0">
                <a:solidFill>
                  <a:schemeClr val="tx1">
                    <a:lumMod val="75000"/>
                    <a:lumOff val="25000"/>
                  </a:schemeClr>
                </a:solidFill>
                <a:ea typeface="Roboto" pitchFamily="2" charset="0"/>
              </a:rPr>
              <a:t>.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Sonntag </a:t>
            </a:r>
            <a:r>
              <a:rPr lang="en-US" sz="4400" dirty="0" err="1" smtClean="0">
                <a:solidFill>
                  <a:schemeClr val="tx1">
                    <a:lumMod val="75000"/>
                    <a:lumOff val="25000"/>
                  </a:schemeClr>
                </a:solidFill>
                <a:ea typeface="Roboto" pitchFamily="2" charset="0"/>
              </a:rPr>
              <a:t>abend</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2470204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762</Words>
  <Application>Microsoft Office PowerPoint</Application>
  <PresentationFormat>Bildschirmpräsentation (4:3)</PresentationFormat>
  <Paragraphs>215</Paragraphs>
  <Slides>124</Slides>
  <Notes>1</Notes>
  <HiddenSlides>0</HiddenSlides>
  <MMClips>0</MMClips>
  <ScaleCrop>false</ScaleCrop>
  <HeadingPairs>
    <vt:vector size="4" baseType="variant">
      <vt:variant>
        <vt:lpstr>Design</vt:lpstr>
      </vt:variant>
      <vt:variant>
        <vt:i4>1</vt:i4>
      </vt:variant>
      <vt:variant>
        <vt:lpstr>Folientitel</vt:lpstr>
      </vt:variant>
      <vt:variant>
        <vt:i4>124</vt:i4>
      </vt:variant>
    </vt:vector>
  </HeadingPairs>
  <TitlesOfParts>
    <vt:vector size="125" baseType="lpstr">
      <vt:lpstr>Larissa-Design</vt:lpstr>
      <vt:lpstr>"Always code as if the guy who ends up maintaining your code will be a violent psychopath who knows where you live."     Martin Golding.</vt:lpstr>
      <vt:lpstr>PowerPoint-Präsentation</vt:lpstr>
      <vt:lpstr>PowerPoint-Präsentation</vt:lpstr>
      <vt:lpstr>Managerbrokerdispatcher interfaceimpl</vt:lpstr>
      <vt:lpstr>http://www.classnamer.com/</vt:lpstr>
      <vt:lpstr>CheckedGraphContext  Stateles  ErrorCorrectingMessageGeneratorsRecordGenerator</vt:lpstr>
      <vt:lpstr>Clean code *</vt:lpstr>
      <vt:lpstr>intentionrevealing</vt:lpstr>
      <vt:lpstr>DEsinformation</vt:lpstr>
      <vt:lpstr>aussagekräftige</vt:lpstr>
      <vt:lpstr>Suchbare</vt:lpstr>
      <vt:lpstr>aussprechbare</vt:lpstr>
      <vt:lpstr>private Date genymdhms</vt:lpstr>
      <vt:lpstr>private Date generationTimestamp</vt:lpstr>
      <vt:lpstr> /// &lt;summary&gt;    ///  Gets or sets.    ///  Used for Ewiomc.    /// &lt;/summary&gt;    /// &lt;remarks&gt;    ///  Used internally by the bl.  /// &lt;/remarks&gt;    public string Vdewgvgwid { get; set; }     WTF? Ich geh heim.</vt:lpstr>
      <vt:lpstr>Klassennamen</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WAR</vt:lpstr>
      <vt:lpstr>Deinen feind</vt:lpstr>
      <vt:lpstr>Weasel Words</vt:lpstr>
      <vt:lpstr>“I can suck melancholy out of a song, as a weazel sucks eggs.”    Shakespeare, as you like it, ii. 5..</vt:lpstr>
      <vt:lpstr>Taxonomie</vt:lpstr>
      <vt:lpstr>PowerPoint-Präsentation</vt:lpstr>
      <vt:lpstr>Double int  long string</vt:lpstr>
      <vt:lpstr> pWindow    cCustomers</vt:lpstr>
      <vt:lpstr> [DllImport("user32.dll")]  static extern bool CloseWindow(IntPtr hWnd);</vt:lpstr>
      <vt:lpstr> [DllImport("user32.dll", SetLastError=true)]  static extern IntPtr CreateWindowEx(  WindowStylesEx dwExStyle,   string lpClassName,  string lpWindowName,   WindowStyles dwStyle,   int x,   int y,   int nWidth,   int nHeight,  IntPtr hWndParent,   IntPtr hMenu,   IntPtr hInstance,   IntPtr lpParam);</vt:lpstr>
      <vt:lpstr>PowerPoint-Präsentation</vt:lpstr>
      <vt:lpstr> public int SumIntegersUpTo(int bound)  {      return Enumerable.Range(1, bound).Sum();  }</vt:lpstr>
      <vt:lpstr>  private readonly ICanStartAndStop _counter;   private readonly Wristwatch _wristwatch;   private Brush _color;   private double _fontSize;   private bool _isRunning = false;   private TimeSpan _timeLeft;</vt:lpstr>
      <vt:lpstr>PowerPoint-Präsentation</vt:lpstr>
      <vt:lpstr> for(int i = 0; i &lt; customers.Count; i++) {    Customer theCustomer = customers[i];    ...  }</vt:lpstr>
      <vt:lpstr> foreach(var customer in customers) {    ...  }</vt:lpstr>
      <vt:lpstr>MehrfachEn</vt:lpstr>
      <vt:lpstr>my</vt:lpstr>
      <vt:lpstr>THE</vt:lpstr>
      <vt:lpstr>AN</vt:lpstr>
      <vt:lpstr>IT</vt:lpstr>
      <vt:lpstr>PowerPoint-Präsentation</vt:lpstr>
      <vt:lpstr>Data Info</vt:lpstr>
      <vt:lpstr>Function Process</vt:lpstr>
      <vt:lpstr>System Model</vt:lpstr>
      <vt:lpstr>PowerPoint-Präsentation</vt:lpstr>
      <vt:lpstr>IMPORTANCE</vt:lpstr>
      <vt:lpstr>Flexible General</vt:lpstr>
      <vt:lpstr>Extended Super</vt:lpstr>
      <vt:lpstr>ABSTRACT</vt:lpstr>
      <vt:lpstr> public abstract class AbstractTopLevelItem   extends AbstractItem   implements TopLevelItem {    // ...  }</vt:lpstr>
      <vt:lpstr>Simplicity</vt:lpstr>
      <vt:lpstr>Basic Easy</vt:lpstr>
      <vt:lpstr>New Special</vt:lpstr>
      <vt:lpstr>Simple</vt:lpstr>
      <vt:lpstr>PowerPoint-Präsentation</vt:lpstr>
      <vt:lpstr>Shape</vt:lpstr>
      <vt:lpstr>List Query Array Dictionary VIEW</vt:lpstr>
      <vt:lpstr>BehaviorAL</vt:lpstr>
      <vt:lpstr>Dynamic Lazy Local Constant Global</vt:lpstr>
      <vt:lpstr>Test</vt:lpstr>
      <vt:lpstr>MOCK Stub Fake</vt:lpstr>
      <vt:lpstr>DynamicMOCK STricktmock</vt:lpstr>
      <vt:lpstr>Mocks</vt:lpstr>
      <vt:lpstr>   var stubUserRepository =   MockRepository.GenerateStub&lt;IUserRepository&gt;();     stubUserRepository.Stub(x =&gt;  x.GetUserByName("ayende")).Return(theUser); </vt:lpstr>
      <vt:lpstr>PowerPoint-Präsentation</vt:lpstr>
      <vt:lpstr>PowerPoint-Präsentation</vt:lpstr>
      <vt:lpstr>Eager Roles</vt:lpstr>
      <vt:lpstr>Provider Agent</vt:lpstr>
      <vt:lpstr>Dispatcher Broker</vt:lpstr>
      <vt:lpstr>MANAGER</vt:lpstr>
      <vt:lpstr>Prozeduraler Code Große klassen</vt:lpstr>
      <vt:lpstr>Schwer Testbar 1000+Loc</vt:lpstr>
      <vt:lpstr>Jenkins  https://github.com/jenkinsci/jenkins/blob/master/core/src/main/java/jenkins/model/Jenkins.java</vt:lpstr>
      <vt:lpstr>Lazy Roles</vt:lpstr>
      <vt:lpstr>Nomina Agentis</vt:lpstr>
      <vt:lpstr>Derivationsmorpheme</vt:lpstr>
      <vt:lpstr>-er  -or</vt:lpstr>
      <vt:lpstr>Formatter Transformer</vt:lpstr>
      <vt:lpstr>Wrapper Mapper</vt:lpstr>
      <vt:lpstr>Validator</vt:lpstr>
      <vt:lpstr>Charity</vt:lpstr>
      <vt:lpstr>Utils Helper</vt:lpstr>
      <vt:lpstr>“We are blind to the World within us, Waiting to be born”  AT THE GATES  Blinded By FEAR</vt:lpstr>
      <vt:lpstr>PowerPoint-Präsentation</vt:lpstr>
      <vt:lpstr>PowerPoint-Präsentation</vt:lpstr>
      <vt:lpstr>Entwurfsmuster</vt:lpstr>
      <vt:lpstr>Builder  Facade Strategy Decorator</vt:lpstr>
      <vt:lpstr>Singleton</vt:lpstr>
      <vt:lpstr>  var instance = ConnectionSingleton.Instance; </vt:lpstr>
      <vt:lpstr>  public static DatabaseConnectionSingleton GetInstance() {    return _instance   ?? (_instance = new DatabaseConnectionSingleton()); } </vt:lpstr>
      <vt:lpstr>New, Delete?  Kann das nicht die Runtime machen?</vt:lpstr>
      <vt:lpstr> var instance = Only.One&lt;DatabaseConnection&gt;();</vt:lpstr>
      <vt:lpstr> var instance = The.Same&lt;DatabaseConnection&gt;();</vt:lpstr>
      <vt:lpstr> var instance = Unity.Resolve&lt;DatabaseConnection&gt;();</vt:lpstr>
      <vt:lpstr>var instance = ObjectFucktory.GetInstance&lt;DatabaseConnection&gt;();</vt:lpstr>
      <vt:lpstr>factory</vt:lpstr>
      <vt:lpstr>“Du willst doch nicht in einer Pizzafabrik essen, sondern in einem Restaurant”  Roberto Bez.  Sonntag abend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Seek &amp; Destroy</vt:lpstr>
      <vt:lpstr>Rename Class</vt:lpstr>
      <vt:lpstr>“There are many powerful refactorings, but Rename Class is the most powerful. It changes the way people see code and lets them notice possibilities that they might not have considered before"    Michael Feathers.</vt:lpstr>
      <vt:lpstr>REPOSITORY</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public interface ICustomerRepository  {   IEnumerable &lt;Customer&gt; BornIn(DateTime yearOfBirth); }  public class Customers : ICustomerRepository  {  /*…*/ }</vt:lpstr>
      <vt:lpstr> public class Customers : ICustomerRepository   {   /*…*/  }</vt:lpstr>
      <vt:lpstr>  public interface IFindCustomers    {   IEnumerable &lt;Customer&gt; BornIn(DateTime yearOfBirth);   } </vt:lpstr>
      <vt:lpstr>  public interface IFindCustomers    {   IEnumerable &lt;Customer&gt; BornIn(DateTime year);   }</vt:lpstr>
      <vt:lpstr> Iformatter  IFormat</vt:lpstr>
      <vt:lpstr>IObserver  IObserve</vt:lpstr>
      <vt:lpstr>Interfaces  definieren verhalten.   Warum nennen wir sie nicht so?</vt:lpstr>
      <vt:lpstr>I Do Something For You</vt:lpstr>
      <vt:lpstr>Systemische Metapher  Klare Namen</vt:lpstr>
      <vt:lpstr>Inspired by and using the fonts suggested at http://www.labnol.org/software/tutorials/advice-select-best-fonts-for-powerpoint-presentation-slides/3355/  Health http://thenounproject.com/noun/first-aid/#icon-No2208    Andy Palmer on Singletons http://andypalmer.com/2008/05/singletons/</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436</cp:revision>
  <dcterms:created xsi:type="dcterms:W3CDTF">2012-05-02T19:59:02Z</dcterms:created>
  <dcterms:modified xsi:type="dcterms:W3CDTF">2012-05-15T09:49:15Z</dcterms:modified>
</cp:coreProperties>
</file>