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7"/>
  </p:notesMasterIdLst>
  <p:sldIdLst>
    <p:sldId id="423" r:id="rId2"/>
    <p:sldId id="542" r:id="rId3"/>
    <p:sldId id="539" r:id="rId4"/>
    <p:sldId id="540" r:id="rId5"/>
    <p:sldId id="541" r:id="rId6"/>
    <p:sldId id="263" r:id="rId7"/>
    <p:sldId id="307" r:id="rId8"/>
    <p:sldId id="268" r:id="rId9"/>
    <p:sldId id="443" r:id="rId10"/>
    <p:sldId id="444" r:id="rId11"/>
    <p:sldId id="451" r:id="rId12"/>
    <p:sldId id="446" r:id="rId13"/>
    <p:sldId id="447" r:id="rId14"/>
    <p:sldId id="293" r:id="rId15"/>
    <p:sldId id="294" r:id="rId16"/>
    <p:sldId id="271" r:id="rId17"/>
    <p:sldId id="272" r:id="rId18"/>
    <p:sldId id="379" r:id="rId19"/>
    <p:sldId id="378" r:id="rId20"/>
    <p:sldId id="392" r:id="rId21"/>
    <p:sldId id="342" r:id="rId22"/>
    <p:sldId id="382" r:id="rId23"/>
    <p:sldId id="411" r:id="rId24"/>
    <p:sldId id="412" r:id="rId25"/>
    <p:sldId id="413" r:id="rId26"/>
    <p:sldId id="414" r:id="rId27"/>
    <p:sldId id="415" r:id="rId28"/>
    <p:sldId id="416" r:id="rId29"/>
    <p:sldId id="452" r:id="rId30"/>
    <p:sldId id="544" r:id="rId31"/>
    <p:sldId id="545" r:id="rId32"/>
    <p:sldId id="547" r:id="rId33"/>
    <p:sldId id="548" r:id="rId34"/>
    <p:sldId id="550" r:id="rId35"/>
    <p:sldId id="551" r:id="rId36"/>
    <p:sldId id="552" r:id="rId37"/>
    <p:sldId id="553" r:id="rId38"/>
    <p:sldId id="554" r:id="rId39"/>
    <p:sldId id="555" r:id="rId40"/>
    <p:sldId id="556" r:id="rId41"/>
    <p:sldId id="557" r:id="rId42"/>
    <p:sldId id="558" r:id="rId43"/>
    <p:sldId id="567" r:id="rId44"/>
    <p:sldId id="562" r:id="rId45"/>
    <p:sldId id="563" r:id="rId46"/>
    <p:sldId id="564" r:id="rId47"/>
    <p:sldId id="565" r:id="rId48"/>
    <p:sldId id="566" r:id="rId49"/>
    <p:sldId id="298" r:id="rId50"/>
    <p:sldId id="299" r:id="rId51"/>
    <p:sldId id="301" r:id="rId52"/>
    <p:sldId id="367" r:id="rId53"/>
    <p:sldId id="428" r:id="rId54"/>
    <p:sldId id="353" r:id="rId55"/>
    <p:sldId id="426" r:id="rId56"/>
    <p:sldId id="429" r:id="rId57"/>
    <p:sldId id="356" r:id="rId58"/>
    <p:sldId id="357" r:id="rId59"/>
    <p:sldId id="359" r:id="rId60"/>
    <p:sldId id="309" r:id="rId61"/>
    <p:sldId id="318" r:id="rId62"/>
    <p:sldId id="432" r:id="rId63"/>
    <p:sldId id="433" r:id="rId64"/>
    <p:sldId id="434" r:id="rId65"/>
    <p:sldId id="435" r:id="rId66"/>
    <p:sldId id="436" r:id="rId67"/>
    <p:sldId id="437" r:id="rId68"/>
    <p:sldId id="438" r:id="rId69"/>
    <p:sldId id="439" r:id="rId70"/>
    <p:sldId id="441" r:id="rId71"/>
    <p:sldId id="440" r:id="rId72"/>
    <p:sldId id="324" r:id="rId73"/>
    <p:sldId id="368" r:id="rId74"/>
    <p:sldId id="448" r:id="rId75"/>
    <p:sldId id="523" r:id="rId76"/>
    <p:sldId id="453" r:id="rId77"/>
    <p:sldId id="454" r:id="rId78"/>
    <p:sldId id="455" r:id="rId79"/>
    <p:sldId id="456" r:id="rId80"/>
    <p:sldId id="457" r:id="rId81"/>
    <p:sldId id="458" r:id="rId82"/>
    <p:sldId id="459" r:id="rId83"/>
    <p:sldId id="460" r:id="rId84"/>
    <p:sldId id="461" r:id="rId85"/>
    <p:sldId id="462" r:id="rId86"/>
    <p:sldId id="463" r:id="rId87"/>
    <p:sldId id="464" r:id="rId88"/>
    <p:sldId id="465" r:id="rId89"/>
    <p:sldId id="466" r:id="rId90"/>
    <p:sldId id="467" r:id="rId91"/>
    <p:sldId id="468" r:id="rId92"/>
    <p:sldId id="469" r:id="rId93"/>
    <p:sldId id="470" r:id="rId94"/>
    <p:sldId id="471" r:id="rId95"/>
    <p:sldId id="472" r:id="rId96"/>
    <p:sldId id="473" r:id="rId97"/>
    <p:sldId id="474" r:id="rId98"/>
    <p:sldId id="475" r:id="rId99"/>
    <p:sldId id="476" r:id="rId100"/>
    <p:sldId id="477" r:id="rId101"/>
    <p:sldId id="478" r:id="rId102"/>
    <p:sldId id="479" r:id="rId103"/>
    <p:sldId id="480" r:id="rId104"/>
    <p:sldId id="481" r:id="rId105"/>
    <p:sldId id="482" r:id="rId106"/>
    <p:sldId id="483" r:id="rId107"/>
    <p:sldId id="484" r:id="rId108"/>
    <p:sldId id="485" r:id="rId109"/>
    <p:sldId id="487" r:id="rId110"/>
    <p:sldId id="488" r:id="rId111"/>
    <p:sldId id="489" r:id="rId112"/>
    <p:sldId id="490" r:id="rId113"/>
    <p:sldId id="491" r:id="rId114"/>
    <p:sldId id="492" r:id="rId115"/>
    <p:sldId id="493" r:id="rId116"/>
    <p:sldId id="494" r:id="rId117"/>
    <p:sldId id="495" r:id="rId118"/>
    <p:sldId id="496" r:id="rId119"/>
    <p:sldId id="497" r:id="rId120"/>
    <p:sldId id="498" r:id="rId121"/>
    <p:sldId id="499" r:id="rId122"/>
    <p:sldId id="500" r:id="rId123"/>
    <p:sldId id="501" r:id="rId124"/>
    <p:sldId id="502" r:id="rId125"/>
    <p:sldId id="503" r:id="rId126"/>
    <p:sldId id="504" r:id="rId127"/>
    <p:sldId id="505" r:id="rId128"/>
    <p:sldId id="506" r:id="rId129"/>
    <p:sldId id="507" r:id="rId130"/>
    <p:sldId id="508" r:id="rId131"/>
    <p:sldId id="509" r:id="rId132"/>
    <p:sldId id="575" r:id="rId133"/>
    <p:sldId id="510" r:id="rId134"/>
    <p:sldId id="535" r:id="rId135"/>
    <p:sldId id="526" r:id="rId136"/>
    <p:sldId id="527" r:id="rId137"/>
    <p:sldId id="528" r:id="rId138"/>
    <p:sldId id="529" r:id="rId139"/>
    <p:sldId id="530" r:id="rId140"/>
    <p:sldId id="531" r:id="rId141"/>
    <p:sldId id="532" r:id="rId142"/>
    <p:sldId id="533" r:id="rId143"/>
    <p:sldId id="534" r:id="rId144"/>
    <p:sldId id="514" r:id="rId145"/>
    <p:sldId id="515" r:id="rId146"/>
    <p:sldId id="516" r:id="rId147"/>
    <p:sldId id="517" r:id="rId148"/>
    <p:sldId id="518" r:id="rId149"/>
    <p:sldId id="519" r:id="rId150"/>
    <p:sldId id="520" r:id="rId151"/>
    <p:sldId id="537" r:id="rId152"/>
    <p:sldId id="536" r:id="rId153"/>
    <p:sldId id="568" r:id="rId154"/>
    <p:sldId id="525" r:id="rId155"/>
    <p:sldId id="538" r:id="rId156"/>
    <p:sldId id="325" r:id="rId157"/>
    <p:sldId id="570" r:id="rId158"/>
    <p:sldId id="571" r:id="rId159"/>
    <p:sldId id="572" r:id="rId160"/>
    <p:sldId id="573" r:id="rId161"/>
    <p:sldId id="574" r:id="rId162"/>
    <p:sldId id="543" r:id="rId163"/>
    <p:sldId id="569" r:id="rId164"/>
    <p:sldId id="296" r:id="rId165"/>
    <p:sldId id="399" r:id="rId166"/>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B7FF"/>
    <a:srgbClr val="FF7400"/>
    <a:srgbClr val="00FF00"/>
    <a:srgbClr val="00D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5652" autoAdjust="0"/>
  </p:normalViewPr>
  <p:slideViewPr>
    <p:cSldViewPr>
      <p:cViewPr>
        <p:scale>
          <a:sx n="75" d="100"/>
          <a:sy n="75" d="100"/>
        </p:scale>
        <p:origin x="-2544" y="-8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E842BA29-3F00-4EE9-95D9-5782F07C2E23}" type="datetimeFigureOut">
              <a:rPr lang="en-US" smtClean="0"/>
              <a:pPr/>
              <a:t>6/26/2013</a:t>
            </a:fld>
            <a:endParaRPr lang="en-US"/>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3D1CB767-9A7C-4292-9A32-0261AC704A14}" type="slidenum">
              <a:rPr lang="en-US" smtClean="0"/>
              <a:pPr/>
              <a:t>‹Nr.›</a:t>
            </a:fld>
            <a:endParaRPr lang="en-US"/>
          </a:p>
        </p:txBody>
      </p:sp>
    </p:spTree>
    <p:extLst>
      <p:ext uri="{BB962C8B-B14F-4D97-AF65-F5344CB8AC3E}">
        <p14:creationId xmlns:p14="http://schemas.microsoft.com/office/powerpoint/2010/main" val="4027438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Wie entscheidet man, ob etwas</a:t>
            </a:r>
            <a:r>
              <a:rPr lang="de-DE" baseline="0" dirty="0" smtClean="0"/>
              <a:t> einfach ist? </a:t>
            </a:r>
            <a:endParaRPr lang="en-US" dirty="0"/>
          </a:p>
        </p:txBody>
      </p:sp>
      <p:sp>
        <p:nvSpPr>
          <p:cNvPr id="4" name="Foliennummernplatzhalter 3"/>
          <p:cNvSpPr>
            <a:spLocks noGrp="1"/>
          </p:cNvSpPr>
          <p:nvPr>
            <p:ph type="sldNum" sz="quarter" idx="10"/>
          </p:nvPr>
        </p:nvSpPr>
        <p:spPr/>
        <p:txBody>
          <a:bodyPr/>
          <a:lstStyle/>
          <a:p>
            <a:fld id="{3D1CB767-9A7C-4292-9A32-0261AC704A14}"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71600" y="2708920"/>
            <a:ext cx="7200800" cy="1440160"/>
          </a:xfrm>
        </p:spPr>
        <p:txBody>
          <a:bodyPr lIns="0" tIns="0" rIns="0" bIns="0">
            <a:noAutofit/>
          </a:bodyPr>
          <a:lstStyle>
            <a:lvl1pPr>
              <a:defRPr sz="11500">
                <a:solidFill>
                  <a:srgbClr val="FF7400"/>
                </a:solidFill>
              </a:defRPr>
            </a:lvl1pPr>
          </a:lstStyle>
          <a:p>
            <a:r>
              <a:rPr lang="de-DE" dirty="0" smtClean="0"/>
              <a:t>CONTENT</a:t>
            </a:r>
            <a:endParaRPr lang="en-US" dirty="0"/>
          </a:p>
        </p:txBody>
      </p:sp>
      <p:sp>
        <p:nvSpPr>
          <p:cNvPr id="14" name="Textplatzhalter 13"/>
          <p:cNvSpPr>
            <a:spLocks noGrp="1"/>
          </p:cNvSpPr>
          <p:nvPr>
            <p:ph type="body" sz="quarter" idx="10" hasCustomPrompt="1"/>
          </p:nvPr>
        </p:nvSpPr>
        <p:spPr>
          <a:xfrm>
            <a:off x="971600" y="1989138"/>
            <a:ext cx="7200850" cy="719137"/>
          </a:xfrm>
          <a:prstGeom prst="rect">
            <a:avLst/>
          </a:prstGeom>
        </p:spPr>
        <p:txBody>
          <a:bodyPr lIns="0" tIns="0" rIns="0" bIns="0" anchor="b"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
        <p:nvSpPr>
          <p:cNvPr id="15" name="Textplatzhalter 13"/>
          <p:cNvSpPr>
            <a:spLocks noGrp="1"/>
          </p:cNvSpPr>
          <p:nvPr>
            <p:ph type="body" sz="quarter" idx="11" hasCustomPrompt="1"/>
          </p:nvPr>
        </p:nvSpPr>
        <p:spPr>
          <a:xfrm>
            <a:off x="971600" y="3933056"/>
            <a:ext cx="7200850" cy="935161"/>
          </a:xfrm>
          <a:prstGeom prst="rect">
            <a:avLst/>
          </a:prstGeom>
        </p:spPr>
        <p:txBody>
          <a:bodyPr lIns="0" tIns="0" rIns="0" bIns="0" anchor="t"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600200"/>
            <a:ext cx="8229600" cy="4525963"/>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noFill/>
        </p:spPr>
        <p:txBody>
          <a:bodyPr/>
          <a:lstStyle>
            <a:lvl1pPr>
              <a:defRPr/>
            </a:lvl1pPr>
          </a:lstStyle>
          <a:p>
            <a:r>
              <a:rPr lang="de-DE" dirty="0" smtClean="0"/>
              <a:t>Bearbeiten</a:t>
            </a:r>
            <a:endParaRPr lang="de-DE" dirty="0"/>
          </a:p>
        </p:txBody>
      </p:sp>
      <p:sp>
        <p:nvSpPr>
          <p:cNvPr id="3" name="Inhaltsplatzhalter 2"/>
          <p:cNvSpPr>
            <a:spLocks noGrp="1"/>
          </p:cNvSpPr>
          <p:nvPr>
            <p:ph idx="1"/>
          </p:nvPr>
        </p:nvSpPr>
        <p:spPr>
          <a:xfrm>
            <a:off x="0" y="1412776"/>
            <a:ext cx="9144000" cy="5184576"/>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0" y="6597352"/>
            <a:ext cx="1691680" cy="260648"/>
          </a:xfrm>
          <a:prstGeom prst="rect">
            <a:avLst/>
          </a:prstGeom>
        </p:spPr>
        <p:txBody>
          <a:bodyPr/>
          <a:lstStyle/>
          <a:p>
            <a:fld id="{49009F1C-25D2-4D02-B5E1-1CF1D044B88A}" type="datetime1">
              <a:rPr lang="de-DE" smtClean="0"/>
              <a:pPr/>
              <a:t>26.06.2013</a:t>
            </a:fld>
            <a:endParaRPr lang="de-DE"/>
          </a:p>
        </p:txBody>
      </p:sp>
      <p:sp>
        <p:nvSpPr>
          <p:cNvPr id="5" name="Fußzeilenplatzhalter 4"/>
          <p:cNvSpPr>
            <a:spLocks noGrp="1"/>
          </p:cNvSpPr>
          <p:nvPr>
            <p:ph type="ftr" sz="quarter" idx="11"/>
          </p:nvPr>
        </p:nvSpPr>
        <p:spPr>
          <a:xfrm>
            <a:off x="1691680" y="6597352"/>
            <a:ext cx="5760640" cy="260648"/>
          </a:xfrm>
          <a:prstGeom prst="rect">
            <a:avLst/>
          </a:prstGeom>
        </p:spPr>
        <p:txBody>
          <a:bodyPr/>
          <a:lstStyle/>
          <a:p>
            <a:endParaRPr lang="de-DE"/>
          </a:p>
        </p:txBody>
      </p:sp>
      <p:sp>
        <p:nvSpPr>
          <p:cNvPr id="6" name="Foliennummernplatzhalter 5"/>
          <p:cNvSpPr>
            <a:spLocks noGrp="1"/>
          </p:cNvSpPr>
          <p:nvPr>
            <p:ph type="sldNum" sz="quarter" idx="12"/>
          </p:nvPr>
        </p:nvSpPr>
        <p:spPr>
          <a:xfrm>
            <a:off x="7452320" y="6597352"/>
            <a:ext cx="1691680" cy="260648"/>
          </a:xfrm>
          <a:prstGeom prst="rect">
            <a:avLst/>
          </a:prstGeom>
        </p:spPr>
        <p:txBody>
          <a:bodyPr/>
          <a:lstStyle/>
          <a:p>
            <a:fld id="{84001CC4-1CE1-4BBA-BB24-049787A9E303}" type="slidenum">
              <a:rPr lang="de-DE" smtClean="0"/>
              <a:pPr/>
              <a:t>‹Nr.›</a:t>
            </a:fld>
            <a:endParaRPr lang="de-DE"/>
          </a:p>
        </p:txBody>
      </p:sp>
    </p:spTree>
    <p:extLst>
      <p:ext uri="{BB962C8B-B14F-4D97-AF65-F5344CB8AC3E}">
        <p14:creationId xmlns:p14="http://schemas.microsoft.com/office/powerpoint/2010/main" val="3524703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6A1CA318-EAA8-409A-B2CD-D381EDAF866C}" type="datetimeFigureOut">
              <a:rPr lang="de-DE" smtClean="0"/>
              <a:t>26.06.2013</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D5EE27F0-B067-4483-B821-672DDB725F7E}" type="slidenum">
              <a:rPr lang="de-DE" smtClean="0"/>
              <a:t>‹Nr.›</a:t>
            </a:fld>
            <a:endParaRPr lang="de-DE"/>
          </a:p>
        </p:txBody>
      </p:sp>
    </p:spTree>
    <p:extLst>
      <p:ext uri="{BB962C8B-B14F-4D97-AF65-F5344CB8AC3E}">
        <p14:creationId xmlns:p14="http://schemas.microsoft.com/office/powerpoint/2010/main" val="961568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7" name="Titel 6"/>
          <p:cNvSpPr>
            <a:spLocks noGrp="1"/>
          </p:cNvSpPr>
          <p:nvPr>
            <p:ph type="title" hasCustomPrompt="1"/>
          </p:nvPr>
        </p:nvSpPr>
        <p:spPr/>
        <p:txBody>
          <a:bodyPr/>
          <a:lstStyle>
            <a:lvl1pPr>
              <a:defRPr/>
            </a:lvl1pPr>
          </a:lstStyle>
          <a:p>
            <a:r>
              <a:rPr lang="de-DE" dirty="0" err="1" smtClean="0"/>
              <a:t>Lorem</a:t>
            </a:r>
            <a:r>
              <a:rPr lang="de-DE" dirty="0" smtClean="0"/>
              <a:t> </a:t>
            </a:r>
            <a:r>
              <a:rPr lang="de-DE" dirty="0" err="1" smtClean="0"/>
              <a:t>Ipsum</a:t>
            </a:r>
            <a:endParaRPr lang="en-US" dirty="0"/>
          </a:p>
        </p:txBody>
      </p:sp>
      <p:sp>
        <p:nvSpPr>
          <p:cNvPr id="14" name="Textplatzhalter 13"/>
          <p:cNvSpPr>
            <a:spLocks noGrp="1"/>
          </p:cNvSpPr>
          <p:nvPr>
            <p:ph type="body" sz="quarter" idx="10" hasCustomPrompt="1"/>
          </p:nvPr>
        </p:nvSpPr>
        <p:spPr>
          <a:xfrm>
            <a:off x="0" y="1700808"/>
            <a:ext cx="9144000" cy="914400"/>
          </a:xfrm>
          <a:prstGeom prst="rect">
            <a:avLst/>
          </a:prstGeom>
        </p:spPr>
        <p:txBody>
          <a:bodyPr/>
          <a:lstStyle>
            <a:lvl1pPr>
              <a:defRPr/>
            </a:lvl1pPr>
          </a:lstStyle>
          <a:p>
            <a:pPr lvl="0"/>
            <a:r>
              <a:rPr lang="de-DE" dirty="0" err="1" smtClean="0"/>
              <a:t>Lorem</a:t>
            </a:r>
            <a:r>
              <a:rPr lang="de-DE" dirty="0" smtClean="0"/>
              <a:t> </a:t>
            </a:r>
            <a:r>
              <a:rPr lang="de-DE" dirty="0" err="1" smtClean="0"/>
              <a:t>Ipsum</a:t>
            </a:r>
            <a:endParaRPr lang="en-US" dirty="0"/>
          </a:p>
        </p:txBody>
      </p:sp>
      <p:sp>
        <p:nvSpPr>
          <p:cNvPr id="16" name="Textplatzhalter 15"/>
          <p:cNvSpPr>
            <a:spLocks noGrp="1"/>
          </p:cNvSpPr>
          <p:nvPr>
            <p:ph type="body" sz="quarter" idx="11" hasCustomPrompt="1"/>
          </p:nvPr>
        </p:nvSpPr>
        <p:spPr>
          <a:xfrm>
            <a:off x="0" y="4221088"/>
            <a:ext cx="9144000" cy="914400"/>
          </a:xfrm>
          <a:prstGeom prst="rect">
            <a:avLst/>
          </a:prstGeom>
        </p:spPr>
        <p:txBody>
          <a:bodyPr/>
          <a:lstStyle>
            <a:lvl1pPr>
              <a:defRPr/>
            </a:lvl1pPr>
          </a:lstStyle>
          <a:p>
            <a:pPr lvl="0"/>
            <a:r>
              <a:rPr lang="de-DE" dirty="0" err="1" smtClean="0"/>
              <a:t>Lorem</a:t>
            </a:r>
            <a:r>
              <a:rPr lang="de-DE" dirty="0" smtClean="0"/>
              <a:t> </a:t>
            </a:r>
            <a:r>
              <a:rPr lang="de-DE" dirty="0" err="1" smtClean="0"/>
              <a:t>Ipsum</a:t>
            </a:r>
            <a:endParaRPr lang="en-US" dirty="0"/>
          </a:p>
        </p:txBody>
      </p:sp>
    </p:spTree>
    <p:extLst>
      <p:ext uri="{BB962C8B-B14F-4D97-AF65-F5344CB8AC3E}">
        <p14:creationId xmlns:p14="http://schemas.microsoft.com/office/powerpoint/2010/main" val="980465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5400"/>
            </a:lvl1pPr>
          </a:lstStyle>
          <a:p>
            <a:r>
              <a:rPr lang="de-DE" dirty="0" smtClean="0"/>
              <a:t>Titelmasterformat durch Klicken bearbeiten</a:t>
            </a:r>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8" name="Fußzeilenplatzhalter 7"/>
          <p:cNvSpPr>
            <a:spLocks noGrp="1"/>
          </p:cNvSpPr>
          <p:nvPr>
            <p:ph type="ftr" sz="quarter" idx="11"/>
          </p:nvPr>
        </p:nvSpPr>
        <p:spPr>
          <a:xfrm>
            <a:off x="3124200" y="6356350"/>
            <a:ext cx="2895600" cy="365125"/>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4" name="Fußzeilenplatzhalter 3"/>
          <p:cNvSpPr>
            <a:spLocks noGrp="1"/>
          </p:cNvSpPr>
          <p:nvPr>
            <p:ph type="ftr" sz="quarter" idx="11"/>
          </p:nvPr>
        </p:nvSpPr>
        <p:spPr>
          <a:xfrm>
            <a:off x="3124200" y="6356350"/>
            <a:ext cx="2895600" cy="365125"/>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3" name="Fußzeilenplatzhalter 2"/>
          <p:cNvSpPr>
            <a:spLocks noGrp="1"/>
          </p:cNvSpPr>
          <p:nvPr>
            <p:ph type="ftr" sz="quarter" idx="11"/>
          </p:nvPr>
        </p:nvSpPr>
        <p:spPr>
          <a:xfrm>
            <a:off x="3124200" y="6356350"/>
            <a:ext cx="2895600" cy="365125"/>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971600" y="1268760"/>
            <a:ext cx="7200800" cy="4320480"/>
          </a:xfrm>
          <a:prstGeom prst="rect">
            <a:avLst/>
          </a:prstGeom>
        </p:spPr>
        <p:txBody>
          <a:bodyPr vert="horz" lIns="91440" tIns="45720" rIns="91440" bIns="45720" rtlCol="0" anchor="ctr">
            <a:normAutofit/>
          </a:bodyPr>
          <a:lstStyle/>
          <a:p>
            <a:r>
              <a:rPr lang="de-DE" noProof="0" dirty="0" smtClean="0"/>
              <a:t>CONTENT</a:t>
            </a:r>
            <a:endParaRPr lang="de-DE" noProof="0" dirty="0"/>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iming>
    <p:tnLst>
      <p:par>
        <p:cTn id="1" dur="indefinite" restart="never" nodeType="tmRoot"/>
      </p:par>
    </p:tnLst>
  </p:timing>
  <p:txStyles>
    <p:titleStyle>
      <a:lvl1pPr algn="ctr" defTabSz="914400" rtl="0" eaLnBrk="1" latinLnBrk="0" hangingPunct="1">
        <a:spcBef>
          <a:spcPct val="0"/>
        </a:spcBef>
        <a:buNone/>
        <a:defRPr sz="9600" kern="1200">
          <a:solidFill>
            <a:srgbClr val="00B7FF"/>
          </a:solidFill>
          <a:latin typeface="Bebas Neue"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unicodesnowmanforyou.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www.psychologie.uni-heidelberg.de/ae/allg/mitarb/jf/Engelhart_etal%20SIOPT_2011%20tailor_poster.pdf" TargetMode="Externa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twitter.com/MariusSchulz/status/324422024070049792"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8" Type="http://schemas.openxmlformats.org/officeDocument/2006/relationships/hyperlink" Target="http://wayne.usschesapeake.org/wp-content/uploads/2011/06/Shout.png" TargetMode="External"/><Relationship Id="rId3" Type="http://schemas.openxmlformats.org/officeDocument/2006/relationships/hyperlink" Target="http://inquiry111westminster.wikispaces.com/Blind%20men%20and%20an%20elephant" TargetMode="External"/><Relationship Id="rId7" Type="http://schemas.openxmlformats.org/officeDocument/2006/relationships/hyperlink" Target="http://www.bmlv.gv.at/download_archiv/photos/inlandseinsatz/images/hochwasser_august_26.jpg" TargetMode="External"/><Relationship Id="rId2" Type="http://schemas.openxmlformats.org/officeDocument/2006/relationships/hyperlink" Target="http://en.wikisource.org/wiki/The_poems_of_John_Godfrey_Saxe/The_Blind_Men_and_the_Elephant" TargetMode="External"/><Relationship Id="rId1" Type="http://schemas.openxmlformats.org/officeDocument/2006/relationships/slideLayout" Target="../slideLayouts/slideLayout2.xml"/><Relationship Id="rId6" Type="http://schemas.openxmlformats.org/officeDocument/2006/relationships/hyperlink" Target="http://rasmussenanders.blogspot.de/2011/03/catholic-priests-raping-nuns.html" TargetMode="External"/><Relationship Id="rId5" Type="http://schemas.openxmlformats.org/officeDocument/2006/relationships/hyperlink" Target="http://geekandpoke.typepad.com/geekandpoke/2012/03/static-typing.html" TargetMode="External"/><Relationship Id="rId10" Type="http://schemas.openxmlformats.org/officeDocument/2006/relationships/hyperlink" Target="http://c2.com/doc/SignatureSurvey/" TargetMode="External"/><Relationship Id="rId4" Type="http://schemas.openxmlformats.org/officeDocument/2006/relationships/hyperlink" Target="http://www.labnol.org/software/tutorials/advice-select-best-fonts-for-powerpoint-presentation-slides/3355/" TargetMode="External"/><Relationship Id="rId9" Type="http://schemas.openxmlformats.org/officeDocument/2006/relationships/hyperlink" Target="http://www.5lovelanguages.com/learn-the-languages/the-five-languages-of-apolog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Autofit/>
          </a:bodyPr>
          <a:lstStyle/>
          <a:p>
            <a:pPr algn="l"/>
            <a:r>
              <a:rPr lang="de-DE" sz="34400" dirty="0">
                <a:solidFill>
                  <a:schemeClr val="tx1"/>
                </a:solidFill>
                <a:latin typeface="Arial" pitchFamily="34" charset="0"/>
                <a:cs typeface="Arial" pitchFamily="34" charset="0"/>
              </a:rPr>
              <a:t>☃</a:t>
            </a:r>
            <a:endParaRPr lang="en-US" sz="34400" dirty="0">
              <a:solidFill>
                <a:schemeClr val="tx1"/>
              </a:solidFill>
              <a:latin typeface="Arial" pitchFamily="34" charset="0"/>
              <a:ea typeface="Roboto" pitchFamily="2" charset="0"/>
              <a:cs typeface="Arial" pitchFamily="34" charset="0"/>
            </a:endParaRPr>
          </a:p>
        </p:txBody>
      </p:sp>
      <p:sp>
        <p:nvSpPr>
          <p:cNvPr id="2" name="Textfeld 1"/>
          <p:cNvSpPr txBox="1"/>
          <p:nvPr/>
        </p:nvSpPr>
        <p:spPr>
          <a:xfrm>
            <a:off x="395536" y="6018832"/>
            <a:ext cx="8453661" cy="677108"/>
          </a:xfrm>
          <a:prstGeom prst="rect">
            <a:avLst/>
          </a:prstGeom>
        </p:spPr>
        <p:txBody>
          <a:bodyPr wrap="none" lIns="0" tIns="0" rIns="0" bIns="0" rtlCol="0" anchor="b" anchorCtr="1">
            <a:spAutoFit/>
          </a:bodyPr>
          <a:lstStyle/>
          <a:p>
            <a:pPr algn="ctr">
              <a:spcBef>
                <a:spcPct val="20000"/>
              </a:spcBef>
            </a:pPr>
            <a:r>
              <a:rPr lang="de-DE" sz="4400" dirty="0">
                <a:hlinkClick r:id="rId2"/>
              </a:rPr>
              <a:t>http://unicodesnowmanforyou.com/</a:t>
            </a:r>
            <a:endParaRPr kumimoji="0" lang="de-DE" sz="4400" b="0" i="0" u="none" strike="noStrike" kern="1200" cap="none" spc="0" normalizeH="0" baseline="0" noProof="0" dirty="0" smtClean="0">
              <a:ln w="19050">
                <a:solidFill>
                  <a:schemeClr val="tx1">
                    <a:lumMod val="75000"/>
                    <a:lumOff val="25000"/>
                  </a:schemeClr>
                </a:solidFill>
              </a:ln>
              <a:solidFill>
                <a:schemeClr val="bg1"/>
              </a:solidFill>
              <a:effectLst>
                <a:outerShdw blurRad="50800" dist="38100" dir="2700000" algn="tl" rotWithShape="0">
                  <a:prstClr val="black">
                    <a:alpha val="40000"/>
                  </a:prstClr>
                </a:outerShdw>
              </a:effectLst>
              <a:uLnTx/>
              <a:uFillTx/>
              <a:latin typeface="Lobster 1.4" pitchFamily="50" charset="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 Verbindung 22"/>
          <p:cNvCxnSpPr/>
          <p:nvPr/>
        </p:nvCxnSpPr>
        <p:spPr>
          <a:xfrm>
            <a:off x="0" y="3429000"/>
            <a:ext cx="9144000"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Textplatzhalter 19"/>
          <p:cNvSpPr>
            <a:spLocks noGrp="1"/>
          </p:cNvSpPr>
          <p:nvPr>
            <p:ph type="body" sz="quarter" idx="10"/>
          </p:nvPr>
        </p:nvSpPr>
        <p:spPr>
          <a:xfrm>
            <a:off x="971575" y="1196752"/>
            <a:ext cx="7200850" cy="1871563"/>
          </a:xfrm>
        </p:spPr>
        <p:txBody>
          <a:bodyPr/>
          <a:lstStyle/>
          <a:p>
            <a:r>
              <a:rPr lang="en-US" sz="13800" dirty="0" smtClean="0">
                <a:solidFill>
                  <a:srgbClr val="FF00FF"/>
                </a:solidFill>
                <a:latin typeface="Bebas Neue" pitchFamily="34" charset="0"/>
              </a:rPr>
              <a:t>Intention</a:t>
            </a:r>
            <a:endParaRPr lang="en-US" sz="13800" dirty="0">
              <a:solidFill>
                <a:srgbClr val="FF00FF"/>
              </a:solidFill>
              <a:latin typeface="Bebas Neue" pitchFamily="34" charset="0"/>
            </a:endParaRPr>
          </a:p>
        </p:txBody>
      </p:sp>
      <p:sp>
        <p:nvSpPr>
          <p:cNvPr id="21" name="Textplatzhalter 20"/>
          <p:cNvSpPr>
            <a:spLocks noGrp="1"/>
          </p:cNvSpPr>
          <p:nvPr>
            <p:ph type="body" sz="quarter" idx="11"/>
          </p:nvPr>
        </p:nvSpPr>
        <p:spPr/>
        <p:txBody>
          <a:bodyPr/>
          <a:lstStyle/>
          <a:p>
            <a:r>
              <a:rPr lang="en-US" dirty="0" smtClean="0">
                <a:solidFill>
                  <a:srgbClr val="00B7FF"/>
                </a:solidFill>
              </a:rPr>
              <a:t>Code</a:t>
            </a:r>
            <a:endParaRPr lang="en-US" dirty="0">
              <a:solidFill>
                <a:srgbClr val="00B7FF"/>
              </a:solidFill>
            </a:endParaRPr>
          </a:p>
        </p:txBody>
      </p:sp>
    </p:spTree>
    <p:extLst>
      <p:ext uri="{BB962C8B-B14F-4D97-AF65-F5344CB8AC3E}">
        <p14:creationId xmlns:p14="http://schemas.microsoft.com/office/powerpoint/2010/main" val="407075491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96590726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19392417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3320988"/>
            <a:ext cx="5040560" cy="0"/>
          </a:xfrm>
          <a:prstGeom prst="line">
            <a:avLst/>
          </a:prstGeom>
          <a:ln w="130175">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175735990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3320988"/>
            <a:ext cx="5040560" cy="0"/>
          </a:xfrm>
          <a:prstGeom prst="line">
            <a:avLst/>
          </a:prstGeom>
          <a:ln w="130175">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2416076"/>
            <a:ext cx="309560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OPERATOR</a:t>
            </a:r>
            <a:endParaRPr lang="de-DE" sz="4000" dirty="0">
              <a:latin typeface="Bebas Neue" pitchFamily="34" charset="0"/>
              <a:ea typeface="Roboto" pitchFamily="2" charset="0"/>
            </a:endParaRPr>
          </a:p>
        </p:txBody>
      </p:sp>
    </p:spTree>
    <p:extLst>
      <p:ext uri="{BB962C8B-B14F-4D97-AF65-F5344CB8AC3E}">
        <p14:creationId xmlns:p14="http://schemas.microsoft.com/office/powerpoint/2010/main" val="232783961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3320988"/>
            <a:ext cx="5040560" cy="0"/>
          </a:xfrm>
          <a:prstGeom prst="line">
            <a:avLst/>
          </a:prstGeom>
          <a:ln w="130175">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2416076"/>
            <a:ext cx="309560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OPERATOR</a:t>
            </a:r>
            <a:endParaRPr lang="de-DE" sz="4000" dirty="0">
              <a:latin typeface="Bebas Neue" pitchFamily="34" charset="0"/>
              <a:ea typeface="Roboto" pitchFamily="2" charset="0"/>
            </a:endParaRPr>
          </a:p>
        </p:txBody>
      </p:sp>
    </p:spTree>
    <p:extLst>
      <p:ext uri="{BB962C8B-B14F-4D97-AF65-F5344CB8AC3E}">
        <p14:creationId xmlns:p14="http://schemas.microsoft.com/office/powerpoint/2010/main" val="195217045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3320988"/>
            <a:ext cx="5040560" cy="0"/>
          </a:xfrm>
          <a:prstGeom prst="line">
            <a:avLst/>
          </a:prstGeom>
          <a:ln w="130175">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2416076"/>
            <a:ext cx="3095600" cy="900100"/>
          </a:xfrm>
          <a:prstGeom prst="rect">
            <a:avLst/>
          </a:prstGeom>
          <a:solidFill>
            <a:schemeClr val="bg1">
              <a:lumMod val="6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unbekannt</a:t>
            </a:r>
            <a:endParaRPr lang="de-DE" sz="4000" dirty="0">
              <a:latin typeface="Bebas Neue" pitchFamily="34" charset="0"/>
              <a:ea typeface="Roboto" pitchFamily="2" charset="0"/>
            </a:endParaRPr>
          </a:p>
        </p:txBody>
      </p:sp>
    </p:spTree>
    <p:extLst>
      <p:ext uri="{BB962C8B-B14F-4D97-AF65-F5344CB8AC3E}">
        <p14:creationId xmlns:p14="http://schemas.microsoft.com/office/powerpoint/2010/main" val="196833193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3320988"/>
            <a:ext cx="5040560" cy="0"/>
          </a:xfrm>
          <a:prstGeom prst="line">
            <a:avLst/>
          </a:prstGeom>
          <a:ln w="130175">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2416076"/>
            <a:ext cx="3095600" cy="900100"/>
          </a:xfrm>
          <a:prstGeom prst="rect">
            <a:avLst/>
          </a:prstGeom>
          <a:solidFill>
            <a:schemeClr val="bg1">
              <a:lumMod val="6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unbekannt</a:t>
            </a:r>
            <a:endParaRPr lang="de-DE" sz="4000" dirty="0">
              <a:latin typeface="Bebas Neue" pitchFamily="34" charset="0"/>
              <a:ea typeface="Roboto" pitchFamily="2" charset="0"/>
            </a:endParaRPr>
          </a:p>
        </p:txBody>
      </p:sp>
    </p:spTree>
    <p:extLst>
      <p:ext uri="{BB962C8B-B14F-4D97-AF65-F5344CB8AC3E}">
        <p14:creationId xmlns:p14="http://schemas.microsoft.com/office/powerpoint/2010/main" val="318454871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4869160"/>
            <a:ext cx="5940152" cy="719137"/>
          </a:xfrm>
        </p:spPr>
        <p:txBody>
          <a:bodyPr/>
          <a:lstStyle/>
          <a:p>
            <a:r>
              <a:rPr lang="de-DE" dirty="0" smtClean="0"/>
              <a:t>Dietrich Dörner</a:t>
            </a:r>
            <a:endParaRPr lang="de-DE" dirty="0"/>
          </a:p>
        </p:txBody>
      </p:sp>
    </p:spTree>
    <p:extLst>
      <p:ext uri="{BB962C8B-B14F-4D97-AF65-F5344CB8AC3E}">
        <p14:creationId xmlns:p14="http://schemas.microsoft.com/office/powerpoint/2010/main" val="30071549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5395044"/>
            <a:ext cx="5040560" cy="0"/>
          </a:xfrm>
          <a:prstGeom prst="line">
            <a:avLst/>
          </a:prstGeom>
          <a:ln w="130175">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4494944"/>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4490132"/>
            <a:ext cx="93536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7" name="Rechteck 6"/>
          <p:cNvSpPr/>
          <p:nvPr/>
        </p:nvSpPr>
        <p:spPr>
          <a:xfrm>
            <a:off x="4622428" y="5409220"/>
            <a:ext cx="93536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9" name="Rechteck 8"/>
          <p:cNvSpPr/>
          <p:nvPr/>
        </p:nvSpPr>
        <p:spPr>
          <a:xfrm>
            <a:off x="5220072" y="4490132"/>
            <a:ext cx="93536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p:txBody>
          <a:bodyPr/>
          <a:lstStyle/>
          <a:p>
            <a:r>
              <a:rPr lang="de-DE" dirty="0" smtClean="0"/>
              <a:t>Interpolation</a:t>
            </a:r>
            <a:endParaRPr lang="de-DE" dirty="0"/>
          </a:p>
        </p:txBody>
      </p:sp>
    </p:spTree>
    <p:extLst>
      <p:ext uri="{BB962C8B-B14F-4D97-AF65-F5344CB8AC3E}">
        <p14:creationId xmlns:p14="http://schemas.microsoft.com/office/powerpoint/2010/main" val="85907159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5395044"/>
            <a:ext cx="5040560" cy="0"/>
          </a:xfrm>
          <a:prstGeom prst="line">
            <a:avLst/>
          </a:prstGeom>
          <a:ln w="130175">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4494944"/>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7" name="Rechteck 6"/>
          <p:cNvSpPr/>
          <p:nvPr/>
        </p:nvSpPr>
        <p:spPr>
          <a:xfrm>
            <a:off x="4622428" y="5409220"/>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9" name="Rechteck 8"/>
          <p:cNvSpPr/>
          <p:nvPr/>
        </p:nvSpPr>
        <p:spPr>
          <a:xfrm>
            <a:off x="5220072"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p:txBody>
          <a:bodyPr/>
          <a:lstStyle/>
          <a:p>
            <a:r>
              <a:rPr lang="de-DE" dirty="0" smtClean="0"/>
              <a:t>Synthese</a:t>
            </a:r>
            <a:endParaRPr lang="de-DE" dirty="0"/>
          </a:p>
        </p:txBody>
      </p:sp>
    </p:spTree>
    <p:extLst>
      <p:ext uri="{BB962C8B-B14F-4D97-AF65-F5344CB8AC3E}">
        <p14:creationId xmlns:p14="http://schemas.microsoft.com/office/powerpoint/2010/main" val="1102288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1835696" y="1553388"/>
            <a:ext cx="5490356" cy="33157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solidFill>
                  <a:schemeClr val="tx1"/>
                </a:solidFill>
              </a:rPr>
              <a:t>Problem Solving Space (internal)</a:t>
            </a:r>
            <a:endParaRPr lang="de-DE" sz="1600" dirty="0">
              <a:solidFill>
                <a:schemeClr val="tx1"/>
              </a:solidFill>
            </a:endParaRPr>
          </a:p>
        </p:txBody>
      </p:sp>
      <p:sp>
        <p:nvSpPr>
          <p:cNvPr id="6" name="Rechteck 5"/>
          <p:cNvSpPr/>
          <p:nvPr/>
        </p:nvSpPr>
        <p:spPr>
          <a:xfrm>
            <a:off x="5292080" y="2276854"/>
            <a:ext cx="1656184"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Codemodell</a:t>
            </a:r>
            <a:endParaRPr lang="de-DE" sz="1600" dirty="0">
              <a:solidFill>
                <a:schemeClr val="tx1"/>
              </a:solidFill>
            </a:endParaRPr>
          </a:p>
        </p:txBody>
      </p:sp>
      <p:sp>
        <p:nvSpPr>
          <p:cNvPr id="7" name="Rechteck 6"/>
          <p:cNvSpPr/>
          <p:nvPr/>
        </p:nvSpPr>
        <p:spPr>
          <a:xfrm>
            <a:off x="2128792" y="2276854"/>
            <a:ext cx="1656184"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Kognitives</a:t>
            </a:r>
            <a:r>
              <a:rPr lang="en-US" sz="1600" dirty="0" smtClean="0">
                <a:solidFill>
                  <a:schemeClr val="tx1"/>
                </a:solidFill>
              </a:rPr>
              <a:t> </a:t>
            </a:r>
            <a:r>
              <a:rPr lang="en-US" sz="1600" dirty="0" err="1" smtClean="0">
                <a:solidFill>
                  <a:schemeClr val="tx1"/>
                </a:solidFill>
              </a:rPr>
              <a:t>Domänenmodell</a:t>
            </a:r>
            <a:endParaRPr lang="de-DE" sz="1600" dirty="0">
              <a:solidFill>
                <a:schemeClr val="tx1"/>
              </a:solidFill>
            </a:endParaRPr>
          </a:p>
        </p:txBody>
      </p:sp>
      <p:sp>
        <p:nvSpPr>
          <p:cNvPr id="12" name="Rechteck 11"/>
          <p:cNvSpPr/>
          <p:nvPr/>
        </p:nvSpPr>
        <p:spPr>
          <a:xfrm>
            <a:off x="7326052" y="1553460"/>
            <a:ext cx="1817948" cy="3315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solidFill>
                  <a:schemeClr val="tx1"/>
                </a:solidFill>
              </a:rPr>
              <a:t>Implementation Space (external)</a:t>
            </a:r>
            <a:endParaRPr lang="de-DE" sz="1600" dirty="0">
              <a:solidFill>
                <a:schemeClr val="tx1"/>
              </a:solidFill>
            </a:endParaRPr>
          </a:p>
        </p:txBody>
      </p:sp>
      <p:sp>
        <p:nvSpPr>
          <p:cNvPr id="9" name="Rechteck 8"/>
          <p:cNvSpPr/>
          <p:nvPr/>
        </p:nvSpPr>
        <p:spPr>
          <a:xfrm>
            <a:off x="7703840" y="2276854"/>
            <a:ext cx="125963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Code</a:t>
            </a:r>
            <a:endParaRPr lang="de-DE" sz="1600" dirty="0">
              <a:solidFill>
                <a:schemeClr val="tx1"/>
              </a:solidFill>
            </a:endParaRPr>
          </a:p>
        </p:txBody>
      </p:sp>
      <p:sp>
        <p:nvSpPr>
          <p:cNvPr id="15" name="Rechteck 14"/>
          <p:cNvSpPr/>
          <p:nvPr/>
        </p:nvSpPr>
        <p:spPr>
          <a:xfrm>
            <a:off x="0" y="1553387"/>
            <a:ext cx="1835696" cy="33157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solidFill>
                  <a:schemeClr val="tx1"/>
                </a:solidFill>
              </a:rPr>
              <a:t>Application </a:t>
            </a:r>
            <a:br>
              <a:rPr lang="en-US" sz="1600" dirty="0" smtClean="0">
                <a:solidFill>
                  <a:schemeClr val="tx1"/>
                </a:solidFill>
              </a:rPr>
            </a:br>
            <a:r>
              <a:rPr lang="en-US" sz="1600" dirty="0" smtClean="0">
                <a:solidFill>
                  <a:schemeClr val="tx1"/>
                </a:solidFill>
              </a:rPr>
              <a:t>Space (external)</a:t>
            </a:r>
            <a:endParaRPr lang="de-DE" sz="1600" dirty="0">
              <a:solidFill>
                <a:schemeClr val="tx1"/>
              </a:solidFill>
            </a:endParaRPr>
          </a:p>
        </p:txBody>
      </p:sp>
      <p:sp>
        <p:nvSpPr>
          <p:cNvPr id="16" name="Rechteck 15"/>
          <p:cNvSpPr/>
          <p:nvPr/>
        </p:nvSpPr>
        <p:spPr>
          <a:xfrm>
            <a:off x="144016" y="2276854"/>
            <a:ext cx="125963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Domäne</a:t>
            </a:r>
            <a:endParaRPr lang="de-DE" sz="1600" dirty="0">
              <a:solidFill>
                <a:schemeClr val="tx1"/>
              </a:solidFill>
            </a:endParaRPr>
          </a:p>
        </p:txBody>
      </p:sp>
      <p:cxnSp>
        <p:nvCxnSpPr>
          <p:cNvPr id="18" name="Gerade Verbindung mit Pfeil 17"/>
          <p:cNvCxnSpPr>
            <a:stCxn id="16" idx="3"/>
            <a:endCxn id="7" idx="1"/>
          </p:cNvCxnSpPr>
          <p:nvPr/>
        </p:nvCxnSpPr>
        <p:spPr>
          <a:xfrm>
            <a:off x="1403648" y="2734054"/>
            <a:ext cx="725144" cy="0"/>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a:stCxn id="9" idx="1"/>
            <a:endCxn id="6" idx="3"/>
          </p:cNvCxnSpPr>
          <p:nvPr/>
        </p:nvCxnSpPr>
        <p:spPr>
          <a:xfrm flipH="1">
            <a:off x="6948264" y="2734054"/>
            <a:ext cx="755576" cy="0"/>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 name="Rechteck 3"/>
          <p:cNvSpPr/>
          <p:nvPr/>
        </p:nvSpPr>
        <p:spPr>
          <a:xfrm>
            <a:off x="5289548" y="3715315"/>
            <a:ext cx="1656184"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Implementation Model</a:t>
            </a:r>
            <a:endParaRPr lang="de-DE" sz="1600" dirty="0">
              <a:solidFill>
                <a:schemeClr val="tx1"/>
              </a:solidFill>
            </a:endParaRPr>
          </a:p>
        </p:txBody>
      </p:sp>
      <p:sp>
        <p:nvSpPr>
          <p:cNvPr id="5" name="Rechteck 4"/>
          <p:cNvSpPr/>
          <p:nvPr/>
        </p:nvSpPr>
        <p:spPr>
          <a:xfrm>
            <a:off x="2126260" y="3715315"/>
            <a:ext cx="1656184"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Intentionales</a:t>
            </a:r>
            <a:endParaRPr lang="en-US" sz="1600" dirty="0" smtClean="0">
              <a:solidFill>
                <a:schemeClr val="tx1"/>
              </a:solidFill>
            </a:endParaRPr>
          </a:p>
          <a:p>
            <a:pPr algn="ctr"/>
            <a:r>
              <a:rPr lang="en-US" sz="1600" dirty="0" smtClean="0">
                <a:solidFill>
                  <a:schemeClr val="tx1"/>
                </a:solidFill>
              </a:rPr>
              <a:t>Modell</a:t>
            </a:r>
            <a:endParaRPr lang="de-DE" sz="1600" dirty="0">
              <a:solidFill>
                <a:schemeClr val="tx1"/>
              </a:solidFill>
            </a:endParaRPr>
          </a:p>
        </p:txBody>
      </p:sp>
      <p:cxnSp>
        <p:nvCxnSpPr>
          <p:cNvPr id="26" name="Gerade Verbindung mit Pfeil 25"/>
          <p:cNvCxnSpPr>
            <a:stCxn id="7" idx="2"/>
            <a:endCxn id="5" idx="0"/>
          </p:cNvCxnSpPr>
          <p:nvPr/>
        </p:nvCxnSpPr>
        <p:spPr>
          <a:xfrm flipH="1">
            <a:off x="2954352" y="3191254"/>
            <a:ext cx="2532" cy="524061"/>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Gerade Verbindung mit Pfeil 32"/>
          <p:cNvCxnSpPr>
            <a:stCxn id="6" idx="2"/>
            <a:endCxn id="4" idx="0"/>
          </p:cNvCxnSpPr>
          <p:nvPr/>
        </p:nvCxnSpPr>
        <p:spPr>
          <a:xfrm flipH="1">
            <a:off x="6117640" y="3191254"/>
            <a:ext cx="2532" cy="524061"/>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 name="Pfeil nach links und rechts 1"/>
          <p:cNvSpPr/>
          <p:nvPr/>
        </p:nvSpPr>
        <p:spPr>
          <a:xfrm>
            <a:off x="3779912" y="3817901"/>
            <a:ext cx="1507104" cy="709228"/>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solidFill>
                  <a:schemeClr val="tx1"/>
                </a:solidFill>
              </a:rPr>
              <a:t>Assoziation</a:t>
            </a:r>
            <a:endParaRPr lang="de-DE" sz="1600" dirty="0">
              <a:solidFill>
                <a:schemeClr val="tx1"/>
              </a:solidFill>
            </a:endParaRPr>
          </a:p>
        </p:txBody>
      </p:sp>
    </p:spTree>
    <p:extLst>
      <p:ext uri="{BB962C8B-B14F-4D97-AF65-F5344CB8AC3E}">
        <p14:creationId xmlns:p14="http://schemas.microsoft.com/office/powerpoint/2010/main" val="332331321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5395044"/>
            <a:ext cx="5040560" cy="0"/>
          </a:xfrm>
          <a:prstGeom prst="line">
            <a:avLst/>
          </a:prstGeom>
          <a:ln w="130175">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4494944"/>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7" name="Rechteck 6"/>
          <p:cNvSpPr/>
          <p:nvPr/>
        </p:nvSpPr>
        <p:spPr>
          <a:xfrm>
            <a:off x="4622428" y="5409220"/>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9" name="Rechteck 8"/>
          <p:cNvSpPr/>
          <p:nvPr/>
        </p:nvSpPr>
        <p:spPr>
          <a:xfrm>
            <a:off x="5220072"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p:txBody>
          <a:bodyPr/>
          <a:lstStyle/>
          <a:p>
            <a:r>
              <a:rPr lang="de-DE" dirty="0" smtClean="0"/>
              <a:t>DIALEKTISCH</a:t>
            </a:r>
            <a:endParaRPr lang="de-DE" dirty="0"/>
          </a:p>
        </p:txBody>
      </p:sp>
    </p:spTree>
    <p:extLst>
      <p:ext uri="{BB962C8B-B14F-4D97-AF65-F5344CB8AC3E}">
        <p14:creationId xmlns:p14="http://schemas.microsoft.com/office/powerpoint/2010/main" val="178135358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endCxn id="5" idx="1"/>
          </p:cNvCxnSpPr>
          <p:nvPr/>
        </p:nvCxnSpPr>
        <p:spPr>
          <a:xfrm>
            <a:off x="2051720" y="5395044"/>
            <a:ext cx="5040560" cy="0"/>
          </a:xfrm>
          <a:prstGeom prst="line">
            <a:avLst/>
          </a:prstGeom>
          <a:ln w="130175">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Rechteck 7"/>
          <p:cNvSpPr/>
          <p:nvPr/>
        </p:nvSpPr>
        <p:spPr>
          <a:xfrm>
            <a:off x="2988568"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7" name="Rechteck 6"/>
          <p:cNvSpPr/>
          <p:nvPr/>
        </p:nvSpPr>
        <p:spPr>
          <a:xfrm>
            <a:off x="4622428" y="5409220"/>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9" name="Rechteck 8"/>
          <p:cNvSpPr/>
          <p:nvPr/>
        </p:nvSpPr>
        <p:spPr>
          <a:xfrm>
            <a:off x="5220072"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p:txBody>
          <a:bodyPr/>
          <a:lstStyle/>
          <a:p>
            <a:r>
              <a:rPr lang="de-DE" dirty="0" smtClean="0"/>
              <a:t>??</a:t>
            </a:r>
            <a:endParaRPr lang="de-DE" dirty="0"/>
          </a:p>
        </p:txBody>
      </p:sp>
      <p:sp>
        <p:nvSpPr>
          <p:cNvPr id="10" name="Rechteck 9"/>
          <p:cNvSpPr/>
          <p:nvPr/>
        </p:nvSpPr>
        <p:spPr>
          <a:xfrm>
            <a:off x="270272" y="4490132"/>
            <a:ext cx="1800200" cy="18002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13800" dirty="0" smtClean="0">
                <a:latin typeface="Bebas Neue" pitchFamily="34" charset="0"/>
                <a:ea typeface="Roboto" pitchFamily="2" charset="0"/>
              </a:rPr>
              <a:t>A</a:t>
            </a: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26345588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4869160"/>
            <a:ext cx="5940152" cy="719137"/>
          </a:xfrm>
        </p:spPr>
        <p:txBody>
          <a:bodyPr/>
          <a:lstStyle/>
          <a:p>
            <a:r>
              <a:rPr lang="de-DE" dirty="0" smtClean="0"/>
              <a:t>Joachim Funke</a:t>
            </a:r>
            <a:endParaRPr lang="de-DE" dirty="0"/>
          </a:p>
        </p:txBody>
      </p:sp>
    </p:spTree>
    <p:extLst>
      <p:ext uri="{BB962C8B-B14F-4D97-AF65-F5344CB8AC3E}">
        <p14:creationId xmlns:p14="http://schemas.microsoft.com/office/powerpoint/2010/main" val="202807684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Johannes\Desktop\Asse\empathiccode\Refactoring\putz-osterlo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7" y="476672"/>
            <a:ext cx="4909067" cy="5328320"/>
          </a:xfrm>
          <a:prstGeom prst="rect">
            <a:avLst/>
          </a:prstGeom>
          <a:noFill/>
          <a:extLst>
            <a:ext uri="{909E8E84-426E-40DD-AFC4-6F175D3DCCD1}">
              <a14:hiddenFill xmlns:a14="http://schemas.microsoft.com/office/drawing/2010/main">
                <a:solidFill>
                  <a:srgbClr val="FFFFFF"/>
                </a:solidFill>
              </a14:hiddenFill>
            </a:ext>
          </a:extLst>
        </p:spPr>
      </p:pic>
      <p:sp>
        <p:nvSpPr>
          <p:cNvPr id="6" name="Textplatzhalter 3"/>
          <p:cNvSpPr>
            <a:spLocks noGrp="1"/>
          </p:cNvSpPr>
          <p:nvPr>
            <p:ph type="body" sz="quarter" idx="10"/>
          </p:nvPr>
        </p:nvSpPr>
        <p:spPr>
          <a:xfrm>
            <a:off x="0" y="6065913"/>
            <a:ext cx="9144000" cy="792087"/>
          </a:xfrm>
        </p:spPr>
        <p:txBody>
          <a:bodyPr/>
          <a:lstStyle/>
          <a:p>
            <a:pPr algn="r"/>
            <a:r>
              <a:rPr lang="de-DE" sz="1600" dirty="0" smtClean="0"/>
              <a:t>Funke, J. (1983)Einige Bemerkungen zu Problemen der Problemlöseforschung: Oder, ist Testintelligenz doch ein Prädiktor? </a:t>
            </a:r>
            <a:r>
              <a:rPr lang="de-DE" sz="1600" dirty="0" err="1" smtClean="0"/>
              <a:t>Diagnostica</a:t>
            </a:r>
            <a:r>
              <a:rPr lang="de-DE" sz="1600" dirty="0" smtClean="0"/>
              <a:t> 1983, S. 383 -302</a:t>
            </a:r>
            <a:endParaRPr lang="de-DE" sz="1600" dirty="0"/>
          </a:p>
        </p:txBody>
      </p:sp>
    </p:spTree>
    <p:extLst>
      <p:ext uri="{BB962C8B-B14F-4D97-AF65-F5344CB8AC3E}">
        <p14:creationId xmlns:p14="http://schemas.microsoft.com/office/powerpoint/2010/main" val="321749341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rgbClr val="00FF00"/>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13800" dirty="0" smtClean="0">
                <a:latin typeface="Bebas Neue" pitchFamily="34" charset="0"/>
                <a:ea typeface="Roboto" pitchFamily="2" charset="0"/>
              </a:rPr>
              <a:t>V2</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5395044"/>
            <a:ext cx="5040560" cy="0"/>
          </a:xfrm>
          <a:prstGeom prst="line">
            <a:avLst/>
          </a:prstGeom>
          <a:ln w="130175">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4494944"/>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v1</a:t>
            </a:r>
            <a:endParaRPr lang="de-DE" sz="13800" dirty="0">
              <a:latin typeface="Bebas Neue" pitchFamily="34" charset="0"/>
              <a:ea typeface="Roboto" pitchFamily="2" charset="0"/>
            </a:endParaRPr>
          </a:p>
        </p:txBody>
      </p:sp>
      <p:sp>
        <p:nvSpPr>
          <p:cNvPr id="9" name="Rechteck 8"/>
          <p:cNvSpPr/>
          <p:nvPr/>
        </p:nvSpPr>
        <p:spPr>
          <a:xfrm>
            <a:off x="4104320" y="4532926"/>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a:xfrm>
            <a:off x="971600" y="548680"/>
            <a:ext cx="7200800" cy="1440160"/>
          </a:xfrm>
        </p:spPr>
        <p:txBody>
          <a:bodyPr/>
          <a:lstStyle/>
          <a:p>
            <a:r>
              <a:rPr lang="de-DE" dirty="0" smtClean="0"/>
              <a:t>Systeme</a:t>
            </a:r>
            <a:endParaRPr lang="de-DE" dirty="0"/>
          </a:p>
        </p:txBody>
      </p:sp>
    </p:spTree>
    <p:extLst>
      <p:ext uri="{BB962C8B-B14F-4D97-AF65-F5344CB8AC3E}">
        <p14:creationId xmlns:p14="http://schemas.microsoft.com/office/powerpoint/2010/main" val="71992880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3"/>
          <p:cNvSpPr>
            <a:spLocks noGrp="1"/>
          </p:cNvSpPr>
          <p:nvPr>
            <p:ph type="body" sz="quarter" idx="10"/>
          </p:nvPr>
        </p:nvSpPr>
        <p:spPr>
          <a:xfrm>
            <a:off x="0" y="6525344"/>
            <a:ext cx="9144000" cy="332656"/>
          </a:xfrm>
        </p:spPr>
        <p:txBody>
          <a:bodyPr/>
          <a:lstStyle/>
          <a:p>
            <a:pPr algn="r"/>
            <a:r>
              <a:rPr lang="de-DE" sz="1000" dirty="0">
                <a:latin typeface="Source Code Pro" pitchFamily="49" charset="0"/>
                <a:ea typeface="Roboto" pitchFamily="2" charset="0"/>
                <a:hlinkClick r:id="rId2"/>
              </a:rPr>
              <a:t>http://www.psychologie.uni-heidelberg.de/ae/allg/mitarb/jf/Engelhart_etal%20SIOPT_2011%20tailor_poster.pdf</a:t>
            </a:r>
            <a:endParaRPr lang="de-DE" sz="1000" dirty="0">
              <a:latin typeface="Source Code Pro" pitchFamily="49" charset="0"/>
              <a:ea typeface="Roboto" pitchFamily="2" charset="0"/>
            </a:endParaRPr>
          </a:p>
        </p:txBody>
      </p:sp>
      <p:pic>
        <p:nvPicPr>
          <p:cNvPr id="3074" name="Picture 2" descr="C:\Users\Johannes\Desktop\Asse\empathiccode\Refactoring\variables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88640"/>
            <a:ext cx="8209819" cy="6058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30012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hannes\Desktop\variabl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484" y="476672"/>
            <a:ext cx="5372100" cy="55054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platzhalter 3"/>
          <p:cNvSpPr>
            <a:spLocks noGrp="1"/>
          </p:cNvSpPr>
          <p:nvPr>
            <p:ph type="body" sz="quarter" idx="10"/>
          </p:nvPr>
        </p:nvSpPr>
        <p:spPr>
          <a:xfrm>
            <a:off x="0" y="6065913"/>
            <a:ext cx="9144000" cy="792087"/>
          </a:xfrm>
        </p:spPr>
        <p:txBody>
          <a:bodyPr/>
          <a:lstStyle/>
          <a:p>
            <a:pPr algn="r"/>
            <a:r>
              <a:rPr lang="de-DE" sz="1600" dirty="0" smtClean="0"/>
              <a:t>Funke, J. (1983)Einige Bemerkungen zu Problemen der Problemlöseforschung: Oder, ist Testintelligenz doch ein Prädiktor? </a:t>
            </a:r>
            <a:r>
              <a:rPr lang="de-DE" sz="1600" dirty="0" err="1" smtClean="0"/>
              <a:t>Diagnostica</a:t>
            </a:r>
            <a:r>
              <a:rPr lang="de-DE" sz="1600" dirty="0" smtClean="0"/>
              <a:t> 1983, S. 383 -302</a:t>
            </a:r>
            <a:endParaRPr lang="de-DE" sz="1600" dirty="0"/>
          </a:p>
        </p:txBody>
      </p:sp>
    </p:spTree>
    <p:extLst>
      <p:ext uri="{BB962C8B-B14F-4D97-AF65-F5344CB8AC3E}">
        <p14:creationId xmlns:p14="http://schemas.microsoft.com/office/powerpoint/2010/main" val="27222074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platzhalter 3"/>
          <p:cNvSpPr>
            <a:spLocks noGrp="1"/>
          </p:cNvSpPr>
          <p:nvPr>
            <p:ph type="body" sz="quarter" idx="10"/>
          </p:nvPr>
        </p:nvSpPr>
        <p:spPr>
          <a:xfrm>
            <a:off x="0" y="6065913"/>
            <a:ext cx="9144000" cy="792087"/>
          </a:xfrm>
        </p:spPr>
        <p:txBody>
          <a:bodyPr/>
          <a:lstStyle/>
          <a:p>
            <a:pPr algn="r"/>
            <a:r>
              <a:rPr lang="de-DE" sz="1600" dirty="0" smtClean="0"/>
              <a:t>Funke, J. (1983)Einige Bemerkungen zu Problemen der Problemlöseforschung: Oder, ist Testintelligenz doch ein Prädiktor? </a:t>
            </a:r>
            <a:r>
              <a:rPr lang="de-DE" sz="1600" dirty="0" err="1" smtClean="0"/>
              <a:t>Diagnostica</a:t>
            </a:r>
            <a:r>
              <a:rPr lang="de-DE" sz="1600" dirty="0" smtClean="0"/>
              <a:t> 1983, S. 383 -302</a:t>
            </a:r>
            <a:endParaRPr lang="de-DE" sz="1600" dirty="0"/>
          </a:p>
        </p:txBody>
      </p:sp>
      <p:pic>
        <p:nvPicPr>
          <p:cNvPr id="2050" name="Picture 2" descr="C:\Users\Johannes\Desktop\Asse\empathiccode\Refactoring\label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548680"/>
            <a:ext cx="6775160"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71600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TI-BASIC</a:t>
            </a:r>
            <a:endParaRPr lang="de-DE" dirty="0"/>
          </a:p>
        </p:txBody>
      </p:sp>
    </p:spTree>
    <p:extLst>
      <p:ext uri="{BB962C8B-B14F-4D97-AF65-F5344CB8AC3E}">
        <p14:creationId xmlns:p14="http://schemas.microsoft.com/office/powerpoint/2010/main" val="173267804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GWBasic</a:t>
            </a:r>
            <a:endParaRPr lang="de-DE" dirty="0"/>
          </a:p>
        </p:txBody>
      </p:sp>
    </p:spTree>
    <p:extLst>
      <p:ext uri="{BB962C8B-B14F-4D97-AF65-F5344CB8AC3E}">
        <p14:creationId xmlns:p14="http://schemas.microsoft.com/office/powerpoint/2010/main" val="25897365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Johannes\Desktop\weaselhunter.com.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5469"/>
            <a:ext cx="6228184" cy="6518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60854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Flash</a:t>
            </a:r>
            <a:br>
              <a:rPr lang="de-DE" dirty="0" smtClean="0"/>
            </a:br>
            <a:r>
              <a:rPr lang="de-DE" dirty="0" smtClean="0"/>
              <a:t>Action Script 2</a:t>
            </a:r>
            <a:endParaRPr lang="de-DE" dirty="0"/>
          </a:p>
        </p:txBody>
      </p:sp>
    </p:spTree>
    <p:extLst>
      <p:ext uri="{BB962C8B-B14F-4D97-AF65-F5344CB8AC3E}">
        <p14:creationId xmlns:p14="http://schemas.microsoft.com/office/powerpoint/2010/main" val="55606035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Ziel: </a:t>
            </a:r>
            <a:br>
              <a:rPr lang="de-DE" dirty="0" smtClean="0"/>
            </a:br>
            <a:r>
              <a:rPr lang="de-DE" dirty="0" err="1" smtClean="0"/>
              <a:t>JavascripT</a:t>
            </a:r>
            <a:endParaRPr lang="de-DE" dirty="0"/>
          </a:p>
        </p:txBody>
      </p:sp>
    </p:spTree>
    <p:extLst>
      <p:ext uri="{BB962C8B-B14F-4D97-AF65-F5344CB8AC3E}">
        <p14:creationId xmlns:p14="http://schemas.microsoft.com/office/powerpoint/2010/main" val="131389869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971600" y="548680"/>
            <a:ext cx="7200800" cy="3600400"/>
          </a:xfrm>
        </p:spPr>
        <p:txBody>
          <a:bodyPr/>
          <a:lstStyle/>
          <a:p>
            <a:r>
              <a:rPr lang="de-DE" dirty="0" smtClean="0"/>
              <a:t>Code</a:t>
            </a:r>
            <a:endParaRPr lang="de-DE" dirty="0"/>
          </a:p>
        </p:txBody>
      </p:sp>
      <p:sp>
        <p:nvSpPr>
          <p:cNvPr id="5" name="Textplatzhalter 4"/>
          <p:cNvSpPr>
            <a:spLocks noGrp="1"/>
          </p:cNvSpPr>
          <p:nvPr>
            <p:ph type="body" sz="quarter" idx="11"/>
          </p:nvPr>
        </p:nvSpPr>
        <p:spPr>
          <a:xfrm>
            <a:off x="899592" y="3501008"/>
            <a:ext cx="7200850" cy="935161"/>
          </a:xfrm>
        </p:spPr>
        <p:txBody>
          <a:bodyPr/>
          <a:lstStyle/>
          <a:p>
            <a:pPr algn="l"/>
            <a:r>
              <a:rPr lang="de-DE" sz="4000" dirty="0" smtClean="0"/>
              <a:t>Lieber Johannes,</a:t>
            </a:r>
          </a:p>
          <a:p>
            <a:pPr algn="l"/>
            <a:r>
              <a:rPr lang="de-DE" sz="4000" dirty="0" smtClean="0"/>
              <a:t>Zeig den Leuten doch mal ein bisschen Code! </a:t>
            </a:r>
            <a:br>
              <a:rPr lang="de-DE" sz="4000" dirty="0" smtClean="0"/>
            </a:br>
            <a:r>
              <a:rPr lang="de-DE" sz="4000" dirty="0" smtClean="0"/>
              <a:t>- Ich, vor knapp 13 Stunden</a:t>
            </a:r>
            <a:endParaRPr lang="de-DE" sz="4000" dirty="0"/>
          </a:p>
        </p:txBody>
      </p:sp>
    </p:spTree>
    <p:extLst>
      <p:ext uri="{BB962C8B-B14F-4D97-AF65-F5344CB8AC3E}">
        <p14:creationId xmlns:p14="http://schemas.microsoft.com/office/powerpoint/2010/main" val="276530604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Hier bist du richtig!</a:t>
            </a:r>
            <a:endParaRPr lang="de-DE" dirty="0"/>
          </a:p>
        </p:txBody>
      </p:sp>
    </p:spTree>
    <p:extLst>
      <p:ext uri="{BB962C8B-B14F-4D97-AF65-F5344CB8AC3E}">
        <p14:creationId xmlns:p14="http://schemas.microsoft.com/office/powerpoint/2010/main" val="244092631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Kommentare</a:t>
            </a:r>
            <a:endParaRPr lang="de-DE" dirty="0"/>
          </a:p>
        </p:txBody>
      </p:sp>
      <p:sp>
        <p:nvSpPr>
          <p:cNvPr id="3" name="Textplatzhalter 2"/>
          <p:cNvSpPr>
            <a:spLocks noGrp="1"/>
          </p:cNvSpPr>
          <p:nvPr>
            <p:ph type="body" sz="quarter" idx="10"/>
          </p:nvPr>
        </p:nvSpPr>
        <p:spPr/>
        <p:txBody>
          <a:bodyPr/>
          <a:lstStyle/>
          <a:p>
            <a:r>
              <a:rPr lang="de-DE" dirty="0" smtClean="0"/>
              <a:t>Alle</a:t>
            </a:r>
            <a:endParaRPr lang="de-DE" dirty="0"/>
          </a:p>
        </p:txBody>
      </p:sp>
      <p:sp>
        <p:nvSpPr>
          <p:cNvPr id="4" name="Textplatzhalter 3"/>
          <p:cNvSpPr>
            <a:spLocks noGrp="1"/>
          </p:cNvSpPr>
          <p:nvPr>
            <p:ph type="body" sz="quarter" idx="11"/>
          </p:nvPr>
        </p:nvSpPr>
        <p:spPr/>
        <p:txBody>
          <a:bodyPr/>
          <a:lstStyle/>
          <a:p>
            <a:r>
              <a:rPr lang="de-DE" dirty="0"/>
              <a:t>e</a:t>
            </a:r>
            <a:r>
              <a:rPr lang="de-DE" dirty="0" smtClean="0"/>
              <a:t>ntfernen!</a:t>
            </a:r>
            <a:endParaRPr lang="de-DE" dirty="0"/>
          </a:p>
        </p:txBody>
      </p:sp>
    </p:spTree>
    <p:extLst>
      <p:ext uri="{BB962C8B-B14F-4D97-AF65-F5344CB8AC3E}">
        <p14:creationId xmlns:p14="http://schemas.microsoft.com/office/powerpoint/2010/main" val="383386482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Johannes\Desktop\Asse\empathiccode\Refactoring\stupid_comm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12776"/>
            <a:ext cx="8145050"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54309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C:\Users\Johannes\Desktop\Asse\empathiccode\Refactoring\you-dont-say.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0" y="99376"/>
            <a:ext cx="9168780" cy="7656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095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lumMod val="75000"/>
                  </a:schemeClr>
                </a:solidFill>
                <a:latin typeface="Consolas" pitchFamily="49" charset="0"/>
                <a:ea typeface="Roboto" pitchFamily="2" charset="0"/>
                <a:cs typeface="Consolas" pitchFamily="49" charset="0"/>
              </a:rPr>
              <a:t>/* ------------------------------------------------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 ------------------------------------------------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 ------------------------------------------------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main function</a:t>
            </a:r>
            <a:r>
              <a:rPr lang="en-US" sz="2000" b="1" dirty="0">
                <a:solidFill>
                  <a:schemeClr val="bg1">
                    <a:lumMod val="75000"/>
                  </a:schemeClr>
                </a:solidFill>
                <a:latin typeface="Consolas" pitchFamily="49" charset="0"/>
                <a:ea typeface="Roboto" pitchFamily="2" charset="0"/>
                <a:cs typeface="Consolas" pitchFamily="49" charset="0"/>
              </a:rPr>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int main(int </a:t>
            </a:r>
            <a:r>
              <a:rPr lang="en-US" sz="2000" b="1" dirty="0" err="1">
                <a:solidFill>
                  <a:schemeClr val="bg1"/>
                </a:solidFill>
                <a:latin typeface="Consolas" pitchFamily="49" charset="0"/>
                <a:ea typeface="Roboto" pitchFamily="2" charset="0"/>
                <a:cs typeface="Consolas" pitchFamily="49" charset="0"/>
              </a:rPr>
              <a:t>argc</a:t>
            </a:r>
            <a:r>
              <a:rPr lang="en-US" sz="2000" b="1" dirty="0">
                <a:solidFill>
                  <a:schemeClr val="bg1"/>
                </a:solidFill>
                <a:latin typeface="Consolas" pitchFamily="49" charset="0"/>
                <a:ea typeface="Roboto" pitchFamily="2" charset="0"/>
                <a:cs typeface="Consolas" pitchFamily="49" charset="0"/>
              </a:rPr>
              <a:t>, char **</a:t>
            </a:r>
            <a:r>
              <a:rPr lang="en-US" sz="2000" b="1" dirty="0" err="1">
                <a:solidFill>
                  <a:schemeClr val="bg1"/>
                </a:solidFill>
                <a:latin typeface="Consolas" pitchFamily="49" charset="0"/>
                <a:ea typeface="Roboto" pitchFamily="2" charset="0"/>
                <a:cs typeface="Consolas" pitchFamily="49" charset="0"/>
              </a:rPr>
              <a:t>argv</a:t>
            </a:r>
            <a:r>
              <a:rPr lang="en-US" sz="2000" b="1" dirty="0">
                <a:solidFill>
                  <a:schemeClr val="bg1"/>
                </a:solidFill>
                <a:latin typeface="Consolas" pitchFamily="49" charset="0"/>
                <a:ea typeface="Roboto" pitchFamily="2" charset="0"/>
                <a:cs typeface="Consolas" pitchFamily="49" charset="0"/>
              </a:rPr>
              <a:t>) {   </a:t>
            </a:r>
            <a:r>
              <a:rPr lang="en-US" sz="2000" b="1" dirty="0">
                <a:solidFill>
                  <a:schemeClr val="bg1">
                    <a:lumMod val="75000"/>
                  </a:schemeClr>
                </a:solidFill>
                <a:latin typeface="Consolas" pitchFamily="49" charset="0"/>
                <a:ea typeface="Roboto" pitchFamily="2" charset="0"/>
                <a:cs typeface="Consolas" pitchFamily="49" charset="0"/>
              </a:rPr>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    // initialize </a:t>
            </a:r>
            <a:r>
              <a:rPr lang="en-US" sz="2000" b="1" dirty="0" err="1">
                <a:solidFill>
                  <a:schemeClr val="bg1">
                    <a:lumMod val="75000"/>
                  </a:schemeClr>
                </a:solidFill>
                <a:latin typeface="Consolas" pitchFamily="49" charset="0"/>
                <a:ea typeface="Roboto" pitchFamily="2" charset="0"/>
                <a:cs typeface="Consolas" pitchFamily="49" charset="0"/>
              </a:rPr>
              <a:t>gtk</a:t>
            </a:r>
            <a:r>
              <a:rPr lang="en-US" sz="2000" b="1" dirty="0">
                <a:solidFill>
                  <a:schemeClr val="bg1">
                    <a:lumMod val="75000"/>
                  </a:schemeClr>
                </a:solidFill>
                <a:latin typeface="Consolas" pitchFamily="49" charset="0"/>
                <a:ea typeface="Roboto" pitchFamily="2" charset="0"/>
                <a:cs typeface="Consolas" pitchFamily="49" charset="0"/>
              </a:rPr>
              <a:t> and set up </a:t>
            </a:r>
            <a:r>
              <a:rPr lang="en-US" sz="2000" b="1" dirty="0" err="1">
                <a:solidFill>
                  <a:schemeClr val="bg1">
                    <a:lumMod val="75000"/>
                  </a:schemeClr>
                </a:solidFill>
                <a:latin typeface="Consolas" pitchFamily="49" charset="0"/>
                <a:ea typeface="Roboto" pitchFamily="2" charset="0"/>
                <a:cs typeface="Consolas" pitchFamily="49" charset="0"/>
              </a:rPr>
              <a:t>gtkbuilder</a:t>
            </a:r>
            <a:r>
              <a:rPr lang="en-US" sz="2000" b="1" dirty="0">
                <a:solidFill>
                  <a:schemeClr val="bg1">
                    <a:lumMod val="75000"/>
                  </a:schemeClr>
                </a:solidFill>
                <a:latin typeface="Consolas" pitchFamily="49" charset="0"/>
                <a:ea typeface="Roboto" pitchFamily="2" charset="0"/>
                <a:cs typeface="Consolas" pitchFamily="49" charset="0"/>
              </a:rPr>
              <a:t> </a:t>
            </a:r>
            <a:r>
              <a:rPr lang="en-US" sz="2000" b="1" dirty="0" smtClean="0">
                <a:solidFill>
                  <a:schemeClr val="bg1">
                    <a:lumMod val="75000"/>
                  </a:schemeClr>
                </a:solidFill>
                <a:latin typeface="Consolas" pitchFamily="49" charset="0"/>
                <a:ea typeface="Roboto" pitchFamily="2" charset="0"/>
                <a:cs typeface="Consolas" pitchFamily="49" charset="0"/>
              </a:rPr>
              <a:t/>
            </a:r>
            <a:br>
              <a:rPr lang="en-US" sz="2000" b="1" dirty="0" smtClean="0">
                <a:solidFill>
                  <a:schemeClr val="bg1">
                    <a:lumMod val="75000"/>
                  </a:schemeClr>
                </a:solidFill>
                <a:latin typeface="Consolas" pitchFamily="49" charset="0"/>
                <a:ea typeface="Roboto" pitchFamily="2" charset="0"/>
                <a:cs typeface="Consolas" pitchFamily="49" charset="0"/>
              </a:rPr>
            </a:br>
            <a:r>
              <a:rPr lang="en-US" sz="2000" b="1" dirty="0" smtClean="0">
                <a:solidFill>
                  <a:schemeClr val="bg1">
                    <a:lumMod val="75000"/>
                  </a:schemeClr>
                </a:solidFill>
                <a:latin typeface="Consolas" pitchFamily="49" charset="0"/>
                <a:ea typeface="Roboto" pitchFamily="2" charset="0"/>
                <a:cs typeface="Consolas" pitchFamily="49" charset="0"/>
              </a:rPr>
              <a:t>    // for </a:t>
            </a:r>
            <a:r>
              <a:rPr lang="en-US" sz="2000" b="1" dirty="0">
                <a:solidFill>
                  <a:schemeClr val="bg1">
                    <a:lumMod val="75000"/>
                  </a:schemeClr>
                </a:solidFill>
                <a:latin typeface="Consolas" pitchFamily="49" charset="0"/>
                <a:ea typeface="Roboto" pitchFamily="2" charset="0"/>
                <a:cs typeface="Consolas" pitchFamily="49" charset="0"/>
              </a:rPr>
              <a:t>UI import from xml</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    </a:t>
            </a:r>
            <a:r>
              <a:rPr lang="en-US" sz="2000" b="1" dirty="0" err="1">
                <a:solidFill>
                  <a:schemeClr val="bg1">
                    <a:lumMod val="75000"/>
                  </a:schemeClr>
                </a:solidFill>
                <a:latin typeface="Consolas" pitchFamily="49" charset="0"/>
                <a:ea typeface="Roboto" pitchFamily="2" charset="0"/>
                <a:cs typeface="Consolas" pitchFamily="49" charset="0"/>
              </a:rPr>
              <a:t>gtk_init</a:t>
            </a:r>
            <a:r>
              <a:rPr lang="en-US" sz="2000" b="1" dirty="0">
                <a:solidFill>
                  <a:schemeClr val="bg1">
                    <a:lumMod val="75000"/>
                  </a:schemeClr>
                </a:solidFill>
                <a:latin typeface="Consolas" pitchFamily="49" charset="0"/>
                <a:ea typeface="Roboto" pitchFamily="2" charset="0"/>
                <a:cs typeface="Consolas" pitchFamily="49" charset="0"/>
              </a:rPr>
              <a:t> ( &amp;</a:t>
            </a:r>
            <a:r>
              <a:rPr lang="en-US" sz="2000" b="1" dirty="0" err="1">
                <a:solidFill>
                  <a:schemeClr val="bg1">
                    <a:lumMod val="75000"/>
                  </a:schemeClr>
                </a:solidFill>
                <a:latin typeface="Consolas" pitchFamily="49" charset="0"/>
                <a:ea typeface="Roboto" pitchFamily="2" charset="0"/>
                <a:cs typeface="Consolas" pitchFamily="49" charset="0"/>
              </a:rPr>
              <a:t>argc</a:t>
            </a:r>
            <a:r>
              <a:rPr lang="en-US" sz="2000" b="1" dirty="0">
                <a:solidFill>
                  <a:schemeClr val="bg1">
                    <a:lumMod val="75000"/>
                  </a:schemeClr>
                </a:solidFill>
                <a:latin typeface="Consolas" pitchFamily="49" charset="0"/>
                <a:ea typeface="Roboto" pitchFamily="2" charset="0"/>
                <a:cs typeface="Consolas" pitchFamily="49" charset="0"/>
              </a:rPr>
              <a:t>, &amp;</a:t>
            </a:r>
            <a:r>
              <a:rPr lang="en-US" sz="2000" b="1" dirty="0" err="1">
                <a:solidFill>
                  <a:schemeClr val="bg1">
                    <a:lumMod val="75000"/>
                  </a:schemeClr>
                </a:solidFill>
                <a:latin typeface="Consolas" pitchFamily="49" charset="0"/>
                <a:ea typeface="Roboto" pitchFamily="2" charset="0"/>
                <a:cs typeface="Consolas" pitchFamily="49" charset="0"/>
              </a:rPr>
              <a:t>argv</a:t>
            </a:r>
            <a:r>
              <a:rPr lang="en-US" sz="2000" b="1" dirty="0">
                <a:solidFill>
                  <a:schemeClr val="bg1">
                    <a:lumMod val="75000"/>
                  </a:schemeClr>
                </a:solidFill>
                <a:latin typeface="Consolas" pitchFamily="49" charset="0"/>
                <a:ea typeface="Roboto" pitchFamily="2" charset="0"/>
                <a:cs typeface="Consolas" pitchFamily="49" charset="0"/>
              </a:rPr>
              <a:t>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a:t>
            </a:r>
          </a:p>
        </p:txBody>
      </p:sp>
    </p:spTree>
    <p:extLst>
      <p:ext uri="{BB962C8B-B14F-4D97-AF65-F5344CB8AC3E}">
        <p14:creationId xmlns:p14="http://schemas.microsoft.com/office/powerpoint/2010/main" val="191328241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C:\Users\Johannes\Desktop\Asse\empathiccode\Refactoring\you-dont-say.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0" y="99376"/>
            <a:ext cx="9168780" cy="7656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0616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solidFill>
                  <a:schemeClr val="bg1"/>
                </a:solidFill>
                <a:latin typeface="Consolas" pitchFamily="49" charset="0"/>
                <a:ea typeface="Roboto" pitchFamily="2" charset="0"/>
                <a:cs typeface="Consolas" pitchFamily="49" charset="0"/>
              </a:rPr>
              <a:t>void </a:t>
            </a:r>
            <a:r>
              <a:rPr lang="en-US" sz="2000" b="1" dirty="0" err="1" smtClean="0">
                <a:solidFill>
                  <a:schemeClr val="bg1"/>
                </a:solidFill>
                <a:latin typeface="Consolas" pitchFamily="49" charset="0"/>
                <a:ea typeface="Roboto" pitchFamily="2" charset="0"/>
                <a:cs typeface="Consolas" pitchFamily="49" charset="0"/>
              </a:rPr>
              <a:t>printOwning</a:t>
            </a:r>
            <a:r>
              <a:rPr lang="en-US" sz="2000" b="1" dirty="0" smtClean="0">
                <a:solidFill>
                  <a:schemeClr val="bg1"/>
                </a:solidFill>
                <a:latin typeface="Consolas" pitchFamily="49" charset="0"/>
                <a:ea typeface="Roboto" pitchFamily="2" charset="0"/>
                <a:cs typeface="Consolas" pitchFamily="49" charset="0"/>
              </a:rPr>
              <a:t>(double amount)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printBanner</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 print details</a:t>
            </a:r>
            <a:br>
              <a:rPr lang="en-US" sz="2000" b="1" dirty="0" smtClean="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Console.WriteLine</a:t>
            </a:r>
            <a:r>
              <a:rPr lang="en-US" sz="2000" b="1" dirty="0" smtClean="0">
                <a:solidFill>
                  <a:schemeClr val="bg1"/>
                </a:solidFill>
                <a:latin typeface="Consolas" pitchFamily="49" charset="0"/>
                <a:ea typeface="Roboto" pitchFamily="2" charset="0"/>
                <a:cs typeface="Consolas" pitchFamily="49" charset="0"/>
              </a:rPr>
              <a:t>(“name” + _name);</a:t>
            </a:r>
            <a:br>
              <a:rPr lang="en-US" sz="2000" b="1" dirty="0" smtClean="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t>
            </a:r>
            <a:r>
              <a:rPr lang="en-US" sz="2000" b="1" dirty="0" err="1">
                <a:solidFill>
                  <a:schemeClr val="bg1"/>
                </a:solidFill>
                <a:latin typeface="Consolas" pitchFamily="49" charset="0"/>
                <a:ea typeface="Roboto" pitchFamily="2" charset="0"/>
                <a:cs typeface="Consolas" pitchFamily="49" charset="0"/>
              </a:rPr>
              <a:t>Console.WriteLine</a:t>
            </a:r>
            <a:r>
              <a:rPr lang="en-US" sz="2000" b="1" dirty="0" smtClean="0">
                <a:solidFill>
                  <a:schemeClr val="bg1"/>
                </a:solidFill>
                <a:latin typeface="Consolas" pitchFamily="49" charset="0"/>
                <a:ea typeface="Roboto" pitchFamily="2" charset="0"/>
                <a:cs typeface="Consolas" pitchFamily="49" charset="0"/>
              </a:rPr>
              <a:t>(“amount” </a:t>
            </a:r>
            <a:r>
              <a:rPr lang="en-US" sz="2000" b="1" dirty="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amount);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2210086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0"/>
          <p:cNvSpPr txBox="1">
            <a:spLocks/>
          </p:cNvSpPr>
          <p:nvPr/>
        </p:nvSpPr>
        <p:spPr>
          <a:xfrm>
            <a:off x="971600" y="3140968"/>
            <a:ext cx="7200850" cy="172724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solidFill>
                  <a:srgbClr val="FF00FF"/>
                </a:solidFill>
                <a:latin typeface="Consolas" pitchFamily="49" charset="0"/>
                <a:cs typeface="Consolas" pitchFamily="49" charset="0"/>
              </a:rPr>
              <a:t>http://weaselhunter.com</a:t>
            </a:r>
            <a:endParaRPr lang="en-US" dirty="0">
              <a:solidFill>
                <a:srgbClr val="FF00FF"/>
              </a:solidFill>
              <a:latin typeface="Consolas" pitchFamily="49" charset="0"/>
              <a:cs typeface="Consolas" pitchFamily="49" charset="0"/>
            </a:endParaRPr>
          </a:p>
        </p:txBody>
      </p:sp>
    </p:spTree>
    <p:extLst>
      <p:ext uri="{BB962C8B-B14F-4D97-AF65-F5344CB8AC3E}">
        <p14:creationId xmlns:p14="http://schemas.microsoft.com/office/powerpoint/2010/main" val="389205547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solidFill>
                  <a:schemeClr val="bg1">
                    <a:lumMod val="65000"/>
                  </a:schemeClr>
                </a:solidFill>
                <a:latin typeface="Consolas" pitchFamily="49" charset="0"/>
                <a:ea typeface="Roboto" pitchFamily="2" charset="0"/>
                <a:cs typeface="Consolas" pitchFamily="49" charset="0"/>
              </a:rPr>
              <a:t>void </a:t>
            </a:r>
            <a:r>
              <a:rPr lang="en-US" sz="2000" b="1" dirty="0" err="1" smtClean="0">
                <a:solidFill>
                  <a:schemeClr val="bg1">
                    <a:lumMod val="65000"/>
                  </a:schemeClr>
                </a:solidFill>
                <a:latin typeface="Consolas" pitchFamily="49" charset="0"/>
                <a:ea typeface="Roboto" pitchFamily="2" charset="0"/>
                <a:cs typeface="Consolas" pitchFamily="49" charset="0"/>
              </a:rPr>
              <a:t>printOwning</a:t>
            </a:r>
            <a:r>
              <a:rPr lang="en-US" sz="2000" b="1" dirty="0" smtClean="0">
                <a:solidFill>
                  <a:schemeClr val="bg1">
                    <a:lumMod val="65000"/>
                  </a:schemeClr>
                </a:solidFill>
                <a:latin typeface="Consolas" pitchFamily="49" charset="0"/>
                <a:ea typeface="Roboto" pitchFamily="2" charset="0"/>
                <a:cs typeface="Consolas" pitchFamily="49" charset="0"/>
              </a:rPr>
              <a:t>(double </a:t>
            </a:r>
            <a:r>
              <a:rPr lang="en-US" sz="2000" b="1" dirty="0" smtClean="0">
                <a:solidFill>
                  <a:schemeClr val="bg1">
                    <a:lumMod val="65000"/>
                  </a:schemeClr>
                </a:solidFill>
                <a:latin typeface="Consolas" pitchFamily="49" charset="0"/>
                <a:ea typeface="Roboto" pitchFamily="2" charset="0"/>
                <a:cs typeface="Consolas" pitchFamily="49" charset="0"/>
              </a:rPr>
              <a:t>amount)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printBanner</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chemeClr val="bg1">
                    <a:lumMod val="65000"/>
                  </a:schemeClr>
                </a:solidFill>
                <a:latin typeface="Consolas" pitchFamily="49" charset="0"/>
                <a:ea typeface="Roboto" pitchFamily="2" charset="0"/>
                <a:cs typeface="Consolas" pitchFamily="49" charset="0"/>
              </a:rPr>
              <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printDetails</a:t>
            </a:r>
            <a:r>
              <a:rPr lang="en-US" sz="2000" b="1" dirty="0" smtClean="0">
                <a:solidFill>
                  <a:schemeClr val="bg1"/>
                </a:solidFill>
                <a:latin typeface="Consolas" pitchFamily="49" charset="0"/>
                <a:ea typeface="Roboto" pitchFamily="2" charset="0"/>
                <a:cs typeface="Consolas" pitchFamily="49" charset="0"/>
              </a:rPr>
              <a:t>(amount</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chemeClr val="bg1">
                    <a:lumMod val="65000"/>
                  </a:schemeClr>
                </a:solidFill>
                <a:latin typeface="Consolas" pitchFamily="49" charset="0"/>
                <a:ea typeface="Roboto" pitchFamily="2" charset="0"/>
                <a:cs typeface="Consolas" pitchFamily="49" charset="0"/>
              </a:rPr>
              <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void </a:t>
            </a:r>
            <a:r>
              <a:rPr lang="en-US" sz="2000" b="1" dirty="0" err="1" smtClean="0">
                <a:solidFill>
                  <a:schemeClr val="bg1"/>
                </a:solidFill>
                <a:latin typeface="Consolas" pitchFamily="49" charset="0"/>
                <a:ea typeface="Roboto" pitchFamily="2" charset="0"/>
                <a:cs typeface="Consolas" pitchFamily="49" charset="0"/>
              </a:rPr>
              <a:t>printDetails</a:t>
            </a:r>
            <a:r>
              <a:rPr lang="en-US" sz="2000" b="1" dirty="0" smtClean="0">
                <a:solidFill>
                  <a:schemeClr val="bg1">
                    <a:lumMod val="65000"/>
                  </a:schemeClr>
                </a:solidFill>
                <a:latin typeface="Consolas" pitchFamily="49" charset="0"/>
                <a:ea typeface="Roboto" pitchFamily="2" charset="0"/>
                <a:cs typeface="Consolas" pitchFamily="49" charset="0"/>
              </a:rPr>
              <a:t>(double amount)</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a:solidFill>
                  <a:schemeClr val="bg1">
                    <a:lumMod val="65000"/>
                  </a:schemeClr>
                </a:solidFill>
                <a:latin typeface="Consolas" pitchFamily="49" charset="0"/>
                <a:ea typeface="Roboto" pitchFamily="2" charset="0"/>
                <a:cs typeface="Consolas" pitchFamily="49" charset="0"/>
              </a:rPr>
              <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err="1">
                <a:solidFill>
                  <a:schemeClr val="bg1">
                    <a:lumMod val="65000"/>
                  </a:schemeClr>
                </a:solidFill>
                <a:latin typeface="Consolas" pitchFamily="49" charset="0"/>
                <a:ea typeface="Roboto" pitchFamily="2" charset="0"/>
                <a:cs typeface="Consolas" pitchFamily="49" charset="0"/>
              </a:rPr>
              <a:t>Console.WriteLine</a:t>
            </a:r>
            <a:r>
              <a:rPr lang="en-US" sz="2000" b="1" dirty="0">
                <a:solidFill>
                  <a:schemeClr val="bg1">
                    <a:lumMod val="65000"/>
                  </a:schemeClr>
                </a:solidFill>
                <a:latin typeface="Consolas" pitchFamily="49" charset="0"/>
                <a:ea typeface="Roboto" pitchFamily="2" charset="0"/>
                <a:cs typeface="Consolas" pitchFamily="49" charset="0"/>
              </a:rPr>
              <a:t>(“name” + _name);</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err="1">
                <a:solidFill>
                  <a:schemeClr val="bg1">
                    <a:lumMod val="65000"/>
                  </a:schemeClr>
                </a:solidFill>
                <a:latin typeface="Consolas" pitchFamily="49" charset="0"/>
                <a:ea typeface="Roboto" pitchFamily="2" charset="0"/>
                <a:cs typeface="Consolas" pitchFamily="49" charset="0"/>
              </a:rPr>
              <a:t>Console.WriteLine</a:t>
            </a:r>
            <a:r>
              <a:rPr lang="en-US" sz="2000" b="1" dirty="0">
                <a:solidFill>
                  <a:schemeClr val="bg1">
                    <a:lumMod val="65000"/>
                  </a:schemeClr>
                </a:solidFill>
                <a:latin typeface="Consolas" pitchFamily="49" charset="0"/>
                <a:ea typeface="Roboto" pitchFamily="2" charset="0"/>
                <a:cs typeface="Consolas" pitchFamily="49" charset="0"/>
              </a:rPr>
              <a:t>(“amount” + amount</a:t>
            </a:r>
            <a:r>
              <a:rPr lang="en-US" sz="2000" b="1" dirty="0" smtClean="0">
                <a:solidFill>
                  <a:schemeClr val="bg1">
                    <a:lumMod val="65000"/>
                  </a:schemeClr>
                </a:solidFill>
                <a:latin typeface="Consolas" pitchFamily="49" charset="0"/>
                <a:ea typeface="Roboto" pitchFamily="2" charset="0"/>
                <a:cs typeface="Consolas" pitchFamily="49" charset="0"/>
              </a:rPr>
              <a: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a:t>
            </a:r>
          </a:p>
        </p:txBody>
      </p:sp>
    </p:spTree>
    <p:extLst>
      <p:ext uri="{BB962C8B-B14F-4D97-AF65-F5344CB8AC3E}">
        <p14:creationId xmlns:p14="http://schemas.microsoft.com/office/powerpoint/2010/main" val="128012449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solidFill>
                  <a:schemeClr val="bg1">
                    <a:lumMod val="50000"/>
                  </a:schemeClr>
                </a:solidFill>
                <a:latin typeface="Consolas" pitchFamily="49" charset="0"/>
                <a:ea typeface="Roboto" pitchFamily="2" charset="0"/>
                <a:cs typeface="Consolas" pitchFamily="49" charset="0"/>
              </a:rPr>
              <a:t>//50er </a:t>
            </a:r>
            <a:r>
              <a:rPr lang="en-US" sz="2000" b="1" dirty="0" err="1" smtClean="0">
                <a:solidFill>
                  <a:schemeClr val="bg1">
                    <a:lumMod val="50000"/>
                  </a:schemeClr>
                </a:solidFill>
                <a:latin typeface="Consolas" pitchFamily="49" charset="0"/>
                <a:ea typeface="Roboto" pitchFamily="2" charset="0"/>
                <a:cs typeface="Consolas" pitchFamily="49" charset="0"/>
              </a:rPr>
              <a:t>Maschinen</a:t>
            </a:r>
            <a:r>
              <a:rPr lang="en-US" sz="2000" b="1" dirty="0" smtClean="0">
                <a:solidFill>
                  <a:schemeClr val="bg1">
                    <a:lumMod val="50000"/>
                  </a:schemeClr>
                </a:solidFill>
                <a:latin typeface="Consolas" pitchFamily="49" charset="0"/>
                <a:ea typeface="Roboto" pitchFamily="2" charset="0"/>
                <a:cs typeface="Consolas" pitchFamily="49" charset="0"/>
              </a:rPr>
              <a:t/>
            </a:r>
            <a:br>
              <a:rPr lang="en-US" sz="2000" b="1" dirty="0" smtClean="0">
                <a:solidFill>
                  <a:schemeClr val="bg1">
                    <a:lumMod val="50000"/>
                  </a:schemeClr>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solidFill>
                  <a:schemeClr val="bg1"/>
                </a:solidFill>
                <a:latin typeface="Consolas" pitchFamily="49" charset="0"/>
                <a:ea typeface="Roboto" pitchFamily="2" charset="0"/>
                <a:cs typeface="Consolas" pitchFamily="49" charset="0"/>
              </a:rPr>
              <a:t>Maschinen</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kaufen</a:t>
            </a:r>
            <a:r>
              <a:rPr lang="en-US" sz="2000" b="1" dirty="0" smtClean="0">
                <a:solidFill>
                  <a:schemeClr val="bg1">
                    <a:lumMod val="50000"/>
                  </a:schemeClr>
                </a:solidFill>
                <a:latin typeface="Consolas" pitchFamily="49" charset="0"/>
                <a:ea typeface="Roboto" pitchFamily="2" charset="0"/>
                <a:cs typeface="Consolas" pitchFamily="49" charset="0"/>
              </a:rPr>
              <a:t/>
            </a:r>
            <a:br>
              <a:rPr lang="en-US" sz="2000" b="1" dirty="0" smtClean="0">
                <a:solidFill>
                  <a:schemeClr val="bg1">
                    <a:lumMod val="50000"/>
                  </a:schemeClr>
                </a:solidFill>
                <a:latin typeface="Consolas" pitchFamily="49" charset="0"/>
                <a:ea typeface="Roboto" pitchFamily="2" charset="0"/>
                <a:cs typeface="Consolas" pitchFamily="49" charset="0"/>
              </a:rPr>
            </a:br>
            <a:r>
              <a:rPr lang="en-US" sz="2000" b="1" dirty="0" smtClean="0">
                <a:solidFill>
                  <a:schemeClr val="bg1">
                    <a:lumMod val="50000"/>
                  </a:schemeClr>
                </a:solidFill>
                <a:latin typeface="Consolas" pitchFamily="49" charset="0"/>
                <a:ea typeface="Roboto" pitchFamily="2" charset="0"/>
                <a:cs typeface="Consolas" pitchFamily="49" charset="0"/>
              </a:rPr>
              <a:t>if (shop.Machines50 &gt; lastRound.Machines50) {  </a:t>
            </a:r>
            <a:br>
              <a:rPr lang="en-US" sz="2000" b="1" dirty="0" smtClean="0">
                <a:solidFill>
                  <a:schemeClr val="bg1">
                    <a:lumMod val="50000"/>
                  </a:schemeClr>
                </a:solidFill>
                <a:latin typeface="Consolas" pitchFamily="49" charset="0"/>
                <a:ea typeface="Roboto" pitchFamily="2" charset="0"/>
                <a:cs typeface="Consolas" pitchFamily="49" charset="0"/>
              </a:rPr>
            </a:br>
            <a:r>
              <a:rPr lang="en-US" sz="2000" b="1" dirty="0" smtClean="0">
                <a:solidFill>
                  <a:schemeClr val="bg1">
                    <a:lumMod val="50000"/>
                  </a:schemeClr>
                </a:solidFill>
                <a:latin typeface="Consolas" pitchFamily="49" charset="0"/>
                <a:ea typeface="Roboto" pitchFamily="2" charset="0"/>
                <a:cs typeface="Consolas" pitchFamily="49" charset="0"/>
              </a:rPr>
              <a:t>    </a:t>
            </a:r>
            <a:r>
              <a:rPr lang="en-US" sz="2000" b="1" dirty="0" err="1" smtClean="0">
                <a:solidFill>
                  <a:schemeClr val="bg1">
                    <a:lumMod val="50000"/>
                  </a:schemeClr>
                </a:solidFill>
                <a:latin typeface="Consolas" pitchFamily="49" charset="0"/>
                <a:ea typeface="Roboto" pitchFamily="2" charset="0"/>
                <a:cs typeface="Consolas" pitchFamily="49" charset="0"/>
              </a:rPr>
              <a:t>shop.Account</a:t>
            </a:r>
            <a:r>
              <a:rPr lang="en-US" sz="2000" b="1" dirty="0" smtClean="0">
                <a:solidFill>
                  <a:schemeClr val="bg1">
                    <a:lumMod val="50000"/>
                  </a:schemeClr>
                </a:solidFill>
                <a:latin typeface="Consolas" pitchFamily="49" charset="0"/>
                <a:ea typeface="Roboto" pitchFamily="2" charset="0"/>
                <a:cs typeface="Consolas" pitchFamily="49" charset="0"/>
              </a:rPr>
              <a:t> -= (10000 * (shop.Machines50 - lastRound.Machines50));</a:t>
            </a:r>
            <a:br>
              <a:rPr lang="en-US" sz="2000" b="1" dirty="0" smtClean="0">
                <a:solidFill>
                  <a:schemeClr val="bg1">
                    <a:lumMod val="50000"/>
                  </a:schemeClr>
                </a:solidFill>
                <a:latin typeface="Consolas" pitchFamily="49" charset="0"/>
                <a:ea typeface="Roboto" pitchFamily="2" charset="0"/>
                <a:cs typeface="Consolas" pitchFamily="49" charset="0"/>
              </a:rPr>
            </a:br>
            <a:r>
              <a:rPr lang="en-US" sz="2000" b="1" dirty="0" smtClean="0">
                <a:solidFill>
                  <a:schemeClr val="bg1">
                    <a:lumMod val="50000"/>
                  </a:schemeClr>
                </a:solidFill>
                <a:latin typeface="Consolas" pitchFamily="49" charset="0"/>
                <a:ea typeface="Roboto" pitchFamily="2" charset="0"/>
                <a:cs typeface="Consolas" pitchFamily="49" charset="0"/>
              </a:rPr>
              <a:t>}</a:t>
            </a:r>
            <a:br>
              <a:rPr lang="en-US" sz="2000" b="1" dirty="0" smtClean="0">
                <a:solidFill>
                  <a:schemeClr val="bg1">
                    <a:lumMod val="50000"/>
                  </a:schemeClr>
                </a:solidFill>
                <a:latin typeface="Consolas" pitchFamily="49" charset="0"/>
                <a:ea typeface="Roboto" pitchFamily="2" charset="0"/>
                <a:cs typeface="Consolas" pitchFamily="49" charset="0"/>
              </a:rPr>
            </a:br>
            <a:r>
              <a:rPr lang="en-US" sz="2000" b="1" dirty="0" smtClean="0">
                <a:solidFill>
                  <a:schemeClr val="bg1">
                    <a:lumMod val="50000"/>
                  </a:schemeClr>
                </a:solidFill>
                <a:latin typeface="Consolas" pitchFamily="49" charset="0"/>
                <a:ea typeface="Roboto" pitchFamily="2" charset="0"/>
                <a:cs typeface="Consolas" pitchFamily="49" charset="0"/>
              </a:rPr>
              <a:t/>
            </a:r>
            <a:br>
              <a:rPr lang="en-US" sz="2000" b="1" dirty="0" smtClean="0">
                <a:solidFill>
                  <a:schemeClr val="bg1">
                    <a:lumMod val="50000"/>
                  </a:schemeClr>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solidFill>
                  <a:schemeClr val="bg1"/>
                </a:solidFill>
                <a:latin typeface="Consolas" pitchFamily="49" charset="0"/>
                <a:ea typeface="Roboto" pitchFamily="2" charset="0"/>
                <a:cs typeface="Consolas" pitchFamily="49" charset="0"/>
              </a:rPr>
              <a:t>Maschinen</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verkaufen</a:t>
            </a:r>
            <a:r>
              <a:rPr lang="en-US" sz="2000" b="1" dirty="0" smtClean="0">
                <a:solidFill>
                  <a:schemeClr val="bg1">
                    <a:lumMod val="50000"/>
                  </a:schemeClr>
                </a:solidFill>
                <a:latin typeface="Consolas" pitchFamily="49" charset="0"/>
                <a:ea typeface="Roboto" pitchFamily="2" charset="0"/>
                <a:cs typeface="Consolas" pitchFamily="49" charset="0"/>
              </a:rPr>
              <a:t/>
            </a:r>
            <a:br>
              <a:rPr lang="en-US" sz="2000" b="1" dirty="0" smtClean="0">
                <a:solidFill>
                  <a:schemeClr val="bg1">
                    <a:lumMod val="50000"/>
                  </a:schemeClr>
                </a:solidFill>
                <a:latin typeface="Consolas" pitchFamily="49" charset="0"/>
                <a:ea typeface="Roboto" pitchFamily="2" charset="0"/>
                <a:cs typeface="Consolas" pitchFamily="49" charset="0"/>
              </a:rPr>
            </a:br>
            <a:r>
              <a:rPr lang="en-US" sz="2000" b="1" dirty="0" smtClean="0">
                <a:solidFill>
                  <a:schemeClr val="bg1">
                    <a:lumMod val="50000"/>
                  </a:schemeClr>
                </a:solidFill>
                <a:latin typeface="Consolas" pitchFamily="49" charset="0"/>
                <a:ea typeface="Roboto" pitchFamily="2" charset="0"/>
                <a:cs typeface="Consolas" pitchFamily="49" charset="0"/>
              </a:rPr>
              <a:t>else if (shop.Machines50 &lt; lastRound.Machines50) {</a:t>
            </a:r>
            <a:br>
              <a:rPr lang="en-US" sz="2000" b="1" dirty="0" smtClean="0">
                <a:solidFill>
                  <a:schemeClr val="bg1">
                    <a:lumMod val="50000"/>
                  </a:schemeClr>
                </a:solidFill>
                <a:latin typeface="Consolas" pitchFamily="49" charset="0"/>
                <a:ea typeface="Roboto" pitchFamily="2" charset="0"/>
                <a:cs typeface="Consolas" pitchFamily="49" charset="0"/>
              </a:rPr>
            </a:br>
            <a:r>
              <a:rPr lang="en-US" sz="2000" b="1" dirty="0" smtClean="0">
                <a:solidFill>
                  <a:schemeClr val="bg1">
                    <a:lumMod val="50000"/>
                  </a:schemeClr>
                </a:solidFill>
                <a:latin typeface="Consolas" pitchFamily="49" charset="0"/>
                <a:ea typeface="Roboto" pitchFamily="2" charset="0"/>
                <a:cs typeface="Consolas" pitchFamily="49" charset="0"/>
              </a:rPr>
              <a:t>    var damage = </a:t>
            </a:r>
            <a:r>
              <a:rPr lang="en-US" sz="2000" b="1" dirty="0" err="1" smtClean="0">
                <a:solidFill>
                  <a:schemeClr val="bg1">
                    <a:lumMod val="50000"/>
                  </a:schemeClr>
                </a:solidFill>
                <a:latin typeface="Consolas" pitchFamily="49" charset="0"/>
                <a:ea typeface="Roboto" pitchFamily="2" charset="0"/>
                <a:cs typeface="Consolas" pitchFamily="49" charset="0"/>
              </a:rPr>
              <a:t>shop.Capacity</a:t>
            </a:r>
            <a:r>
              <a:rPr lang="en-US" sz="2000" b="1" dirty="0" smtClean="0">
                <a:solidFill>
                  <a:schemeClr val="bg1">
                    <a:lumMod val="50000"/>
                  </a:schemeClr>
                </a:solidFill>
                <a:latin typeface="Consolas" pitchFamily="49" charset="0"/>
                <a:ea typeface="Roboto" pitchFamily="2" charset="0"/>
                <a:cs typeface="Consolas" pitchFamily="49" charset="0"/>
              </a:rPr>
              <a:t> / </a:t>
            </a:r>
            <a:r>
              <a:rPr lang="en-US" sz="2000" b="1" dirty="0" err="1" smtClean="0">
                <a:solidFill>
                  <a:schemeClr val="bg1">
                    <a:lumMod val="50000"/>
                  </a:schemeClr>
                </a:solidFill>
                <a:latin typeface="Consolas" pitchFamily="49" charset="0"/>
                <a:ea typeface="Roboto" pitchFamily="2" charset="0"/>
                <a:cs typeface="Consolas" pitchFamily="49" charset="0"/>
              </a:rPr>
              <a:t>shop.MaximalCapacity</a:t>
            </a:r>
            <a:r>
              <a:rPr lang="en-US" sz="2000" b="1" dirty="0" smtClean="0">
                <a:solidFill>
                  <a:schemeClr val="bg1">
                    <a:lumMod val="50000"/>
                  </a:schemeClr>
                </a:solidFill>
                <a:latin typeface="Consolas" pitchFamily="49" charset="0"/>
                <a:ea typeface="Roboto" pitchFamily="2" charset="0"/>
                <a:cs typeface="Consolas" pitchFamily="49" charset="0"/>
              </a:rPr>
              <a:t>;</a:t>
            </a:r>
            <a:br>
              <a:rPr lang="en-US" sz="2000" b="1" dirty="0" smtClean="0">
                <a:solidFill>
                  <a:schemeClr val="bg1">
                    <a:lumMod val="50000"/>
                  </a:schemeClr>
                </a:solidFill>
                <a:latin typeface="Consolas" pitchFamily="49" charset="0"/>
                <a:ea typeface="Roboto" pitchFamily="2" charset="0"/>
                <a:cs typeface="Consolas" pitchFamily="49" charset="0"/>
              </a:rPr>
            </a:br>
            <a:r>
              <a:rPr lang="en-US" sz="2000" b="1" dirty="0" smtClean="0">
                <a:solidFill>
                  <a:schemeClr val="bg1">
                    <a:lumMod val="50000"/>
                  </a:schemeClr>
                </a:solidFill>
                <a:latin typeface="Consolas" pitchFamily="49" charset="0"/>
                <a:ea typeface="Roboto" pitchFamily="2" charset="0"/>
                <a:cs typeface="Consolas" pitchFamily="49" charset="0"/>
              </a:rPr>
              <a:t>    </a:t>
            </a:r>
            <a:r>
              <a:rPr lang="en-US" sz="2000" b="1" dirty="0" err="1" smtClean="0">
                <a:solidFill>
                  <a:schemeClr val="bg1">
                    <a:lumMod val="50000"/>
                  </a:schemeClr>
                </a:solidFill>
                <a:latin typeface="Consolas" pitchFamily="49" charset="0"/>
                <a:ea typeface="Roboto" pitchFamily="2" charset="0"/>
                <a:cs typeface="Consolas" pitchFamily="49" charset="0"/>
              </a:rPr>
              <a:t>shop.Account</a:t>
            </a:r>
            <a:r>
              <a:rPr lang="en-US" sz="2000" b="1" dirty="0" smtClean="0">
                <a:solidFill>
                  <a:schemeClr val="bg1">
                    <a:lumMod val="50000"/>
                  </a:schemeClr>
                </a:solidFill>
                <a:latin typeface="Consolas" pitchFamily="49" charset="0"/>
                <a:ea typeface="Roboto" pitchFamily="2" charset="0"/>
                <a:cs typeface="Consolas" pitchFamily="49" charset="0"/>
              </a:rPr>
              <a:t> += (damage * 8000 * (lastRound.Machines50shop.Machines50));</a:t>
            </a:r>
            <a:br>
              <a:rPr lang="en-US" sz="2000" b="1" dirty="0" smtClean="0">
                <a:solidFill>
                  <a:schemeClr val="bg1">
                    <a:lumMod val="50000"/>
                  </a:schemeClr>
                </a:solidFill>
                <a:latin typeface="Consolas" pitchFamily="49" charset="0"/>
                <a:ea typeface="Roboto" pitchFamily="2" charset="0"/>
                <a:cs typeface="Consolas" pitchFamily="49" charset="0"/>
              </a:rPr>
            </a:br>
            <a:r>
              <a:rPr lang="en-US" sz="2000" b="1" dirty="0" smtClean="0">
                <a:solidFill>
                  <a:schemeClr val="bg1">
                    <a:lumMod val="50000"/>
                  </a:schemeClr>
                </a:solidFill>
                <a:latin typeface="Consolas" pitchFamily="49" charset="0"/>
                <a:ea typeface="Roboto" pitchFamily="2" charset="0"/>
                <a:cs typeface="Consolas" pitchFamily="49" charset="0"/>
              </a:rPr>
              <a:t>}</a:t>
            </a:r>
            <a:endParaRPr lang="en-US" sz="2000" b="1" dirty="0">
              <a:solidFill>
                <a:schemeClr val="bg1">
                  <a:lumMod val="50000"/>
                </a:schemeClr>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79852019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lumMod val="50000"/>
                  </a:schemeClr>
                </a:solidFill>
                <a:latin typeface="Consolas" pitchFamily="49" charset="0"/>
                <a:ea typeface="Roboto" pitchFamily="2" charset="0"/>
                <a:cs typeface="Consolas" pitchFamily="49" charset="0"/>
              </a:rPr>
              <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var </a:t>
            </a:r>
            <a:r>
              <a:rPr lang="en-US" sz="2000" b="1" dirty="0" err="1">
                <a:solidFill>
                  <a:schemeClr val="bg1"/>
                </a:solidFill>
                <a:latin typeface="Consolas" pitchFamily="49" charset="0"/>
                <a:ea typeface="Roboto" pitchFamily="2" charset="0"/>
                <a:cs typeface="Consolas" pitchFamily="49" charset="0"/>
              </a:rPr>
              <a:t>maschinen_kaufen</a:t>
            </a:r>
            <a:r>
              <a:rPr lang="en-US" sz="2000" b="1" dirty="0">
                <a:solidFill>
                  <a:schemeClr val="bg1"/>
                </a:solidFill>
                <a:latin typeface="Consolas" pitchFamily="49" charset="0"/>
                <a:ea typeface="Roboto" pitchFamily="2" charset="0"/>
                <a:cs typeface="Consolas" pitchFamily="49" charset="0"/>
              </a:rPr>
              <a:t> = function (shop, </a:t>
            </a:r>
            <a:r>
              <a:rPr lang="en-US" sz="2000" b="1" dirty="0" err="1">
                <a:solidFill>
                  <a:schemeClr val="bg1"/>
                </a:solidFill>
                <a:latin typeface="Consolas" pitchFamily="49" charset="0"/>
                <a:ea typeface="Roboto" pitchFamily="2" charset="0"/>
                <a:cs typeface="Consolas" pitchFamily="49" charset="0"/>
              </a:rPr>
              <a:t>lastRound</a:t>
            </a:r>
            <a:r>
              <a:rPr lang="en-US" sz="2000" b="1" dirty="0">
                <a:solidFill>
                  <a:schemeClr val="bg1"/>
                </a:solidFill>
                <a:latin typeface="Consolas" pitchFamily="49" charset="0"/>
                <a:ea typeface="Roboto" pitchFamily="2" charset="0"/>
                <a:cs typeface="Consolas" pitchFamily="49" charset="0"/>
              </a:rPr>
              <a:t>) {</a:t>
            </a:r>
            <a:r>
              <a:rPr lang="en-US" sz="2000" b="1" dirty="0">
                <a:solidFill>
                  <a:schemeClr val="bg1">
                    <a:lumMod val="50000"/>
                  </a:schemeClr>
                </a:solidFill>
                <a:latin typeface="Consolas" pitchFamily="49" charset="0"/>
                <a:ea typeface="Roboto" pitchFamily="2" charset="0"/>
                <a:cs typeface="Consolas" pitchFamily="49" charset="0"/>
              </a:rPr>
              <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	</a:t>
            </a:r>
            <a:r>
              <a:rPr lang="en-US" sz="2000" b="1" dirty="0" err="1">
                <a:solidFill>
                  <a:schemeClr val="bg1">
                    <a:lumMod val="50000"/>
                  </a:schemeClr>
                </a:solidFill>
                <a:latin typeface="Consolas" pitchFamily="49" charset="0"/>
                <a:ea typeface="Roboto" pitchFamily="2" charset="0"/>
                <a:cs typeface="Consolas" pitchFamily="49" charset="0"/>
              </a:rPr>
              <a:t>shop.Account</a:t>
            </a:r>
            <a:r>
              <a:rPr lang="en-US" sz="2000" b="1" dirty="0">
                <a:solidFill>
                  <a:schemeClr val="bg1">
                    <a:lumMod val="50000"/>
                  </a:schemeClr>
                </a:solidFill>
                <a:latin typeface="Consolas" pitchFamily="49" charset="0"/>
                <a:ea typeface="Roboto" pitchFamily="2" charset="0"/>
                <a:cs typeface="Consolas" pitchFamily="49" charset="0"/>
              </a:rPr>
              <a:t> -= (10000 * (shop.Machines50 - lastRound.Machines50]));</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var </a:t>
            </a:r>
            <a:r>
              <a:rPr lang="en-US" sz="2000" b="1" dirty="0" err="1">
                <a:solidFill>
                  <a:schemeClr val="bg1"/>
                </a:solidFill>
                <a:latin typeface="Consolas" pitchFamily="49" charset="0"/>
                <a:ea typeface="Roboto" pitchFamily="2" charset="0"/>
                <a:cs typeface="Consolas" pitchFamily="49" charset="0"/>
              </a:rPr>
              <a:t>maschinen_verkaufen</a:t>
            </a:r>
            <a:r>
              <a:rPr lang="en-US" sz="2000" b="1" dirty="0">
                <a:solidFill>
                  <a:schemeClr val="bg1"/>
                </a:solidFill>
                <a:latin typeface="Consolas" pitchFamily="49" charset="0"/>
                <a:ea typeface="Roboto" pitchFamily="2" charset="0"/>
                <a:cs typeface="Consolas" pitchFamily="49" charset="0"/>
              </a:rPr>
              <a:t> = function (shop) {</a:t>
            </a:r>
            <a:r>
              <a:rPr lang="en-US" sz="2000" b="1" dirty="0">
                <a:solidFill>
                  <a:schemeClr val="bg1">
                    <a:lumMod val="50000"/>
                  </a:schemeClr>
                </a:solidFill>
                <a:latin typeface="Consolas" pitchFamily="49" charset="0"/>
                <a:ea typeface="Roboto" pitchFamily="2" charset="0"/>
                <a:cs typeface="Consolas" pitchFamily="49" charset="0"/>
              </a:rPr>
              <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	var damage = </a:t>
            </a:r>
            <a:r>
              <a:rPr lang="en-US" sz="2000" b="1" dirty="0" err="1">
                <a:solidFill>
                  <a:schemeClr val="bg1">
                    <a:lumMod val="50000"/>
                  </a:schemeClr>
                </a:solidFill>
                <a:latin typeface="Consolas" pitchFamily="49" charset="0"/>
                <a:ea typeface="Roboto" pitchFamily="2" charset="0"/>
                <a:cs typeface="Consolas" pitchFamily="49" charset="0"/>
              </a:rPr>
              <a:t>shop.Capacity</a:t>
            </a:r>
            <a:r>
              <a:rPr lang="en-US" sz="2000" b="1" dirty="0">
                <a:solidFill>
                  <a:schemeClr val="bg1">
                    <a:lumMod val="50000"/>
                  </a:schemeClr>
                </a:solidFill>
                <a:latin typeface="Consolas" pitchFamily="49" charset="0"/>
                <a:ea typeface="Roboto" pitchFamily="2" charset="0"/>
                <a:cs typeface="Consolas" pitchFamily="49" charset="0"/>
              </a:rPr>
              <a:t> / </a:t>
            </a:r>
            <a:r>
              <a:rPr lang="en-US" sz="2000" b="1" dirty="0" err="1">
                <a:solidFill>
                  <a:schemeClr val="bg1">
                    <a:lumMod val="50000"/>
                  </a:schemeClr>
                </a:solidFill>
                <a:latin typeface="Consolas" pitchFamily="49" charset="0"/>
                <a:ea typeface="Roboto" pitchFamily="2" charset="0"/>
                <a:cs typeface="Consolas" pitchFamily="49" charset="0"/>
              </a:rPr>
              <a:t>shop.MaximalCapacity</a:t>
            </a:r>
            <a:r>
              <a:rPr lang="en-US" sz="2000" b="1" dirty="0">
                <a:solidFill>
                  <a:schemeClr val="bg1">
                    <a:lumMod val="50000"/>
                  </a:schemeClr>
                </a:solidFill>
                <a:latin typeface="Consolas" pitchFamily="49" charset="0"/>
                <a:ea typeface="Roboto" pitchFamily="2" charset="0"/>
                <a:cs typeface="Consolas" pitchFamily="49" charset="0"/>
              </a:rPr>
              <a:t>;</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    </a:t>
            </a:r>
            <a:r>
              <a:rPr lang="en-US" sz="2000" b="1" dirty="0" err="1">
                <a:solidFill>
                  <a:schemeClr val="bg1">
                    <a:lumMod val="50000"/>
                  </a:schemeClr>
                </a:solidFill>
                <a:latin typeface="Consolas" pitchFamily="49" charset="0"/>
                <a:ea typeface="Roboto" pitchFamily="2" charset="0"/>
                <a:cs typeface="Consolas" pitchFamily="49" charset="0"/>
              </a:rPr>
              <a:t>shop.Account</a:t>
            </a:r>
            <a:r>
              <a:rPr lang="en-US" sz="2000" b="1" dirty="0">
                <a:solidFill>
                  <a:schemeClr val="bg1">
                    <a:lumMod val="50000"/>
                  </a:schemeClr>
                </a:solidFill>
                <a:latin typeface="Consolas" pitchFamily="49" charset="0"/>
                <a:ea typeface="Roboto" pitchFamily="2" charset="0"/>
                <a:cs typeface="Consolas" pitchFamily="49" charset="0"/>
              </a:rPr>
              <a:t> += (damage * 8000 * (lastRound.Machines50</a:t>
            </a:r>
            <a:r>
              <a:rPr lang="en-US" sz="2000" b="1" dirty="0" smtClean="0">
                <a:solidFill>
                  <a:schemeClr val="bg1">
                    <a:lumMod val="50000"/>
                  </a:schemeClr>
                </a:solidFill>
                <a:latin typeface="Consolas" pitchFamily="49" charset="0"/>
                <a:ea typeface="Roboto" pitchFamily="2" charset="0"/>
                <a:cs typeface="Consolas" pitchFamily="49" charset="0"/>
              </a:rPr>
              <a:t>]		              - shop.Machines50</a:t>
            </a:r>
            <a:r>
              <a:rPr lang="en-US" sz="2000" b="1" dirty="0">
                <a:solidFill>
                  <a:schemeClr val="bg1">
                    <a:lumMod val="50000"/>
                  </a:schemeClr>
                </a:solidFill>
                <a:latin typeface="Consolas" pitchFamily="49" charset="0"/>
                <a:ea typeface="Roboto" pitchFamily="2" charset="0"/>
                <a:cs typeface="Consolas" pitchFamily="49" charset="0"/>
              </a:rPr>
              <a:t>));</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if (shop.Machines50 &gt; lastRound.Machines50]) {  </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t>
            </a:r>
            <a:r>
              <a:rPr lang="en-US" sz="2000" b="1" dirty="0" err="1">
                <a:solidFill>
                  <a:schemeClr val="bg1"/>
                </a:solidFill>
                <a:latin typeface="Consolas" pitchFamily="49" charset="0"/>
                <a:ea typeface="Roboto" pitchFamily="2" charset="0"/>
                <a:cs typeface="Consolas" pitchFamily="49" charset="0"/>
              </a:rPr>
              <a:t>maschinen_kaufen</a:t>
            </a:r>
            <a:r>
              <a:rPr lang="en-US" sz="2000" b="1" dirty="0">
                <a:solidFill>
                  <a:schemeClr val="bg1"/>
                </a:solidFill>
                <a:latin typeface="Consolas" pitchFamily="49" charset="0"/>
                <a:ea typeface="Roboto" pitchFamily="2" charset="0"/>
                <a:cs typeface="Consolas" pitchFamily="49" charset="0"/>
              </a:rPr>
              <a:t>(shop, </a:t>
            </a:r>
            <a:r>
              <a:rPr lang="en-US" sz="2000" b="1" dirty="0" err="1">
                <a:solidFill>
                  <a:schemeClr val="bg1"/>
                </a:solidFill>
                <a:latin typeface="Consolas" pitchFamily="49" charset="0"/>
                <a:ea typeface="Roboto" pitchFamily="2" charset="0"/>
                <a:cs typeface="Consolas" pitchFamily="49" charset="0"/>
              </a:rPr>
              <a:t>lastRound</a:t>
            </a:r>
            <a:r>
              <a:rPr lang="en-US" sz="2000" b="1" dirty="0">
                <a:solidFill>
                  <a:schemeClr val="bg1"/>
                </a:solidFill>
                <a:latin typeface="Consolas" pitchFamily="49" charset="0"/>
                <a:ea typeface="Roboto" pitchFamily="2" charset="0"/>
                <a:cs typeface="Consolas" pitchFamily="49" charset="0"/>
              </a:rPr>
              <a:t>);</a:t>
            </a:r>
            <a:r>
              <a:rPr lang="en-US" sz="2000" b="1" dirty="0">
                <a:solidFill>
                  <a:schemeClr val="bg1">
                    <a:lumMod val="50000"/>
                  </a:schemeClr>
                </a:solidFill>
                <a:latin typeface="Consolas" pitchFamily="49" charset="0"/>
                <a:ea typeface="Roboto" pitchFamily="2" charset="0"/>
                <a:cs typeface="Consolas" pitchFamily="49" charset="0"/>
              </a:rPr>
              <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else if (shop.Machines50 &lt; lastRound.Machines50]) {  </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t>
            </a:r>
            <a:r>
              <a:rPr lang="en-US" sz="2000" b="1" dirty="0" err="1">
                <a:solidFill>
                  <a:schemeClr val="bg1"/>
                </a:solidFill>
                <a:latin typeface="Consolas" pitchFamily="49" charset="0"/>
                <a:ea typeface="Roboto" pitchFamily="2" charset="0"/>
                <a:cs typeface="Consolas" pitchFamily="49" charset="0"/>
              </a:rPr>
              <a:t>maschinen_verkaufen</a:t>
            </a:r>
            <a:r>
              <a:rPr lang="en-US" sz="2000" b="1" dirty="0">
                <a:solidFill>
                  <a:schemeClr val="bg1"/>
                </a:solidFill>
                <a:latin typeface="Consolas" pitchFamily="49" charset="0"/>
                <a:ea typeface="Roboto" pitchFamily="2" charset="0"/>
                <a:cs typeface="Consolas" pitchFamily="49" charset="0"/>
              </a:rPr>
              <a:t>(shop);</a:t>
            </a:r>
            <a:r>
              <a:rPr lang="en-US" sz="2000" b="1" dirty="0">
                <a:solidFill>
                  <a:schemeClr val="bg1">
                    <a:lumMod val="50000"/>
                  </a:schemeClr>
                </a:solidFill>
                <a:latin typeface="Consolas" pitchFamily="49" charset="0"/>
                <a:ea typeface="Roboto" pitchFamily="2" charset="0"/>
                <a:cs typeface="Consolas" pitchFamily="49" charset="0"/>
              </a:rPr>
              <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a:t>
            </a:r>
            <a:endParaRPr lang="en-US" sz="2000" b="1" dirty="0">
              <a:solidFill>
                <a:schemeClr val="bg1">
                  <a:lumMod val="50000"/>
                </a:schemeClr>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267550487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pitchFamily="49" charset="0"/>
                <a:ea typeface="Roboto" pitchFamily="2" charset="0"/>
                <a:cs typeface="Consolas" pitchFamily="49" charset="0"/>
              </a:rPr>
              <a:t>var</a:t>
            </a:r>
            <a:r>
              <a:rPr lang="en-US" sz="2000" b="1" dirty="0">
                <a:solidFill>
                  <a:schemeClr val="bg1"/>
                </a:solidFill>
                <a:latin typeface="Consolas" pitchFamily="49" charset="0"/>
                <a:ea typeface="Roboto" pitchFamily="2" charset="0"/>
                <a:cs typeface="Consolas" pitchFamily="49" charset="0"/>
              </a:rPr>
              <a:t> </a:t>
            </a:r>
            <a:r>
              <a:rPr lang="en-US" sz="2000" b="1" dirty="0" err="1">
                <a:solidFill>
                  <a:srgbClr val="00FF00"/>
                </a:solidFill>
                <a:latin typeface="Consolas" pitchFamily="49" charset="0"/>
                <a:ea typeface="Roboto" pitchFamily="2" charset="0"/>
                <a:cs typeface="Consolas" pitchFamily="49" charset="0"/>
              </a:rPr>
              <a:t>calculateFormulas</a:t>
            </a:r>
            <a:r>
              <a:rPr lang="en-US" sz="2000" b="1" dirty="0">
                <a:solidFill>
                  <a:srgbClr val="00FF00"/>
                </a:solidFill>
                <a:latin typeface="Consolas" pitchFamily="49" charset="0"/>
                <a:ea typeface="Roboto" pitchFamily="2" charset="0"/>
                <a:cs typeface="Consolas" pitchFamily="49" charset="0"/>
              </a:rPr>
              <a:t> </a:t>
            </a:r>
            <a:r>
              <a:rPr lang="en-US" sz="2000" b="1" dirty="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function</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FF7400"/>
                </a:solidFill>
                <a:latin typeface="Consolas" pitchFamily="49" charset="0"/>
                <a:ea typeface="Roboto" pitchFamily="2" charset="0"/>
                <a:cs typeface="Consolas" pitchFamily="49" charset="0"/>
              </a:rPr>
              <a:t>input, </a:t>
            </a:r>
            <a:r>
              <a:rPr lang="en-US" sz="2000" b="1" dirty="0" err="1">
                <a:solidFill>
                  <a:srgbClr val="FF7400"/>
                </a:solidFill>
                <a:latin typeface="Consolas" pitchFamily="49" charset="0"/>
                <a:ea typeface="Roboto" pitchFamily="2" charset="0"/>
                <a:cs typeface="Consolas" pitchFamily="49" charset="0"/>
              </a:rPr>
              <a:t>lastRound</a:t>
            </a:r>
            <a:r>
              <a:rPr lang="en-US" sz="2000" b="1" dirty="0">
                <a:solidFill>
                  <a:srgbClr val="FF7400"/>
                </a:solidFill>
                <a:latin typeface="Consolas" pitchFamily="49" charset="0"/>
                <a:ea typeface="Roboto" pitchFamily="2" charset="0"/>
                <a:cs typeface="Consolas" pitchFamily="49" charset="0"/>
              </a:rPr>
              <a:t>, </a:t>
            </a:r>
            <a:r>
              <a:rPr lang="en-US" sz="2000" b="1" dirty="0" smtClean="0">
                <a:solidFill>
                  <a:srgbClr val="FF7400"/>
                </a:solidFill>
                <a:latin typeface="Consolas" pitchFamily="49" charset="0"/>
                <a:ea typeface="Roboto" pitchFamily="2" charset="0"/>
                <a:cs typeface="Consolas" pitchFamily="49" charset="0"/>
              </a:rPr>
              <a:t>month</a:t>
            </a:r>
            <a:r>
              <a:rPr lang="en-US" sz="2000" b="1" dirty="0" smtClean="0">
                <a:solidFill>
                  <a:schemeClr val="bg1"/>
                </a:solidFill>
                <a:latin typeface="Consolas" pitchFamily="49" charset="0"/>
                <a:ea typeface="Roboto" pitchFamily="2" charset="0"/>
                <a:cs typeface="Consolas" pitchFamily="49" charset="0"/>
              </a:rPr>
              <a:t>) </a:t>
            </a:r>
            <a:r>
              <a:rPr lang="en-US" sz="2000" b="1" dirty="0">
                <a:solidFill>
                  <a:schemeClr val="bg1"/>
                </a:solidFill>
                <a:latin typeface="Consolas" pitchFamily="49" charset="0"/>
                <a:ea typeface="Roboto" pitchFamily="2" charset="0"/>
                <a:cs typeface="Consolas" pitchFamily="49" charset="0"/>
              </a:rPr>
              <a:t>{</a:t>
            </a:r>
            <a:br>
              <a:rPr lang="en-US" sz="2000" b="1" dirty="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t>
            </a:r>
            <a:r>
              <a:rPr lang="en-US" sz="2000" b="1" dirty="0">
                <a:latin typeface="Consolas" pitchFamily="49" charset="0"/>
                <a:ea typeface="Roboto" pitchFamily="2" charset="0"/>
                <a:cs typeface="Consolas" pitchFamily="49" charset="0"/>
              </a:rPr>
              <a:t>var</a:t>
            </a:r>
            <a:r>
              <a:rPr lang="en-US" sz="2000" b="1" dirty="0">
                <a:solidFill>
                  <a:schemeClr val="bg1"/>
                </a:solidFill>
                <a:latin typeface="Consolas" pitchFamily="49" charset="0"/>
                <a:ea typeface="Roboto" pitchFamily="2" charset="0"/>
                <a:cs typeface="Consolas" pitchFamily="49" charset="0"/>
              </a:rPr>
              <a:t> shop </a:t>
            </a:r>
            <a:r>
              <a:rPr lang="en-US" sz="2000" b="1" dirty="0">
                <a:solidFill>
                  <a:srgbClr val="FF00FF"/>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deepCopy</a:t>
            </a:r>
            <a:r>
              <a:rPr lang="en-US" sz="2000" b="1" dirty="0" smtClean="0">
                <a:solidFill>
                  <a:schemeClr val="bg1"/>
                </a:solidFill>
                <a:latin typeface="Consolas" pitchFamily="49" charset="0"/>
                <a:ea typeface="Roboto" pitchFamily="2" charset="0"/>
                <a:cs typeface="Consolas" pitchFamily="49" charset="0"/>
              </a:rPr>
              <a:t>(input);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Procurement</a:t>
            </a:r>
            <a:r>
              <a:rPr lang="en-US" sz="2000" b="1" dirty="0">
                <a:solidFill>
                  <a:schemeClr val="bg1">
                    <a:lumMod val="50000"/>
                  </a:schemeClr>
                </a:solidFill>
                <a:latin typeface="Consolas" pitchFamily="49" charset="0"/>
                <a:ea typeface="Roboto" pitchFamily="2" charset="0"/>
                <a:cs typeface="Consolas" pitchFamily="49" charset="0"/>
              </a:rPr>
              <a:t>(shop, </a:t>
            </a:r>
            <a:r>
              <a:rPr lang="en-US" sz="2000" b="1" dirty="0" err="1" smtClean="0">
                <a:solidFill>
                  <a:schemeClr val="bg1">
                    <a:lumMod val="50000"/>
                  </a:schemeClr>
                </a:solidFill>
                <a:latin typeface="Consolas" pitchFamily="49" charset="0"/>
                <a:ea typeface="Roboto" pitchFamily="2" charset="0"/>
                <a:cs typeface="Consolas" pitchFamily="49" charset="0"/>
              </a:rPr>
              <a:t>constants.MaximumCapacity</a:t>
            </a:r>
            <a:r>
              <a:rPr lang="en-US" sz="2000" b="1" dirty="0">
                <a:solidFill>
                  <a:schemeClr val="bg1">
                    <a:lumMod val="50000"/>
                  </a:schemeClr>
                </a:solidFill>
                <a:latin typeface="Consolas" pitchFamily="49" charset="0"/>
                <a:ea typeface="Roboto" pitchFamily="2" charset="0"/>
                <a:cs typeface="Consolas" pitchFamily="49" charset="0"/>
              </a:rPr>
              <a:t>);</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Purchase</a:t>
            </a:r>
            <a:r>
              <a:rPr lang="en-US" sz="2000" b="1" dirty="0" smtClean="0">
                <a:solidFill>
                  <a:schemeClr val="bg1">
                    <a:lumMod val="50000"/>
                  </a:schemeClr>
                </a:solidFill>
                <a:latin typeface="Consolas" pitchFamily="49" charset="0"/>
                <a:ea typeface="Roboto" pitchFamily="2" charset="0"/>
                <a:cs typeface="Consolas" pitchFamily="49" charset="0"/>
              </a:rPr>
              <a:t>(shop</a:t>
            </a:r>
            <a:r>
              <a:rPr lang="en-US" sz="2000" b="1" dirty="0">
                <a:solidFill>
                  <a:schemeClr val="bg1">
                    <a:lumMod val="50000"/>
                  </a:schemeClr>
                </a:solidFill>
                <a:latin typeface="Consolas" pitchFamily="49" charset="0"/>
                <a:ea typeface="Roboto" pitchFamily="2" charset="0"/>
                <a:cs typeface="Consolas" pitchFamily="49" charset="0"/>
              </a:rPr>
              <a:t>);</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lumMod val="50000"/>
                  </a:schemeClr>
                </a:solidFill>
                <a:latin typeface="Consolas" pitchFamily="49" charset="0"/>
                <a:ea typeface="Roboto" pitchFamily="2" charset="0"/>
                <a:cs typeface="Consolas" pitchFamily="49" charset="0"/>
              </a:rPr>
              <a:t>	</a:t>
            </a:r>
            <a:r>
              <a:rPr lang="en-US" sz="2000" b="1" dirty="0">
                <a:solidFill>
                  <a:schemeClr val="bg1"/>
                </a:solidFill>
                <a:latin typeface="Consolas" pitchFamily="49" charset="0"/>
                <a:ea typeface="Roboto" pitchFamily="2" charset="0"/>
                <a:cs typeface="Consolas" pitchFamily="49" charset="0"/>
              </a:rPr>
              <a:t>Manufacturing</a:t>
            </a:r>
            <a:r>
              <a:rPr lang="en-US" sz="2000" b="1" dirty="0">
                <a:solidFill>
                  <a:schemeClr val="bg1">
                    <a:lumMod val="50000"/>
                  </a:schemeClr>
                </a:solidFill>
                <a:latin typeface="Consolas" pitchFamily="49" charset="0"/>
                <a:ea typeface="Roboto" pitchFamily="2" charset="0"/>
                <a:cs typeface="Consolas" pitchFamily="49" charset="0"/>
              </a:rPr>
              <a:t>(shop, constants, month);</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Expenses</a:t>
            </a:r>
            <a:r>
              <a:rPr lang="en-US" sz="2000" b="1" dirty="0">
                <a:solidFill>
                  <a:schemeClr val="bg1">
                    <a:lumMod val="50000"/>
                  </a:schemeClr>
                </a:solidFill>
                <a:latin typeface="Consolas" pitchFamily="49" charset="0"/>
                <a:ea typeface="Roboto" pitchFamily="2" charset="0"/>
                <a:cs typeface="Consolas" pitchFamily="49" charset="0"/>
              </a:rPr>
              <a:t>(shop);</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Retail</a:t>
            </a:r>
            <a:r>
              <a:rPr lang="en-US" sz="2000" b="1" dirty="0">
                <a:solidFill>
                  <a:schemeClr val="bg1">
                    <a:lumMod val="50000"/>
                  </a:schemeClr>
                </a:solidFill>
                <a:latin typeface="Consolas" pitchFamily="49" charset="0"/>
                <a:ea typeface="Roboto" pitchFamily="2" charset="0"/>
                <a:cs typeface="Consolas" pitchFamily="49" charset="0"/>
              </a:rPr>
              <a:t>(shop);</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Advertising</a:t>
            </a:r>
            <a:r>
              <a:rPr lang="en-US" sz="2000" b="1" dirty="0">
                <a:solidFill>
                  <a:schemeClr val="bg1">
                    <a:lumMod val="50000"/>
                  </a:schemeClr>
                </a:solidFill>
                <a:latin typeface="Consolas" pitchFamily="49" charset="0"/>
                <a:ea typeface="Roboto" pitchFamily="2" charset="0"/>
                <a:cs typeface="Consolas" pitchFamily="49" charset="0"/>
              </a:rPr>
              <a:t>(shop, constants, </a:t>
            </a:r>
            <a:r>
              <a:rPr lang="en-US" sz="2000" b="1" dirty="0" err="1">
                <a:solidFill>
                  <a:schemeClr val="bg1">
                    <a:lumMod val="50000"/>
                  </a:schemeClr>
                </a:solidFill>
                <a:latin typeface="Consolas" pitchFamily="49" charset="0"/>
                <a:ea typeface="Roboto" pitchFamily="2" charset="0"/>
                <a:cs typeface="Consolas" pitchFamily="49" charset="0"/>
              </a:rPr>
              <a:t>month.Demand</a:t>
            </a:r>
            <a:r>
              <a:rPr lang="en-US" sz="2000" b="1" dirty="0">
                <a:solidFill>
                  <a:schemeClr val="bg1">
                    <a:lumMod val="50000"/>
                  </a:schemeClr>
                </a:solidFill>
                <a:latin typeface="Consolas" pitchFamily="49" charset="0"/>
                <a:ea typeface="Roboto" pitchFamily="2" charset="0"/>
                <a:cs typeface="Consolas" pitchFamily="49" charset="0"/>
              </a:rPr>
              <a:t>());</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Banking</a:t>
            </a:r>
            <a:r>
              <a:rPr lang="en-US" sz="2000" b="1" dirty="0">
                <a:solidFill>
                  <a:schemeClr val="bg1">
                    <a:lumMod val="50000"/>
                  </a:schemeClr>
                </a:solidFill>
                <a:latin typeface="Consolas" pitchFamily="49" charset="0"/>
                <a:ea typeface="Roboto" pitchFamily="2" charset="0"/>
                <a:cs typeface="Consolas" pitchFamily="49" charset="0"/>
              </a:rPr>
              <a:t>(shop, constants);</a:t>
            </a:r>
            <a:br>
              <a:rPr lang="en-US" sz="2000" b="1" dirty="0">
                <a:solidFill>
                  <a:schemeClr val="bg1">
                    <a:lumMod val="50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Reporting</a:t>
            </a:r>
            <a:r>
              <a:rPr lang="en-US" sz="2000" b="1" dirty="0">
                <a:solidFill>
                  <a:schemeClr val="bg1">
                    <a:lumMod val="50000"/>
                  </a:schemeClr>
                </a:solidFill>
                <a:latin typeface="Consolas" pitchFamily="49" charset="0"/>
                <a:ea typeface="Roboto" pitchFamily="2" charset="0"/>
                <a:cs typeface="Consolas" pitchFamily="49" charset="0"/>
              </a:rPr>
              <a:t>(shop, </a:t>
            </a:r>
            <a:r>
              <a:rPr lang="en-US" sz="2000" b="1" dirty="0" err="1" smtClean="0">
                <a:solidFill>
                  <a:schemeClr val="bg1">
                    <a:lumMod val="50000"/>
                  </a:schemeClr>
                </a:solidFill>
                <a:latin typeface="Consolas" pitchFamily="49" charset="0"/>
                <a:ea typeface="Roboto" pitchFamily="2" charset="0"/>
                <a:cs typeface="Consolas" pitchFamily="49" charset="0"/>
              </a:rPr>
              <a:t>month.month</a:t>
            </a:r>
            <a:r>
              <a:rPr lang="en-US" sz="2000" b="1" dirty="0" smtClean="0">
                <a:solidFill>
                  <a:schemeClr val="bg1">
                    <a:lumMod val="50000"/>
                  </a:schemeClr>
                </a:solidFill>
                <a:latin typeface="Consolas" pitchFamily="49" charset="0"/>
                <a:ea typeface="Roboto" pitchFamily="2" charset="0"/>
                <a:cs typeface="Consolas" pitchFamily="49" charset="0"/>
              </a:rPr>
              <a:t>, </a:t>
            </a:r>
            <a:r>
              <a:rPr lang="en-US" sz="2000" b="1" dirty="0" err="1">
                <a:solidFill>
                  <a:schemeClr val="bg1">
                    <a:lumMod val="50000"/>
                  </a:schemeClr>
                </a:solidFill>
                <a:latin typeface="Consolas" pitchFamily="49" charset="0"/>
                <a:ea typeface="Roboto" pitchFamily="2" charset="0"/>
                <a:cs typeface="Consolas" pitchFamily="49" charset="0"/>
              </a:rPr>
              <a:t>month.MaterialPrice</a:t>
            </a:r>
            <a:r>
              <a:rPr lang="en-US" sz="2000" b="1" dirty="0">
                <a:solidFill>
                  <a:schemeClr val="bg1">
                    <a:lumMod val="50000"/>
                  </a:schemeClr>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t>
            </a:r>
            <a:r>
              <a:rPr lang="en-US" sz="2000" b="1" dirty="0">
                <a:solidFill>
                  <a:srgbClr val="FF00FF"/>
                </a:solidFill>
                <a:latin typeface="Consolas" pitchFamily="49" charset="0"/>
                <a:ea typeface="Roboto" pitchFamily="2" charset="0"/>
                <a:cs typeface="Consolas" pitchFamily="49" charset="0"/>
              </a:rPr>
              <a:t>return</a:t>
            </a:r>
            <a:r>
              <a:rPr lang="en-US" sz="2000" b="1" dirty="0">
                <a:solidFill>
                  <a:schemeClr val="bg1"/>
                </a:solidFill>
                <a:latin typeface="Consolas" pitchFamily="49" charset="0"/>
                <a:ea typeface="Roboto" pitchFamily="2" charset="0"/>
                <a:cs typeface="Consolas" pitchFamily="49" charset="0"/>
              </a:rPr>
              <a:t> shop;</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84167713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FF00FF"/>
                </a:solidFill>
              </a:rPr>
              <a:t>Rename Method</a:t>
            </a:r>
            <a:endParaRPr lang="de-DE" dirty="0">
              <a:solidFill>
                <a:srgbClr val="FF00FF"/>
              </a:solidFill>
            </a:endParaRPr>
          </a:p>
        </p:txBody>
      </p:sp>
    </p:spTree>
    <p:extLst>
      <p:ext uri="{BB962C8B-B14F-4D97-AF65-F5344CB8AC3E}">
        <p14:creationId xmlns:p14="http://schemas.microsoft.com/office/powerpoint/2010/main" val="257216640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de-DE" sz="2000" b="1" dirty="0" err="1">
                <a:latin typeface="Consolas"/>
              </a:rPr>
              <a:t>public</a:t>
            </a:r>
            <a:r>
              <a:rPr lang="de-DE" sz="2000" b="1" dirty="0">
                <a:latin typeface="Consolas"/>
              </a:rPr>
              <a:t> </a:t>
            </a:r>
            <a:r>
              <a:rPr lang="de-DE" sz="2000" b="1" dirty="0" err="1">
                <a:latin typeface="Consolas"/>
              </a:rPr>
              <a:t>class</a:t>
            </a:r>
            <a:r>
              <a:rPr lang="de-DE" sz="2000" b="1" dirty="0">
                <a:latin typeface="Consolas"/>
              </a:rPr>
              <a:t> </a:t>
            </a:r>
            <a:r>
              <a:rPr lang="de-DE" sz="2000" b="1" dirty="0" err="1">
                <a:solidFill>
                  <a:srgbClr val="FF00FF"/>
                </a:solidFill>
                <a:latin typeface="Consolas"/>
              </a:rPr>
              <a:t>Customer</a:t>
            </a:r>
            <a:r>
              <a:rPr lang="de-DE" sz="2000" b="1" dirty="0" err="1">
                <a:latin typeface="Consolas"/>
              </a:rPr>
              <a:t>Repository</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r>
              <a:rPr lang="de-DE" sz="2000" b="1" dirty="0" smtClean="0">
                <a:solidFill>
                  <a:srgbClr val="CFCFCF"/>
                </a:solidFill>
                <a:latin typeface="Consolas"/>
              </a:rPr>
              <a:t>   </a:t>
            </a:r>
            <a:r>
              <a:rPr lang="de-DE" sz="2000" b="1" dirty="0" err="1" smtClean="0">
                <a:latin typeface="Consolas"/>
              </a:rPr>
              <a:t>IEnumerable</a:t>
            </a:r>
            <a:r>
              <a:rPr lang="de-DE" sz="2000" b="1" dirty="0" smtClean="0">
                <a:solidFill>
                  <a:srgbClr val="CFCFCF"/>
                </a:solidFill>
                <a:latin typeface="Consolas"/>
              </a:rPr>
              <a:t>&lt;</a:t>
            </a:r>
            <a:r>
              <a:rPr lang="de-DE" sz="2000" b="1" dirty="0" smtClean="0">
                <a:solidFill>
                  <a:srgbClr val="FF00FF"/>
                </a:solidFill>
                <a:latin typeface="Consolas"/>
              </a:rPr>
              <a:t>Customer</a:t>
            </a:r>
            <a:r>
              <a:rPr lang="de-DE" sz="2000" b="1" dirty="0">
                <a:solidFill>
                  <a:srgbClr val="CFCFCF"/>
                </a:solidFill>
                <a:latin typeface="Consolas"/>
              </a:rPr>
              <a:t>&gt; </a:t>
            </a:r>
            <a:r>
              <a:rPr lang="de-DE" sz="2000" b="1" dirty="0" smtClean="0">
                <a:solidFill>
                  <a:srgbClr val="CFCFCF"/>
                </a:solidFill>
                <a:latin typeface="Consolas"/>
              </a:rPr>
              <a:t/>
            </a:r>
            <a:br>
              <a:rPr lang="de-DE" sz="2000" b="1" dirty="0" smtClean="0">
                <a:solidFill>
                  <a:srgbClr val="CFCFCF"/>
                </a:solidFill>
                <a:latin typeface="Consolas"/>
              </a:rPr>
            </a:br>
            <a:r>
              <a:rPr lang="de-DE" sz="2000" b="1" dirty="0" smtClean="0">
                <a:solidFill>
                  <a:srgbClr val="CFCFCF"/>
                </a:solidFill>
                <a:latin typeface="Consolas"/>
              </a:rPr>
              <a:t>   </a:t>
            </a:r>
            <a:r>
              <a:rPr lang="de-DE" sz="2000" b="1" dirty="0" err="1" smtClean="0">
                <a:solidFill>
                  <a:srgbClr val="CFCFCF"/>
                </a:solidFill>
                <a:latin typeface="Consolas"/>
              </a:rPr>
              <a:t>Get</a:t>
            </a:r>
            <a:r>
              <a:rPr lang="de-DE" sz="2000" b="1" dirty="0" err="1" smtClean="0">
                <a:solidFill>
                  <a:srgbClr val="FF00FF"/>
                </a:solidFill>
                <a:latin typeface="Consolas"/>
              </a:rPr>
              <a:t>Customers</a:t>
            </a:r>
            <a:r>
              <a:rPr lang="de-DE" sz="2000" b="1" dirty="0" err="1" smtClean="0">
                <a:solidFill>
                  <a:srgbClr val="CFCFCF"/>
                </a:solidFill>
                <a:latin typeface="Consolas"/>
              </a:rPr>
              <a:t>ByYearOfBirth</a:t>
            </a:r>
            <a:r>
              <a:rPr lang="de-DE" sz="2000" b="1" dirty="0" smtClean="0">
                <a:solidFill>
                  <a:srgbClr val="CFCFCF"/>
                </a:solidFill>
                <a:latin typeface="Consolas"/>
              </a:rPr>
              <a:t>(</a:t>
            </a:r>
            <a:r>
              <a:rPr lang="de-DE" sz="2000" b="1" dirty="0" err="1" smtClean="0">
                <a:latin typeface="Consolas"/>
              </a:rPr>
              <a:t>DateTime</a:t>
            </a:r>
            <a:r>
              <a:rPr lang="de-DE" sz="2000" b="1" dirty="0" smtClean="0">
                <a:solidFill>
                  <a:srgbClr val="CFCFCF"/>
                </a:solidFill>
                <a:latin typeface="Consolas"/>
              </a:rPr>
              <a:t> </a:t>
            </a:r>
            <a:r>
              <a:rPr lang="de-DE" sz="2000" b="1" dirty="0" err="1">
                <a:solidFill>
                  <a:schemeClr val="bg1">
                    <a:lumMod val="95000"/>
                  </a:schemeClr>
                </a:solidFill>
                <a:latin typeface="Consolas"/>
              </a:rPr>
              <a:t>yearOfBirth</a:t>
            </a:r>
            <a:r>
              <a:rPr lang="de-DE" sz="2000" b="1" dirty="0">
                <a:solidFill>
                  <a:srgbClr val="CFCFCF"/>
                </a:solidFill>
                <a:latin typeface="Consolas"/>
              </a:rPr>
              <a:t>)</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           </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32026031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err="1">
                <a:latin typeface="Consolas"/>
              </a:rPr>
              <a:t>Customer</a:t>
            </a:r>
            <a:r>
              <a:rPr lang="en-US" sz="2000" b="1" dirty="0" err="1">
                <a:solidFill>
                  <a:srgbClr val="FF00FF"/>
                </a:solidFill>
                <a:latin typeface="Consolas"/>
              </a:rPr>
              <a:t>Repository</a:t>
            </a:r>
            <a:r>
              <a:rPr lang="en-US" sz="2000" b="1" dirty="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chemeClr val="bg1"/>
                </a:solidFill>
                <a:latin typeface="Consolas"/>
              </a:rPr>
              <a:t>GetByYearOfBirth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25925375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smtClean="0">
                <a:latin typeface="Consolas"/>
              </a:rPr>
              <a:t>Customer</a:t>
            </a:r>
            <a:r>
              <a:rPr lang="en-US" sz="2000" b="1" dirty="0" smtClean="0">
                <a:solidFill>
                  <a:srgbClr val="FF00FF"/>
                </a:solidFill>
                <a:latin typeface="Consolas"/>
              </a:rPr>
              <a:t>s</a:t>
            </a:r>
            <a:r>
              <a:rPr lang="en-US" sz="2000" b="1" dirty="0" smtClean="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rgbClr val="FF00FF"/>
                </a:solidFill>
                <a:latin typeface="Consolas"/>
              </a:rPr>
              <a:t>GetBy</a:t>
            </a:r>
            <a:r>
              <a:rPr lang="en-US" sz="2000" b="1" dirty="0" err="1" smtClean="0">
                <a:solidFill>
                  <a:schemeClr val="bg1"/>
                </a:solidFill>
                <a:latin typeface="Consolas"/>
              </a:rPr>
              <a:t>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423848716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a:rPr>
              <a:t>public class Customers</a:t>
            </a: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&lt;Customer&gt;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solidFill>
                  <a:srgbClr val="FF00FF"/>
                </a:solidFill>
                <a:latin typeface="Consolas"/>
              </a:rPr>
              <a:t>BornIn</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smtClean="0">
                <a:solidFill>
                  <a:schemeClr val="bg1"/>
                </a:solidFill>
                <a:latin typeface="Consolas"/>
              </a:rPr>
              <a:t>yearOfBirth</a:t>
            </a:r>
            <a:r>
              <a:rPr lang="en-US" sz="2000" b="1" dirty="0" smtClean="0">
                <a:solidFill>
                  <a:schemeClr val="bg1"/>
                </a:solidFill>
                <a:latin typeface="Consolas"/>
              </a:rPr>
              <a:t>)</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34119542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interface</a:t>
            </a:r>
            <a:r>
              <a:rPr lang="en-US" sz="2000" b="1" dirty="0">
                <a:solidFill>
                  <a:schemeClr val="bg1"/>
                </a:solidFill>
                <a:latin typeface="Consolas"/>
              </a:rPr>
              <a:t> </a:t>
            </a:r>
            <a:r>
              <a:rPr lang="en-US" sz="2000" b="1" dirty="0" err="1">
                <a:solidFill>
                  <a:srgbClr val="FF00FF"/>
                </a:solidFill>
                <a:latin typeface="Consolas"/>
              </a:rPr>
              <a:t>I</a:t>
            </a:r>
            <a:r>
              <a:rPr lang="en-US" sz="2000" b="1" dirty="0" err="1">
                <a:solidFill>
                  <a:schemeClr val="bg1"/>
                </a:solidFill>
                <a:latin typeface="Consolas"/>
              </a:rPr>
              <a:t>CustomerRepository</a:t>
            </a: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
            </a:r>
            <a:br>
              <a:rPr lang="en-US" sz="2000" b="1" dirty="0">
                <a:solidFill>
                  <a:schemeClr val="bg1"/>
                </a:solidFill>
                <a:latin typeface="Consolas"/>
              </a:rPr>
            </a:br>
            <a:r>
              <a:rPr lang="en-US" sz="2000" b="1" dirty="0">
                <a:latin typeface="Consolas"/>
              </a:rPr>
              <a:t>public class </a:t>
            </a:r>
            <a:r>
              <a:rPr lang="en-US" sz="2000" b="1" dirty="0">
                <a:solidFill>
                  <a:schemeClr val="bg1"/>
                </a:solidFill>
                <a:latin typeface="Consolas"/>
              </a:rPr>
              <a:t>Customers : </a:t>
            </a:r>
            <a:r>
              <a:rPr lang="en-US" sz="2000" b="1" dirty="0" err="1">
                <a:solidFill>
                  <a:schemeClr val="bg1"/>
                </a:solidFill>
                <a:latin typeface="Consolas"/>
              </a:rPr>
              <a:t>ICustomerRepository</a:t>
            </a: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633173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Empathie</a:t>
            </a:r>
            <a:endParaRPr lang="en-US" dirty="0"/>
          </a:p>
        </p:txBody>
      </p:sp>
      <p:sp>
        <p:nvSpPr>
          <p:cNvPr id="5" name="Textplatzhalter 4"/>
          <p:cNvSpPr>
            <a:spLocks noGrp="1"/>
          </p:cNvSpPr>
          <p:nvPr>
            <p:ph type="body" sz="quarter" idx="11"/>
          </p:nvPr>
        </p:nvSpPr>
        <p:spPr/>
        <p:txBody>
          <a:bodyPr/>
          <a:lstStyle/>
          <a:p>
            <a:r>
              <a:rPr lang="en-US" dirty="0" smtClean="0"/>
              <a:t>Von Person </a:t>
            </a:r>
            <a:r>
              <a:rPr lang="en-US" dirty="0" err="1" smtClean="0"/>
              <a:t>zu</a:t>
            </a:r>
            <a:r>
              <a:rPr lang="en-US" dirty="0" smtClean="0"/>
              <a:t> Person</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a:rPr>
              <a:t>	public </a:t>
            </a:r>
            <a:r>
              <a:rPr lang="en-US" sz="2000" b="1" dirty="0">
                <a:latin typeface="Consolas"/>
              </a:rPr>
              <a:t>class </a:t>
            </a:r>
            <a:r>
              <a:rPr lang="en-US" sz="2000" b="1" dirty="0">
                <a:solidFill>
                  <a:schemeClr val="bg1"/>
                </a:solidFill>
                <a:latin typeface="Consolas"/>
              </a:rPr>
              <a:t>Customers : </a:t>
            </a:r>
            <a:r>
              <a:rPr lang="en-US" sz="2000" b="1" dirty="0" err="1">
                <a:solidFill>
                  <a:srgbClr val="FF00FF"/>
                </a:solidFill>
                <a:latin typeface="Consolas"/>
              </a:rPr>
              <a:t>I</a:t>
            </a:r>
            <a:r>
              <a:rPr lang="en-US" sz="2000" b="1" dirty="0" err="1">
                <a:solidFill>
                  <a:schemeClr val="bg1"/>
                </a:solidFill>
                <a:latin typeface="Consolas"/>
              </a:rPr>
              <a:t>CustomerRepository</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59452822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solidFill>
                <a:latin typeface="Consolas"/>
              </a:rPr>
              <a:t> </a:t>
            </a:r>
            <a:r>
              <a:rPr lang="en-US" sz="2000" b="1" dirty="0" smtClean="0">
                <a:solidFill>
                  <a:schemeClr val="bg1"/>
                </a:solidFill>
                <a:latin typeface="Consolas"/>
              </a:rPr>
              <a:t> public </a:t>
            </a:r>
            <a:r>
              <a:rPr lang="en-US" sz="2000" b="1" dirty="0">
                <a:solidFill>
                  <a:schemeClr val="bg1"/>
                </a:solidFill>
                <a:latin typeface="Consolas"/>
              </a:rPr>
              <a:t>interface </a:t>
            </a:r>
            <a:r>
              <a:rPr lang="en-US" sz="2000" b="1" dirty="0" err="1">
                <a:solidFill>
                  <a:srgbClr val="FF00FF"/>
                </a:solidFill>
                <a:latin typeface="Consolas"/>
              </a:rPr>
              <a:t>I</a:t>
            </a:r>
            <a:r>
              <a:rPr lang="en-US" sz="2000" b="1" dirty="0" err="1">
                <a:solidFill>
                  <a:schemeClr val="bg1"/>
                </a:solidFill>
                <a:latin typeface="Consolas"/>
              </a:rPr>
              <a:t>FindCustomers</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213179515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solidFill>
                <a:latin typeface="Consolas"/>
              </a:rPr>
              <a:t> </a:t>
            </a:r>
            <a:r>
              <a:rPr lang="en-US" sz="2000" b="1" dirty="0" smtClean="0">
                <a:solidFill>
                  <a:schemeClr val="bg1"/>
                </a:solidFill>
                <a:latin typeface="Consolas"/>
              </a:rPr>
              <a:t> public </a:t>
            </a:r>
            <a:r>
              <a:rPr lang="en-US" sz="2000" b="1" dirty="0">
                <a:solidFill>
                  <a:schemeClr val="bg1"/>
                </a:solidFill>
                <a:latin typeface="Consolas"/>
              </a:rPr>
              <a:t>interface </a:t>
            </a:r>
            <a:r>
              <a:rPr lang="en-US" sz="2000" b="1" dirty="0" err="1">
                <a:solidFill>
                  <a:schemeClr val="bg1"/>
                </a:solidFill>
                <a:latin typeface="Consolas"/>
              </a:rPr>
              <a:t>IFindCustomers</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latin typeface="Consolas"/>
              </a:rPr>
              <a:t> </a:t>
            </a:r>
            <a:r>
              <a:rPr lang="en-US" sz="2000" b="1" dirty="0" smtClean="0">
                <a:solidFill>
                  <a:srgbClr val="FF00FF"/>
                </a:solidFill>
                <a:latin typeface="Consolas"/>
              </a:rPr>
              <a:t>year</a:t>
            </a:r>
            <a:r>
              <a:rPr lang="en-US" sz="2000" b="1" dirty="0" smtClean="0">
                <a:solidFill>
                  <a:schemeClr val="bg1"/>
                </a:solidFill>
                <a:latin typeface="Consolas"/>
              </a:rPr>
              <a:t>);</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35814282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solidFill>
                <a:latin typeface="Consolas"/>
              </a:rPr>
              <a:t> </a:t>
            </a:r>
            <a:r>
              <a:rPr lang="en-US" sz="2000" b="1" dirty="0" smtClean="0">
                <a:solidFill>
                  <a:schemeClr val="bg1"/>
                </a:solidFill>
                <a:latin typeface="Consolas"/>
              </a:rPr>
              <a:t> public </a:t>
            </a:r>
            <a:r>
              <a:rPr lang="en-US" sz="2000" b="1" dirty="0">
                <a:solidFill>
                  <a:schemeClr val="bg1"/>
                </a:solidFill>
                <a:latin typeface="Consolas"/>
              </a:rPr>
              <a:t>interface </a:t>
            </a:r>
            <a:r>
              <a:rPr lang="en-US" sz="2000" b="1" dirty="0" err="1">
                <a:solidFill>
                  <a:schemeClr val="bg1"/>
                </a:solidFill>
                <a:latin typeface="Consolas"/>
              </a:rPr>
              <a:t>IFindCustomers</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smtClean="0">
                <a:solidFill>
                  <a:schemeClr val="bg1"/>
                </a:solidFill>
                <a:latin typeface="Consolas"/>
              </a:rPr>
              <a:t>BornIn</a:t>
            </a:r>
            <a:r>
              <a:rPr lang="en-US" sz="2000" b="1" dirty="0" smtClean="0">
                <a:solidFill>
                  <a:schemeClr val="bg1"/>
                </a:solidFill>
                <a:latin typeface="Consolas"/>
              </a:rPr>
              <a:t>(</a:t>
            </a:r>
            <a:r>
              <a:rPr lang="en-US" sz="2000" b="1" dirty="0" smtClean="0">
                <a:solidFill>
                  <a:srgbClr val="FF00FF"/>
                </a:solidFill>
                <a:latin typeface="Consolas"/>
              </a:rPr>
              <a:t>Year</a:t>
            </a:r>
            <a:r>
              <a:rPr lang="en-US" sz="2000" b="1" dirty="0" smtClean="0">
                <a:latin typeface="Consolas"/>
              </a:rPr>
              <a:t> </a:t>
            </a:r>
            <a:r>
              <a:rPr lang="en-US" sz="2000" b="1" dirty="0" smtClean="0">
                <a:solidFill>
                  <a:schemeClr val="bg1"/>
                </a:solidFill>
                <a:latin typeface="Consolas"/>
              </a:rPr>
              <a:t>year);</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00141481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 F2</a:t>
            </a:r>
            <a:endParaRPr lang="de-DE" dirty="0"/>
          </a:p>
        </p:txBody>
      </p:sp>
    </p:spTree>
    <p:extLst>
      <p:ext uri="{BB962C8B-B14F-4D97-AF65-F5344CB8AC3E}">
        <p14:creationId xmlns:p14="http://schemas.microsoft.com/office/powerpoint/2010/main" val="414424114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Legacy Code</a:t>
            </a:r>
            <a:endParaRPr lang="de-DE" dirty="0"/>
          </a:p>
        </p:txBody>
      </p:sp>
      <p:sp>
        <p:nvSpPr>
          <p:cNvPr id="4" name="Textplatzhalter 3"/>
          <p:cNvSpPr>
            <a:spLocks noGrp="1"/>
          </p:cNvSpPr>
          <p:nvPr>
            <p:ph type="body" sz="quarter" idx="10"/>
          </p:nvPr>
        </p:nvSpPr>
        <p:spPr/>
        <p:txBody>
          <a:bodyPr/>
          <a:lstStyle/>
          <a:p>
            <a:r>
              <a:rPr lang="de-DE" dirty="0" smtClean="0"/>
              <a:t>Working </a:t>
            </a:r>
            <a:r>
              <a:rPr lang="de-DE" dirty="0" err="1" smtClean="0"/>
              <a:t>effectively</a:t>
            </a:r>
            <a:r>
              <a:rPr lang="de-DE" dirty="0" smtClean="0"/>
              <a:t> with</a:t>
            </a:r>
            <a:endParaRPr lang="de-DE" dirty="0"/>
          </a:p>
        </p:txBody>
      </p:sp>
      <p:sp>
        <p:nvSpPr>
          <p:cNvPr id="3" name="Textplatzhalter 2"/>
          <p:cNvSpPr>
            <a:spLocks noGrp="1"/>
          </p:cNvSpPr>
          <p:nvPr>
            <p:ph type="body" sz="quarter" idx="11"/>
          </p:nvPr>
        </p:nvSpPr>
        <p:spPr/>
        <p:txBody>
          <a:bodyPr/>
          <a:lstStyle/>
          <a:p>
            <a:r>
              <a:rPr lang="de-DE" dirty="0" err="1" smtClean="0"/>
              <a:t>by</a:t>
            </a:r>
            <a:r>
              <a:rPr lang="de-DE" dirty="0" smtClean="0"/>
              <a:t> Michael </a:t>
            </a:r>
            <a:r>
              <a:rPr lang="de-DE" dirty="0"/>
              <a:t>C. </a:t>
            </a:r>
            <a:r>
              <a:rPr lang="de-DE" dirty="0" err="1"/>
              <a:t>Feathers</a:t>
            </a:r>
            <a:endParaRPr lang="de-DE" dirty="0"/>
          </a:p>
          <a:p>
            <a:endParaRPr lang="de-DE" dirty="0"/>
          </a:p>
        </p:txBody>
      </p:sp>
    </p:spTree>
    <p:extLst>
      <p:ext uri="{BB962C8B-B14F-4D97-AF65-F5344CB8AC3E}">
        <p14:creationId xmlns:p14="http://schemas.microsoft.com/office/powerpoint/2010/main" val="358207786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Johannes\Desktop\Asse\empathiccode\Refactoring\MFeathers_weffect_legacy_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60648"/>
            <a:ext cx="4762500" cy="631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01965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4000" dirty="0" smtClean="0">
                <a:solidFill>
                  <a:schemeClr val="bg1">
                    <a:lumMod val="65000"/>
                  </a:schemeClr>
                </a:solidFill>
                <a:latin typeface="Roboto" pitchFamily="2" charset="0"/>
                <a:ea typeface="Roboto" pitchFamily="2" charset="0"/>
              </a:rPr>
              <a:t>There are many powerful </a:t>
            </a:r>
            <a:r>
              <a:rPr lang="en-US" sz="4000" dirty="0" err="1" smtClean="0">
                <a:solidFill>
                  <a:schemeClr val="bg1">
                    <a:lumMod val="65000"/>
                  </a:schemeClr>
                </a:solidFill>
                <a:latin typeface="Roboto" pitchFamily="2" charset="0"/>
                <a:ea typeface="Roboto" pitchFamily="2" charset="0"/>
              </a:rPr>
              <a:t>refactorings</a:t>
            </a:r>
            <a:r>
              <a:rPr lang="en-US" sz="4000" dirty="0" smtClean="0">
                <a:solidFill>
                  <a:schemeClr val="bg1">
                    <a:lumMod val="65000"/>
                  </a:schemeClr>
                </a:solidFill>
                <a:latin typeface="Roboto" pitchFamily="2" charset="0"/>
                <a:ea typeface="Roboto" pitchFamily="2" charset="0"/>
              </a:rPr>
              <a:t>, but Rename Class is the most powerful. It changes the way people see code and lets them notice possibilities that they might not have considered before.</a:t>
            </a:r>
            <a:endParaRPr lang="de-DE" sz="4000" dirty="0">
              <a:solidFill>
                <a:schemeClr val="bg1">
                  <a:lumMod val="65000"/>
                </a:schemeClr>
              </a:solidFill>
              <a:latin typeface="Roboto" pitchFamily="2" charset="0"/>
              <a:ea typeface="Roboto" pitchFamily="2" charset="0"/>
            </a:endParaRPr>
          </a:p>
        </p:txBody>
      </p:sp>
    </p:spTree>
    <p:extLst>
      <p:ext uri="{BB962C8B-B14F-4D97-AF65-F5344CB8AC3E}">
        <p14:creationId xmlns:p14="http://schemas.microsoft.com/office/powerpoint/2010/main" val="254690795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4000" dirty="0" smtClean="0">
                <a:latin typeface="Roboto" pitchFamily="2" charset="0"/>
                <a:ea typeface="Roboto" pitchFamily="2" charset="0"/>
              </a:rPr>
              <a:t>There are many powerful </a:t>
            </a:r>
            <a:r>
              <a:rPr lang="en-US" sz="4000" dirty="0" err="1" smtClean="0">
                <a:latin typeface="Roboto" pitchFamily="2" charset="0"/>
                <a:ea typeface="Roboto" pitchFamily="2" charset="0"/>
              </a:rPr>
              <a:t>refactorings</a:t>
            </a:r>
            <a:r>
              <a:rPr lang="en-US" sz="4000" dirty="0" smtClean="0">
                <a:solidFill>
                  <a:schemeClr val="bg1">
                    <a:lumMod val="65000"/>
                  </a:schemeClr>
                </a:solidFill>
                <a:latin typeface="Roboto" pitchFamily="2" charset="0"/>
                <a:ea typeface="Roboto" pitchFamily="2" charset="0"/>
              </a:rPr>
              <a:t>, but Rename Class is the most powerful. It changes the way people see code and lets them notice possibilities that they might not have considered before.</a:t>
            </a:r>
            <a:endParaRPr lang="de-DE" sz="4000" dirty="0">
              <a:solidFill>
                <a:schemeClr val="bg1">
                  <a:lumMod val="65000"/>
                </a:schemeClr>
              </a:solidFill>
              <a:latin typeface="Roboto" pitchFamily="2" charset="0"/>
              <a:ea typeface="Roboto" pitchFamily="2" charset="0"/>
            </a:endParaRPr>
          </a:p>
        </p:txBody>
      </p:sp>
    </p:spTree>
    <p:extLst>
      <p:ext uri="{BB962C8B-B14F-4D97-AF65-F5344CB8AC3E}">
        <p14:creationId xmlns:p14="http://schemas.microsoft.com/office/powerpoint/2010/main" val="373256092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4000" dirty="0" smtClean="0">
                <a:solidFill>
                  <a:schemeClr val="bg1">
                    <a:lumMod val="65000"/>
                  </a:schemeClr>
                </a:solidFill>
                <a:latin typeface="Roboto" pitchFamily="2" charset="0"/>
                <a:ea typeface="Roboto" pitchFamily="2" charset="0"/>
              </a:rPr>
              <a:t>There are many powerful </a:t>
            </a:r>
            <a:r>
              <a:rPr lang="en-US" sz="4000" dirty="0" err="1" smtClean="0">
                <a:solidFill>
                  <a:schemeClr val="bg1">
                    <a:lumMod val="65000"/>
                  </a:schemeClr>
                </a:solidFill>
                <a:latin typeface="Roboto" pitchFamily="2" charset="0"/>
                <a:ea typeface="Roboto" pitchFamily="2" charset="0"/>
              </a:rPr>
              <a:t>refactorings</a:t>
            </a:r>
            <a:r>
              <a:rPr lang="en-US" sz="4000" dirty="0" smtClean="0">
                <a:solidFill>
                  <a:schemeClr val="bg1">
                    <a:lumMod val="65000"/>
                  </a:schemeClr>
                </a:solidFill>
                <a:latin typeface="Roboto" pitchFamily="2" charset="0"/>
                <a:ea typeface="Roboto" pitchFamily="2" charset="0"/>
              </a:rPr>
              <a:t>, but </a:t>
            </a:r>
            <a:r>
              <a:rPr lang="en-US" sz="4000" dirty="0" smtClean="0">
                <a:latin typeface="Roboto" pitchFamily="2" charset="0"/>
                <a:ea typeface="Roboto" pitchFamily="2" charset="0"/>
              </a:rPr>
              <a:t>Rename Class is the most powerful</a:t>
            </a:r>
            <a:r>
              <a:rPr lang="en-US" sz="4000" dirty="0" smtClean="0">
                <a:solidFill>
                  <a:schemeClr val="bg1">
                    <a:lumMod val="65000"/>
                  </a:schemeClr>
                </a:solidFill>
                <a:latin typeface="Roboto" pitchFamily="2" charset="0"/>
                <a:ea typeface="Roboto" pitchFamily="2" charset="0"/>
              </a:rPr>
              <a:t>. It changes the way people see code and lets them notice possibilities that they might not have considered before.</a:t>
            </a:r>
            <a:endParaRPr lang="de-DE" sz="4000" dirty="0">
              <a:solidFill>
                <a:schemeClr val="bg1">
                  <a:lumMod val="65000"/>
                </a:schemeClr>
              </a:solidFill>
              <a:latin typeface="Roboto" pitchFamily="2" charset="0"/>
              <a:ea typeface="Roboto" pitchFamily="2" charset="0"/>
            </a:endParaRPr>
          </a:p>
        </p:txBody>
      </p:sp>
    </p:spTree>
    <p:extLst>
      <p:ext uri="{BB962C8B-B14F-4D97-AF65-F5344CB8AC3E}">
        <p14:creationId xmlns:p14="http://schemas.microsoft.com/office/powerpoint/2010/main" val="3315161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Empathy is the </a:t>
            </a:r>
            <a:r>
              <a:rPr lang="en-US" dirty="0" smtClean="0">
                <a:solidFill>
                  <a:srgbClr val="FF00FF"/>
                </a:solidFill>
              </a:rPr>
              <a:t>capacity</a:t>
            </a:r>
            <a:r>
              <a:rPr lang="en-US" dirty="0" smtClean="0"/>
              <a:t> to think and </a:t>
            </a:r>
            <a:r>
              <a:rPr lang="en-US" dirty="0" smtClean="0">
                <a:solidFill>
                  <a:srgbClr val="FF00FF"/>
                </a:solidFill>
              </a:rPr>
              <a:t>feel</a:t>
            </a:r>
            <a:r>
              <a:rPr lang="en-US" dirty="0" smtClean="0"/>
              <a:t> oneself into the inner life of another </a:t>
            </a:r>
            <a:r>
              <a:rPr lang="en-US" dirty="0" smtClean="0">
                <a:solidFill>
                  <a:srgbClr val="FF00FF"/>
                </a:solidFill>
              </a:rPr>
              <a:t>person</a:t>
            </a:r>
            <a:endParaRPr lang="en-US" dirty="0">
              <a:solidFill>
                <a:srgbClr val="FF00FF"/>
              </a:solidFill>
            </a:endParaRPr>
          </a:p>
        </p:txBody>
      </p:sp>
      <p:sp>
        <p:nvSpPr>
          <p:cNvPr id="4" name="Textfeld 3"/>
          <p:cNvSpPr txBox="1"/>
          <p:nvPr/>
        </p:nvSpPr>
        <p:spPr>
          <a:xfrm>
            <a:off x="6732240" y="5693767"/>
            <a:ext cx="2160240" cy="615553"/>
          </a:xfrm>
          <a:prstGeom prst="rect">
            <a:avLst/>
          </a:prstGeom>
        </p:spPr>
        <p:txBody>
          <a:bodyPr wrap="square" lIns="0" tIns="0" rIns="0" bIns="0" rtlCol="0" anchor="b" anchorCtr="1">
            <a:spAutoFit/>
          </a:bodyPr>
          <a:lstStyle/>
          <a:p>
            <a:pPr algn="r">
              <a:spcBef>
                <a:spcPct val="20000"/>
              </a:spcBef>
            </a:pPr>
            <a:r>
              <a:rPr lang="de-AT" sz="2000" dirty="0" smtClean="0">
                <a:solidFill>
                  <a:schemeClr val="tx1">
                    <a:lumMod val="50000"/>
                    <a:lumOff val="50000"/>
                  </a:schemeClr>
                </a:solidFill>
                <a:latin typeface="Roboto" pitchFamily="2" charset="0"/>
                <a:ea typeface="Roboto" pitchFamily="2" charset="0"/>
              </a:rPr>
              <a:t>Heinz </a:t>
            </a:r>
            <a:r>
              <a:rPr lang="de-AT" sz="2000" dirty="0" err="1" smtClean="0">
                <a:solidFill>
                  <a:schemeClr val="tx1">
                    <a:lumMod val="50000"/>
                    <a:lumOff val="50000"/>
                  </a:schemeClr>
                </a:solidFill>
                <a:latin typeface="Roboto" pitchFamily="2" charset="0"/>
                <a:ea typeface="Roboto" pitchFamily="2" charset="0"/>
              </a:rPr>
              <a:t>Kohut</a:t>
            </a:r>
            <a:r>
              <a:rPr lang="de-AT" sz="2000" dirty="0" smtClean="0">
                <a:solidFill>
                  <a:schemeClr val="tx1">
                    <a:lumMod val="50000"/>
                    <a:lumOff val="50000"/>
                  </a:schemeClr>
                </a:solidFill>
                <a:latin typeface="Roboto" pitchFamily="2" charset="0"/>
                <a:ea typeface="Roboto" pitchFamily="2" charset="0"/>
              </a:rPr>
              <a:t/>
            </a:r>
            <a:br>
              <a:rPr lang="de-AT" sz="2000" dirty="0" smtClean="0">
                <a:solidFill>
                  <a:schemeClr val="tx1">
                    <a:lumMod val="50000"/>
                    <a:lumOff val="50000"/>
                  </a:schemeClr>
                </a:solidFill>
                <a:latin typeface="Roboto" pitchFamily="2" charset="0"/>
                <a:ea typeface="Roboto" pitchFamily="2" charset="0"/>
              </a:rPr>
            </a:br>
            <a:r>
              <a:rPr lang="de-AT" sz="2000" dirty="0" smtClean="0">
                <a:solidFill>
                  <a:schemeClr val="tx1">
                    <a:lumMod val="50000"/>
                    <a:lumOff val="50000"/>
                  </a:schemeClr>
                </a:solidFill>
                <a:latin typeface="Roboto" pitchFamily="2" charset="0"/>
                <a:ea typeface="Roboto" pitchFamily="2" charset="0"/>
              </a:rPr>
              <a:t>Psychoanalyst</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4000" dirty="0" smtClean="0">
                <a:solidFill>
                  <a:schemeClr val="bg1">
                    <a:lumMod val="65000"/>
                  </a:schemeClr>
                </a:solidFill>
                <a:latin typeface="Roboto" pitchFamily="2" charset="0"/>
                <a:ea typeface="Roboto" pitchFamily="2" charset="0"/>
              </a:rPr>
              <a:t>There are many powerful </a:t>
            </a:r>
            <a:r>
              <a:rPr lang="en-US" sz="4000" dirty="0" err="1" smtClean="0">
                <a:solidFill>
                  <a:schemeClr val="bg1">
                    <a:lumMod val="65000"/>
                  </a:schemeClr>
                </a:solidFill>
                <a:latin typeface="Roboto" pitchFamily="2" charset="0"/>
                <a:ea typeface="Roboto" pitchFamily="2" charset="0"/>
              </a:rPr>
              <a:t>refactorings</a:t>
            </a:r>
            <a:r>
              <a:rPr lang="en-US" sz="4000" dirty="0" smtClean="0">
                <a:solidFill>
                  <a:schemeClr val="bg1">
                    <a:lumMod val="65000"/>
                  </a:schemeClr>
                </a:solidFill>
                <a:latin typeface="Roboto" pitchFamily="2" charset="0"/>
                <a:ea typeface="Roboto" pitchFamily="2" charset="0"/>
              </a:rPr>
              <a:t>, but Rename Class is the most powerful. </a:t>
            </a:r>
            <a:r>
              <a:rPr lang="en-US" sz="4000" dirty="0" smtClean="0">
                <a:latin typeface="Roboto" pitchFamily="2" charset="0"/>
                <a:ea typeface="Roboto" pitchFamily="2" charset="0"/>
              </a:rPr>
              <a:t>It changes the way people see code and lets them notice possibilities that they might not have considered before</a:t>
            </a:r>
            <a:r>
              <a:rPr lang="en-US" sz="4000" dirty="0" smtClean="0">
                <a:solidFill>
                  <a:schemeClr val="bg1">
                    <a:lumMod val="65000"/>
                  </a:schemeClr>
                </a:solidFill>
                <a:latin typeface="Roboto" pitchFamily="2" charset="0"/>
                <a:ea typeface="Roboto" pitchFamily="2" charset="0"/>
              </a:rPr>
              <a:t>.</a:t>
            </a:r>
            <a:endParaRPr lang="de-DE" sz="4000" dirty="0">
              <a:solidFill>
                <a:schemeClr val="bg1">
                  <a:lumMod val="65000"/>
                </a:schemeClr>
              </a:solidFill>
              <a:latin typeface="Roboto" pitchFamily="2" charset="0"/>
              <a:ea typeface="Roboto" pitchFamily="2" charset="0"/>
            </a:endParaRPr>
          </a:p>
        </p:txBody>
      </p:sp>
    </p:spTree>
    <p:extLst>
      <p:ext uri="{BB962C8B-B14F-4D97-AF65-F5344CB8AC3E}">
        <p14:creationId xmlns:p14="http://schemas.microsoft.com/office/powerpoint/2010/main" val="20386900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Extract Method</a:t>
            </a:r>
            <a:endParaRPr lang="de-DE" dirty="0"/>
          </a:p>
        </p:txBody>
      </p:sp>
    </p:spTree>
    <p:extLst>
      <p:ext uri="{BB962C8B-B14F-4D97-AF65-F5344CB8AC3E}">
        <p14:creationId xmlns:p14="http://schemas.microsoft.com/office/powerpoint/2010/main" val="235937657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00B7FF"/>
                </a:solidFill>
              </a:rPr>
              <a:t>Extract Class</a:t>
            </a:r>
            <a:endParaRPr lang="de-DE" dirty="0">
              <a:solidFill>
                <a:srgbClr val="00B7FF"/>
              </a:solidFill>
            </a:endParaRPr>
          </a:p>
        </p:txBody>
      </p:sp>
    </p:spTree>
    <p:extLst>
      <p:ext uri="{BB962C8B-B14F-4D97-AF65-F5344CB8AC3E}">
        <p14:creationId xmlns:p14="http://schemas.microsoft.com/office/powerpoint/2010/main" val="32395811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solidFill>
                  <a:srgbClr val="00B7FF"/>
                </a:solidFill>
              </a:rPr>
              <a:t>Chunking</a:t>
            </a:r>
            <a:r>
              <a:rPr lang="de-DE" dirty="0" smtClean="0">
                <a:solidFill>
                  <a:srgbClr val="00B7FF"/>
                </a:solidFill>
              </a:rPr>
              <a:t>!</a:t>
            </a:r>
            <a:endParaRPr lang="de-DE" dirty="0">
              <a:solidFill>
                <a:srgbClr val="00B7FF"/>
              </a:solidFill>
            </a:endParaRPr>
          </a:p>
        </p:txBody>
      </p:sp>
      <p:sp>
        <p:nvSpPr>
          <p:cNvPr id="3" name="Textplatzhalter 2"/>
          <p:cNvSpPr>
            <a:spLocks noGrp="1"/>
          </p:cNvSpPr>
          <p:nvPr>
            <p:ph type="body" sz="quarter" idx="10"/>
          </p:nvPr>
        </p:nvSpPr>
        <p:spPr/>
        <p:txBody>
          <a:bodyPr/>
          <a:lstStyle/>
          <a:p>
            <a:r>
              <a:rPr lang="de-DE" dirty="0" err="1" smtClean="0"/>
              <a:t>Psychology</a:t>
            </a:r>
            <a:r>
              <a:rPr lang="de-DE" dirty="0" smtClean="0"/>
              <a:t>!</a:t>
            </a:r>
            <a:endParaRPr lang="de-DE" dirty="0"/>
          </a:p>
        </p:txBody>
      </p:sp>
      <p:sp>
        <p:nvSpPr>
          <p:cNvPr id="4" name="Textplatzhalter 3"/>
          <p:cNvSpPr>
            <a:spLocks noGrp="1"/>
          </p:cNvSpPr>
          <p:nvPr>
            <p:ph type="body" sz="quarter" idx="11"/>
          </p:nvPr>
        </p:nvSpPr>
        <p:spPr/>
        <p:txBody>
          <a:bodyPr/>
          <a:lstStyle/>
          <a:p>
            <a:r>
              <a:rPr lang="de-DE" dirty="0" smtClean="0"/>
              <a:t>F*** </a:t>
            </a:r>
            <a:r>
              <a:rPr lang="de-DE" dirty="0" err="1" smtClean="0"/>
              <a:t>yeah</a:t>
            </a:r>
            <a:r>
              <a:rPr lang="de-DE" dirty="0" smtClean="0"/>
              <a:t>!</a:t>
            </a:r>
            <a:endParaRPr lang="de-DE" dirty="0"/>
          </a:p>
        </p:txBody>
      </p:sp>
    </p:spTree>
    <p:extLst>
      <p:ext uri="{BB962C8B-B14F-4D97-AF65-F5344CB8AC3E}">
        <p14:creationId xmlns:p14="http://schemas.microsoft.com/office/powerpoint/2010/main" val="69305563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Replace </a:t>
            </a:r>
            <a:r>
              <a:rPr lang="en-US" dirty="0" smtClean="0">
                <a:solidFill>
                  <a:srgbClr val="00FF00"/>
                </a:solidFill>
              </a:rPr>
              <a:t>conditional</a:t>
            </a:r>
            <a:r>
              <a:rPr lang="en-US" dirty="0" smtClean="0"/>
              <a:t> with </a:t>
            </a:r>
            <a:r>
              <a:rPr lang="en-US" dirty="0" smtClean="0">
                <a:solidFill>
                  <a:srgbClr val="FF00FF"/>
                </a:solidFill>
              </a:rPr>
              <a:t>polymorphism</a:t>
            </a:r>
            <a:endParaRPr lang="de-DE" dirty="0">
              <a:solidFill>
                <a:srgbClr val="FF00FF"/>
              </a:solidFill>
            </a:endParaRPr>
          </a:p>
        </p:txBody>
      </p:sp>
    </p:spTree>
    <p:extLst>
      <p:ext uri="{BB962C8B-B14F-4D97-AF65-F5344CB8AC3E}">
        <p14:creationId xmlns:p14="http://schemas.microsoft.com/office/powerpoint/2010/main" val="331958730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Code…</a:t>
            </a:r>
            <a:endParaRPr lang="de-DE" dirty="0"/>
          </a:p>
        </p:txBody>
      </p:sp>
      <p:sp>
        <p:nvSpPr>
          <p:cNvPr id="4" name="Textplatzhalter 3"/>
          <p:cNvSpPr>
            <a:spLocks noGrp="1"/>
          </p:cNvSpPr>
          <p:nvPr>
            <p:ph type="body" sz="quarter" idx="11"/>
          </p:nvPr>
        </p:nvSpPr>
        <p:spPr/>
        <p:txBody>
          <a:bodyPr/>
          <a:lstStyle/>
          <a:p>
            <a:r>
              <a:rPr lang="de-DE" dirty="0" smtClean="0"/>
              <a:t>Visual Studio</a:t>
            </a:r>
            <a:endParaRPr lang="de-DE" dirty="0"/>
          </a:p>
        </p:txBody>
      </p:sp>
    </p:spTree>
    <p:extLst>
      <p:ext uri="{BB962C8B-B14F-4D97-AF65-F5344CB8AC3E}">
        <p14:creationId xmlns:p14="http://schemas.microsoft.com/office/powerpoint/2010/main" val="46893225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00B0F0"/>
                </a:solidFill>
              </a:rPr>
              <a:t>Systemische </a:t>
            </a:r>
            <a:r>
              <a:rPr lang="de-DE" dirty="0" smtClean="0">
                <a:solidFill>
                  <a:srgbClr val="00B0F0"/>
                </a:solidFill>
              </a:rPr>
              <a:t>Metapher</a:t>
            </a:r>
            <a:endParaRPr lang="en-US" dirty="0">
              <a:solidFill>
                <a:srgbClr val="00B0F0"/>
              </a:solidFill>
            </a:endParaRP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mit Pfeil 3"/>
          <p:cNvCxnSpPr/>
          <p:nvPr/>
        </p:nvCxnSpPr>
        <p:spPr>
          <a:xfrm flipV="1">
            <a:off x="2411760" y="1340768"/>
            <a:ext cx="0" cy="4248472"/>
          </a:xfrm>
          <a:prstGeom prst="straightConnector1">
            <a:avLst/>
          </a:prstGeom>
          <a:ln w="95250" cap="sq">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 name="Gerade Verbindung mit Pfeil 4"/>
          <p:cNvCxnSpPr/>
          <p:nvPr/>
        </p:nvCxnSpPr>
        <p:spPr>
          <a:xfrm>
            <a:off x="2411760" y="5661248"/>
            <a:ext cx="5688632" cy="0"/>
          </a:xfrm>
          <a:prstGeom prst="straightConnector1">
            <a:avLst/>
          </a:prstGeom>
          <a:ln w="95250" cap="sq">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Rechteck 10"/>
          <p:cNvSpPr/>
          <p:nvPr/>
        </p:nvSpPr>
        <p:spPr>
          <a:xfrm>
            <a:off x="0" y="3139573"/>
            <a:ext cx="2387513" cy="830997"/>
          </a:xfrm>
          <a:prstGeom prst="rect">
            <a:avLst/>
          </a:prstGeom>
        </p:spPr>
        <p:txBody>
          <a:bodyPr wrap="none">
            <a:spAutoFit/>
          </a:bodyPr>
          <a:lstStyle/>
          <a:p>
            <a:pPr algn="r"/>
            <a:r>
              <a:rPr lang="de-DE" sz="2400" dirty="0" smtClean="0">
                <a:solidFill>
                  <a:srgbClr val="00B0F0"/>
                </a:solidFill>
                <a:latin typeface="Roboto" pitchFamily="2" charset="0"/>
                <a:ea typeface="Roboto" pitchFamily="2" charset="0"/>
              </a:rPr>
              <a:t>Rübergebrachte</a:t>
            </a:r>
          </a:p>
          <a:p>
            <a:pPr algn="r"/>
            <a:r>
              <a:rPr lang="de-DE" sz="2400" dirty="0" smtClean="0">
                <a:solidFill>
                  <a:srgbClr val="00B0F0"/>
                </a:solidFill>
                <a:latin typeface="Roboto" pitchFamily="2" charset="0"/>
                <a:ea typeface="Roboto" pitchFamily="2" charset="0"/>
              </a:rPr>
              <a:t>Information</a:t>
            </a:r>
            <a:endParaRPr lang="de-DE" sz="2400" dirty="0">
              <a:latin typeface="Roboto" pitchFamily="2" charset="0"/>
              <a:ea typeface="Roboto" pitchFamily="2" charset="0"/>
            </a:endParaRPr>
          </a:p>
        </p:txBody>
      </p:sp>
      <p:sp>
        <p:nvSpPr>
          <p:cNvPr id="12" name="Rechteck 11"/>
          <p:cNvSpPr/>
          <p:nvPr/>
        </p:nvSpPr>
        <p:spPr>
          <a:xfrm>
            <a:off x="2627503" y="5877271"/>
            <a:ext cx="5257145" cy="461665"/>
          </a:xfrm>
          <a:prstGeom prst="rect">
            <a:avLst/>
          </a:prstGeom>
        </p:spPr>
        <p:txBody>
          <a:bodyPr wrap="none">
            <a:spAutoFit/>
          </a:bodyPr>
          <a:lstStyle/>
          <a:p>
            <a:r>
              <a:rPr lang="de-DE" sz="2400" dirty="0" smtClean="0">
                <a:solidFill>
                  <a:srgbClr val="00B0F0"/>
                </a:solidFill>
                <a:latin typeface="Roboto" pitchFamily="2" charset="0"/>
                <a:ea typeface="Roboto" pitchFamily="2" charset="0"/>
              </a:rPr>
              <a:t>Anzahl der Personen, die‘s verstehen</a:t>
            </a:r>
            <a:endParaRPr lang="de-DE" sz="2400" dirty="0">
              <a:latin typeface="Roboto" pitchFamily="2" charset="0"/>
              <a:ea typeface="Roboto" pitchFamily="2" charset="0"/>
            </a:endParaRPr>
          </a:p>
        </p:txBody>
      </p:sp>
    </p:spTree>
    <p:extLst>
      <p:ext uri="{BB962C8B-B14F-4D97-AF65-F5344CB8AC3E}">
        <p14:creationId xmlns:p14="http://schemas.microsoft.com/office/powerpoint/2010/main" val="296954661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mit Pfeil 3"/>
          <p:cNvCxnSpPr/>
          <p:nvPr/>
        </p:nvCxnSpPr>
        <p:spPr>
          <a:xfrm flipV="1">
            <a:off x="2411760" y="1340768"/>
            <a:ext cx="0" cy="4248472"/>
          </a:xfrm>
          <a:prstGeom prst="straightConnector1">
            <a:avLst/>
          </a:prstGeom>
          <a:ln w="95250" cap="sq">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 name="Gerade Verbindung mit Pfeil 4"/>
          <p:cNvCxnSpPr/>
          <p:nvPr/>
        </p:nvCxnSpPr>
        <p:spPr>
          <a:xfrm>
            <a:off x="2411760" y="5661248"/>
            <a:ext cx="5688632" cy="0"/>
          </a:xfrm>
          <a:prstGeom prst="straightConnector1">
            <a:avLst/>
          </a:prstGeom>
          <a:ln w="95250" cap="sq">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Rechteck 10"/>
          <p:cNvSpPr/>
          <p:nvPr/>
        </p:nvSpPr>
        <p:spPr>
          <a:xfrm>
            <a:off x="0" y="3139573"/>
            <a:ext cx="2387513" cy="830997"/>
          </a:xfrm>
          <a:prstGeom prst="rect">
            <a:avLst/>
          </a:prstGeom>
        </p:spPr>
        <p:txBody>
          <a:bodyPr wrap="none">
            <a:spAutoFit/>
          </a:bodyPr>
          <a:lstStyle/>
          <a:p>
            <a:pPr algn="r"/>
            <a:r>
              <a:rPr lang="de-DE" sz="2400" dirty="0" smtClean="0">
                <a:solidFill>
                  <a:srgbClr val="00B0F0"/>
                </a:solidFill>
                <a:latin typeface="Roboto" pitchFamily="2" charset="0"/>
                <a:ea typeface="Roboto" pitchFamily="2" charset="0"/>
              </a:rPr>
              <a:t>Rübergebrachte</a:t>
            </a:r>
          </a:p>
          <a:p>
            <a:pPr algn="r"/>
            <a:r>
              <a:rPr lang="de-DE" sz="2400" dirty="0" smtClean="0">
                <a:solidFill>
                  <a:srgbClr val="00B0F0"/>
                </a:solidFill>
                <a:latin typeface="Roboto" pitchFamily="2" charset="0"/>
                <a:ea typeface="Roboto" pitchFamily="2" charset="0"/>
              </a:rPr>
              <a:t>Information</a:t>
            </a:r>
            <a:endParaRPr lang="de-DE" sz="2400" dirty="0">
              <a:latin typeface="Roboto" pitchFamily="2" charset="0"/>
              <a:ea typeface="Roboto" pitchFamily="2" charset="0"/>
            </a:endParaRPr>
          </a:p>
        </p:txBody>
      </p:sp>
      <p:sp>
        <p:nvSpPr>
          <p:cNvPr id="12" name="Rechteck 11"/>
          <p:cNvSpPr/>
          <p:nvPr/>
        </p:nvSpPr>
        <p:spPr>
          <a:xfrm>
            <a:off x="2627503" y="5877271"/>
            <a:ext cx="5257145" cy="461665"/>
          </a:xfrm>
          <a:prstGeom prst="rect">
            <a:avLst/>
          </a:prstGeom>
        </p:spPr>
        <p:txBody>
          <a:bodyPr wrap="none">
            <a:spAutoFit/>
          </a:bodyPr>
          <a:lstStyle/>
          <a:p>
            <a:r>
              <a:rPr lang="de-DE" sz="2400" dirty="0" smtClean="0">
                <a:solidFill>
                  <a:srgbClr val="00B0F0"/>
                </a:solidFill>
                <a:latin typeface="Roboto" pitchFamily="2" charset="0"/>
                <a:ea typeface="Roboto" pitchFamily="2" charset="0"/>
              </a:rPr>
              <a:t>Anzahl der Personen, die‘s verstehen</a:t>
            </a:r>
            <a:endParaRPr lang="de-DE" sz="2400" dirty="0">
              <a:latin typeface="Roboto" pitchFamily="2" charset="0"/>
              <a:ea typeface="Roboto" pitchFamily="2" charset="0"/>
            </a:endParaRPr>
          </a:p>
        </p:txBody>
      </p:sp>
      <p:sp>
        <p:nvSpPr>
          <p:cNvPr id="6" name="Rechteck 5"/>
          <p:cNvSpPr/>
          <p:nvPr/>
        </p:nvSpPr>
        <p:spPr>
          <a:xfrm>
            <a:off x="2771800" y="1772816"/>
            <a:ext cx="1922386" cy="646331"/>
          </a:xfrm>
          <a:prstGeom prst="rect">
            <a:avLst/>
          </a:prstGeom>
        </p:spPr>
        <p:txBody>
          <a:bodyPr wrap="none">
            <a:spAutoFit/>
          </a:bodyPr>
          <a:lstStyle/>
          <a:p>
            <a:pPr algn="r"/>
            <a:r>
              <a:rPr lang="en-US" sz="3600" dirty="0" smtClean="0">
                <a:solidFill>
                  <a:srgbClr val="FF00FF"/>
                </a:solidFill>
                <a:latin typeface="Bebas Neue" pitchFamily="34" charset="0"/>
                <a:ea typeface="Roboto" pitchFamily="2" charset="0"/>
              </a:rPr>
              <a:t>* </a:t>
            </a:r>
            <a:r>
              <a:rPr lang="en-US" sz="3600" dirty="0" err="1" smtClean="0">
                <a:solidFill>
                  <a:srgbClr val="FF00FF"/>
                </a:solidFill>
                <a:latin typeface="Bebas Neue" pitchFamily="34" charset="0"/>
                <a:ea typeface="Roboto" pitchFamily="2" charset="0"/>
              </a:rPr>
              <a:t>Metapher</a:t>
            </a:r>
            <a:endParaRPr lang="de-DE" sz="2400" dirty="0">
              <a:solidFill>
                <a:srgbClr val="FF00FF"/>
              </a:solidFill>
              <a:latin typeface="Bebas Neue" pitchFamily="34" charset="0"/>
              <a:ea typeface="Roboto" pitchFamily="2" charset="0"/>
            </a:endParaRPr>
          </a:p>
        </p:txBody>
      </p:sp>
    </p:spTree>
    <p:extLst>
      <p:ext uri="{BB962C8B-B14F-4D97-AF65-F5344CB8AC3E}">
        <p14:creationId xmlns:p14="http://schemas.microsoft.com/office/powerpoint/2010/main" val="36971459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mit Pfeil 3"/>
          <p:cNvCxnSpPr/>
          <p:nvPr/>
        </p:nvCxnSpPr>
        <p:spPr>
          <a:xfrm flipV="1">
            <a:off x="2411760" y="1340768"/>
            <a:ext cx="0" cy="4248472"/>
          </a:xfrm>
          <a:prstGeom prst="straightConnector1">
            <a:avLst/>
          </a:prstGeom>
          <a:ln w="95250" cap="sq">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 name="Gerade Verbindung mit Pfeil 4"/>
          <p:cNvCxnSpPr/>
          <p:nvPr/>
        </p:nvCxnSpPr>
        <p:spPr>
          <a:xfrm>
            <a:off x="2411760" y="5661248"/>
            <a:ext cx="5688632" cy="0"/>
          </a:xfrm>
          <a:prstGeom prst="straightConnector1">
            <a:avLst/>
          </a:prstGeom>
          <a:ln w="95250" cap="sq">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Rechteck 10"/>
          <p:cNvSpPr/>
          <p:nvPr/>
        </p:nvSpPr>
        <p:spPr>
          <a:xfrm>
            <a:off x="0" y="3139573"/>
            <a:ext cx="2387513" cy="830997"/>
          </a:xfrm>
          <a:prstGeom prst="rect">
            <a:avLst/>
          </a:prstGeom>
        </p:spPr>
        <p:txBody>
          <a:bodyPr wrap="none">
            <a:spAutoFit/>
          </a:bodyPr>
          <a:lstStyle/>
          <a:p>
            <a:pPr algn="r"/>
            <a:r>
              <a:rPr lang="de-DE" sz="2400" dirty="0" smtClean="0">
                <a:solidFill>
                  <a:srgbClr val="00B0F0"/>
                </a:solidFill>
                <a:latin typeface="Roboto" pitchFamily="2" charset="0"/>
                <a:ea typeface="Roboto" pitchFamily="2" charset="0"/>
              </a:rPr>
              <a:t>Rübergebrachte</a:t>
            </a:r>
          </a:p>
          <a:p>
            <a:pPr algn="r"/>
            <a:r>
              <a:rPr lang="de-DE" sz="2400" dirty="0" smtClean="0">
                <a:solidFill>
                  <a:srgbClr val="00B0F0"/>
                </a:solidFill>
                <a:latin typeface="Roboto" pitchFamily="2" charset="0"/>
                <a:ea typeface="Roboto" pitchFamily="2" charset="0"/>
              </a:rPr>
              <a:t>Information</a:t>
            </a:r>
            <a:endParaRPr lang="de-DE" sz="2400" dirty="0">
              <a:latin typeface="Roboto" pitchFamily="2" charset="0"/>
              <a:ea typeface="Roboto" pitchFamily="2" charset="0"/>
            </a:endParaRPr>
          </a:p>
        </p:txBody>
      </p:sp>
      <p:sp>
        <p:nvSpPr>
          <p:cNvPr id="12" name="Rechteck 11"/>
          <p:cNvSpPr/>
          <p:nvPr/>
        </p:nvSpPr>
        <p:spPr>
          <a:xfrm>
            <a:off x="2627503" y="5877271"/>
            <a:ext cx="5257145" cy="461665"/>
          </a:xfrm>
          <a:prstGeom prst="rect">
            <a:avLst/>
          </a:prstGeom>
        </p:spPr>
        <p:txBody>
          <a:bodyPr wrap="none">
            <a:spAutoFit/>
          </a:bodyPr>
          <a:lstStyle/>
          <a:p>
            <a:r>
              <a:rPr lang="de-DE" sz="2400" dirty="0" smtClean="0">
                <a:solidFill>
                  <a:srgbClr val="00B0F0"/>
                </a:solidFill>
                <a:latin typeface="Roboto" pitchFamily="2" charset="0"/>
                <a:ea typeface="Roboto" pitchFamily="2" charset="0"/>
              </a:rPr>
              <a:t>Anzahl der Personen, die‘s verstehen</a:t>
            </a:r>
            <a:endParaRPr lang="de-DE" sz="2400" dirty="0">
              <a:latin typeface="Roboto" pitchFamily="2" charset="0"/>
              <a:ea typeface="Roboto" pitchFamily="2" charset="0"/>
            </a:endParaRPr>
          </a:p>
        </p:txBody>
      </p:sp>
      <p:sp>
        <p:nvSpPr>
          <p:cNvPr id="6" name="Rechteck 5"/>
          <p:cNvSpPr/>
          <p:nvPr/>
        </p:nvSpPr>
        <p:spPr>
          <a:xfrm>
            <a:off x="2771800" y="1772816"/>
            <a:ext cx="1922386" cy="646331"/>
          </a:xfrm>
          <a:prstGeom prst="rect">
            <a:avLst/>
          </a:prstGeom>
        </p:spPr>
        <p:txBody>
          <a:bodyPr wrap="none">
            <a:spAutoFit/>
          </a:bodyPr>
          <a:lstStyle/>
          <a:p>
            <a:pPr algn="r"/>
            <a:r>
              <a:rPr lang="en-US" sz="3600" dirty="0" smtClean="0">
                <a:solidFill>
                  <a:srgbClr val="FF00FF"/>
                </a:solidFill>
                <a:latin typeface="Bebas Neue" pitchFamily="34" charset="0"/>
                <a:ea typeface="Roboto" pitchFamily="2" charset="0"/>
              </a:rPr>
              <a:t>* </a:t>
            </a:r>
            <a:r>
              <a:rPr lang="en-US" sz="3600" dirty="0" err="1" smtClean="0">
                <a:solidFill>
                  <a:srgbClr val="FF00FF"/>
                </a:solidFill>
                <a:latin typeface="Bebas Neue" pitchFamily="34" charset="0"/>
                <a:ea typeface="Roboto" pitchFamily="2" charset="0"/>
              </a:rPr>
              <a:t>Metapher</a:t>
            </a:r>
            <a:endParaRPr lang="de-DE" sz="2400" dirty="0">
              <a:solidFill>
                <a:srgbClr val="FF00FF"/>
              </a:solidFill>
              <a:latin typeface="Bebas Neue" pitchFamily="34" charset="0"/>
              <a:ea typeface="Roboto" pitchFamily="2" charset="0"/>
            </a:endParaRPr>
          </a:p>
        </p:txBody>
      </p:sp>
      <p:sp>
        <p:nvSpPr>
          <p:cNvPr id="7" name="Rechteck 6"/>
          <p:cNvSpPr/>
          <p:nvPr/>
        </p:nvSpPr>
        <p:spPr>
          <a:xfrm>
            <a:off x="4204565" y="3409674"/>
            <a:ext cx="2903808" cy="646331"/>
          </a:xfrm>
          <a:prstGeom prst="rect">
            <a:avLst/>
          </a:prstGeom>
        </p:spPr>
        <p:txBody>
          <a:bodyPr wrap="none">
            <a:spAutoFit/>
          </a:bodyPr>
          <a:lstStyle/>
          <a:p>
            <a:pPr algn="r"/>
            <a:r>
              <a:rPr lang="en-US" sz="3600" dirty="0" smtClean="0">
                <a:solidFill>
                  <a:srgbClr val="FF00FF"/>
                </a:solidFill>
                <a:latin typeface="Bebas Neue" pitchFamily="34" charset="0"/>
                <a:ea typeface="Roboto" pitchFamily="2" charset="0"/>
              </a:rPr>
              <a:t>Design Patterns *</a:t>
            </a:r>
            <a:endParaRPr lang="de-DE" sz="2400" dirty="0">
              <a:solidFill>
                <a:srgbClr val="FF00FF"/>
              </a:solidFill>
              <a:latin typeface="Bebas Neue" pitchFamily="34" charset="0"/>
              <a:ea typeface="Roboto" pitchFamily="2" charset="0"/>
            </a:endParaRPr>
          </a:p>
        </p:txBody>
      </p:sp>
      <p:sp>
        <p:nvSpPr>
          <p:cNvPr id="8" name="Rechteck 7"/>
          <p:cNvSpPr/>
          <p:nvPr/>
        </p:nvSpPr>
        <p:spPr>
          <a:xfrm>
            <a:off x="5059938" y="4869160"/>
            <a:ext cx="1407758" cy="646331"/>
          </a:xfrm>
          <a:prstGeom prst="rect">
            <a:avLst/>
          </a:prstGeom>
        </p:spPr>
        <p:txBody>
          <a:bodyPr wrap="none">
            <a:spAutoFit/>
          </a:bodyPr>
          <a:lstStyle/>
          <a:p>
            <a:pPr algn="r"/>
            <a:r>
              <a:rPr lang="en-US" sz="3600" dirty="0" smtClean="0">
                <a:solidFill>
                  <a:srgbClr val="FF00FF"/>
                </a:solidFill>
                <a:latin typeface="Bebas Neue" pitchFamily="34" charset="0"/>
                <a:ea typeface="Roboto" pitchFamily="2" charset="0"/>
              </a:rPr>
              <a:t>* IDIOME</a:t>
            </a:r>
            <a:endParaRPr lang="de-DE" sz="2400" dirty="0">
              <a:solidFill>
                <a:srgbClr val="FF00FF"/>
              </a:solidFill>
              <a:latin typeface="Bebas Neue" pitchFamily="34" charset="0"/>
              <a:ea typeface="Roboto" pitchFamily="2" charset="0"/>
            </a:endParaRPr>
          </a:p>
        </p:txBody>
      </p:sp>
    </p:spTree>
    <p:extLst>
      <p:ext uri="{BB962C8B-B14F-4D97-AF65-F5344CB8AC3E}">
        <p14:creationId xmlns:p14="http://schemas.microsoft.com/office/powerpoint/2010/main" val="654835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Simple First</a:t>
            </a:r>
            <a:endParaRPr lang="de-DE" sz="20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rgbClr val="00D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Roboto" pitchFamily="2" charset="0"/>
                <a:ea typeface="Roboto" pitchFamily="2" charset="0"/>
              </a:rPr>
              <a:t>Binary Dependency</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Abstraction Segregation</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Domain Relationship</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Paradigm-Commitment</a:t>
            </a:r>
            <a:endParaRPr lang="de-DE" sz="2000" dirty="0">
              <a:latin typeface="Roboto" pitchFamily="2" charset="0"/>
              <a:ea typeface="Roboto" pitchFamily="2" charset="0"/>
            </a:endParaRPr>
          </a:p>
        </p:txBody>
      </p:sp>
      <p:sp>
        <p:nvSpPr>
          <p:cNvPr id="20" name="Rechteck 19"/>
          <p:cNvSpPr/>
          <p:nvPr/>
        </p:nvSpPr>
        <p:spPr>
          <a:xfrm>
            <a:off x="6948264" y="4653136"/>
            <a:ext cx="1800200" cy="1800200"/>
          </a:xfrm>
          <a:prstGeom prst="rect">
            <a:avLst/>
          </a:prstGeom>
          <a:solidFill>
            <a:srgbClr val="FF00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Weasel Word Removal</a:t>
            </a:r>
            <a:endParaRPr lang="de-DE" sz="2000" dirty="0">
              <a:latin typeface="Roboto" pitchFamily="2" charset="0"/>
              <a:ea typeface="Roboto" pitchFamily="2" charset="0"/>
            </a:endParaRPr>
          </a:p>
        </p:txBody>
      </p:sp>
      <p:sp>
        <p:nvSpPr>
          <p:cNvPr id="21" name="Rechteck 20"/>
          <p:cNvSpPr/>
          <p:nvPr/>
        </p:nvSpPr>
        <p:spPr>
          <a:xfrm>
            <a:off x="467544" y="2492896"/>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Listening </a:t>
            </a:r>
            <a:br>
              <a:rPr lang="en-US" sz="2000" dirty="0" smtClean="0">
                <a:latin typeface="Roboto" pitchFamily="2" charset="0"/>
                <a:ea typeface="Roboto" pitchFamily="2" charset="0"/>
              </a:rPr>
            </a:br>
            <a:r>
              <a:rPr lang="en-US" sz="2000" dirty="0" smtClean="0">
                <a:latin typeface="Roboto" pitchFamily="2" charset="0"/>
                <a:ea typeface="Roboto" pitchFamily="2" charset="0"/>
              </a:rPr>
              <a:t>and </a:t>
            </a:r>
            <a:br>
              <a:rPr lang="en-US" sz="2000" dirty="0" smtClean="0">
                <a:latin typeface="Roboto" pitchFamily="2" charset="0"/>
                <a:ea typeface="Roboto" pitchFamily="2" charset="0"/>
              </a:rPr>
            </a:br>
            <a:r>
              <a:rPr lang="en-US" sz="2000" dirty="0" smtClean="0">
                <a:latin typeface="Roboto" pitchFamily="2" charset="0"/>
                <a:ea typeface="Roboto" pitchFamily="2" charset="0"/>
              </a:rPr>
              <a:t>Learning</a:t>
            </a:r>
            <a:endParaRPr lang="de-DE" sz="2000" dirty="0">
              <a:latin typeface="Roboto" pitchFamily="2" charset="0"/>
              <a:ea typeface="Roboto" pitchFamily="2" charset="0"/>
            </a:endParaRPr>
          </a:p>
        </p:txBody>
      </p:sp>
      <p:sp>
        <p:nvSpPr>
          <p:cNvPr id="22" name="Rechteck 21"/>
          <p:cNvSpPr/>
          <p:nvPr/>
        </p:nvSpPr>
        <p:spPr>
          <a:xfrm>
            <a:off x="6948264" y="2492896"/>
            <a:ext cx="1800200" cy="1800200"/>
          </a:xfrm>
          <a:prstGeom prst="rect">
            <a:avLst/>
          </a:prstGeom>
          <a:solidFill>
            <a:srgbClr val="FF00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Domain Language</a:t>
            </a:r>
            <a:endParaRPr lang="de-DE" sz="2000" dirty="0">
              <a:latin typeface="Roboto" pitchFamily="2" charset="0"/>
              <a:ea typeface="Roboto" pitchFamily="2" charset="0"/>
            </a:endParaRPr>
          </a:p>
        </p:txBody>
      </p:sp>
      <p:sp>
        <p:nvSpPr>
          <p:cNvPr id="23" name="Rechteck 22"/>
          <p:cNvSpPr/>
          <p:nvPr/>
        </p:nvSpPr>
        <p:spPr>
          <a:xfrm>
            <a:off x="4788024" y="4653136"/>
            <a:ext cx="1800200" cy="1800200"/>
          </a:xfrm>
          <a:prstGeom prst="rect">
            <a:avLst/>
          </a:prstGeom>
          <a:solidFill>
            <a:srgbClr val="00DB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Patterns aren’t solutions</a:t>
            </a:r>
            <a:endParaRPr lang="de-DE" sz="2000" dirty="0">
              <a:latin typeface="Roboto" pitchFamily="2" charset="0"/>
              <a:ea typeface="Roboto" pitchFamily="2" charset="0"/>
            </a:endParaRPr>
          </a:p>
        </p:txBody>
      </p:sp>
      <p:sp>
        <p:nvSpPr>
          <p:cNvPr id="24" name="Rechteck 23"/>
          <p:cNvSpPr/>
          <p:nvPr/>
        </p:nvSpPr>
        <p:spPr>
          <a:xfrm>
            <a:off x="2627784" y="465313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Eloquence</a:t>
            </a:r>
            <a:endParaRPr lang="de-DE" sz="2000" dirty="0">
              <a:latin typeface="Roboto" pitchFamily="2" charset="0"/>
              <a:ea typeface="Roboto" pitchFamily="2" charset="0"/>
            </a:endParaRPr>
          </a:p>
        </p:txBody>
      </p:sp>
      <p:sp>
        <p:nvSpPr>
          <p:cNvPr id="25" name="Rechteck 24"/>
          <p:cNvSpPr/>
          <p:nvPr/>
        </p:nvSpPr>
        <p:spPr>
          <a:xfrm>
            <a:off x="467544" y="4653136"/>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Shared Under-standing</a:t>
            </a:r>
            <a:endParaRPr lang="de-DE" sz="2000" dirty="0">
              <a:latin typeface="Roboto" pitchFamily="2" charset="0"/>
              <a:ea typeface="Roboto" pitchFamily="2" charset="0"/>
            </a:endParaRPr>
          </a:p>
        </p:txBody>
      </p:sp>
      <p:sp>
        <p:nvSpPr>
          <p:cNvPr id="26" name="Rechteck 25"/>
          <p:cNvSpPr/>
          <p:nvPr/>
        </p:nvSpPr>
        <p:spPr>
          <a:xfrm>
            <a:off x="2627784" y="249289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Languages</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mit Pfeil 3"/>
          <p:cNvCxnSpPr/>
          <p:nvPr/>
        </p:nvCxnSpPr>
        <p:spPr>
          <a:xfrm flipV="1">
            <a:off x="2411760" y="1340768"/>
            <a:ext cx="0" cy="4248472"/>
          </a:xfrm>
          <a:prstGeom prst="straightConnector1">
            <a:avLst/>
          </a:prstGeom>
          <a:ln w="95250" cap="sq">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 name="Gerade Verbindung mit Pfeil 4"/>
          <p:cNvCxnSpPr/>
          <p:nvPr/>
        </p:nvCxnSpPr>
        <p:spPr>
          <a:xfrm>
            <a:off x="2411760" y="5661248"/>
            <a:ext cx="5688632" cy="0"/>
          </a:xfrm>
          <a:prstGeom prst="straightConnector1">
            <a:avLst/>
          </a:prstGeom>
          <a:ln w="95250" cap="sq">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Rechteck 10"/>
          <p:cNvSpPr/>
          <p:nvPr/>
        </p:nvSpPr>
        <p:spPr>
          <a:xfrm>
            <a:off x="391454" y="3139573"/>
            <a:ext cx="1996059" cy="461665"/>
          </a:xfrm>
          <a:prstGeom prst="rect">
            <a:avLst/>
          </a:prstGeom>
        </p:spPr>
        <p:txBody>
          <a:bodyPr wrap="none">
            <a:spAutoFit/>
          </a:bodyPr>
          <a:lstStyle/>
          <a:p>
            <a:pPr algn="r"/>
            <a:r>
              <a:rPr lang="de-DE" sz="2400" dirty="0" smtClean="0">
                <a:solidFill>
                  <a:srgbClr val="00B0F0"/>
                </a:solidFill>
                <a:latin typeface="Roboto" pitchFamily="2" charset="0"/>
                <a:ea typeface="Roboto" pitchFamily="2" charset="0"/>
              </a:rPr>
              <a:t>Lernaufwand</a:t>
            </a:r>
            <a:endParaRPr lang="de-DE" sz="2400" dirty="0">
              <a:latin typeface="Roboto" pitchFamily="2" charset="0"/>
              <a:ea typeface="Roboto" pitchFamily="2" charset="0"/>
            </a:endParaRPr>
          </a:p>
        </p:txBody>
      </p:sp>
      <p:sp>
        <p:nvSpPr>
          <p:cNvPr id="12" name="Rechteck 11"/>
          <p:cNvSpPr/>
          <p:nvPr/>
        </p:nvSpPr>
        <p:spPr>
          <a:xfrm>
            <a:off x="2411760" y="5877271"/>
            <a:ext cx="5596383" cy="461665"/>
          </a:xfrm>
          <a:prstGeom prst="rect">
            <a:avLst/>
          </a:prstGeom>
        </p:spPr>
        <p:txBody>
          <a:bodyPr wrap="square">
            <a:spAutoFit/>
          </a:bodyPr>
          <a:lstStyle/>
          <a:p>
            <a:r>
              <a:rPr lang="de-DE" sz="2400" dirty="0" smtClean="0">
                <a:solidFill>
                  <a:srgbClr val="00B0F0"/>
                </a:solidFill>
                <a:latin typeface="Roboto" pitchFamily="2" charset="0"/>
                <a:ea typeface="Roboto" pitchFamily="2" charset="0"/>
              </a:rPr>
              <a:t>Relevanz für die Domäne (Intentional)</a:t>
            </a:r>
            <a:endParaRPr lang="de-DE" sz="2400" dirty="0">
              <a:latin typeface="Roboto" pitchFamily="2" charset="0"/>
              <a:ea typeface="Roboto" pitchFamily="2" charset="0"/>
            </a:endParaRPr>
          </a:p>
        </p:txBody>
      </p:sp>
      <p:sp>
        <p:nvSpPr>
          <p:cNvPr id="6" name="Rechteck 5"/>
          <p:cNvSpPr/>
          <p:nvPr/>
        </p:nvSpPr>
        <p:spPr>
          <a:xfrm>
            <a:off x="5763817" y="4725144"/>
            <a:ext cx="1994520" cy="646331"/>
          </a:xfrm>
          <a:prstGeom prst="rect">
            <a:avLst/>
          </a:prstGeom>
        </p:spPr>
        <p:txBody>
          <a:bodyPr wrap="none">
            <a:spAutoFit/>
          </a:bodyPr>
          <a:lstStyle/>
          <a:p>
            <a:pPr algn="r"/>
            <a:r>
              <a:rPr lang="en-US" sz="3600" dirty="0" err="1" smtClean="0">
                <a:solidFill>
                  <a:srgbClr val="FF00FF"/>
                </a:solidFill>
                <a:latin typeface="Bebas Neue" pitchFamily="34" charset="0"/>
                <a:ea typeface="Roboto" pitchFamily="2" charset="0"/>
              </a:rPr>
              <a:t>Metapher</a:t>
            </a:r>
            <a:r>
              <a:rPr lang="en-US" sz="3600" dirty="0" smtClean="0">
                <a:solidFill>
                  <a:srgbClr val="FF00FF"/>
                </a:solidFill>
                <a:latin typeface="Bebas Neue" pitchFamily="34" charset="0"/>
                <a:ea typeface="Roboto" pitchFamily="2" charset="0"/>
              </a:rPr>
              <a:t> *</a:t>
            </a:r>
            <a:endParaRPr lang="de-DE" sz="2400" dirty="0">
              <a:solidFill>
                <a:srgbClr val="FF00FF"/>
              </a:solidFill>
              <a:latin typeface="Bebas Neue" pitchFamily="34" charset="0"/>
              <a:ea typeface="Roboto" pitchFamily="2" charset="0"/>
            </a:endParaRPr>
          </a:p>
        </p:txBody>
      </p:sp>
      <p:sp>
        <p:nvSpPr>
          <p:cNvPr id="7" name="Rechteck 6"/>
          <p:cNvSpPr/>
          <p:nvPr/>
        </p:nvSpPr>
        <p:spPr>
          <a:xfrm>
            <a:off x="4311913" y="2204864"/>
            <a:ext cx="2903808" cy="646331"/>
          </a:xfrm>
          <a:prstGeom prst="rect">
            <a:avLst/>
          </a:prstGeom>
        </p:spPr>
        <p:txBody>
          <a:bodyPr wrap="none">
            <a:spAutoFit/>
          </a:bodyPr>
          <a:lstStyle/>
          <a:p>
            <a:pPr algn="r"/>
            <a:r>
              <a:rPr lang="en-US" sz="3600" dirty="0" smtClean="0">
                <a:solidFill>
                  <a:srgbClr val="FF00FF"/>
                </a:solidFill>
                <a:latin typeface="Bebas Neue" pitchFamily="34" charset="0"/>
                <a:ea typeface="Roboto" pitchFamily="2" charset="0"/>
              </a:rPr>
              <a:t>* Design Patterns</a:t>
            </a:r>
            <a:endParaRPr lang="de-DE" sz="2400" dirty="0">
              <a:solidFill>
                <a:srgbClr val="FF00FF"/>
              </a:solidFill>
              <a:latin typeface="Bebas Neue" pitchFamily="34" charset="0"/>
              <a:ea typeface="Roboto" pitchFamily="2" charset="0"/>
            </a:endParaRPr>
          </a:p>
        </p:txBody>
      </p:sp>
      <p:sp>
        <p:nvSpPr>
          <p:cNvPr id="8" name="Rechteck 7"/>
          <p:cNvSpPr/>
          <p:nvPr/>
        </p:nvSpPr>
        <p:spPr>
          <a:xfrm>
            <a:off x="3038376" y="4390022"/>
            <a:ext cx="1407758" cy="646331"/>
          </a:xfrm>
          <a:prstGeom prst="rect">
            <a:avLst/>
          </a:prstGeom>
        </p:spPr>
        <p:txBody>
          <a:bodyPr wrap="none">
            <a:spAutoFit/>
          </a:bodyPr>
          <a:lstStyle/>
          <a:p>
            <a:pPr algn="r"/>
            <a:r>
              <a:rPr lang="en-US" sz="3600" dirty="0" smtClean="0">
                <a:solidFill>
                  <a:srgbClr val="FF00FF"/>
                </a:solidFill>
                <a:latin typeface="Bebas Neue" pitchFamily="34" charset="0"/>
                <a:ea typeface="Roboto" pitchFamily="2" charset="0"/>
              </a:rPr>
              <a:t>* IDIOME</a:t>
            </a:r>
            <a:endParaRPr lang="de-DE" sz="2400" dirty="0">
              <a:solidFill>
                <a:srgbClr val="FF00FF"/>
              </a:solidFill>
              <a:latin typeface="Bebas Neue" pitchFamily="34" charset="0"/>
              <a:ea typeface="Roboto" pitchFamily="2" charset="0"/>
            </a:endParaRPr>
          </a:p>
        </p:txBody>
      </p:sp>
    </p:spTree>
    <p:extLst>
      <p:ext uri="{BB962C8B-B14F-4D97-AF65-F5344CB8AC3E}">
        <p14:creationId xmlns:p14="http://schemas.microsoft.com/office/powerpoint/2010/main" val="392061695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ist wie wenn…</a:t>
            </a:r>
            <a:endParaRPr lang="de-DE" dirty="0"/>
          </a:p>
        </p:txBody>
      </p:sp>
    </p:spTree>
    <p:extLst>
      <p:ext uri="{BB962C8B-B14F-4D97-AF65-F5344CB8AC3E}">
        <p14:creationId xmlns:p14="http://schemas.microsoft.com/office/powerpoint/2010/main" val="344947099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Code…</a:t>
            </a:r>
            <a:endParaRPr lang="de-DE" dirty="0"/>
          </a:p>
        </p:txBody>
      </p:sp>
      <p:sp>
        <p:nvSpPr>
          <p:cNvPr id="4" name="Textplatzhalter 3"/>
          <p:cNvSpPr>
            <a:spLocks noGrp="1"/>
          </p:cNvSpPr>
          <p:nvPr>
            <p:ph type="body" sz="quarter" idx="11"/>
          </p:nvPr>
        </p:nvSpPr>
        <p:spPr/>
        <p:txBody>
          <a:bodyPr/>
          <a:lstStyle/>
          <a:p>
            <a:r>
              <a:rPr lang="de-DE" dirty="0" err="1" smtClean="0"/>
              <a:t>Signature</a:t>
            </a:r>
            <a:r>
              <a:rPr lang="de-DE" dirty="0" smtClean="0"/>
              <a:t> Survey &amp; Intent.js</a:t>
            </a:r>
            <a:endParaRPr lang="de-DE" dirty="0"/>
          </a:p>
        </p:txBody>
      </p:sp>
    </p:spTree>
    <p:extLst>
      <p:ext uri="{BB962C8B-B14F-4D97-AF65-F5344CB8AC3E}">
        <p14:creationId xmlns:p14="http://schemas.microsoft.com/office/powerpoint/2010/main" val="115924658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Tree>
    <p:extLst>
      <p:ext uri="{BB962C8B-B14F-4D97-AF65-F5344CB8AC3E}">
        <p14:creationId xmlns:p14="http://schemas.microsoft.com/office/powerpoint/2010/main" val="13093058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Blue</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p>
          <a:p>
            <a:pPr algn="ctr"/>
            <a:r>
              <a:rPr lang="en-US" sz="2000" dirty="0" smtClean="0">
                <a:latin typeface="Roboto" pitchFamily="2" charset="0"/>
                <a:ea typeface="Roboto" pitchFamily="2" charset="0"/>
              </a:rPr>
              <a:t>0,183,255</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Green,</a:t>
            </a:r>
          </a:p>
          <a:p>
            <a:pPr algn="ctr"/>
            <a:r>
              <a:rPr lang="en-US" sz="2000" dirty="0" err="1" smtClean="0">
                <a:latin typeface="Roboto" pitchFamily="2" charset="0"/>
                <a:ea typeface="Roboto" pitchFamily="2" charset="0"/>
              </a:rPr>
              <a:t>Rgb</a:t>
            </a:r>
            <a:endParaRPr lang="en-US" sz="2000" dirty="0" smtClean="0">
              <a:latin typeface="Roboto" pitchFamily="2" charset="0"/>
              <a:ea typeface="Roboto" pitchFamily="2" charset="0"/>
            </a:endParaRPr>
          </a:p>
          <a:p>
            <a:pPr algn="ctr"/>
            <a:r>
              <a:rPr lang="en-US" sz="2000" dirty="0" smtClean="0">
                <a:latin typeface="Roboto" pitchFamily="2" charset="0"/>
                <a:ea typeface="Roboto" pitchFamily="2" charset="0"/>
              </a:rPr>
              <a:t>0,219,0</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Magenta,</a:t>
            </a:r>
          </a:p>
          <a:p>
            <a:pPr algn="ctr"/>
            <a:r>
              <a:rPr lang="en-US" sz="2000" dirty="0" smtClean="0">
                <a:latin typeface="Roboto" pitchFamily="2" charset="0"/>
                <a:ea typeface="Roboto" pitchFamily="2" charset="0"/>
              </a:rPr>
              <a:t>#FF00FF</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Orange,</a:t>
            </a:r>
          </a:p>
          <a:p>
            <a:pPr algn="ctr"/>
            <a:r>
              <a:rPr lang="en-US" sz="2000" dirty="0" err="1" smtClean="0">
                <a:latin typeface="Roboto" pitchFamily="2" charset="0"/>
                <a:ea typeface="Roboto" pitchFamily="2" charset="0"/>
              </a:rPr>
              <a:t>Rgb</a:t>
            </a:r>
            <a:r>
              <a:rPr lang="de-DE" sz="2000" dirty="0" smtClean="0">
                <a:latin typeface="Roboto" pitchFamily="2" charset="0"/>
                <a:ea typeface="Roboto" pitchFamily="2" charset="0"/>
              </a:rPr>
              <a:t>,</a:t>
            </a:r>
          </a:p>
          <a:p>
            <a:pPr algn="ctr"/>
            <a:r>
              <a:rPr lang="de-DE" sz="2000" dirty="0" smtClean="0">
                <a:latin typeface="Roboto" pitchFamily="2" charset="0"/>
                <a:ea typeface="Roboto" pitchFamily="2" charset="0"/>
              </a:rPr>
              <a:t>255,116,0</a:t>
            </a:r>
            <a:endParaRPr lang="en-US" sz="2000" dirty="0" smtClean="0">
              <a:latin typeface="Roboto" pitchFamily="2" charset="0"/>
              <a:ea typeface="Roboto" pitchFamily="2" charset="0"/>
            </a:endParaRPr>
          </a:p>
        </p:txBody>
      </p:sp>
      <p:sp>
        <p:nvSpPr>
          <p:cNvPr id="14" name="Rechteck 13"/>
          <p:cNvSpPr/>
          <p:nvPr/>
        </p:nvSpPr>
        <p:spPr>
          <a:xfrm>
            <a:off x="467544" y="2348880"/>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Light Gray,</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br>
              <a:rPr lang="en-US" sz="2000" dirty="0" smtClean="0">
                <a:latin typeface="Roboto" pitchFamily="2" charset="0"/>
                <a:ea typeface="Roboto" pitchFamily="2" charset="0"/>
              </a:rPr>
            </a:br>
            <a:r>
              <a:rPr lang="en-US" sz="2000" dirty="0" smtClean="0">
                <a:latin typeface="Roboto" pitchFamily="2" charset="0"/>
                <a:ea typeface="Roboto" pitchFamily="2" charset="0"/>
              </a:rPr>
              <a:t>191,191,191</a:t>
            </a:r>
            <a:endParaRPr lang="de-DE" sz="2000" dirty="0">
              <a:latin typeface="Roboto" pitchFamily="2" charset="0"/>
              <a:ea typeface="Roboto" pitchFamily="2" charset="0"/>
            </a:endParaRPr>
          </a:p>
        </p:txBody>
      </p:sp>
      <p:sp>
        <p:nvSpPr>
          <p:cNvPr id="15" name="Rechteck 14"/>
          <p:cNvSpPr/>
          <p:nvPr/>
        </p:nvSpPr>
        <p:spPr>
          <a:xfrm>
            <a:off x="2627784" y="2348880"/>
            <a:ext cx="1800200" cy="1800200"/>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1">
                    <a:lumMod val="75000"/>
                    <a:lumOff val="25000"/>
                  </a:schemeClr>
                </a:solidFill>
                <a:latin typeface="Roboto" pitchFamily="2" charset="0"/>
                <a:ea typeface="Roboto" pitchFamily="2" charset="0"/>
              </a:rPr>
              <a:t>Dark Gray,</a:t>
            </a:r>
          </a:p>
          <a:p>
            <a:pPr algn="ctr"/>
            <a:r>
              <a:rPr lang="en-US" sz="2000" dirty="0" err="1" smtClean="0">
                <a:solidFill>
                  <a:schemeClr val="tx1">
                    <a:lumMod val="75000"/>
                    <a:lumOff val="25000"/>
                  </a:schemeClr>
                </a:solidFill>
                <a:latin typeface="Roboto" pitchFamily="2" charset="0"/>
                <a:ea typeface="Roboto" pitchFamily="2" charset="0"/>
              </a:rPr>
              <a:t>Rgb</a:t>
            </a:r>
            <a:r>
              <a:rPr lang="en-US" sz="2000" dirty="0" smtClean="0">
                <a:solidFill>
                  <a:schemeClr val="tx1">
                    <a:lumMod val="75000"/>
                    <a:lumOff val="25000"/>
                  </a:schemeClr>
                </a:solidFill>
                <a:latin typeface="Roboto" pitchFamily="2" charset="0"/>
                <a:ea typeface="Roboto" pitchFamily="2" charset="0"/>
              </a:rPr>
              <a:t>,</a:t>
            </a:r>
          </a:p>
          <a:p>
            <a:pPr algn="ctr"/>
            <a:r>
              <a:rPr lang="en-US" sz="2000" dirty="0" smtClean="0">
                <a:solidFill>
                  <a:schemeClr val="tx1">
                    <a:lumMod val="75000"/>
                    <a:lumOff val="25000"/>
                  </a:schemeClr>
                </a:solidFill>
                <a:latin typeface="Roboto" pitchFamily="2" charset="0"/>
                <a:ea typeface="Roboto" pitchFamily="2" charset="0"/>
              </a:rPr>
              <a:t>64,64,64</a:t>
            </a:r>
            <a:endParaRPr lang="de-DE" sz="2000" dirty="0">
              <a:solidFill>
                <a:schemeClr val="tx1">
                  <a:lumMod val="75000"/>
                  <a:lumOff val="25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algn="l"/>
            <a:r>
              <a:rPr lang="de-DE" sz="1200" dirty="0" smtClean="0">
                <a:latin typeface="Roboto" pitchFamily="2" charset="0"/>
                <a:ea typeface="Roboto" pitchFamily="2" charset="0"/>
              </a:rPr>
              <a:t>The blind </a:t>
            </a:r>
            <a:r>
              <a:rPr lang="de-DE" sz="1200" dirty="0" err="1" smtClean="0">
                <a:latin typeface="Roboto" pitchFamily="2" charset="0"/>
                <a:ea typeface="Roboto" pitchFamily="2" charset="0"/>
              </a:rPr>
              <a:t>men</a:t>
            </a:r>
            <a:r>
              <a:rPr lang="de-DE" sz="1200" dirty="0" smtClean="0">
                <a:latin typeface="Roboto" pitchFamily="2" charset="0"/>
                <a:ea typeface="Roboto" pitchFamily="2" charset="0"/>
              </a:rPr>
              <a:t> and the </a:t>
            </a:r>
            <a:r>
              <a:rPr lang="de-DE" sz="1200" dirty="0" err="1" smtClean="0">
                <a:latin typeface="Roboto" pitchFamily="2" charset="0"/>
                <a:ea typeface="Roboto" pitchFamily="2" charset="0"/>
              </a:rPr>
              <a:t>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AT" sz="1200" dirty="0" smtClean="0">
                <a:latin typeface="Roboto" pitchFamily="2" charset="0"/>
                <a:ea typeface="Roboto" pitchFamily="2" charset="0"/>
                <a:hlinkClick r:id="rId2"/>
              </a:rPr>
              <a:t>http://en.wikisource.org/wiki/The_poems_of_John_Godfrey_Saxe/The_Blind_Men_and_the_Elephant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err="1" smtClean="0">
                <a:latin typeface="Roboto" pitchFamily="2" charset="0"/>
                <a:ea typeface="Roboto" pitchFamily="2" charset="0"/>
              </a:rPr>
              <a:t>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AT" sz="1200" dirty="0" smtClean="0">
                <a:latin typeface="Roboto" pitchFamily="2" charset="0"/>
                <a:ea typeface="Roboto" pitchFamily="2" charset="0"/>
                <a:hlinkClick r:id="rId3"/>
              </a:rPr>
              <a:t> http://inquiry111westminster.wikispaces.com/Blind%20men%20and%20an%20elephant</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Inspired</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by</a:t>
            </a:r>
            <a:r>
              <a:rPr lang="de-AT" sz="1200" dirty="0" smtClean="0">
                <a:latin typeface="Roboto" pitchFamily="2" charset="0"/>
                <a:ea typeface="Roboto" pitchFamily="2" charset="0"/>
              </a:rPr>
              <a:t> and using the </a:t>
            </a:r>
            <a:r>
              <a:rPr lang="de-AT" sz="1200" dirty="0" err="1" smtClean="0">
                <a:latin typeface="Roboto" pitchFamily="2" charset="0"/>
                <a:ea typeface="Roboto" pitchFamily="2" charset="0"/>
              </a:rPr>
              <a:t>fonts</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suggested</a:t>
            </a:r>
            <a:r>
              <a:rPr lang="de-AT" sz="1200" dirty="0" smtClean="0">
                <a:latin typeface="Roboto" pitchFamily="2" charset="0"/>
                <a:ea typeface="Roboto" pitchFamily="2" charset="0"/>
              </a:rPr>
              <a:t> at</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4"/>
              </a:rPr>
              <a:t>http://www.labnol.org/software/tutorials/advice-select-best-fonts-for-powerpoint-presentation-slides/3355/</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Duck </a:t>
            </a:r>
            <a:r>
              <a:rPr lang="de-AT" sz="1200" dirty="0" err="1" smtClean="0">
                <a:latin typeface="Roboto" pitchFamily="2" charset="0"/>
                <a:ea typeface="Roboto" pitchFamily="2" charset="0"/>
              </a:rPr>
              <a:t>Duck</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Duck</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5"/>
              </a:rPr>
              <a:t> http://geekandpoke.typepad.com/geekandpoke/2012/03/static-typing.html</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Rapist</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6"/>
              </a:rPr>
              <a:t> http://rasmussenanders.blogspot.de/2011/03/catholic-priests-raping-nuns.html</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Bundeswehr</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7"/>
              </a:rPr>
              <a:t>http://www.bmlv.gv.at/download_archiv/photos/inlandseinsatz/images/hochwasser_august_26.jpg</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Complaints</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8"/>
              </a:rPr>
              <a:t>http://wayne.usschesapeake.org/wp-content/uploads/2011/06/Shout.png</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Apologies</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9"/>
              </a:rPr>
              <a:t>http://www.5lovelanguages.com/learn-the-languages/the-five-languages-of-apology/</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Signature Survey</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10"/>
              </a:rPr>
              <a:t> http://c2.com/doc/SignatureSurvey/ </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endParaRPr lang="en-US" sz="1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9600" dirty="0" err="1" smtClean="0">
                <a:solidFill>
                  <a:srgbClr val="00B7FF"/>
                </a:solidFill>
              </a:rPr>
              <a:t>Erst</a:t>
            </a:r>
            <a:r>
              <a:rPr lang="en-US" sz="9600" dirty="0" smtClean="0">
                <a:solidFill>
                  <a:srgbClr val="00B7FF"/>
                </a:solidFill>
              </a:rPr>
              <a:t> mal </a:t>
            </a:r>
            <a:r>
              <a:rPr lang="en-US" sz="9600" dirty="0" err="1" smtClean="0">
                <a:solidFill>
                  <a:srgbClr val="00B7FF"/>
                </a:solidFill>
              </a:rPr>
              <a:t>einfach</a:t>
            </a:r>
            <a:endParaRPr lang="en-US" sz="9600" dirty="0">
              <a:solidFill>
                <a:srgbClr val="00B7FF"/>
              </a:solidFill>
            </a:endParaRPr>
          </a:p>
        </p:txBody>
      </p:sp>
      <p:sp>
        <p:nvSpPr>
          <p:cNvPr id="4" name="Textplatzhalter 3"/>
          <p:cNvSpPr>
            <a:spLocks noGrp="1"/>
          </p:cNvSpPr>
          <p:nvPr>
            <p:ph type="body" sz="quarter" idx="10"/>
          </p:nvPr>
        </p:nvSpPr>
        <p:spPr/>
        <p:txBody>
          <a:bodyPr/>
          <a:lstStyle/>
          <a:p>
            <a:r>
              <a:rPr lang="de-DE" dirty="0" smtClean="0"/>
              <a:t>Simple First!</a:t>
            </a:r>
            <a:endParaRPr lang="en-US" dirty="0"/>
          </a:p>
        </p:txBody>
      </p:sp>
      <p:sp>
        <p:nvSpPr>
          <p:cNvPr id="5" name="Textplatzhalter 4"/>
          <p:cNvSpPr>
            <a:spLocks noGrp="1"/>
          </p:cNvSpPr>
          <p:nvPr>
            <p:ph type="body" sz="quarter" idx="11"/>
          </p:nvPr>
        </p:nvSpPr>
        <p:spPr/>
        <p:txBody>
          <a:bodyPr/>
          <a:lstStyle/>
          <a:p>
            <a:r>
              <a:rPr lang="en-US" dirty="0" err="1" smtClean="0"/>
              <a:t>Richtig</a:t>
            </a:r>
            <a:r>
              <a:rPr lang="en-US" dirty="0" smtClean="0"/>
              <a:t> </a:t>
            </a:r>
            <a:r>
              <a:rPr lang="en-US" dirty="0" err="1" smtClean="0"/>
              <a:t>schwer</a:t>
            </a:r>
            <a:r>
              <a:rPr lang="en-US" dirty="0" smtClean="0"/>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staticTyping.jpg"/>
          <p:cNvPicPr>
            <a:picLocks noChangeAspect="1"/>
          </p:cNvPicPr>
          <p:nvPr/>
        </p:nvPicPr>
        <p:blipFill>
          <a:blip r:embed="rId3" cstate="print"/>
          <a:stretch>
            <a:fillRect/>
          </a:stretch>
        </p:blipFill>
        <p:spPr>
          <a:xfrm>
            <a:off x="2267744" y="168478"/>
            <a:ext cx="4608512" cy="652104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r>
              <a:rPr lang="en-US" sz="2400" b="1" dirty="0" smtClean="0">
                <a:solidFill>
                  <a:schemeClr val="bg1"/>
                </a:solidFill>
                <a:latin typeface="Consolas" pitchFamily="49" charset="0"/>
                <a:ea typeface="Roboto" pitchFamily="2" charset="0"/>
                <a:cs typeface="Consolas" pitchFamily="49" charset="0"/>
              </a:rPr>
              <a:t/>
            </a:r>
            <a:br>
              <a:rPr lang="en-US" sz="2400" b="1" dirty="0" smtClean="0">
                <a:solidFill>
                  <a:schemeClr val="bg1"/>
                </a:solidFill>
                <a:latin typeface="Consolas" pitchFamily="49" charset="0"/>
                <a:ea typeface="Roboto" pitchFamily="2" charset="0"/>
                <a:cs typeface="Consolas" pitchFamily="49" charset="0"/>
              </a:rPr>
            </a:br>
            <a:r>
              <a:rPr lang="en-US" sz="3200" b="1" dirty="0" smtClean="0">
                <a:solidFill>
                  <a:srgbClr val="00DB00"/>
                </a:solidFill>
                <a:latin typeface="Consolas" pitchFamily="49" charset="0"/>
                <a:ea typeface="Roboto" pitchFamily="2" charset="0"/>
                <a:cs typeface="Consolas" pitchFamily="49" charset="0"/>
              </a:rPr>
              <a:t>C#</a:t>
            </a:r>
            <a:r>
              <a:rPr lang="en-US" sz="2400" b="1" dirty="0" smtClean="0">
                <a:solidFill>
                  <a:schemeClr val="bg1"/>
                </a:solidFill>
                <a:latin typeface="Consolas" pitchFamily="49" charset="0"/>
                <a:ea typeface="Roboto" pitchFamily="2" charset="0"/>
                <a:cs typeface="Consolas" pitchFamily="49" charset="0"/>
              </a:rPr>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r>
            <a:br>
              <a:rPr lang="en-US" sz="2400" b="1" dirty="0" smtClean="0">
                <a:solidFill>
                  <a:schemeClr val="bg1"/>
                </a:solidFill>
                <a:latin typeface="Consolas" pitchFamily="49" charset="0"/>
                <a:ea typeface="Roboto" pitchFamily="2" charset="0"/>
                <a:cs typeface="Consolas" pitchFamily="49" charset="0"/>
              </a:rPr>
            </a:br>
            <a:r>
              <a:rPr lang="en-US" sz="2400" b="1" dirty="0" smtClean="0">
                <a:latin typeface="Consolas" pitchFamily="49" charset="0"/>
                <a:ea typeface="Roboto" pitchFamily="2" charset="0"/>
                <a:cs typeface="Consolas" pitchFamily="49" charset="0"/>
              </a:rPr>
              <a:t>var </a:t>
            </a:r>
            <a:r>
              <a:rPr lang="en-US" sz="2400" b="1" dirty="0" smtClean="0">
                <a:solidFill>
                  <a:schemeClr val="bg1"/>
                </a:solidFill>
                <a:latin typeface="Consolas" pitchFamily="49" charset="0"/>
                <a:ea typeface="Roboto" pitchFamily="2" charset="0"/>
                <a:cs typeface="Consolas" pitchFamily="49" charset="0"/>
              </a:rPr>
              <a:t>duck </a:t>
            </a:r>
            <a:r>
              <a:rPr lang="en-US" sz="2400" b="1" dirty="0" smtClean="0">
                <a:solidFill>
                  <a:schemeClr val="bg1"/>
                </a:solidFill>
                <a:latin typeface="Consolas" pitchFamily="49" charset="0"/>
                <a:ea typeface="Roboto" pitchFamily="2" charset="0"/>
                <a:cs typeface="Consolas" pitchFamily="49" charset="0"/>
              </a:rPr>
              <a:t>= </a:t>
            </a:r>
            <a:r>
              <a:rPr lang="en-US" sz="2400" b="1" dirty="0" smtClean="0">
                <a:latin typeface="Consolas" pitchFamily="49" charset="0"/>
                <a:ea typeface="Roboto" pitchFamily="2" charset="0"/>
                <a:cs typeface="Consolas" pitchFamily="49" charset="0"/>
              </a:rPr>
              <a:t>new</a:t>
            </a:r>
            <a:r>
              <a:rPr lang="en-US" sz="2400" b="1" dirty="0" smtClean="0">
                <a:solidFill>
                  <a:schemeClr val="bg1"/>
                </a:solidFill>
                <a:latin typeface="Consolas" pitchFamily="49" charset="0"/>
                <a:ea typeface="Roboto" pitchFamily="2" charset="0"/>
                <a:cs typeface="Consolas" pitchFamily="49" charset="0"/>
              </a:rPr>
              <a:t> </a:t>
            </a:r>
            <a:r>
              <a:rPr lang="en-US" sz="2400" b="1" dirty="0" smtClean="0">
                <a:latin typeface="Consolas" pitchFamily="49" charset="0"/>
                <a:ea typeface="Roboto" pitchFamily="2" charset="0"/>
                <a:cs typeface="Consolas" pitchFamily="49" charset="0"/>
              </a:rPr>
              <a:t>Duck</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r>
            <a:br>
              <a:rPr lang="en-US" sz="2400" b="1" dirty="0" smtClean="0">
                <a:solidFill>
                  <a:schemeClr val="bg1"/>
                </a:solidFill>
                <a:latin typeface="Consolas" pitchFamily="49" charset="0"/>
                <a:ea typeface="Roboto" pitchFamily="2" charset="0"/>
                <a:cs typeface="Consolas" pitchFamily="49" charset="0"/>
              </a:rPr>
            </a:br>
            <a:endParaRPr lang="en-US" sz="24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7FF"/>
        </a:solidFill>
        <a:effectLst/>
      </p:bgPr>
    </p:bg>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fontScale="90000"/>
          </a:bodyPr>
          <a:lstStyle/>
          <a:p>
            <a:r>
              <a:rPr lang="en-US" sz="13800" dirty="0" smtClean="0">
                <a:solidFill>
                  <a:schemeClr val="bg1"/>
                </a:solidFill>
              </a:rPr>
              <a:t>Johannes </a:t>
            </a:r>
            <a:r>
              <a:rPr lang="en-US" sz="13800" dirty="0" err="1" smtClean="0">
                <a:solidFill>
                  <a:schemeClr val="bg1"/>
                </a:solidFill>
              </a:rPr>
              <a:t>Hofmeister</a:t>
            </a:r>
            <a:endParaRPr lang="en-US" sz="13800" dirty="0">
              <a:solidFill>
                <a:schemeClr val="bg1"/>
              </a:solidFill>
            </a:endParaRPr>
          </a:p>
        </p:txBody>
      </p:sp>
    </p:spTree>
    <p:extLst>
      <p:ext uri="{BB962C8B-B14F-4D97-AF65-F5344CB8AC3E}">
        <p14:creationId xmlns:p14="http://schemas.microsoft.com/office/powerpoint/2010/main" val="4151532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71600" y="1268760"/>
            <a:ext cx="7200800" cy="2160240"/>
          </a:xfrm>
        </p:spPr>
        <p:txBody>
          <a:bodyPr/>
          <a:lstStyle/>
          <a:p>
            <a:r>
              <a:rPr lang="en-US" dirty="0" smtClean="0"/>
              <a:t>Don’t let a stranger touch your </a:t>
            </a:r>
            <a:r>
              <a:rPr lang="en-US" dirty="0" smtClean="0">
                <a:solidFill>
                  <a:srgbClr val="FF00FF"/>
                </a:solidFill>
              </a:rPr>
              <a:t>privates</a:t>
            </a:r>
            <a:endParaRPr lang="en-US" dirty="0">
              <a:solidFill>
                <a:srgbClr val="FF00FF"/>
              </a:solidFill>
            </a:endParaRPr>
          </a:p>
        </p:txBody>
      </p:sp>
      <p:pic>
        <p:nvPicPr>
          <p:cNvPr id="3" name="Grafik 2" descr="pope.jpg"/>
          <p:cNvPicPr>
            <a:picLocks noChangeAspect="1"/>
          </p:cNvPicPr>
          <p:nvPr/>
        </p:nvPicPr>
        <p:blipFill>
          <a:blip r:embed="rId2" cstate="print"/>
          <a:stretch>
            <a:fillRect/>
          </a:stretch>
        </p:blipFill>
        <p:spPr>
          <a:xfrm>
            <a:off x="1691680" y="4000500"/>
            <a:ext cx="5667375" cy="28575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548680"/>
            <a:ext cx="7200800" cy="1440160"/>
          </a:xfrm>
        </p:spPr>
        <p:txBody>
          <a:bodyPr/>
          <a:lstStyle/>
          <a:p>
            <a:pPr algn="l"/>
            <a:r>
              <a:rPr lang="de-DE" dirty="0" smtClean="0">
                <a:solidFill>
                  <a:srgbClr val="00B7FF"/>
                </a:solidFill>
              </a:rPr>
              <a:t>Size &amp; Reuse</a:t>
            </a:r>
            <a:endParaRPr lang="en-US" dirty="0">
              <a:solidFill>
                <a:srgbClr val="00B7FF"/>
              </a:solidFill>
            </a:endParaRPr>
          </a:p>
        </p:txBody>
      </p:sp>
      <p:sp>
        <p:nvSpPr>
          <p:cNvPr id="4" name="Foliennummernplatzhalter 3"/>
          <p:cNvSpPr>
            <a:spLocks noGrp="1"/>
          </p:cNvSpPr>
          <p:nvPr>
            <p:ph type="sldNum" sz="quarter" idx="4294967295"/>
          </p:nvPr>
        </p:nvSpPr>
        <p:spPr>
          <a:xfrm>
            <a:off x="7451725" y="6597650"/>
            <a:ext cx="1692275" cy="260350"/>
          </a:xfrm>
          <a:prstGeom prst="rect">
            <a:avLst/>
          </a:prstGeom>
        </p:spPr>
        <p:txBody>
          <a:bodyPr/>
          <a:lstStyle/>
          <a:p>
            <a:fld id="{84001CC4-1CE1-4BBA-BB24-049787A9E303}" type="slidenum">
              <a:rPr lang="de-DE" smtClean="0"/>
              <a:pPr/>
              <a:t>21</a:t>
            </a:fld>
            <a:endParaRPr lang="de-DE"/>
          </a:p>
        </p:txBody>
      </p:sp>
      <p:pic>
        <p:nvPicPr>
          <p:cNvPr id="8199" name="Picture 7" descr="C:\Users\Johannes Hofmeister\Desktop\plane_feb_3_s.jpg"/>
          <p:cNvPicPr>
            <a:picLocks noChangeAspect="1" noChangeArrowheads="1"/>
          </p:cNvPicPr>
          <p:nvPr/>
        </p:nvPicPr>
        <p:blipFill>
          <a:blip r:embed="rId2" cstate="print"/>
          <a:srcRect/>
          <a:stretch>
            <a:fillRect/>
          </a:stretch>
        </p:blipFill>
        <p:spPr bwMode="auto">
          <a:xfrm>
            <a:off x="179512" y="3429000"/>
            <a:ext cx="4320480" cy="3240360"/>
          </a:xfrm>
          <a:prstGeom prst="rect">
            <a:avLst/>
          </a:prstGeom>
          <a:noFill/>
        </p:spPr>
      </p:pic>
      <p:pic>
        <p:nvPicPr>
          <p:cNvPr id="8200" name="Picture 8" descr="C:\Users\Johannes Hofmeister\Desktop\Lego airplane.jpg"/>
          <p:cNvPicPr>
            <a:picLocks noChangeAspect="1" noChangeArrowheads="1"/>
          </p:cNvPicPr>
          <p:nvPr/>
        </p:nvPicPr>
        <p:blipFill>
          <a:blip r:embed="rId3" cstate="print"/>
          <a:srcRect/>
          <a:stretch>
            <a:fillRect/>
          </a:stretch>
        </p:blipFill>
        <p:spPr bwMode="auto">
          <a:xfrm>
            <a:off x="4667250" y="3467100"/>
            <a:ext cx="4369246" cy="3276935"/>
          </a:xfrm>
          <a:prstGeom prst="rect">
            <a:avLst/>
          </a:prstGeom>
          <a:noFill/>
        </p:spPr>
      </p:pic>
      <p:pic>
        <p:nvPicPr>
          <p:cNvPr id="8195" name="Picture 3" descr="C:\Users\Johannes Hofmeister\Desktop\lego_steine_489_185.jpg"/>
          <p:cNvPicPr>
            <a:picLocks noChangeAspect="1" noChangeArrowheads="1"/>
          </p:cNvPicPr>
          <p:nvPr/>
        </p:nvPicPr>
        <p:blipFill>
          <a:blip r:embed="rId4" cstate="print"/>
          <a:srcRect/>
          <a:stretch>
            <a:fillRect/>
          </a:stretch>
        </p:blipFill>
        <p:spPr bwMode="auto">
          <a:xfrm>
            <a:off x="4572000" y="2564904"/>
            <a:ext cx="3456384" cy="130763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600" b="1" dirty="0" smtClean="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public void </a:t>
            </a:r>
            <a:r>
              <a:rPr lang="en-US" sz="1600" b="1" dirty="0" smtClean="0">
                <a:solidFill>
                  <a:schemeClr val="bg1"/>
                </a:solidFill>
                <a:latin typeface="Consolas" pitchFamily="49" charset="0"/>
                <a:ea typeface="Roboto" pitchFamily="2" charset="0"/>
                <a:cs typeface="Consolas" pitchFamily="49" charset="0"/>
              </a:rPr>
              <a:t>Execute(</a:t>
            </a:r>
            <a:r>
              <a:rPr lang="en-US" sz="1600" b="1" dirty="0" err="1" smtClean="0">
                <a:solidFill>
                  <a:srgbClr val="FF00FF"/>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mainViewModel.Done</a:t>
            </a:r>
            <a:r>
              <a:rPr lang="en-US" sz="1600" b="1" dirty="0" smtClean="0">
                <a:solidFill>
                  <a:schemeClr val="bg1"/>
                </a:solidFill>
                <a:latin typeface="Consolas" pitchFamily="49" charset="0"/>
                <a:ea typeface="Roboto" pitchFamily="2" charset="0"/>
                <a:cs typeface="Consolas" pitchFamily="49" charset="0"/>
              </a:rPr>
              <a:t> = () =&gt; Break(</a:t>
            </a:r>
            <a:r>
              <a:rPr lang="en-US" sz="1600" b="1" dirty="0" err="1" smtClean="0">
                <a:solidFill>
                  <a:schemeClr val="bg1"/>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mainViewModel.StartCounter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public void </a:t>
            </a:r>
            <a:r>
              <a:rPr lang="en-US" sz="1600" b="1" dirty="0" smtClean="0">
                <a:solidFill>
                  <a:schemeClr val="bg1"/>
                </a:solidFill>
                <a:latin typeface="Consolas" pitchFamily="49" charset="0"/>
                <a:ea typeface="Roboto" pitchFamily="2" charset="0"/>
                <a:cs typeface="Consolas" pitchFamily="49" charset="0"/>
              </a:rPr>
              <a:t>Break(</a:t>
            </a:r>
            <a:r>
              <a:rPr lang="en-US" sz="1600" b="1" dirty="0" err="1" smtClean="0">
                <a:solidFill>
                  <a:srgbClr val="FF00FF"/>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 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model.Color</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0x00DBFF</a:t>
            </a:r>
            <a:r>
              <a:rPr lang="en-US" sz="1600" b="1" dirty="0" smtClean="0">
                <a:solidFill>
                  <a:schemeClr val="bg1"/>
                </a:solidFill>
                <a:latin typeface="Consolas" pitchFamily="49" charset="0"/>
                <a:ea typeface="Roboto" pitchFamily="2" charset="0"/>
                <a:cs typeface="Consolas" pitchFamily="49" charset="0"/>
              </a:rPr>
              <a:t>.Rgb().Brush();</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model.TimeLeft</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5</a:t>
            </a:r>
            <a:r>
              <a:rPr lang="en-US" sz="1600" b="1" dirty="0" smtClean="0">
                <a:solidFill>
                  <a:schemeClr val="bg1"/>
                </a:solidFill>
                <a:latin typeface="Consolas" pitchFamily="49" charset="0"/>
                <a:ea typeface="Roboto" pitchFamily="2" charset="0"/>
                <a:cs typeface="Consolas" pitchFamily="49" charset="0"/>
              </a:rPr>
              <a:t>.Minutes();</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model.Done</a:t>
            </a:r>
            <a:r>
              <a:rPr lang="en-US" sz="1600" b="1" dirty="0" smtClean="0">
                <a:solidFill>
                  <a:schemeClr val="bg1"/>
                </a:solidFill>
                <a:latin typeface="Consolas" pitchFamily="49" charset="0"/>
                <a:ea typeface="Roboto" pitchFamily="2" charset="0"/>
                <a:cs typeface="Consolas" pitchFamily="49" charset="0"/>
              </a:rPr>
              <a:t> = () =&gt; Work(model);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model.StartCounter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public void </a:t>
            </a:r>
            <a:r>
              <a:rPr lang="en-US" sz="1600" b="1" dirty="0" smtClean="0">
                <a:solidFill>
                  <a:schemeClr val="bg1"/>
                </a:solidFill>
                <a:latin typeface="Consolas" pitchFamily="49" charset="0"/>
                <a:ea typeface="Roboto" pitchFamily="2" charset="0"/>
                <a:cs typeface="Consolas" pitchFamily="49" charset="0"/>
              </a:rPr>
              <a:t>Work(</a:t>
            </a:r>
            <a:r>
              <a:rPr lang="en-US" sz="1600" b="1" dirty="0" err="1" smtClean="0">
                <a:solidFill>
                  <a:srgbClr val="FF00FF"/>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 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model.Color</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0x00DB00</a:t>
            </a:r>
            <a:r>
              <a:rPr lang="en-US" sz="1600" b="1" dirty="0" smtClean="0">
                <a:solidFill>
                  <a:schemeClr val="bg1"/>
                </a:solidFill>
                <a:latin typeface="Consolas" pitchFamily="49" charset="0"/>
                <a:ea typeface="Roboto" pitchFamily="2" charset="0"/>
                <a:cs typeface="Consolas" pitchFamily="49" charset="0"/>
              </a:rPr>
              <a:t>.Rgb().Brush();</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model.TimeLeft</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25</a:t>
            </a:r>
            <a:r>
              <a:rPr lang="en-US" sz="1600" b="1" dirty="0" smtClean="0">
                <a:solidFill>
                  <a:schemeClr val="bg1"/>
                </a:solidFill>
                <a:latin typeface="Consolas" pitchFamily="49" charset="0"/>
                <a:ea typeface="Roboto" pitchFamily="2" charset="0"/>
                <a:cs typeface="Consolas" pitchFamily="49" charset="0"/>
              </a:rPr>
              <a:t>.Minutes();</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model.Done</a:t>
            </a:r>
            <a:r>
              <a:rPr lang="en-US" sz="1600" b="1" dirty="0" smtClean="0">
                <a:solidFill>
                  <a:schemeClr val="bg1"/>
                </a:solidFill>
                <a:latin typeface="Consolas" pitchFamily="49" charset="0"/>
                <a:ea typeface="Roboto" pitchFamily="2" charset="0"/>
                <a:cs typeface="Consolas" pitchFamily="49" charset="0"/>
              </a:rPr>
              <a:t> = () =&gt; Break(model);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model.StartCounter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endParaRPr lang="en-US" sz="16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600" b="1" dirty="0" smtClean="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public void </a:t>
            </a:r>
            <a:r>
              <a:rPr lang="en-US" sz="1600" b="1" dirty="0" smtClean="0">
                <a:solidFill>
                  <a:schemeClr val="bg1"/>
                </a:solidFill>
                <a:latin typeface="Consolas" pitchFamily="49" charset="0"/>
                <a:ea typeface="Roboto" pitchFamily="2" charset="0"/>
                <a:cs typeface="Consolas" pitchFamily="49" charset="0"/>
              </a:rPr>
              <a:t>Execute(</a:t>
            </a:r>
            <a:r>
              <a:rPr lang="en-US" sz="1600" b="1" dirty="0" err="1" smtClean="0">
                <a:solidFill>
                  <a:srgbClr val="FF00FF"/>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mainViewModel.Done</a:t>
            </a:r>
            <a:r>
              <a:rPr lang="en-US" sz="1600" b="1" dirty="0" smtClean="0">
                <a:solidFill>
                  <a:schemeClr val="bg1"/>
                </a:solidFill>
                <a:latin typeface="Consolas" pitchFamily="49" charset="0"/>
                <a:ea typeface="Roboto" pitchFamily="2" charset="0"/>
                <a:cs typeface="Consolas" pitchFamily="49" charset="0"/>
              </a:rPr>
              <a:t> = () =&gt; Break(</a:t>
            </a:r>
            <a:r>
              <a:rPr lang="en-US" sz="1600" b="1" dirty="0" err="1" smtClean="0">
                <a:solidFill>
                  <a:schemeClr val="bg1"/>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mainViewModel.StartCounter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public void </a:t>
            </a:r>
            <a:r>
              <a:rPr lang="en-US" sz="1600" b="1" dirty="0" smtClean="0">
                <a:solidFill>
                  <a:schemeClr val="bg1"/>
                </a:solidFill>
                <a:latin typeface="Consolas" pitchFamily="49" charset="0"/>
                <a:ea typeface="Roboto" pitchFamily="2" charset="0"/>
                <a:cs typeface="Consolas" pitchFamily="49" charset="0"/>
              </a:rPr>
              <a:t>Break(</a:t>
            </a:r>
            <a:r>
              <a:rPr lang="en-US" sz="1600" b="1" dirty="0" err="1" smtClean="0">
                <a:solidFill>
                  <a:srgbClr val="FF00FF"/>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 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model.Color</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0x00DBFF</a:t>
            </a:r>
            <a:r>
              <a:rPr lang="en-US" sz="1600" b="1" dirty="0" smtClean="0">
                <a:solidFill>
                  <a:schemeClr val="bg1"/>
                </a:solidFill>
                <a:latin typeface="Consolas" pitchFamily="49" charset="0"/>
                <a:ea typeface="Roboto" pitchFamily="2" charset="0"/>
                <a:cs typeface="Consolas" pitchFamily="49" charset="0"/>
              </a:rPr>
              <a:t>.Rgb().Brush();</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model.TimeLeft</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5</a:t>
            </a:r>
            <a:r>
              <a:rPr lang="en-US" sz="1600" b="1" dirty="0" smtClean="0">
                <a:solidFill>
                  <a:schemeClr val="bg1"/>
                </a:solidFill>
                <a:latin typeface="Consolas" pitchFamily="49" charset="0"/>
                <a:ea typeface="Roboto" pitchFamily="2" charset="0"/>
                <a:cs typeface="Consolas" pitchFamily="49" charset="0"/>
              </a:rPr>
              <a:t>.Minutes();</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model.Done</a:t>
            </a:r>
            <a:r>
              <a:rPr lang="en-US" sz="1600" b="1" dirty="0" smtClean="0">
                <a:solidFill>
                  <a:schemeClr val="bg1"/>
                </a:solidFill>
                <a:latin typeface="Consolas" pitchFamily="49" charset="0"/>
                <a:ea typeface="Roboto" pitchFamily="2" charset="0"/>
                <a:cs typeface="Consolas" pitchFamily="49" charset="0"/>
              </a:rPr>
              <a:t> = () =&gt; Work(model);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model.StartCounter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public void </a:t>
            </a:r>
            <a:r>
              <a:rPr lang="en-US" sz="1600" b="1" dirty="0" smtClean="0">
                <a:solidFill>
                  <a:schemeClr val="bg1"/>
                </a:solidFill>
                <a:latin typeface="Consolas" pitchFamily="49" charset="0"/>
                <a:ea typeface="Roboto" pitchFamily="2" charset="0"/>
                <a:cs typeface="Consolas" pitchFamily="49" charset="0"/>
              </a:rPr>
              <a:t>Work(</a:t>
            </a:r>
            <a:r>
              <a:rPr lang="en-US" sz="1600" b="1" dirty="0" err="1" smtClean="0">
                <a:solidFill>
                  <a:srgbClr val="FF00FF"/>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 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model.Color</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0x00DB00</a:t>
            </a:r>
            <a:r>
              <a:rPr lang="en-US" sz="1600" b="1" dirty="0" smtClean="0">
                <a:solidFill>
                  <a:schemeClr val="bg1"/>
                </a:solidFill>
                <a:latin typeface="Consolas" pitchFamily="49" charset="0"/>
                <a:ea typeface="Roboto" pitchFamily="2" charset="0"/>
                <a:cs typeface="Consolas" pitchFamily="49" charset="0"/>
              </a:rPr>
              <a:t>.Rgb().Brush();</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model.TimeLeft</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25</a:t>
            </a:r>
            <a:r>
              <a:rPr lang="en-US" sz="1600" b="1" dirty="0" smtClean="0">
                <a:solidFill>
                  <a:schemeClr val="bg1"/>
                </a:solidFill>
                <a:latin typeface="Consolas" pitchFamily="49" charset="0"/>
                <a:ea typeface="Roboto" pitchFamily="2" charset="0"/>
                <a:cs typeface="Consolas" pitchFamily="49" charset="0"/>
              </a:rPr>
              <a:t>.Minutes();</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model.Done</a:t>
            </a:r>
            <a:r>
              <a:rPr lang="en-US" sz="1600" b="1" dirty="0" smtClean="0">
                <a:solidFill>
                  <a:schemeClr val="bg1"/>
                </a:solidFill>
                <a:latin typeface="Consolas" pitchFamily="49" charset="0"/>
                <a:ea typeface="Roboto" pitchFamily="2" charset="0"/>
                <a:cs typeface="Consolas" pitchFamily="49" charset="0"/>
              </a:rPr>
              <a:t> = () =&gt; Break(model);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model.StartCounter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endParaRPr lang="en-US" sz="1600" b="1" dirty="0">
              <a:solidFill>
                <a:schemeClr val="bg1"/>
              </a:solidFill>
              <a:latin typeface="Consolas" pitchFamily="49" charset="0"/>
              <a:ea typeface="Roboto" pitchFamily="2" charset="0"/>
              <a:cs typeface="Consolas" pitchFamily="49" charset="0"/>
            </a:endParaRPr>
          </a:p>
        </p:txBody>
      </p:sp>
      <p:pic>
        <p:nvPicPr>
          <p:cNvPr id="3" name="Grafik 2" descr="visualCode.jpg"/>
          <p:cNvPicPr>
            <a:picLocks noChangeAspect="1"/>
          </p:cNvPicPr>
          <p:nvPr/>
        </p:nvPicPr>
        <p:blipFill>
          <a:blip r:embed="rId2" cstate="print">
            <a:clrChange>
              <a:clrFrom>
                <a:srgbClr val="262626"/>
              </a:clrFrom>
              <a:clrTo>
                <a:srgbClr val="262626">
                  <a:alpha val="0"/>
                </a:srgbClr>
              </a:clrTo>
            </a:clrChange>
          </a:blip>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endParaRPr lang="en-US" sz="1600" b="1" dirty="0">
              <a:solidFill>
                <a:schemeClr val="bg1"/>
              </a:solidFill>
              <a:latin typeface="Consolas" pitchFamily="49" charset="0"/>
              <a:ea typeface="Roboto" pitchFamily="2" charset="0"/>
              <a:cs typeface="Consolas" pitchFamily="49" charset="0"/>
            </a:endParaRPr>
          </a:p>
        </p:txBody>
      </p:sp>
      <p:sp>
        <p:nvSpPr>
          <p:cNvPr id="4" name="Rechteck 3"/>
          <p:cNvSpPr/>
          <p:nvPr/>
        </p:nvSpPr>
        <p:spPr>
          <a:xfrm>
            <a:off x="1403648" y="1916832"/>
            <a:ext cx="1872208" cy="504056"/>
          </a:xfrm>
          <a:prstGeom prst="rect">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p:cNvSpPr/>
          <p:nvPr/>
        </p:nvSpPr>
        <p:spPr>
          <a:xfrm>
            <a:off x="3635896" y="1916832"/>
            <a:ext cx="2160240"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Rechteck 5"/>
          <p:cNvSpPr/>
          <p:nvPr/>
        </p:nvSpPr>
        <p:spPr>
          <a:xfrm>
            <a:off x="6156176" y="1916832"/>
            <a:ext cx="1872208" cy="50405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ussdiagramm: Gespeicherte Daten 6"/>
          <p:cNvSpPr/>
          <p:nvPr/>
        </p:nvSpPr>
        <p:spPr>
          <a:xfrm rot="10800000">
            <a:off x="1403648" y="2852935"/>
            <a:ext cx="5976664" cy="2088232"/>
          </a:xfrm>
          <a:prstGeom prst="flowChartOnlineStorag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endParaRPr lang="en-US" sz="1600" b="1" dirty="0">
              <a:solidFill>
                <a:schemeClr val="bg1"/>
              </a:solidFill>
              <a:latin typeface="Consolas" pitchFamily="49" charset="0"/>
              <a:ea typeface="Roboto" pitchFamily="2" charset="0"/>
              <a:cs typeface="Consolas" pitchFamily="49" charset="0"/>
            </a:endParaRPr>
          </a:p>
        </p:txBody>
      </p:sp>
      <p:sp>
        <p:nvSpPr>
          <p:cNvPr id="4" name="Rechteck 3"/>
          <p:cNvSpPr/>
          <p:nvPr/>
        </p:nvSpPr>
        <p:spPr>
          <a:xfrm>
            <a:off x="1403648" y="1916832"/>
            <a:ext cx="1872208" cy="504056"/>
          </a:xfrm>
          <a:prstGeom prst="rect">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p:cNvSpPr/>
          <p:nvPr/>
        </p:nvSpPr>
        <p:spPr>
          <a:xfrm>
            <a:off x="3635896" y="1916832"/>
            <a:ext cx="2160240"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Rechteck 5"/>
          <p:cNvSpPr/>
          <p:nvPr/>
        </p:nvSpPr>
        <p:spPr>
          <a:xfrm>
            <a:off x="6156176" y="1916832"/>
            <a:ext cx="1872208" cy="50405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ussdiagramm: Gespeicherte Daten 6"/>
          <p:cNvSpPr/>
          <p:nvPr/>
        </p:nvSpPr>
        <p:spPr>
          <a:xfrm rot="10800000">
            <a:off x="1403648" y="2852935"/>
            <a:ext cx="5976664" cy="2088232"/>
          </a:xfrm>
          <a:prstGeom prst="flowChartOnlineStorage">
            <a:avLst/>
          </a:prstGeom>
          <a:solidFill>
            <a:schemeClr val="tx1">
              <a:lumMod val="85000"/>
              <a:lumOff val="15000"/>
            </a:schemeClr>
          </a:solidFill>
          <a:ln w="101600">
            <a:solidFill>
              <a:srgbClr val="00B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feil nach links und rechts 7"/>
          <p:cNvSpPr/>
          <p:nvPr/>
        </p:nvSpPr>
        <p:spPr>
          <a:xfrm>
            <a:off x="2411760" y="3645024"/>
            <a:ext cx="4896544"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feil nach links und rechts 8"/>
          <p:cNvSpPr/>
          <p:nvPr/>
        </p:nvSpPr>
        <p:spPr>
          <a:xfrm rot="5400000">
            <a:off x="3491880" y="3645024"/>
            <a:ext cx="2088232"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feil nach links und rechts 10"/>
          <p:cNvSpPr/>
          <p:nvPr/>
        </p:nvSpPr>
        <p:spPr>
          <a:xfrm>
            <a:off x="1475656" y="1340768"/>
            <a:ext cx="1800200"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feil nach links und rechts 11"/>
          <p:cNvSpPr/>
          <p:nvPr/>
        </p:nvSpPr>
        <p:spPr>
          <a:xfrm>
            <a:off x="3635896" y="1340768"/>
            <a:ext cx="2160240"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feil nach links und rechts 12"/>
          <p:cNvSpPr/>
          <p:nvPr/>
        </p:nvSpPr>
        <p:spPr>
          <a:xfrm>
            <a:off x="6156176" y="1340768"/>
            <a:ext cx="1872208"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endParaRPr lang="en-US" sz="1600" b="1" dirty="0">
              <a:solidFill>
                <a:schemeClr val="bg1"/>
              </a:solidFill>
              <a:latin typeface="Consolas" pitchFamily="49" charset="0"/>
              <a:ea typeface="Roboto" pitchFamily="2" charset="0"/>
              <a:cs typeface="Consolas" pitchFamily="49" charset="0"/>
            </a:endParaRPr>
          </a:p>
        </p:txBody>
      </p:sp>
      <p:sp>
        <p:nvSpPr>
          <p:cNvPr id="4" name="Rechteck 3"/>
          <p:cNvSpPr/>
          <p:nvPr/>
        </p:nvSpPr>
        <p:spPr>
          <a:xfrm>
            <a:off x="1403648" y="1916832"/>
            <a:ext cx="1872208" cy="504056"/>
          </a:xfrm>
          <a:prstGeom prst="rect">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p:cNvSpPr/>
          <p:nvPr/>
        </p:nvSpPr>
        <p:spPr>
          <a:xfrm>
            <a:off x="3635896" y="1916832"/>
            <a:ext cx="2160240"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Rechteck 5"/>
          <p:cNvSpPr/>
          <p:nvPr/>
        </p:nvSpPr>
        <p:spPr>
          <a:xfrm>
            <a:off x="6156176" y="1916832"/>
            <a:ext cx="1872208" cy="50405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ihandform 6"/>
          <p:cNvSpPr/>
          <p:nvPr/>
        </p:nvSpPr>
        <p:spPr>
          <a:xfrm rot="10800000">
            <a:off x="1369580" y="2782353"/>
            <a:ext cx="6730919" cy="2158814"/>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30 w 10000"/>
              <a:gd name="connsiteY5" fmla="*/ 5945 h 10000"/>
              <a:gd name="connsiteX6" fmla="*/ 30 w 10000"/>
              <a:gd name="connsiteY6" fmla="*/ 4055 h 10000"/>
              <a:gd name="connsiteX7" fmla="*/ 1667 w 10000"/>
              <a:gd name="connsiteY7" fmla="*/ 0 h 10000"/>
              <a:gd name="connsiteX0" fmla="*/ 1677 w 10010"/>
              <a:gd name="connsiteY0" fmla="*/ 0 h 10000"/>
              <a:gd name="connsiteX1" fmla="*/ 10010 w 10010"/>
              <a:gd name="connsiteY1" fmla="*/ 0 h 10000"/>
              <a:gd name="connsiteX2" fmla="*/ 9890 w 10010"/>
              <a:gd name="connsiteY2" fmla="*/ 4828 h 10000"/>
              <a:gd name="connsiteX3" fmla="*/ 10010 w 10010"/>
              <a:gd name="connsiteY3" fmla="*/ 10000 h 10000"/>
              <a:gd name="connsiteX4" fmla="*/ 1677 w 10010"/>
              <a:gd name="connsiteY4" fmla="*/ 10000 h 10000"/>
              <a:gd name="connsiteX5" fmla="*/ 40 w 10010"/>
              <a:gd name="connsiteY5" fmla="*/ 5945 h 10000"/>
              <a:gd name="connsiteX6" fmla="*/ 40 w 10010"/>
              <a:gd name="connsiteY6" fmla="*/ 4055 h 10000"/>
              <a:gd name="connsiteX7" fmla="*/ 1677 w 10010"/>
              <a:gd name="connsiteY7" fmla="*/ 0 h 10000"/>
              <a:gd name="connsiteX0" fmla="*/ 1677 w 10010"/>
              <a:gd name="connsiteY0" fmla="*/ 0 h 10000"/>
              <a:gd name="connsiteX1" fmla="*/ 10010 w 10010"/>
              <a:gd name="connsiteY1" fmla="*/ 0 h 10000"/>
              <a:gd name="connsiteX2" fmla="*/ 9890 w 10010"/>
              <a:gd name="connsiteY2" fmla="*/ 4828 h 10000"/>
              <a:gd name="connsiteX3" fmla="*/ 10010 w 10010"/>
              <a:gd name="connsiteY3" fmla="*/ 10000 h 10000"/>
              <a:gd name="connsiteX4" fmla="*/ 1677 w 10010"/>
              <a:gd name="connsiteY4" fmla="*/ 10000 h 10000"/>
              <a:gd name="connsiteX5" fmla="*/ 40 w 10010"/>
              <a:gd name="connsiteY5" fmla="*/ 5945 h 10000"/>
              <a:gd name="connsiteX6" fmla="*/ 40 w 10010"/>
              <a:gd name="connsiteY6" fmla="*/ 4055 h 10000"/>
              <a:gd name="connsiteX7" fmla="*/ 1677 w 10010"/>
              <a:gd name="connsiteY7" fmla="*/ 0 h 10000"/>
              <a:gd name="connsiteX0" fmla="*/ 1677 w 11399"/>
              <a:gd name="connsiteY0" fmla="*/ 0 h 10000"/>
              <a:gd name="connsiteX1" fmla="*/ 10010 w 11399"/>
              <a:gd name="connsiteY1" fmla="*/ 0 h 10000"/>
              <a:gd name="connsiteX2" fmla="*/ 10010 w 11399"/>
              <a:gd name="connsiteY2" fmla="*/ 10000 h 10000"/>
              <a:gd name="connsiteX3" fmla="*/ 1677 w 11399"/>
              <a:gd name="connsiteY3" fmla="*/ 10000 h 10000"/>
              <a:gd name="connsiteX4" fmla="*/ 40 w 11399"/>
              <a:gd name="connsiteY4" fmla="*/ 5945 h 10000"/>
              <a:gd name="connsiteX5" fmla="*/ 40 w 11399"/>
              <a:gd name="connsiteY5" fmla="*/ 4055 h 10000"/>
              <a:gd name="connsiteX6" fmla="*/ 1677 w 11399"/>
              <a:gd name="connsiteY6" fmla="*/ 0 h 10000"/>
              <a:gd name="connsiteX0" fmla="*/ 1677 w 11399"/>
              <a:gd name="connsiteY0" fmla="*/ 0 h 10000"/>
              <a:gd name="connsiteX1" fmla="*/ 10010 w 11399"/>
              <a:gd name="connsiteY1" fmla="*/ 0 h 10000"/>
              <a:gd name="connsiteX2" fmla="*/ 10010 w 11399"/>
              <a:gd name="connsiteY2" fmla="*/ 10000 h 10000"/>
              <a:gd name="connsiteX3" fmla="*/ 1677 w 11399"/>
              <a:gd name="connsiteY3" fmla="*/ 10000 h 10000"/>
              <a:gd name="connsiteX4" fmla="*/ 40 w 11399"/>
              <a:gd name="connsiteY4" fmla="*/ 5945 h 10000"/>
              <a:gd name="connsiteX5" fmla="*/ 40 w 11399"/>
              <a:gd name="connsiteY5" fmla="*/ 4055 h 10000"/>
              <a:gd name="connsiteX6" fmla="*/ 1677 w 11399"/>
              <a:gd name="connsiteY6" fmla="*/ 0 h 10000"/>
              <a:gd name="connsiteX0" fmla="*/ 1677 w 10067"/>
              <a:gd name="connsiteY0" fmla="*/ 0 h 10000"/>
              <a:gd name="connsiteX1" fmla="*/ 10010 w 10067"/>
              <a:gd name="connsiteY1" fmla="*/ 0 h 10000"/>
              <a:gd name="connsiteX2" fmla="*/ 10010 w 10067"/>
              <a:gd name="connsiteY2" fmla="*/ 10000 h 10000"/>
              <a:gd name="connsiteX3" fmla="*/ 1677 w 10067"/>
              <a:gd name="connsiteY3" fmla="*/ 10000 h 10000"/>
              <a:gd name="connsiteX4" fmla="*/ 40 w 10067"/>
              <a:gd name="connsiteY4" fmla="*/ 5945 h 10000"/>
              <a:gd name="connsiteX5" fmla="*/ 40 w 10067"/>
              <a:gd name="connsiteY5" fmla="*/ 4055 h 10000"/>
              <a:gd name="connsiteX6" fmla="*/ 1677 w 10067"/>
              <a:gd name="connsiteY6" fmla="*/ 0 h 10000"/>
              <a:gd name="connsiteX0" fmla="*/ 2791 w 11181"/>
              <a:gd name="connsiteY0" fmla="*/ 0 h 10630"/>
              <a:gd name="connsiteX1" fmla="*/ 11124 w 11181"/>
              <a:gd name="connsiteY1" fmla="*/ 0 h 10630"/>
              <a:gd name="connsiteX2" fmla="*/ 11124 w 11181"/>
              <a:gd name="connsiteY2" fmla="*/ 10000 h 10630"/>
              <a:gd name="connsiteX3" fmla="*/ 2791 w 11181"/>
              <a:gd name="connsiteY3" fmla="*/ 10000 h 10630"/>
              <a:gd name="connsiteX4" fmla="*/ 40 w 11181"/>
              <a:gd name="connsiteY4" fmla="*/ 8276 h 10630"/>
              <a:gd name="connsiteX5" fmla="*/ 1154 w 11181"/>
              <a:gd name="connsiteY5" fmla="*/ 4055 h 10630"/>
              <a:gd name="connsiteX6" fmla="*/ 2791 w 11181"/>
              <a:gd name="connsiteY6" fmla="*/ 0 h 10630"/>
              <a:gd name="connsiteX0" fmla="*/ 2791 w 11181"/>
              <a:gd name="connsiteY0" fmla="*/ 0 h 10630"/>
              <a:gd name="connsiteX1" fmla="*/ 11124 w 11181"/>
              <a:gd name="connsiteY1" fmla="*/ 0 h 10630"/>
              <a:gd name="connsiteX2" fmla="*/ 11124 w 11181"/>
              <a:gd name="connsiteY2" fmla="*/ 10000 h 10630"/>
              <a:gd name="connsiteX3" fmla="*/ 2791 w 11181"/>
              <a:gd name="connsiteY3" fmla="*/ 10000 h 10630"/>
              <a:gd name="connsiteX4" fmla="*/ 40 w 11181"/>
              <a:gd name="connsiteY4" fmla="*/ 8276 h 10630"/>
              <a:gd name="connsiteX5" fmla="*/ 160 w 11181"/>
              <a:gd name="connsiteY5" fmla="*/ 5517 h 10630"/>
              <a:gd name="connsiteX6" fmla="*/ 2791 w 11181"/>
              <a:gd name="connsiteY6" fmla="*/ 0 h 10630"/>
              <a:gd name="connsiteX0" fmla="*/ 2791 w 11181"/>
              <a:gd name="connsiteY0" fmla="*/ 0 h 10000"/>
              <a:gd name="connsiteX1" fmla="*/ 11124 w 11181"/>
              <a:gd name="connsiteY1" fmla="*/ 0 h 10000"/>
              <a:gd name="connsiteX2" fmla="*/ 11124 w 11181"/>
              <a:gd name="connsiteY2" fmla="*/ 10000 h 10000"/>
              <a:gd name="connsiteX3" fmla="*/ 2791 w 11181"/>
              <a:gd name="connsiteY3" fmla="*/ 10000 h 10000"/>
              <a:gd name="connsiteX4" fmla="*/ 40 w 11181"/>
              <a:gd name="connsiteY4" fmla="*/ 8276 h 10000"/>
              <a:gd name="connsiteX5" fmla="*/ 160 w 11181"/>
              <a:gd name="connsiteY5" fmla="*/ 5517 h 10000"/>
              <a:gd name="connsiteX6" fmla="*/ 2791 w 11181"/>
              <a:gd name="connsiteY6" fmla="*/ 0 h 10000"/>
              <a:gd name="connsiteX0" fmla="*/ 2912 w 11302"/>
              <a:gd name="connsiteY0" fmla="*/ 0 h 10000"/>
              <a:gd name="connsiteX1" fmla="*/ 11245 w 11302"/>
              <a:gd name="connsiteY1" fmla="*/ 0 h 10000"/>
              <a:gd name="connsiteX2" fmla="*/ 11245 w 11302"/>
              <a:gd name="connsiteY2" fmla="*/ 10000 h 10000"/>
              <a:gd name="connsiteX3" fmla="*/ 2912 w 11302"/>
              <a:gd name="connsiteY3" fmla="*/ 10000 h 10000"/>
              <a:gd name="connsiteX4" fmla="*/ 40 w 11302"/>
              <a:gd name="connsiteY4" fmla="*/ 10000 h 10000"/>
              <a:gd name="connsiteX5" fmla="*/ 281 w 11302"/>
              <a:gd name="connsiteY5" fmla="*/ 5517 h 10000"/>
              <a:gd name="connsiteX6" fmla="*/ 2912 w 11302"/>
              <a:gd name="connsiteY6" fmla="*/ 0 h 10000"/>
              <a:gd name="connsiteX0" fmla="*/ 2912 w 11302"/>
              <a:gd name="connsiteY0" fmla="*/ 0 h 10000"/>
              <a:gd name="connsiteX1" fmla="*/ 11245 w 11302"/>
              <a:gd name="connsiteY1" fmla="*/ 0 h 10000"/>
              <a:gd name="connsiteX2" fmla="*/ 11245 w 11302"/>
              <a:gd name="connsiteY2" fmla="*/ 10000 h 10000"/>
              <a:gd name="connsiteX3" fmla="*/ 2912 w 11302"/>
              <a:gd name="connsiteY3" fmla="*/ 10000 h 10000"/>
              <a:gd name="connsiteX4" fmla="*/ 40 w 11302"/>
              <a:gd name="connsiteY4" fmla="*/ 10000 h 10000"/>
              <a:gd name="connsiteX5" fmla="*/ 281 w 11302"/>
              <a:gd name="connsiteY5" fmla="*/ 5517 h 10000"/>
              <a:gd name="connsiteX6" fmla="*/ 2912 w 11302"/>
              <a:gd name="connsiteY6" fmla="*/ 0 h 10000"/>
              <a:gd name="connsiteX0" fmla="*/ 2912 w 11302"/>
              <a:gd name="connsiteY0" fmla="*/ 0 h 10338"/>
              <a:gd name="connsiteX1" fmla="*/ 11245 w 11302"/>
              <a:gd name="connsiteY1" fmla="*/ 0 h 10338"/>
              <a:gd name="connsiteX2" fmla="*/ 11245 w 11302"/>
              <a:gd name="connsiteY2" fmla="*/ 10000 h 10338"/>
              <a:gd name="connsiteX3" fmla="*/ 2912 w 11302"/>
              <a:gd name="connsiteY3" fmla="*/ 10000 h 10338"/>
              <a:gd name="connsiteX4" fmla="*/ 40 w 11302"/>
              <a:gd name="connsiteY4" fmla="*/ 10000 h 10338"/>
              <a:gd name="connsiteX5" fmla="*/ 281 w 11302"/>
              <a:gd name="connsiteY5" fmla="*/ 5517 h 10338"/>
              <a:gd name="connsiteX6" fmla="*/ 2912 w 11302"/>
              <a:gd name="connsiteY6" fmla="*/ 0 h 10338"/>
              <a:gd name="connsiteX0" fmla="*/ 2912 w 11302"/>
              <a:gd name="connsiteY0" fmla="*/ 0 h 10338"/>
              <a:gd name="connsiteX1" fmla="*/ 11245 w 11302"/>
              <a:gd name="connsiteY1" fmla="*/ 0 h 10338"/>
              <a:gd name="connsiteX2" fmla="*/ 11245 w 11302"/>
              <a:gd name="connsiteY2" fmla="*/ 10000 h 10338"/>
              <a:gd name="connsiteX3" fmla="*/ 2912 w 11302"/>
              <a:gd name="connsiteY3" fmla="*/ 10000 h 10338"/>
              <a:gd name="connsiteX4" fmla="*/ 40 w 11302"/>
              <a:gd name="connsiteY4" fmla="*/ 10000 h 10338"/>
              <a:gd name="connsiteX5" fmla="*/ 643 w 11302"/>
              <a:gd name="connsiteY5" fmla="*/ 3448 h 10338"/>
              <a:gd name="connsiteX6" fmla="*/ 2912 w 11302"/>
              <a:gd name="connsiteY6" fmla="*/ 0 h 10338"/>
              <a:gd name="connsiteX0" fmla="*/ 2912 w 11302"/>
              <a:gd name="connsiteY0" fmla="*/ 0 h 10338"/>
              <a:gd name="connsiteX1" fmla="*/ 11245 w 11302"/>
              <a:gd name="connsiteY1" fmla="*/ 0 h 10338"/>
              <a:gd name="connsiteX2" fmla="*/ 11245 w 11302"/>
              <a:gd name="connsiteY2" fmla="*/ 10000 h 10338"/>
              <a:gd name="connsiteX3" fmla="*/ 2912 w 11302"/>
              <a:gd name="connsiteY3" fmla="*/ 10000 h 10338"/>
              <a:gd name="connsiteX4" fmla="*/ 40 w 11302"/>
              <a:gd name="connsiteY4" fmla="*/ 10000 h 10338"/>
              <a:gd name="connsiteX5" fmla="*/ 643 w 11302"/>
              <a:gd name="connsiteY5" fmla="*/ 3448 h 10338"/>
              <a:gd name="connsiteX6" fmla="*/ 2912 w 11302"/>
              <a:gd name="connsiteY6" fmla="*/ 0 h 10338"/>
              <a:gd name="connsiteX0" fmla="*/ 2912 w 11302"/>
              <a:gd name="connsiteY0" fmla="*/ 0 h 10338"/>
              <a:gd name="connsiteX1" fmla="*/ 11245 w 11302"/>
              <a:gd name="connsiteY1" fmla="*/ 0 h 10338"/>
              <a:gd name="connsiteX2" fmla="*/ 11245 w 11302"/>
              <a:gd name="connsiteY2" fmla="*/ 10000 h 10338"/>
              <a:gd name="connsiteX3" fmla="*/ 2912 w 11302"/>
              <a:gd name="connsiteY3" fmla="*/ 10000 h 10338"/>
              <a:gd name="connsiteX4" fmla="*/ 40 w 11302"/>
              <a:gd name="connsiteY4" fmla="*/ 10000 h 10338"/>
              <a:gd name="connsiteX5" fmla="*/ 643 w 11302"/>
              <a:gd name="connsiteY5" fmla="*/ 3448 h 10338"/>
              <a:gd name="connsiteX6" fmla="*/ 2912 w 11302"/>
              <a:gd name="connsiteY6" fmla="*/ 0 h 10338"/>
              <a:gd name="connsiteX0" fmla="*/ 2872 w 11262"/>
              <a:gd name="connsiteY0" fmla="*/ 0 h 10338"/>
              <a:gd name="connsiteX1" fmla="*/ 11205 w 11262"/>
              <a:gd name="connsiteY1" fmla="*/ 0 h 10338"/>
              <a:gd name="connsiteX2" fmla="*/ 11205 w 11262"/>
              <a:gd name="connsiteY2" fmla="*/ 10000 h 10338"/>
              <a:gd name="connsiteX3" fmla="*/ 2872 w 11262"/>
              <a:gd name="connsiteY3" fmla="*/ 10000 h 10338"/>
              <a:gd name="connsiteX4" fmla="*/ 0 w 11262"/>
              <a:gd name="connsiteY4" fmla="*/ 10000 h 10338"/>
              <a:gd name="connsiteX5" fmla="*/ 2872 w 11262"/>
              <a:gd name="connsiteY5" fmla="*/ 0 h 10338"/>
              <a:gd name="connsiteX0" fmla="*/ 3046 w 11436"/>
              <a:gd name="connsiteY0" fmla="*/ 0 h 10338"/>
              <a:gd name="connsiteX1" fmla="*/ 11379 w 11436"/>
              <a:gd name="connsiteY1" fmla="*/ 0 h 10338"/>
              <a:gd name="connsiteX2" fmla="*/ 11379 w 11436"/>
              <a:gd name="connsiteY2" fmla="*/ 10000 h 10338"/>
              <a:gd name="connsiteX3" fmla="*/ 3046 w 11436"/>
              <a:gd name="connsiteY3" fmla="*/ 10000 h 10338"/>
              <a:gd name="connsiteX4" fmla="*/ 174 w 11436"/>
              <a:gd name="connsiteY4" fmla="*/ 10000 h 10338"/>
              <a:gd name="connsiteX5" fmla="*/ 3046 w 11436"/>
              <a:gd name="connsiteY5" fmla="*/ 0 h 10338"/>
              <a:gd name="connsiteX0" fmla="*/ 4819 w 11262"/>
              <a:gd name="connsiteY0" fmla="*/ 0 h 10338"/>
              <a:gd name="connsiteX1" fmla="*/ 11205 w 11262"/>
              <a:gd name="connsiteY1" fmla="*/ 0 h 10338"/>
              <a:gd name="connsiteX2" fmla="*/ 11205 w 11262"/>
              <a:gd name="connsiteY2" fmla="*/ 10000 h 10338"/>
              <a:gd name="connsiteX3" fmla="*/ 2872 w 11262"/>
              <a:gd name="connsiteY3" fmla="*/ 10000 h 10338"/>
              <a:gd name="connsiteX4" fmla="*/ 0 w 11262"/>
              <a:gd name="connsiteY4" fmla="*/ 10000 h 10338"/>
              <a:gd name="connsiteX5" fmla="*/ 4819 w 11262"/>
              <a:gd name="connsiteY5" fmla="*/ 0 h 10338"/>
              <a:gd name="connsiteX0" fmla="*/ 4819 w 11262"/>
              <a:gd name="connsiteY0" fmla="*/ 0 h 10338"/>
              <a:gd name="connsiteX1" fmla="*/ 11205 w 11262"/>
              <a:gd name="connsiteY1" fmla="*/ 0 h 10338"/>
              <a:gd name="connsiteX2" fmla="*/ 11205 w 11262"/>
              <a:gd name="connsiteY2" fmla="*/ 10000 h 10338"/>
              <a:gd name="connsiteX3" fmla="*/ 2872 w 11262"/>
              <a:gd name="connsiteY3" fmla="*/ 10000 h 10338"/>
              <a:gd name="connsiteX4" fmla="*/ 0 w 11262"/>
              <a:gd name="connsiteY4" fmla="*/ 10000 h 10338"/>
              <a:gd name="connsiteX5" fmla="*/ 4819 w 11262"/>
              <a:gd name="connsiteY5" fmla="*/ 0 h 10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62" h="10338">
                <a:moveTo>
                  <a:pt x="4819" y="0"/>
                </a:moveTo>
                <a:lnTo>
                  <a:pt x="11205" y="0"/>
                </a:lnTo>
                <a:cubicBezTo>
                  <a:pt x="11214" y="4908"/>
                  <a:pt x="11262" y="226"/>
                  <a:pt x="11205" y="10000"/>
                </a:cubicBezTo>
                <a:lnTo>
                  <a:pt x="2872" y="10000"/>
                </a:lnTo>
                <a:cubicBezTo>
                  <a:pt x="2073" y="10000"/>
                  <a:pt x="22" y="10338"/>
                  <a:pt x="0" y="10000"/>
                </a:cubicBezTo>
                <a:cubicBezTo>
                  <a:pt x="0" y="8333"/>
                  <a:pt x="745" y="1067"/>
                  <a:pt x="4819" y="0"/>
                </a:cubicBezTo>
                <a:close/>
              </a:path>
            </a:pathLst>
          </a:custGeom>
          <a:solidFill>
            <a:schemeClr val="tx1">
              <a:lumMod val="85000"/>
              <a:lumOff val="15000"/>
            </a:schemeClr>
          </a:solidFill>
          <a:ln w="101600">
            <a:solidFill>
              <a:srgbClr val="00B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feil nach links und rechts 7"/>
          <p:cNvSpPr/>
          <p:nvPr/>
        </p:nvSpPr>
        <p:spPr>
          <a:xfrm>
            <a:off x="1403648" y="3645024"/>
            <a:ext cx="5904656"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feil nach links und rechts 8"/>
          <p:cNvSpPr/>
          <p:nvPr/>
        </p:nvSpPr>
        <p:spPr>
          <a:xfrm rot="5400000">
            <a:off x="3491880" y="3645024"/>
            <a:ext cx="2088232"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feil nach links und rechts 10"/>
          <p:cNvSpPr/>
          <p:nvPr/>
        </p:nvSpPr>
        <p:spPr>
          <a:xfrm>
            <a:off x="1475656" y="1340768"/>
            <a:ext cx="1800200"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feil nach links und rechts 11"/>
          <p:cNvSpPr/>
          <p:nvPr/>
        </p:nvSpPr>
        <p:spPr>
          <a:xfrm>
            <a:off x="3635896" y="1340768"/>
            <a:ext cx="2160240"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feil nach links und rechts 12"/>
          <p:cNvSpPr/>
          <p:nvPr/>
        </p:nvSpPr>
        <p:spPr>
          <a:xfrm>
            <a:off x="6156176" y="1340768"/>
            <a:ext cx="1872208"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endParaRPr lang="en-US" sz="1600" b="1" dirty="0">
              <a:solidFill>
                <a:schemeClr val="bg1"/>
              </a:solidFill>
              <a:latin typeface="Consolas" pitchFamily="49" charset="0"/>
              <a:ea typeface="Roboto" pitchFamily="2" charset="0"/>
              <a:cs typeface="Consolas" pitchFamily="49" charset="0"/>
            </a:endParaRPr>
          </a:p>
        </p:txBody>
      </p:sp>
      <p:sp>
        <p:nvSpPr>
          <p:cNvPr id="4" name="Rechteck 3"/>
          <p:cNvSpPr/>
          <p:nvPr/>
        </p:nvSpPr>
        <p:spPr>
          <a:xfrm>
            <a:off x="1403647" y="1296144"/>
            <a:ext cx="3145309" cy="504056"/>
          </a:xfrm>
          <a:prstGeom prst="rect">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5"/>
          <p:cNvSpPr/>
          <p:nvPr/>
        </p:nvSpPr>
        <p:spPr>
          <a:xfrm>
            <a:off x="4644008" y="1296144"/>
            <a:ext cx="720080" cy="50405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feil nach links und rechts 8"/>
          <p:cNvSpPr/>
          <p:nvPr/>
        </p:nvSpPr>
        <p:spPr>
          <a:xfrm rot="5400000">
            <a:off x="3635896" y="4032448"/>
            <a:ext cx="3528392"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feil nach links und rechts 10"/>
          <p:cNvSpPr/>
          <p:nvPr/>
        </p:nvSpPr>
        <p:spPr>
          <a:xfrm>
            <a:off x="1475656" y="720080"/>
            <a:ext cx="3024336"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ihandform 14"/>
          <p:cNvSpPr/>
          <p:nvPr/>
        </p:nvSpPr>
        <p:spPr>
          <a:xfrm>
            <a:off x="1187624" y="1943503"/>
            <a:ext cx="5452532" cy="4293809"/>
          </a:xfrm>
          <a:custGeom>
            <a:avLst/>
            <a:gdLst>
              <a:gd name="connsiteX0" fmla="*/ 372533 w 5452532"/>
              <a:gd name="connsiteY0" fmla="*/ 33867 h 4293809"/>
              <a:gd name="connsiteX1" fmla="*/ 2360990 w 5452532"/>
              <a:gd name="connsiteY1" fmla="*/ 803124 h 4293809"/>
              <a:gd name="connsiteX2" fmla="*/ 3101219 w 5452532"/>
              <a:gd name="connsiteY2" fmla="*/ 3778552 h 4293809"/>
              <a:gd name="connsiteX3" fmla="*/ 5118704 w 5452532"/>
              <a:gd name="connsiteY3" fmla="*/ 3894667 h 4293809"/>
              <a:gd name="connsiteX4" fmla="*/ 5104190 w 5452532"/>
              <a:gd name="connsiteY4" fmla="*/ 1644952 h 4293809"/>
              <a:gd name="connsiteX5" fmla="*/ 4596190 w 5452532"/>
              <a:gd name="connsiteY5" fmla="*/ 599924 h 4293809"/>
              <a:gd name="connsiteX6" fmla="*/ 372533 w 5452532"/>
              <a:gd name="connsiteY6" fmla="*/ 33867 h 429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2532" h="4293809">
                <a:moveTo>
                  <a:pt x="372533" y="33867"/>
                </a:moveTo>
                <a:cubicBezTo>
                  <a:pt x="0" y="67734"/>
                  <a:pt x="1906209" y="179010"/>
                  <a:pt x="2360990" y="803124"/>
                </a:cubicBezTo>
                <a:cubicBezTo>
                  <a:pt x="2815771" y="1427238"/>
                  <a:pt x="2641600" y="3263295"/>
                  <a:pt x="3101219" y="3778552"/>
                </a:cubicBezTo>
                <a:cubicBezTo>
                  <a:pt x="3560838" y="4293809"/>
                  <a:pt x="4784876" y="4250267"/>
                  <a:pt x="5118704" y="3894667"/>
                </a:cubicBezTo>
                <a:cubicBezTo>
                  <a:pt x="5452532" y="3539067"/>
                  <a:pt x="5191276" y="2194076"/>
                  <a:pt x="5104190" y="1644952"/>
                </a:cubicBezTo>
                <a:cubicBezTo>
                  <a:pt x="5017104" y="1095828"/>
                  <a:pt x="5379961" y="868438"/>
                  <a:pt x="4596190" y="599924"/>
                </a:cubicBezTo>
                <a:cubicBezTo>
                  <a:pt x="3812419" y="331410"/>
                  <a:pt x="745066" y="0"/>
                  <a:pt x="372533" y="33867"/>
                </a:cubicBezTo>
                <a:close/>
              </a:path>
            </a:pathLst>
          </a:custGeom>
          <a:noFill/>
          <a:ln w="76200">
            <a:solidFill>
              <a:srgbClr val="00B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feil nach links und rechts 15"/>
          <p:cNvSpPr/>
          <p:nvPr/>
        </p:nvSpPr>
        <p:spPr>
          <a:xfrm>
            <a:off x="3995936" y="3960440"/>
            <a:ext cx="2376264"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feil nach links und rechts 16"/>
          <p:cNvSpPr/>
          <p:nvPr/>
        </p:nvSpPr>
        <p:spPr>
          <a:xfrm>
            <a:off x="1475656" y="3960440"/>
            <a:ext cx="2376264"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def</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filter</a:t>
            </a:r>
            <a:r>
              <a:rPr lang="en-US" sz="2000" b="1" dirty="0" smtClean="0">
                <a:solidFill>
                  <a:schemeClr val="bg1"/>
                </a:solidFill>
                <a:latin typeface="Consolas" pitchFamily="49" charset="0"/>
                <a:ea typeface="Roboto" pitchFamily="2" charset="0"/>
                <a:cs typeface="Consolas" pitchFamily="49" charset="0"/>
              </a:rPr>
              <a:t>(markup):</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add_twitter_names</a:t>
            </a:r>
            <a:r>
              <a:rPr lang="en-US" sz="2000" b="1" dirty="0" smtClean="0">
                <a:solidFill>
                  <a:schemeClr val="bg1"/>
                </a:solidFill>
                <a:latin typeface="Consolas" pitchFamily="49" charset="0"/>
                <a:ea typeface="Roboto" pitchFamily="2" charset="0"/>
                <a:cs typeface="Consolas" pitchFamily="49" charset="0"/>
              </a:rPr>
              <a:t>(markup)</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def</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add_twitter_names</a:t>
            </a:r>
            <a:r>
              <a:rPr lang="en-US" sz="2000" b="1" dirty="0" smtClean="0">
                <a:solidFill>
                  <a:schemeClr val="bg1"/>
                </a:solidFill>
                <a:latin typeface="Consolas" pitchFamily="49" charset="0"/>
                <a:ea typeface="Roboto" pitchFamily="2" charset="0"/>
                <a:cs typeface="Consolas" pitchFamily="49" charset="0"/>
              </a:rPr>
              <a:t>(markup):</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pattern = </a:t>
            </a:r>
            <a:r>
              <a:rPr lang="en-US" sz="2000" b="1" dirty="0" smtClean="0">
                <a:solidFill>
                  <a:srgbClr val="00DB00"/>
                </a:solidFill>
                <a:latin typeface="Consolas" pitchFamily="49" charset="0"/>
                <a:ea typeface="Roboto" pitchFamily="2" charset="0"/>
                <a:cs typeface="Consolas" pitchFamily="49" charset="0"/>
              </a:rPr>
              <a:t>"@(\w+)"</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url</a:t>
            </a:r>
            <a:r>
              <a:rPr lang="en-US" sz="2000" b="1" dirty="0" smtClean="0">
                <a:solidFill>
                  <a:schemeClr val="bg1"/>
                </a:solidFill>
                <a:latin typeface="Consolas" pitchFamily="49" charset="0"/>
                <a:ea typeface="Roboto" pitchFamily="2" charset="0"/>
                <a:cs typeface="Consolas" pitchFamily="49" charset="0"/>
              </a:rPr>
              <a:t> = </a:t>
            </a:r>
            <a:r>
              <a:rPr lang="en-US" sz="2000" b="1" dirty="0" smtClean="0">
                <a:solidFill>
                  <a:srgbClr val="00DB00"/>
                </a:solidFill>
                <a:latin typeface="Consolas" pitchFamily="49" charset="0"/>
                <a:ea typeface="Roboto" pitchFamily="2" charset="0"/>
                <a:cs typeface="Consolas" pitchFamily="49" charset="0"/>
              </a:rPr>
              <a:t>"https://twitter.com/"</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link = </a:t>
            </a:r>
            <a:r>
              <a:rPr lang="en-US" sz="2000" b="1" dirty="0" smtClean="0">
                <a:solidFill>
                  <a:srgbClr val="00DB00"/>
                </a:solidFill>
                <a:latin typeface="Consolas" pitchFamily="49" charset="0"/>
                <a:ea typeface="Roboto" pitchFamily="2" charset="0"/>
                <a:cs typeface="Consolas" pitchFamily="49" charset="0"/>
              </a:rPr>
              <a:t>"&lt;a </a:t>
            </a:r>
            <a:r>
              <a:rPr lang="en-US" sz="2000" b="1" dirty="0" err="1" smtClean="0">
                <a:solidFill>
                  <a:srgbClr val="00DB00"/>
                </a:solidFill>
                <a:latin typeface="Consolas" pitchFamily="49" charset="0"/>
                <a:ea typeface="Roboto" pitchFamily="2" charset="0"/>
                <a:cs typeface="Consolas" pitchFamily="49" charset="0"/>
              </a:rPr>
              <a:t>href</a:t>
            </a:r>
            <a:r>
              <a:rPr lang="en-US" sz="2000" b="1" dirty="0" smtClean="0">
                <a:solidFill>
                  <a:srgbClr val="00DB00"/>
                </a:solidFill>
                <a:latin typeface="Consolas" pitchFamily="49" charset="0"/>
                <a:ea typeface="Roboto" pitchFamily="2" charset="0"/>
                <a:cs typeface="Consolas" pitchFamily="49" charset="0"/>
              </a:rPr>
              <a:t>='%s\\1'&gt;@\\1&lt;/a&gt;"</a:t>
            </a:r>
            <a:r>
              <a:rPr lang="en-US" sz="2000" b="1" dirty="0" smtClean="0">
                <a:solidFill>
                  <a:schemeClr val="bg1"/>
                </a:solidFill>
                <a:latin typeface="Consolas" pitchFamily="49" charset="0"/>
                <a:ea typeface="Roboto" pitchFamily="2" charset="0"/>
                <a:cs typeface="Consolas" pitchFamily="49" charset="0"/>
              </a:rPr>
              <a:t> % </a:t>
            </a:r>
            <a:r>
              <a:rPr lang="en-US" sz="2000" b="1" dirty="0" err="1" smtClean="0">
                <a:solidFill>
                  <a:schemeClr val="bg1"/>
                </a:solidFill>
                <a:latin typeface="Consolas" pitchFamily="49" charset="0"/>
                <a:ea typeface="Roboto" pitchFamily="2" charset="0"/>
                <a:cs typeface="Consolas" pitchFamily="49" charset="0"/>
              </a:rPr>
              <a:t>url</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replacement = link</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re.sub(pattern, replacement, markup)</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def</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home</a:t>
            </a:r>
            <a:r>
              <a:rPr lang="en-US" sz="2000" b="1" dirty="0" smtClean="0">
                <a:solidFill>
                  <a:schemeClr val="bg1"/>
                </a:solidFill>
                <a:latin typeface="Consolas" pitchFamily="49" charset="0"/>
                <a:ea typeface="Roboto" pitchFamily="2" charset="0"/>
                <a:cs typeface="Consolas" pitchFamily="49" charset="0"/>
              </a:rPr>
              <a:t>(entries):</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markup = </a:t>
            </a:r>
            <a:r>
              <a:rPr lang="en-US" sz="2000" b="1" dirty="0" err="1" smtClean="0">
                <a:solidFill>
                  <a:schemeClr val="bg1"/>
                </a:solidFill>
                <a:latin typeface="Consolas" pitchFamily="49" charset="0"/>
                <a:ea typeface="Roboto" pitchFamily="2" charset="0"/>
                <a:cs typeface="Consolas" pitchFamily="49" charset="0"/>
              </a:rPr>
              <a:t>create_page</a:t>
            </a:r>
            <a:r>
              <a:rPr lang="en-US" sz="2000" b="1" dirty="0" smtClean="0">
                <a:solidFill>
                  <a:schemeClr val="bg1"/>
                </a:solidFill>
                <a:latin typeface="Consolas" pitchFamily="49" charset="0"/>
                <a:ea typeface="Roboto" pitchFamily="2" charset="0"/>
                <a:cs typeface="Consolas" pitchFamily="49" charset="0"/>
              </a:rPr>
              <a:t>(entries)</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markup = filter(markup)</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markup</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def</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main</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entries = </a:t>
            </a:r>
            <a:r>
              <a:rPr lang="en-US" sz="2000" b="1" dirty="0" smtClean="0">
                <a:solidFill>
                  <a:srgbClr val="00DB00"/>
                </a:solidFill>
                <a:latin typeface="Consolas" pitchFamily="49" charset="0"/>
                <a:ea typeface="Roboto" pitchFamily="2" charset="0"/>
                <a:cs typeface="Consolas" pitchFamily="49" charset="0"/>
              </a:rPr>
              <a:t>Entries</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if</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len</a:t>
            </a: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solidFill>
                  <a:schemeClr val="bg1"/>
                </a:solidFill>
                <a:latin typeface="Consolas" pitchFamily="49" charset="0"/>
                <a:ea typeface="Roboto" pitchFamily="2" charset="0"/>
                <a:cs typeface="Consolas" pitchFamily="49" charset="0"/>
              </a:rPr>
              <a:t>argv</a:t>
            </a:r>
            <a:r>
              <a:rPr lang="en-US" sz="2000" b="1" dirty="0" smtClean="0">
                <a:solidFill>
                  <a:schemeClr val="bg1"/>
                </a:solidFill>
                <a:latin typeface="Consolas" pitchFamily="49" charset="0"/>
                <a:ea typeface="Roboto" pitchFamily="2" charset="0"/>
                <a:cs typeface="Consolas" pitchFamily="49" charset="0"/>
              </a:rPr>
              <a:t>) &gt; </a:t>
            </a:r>
            <a:r>
              <a:rPr lang="en-US" sz="2000" b="1" dirty="0" smtClean="0">
                <a:solidFill>
                  <a:srgbClr val="FF00FF"/>
                </a:solidFill>
                <a:latin typeface="Consolas" pitchFamily="49" charset="0"/>
                <a:ea typeface="Roboto" pitchFamily="2" charset="0"/>
                <a:cs typeface="Consolas" pitchFamily="49" charset="0"/>
              </a:rPr>
              <a:t>1</a:t>
            </a:r>
            <a:r>
              <a:rPr lang="en-US" sz="2000" b="1" dirty="0" smtClean="0">
                <a:latin typeface="Consolas" pitchFamily="49" charset="0"/>
                <a:ea typeface="Roboto" pitchFamily="2" charset="0"/>
                <a:cs typeface="Consolas" pitchFamily="49" charset="0"/>
              </a:rPr>
              <a:t>:</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date = </a:t>
            </a:r>
            <a:r>
              <a:rPr lang="en-US" sz="2000" b="1" dirty="0" err="1" smtClean="0">
                <a:solidFill>
                  <a:schemeClr val="bg1"/>
                </a:solidFill>
                <a:latin typeface="Consolas" pitchFamily="49" charset="0"/>
                <a:ea typeface="Roboto" pitchFamily="2" charset="0"/>
                <a:cs typeface="Consolas" pitchFamily="49" charset="0"/>
              </a:rPr>
              <a:t>argv</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FF00FF"/>
                </a:solidFill>
                <a:latin typeface="Consolas" pitchFamily="49" charset="0"/>
                <a:ea typeface="Roboto" pitchFamily="2" charset="0"/>
                <a:cs typeface="Consolas" pitchFamily="49" charset="0"/>
              </a:rPr>
              <a:t>1</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entries = </a:t>
            </a:r>
            <a:r>
              <a:rPr lang="en-US" sz="2000" b="1" dirty="0" err="1" smtClean="0">
                <a:solidFill>
                  <a:schemeClr val="bg1"/>
                </a:solidFill>
                <a:latin typeface="Consolas" pitchFamily="49" charset="0"/>
                <a:ea typeface="Roboto" pitchFamily="2" charset="0"/>
                <a:cs typeface="Consolas" pitchFamily="49" charset="0"/>
              </a:rPr>
              <a:t>entries.written_on</a:t>
            </a:r>
            <a:r>
              <a:rPr lang="en-US" sz="2000" b="1" dirty="0" smtClean="0">
                <a:solidFill>
                  <a:schemeClr val="bg1"/>
                </a:solidFill>
                <a:latin typeface="Consolas" pitchFamily="49" charset="0"/>
                <a:ea typeface="Roboto" pitchFamily="2" charset="0"/>
                <a:cs typeface="Consolas" pitchFamily="49" charset="0"/>
              </a:rPr>
              <a:t>(date)</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print</a:t>
            </a:r>
            <a:r>
              <a:rPr lang="en-US" sz="2000" b="1" dirty="0" smtClean="0">
                <a:solidFill>
                  <a:schemeClr val="bg1"/>
                </a:solidFill>
                <a:latin typeface="Consolas" pitchFamily="49" charset="0"/>
                <a:ea typeface="Roboto" pitchFamily="2" charset="0"/>
                <a:cs typeface="Consolas" pitchFamily="49" charset="0"/>
              </a:rPr>
              <a:t> home(entries)</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00FF"/>
                </a:solidFill>
              </a:rPr>
              <a:t>GUARD CLAUSES</a:t>
            </a:r>
            <a:endParaRPr lang="de-DE" dirty="0">
              <a:solidFill>
                <a:srgbClr val="FF00FF"/>
              </a:solidFill>
            </a:endParaRPr>
          </a:p>
        </p:txBody>
      </p:sp>
    </p:spTree>
    <p:extLst>
      <p:ext uri="{BB962C8B-B14F-4D97-AF65-F5344CB8AC3E}">
        <p14:creationId xmlns:p14="http://schemas.microsoft.com/office/powerpoint/2010/main" val="3399742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7FF"/>
        </a:solidFill>
        <a:effectLst/>
      </p:bgPr>
    </p:bg>
    <p:spTree>
      <p:nvGrpSpPr>
        <p:cNvPr id="1" name=""/>
        <p:cNvGrpSpPr/>
        <p:nvPr/>
      </p:nvGrpSpPr>
      <p:grpSpPr>
        <a:xfrm>
          <a:off x="0" y="0"/>
          <a:ext cx="0" cy="0"/>
          <a:chOff x="0" y="0"/>
          <a:chExt cx="0" cy="0"/>
        </a:xfrm>
      </p:grpSpPr>
      <p:sp>
        <p:nvSpPr>
          <p:cNvPr id="5" name="Titel 4"/>
          <p:cNvSpPr>
            <a:spLocks noGrp="1"/>
          </p:cNvSpPr>
          <p:nvPr>
            <p:ph type="title"/>
          </p:nvPr>
        </p:nvSpPr>
        <p:spPr>
          <a:xfrm>
            <a:off x="0" y="5085184"/>
            <a:ext cx="9144000" cy="1224136"/>
          </a:xfrm>
        </p:spPr>
        <p:txBody>
          <a:bodyPr>
            <a:normAutofit fontScale="90000"/>
          </a:bodyPr>
          <a:lstStyle/>
          <a:p>
            <a:r>
              <a:rPr lang="en-US" sz="13800" dirty="0" smtClean="0">
                <a:solidFill>
                  <a:schemeClr val="bg1"/>
                </a:solidFill>
              </a:rPr>
              <a:t>@</a:t>
            </a:r>
            <a:r>
              <a:rPr lang="en-US" sz="13800" dirty="0" err="1" smtClean="0">
                <a:solidFill>
                  <a:schemeClr val="bg1"/>
                </a:solidFill>
              </a:rPr>
              <a:t>pro_cessor</a:t>
            </a:r>
            <a:endParaRPr lang="en-US" sz="13800" dirty="0">
              <a:solidFill>
                <a:schemeClr val="bg1"/>
              </a:solidFill>
            </a:endParaRPr>
          </a:p>
        </p:txBody>
      </p:sp>
      <p:pic>
        <p:nvPicPr>
          <p:cNvPr id="1026" name="Picture 2" descr="C:\Users\Johannes Hofmeister\Desktop\cessor_logo.png"/>
          <p:cNvPicPr>
            <a:picLocks noChangeAspect="1" noChangeArrowheads="1"/>
          </p:cNvPicPr>
          <p:nvPr/>
        </p:nvPicPr>
        <p:blipFill>
          <a:blip r:embed="rId2" cstate="print"/>
          <a:srcRect/>
          <a:stretch>
            <a:fillRect/>
          </a:stretch>
        </p:blipFill>
        <p:spPr bwMode="auto">
          <a:xfrm>
            <a:off x="2411760" y="620688"/>
            <a:ext cx="3953569" cy="3263521"/>
          </a:xfrm>
          <a:prstGeom prst="rect">
            <a:avLst/>
          </a:prstGeom>
          <a:noFill/>
        </p:spPr>
      </p:pic>
    </p:spTree>
    <p:extLst>
      <p:ext uri="{BB962C8B-B14F-4D97-AF65-F5344CB8AC3E}">
        <p14:creationId xmlns:p14="http://schemas.microsoft.com/office/powerpoint/2010/main" val="1158913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a:solidFill>
                  <a:schemeClr val="bg1"/>
                </a:solidFill>
                <a:latin typeface="Consolas" pitchFamily="49" charset="0"/>
                <a:ea typeface="Roboto" pitchFamily="2" charset="0"/>
                <a:cs typeface="Consolas" pitchFamily="49" charset="0"/>
              </a:rPr>
              <a:t>if(</a:t>
            </a:r>
            <a:r>
              <a:rPr lang="en-US" sz="2000" b="1" dirty="0" err="1">
                <a:solidFill>
                  <a:schemeClr val="bg1"/>
                </a:solidFill>
                <a:latin typeface="Consolas" pitchFamily="49" charset="0"/>
                <a:ea typeface="Roboto" pitchFamily="2" charset="0"/>
                <a:cs typeface="Consolas" pitchFamily="49" charset="0"/>
              </a:rPr>
              <a:t>someValue</a:t>
            </a:r>
            <a:r>
              <a:rPr lang="en-US" sz="2000" b="1" dirty="0">
                <a:solidFill>
                  <a:schemeClr val="bg1"/>
                </a:solidFill>
                <a:latin typeface="Consolas" pitchFamily="49" charset="0"/>
                <a:ea typeface="Roboto" pitchFamily="2" charset="0"/>
                <a:cs typeface="Consolas" pitchFamily="49" charset="0"/>
              </a:rPr>
              <a:t> != null) </a:t>
            </a:r>
            <a:r>
              <a:rPr lang="en-US" sz="2000" b="1" dirty="0">
                <a:solidFill>
                  <a:schemeClr val="bg1">
                    <a:lumMod val="65000"/>
                  </a:schemeClr>
                </a:solidFill>
                <a:latin typeface="Consolas" pitchFamily="49" charset="0"/>
                <a:ea typeface="Roboto" pitchFamily="2" charset="0"/>
                <a:cs typeface="Consolas" pitchFamily="49" charset="0"/>
              </a:rPr>
              <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err="1">
                <a:solidFill>
                  <a:schemeClr val="bg1">
                    <a:lumMod val="65000"/>
                  </a:schemeClr>
                </a:solidFill>
                <a:latin typeface="Consolas" pitchFamily="49" charset="0"/>
                <a:ea typeface="Roboto" pitchFamily="2" charset="0"/>
                <a:cs typeface="Consolas" pitchFamily="49" charset="0"/>
              </a:rPr>
              <a:t>doSomething</a:t>
            </a:r>
            <a:r>
              <a:rPr lang="en-US" sz="2000" b="1" dirty="0">
                <a:solidFill>
                  <a:schemeClr val="bg1">
                    <a:lumMod val="65000"/>
                  </a:schemeClr>
                </a:solidFill>
                <a:latin typeface="Consolas" pitchFamily="49" charset="0"/>
                <a:ea typeface="Roboto" pitchFamily="2" charset="0"/>
                <a:cs typeface="Consolas" pitchFamily="49" charset="0"/>
              </a:rPr>
              <a:t>();	</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err="1">
                <a:solidFill>
                  <a:schemeClr val="bg1">
                    <a:lumMod val="65000"/>
                  </a:schemeClr>
                </a:solidFill>
                <a:latin typeface="Consolas" pitchFamily="49" charset="0"/>
                <a:ea typeface="Roboto" pitchFamily="2" charset="0"/>
                <a:cs typeface="Consolas" pitchFamily="49" charset="0"/>
              </a:rPr>
              <a:t>doSomethingElse</a:t>
            </a:r>
            <a:r>
              <a:rPr lang="en-US" sz="2000" b="1" dirty="0">
                <a:solidFill>
                  <a:schemeClr val="bg1">
                    <a:lumMod val="65000"/>
                  </a:schemeClr>
                </a:solidFill>
                <a:latin typeface="Consolas" pitchFamily="49" charset="0"/>
                <a:ea typeface="Roboto" pitchFamily="2" charset="0"/>
                <a:cs typeface="Consolas" pitchFamily="49" charset="0"/>
              </a:rPr>
              <a:t>(result);</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result = </a:t>
            </a:r>
            <a:r>
              <a:rPr lang="en-US" sz="2000" b="1" dirty="0" err="1">
                <a:solidFill>
                  <a:schemeClr val="bg1">
                    <a:lumMod val="65000"/>
                  </a:schemeClr>
                </a:solidFill>
                <a:latin typeface="Consolas" pitchFamily="49" charset="0"/>
                <a:ea typeface="Roboto" pitchFamily="2" charset="0"/>
                <a:cs typeface="Consolas" pitchFamily="49" charset="0"/>
              </a:rPr>
              <a:t>doSomeMoreSomething</a:t>
            </a:r>
            <a:r>
              <a:rPr lang="en-US" sz="2000" b="1" dirty="0">
                <a:solidFill>
                  <a:schemeClr val="bg1">
                    <a:lumMod val="65000"/>
                  </a:schemeClr>
                </a:solidFill>
                <a:latin typeface="Consolas" pitchFamily="49" charset="0"/>
                <a:ea typeface="Roboto" pitchFamily="2" charset="0"/>
                <a:cs typeface="Consolas" pitchFamily="49" charset="0"/>
              </a:rPr>
              <a:t>();</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return result;</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return null;</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3080786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a:solidFill>
                  <a:schemeClr val="bg1"/>
                </a:solidFill>
                <a:latin typeface="Consolas" pitchFamily="49" charset="0"/>
                <a:ea typeface="Roboto" pitchFamily="2" charset="0"/>
                <a:cs typeface="Consolas" pitchFamily="49" charset="0"/>
              </a:rPr>
              <a:t>if(</a:t>
            </a:r>
            <a:r>
              <a:rPr lang="en-US" sz="2000" b="1" dirty="0" err="1">
                <a:solidFill>
                  <a:schemeClr val="bg1"/>
                </a:solidFill>
                <a:latin typeface="Consolas" pitchFamily="49" charset="0"/>
                <a:ea typeface="Roboto" pitchFamily="2" charset="0"/>
                <a:cs typeface="Consolas" pitchFamily="49" charset="0"/>
              </a:rPr>
              <a:t>someValue</a:t>
            </a:r>
            <a:r>
              <a:rPr lang="en-US" sz="2000" b="1" dirty="0">
                <a:solidFill>
                  <a:schemeClr val="bg1"/>
                </a:solidFill>
                <a:latin typeface="Consolas" pitchFamily="49" charset="0"/>
                <a:ea typeface="Roboto" pitchFamily="2" charset="0"/>
                <a:cs typeface="Consolas" pitchFamily="49" charset="0"/>
              </a:rPr>
              <a:t> != null) { return null; }</a:t>
            </a:r>
            <a:r>
              <a:rPr lang="en-US" sz="2000" b="1" dirty="0">
                <a:solidFill>
                  <a:schemeClr val="bg1">
                    <a:lumMod val="75000"/>
                  </a:schemeClr>
                </a:solidFill>
                <a:latin typeface="Consolas" pitchFamily="49" charset="0"/>
                <a:ea typeface="Roboto" pitchFamily="2" charset="0"/>
                <a:cs typeface="Consolas" pitchFamily="49" charset="0"/>
              </a:rPr>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err="1">
                <a:solidFill>
                  <a:schemeClr val="bg1">
                    <a:lumMod val="75000"/>
                  </a:schemeClr>
                </a:solidFill>
                <a:latin typeface="Consolas" pitchFamily="49" charset="0"/>
                <a:ea typeface="Roboto" pitchFamily="2" charset="0"/>
                <a:cs typeface="Consolas" pitchFamily="49" charset="0"/>
              </a:rPr>
              <a:t>doSomething</a:t>
            </a:r>
            <a:r>
              <a:rPr lang="en-US" sz="2000" b="1" dirty="0">
                <a:solidFill>
                  <a:schemeClr val="bg1">
                    <a:lumMod val="75000"/>
                  </a:schemeClr>
                </a:solidFill>
                <a:latin typeface="Consolas" pitchFamily="49" charset="0"/>
                <a:ea typeface="Roboto" pitchFamily="2" charset="0"/>
                <a:cs typeface="Consolas" pitchFamily="49" charset="0"/>
              </a:rPr>
              <a:t>();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err="1">
                <a:solidFill>
                  <a:schemeClr val="bg1">
                    <a:lumMod val="75000"/>
                  </a:schemeClr>
                </a:solidFill>
                <a:latin typeface="Consolas" pitchFamily="49" charset="0"/>
                <a:ea typeface="Roboto" pitchFamily="2" charset="0"/>
                <a:cs typeface="Consolas" pitchFamily="49" charset="0"/>
              </a:rPr>
              <a:t>doSomethingElse</a:t>
            </a:r>
            <a:r>
              <a:rPr lang="en-US" sz="2000" b="1" dirty="0">
                <a:solidFill>
                  <a:schemeClr val="bg1">
                    <a:lumMod val="75000"/>
                  </a:schemeClr>
                </a:solidFill>
                <a:latin typeface="Consolas" pitchFamily="49" charset="0"/>
                <a:ea typeface="Roboto" pitchFamily="2" charset="0"/>
                <a:cs typeface="Consolas" pitchFamily="49" charset="0"/>
              </a:rPr>
              <a:t>(result);</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result = </a:t>
            </a:r>
            <a:r>
              <a:rPr lang="en-US" sz="2000" b="1" dirty="0" err="1">
                <a:solidFill>
                  <a:schemeClr val="bg1">
                    <a:lumMod val="75000"/>
                  </a:schemeClr>
                </a:solidFill>
                <a:latin typeface="Consolas" pitchFamily="49" charset="0"/>
                <a:ea typeface="Roboto" pitchFamily="2" charset="0"/>
                <a:cs typeface="Consolas" pitchFamily="49" charset="0"/>
              </a:rPr>
              <a:t>doSomeMoreSomething</a:t>
            </a:r>
            <a:r>
              <a:rPr lang="en-US" sz="2000" b="1" dirty="0">
                <a:solidFill>
                  <a:schemeClr val="bg1">
                    <a:lumMod val="75000"/>
                  </a:schemeClr>
                </a:solidFill>
                <a:latin typeface="Consolas" pitchFamily="49" charset="0"/>
                <a:ea typeface="Roboto" pitchFamily="2" charset="0"/>
                <a:cs typeface="Consolas" pitchFamily="49" charset="0"/>
              </a:rPr>
              <a:t>();</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return result;</a:t>
            </a:r>
            <a:endParaRPr lang="en-US" sz="2000" b="1" dirty="0">
              <a:solidFill>
                <a:schemeClr val="bg1">
                  <a:lumMod val="75000"/>
                </a:schemeClr>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3344033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FF00FF"/>
                </a:solidFill>
              </a:rPr>
              <a:t>Fail early</a:t>
            </a:r>
            <a:endParaRPr lang="de-DE" dirty="0">
              <a:solidFill>
                <a:srgbClr val="FF00FF"/>
              </a:solidFill>
            </a:endParaRPr>
          </a:p>
        </p:txBody>
      </p:sp>
    </p:spTree>
    <p:extLst>
      <p:ext uri="{BB962C8B-B14F-4D97-AF65-F5344CB8AC3E}">
        <p14:creationId xmlns:p14="http://schemas.microsoft.com/office/powerpoint/2010/main" val="1050398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solidFill>
                  <a:srgbClr val="00FF00"/>
                </a:solidFill>
              </a:rPr>
              <a:t>Cyclomatic</a:t>
            </a:r>
            <a:r>
              <a:rPr lang="en-US" dirty="0" smtClean="0">
                <a:solidFill>
                  <a:srgbClr val="00FF00"/>
                </a:solidFill>
              </a:rPr>
              <a:t> Complexity</a:t>
            </a:r>
            <a:endParaRPr lang="de-DE" dirty="0">
              <a:solidFill>
                <a:srgbClr val="00FF00"/>
              </a:solidFill>
            </a:endParaRPr>
          </a:p>
        </p:txBody>
      </p:sp>
    </p:spTree>
    <p:extLst>
      <p:ext uri="{BB962C8B-B14F-4D97-AF65-F5344CB8AC3E}">
        <p14:creationId xmlns:p14="http://schemas.microsoft.com/office/powerpoint/2010/main" val="39598795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
            </a:r>
            <a:br>
              <a:rPr lang="en-US" dirty="0" smtClean="0"/>
            </a:br>
            <a:r>
              <a:rPr lang="en-US" dirty="0" smtClean="0">
                <a:solidFill>
                  <a:srgbClr val="FF00FF"/>
                </a:solidFill>
              </a:rPr>
              <a:t>Nested Ifs</a:t>
            </a:r>
            <a:r>
              <a:rPr lang="en-US" dirty="0" smtClean="0"/>
              <a:t/>
            </a:r>
            <a:br>
              <a:rPr lang="en-US" dirty="0" smtClean="0"/>
            </a:br>
            <a:r>
              <a:rPr lang="en-US" dirty="0" smtClean="0"/>
              <a:t>Number of Paths</a:t>
            </a:r>
            <a:r>
              <a:rPr lang="en-US" dirty="0"/>
              <a:t/>
            </a:r>
            <a:br>
              <a:rPr lang="en-US" dirty="0"/>
            </a:br>
            <a:r>
              <a:rPr lang="en-US" dirty="0" smtClean="0"/>
              <a:t>2 ** 5 = 32</a:t>
            </a:r>
            <a:r>
              <a:rPr lang="en-US" dirty="0"/>
              <a:t/>
            </a:r>
            <a:br>
              <a:rPr lang="en-US" dirty="0"/>
            </a:br>
            <a:endParaRPr lang="de-DE" dirty="0"/>
          </a:p>
        </p:txBody>
      </p:sp>
    </p:spTree>
    <p:extLst>
      <p:ext uri="{BB962C8B-B14F-4D97-AF65-F5344CB8AC3E}">
        <p14:creationId xmlns:p14="http://schemas.microsoft.com/office/powerpoint/2010/main" val="23278227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
            </a:r>
            <a:br>
              <a:rPr lang="en-US" dirty="0" smtClean="0"/>
            </a:br>
            <a:r>
              <a:rPr lang="en-US" dirty="0" smtClean="0"/>
              <a:t>Guard Clauses</a:t>
            </a:r>
            <a:br>
              <a:rPr lang="en-US" dirty="0" smtClean="0"/>
            </a:br>
            <a:r>
              <a:rPr lang="en-US" dirty="0"/>
              <a:t/>
            </a:r>
            <a:br>
              <a:rPr lang="en-US" dirty="0"/>
            </a:br>
            <a:r>
              <a:rPr lang="en-US" dirty="0" smtClean="0"/>
              <a:t>2 * 5 = 10</a:t>
            </a:r>
            <a:r>
              <a:rPr lang="en-US" dirty="0"/>
              <a:t/>
            </a:r>
            <a:br>
              <a:rPr lang="en-US" dirty="0"/>
            </a:br>
            <a:endParaRPr lang="de-DE" dirty="0"/>
          </a:p>
        </p:txBody>
      </p:sp>
    </p:spTree>
    <p:extLst>
      <p:ext uri="{BB962C8B-B14F-4D97-AF65-F5344CB8AC3E}">
        <p14:creationId xmlns:p14="http://schemas.microsoft.com/office/powerpoint/2010/main" val="21735677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Can I hold these in </a:t>
            </a:r>
            <a:r>
              <a:rPr lang="en-US" dirty="0" smtClean="0">
                <a:solidFill>
                  <a:srgbClr val="FF00FF"/>
                </a:solidFill>
              </a:rPr>
              <a:t>memory</a:t>
            </a:r>
            <a:r>
              <a:rPr lang="en-US" dirty="0" smtClean="0"/>
              <a:t>?</a:t>
            </a:r>
            <a:endParaRPr lang="de-DE" dirty="0"/>
          </a:p>
        </p:txBody>
      </p:sp>
    </p:spTree>
    <p:extLst>
      <p:ext uri="{BB962C8B-B14F-4D97-AF65-F5344CB8AC3E}">
        <p14:creationId xmlns:p14="http://schemas.microsoft.com/office/powerpoint/2010/main" val="28838157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Ist</a:t>
            </a:r>
            <a:r>
              <a:rPr lang="en-US" dirty="0" smtClean="0"/>
              <a:t> der Code </a:t>
            </a:r>
            <a:r>
              <a:rPr lang="en-US" dirty="0" err="1" smtClean="0">
                <a:solidFill>
                  <a:srgbClr val="FF00FF"/>
                </a:solidFill>
              </a:rPr>
              <a:t>Performant</a:t>
            </a:r>
            <a:r>
              <a:rPr lang="en-US" dirty="0" smtClean="0">
                <a:solidFill>
                  <a:srgbClr val="FF00FF"/>
                </a:solidFill>
              </a:rPr>
              <a:t> </a:t>
            </a:r>
            <a:r>
              <a:rPr lang="en-US" dirty="0" smtClean="0"/>
              <a:t>von </a:t>
            </a:r>
            <a:r>
              <a:rPr lang="en-US" dirty="0" err="1" smtClean="0"/>
              <a:t>meinem</a:t>
            </a:r>
            <a:r>
              <a:rPr lang="en-US" dirty="0" smtClean="0"/>
              <a:t> </a:t>
            </a:r>
            <a:r>
              <a:rPr lang="en-US" dirty="0" err="1" smtClean="0">
                <a:solidFill>
                  <a:srgbClr val="FF00FF"/>
                </a:solidFill>
              </a:rPr>
              <a:t>Gehirn</a:t>
            </a:r>
            <a:r>
              <a:rPr lang="en-US" dirty="0" smtClean="0">
                <a:solidFill>
                  <a:srgbClr val="FF00FF"/>
                </a:solidFill>
              </a:rPr>
              <a:t> </a:t>
            </a:r>
            <a:r>
              <a:rPr lang="en-US" dirty="0" err="1" smtClean="0"/>
              <a:t>ausführbar</a:t>
            </a:r>
            <a:r>
              <a:rPr lang="en-US" dirty="0" smtClean="0"/>
              <a:t>?</a:t>
            </a:r>
            <a:endParaRPr lang="de-DE" dirty="0"/>
          </a:p>
        </p:txBody>
      </p:sp>
    </p:spTree>
    <p:extLst>
      <p:ext uri="{BB962C8B-B14F-4D97-AF65-F5344CB8AC3E}">
        <p14:creationId xmlns:p14="http://schemas.microsoft.com/office/powerpoint/2010/main" val="2465004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115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a:latin typeface="Bebas Neue" pitchFamily="34" charset="0"/>
                <a:ea typeface="Roboto" pitchFamily="2" charset="0"/>
              </a:rPr>
              <a:t>1</a:t>
            </a:r>
            <a:endParaRPr lang="de-DE" sz="6000" dirty="0">
              <a:latin typeface="Bebas Neue" pitchFamily="34" charset="0"/>
              <a:ea typeface="Roboto" pitchFamily="2" charset="0"/>
            </a:endParaRPr>
          </a:p>
        </p:txBody>
      </p:sp>
      <p:sp>
        <p:nvSpPr>
          <p:cNvPr id="4" name="Rechteck 3"/>
          <p:cNvSpPr/>
          <p:nvPr/>
        </p:nvSpPr>
        <p:spPr>
          <a:xfrm>
            <a:off x="205172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2</a:t>
            </a:r>
            <a:endParaRPr lang="de-DE" sz="6000" dirty="0">
              <a:latin typeface="Bebas Neue" pitchFamily="34" charset="0"/>
              <a:ea typeface="Roboto" pitchFamily="2" charset="0"/>
            </a:endParaRPr>
          </a:p>
        </p:txBody>
      </p:sp>
      <p:sp>
        <p:nvSpPr>
          <p:cNvPr id="5" name="Rechteck 4"/>
          <p:cNvSpPr/>
          <p:nvPr/>
        </p:nvSpPr>
        <p:spPr>
          <a:xfrm>
            <a:off x="349188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2</a:t>
            </a:r>
            <a:endParaRPr lang="de-DE" sz="6000" dirty="0">
              <a:latin typeface="Bebas Neue" pitchFamily="34" charset="0"/>
              <a:ea typeface="Roboto" pitchFamily="2" charset="0"/>
            </a:endParaRPr>
          </a:p>
        </p:txBody>
      </p:sp>
      <p:sp>
        <p:nvSpPr>
          <p:cNvPr id="6" name="Rechteck 5"/>
          <p:cNvSpPr/>
          <p:nvPr/>
        </p:nvSpPr>
        <p:spPr>
          <a:xfrm>
            <a:off x="493204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4</a:t>
            </a:r>
            <a:endParaRPr lang="de-DE" sz="6000" dirty="0">
              <a:latin typeface="Bebas Neue" pitchFamily="34" charset="0"/>
              <a:ea typeface="Roboto" pitchFamily="2" charset="0"/>
            </a:endParaRPr>
          </a:p>
        </p:txBody>
      </p:sp>
      <p:sp>
        <p:nvSpPr>
          <p:cNvPr id="7" name="Rechteck 6"/>
          <p:cNvSpPr/>
          <p:nvPr/>
        </p:nvSpPr>
        <p:spPr>
          <a:xfrm>
            <a:off x="637220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9</a:t>
            </a:r>
            <a:endParaRPr lang="de-DE" sz="6000" dirty="0">
              <a:latin typeface="Bebas Neue" pitchFamily="34" charset="0"/>
              <a:ea typeface="Roboto" pitchFamily="2" charset="0"/>
            </a:endParaRPr>
          </a:p>
        </p:txBody>
      </p:sp>
      <p:sp>
        <p:nvSpPr>
          <p:cNvPr id="8" name="Rechteck 7"/>
          <p:cNvSpPr/>
          <p:nvPr/>
        </p:nvSpPr>
        <p:spPr>
          <a:xfrm>
            <a:off x="78123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0</a:t>
            </a:r>
            <a:endParaRPr lang="de-DE" sz="6000" dirty="0">
              <a:latin typeface="Bebas Neue" pitchFamily="34" charset="0"/>
              <a:ea typeface="Roboto" pitchFamily="2" charset="0"/>
            </a:endParaRPr>
          </a:p>
        </p:txBody>
      </p:sp>
    </p:spTree>
    <p:extLst>
      <p:ext uri="{BB962C8B-B14F-4D97-AF65-F5344CB8AC3E}">
        <p14:creationId xmlns:p14="http://schemas.microsoft.com/office/powerpoint/2010/main" val="33425904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115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a:latin typeface="Bebas Neue" pitchFamily="34" charset="0"/>
                <a:ea typeface="Roboto" pitchFamily="2" charset="0"/>
              </a:rPr>
              <a:t>1</a:t>
            </a:r>
            <a:endParaRPr lang="de-DE" sz="6000" dirty="0">
              <a:latin typeface="Bebas Neue" pitchFamily="34" charset="0"/>
              <a:ea typeface="Roboto" pitchFamily="2" charset="0"/>
            </a:endParaRPr>
          </a:p>
        </p:txBody>
      </p:sp>
      <p:sp>
        <p:nvSpPr>
          <p:cNvPr id="4" name="Rechteck 3"/>
          <p:cNvSpPr/>
          <p:nvPr/>
        </p:nvSpPr>
        <p:spPr>
          <a:xfrm>
            <a:off x="133164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2</a:t>
            </a:r>
            <a:endParaRPr lang="de-DE" sz="6000" dirty="0">
              <a:latin typeface="Bebas Neue" pitchFamily="34" charset="0"/>
              <a:ea typeface="Roboto" pitchFamily="2" charset="0"/>
            </a:endParaRPr>
          </a:p>
        </p:txBody>
      </p:sp>
      <p:sp>
        <p:nvSpPr>
          <p:cNvPr id="5" name="Rechteck 4"/>
          <p:cNvSpPr/>
          <p:nvPr/>
        </p:nvSpPr>
        <p:spPr>
          <a:xfrm>
            <a:off x="42119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2</a:t>
            </a:r>
            <a:endParaRPr lang="de-DE" sz="6000" dirty="0">
              <a:latin typeface="Bebas Neue" pitchFamily="34" charset="0"/>
              <a:ea typeface="Roboto" pitchFamily="2" charset="0"/>
            </a:endParaRPr>
          </a:p>
        </p:txBody>
      </p:sp>
      <p:sp>
        <p:nvSpPr>
          <p:cNvPr id="6" name="Rechteck 5"/>
          <p:cNvSpPr/>
          <p:nvPr/>
        </p:nvSpPr>
        <p:spPr>
          <a:xfrm>
            <a:off x="493204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4</a:t>
            </a:r>
            <a:endParaRPr lang="de-DE" sz="6000" dirty="0">
              <a:latin typeface="Bebas Neue" pitchFamily="34" charset="0"/>
              <a:ea typeface="Roboto" pitchFamily="2" charset="0"/>
            </a:endParaRPr>
          </a:p>
        </p:txBody>
      </p:sp>
      <p:sp>
        <p:nvSpPr>
          <p:cNvPr id="7" name="Rechteck 6"/>
          <p:cNvSpPr/>
          <p:nvPr/>
        </p:nvSpPr>
        <p:spPr>
          <a:xfrm>
            <a:off x="709228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9</a:t>
            </a:r>
            <a:endParaRPr lang="de-DE" sz="6000" dirty="0">
              <a:latin typeface="Bebas Neue" pitchFamily="34" charset="0"/>
              <a:ea typeface="Roboto" pitchFamily="2" charset="0"/>
            </a:endParaRPr>
          </a:p>
        </p:txBody>
      </p:sp>
      <p:sp>
        <p:nvSpPr>
          <p:cNvPr id="8" name="Rechteck 7"/>
          <p:cNvSpPr/>
          <p:nvPr/>
        </p:nvSpPr>
        <p:spPr>
          <a:xfrm>
            <a:off x="78123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0</a:t>
            </a:r>
            <a:endParaRPr lang="de-DE" sz="6000" dirty="0">
              <a:latin typeface="Bebas Neue" pitchFamily="34" charset="0"/>
              <a:ea typeface="Roboto" pitchFamily="2" charset="0"/>
            </a:endParaRPr>
          </a:p>
        </p:txBody>
      </p:sp>
    </p:spTree>
    <p:extLst>
      <p:ext uri="{BB962C8B-B14F-4D97-AF65-F5344CB8AC3E}">
        <p14:creationId xmlns:p14="http://schemas.microsoft.com/office/powerpoint/2010/main" val="2081917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9600" dirty="0" smtClean="0"/>
              <a:t>http://cessor.de</a:t>
            </a:r>
            <a:endParaRPr lang="en-US" sz="9600" dirty="0"/>
          </a:p>
        </p:txBody>
      </p:sp>
      <p:sp>
        <p:nvSpPr>
          <p:cNvPr id="6" name="Textplatzhalter 5"/>
          <p:cNvSpPr>
            <a:spLocks noGrp="1"/>
          </p:cNvSpPr>
          <p:nvPr>
            <p:ph type="body" sz="quarter" idx="10"/>
          </p:nvPr>
        </p:nvSpPr>
        <p:spPr/>
        <p:txBody>
          <a:bodyPr/>
          <a:lstStyle/>
          <a:p>
            <a:r>
              <a:rPr lang="en-US" dirty="0" smtClean="0"/>
              <a:t>Page</a:t>
            </a:r>
            <a:endParaRPr lang="en-US" dirty="0"/>
          </a:p>
        </p:txBody>
      </p:sp>
    </p:spTree>
    <p:extLst>
      <p:ext uri="{BB962C8B-B14F-4D97-AF65-F5344CB8AC3E}">
        <p14:creationId xmlns:p14="http://schemas.microsoft.com/office/powerpoint/2010/main" val="10878022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115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a:latin typeface="Bebas Neue" pitchFamily="34" charset="0"/>
                <a:ea typeface="Roboto" pitchFamily="2" charset="0"/>
              </a:rPr>
              <a:t>1</a:t>
            </a:r>
            <a:endParaRPr lang="de-DE" sz="6000" dirty="0">
              <a:latin typeface="Bebas Neue" pitchFamily="34" charset="0"/>
              <a:ea typeface="Roboto" pitchFamily="2" charset="0"/>
            </a:endParaRPr>
          </a:p>
        </p:txBody>
      </p:sp>
      <p:sp>
        <p:nvSpPr>
          <p:cNvPr id="4" name="Rechteck 3"/>
          <p:cNvSpPr/>
          <p:nvPr/>
        </p:nvSpPr>
        <p:spPr>
          <a:xfrm>
            <a:off x="133164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2</a:t>
            </a:r>
            <a:endParaRPr lang="de-DE" sz="6000" dirty="0">
              <a:latin typeface="Bebas Neue" pitchFamily="34" charset="0"/>
              <a:ea typeface="Roboto" pitchFamily="2" charset="0"/>
            </a:endParaRPr>
          </a:p>
        </p:txBody>
      </p:sp>
      <p:sp>
        <p:nvSpPr>
          <p:cNvPr id="5" name="Rechteck 4"/>
          <p:cNvSpPr/>
          <p:nvPr/>
        </p:nvSpPr>
        <p:spPr>
          <a:xfrm>
            <a:off x="42119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2</a:t>
            </a:r>
            <a:endParaRPr lang="de-DE" sz="6000" dirty="0">
              <a:latin typeface="Bebas Neue" pitchFamily="34" charset="0"/>
              <a:ea typeface="Roboto" pitchFamily="2" charset="0"/>
            </a:endParaRPr>
          </a:p>
        </p:txBody>
      </p:sp>
      <p:sp>
        <p:nvSpPr>
          <p:cNvPr id="6" name="Rechteck 5"/>
          <p:cNvSpPr/>
          <p:nvPr/>
        </p:nvSpPr>
        <p:spPr>
          <a:xfrm>
            <a:off x="493204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4</a:t>
            </a:r>
            <a:endParaRPr lang="de-DE" sz="6000" dirty="0">
              <a:latin typeface="Bebas Neue" pitchFamily="34" charset="0"/>
              <a:ea typeface="Roboto" pitchFamily="2" charset="0"/>
            </a:endParaRPr>
          </a:p>
        </p:txBody>
      </p:sp>
      <p:sp>
        <p:nvSpPr>
          <p:cNvPr id="7" name="Rechteck 6"/>
          <p:cNvSpPr/>
          <p:nvPr/>
        </p:nvSpPr>
        <p:spPr>
          <a:xfrm>
            <a:off x="709228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9</a:t>
            </a:r>
            <a:endParaRPr lang="de-DE" sz="6000" dirty="0">
              <a:latin typeface="Bebas Neue" pitchFamily="34" charset="0"/>
              <a:ea typeface="Roboto" pitchFamily="2" charset="0"/>
            </a:endParaRPr>
          </a:p>
        </p:txBody>
      </p:sp>
      <p:sp>
        <p:nvSpPr>
          <p:cNvPr id="8" name="Rechteck 7"/>
          <p:cNvSpPr/>
          <p:nvPr/>
        </p:nvSpPr>
        <p:spPr>
          <a:xfrm>
            <a:off x="78123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0</a:t>
            </a:r>
            <a:endParaRPr lang="de-DE" sz="6000" dirty="0">
              <a:latin typeface="Bebas Neue" pitchFamily="34" charset="0"/>
              <a:ea typeface="Roboto" pitchFamily="2" charset="0"/>
            </a:endParaRPr>
          </a:p>
        </p:txBody>
      </p:sp>
      <p:sp>
        <p:nvSpPr>
          <p:cNvPr id="2" name="Textfeld 1"/>
          <p:cNvSpPr txBox="1"/>
          <p:nvPr/>
        </p:nvSpPr>
        <p:spPr>
          <a:xfrm>
            <a:off x="0" y="2391852"/>
            <a:ext cx="9144000" cy="677108"/>
          </a:xfrm>
          <a:prstGeom prst="rect">
            <a:avLst/>
          </a:prstGeom>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de-DE" sz="4400" b="0" i="0" u="none" strike="noStrike" kern="1200" cap="none" spc="0" normalizeH="0" baseline="0" noProof="0" dirty="0" smtClean="0">
                <a:ln w="19050">
                  <a:noFill/>
                </a:ln>
                <a:solidFill>
                  <a:srgbClr val="00B7FF"/>
                </a:solidFill>
                <a:uLnTx/>
                <a:uFillTx/>
                <a:latin typeface="Roboto" pitchFamily="2" charset="0"/>
                <a:ea typeface="Roboto" pitchFamily="2" charset="0"/>
              </a:rPr>
              <a:t>12/24/90</a:t>
            </a:r>
            <a:endParaRPr kumimoji="0" lang="de-DE" sz="4400" b="0" i="0" u="none" strike="noStrike" kern="1200" cap="none" spc="0" normalizeH="0" baseline="0" noProof="0" dirty="0" smtClean="0">
              <a:ln w="19050">
                <a:noFill/>
              </a:ln>
              <a:solidFill>
                <a:srgbClr val="00B7FF"/>
              </a:solidFill>
              <a:uLnTx/>
              <a:uFillTx/>
              <a:latin typeface="Roboto" pitchFamily="2" charset="0"/>
              <a:ea typeface="Roboto" pitchFamily="2" charset="0"/>
            </a:endParaRPr>
          </a:p>
        </p:txBody>
      </p:sp>
    </p:spTree>
    <p:extLst>
      <p:ext uri="{BB962C8B-B14F-4D97-AF65-F5344CB8AC3E}">
        <p14:creationId xmlns:p14="http://schemas.microsoft.com/office/powerpoint/2010/main" val="8686245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115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a:latin typeface="Bebas Neue" pitchFamily="34" charset="0"/>
                <a:ea typeface="Roboto" pitchFamily="2" charset="0"/>
              </a:rPr>
              <a:t>1</a:t>
            </a:r>
            <a:endParaRPr lang="de-DE" sz="6000" dirty="0">
              <a:latin typeface="Bebas Neue" pitchFamily="34" charset="0"/>
              <a:ea typeface="Roboto" pitchFamily="2" charset="0"/>
            </a:endParaRPr>
          </a:p>
        </p:txBody>
      </p:sp>
      <p:sp>
        <p:nvSpPr>
          <p:cNvPr id="4" name="Rechteck 3"/>
          <p:cNvSpPr/>
          <p:nvPr/>
        </p:nvSpPr>
        <p:spPr>
          <a:xfrm>
            <a:off x="133164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2</a:t>
            </a:r>
            <a:endParaRPr lang="de-DE" sz="6000" dirty="0">
              <a:latin typeface="Bebas Neue" pitchFamily="34" charset="0"/>
              <a:ea typeface="Roboto" pitchFamily="2" charset="0"/>
            </a:endParaRPr>
          </a:p>
        </p:txBody>
      </p:sp>
      <p:sp>
        <p:nvSpPr>
          <p:cNvPr id="5" name="Rechteck 4"/>
          <p:cNvSpPr/>
          <p:nvPr/>
        </p:nvSpPr>
        <p:spPr>
          <a:xfrm>
            <a:off x="42119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2</a:t>
            </a:r>
            <a:endParaRPr lang="de-DE" sz="6000" dirty="0">
              <a:latin typeface="Bebas Neue" pitchFamily="34" charset="0"/>
              <a:ea typeface="Roboto" pitchFamily="2" charset="0"/>
            </a:endParaRPr>
          </a:p>
        </p:txBody>
      </p:sp>
      <p:sp>
        <p:nvSpPr>
          <p:cNvPr id="6" name="Rechteck 5"/>
          <p:cNvSpPr/>
          <p:nvPr/>
        </p:nvSpPr>
        <p:spPr>
          <a:xfrm>
            <a:off x="493204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4</a:t>
            </a:r>
            <a:endParaRPr lang="de-DE" sz="6000" dirty="0">
              <a:latin typeface="Bebas Neue" pitchFamily="34" charset="0"/>
              <a:ea typeface="Roboto" pitchFamily="2" charset="0"/>
            </a:endParaRPr>
          </a:p>
        </p:txBody>
      </p:sp>
      <p:sp>
        <p:nvSpPr>
          <p:cNvPr id="7" name="Rechteck 6"/>
          <p:cNvSpPr/>
          <p:nvPr/>
        </p:nvSpPr>
        <p:spPr>
          <a:xfrm>
            <a:off x="709228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9</a:t>
            </a:r>
            <a:endParaRPr lang="de-DE" sz="6000" dirty="0">
              <a:latin typeface="Bebas Neue" pitchFamily="34" charset="0"/>
              <a:ea typeface="Roboto" pitchFamily="2" charset="0"/>
            </a:endParaRPr>
          </a:p>
        </p:txBody>
      </p:sp>
      <p:sp>
        <p:nvSpPr>
          <p:cNvPr id="8" name="Rechteck 7"/>
          <p:cNvSpPr/>
          <p:nvPr/>
        </p:nvSpPr>
        <p:spPr>
          <a:xfrm>
            <a:off x="7812360" y="4869160"/>
            <a:ext cx="720080" cy="72008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6000" dirty="0" smtClean="0">
                <a:latin typeface="Bebas Neue" pitchFamily="34" charset="0"/>
                <a:ea typeface="Roboto" pitchFamily="2" charset="0"/>
              </a:rPr>
              <a:t>0</a:t>
            </a:r>
            <a:endParaRPr lang="de-DE" sz="6000" dirty="0">
              <a:latin typeface="Bebas Neue" pitchFamily="34" charset="0"/>
              <a:ea typeface="Roboto" pitchFamily="2" charset="0"/>
            </a:endParaRPr>
          </a:p>
        </p:txBody>
      </p:sp>
      <p:sp>
        <p:nvSpPr>
          <p:cNvPr id="2" name="Textfeld 1"/>
          <p:cNvSpPr txBox="1"/>
          <p:nvPr/>
        </p:nvSpPr>
        <p:spPr>
          <a:xfrm>
            <a:off x="0" y="766791"/>
            <a:ext cx="9144000" cy="2302169"/>
          </a:xfrm>
          <a:prstGeom prst="rect">
            <a:avLst/>
          </a:prstGeom>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de-DE" sz="4400" b="0" i="0" u="none" strike="noStrike" kern="1200" cap="none" spc="0" normalizeH="0" baseline="0" noProof="0" dirty="0" smtClean="0">
                <a:ln w="19050">
                  <a:noFill/>
                </a:ln>
                <a:solidFill>
                  <a:srgbClr val="00B7FF"/>
                </a:solidFill>
                <a:uLnTx/>
                <a:uFillTx/>
                <a:latin typeface="Roboto" pitchFamily="2" charset="0"/>
                <a:ea typeface="Roboto" pitchFamily="2" charset="0"/>
              </a:rPr>
              <a:t>Weihnachten!</a:t>
            </a:r>
          </a:p>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endParaRPr lang="de-DE" sz="4400" dirty="0">
              <a:ln w="19050">
                <a:noFill/>
              </a:ln>
              <a:solidFill>
                <a:srgbClr val="00B7FF"/>
              </a:solidFill>
              <a:latin typeface="Roboto" pitchFamily="2" charset="0"/>
              <a:ea typeface="Roboto" pitchFamily="2" charset="0"/>
            </a:endParaRPr>
          </a:p>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de-DE" sz="4400" b="0" i="0" u="none" strike="noStrike" kern="1200" cap="none" spc="0" normalizeH="0" baseline="0" noProof="0" dirty="0" smtClean="0">
                <a:ln w="19050">
                  <a:noFill/>
                </a:ln>
                <a:solidFill>
                  <a:srgbClr val="00B7FF"/>
                </a:solidFill>
                <a:uLnTx/>
                <a:uFillTx/>
                <a:latin typeface="Roboto" pitchFamily="2" charset="0"/>
                <a:ea typeface="Roboto" pitchFamily="2" charset="0"/>
              </a:rPr>
              <a:t>12/24/90</a:t>
            </a:r>
            <a:endParaRPr kumimoji="0" lang="de-DE" sz="4400" b="0" i="0" u="none" strike="noStrike" kern="1200" cap="none" spc="0" normalizeH="0" baseline="0" noProof="0" dirty="0" smtClean="0">
              <a:ln w="19050">
                <a:noFill/>
              </a:ln>
              <a:solidFill>
                <a:srgbClr val="00B7FF"/>
              </a:solidFill>
              <a:uLnTx/>
              <a:uFillTx/>
              <a:latin typeface="Roboto" pitchFamily="2" charset="0"/>
              <a:ea typeface="Roboto" pitchFamily="2" charset="0"/>
            </a:endParaRPr>
          </a:p>
        </p:txBody>
      </p:sp>
    </p:spTree>
    <p:extLst>
      <p:ext uri="{BB962C8B-B14F-4D97-AF65-F5344CB8AC3E}">
        <p14:creationId xmlns:p14="http://schemas.microsoft.com/office/powerpoint/2010/main" val="40518957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smtClean="0"/>
              <a:t>Chunking</a:t>
            </a:r>
            <a:endParaRPr lang="de-DE" dirty="0"/>
          </a:p>
        </p:txBody>
      </p:sp>
    </p:spTree>
    <p:extLst>
      <p:ext uri="{BB962C8B-B14F-4D97-AF65-F5344CB8AC3E}">
        <p14:creationId xmlns:p14="http://schemas.microsoft.com/office/powerpoint/2010/main" val="2732440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a:solidFill>
                  <a:schemeClr val="bg1"/>
                </a:solidFill>
                <a:latin typeface="Consolas" pitchFamily="49" charset="0"/>
                <a:ea typeface="Roboto" pitchFamily="2" charset="0"/>
                <a:cs typeface="Consolas" pitchFamily="49" charset="0"/>
              </a:rPr>
              <a:t>if(</a:t>
            </a:r>
            <a:r>
              <a:rPr lang="en-US" sz="2000" b="1" dirty="0" err="1">
                <a:solidFill>
                  <a:schemeClr val="bg1"/>
                </a:solidFill>
                <a:latin typeface="Consolas" pitchFamily="49" charset="0"/>
                <a:ea typeface="Roboto" pitchFamily="2" charset="0"/>
                <a:cs typeface="Consolas" pitchFamily="49" charset="0"/>
              </a:rPr>
              <a:t>someValue</a:t>
            </a:r>
            <a:r>
              <a:rPr lang="en-US" sz="2000" b="1" dirty="0">
                <a:solidFill>
                  <a:schemeClr val="bg1"/>
                </a:solidFill>
                <a:latin typeface="Consolas" pitchFamily="49" charset="0"/>
                <a:ea typeface="Roboto" pitchFamily="2" charset="0"/>
                <a:cs typeface="Consolas" pitchFamily="49" charset="0"/>
              </a:rPr>
              <a:t> != null) </a:t>
            </a:r>
            <a:r>
              <a:rPr lang="en-US" sz="2000" b="1" dirty="0">
                <a:solidFill>
                  <a:schemeClr val="bg1">
                    <a:lumMod val="65000"/>
                  </a:schemeClr>
                </a:solidFill>
                <a:latin typeface="Consolas" pitchFamily="49" charset="0"/>
                <a:ea typeface="Roboto" pitchFamily="2" charset="0"/>
                <a:cs typeface="Consolas" pitchFamily="49" charset="0"/>
              </a:rPr>
              <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a:solidFill>
                  <a:schemeClr val="bg1">
                    <a:lumMod val="65000"/>
                  </a:schemeClr>
                </a:solidFill>
                <a:latin typeface="Consolas" pitchFamily="49" charset="0"/>
                <a:ea typeface="Roboto" pitchFamily="2" charset="0"/>
                <a:cs typeface="Consolas" pitchFamily="49" charset="0"/>
              </a:rPr>
              <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	</a:t>
            </a:r>
            <a:r>
              <a:rPr lang="en-US" sz="2000" b="1" dirty="0" err="1" smtClean="0">
                <a:solidFill>
                  <a:schemeClr val="bg1">
                    <a:lumMod val="65000"/>
                  </a:schemeClr>
                </a:solidFill>
                <a:latin typeface="Consolas" pitchFamily="49" charset="0"/>
                <a:ea typeface="Roboto" pitchFamily="2" charset="0"/>
                <a:cs typeface="Consolas" pitchFamily="49" charset="0"/>
              </a:rPr>
              <a:t>Lorem</a:t>
            </a:r>
            <a:r>
              <a:rPr lang="en-US" sz="2000" b="1" dirty="0" smtClean="0">
                <a:solidFill>
                  <a:schemeClr val="bg1">
                    <a:lumMod val="65000"/>
                  </a:schemeClr>
                </a:solidFill>
                <a:latin typeface="Consolas" pitchFamily="49" charset="0"/>
                <a:ea typeface="Roboto" pitchFamily="2" charset="0"/>
                <a:cs typeface="Consolas" pitchFamily="49" charset="0"/>
              </a:rPr>
              <a:t> </a:t>
            </a:r>
            <a:r>
              <a:rPr lang="en-US" sz="2000" b="1" dirty="0" err="1">
                <a:solidFill>
                  <a:schemeClr val="bg1">
                    <a:lumMod val="65000"/>
                  </a:schemeClr>
                </a:solidFill>
                <a:latin typeface="Consolas" pitchFamily="49" charset="0"/>
                <a:ea typeface="Roboto" pitchFamily="2" charset="0"/>
                <a:cs typeface="Consolas" pitchFamily="49" charset="0"/>
              </a:rPr>
              <a:t>ipsum</a:t>
            </a: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smtClean="0">
                <a:solidFill>
                  <a:schemeClr val="bg1">
                    <a:lumMod val="65000"/>
                  </a:schemeClr>
                </a:solidFill>
                <a:latin typeface="Consolas" pitchFamily="49" charset="0"/>
                <a:ea typeface="Roboto" pitchFamily="2" charset="0"/>
                <a:cs typeface="Consolas" pitchFamily="49" charset="0"/>
              </a:rPr>
              <a:t>= dolor sit;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err="1" smtClean="0">
                <a:solidFill>
                  <a:schemeClr val="bg1">
                    <a:lumMod val="65000"/>
                  </a:schemeClr>
                </a:solidFill>
                <a:latin typeface="Consolas" pitchFamily="49" charset="0"/>
                <a:ea typeface="Roboto" pitchFamily="2" charset="0"/>
                <a:cs typeface="Consolas" pitchFamily="49" charset="0"/>
              </a:rPr>
              <a:t>amet</a:t>
            </a:r>
            <a:r>
              <a:rPr lang="en-US" sz="2000" b="1" dirty="0" smtClean="0">
                <a:solidFill>
                  <a:schemeClr val="bg1">
                    <a:lumMod val="65000"/>
                  </a:schemeClr>
                </a:solidFill>
                <a:latin typeface="Consolas" pitchFamily="49" charset="0"/>
                <a:ea typeface="Roboto" pitchFamily="2" charset="0"/>
                <a:cs typeface="Consolas" pitchFamily="49" charset="0"/>
              </a:rPr>
              <a:t> = </a:t>
            </a:r>
            <a:r>
              <a:rPr lang="en-US" sz="2000" b="1" dirty="0" err="1" smtClean="0">
                <a:solidFill>
                  <a:schemeClr val="bg1">
                    <a:lumMod val="65000"/>
                  </a:schemeClr>
                </a:solidFill>
                <a:latin typeface="Consolas" pitchFamily="49" charset="0"/>
                <a:ea typeface="Roboto" pitchFamily="2" charset="0"/>
                <a:cs typeface="Consolas" pitchFamily="49" charset="0"/>
              </a:rPr>
              <a:t>consectetuer</a:t>
            </a: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err="1" smtClean="0">
                <a:solidFill>
                  <a:schemeClr val="bg1">
                    <a:lumMod val="65000"/>
                  </a:schemeClr>
                </a:solidFill>
                <a:latin typeface="Consolas" pitchFamily="49" charset="0"/>
                <a:ea typeface="Roboto" pitchFamily="2" charset="0"/>
                <a:cs typeface="Consolas" pitchFamily="49" charset="0"/>
              </a:rPr>
              <a:t>adipiscing</a:t>
            </a:r>
            <a:r>
              <a:rPr lang="en-US" sz="2000" b="1" dirty="0" smtClean="0">
                <a:solidFill>
                  <a:schemeClr val="bg1">
                    <a:lumMod val="65000"/>
                  </a:schemeClr>
                </a:solidFill>
                <a:latin typeface="Consolas" pitchFamily="49" charset="0"/>
                <a:ea typeface="Roboto" pitchFamily="2" charset="0"/>
                <a:cs typeface="Consolas" pitchFamily="49" charset="0"/>
              </a:rPr>
              <a:t>, </a:t>
            </a:r>
            <a:r>
              <a:rPr lang="en-US" sz="2000" b="1" dirty="0" err="1" smtClean="0">
                <a:solidFill>
                  <a:schemeClr val="bg1">
                    <a:lumMod val="65000"/>
                  </a:schemeClr>
                </a:solidFill>
                <a:latin typeface="Consolas" pitchFamily="49" charset="0"/>
                <a:ea typeface="Roboto" pitchFamily="2" charset="0"/>
                <a:cs typeface="Consolas" pitchFamily="49" charset="0"/>
              </a:rPr>
              <a:t>elit</a:t>
            </a:r>
            <a:r>
              <a:rPr lang="en-US" sz="2000" b="1" dirty="0" smtClean="0">
                <a:solidFill>
                  <a:schemeClr val="bg1">
                    <a:lumMod val="65000"/>
                  </a:schemeClr>
                </a:solidFill>
                <a:latin typeface="Consolas" pitchFamily="49" charset="0"/>
                <a:ea typeface="Roboto" pitchFamily="2" charset="0"/>
                <a:cs typeface="Consolas" pitchFamily="49" charset="0"/>
              </a:rPr>
              <a: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	</a:t>
            </a:r>
            <a:r>
              <a:rPr lang="en-US" sz="2000" b="1" dirty="0" err="1" smtClean="0">
                <a:solidFill>
                  <a:schemeClr val="bg1">
                    <a:lumMod val="65000"/>
                  </a:schemeClr>
                </a:solidFill>
                <a:latin typeface="Consolas" pitchFamily="49" charset="0"/>
                <a:ea typeface="Roboto" pitchFamily="2" charset="0"/>
                <a:cs typeface="Consolas" pitchFamily="49" charset="0"/>
              </a:rPr>
              <a:t>laoreet</a:t>
            </a:r>
            <a:r>
              <a:rPr lang="en-US" sz="2000" b="1" dirty="0" smtClean="0">
                <a:solidFill>
                  <a:schemeClr val="bg1">
                    <a:lumMod val="65000"/>
                  </a:schemeClr>
                </a:solidFill>
                <a:latin typeface="Consolas" pitchFamily="49" charset="0"/>
                <a:ea typeface="Roboto" pitchFamily="2" charset="0"/>
                <a:cs typeface="Consolas" pitchFamily="49" charset="0"/>
              </a:rPr>
              <a:t> = </a:t>
            </a:r>
            <a:r>
              <a:rPr lang="en-US" sz="2000" b="1" dirty="0" err="1" smtClean="0">
                <a:solidFill>
                  <a:schemeClr val="bg1">
                    <a:lumMod val="65000"/>
                  </a:schemeClr>
                </a:solidFill>
                <a:latin typeface="Consolas" pitchFamily="49" charset="0"/>
                <a:ea typeface="Roboto" pitchFamily="2" charset="0"/>
                <a:cs typeface="Consolas" pitchFamily="49" charset="0"/>
              </a:rPr>
              <a:t>sed.diam</a:t>
            </a: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err="1" smtClean="0">
                <a:solidFill>
                  <a:schemeClr val="bg1">
                    <a:lumMod val="65000"/>
                  </a:schemeClr>
                </a:solidFill>
                <a:latin typeface="Consolas" pitchFamily="49" charset="0"/>
                <a:ea typeface="Roboto" pitchFamily="2" charset="0"/>
                <a:cs typeface="Consolas" pitchFamily="49" charset="0"/>
              </a:rPr>
              <a:t>nonummy</a:t>
            </a:r>
            <a:r>
              <a:rPr lang="en-US" sz="2000" b="1" dirty="0" smtClean="0">
                <a:solidFill>
                  <a:schemeClr val="bg1">
                    <a:lumMod val="65000"/>
                  </a:schemeClr>
                </a:solidFill>
                <a:latin typeface="Consolas" pitchFamily="49" charset="0"/>
                <a:ea typeface="Roboto" pitchFamily="2" charset="0"/>
                <a:cs typeface="Consolas" pitchFamily="49" charset="0"/>
              </a:rPr>
              <a: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err="1" smtClean="0">
                <a:solidFill>
                  <a:schemeClr val="bg1">
                    <a:lumMod val="65000"/>
                  </a:schemeClr>
                </a:solidFill>
                <a:latin typeface="Consolas" pitchFamily="49" charset="0"/>
                <a:ea typeface="Roboto" pitchFamily="2" charset="0"/>
                <a:cs typeface="Consolas" pitchFamily="49" charset="0"/>
              </a:rPr>
              <a:t>nibh.euismod</a:t>
            </a: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err="1" smtClean="0">
                <a:solidFill>
                  <a:schemeClr val="bg1">
                    <a:lumMod val="65000"/>
                  </a:schemeClr>
                </a:solidFill>
                <a:latin typeface="Consolas" pitchFamily="49" charset="0"/>
                <a:ea typeface="Roboto" pitchFamily="2" charset="0"/>
                <a:cs typeface="Consolas" pitchFamily="49" charset="0"/>
              </a:rPr>
              <a:t>tincidunt,ut</a:t>
            </a:r>
            <a:r>
              <a:rPr lang="en-US" sz="2000" b="1" dirty="0" smtClean="0">
                <a:solidFill>
                  <a:schemeClr val="bg1">
                    <a:lumMod val="65000"/>
                  </a:schemeClr>
                </a:solidFill>
                <a:latin typeface="Consolas" pitchFamily="49" charset="0"/>
                <a:ea typeface="Roboto" pitchFamily="2" charset="0"/>
                <a:cs typeface="Consolas" pitchFamily="49" charset="0"/>
              </a:rPr>
              <a: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err="1" smtClean="0">
                <a:solidFill>
                  <a:schemeClr val="bg1">
                    <a:lumMod val="65000"/>
                  </a:schemeClr>
                </a:solidFill>
                <a:latin typeface="Consolas" pitchFamily="49" charset="0"/>
                <a:ea typeface="Roboto" pitchFamily="2" charset="0"/>
                <a:cs typeface="Consolas" pitchFamily="49" charset="0"/>
              </a:rPr>
              <a:t>laoreet</a:t>
            </a:r>
            <a:r>
              <a:rPr lang="en-US" sz="2000" b="1" dirty="0" smtClean="0">
                <a:solidFill>
                  <a:schemeClr val="bg1">
                    <a:lumMod val="65000"/>
                  </a:schemeClr>
                </a:solidFill>
                <a:latin typeface="Consolas" pitchFamily="49" charset="0"/>
                <a:ea typeface="Roboto" pitchFamily="2" charset="0"/>
                <a:cs typeface="Consolas" pitchFamily="49" charset="0"/>
              </a:rPr>
              <a:t> = </a:t>
            </a:r>
            <a:r>
              <a:rPr lang="en-US" sz="2000" b="1" dirty="0" err="1" smtClean="0">
                <a:solidFill>
                  <a:schemeClr val="bg1">
                    <a:lumMod val="65000"/>
                  </a:schemeClr>
                </a:solidFill>
                <a:latin typeface="Consolas" pitchFamily="49" charset="0"/>
                <a:ea typeface="Roboto" pitchFamily="2" charset="0"/>
                <a:cs typeface="Consolas" pitchFamily="49" charset="0"/>
              </a:rPr>
              <a:t>dolore.magna</a:t>
            </a: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smtClean="0">
                <a:solidFill>
                  <a:schemeClr val="bg1">
                    <a:lumMod val="65000"/>
                  </a:schemeClr>
                </a:solidFill>
                <a:latin typeface="Consolas" pitchFamily="49" charset="0"/>
                <a:ea typeface="Roboto" pitchFamily="2" charset="0"/>
                <a:cs typeface="Consolas" pitchFamily="49" charset="0"/>
              </a:rPr>
              <a:t>? </a:t>
            </a:r>
            <a:r>
              <a:rPr lang="en-US" sz="2000" b="1" dirty="0" err="1" smtClean="0">
                <a:solidFill>
                  <a:schemeClr val="bg1">
                    <a:lumMod val="65000"/>
                  </a:schemeClr>
                </a:solidFill>
                <a:latin typeface="Consolas" pitchFamily="49" charset="0"/>
                <a:ea typeface="Roboto" pitchFamily="2" charset="0"/>
                <a:cs typeface="Consolas" pitchFamily="49" charset="0"/>
              </a:rPr>
              <a:t>aliquam</a:t>
            </a:r>
            <a:r>
              <a:rPr lang="en-US" sz="2000" b="1" dirty="0" smtClean="0">
                <a:solidFill>
                  <a:schemeClr val="bg1">
                    <a:lumMod val="65000"/>
                  </a:schemeClr>
                </a:solidFill>
                <a:latin typeface="Consolas" pitchFamily="49" charset="0"/>
                <a:ea typeface="Roboto" pitchFamily="2" charset="0"/>
                <a:cs typeface="Consolas" pitchFamily="49" charset="0"/>
              </a:rPr>
              <a:t> : </a:t>
            </a:r>
            <a:r>
              <a:rPr lang="en-US" sz="2000" b="1" dirty="0" err="1" smtClean="0">
                <a:solidFill>
                  <a:schemeClr val="bg1">
                    <a:lumMod val="65000"/>
                  </a:schemeClr>
                </a:solidFill>
                <a:latin typeface="Consolas" pitchFamily="49" charset="0"/>
                <a:ea typeface="Roboto" pitchFamily="2" charset="0"/>
                <a:cs typeface="Consolas" pitchFamily="49" charset="0"/>
              </a:rPr>
              <a:t>erat.volutpat</a:t>
            </a:r>
            <a:r>
              <a:rPr lang="en-US" sz="2000" b="1" dirty="0">
                <a:solidFill>
                  <a:schemeClr val="bg1">
                    <a:lumMod val="65000"/>
                  </a:schemeClr>
                </a:solidFill>
                <a:latin typeface="Consolas" pitchFamily="49" charset="0"/>
                <a:ea typeface="Roboto" pitchFamily="2" charset="0"/>
                <a:cs typeface="Consolas" pitchFamily="49" charset="0"/>
              </a:rPr>
              <a:t>;</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else {</a:t>
            </a:r>
            <a:r>
              <a:rPr lang="en-US" sz="2000" b="1" dirty="0">
                <a:solidFill>
                  <a:schemeClr val="bg1">
                    <a:lumMod val="65000"/>
                  </a:schemeClr>
                </a:solidFill>
                <a:latin typeface="Consolas" pitchFamily="49" charset="0"/>
                <a:ea typeface="Roboto" pitchFamily="2" charset="0"/>
                <a:cs typeface="Consolas" pitchFamily="49" charset="0"/>
              </a:rPr>
              <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	</a:t>
            </a:r>
            <a:r>
              <a:rPr lang="en-US" sz="2000" b="1" dirty="0" err="1" smtClean="0">
                <a:solidFill>
                  <a:schemeClr val="bg1">
                    <a:lumMod val="65000"/>
                  </a:schemeClr>
                </a:solidFill>
                <a:latin typeface="Consolas" pitchFamily="49" charset="0"/>
                <a:ea typeface="Roboto" pitchFamily="2" charset="0"/>
                <a:cs typeface="Consolas" pitchFamily="49" charset="0"/>
              </a:rPr>
              <a:t>Eodem.modo</a:t>
            </a: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err="1" smtClean="0">
                <a:solidFill>
                  <a:schemeClr val="bg1">
                    <a:lumMod val="65000"/>
                  </a:schemeClr>
                </a:solidFill>
                <a:latin typeface="Consolas" pitchFamily="49" charset="0"/>
                <a:ea typeface="Roboto" pitchFamily="2" charset="0"/>
                <a:cs typeface="Consolas" pitchFamily="49" charset="0"/>
              </a:rPr>
              <a:t>typi</a:t>
            </a:r>
            <a:r>
              <a:rPr lang="en-US" sz="2000" b="1" dirty="0" smtClean="0">
                <a:solidFill>
                  <a:schemeClr val="bg1">
                    <a:lumMod val="65000"/>
                  </a:schemeClr>
                </a:solidFill>
                <a:latin typeface="Consolas" pitchFamily="49" charset="0"/>
                <a:ea typeface="Roboto" pitchFamily="2" charset="0"/>
                <a:cs typeface="Consolas" pitchFamily="49" charset="0"/>
              </a:rPr>
              <a:t>(qui).</a:t>
            </a:r>
            <a:r>
              <a:rPr lang="en-US" sz="2000" b="1" dirty="0" err="1" smtClean="0">
                <a:solidFill>
                  <a:schemeClr val="bg1">
                    <a:lumMod val="65000"/>
                  </a:schemeClr>
                </a:solidFill>
                <a:latin typeface="Consolas" pitchFamily="49" charset="0"/>
                <a:ea typeface="Roboto" pitchFamily="2" charset="0"/>
                <a:cs typeface="Consolas" pitchFamily="49" charset="0"/>
              </a:rPr>
              <a:t>nunc</a:t>
            </a: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err="1" smtClean="0">
                <a:solidFill>
                  <a:schemeClr val="bg1">
                    <a:lumMod val="65000"/>
                  </a:schemeClr>
                </a:solidFill>
                <a:latin typeface="Consolas" pitchFamily="49" charset="0"/>
                <a:ea typeface="Roboto" pitchFamily="2" charset="0"/>
                <a:cs typeface="Consolas" pitchFamily="49" charset="0"/>
              </a:rPr>
              <a:t>nobis</a:t>
            </a: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smtClean="0">
                <a:solidFill>
                  <a:schemeClr val="bg1">
                    <a:lumMod val="65000"/>
                  </a:schemeClr>
                </a:solidFill>
                <a:latin typeface="Consolas" pitchFamily="49" charset="0"/>
                <a:ea typeface="Roboto" pitchFamily="2" charset="0"/>
                <a:cs typeface="Consolas" pitchFamily="49" charset="0"/>
              </a:rPr>
              <a:t>=&gt; {</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smtClean="0">
                <a:solidFill>
                  <a:schemeClr val="bg1">
                    <a:lumMod val="65000"/>
                  </a:schemeClr>
                </a:solidFill>
                <a:latin typeface="Consolas" pitchFamily="49" charset="0"/>
                <a:ea typeface="Roboto" pitchFamily="2" charset="0"/>
                <a:cs typeface="Consolas" pitchFamily="49" charset="0"/>
              </a:rPr>
              <a:t>	</a:t>
            </a:r>
            <a:r>
              <a:rPr lang="en-US" sz="2000" b="1" dirty="0" err="1" smtClean="0">
                <a:solidFill>
                  <a:schemeClr val="bg1">
                    <a:lumMod val="65000"/>
                  </a:schemeClr>
                </a:solidFill>
                <a:latin typeface="Consolas" pitchFamily="49" charset="0"/>
                <a:ea typeface="Roboto" pitchFamily="2" charset="0"/>
                <a:cs typeface="Consolas" pitchFamily="49" charset="0"/>
              </a:rPr>
              <a:t>videntur.parum</a:t>
            </a: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err="1" smtClean="0">
                <a:solidFill>
                  <a:schemeClr val="bg1">
                    <a:lumMod val="65000"/>
                  </a:schemeClr>
                </a:solidFill>
                <a:latin typeface="Consolas" pitchFamily="49" charset="0"/>
                <a:ea typeface="Roboto" pitchFamily="2" charset="0"/>
                <a:cs typeface="Consolas" pitchFamily="49" charset="0"/>
              </a:rPr>
              <a:t>clari</a:t>
            </a: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err="1" smtClean="0">
                <a:solidFill>
                  <a:schemeClr val="bg1">
                    <a:lumMod val="65000"/>
                  </a:schemeClr>
                </a:solidFill>
                <a:latin typeface="Consolas" pitchFamily="49" charset="0"/>
                <a:ea typeface="Roboto" pitchFamily="2" charset="0"/>
                <a:cs typeface="Consolas" pitchFamily="49" charset="0"/>
              </a:rPr>
              <a:t>fiant</a:t>
            </a:r>
            <a:r>
              <a:rPr lang="en-US" sz="2000" b="1" dirty="0" smtClean="0">
                <a:solidFill>
                  <a:schemeClr val="bg1">
                    <a:lumMod val="65000"/>
                  </a:schemeClr>
                </a:solidFill>
                <a:latin typeface="Consolas" pitchFamily="49" charset="0"/>
                <a:ea typeface="Roboto" pitchFamily="2" charset="0"/>
                <a:cs typeface="Consolas" pitchFamily="49" charset="0"/>
              </a:rPr>
              <a: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smtClean="0">
                <a:solidFill>
                  <a:schemeClr val="bg1">
                    <a:lumMod val="65000"/>
                  </a:schemeClr>
                </a:solidFill>
                <a:latin typeface="Consolas" pitchFamily="49" charset="0"/>
                <a:ea typeface="Roboto" pitchFamily="2" charset="0"/>
                <a:cs typeface="Consolas" pitchFamily="49" charset="0"/>
              </a:rPr>
              <a:t>	return </a:t>
            </a:r>
            <a:r>
              <a:rPr lang="en-US" sz="2000" b="1" dirty="0" err="1" smtClean="0">
                <a:solidFill>
                  <a:schemeClr val="bg1">
                    <a:lumMod val="65000"/>
                  </a:schemeClr>
                </a:solidFill>
                <a:latin typeface="Consolas" pitchFamily="49" charset="0"/>
                <a:ea typeface="Roboto" pitchFamily="2" charset="0"/>
                <a:cs typeface="Consolas" pitchFamily="49" charset="0"/>
              </a:rPr>
              <a:t>sollemnes</a:t>
            </a: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err="1" smtClean="0">
                <a:solidFill>
                  <a:schemeClr val="bg1">
                    <a:lumMod val="65000"/>
                  </a:schemeClr>
                </a:solidFill>
                <a:latin typeface="Consolas" pitchFamily="49" charset="0"/>
                <a:ea typeface="Roboto" pitchFamily="2" charset="0"/>
                <a:cs typeface="Consolas" pitchFamily="49" charset="0"/>
              </a:rPr>
              <a:t>in,futurum</a:t>
            </a:r>
            <a:r>
              <a:rPr lang="en-US" sz="2000" b="1" dirty="0" smtClean="0">
                <a:solidFill>
                  <a:schemeClr val="bg1">
                    <a:lumMod val="65000"/>
                  </a:schemeClr>
                </a:solidFill>
                <a:latin typeface="Consolas" pitchFamily="49" charset="0"/>
                <a:ea typeface="Roboto" pitchFamily="2" charset="0"/>
                <a:cs typeface="Consolas" pitchFamily="49" charset="0"/>
              </a:rPr>
              <a: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smtClean="0">
                <a:solidFill>
                  <a:schemeClr val="bg1">
                    <a:lumMod val="65000"/>
                  </a:schemeClr>
                </a:solidFill>
                <a:latin typeface="Consolas" pitchFamily="49" charset="0"/>
                <a:ea typeface="Roboto" pitchFamily="2" charset="0"/>
                <a:cs typeface="Consolas" pitchFamily="49" charset="0"/>
              </a:rPr>
              <a:t>});</a:t>
            </a:r>
            <a:br>
              <a:rPr lang="en-US" sz="2000" b="1" dirty="0" smtClean="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err="1">
                <a:solidFill>
                  <a:schemeClr val="bg1">
                    <a:lumMod val="65000"/>
                  </a:schemeClr>
                </a:solidFill>
                <a:latin typeface="Consolas" pitchFamily="49" charset="0"/>
                <a:ea typeface="Roboto" pitchFamily="2" charset="0"/>
                <a:cs typeface="Consolas" pitchFamily="49" charset="0"/>
              </a:rPr>
              <a:t>laoreet</a:t>
            </a:r>
            <a:r>
              <a:rPr lang="en-US" sz="2000" b="1" dirty="0">
                <a:solidFill>
                  <a:schemeClr val="bg1">
                    <a:lumMod val="65000"/>
                  </a:schemeClr>
                </a:solidFill>
                <a:latin typeface="Consolas" pitchFamily="49" charset="0"/>
                <a:ea typeface="Roboto" pitchFamily="2" charset="0"/>
                <a:cs typeface="Consolas" pitchFamily="49" charset="0"/>
              </a:rPr>
              <a:t> = </a:t>
            </a:r>
            <a:r>
              <a:rPr lang="en-US" sz="2000" b="1" dirty="0" err="1">
                <a:solidFill>
                  <a:schemeClr val="bg1">
                    <a:lumMod val="65000"/>
                  </a:schemeClr>
                </a:solidFill>
                <a:latin typeface="Consolas" pitchFamily="49" charset="0"/>
                <a:ea typeface="Roboto" pitchFamily="2" charset="0"/>
                <a:cs typeface="Consolas" pitchFamily="49" charset="0"/>
              </a:rPr>
              <a:t>sed.diam</a:t>
            </a:r>
            <a:r>
              <a:rPr lang="en-US" sz="2000" b="1" dirty="0">
                <a:solidFill>
                  <a:schemeClr val="bg1">
                    <a:lumMod val="65000"/>
                  </a:schemeClr>
                </a:solidFill>
                <a:latin typeface="Consolas" pitchFamily="49" charset="0"/>
                <a:ea typeface="Roboto" pitchFamily="2" charset="0"/>
                <a:cs typeface="Consolas" pitchFamily="49" charset="0"/>
              </a:rPr>
              <a:t>(</a:t>
            </a:r>
            <a:r>
              <a:rPr lang="en-US" sz="2000" b="1" dirty="0" err="1">
                <a:solidFill>
                  <a:schemeClr val="bg1">
                    <a:lumMod val="65000"/>
                  </a:schemeClr>
                </a:solidFill>
                <a:latin typeface="Consolas" pitchFamily="49" charset="0"/>
                <a:ea typeface="Roboto" pitchFamily="2" charset="0"/>
                <a:cs typeface="Consolas" pitchFamily="49" charset="0"/>
              </a:rPr>
              <a:t>nonummy</a:t>
            </a:r>
            <a:r>
              <a:rPr lang="en-US" sz="2000" b="1" dirty="0">
                <a:solidFill>
                  <a:schemeClr val="bg1">
                    <a:lumMod val="65000"/>
                  </a:schemeClr>
                </a:solidFill>
                <a:latin typeface="Consolas" pitchFamily="49" charset="0"/>
                <a:ea typeface="Roboto" pitchFamily="2" charset="0"/>
                <a:cs typeface="Consolas" pitchFamily="49" charset="0"/>
              </a:rPr>
              <a:t>);</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a:solidFill>
                  <a:schemeClr val="bg1">
                    <a:lumMod val="65000"/>
                  </a:schemeClr>
                </a:solidFill>
                <a:latin typeface="Consolas" pitchFamily="49" charset="0"/>
                <a:ea typeface="Roboto" pitchFamily="2" charset="0"/>
                <a:cs typeface="Consolas" pitchFamily="49" charset="0"/>
              </a:rPr>
              <a:t>	</a:t>
            </a:r>
            <a:r>
              <a:rPr lang="en-US" sz="2000" b="1" dirty="0" err="1">
                <a:solidFill>
                  <a:schemeClr val="bg1">
                    <a:lumMod val="65000"/>
                  </a:schemeClr>
                </a:solidFill>
                <a:latin typeface="Consolas" pitchFamily="49" charset="0"/>
                <a:ea typeface="Roboto" pitchFamily="2" charset="0"/>
                <a:cs typeface="Consolas" pitchFamily="49" charset="0"/>
              </a:rPr>
              <a:t>nibh.euismod</a:t>
            </a:r>
            <a:r>
              <a:rPr lang="en-US" sz="2000" b="1" dirty="0">
                <a:solidFill>
                  <a:schemeClr val="bg1">
                    <a:lumMod val="65000"/>
                  </a:schemeClr>
                </a:solidFill>
                <a:latin typeface="Consolas" pitchFamily="49" charset="0"/>
                <a:ea typeface="Roboto" pitchFamily="2" charset="0"/>
                <a:cs typeface="Consolas" pitchFamily="49" charset="0"/>
              </a:rPr>
              <a:t>(</a:t>
            </a:r>
            <a:r>
              <a:rPr lang="en-US" sz="2000" b="1" dirty="0" err="1">
                <a:solidFill>
                  <a:schemeClr val="bg1">
                    <a:lumMod val="65000"/>
                  </a:schemeClr>
                </a:solidFill>
                <a:latin typeface="Consolas" pitchFamily="49" charset="0"/>
                <a:ea typeface="Roboto" pitchFamily="2" charset="0"/>
                <a:cs typeface="Consolas" pitchFamily="49" charset="0"/>
              </a:rPr>
              <a:t>tincidunt,ut</a:t>
            </a:r>
            <a:r>
              <a:rPr lang="en-US" sz="2000" b="1" dirty="0">
                <a:solidFill>
                  <a:schemeClr val="bg1">
                    <a:lumMod val="65000"/>
                  </a:schemeClr>
                </a:solidFill>
                <a:latin typeface="Consolas" pitchFamily="49" charset="0"/>
                <a:ea typeface="Roboto" pitchFamily="2" charset="0"/>
                <a:cs typeface="Consolas" pitchFamily="49" charset="0"/>
              </a:rPr>
              <a:t>);</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lumMod val="65000"/>
                  </a:schemeClr>
                </a:solidFill>
                <a:latin typeface="Consolas" pitchFamily="49" charset="0"/>
                <a:ea typeface="Roboto" pitchFamily="2" charset="0"/>
                <a:cs typeface="Consolas" pitchFamily="49" charset="0"/>
              </a:rPr>
              <a:t>}</a:t>
            </a:r>
            <a:r>
              <a:rPr lang="en-US" sz="2000" b="1" dirty="0">
                <a:solidFill>
                  <a:schemeClr val="bg1">
                    <a:lumMod val="65000"/>
                  </a:schemeClr>
                </a:solidFill>
                <a:latin typeface="Consolas" pitchFamily="49" charset="0"/>
                <a:ea typeface="Roboto" pitchFamily="2" charset="0"/>
                <a:cs typeface="Consolas" pitchFamily="49" charset="0"/>
              </a:rPr>
              <a:t/>
            </a:r>
            <a:br>
              <a:rPr lang="en-US" sz="2000" b="1" dirty="0">
                <a:solidFill>
                  <a:schemeClr val="bg1">
                    <a:lumMod val="65000"/>
                  </a:schemeClr>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return </a:t>
            </a:r>
            <a:r>
              <a:rPr lang="en-US" sz="2000" b="1" dirty="0">
                <a:solidFill>
                  <a:schemeClr val="bg1"/>
                </a:solidFill>
                <a:latin typeface="Consolas" pitchFamily="49" charset="0"/>
                <a:ea typeface="Roboto" pitchFamily="2" charset="0"/>
                <a:cs typeface="Consolas" pitchFamily="49" charset="0"/>
              </a:rPr>
              <a:t>null</a:t>
            </a:r>
            <a:r>
              <a:rPr lang="en-US" sz="2000" b="1" dirty="0" smtClean="0">
                <a:solidFill>
                  <a:schemeClr val="bg1"/>
                </a:solidFill>
                <a:latin typeface="Consolas" pitchFamily="49" charset="0"/>
                <a:ea typeface="Roboto" pitchFamily="2" charset="0"/>
                <a:cs typeface="Consolas" pitchFamily="49" charset="0"/>
              </a:rPr>
              <a:t>; // </a:t>
            </a:r>
            <a:r>
              <a:rPr lang="en-US" sz="2000" b="1" dirty="0" err="1" smtClean="0">
                <a:solidFill>
                  <a:schemeClr val="bg1"/>
                </a:solidFill>
                <a:latin typeface="Consolas" pitchFamily="49" charset="0"/>
                <a:ea typeface="Roboto" pitchFamily="2" charset="0"/>
                <a:cs typeface="Consolas" pitchFamily="49" charset="0"/>
              </a:rPr>
              <a:t>Bis</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hier</a:t>
            </a:r>
            <a:r>
              <a:rPr lang="en-US" sz="2000" b="1" dirty="0" smtClean="0">
                <a:solidFill>
                  <a:schemeClr val="bg1"/>
                </a:solidFill>
                <a:latin typeface="Consolas" pitchFamily="49" charset="0"/>
                <a:ea typeface="Roboto" pitchFamily="2" charset="0"/>
                <a:cs typeface="Consolas" pitchFamily="49" charset="0"/>
              </a:rPr>
              <a:t> her </a:t>
            </a:r>
            <a:r>
              <a:rPr lang="en-US" sz="2000" b="1" dirty="0" err="1" smtClean="0">
                <a:solidFill>
                  <a:schemeClr val="bg1"/>
                </a:solidFill>
                <a:latin typeface="Consolas" pitchFamily="49" charset="0"/>
                <a:ea typeface="Roboto" pitchFamily="2" charset="0"/>
                <a:cs typeface="Consolas" pitchFamily="49" charset="0"/>
              </a:rPr>
              <a:t>habe</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ich</a:t>
            </a:r>
            <a:r>
              <a:rPr lang="en-US" sz="2000" b="1" dirty="0" smtClean="0">
                <a:solidFill>
                  <a:schemeClr val="bg1"/>
                </a:solidFill>
                <a:latin typeface="Consolas" pitchFamily="49" charset="0"/>
                <a:ea typeface="Roboto" pitchFamily="2" charset="0"/>
                <a:cs typeface="Consolas" pitchFamily="49" charset="0"/>
              </a:rPr>
              <a:t> den Context </a:t>
            </a:r>
            <a:r>
              <a:rPr lang="en-US" sz="2000" b="1" dirty="0" err="1" smtClean="0">
                <a:solidFill>
                  <a:schemeClr val="bg1"/>
                </a:solidFill>
                <a:latin typeface="Consolas" pitchFamily="49" charset="0"/>
                <a:ea typeface="Roboto" pitchFamily="2" charset="0"/>
                <a:cs typeface="Consolas" pitchFamily="49" charset="0"/>
              </a:rPr>
              <a:t>vergessen</a:t>
            </a:r>
            <a:r>
              <a:rPr lang="en-US" sz="2000" b="1" dirty="0" smtClean="0">
                <a:solidFill>
                  <a:schemeClr val="bg1"/>
                </a:solidFill>
                <a:latin typeface="Consolas" pitchFamily="49" charset="0"/>
                <a:ea typeface="Roboto" pitchFamily="2" charset="0"/>
                <a:cs typeface="Consolas" pitchFamily="49" charset="0"/>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7610313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Chunks</a:t>
            </a:r>
            <a:endParaRPr lang="de-DE" dirty="0"/>
          </a:p>
        </p:txBody>
      </p:sp>
      <p:sp>
        <p:nvSpPr>
          <p:cNvPr id="4" name="Textplatzhalter 3"/>
          <p:cNvSpPr>
            <a:spLocks noGrp="1"/>
          </p:cNvSpPr>
          <p:nvPr>
            <p:ph type="body" sz="quarter" idx="11"/>
          </p:nvPr>
        </p:nvSpPr>
        <p:spPr/>
        <p:txBody>
          <a:bodyPr/>
          <a:lstStyle/>
          <a:p>
            <a:r>
              <a:rPr lang="en-US" dirty="0" err="1" smtClean="0"/>
              <a:t>im</a:t>
            </a:r>
            <a:r>
              <a:rPr lang="en-US" dirty="0" smtClean="0"/>
              <a:t> Code?</a:t>
            </a:r>
            <a:endParaRPr lang="de-DE" dirty="0"/>
          </a:p>
        </p:txBody>
      </p:sp>
    </p:spTree>
    <p:extLst>
      <p:ext uri="{BB962C8B-B14F-4D97-AF65-F5344CB8AC3E}">
        <p14:creationId xmlns:p14="http://schemas.microsoft.com/office/powerpoint/2010/main" val="42222645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800" b="1" dirty="0" smtClean="0">
                <a:solidFill>
                  <a:schemeClr val="bg1"/>
                </a:solidFill>
                <a:latin typeface="Consolas" pitchFamily="49" charset="0"/>
                <a:ea typeface="Roboto" pitchFamily="2" charset="0"/>
                <a:cs typeface="Consolas" pitchFamily="49" charset="0"/>
              </a:rPr>
              <a:t>public class Conference {</a:t>
            </a:r>
            <a:br>
              <a:rPr lang="en-US" sz="1800" b="1" dirty="0" smtClean="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	</a:t>
            </a:r>
            <a:r>
              <a:rPr lang="en-US" sz="1800" b="1" dirty="0" err="1" smtClean="0">
                <a:solidFill>
                  <a:schemeClr val="bg1"/>
                </a:solidFill>
                <a:latin typeface="Consolas" pitchFamily="49" charset="0"/>
                <a:ea typeface="Roboto" pitchFamily="2" charset="0"/>
                <a:cs typeface="Consolas" pitchFamily="49" charset="0"/>
              </a:rPr>
              <a:t>DateTime</a:t>
            </a:r>
            <a:r>
              <a:rPr lang="en-US" sz="1800" b="1" dirty="0" smtClean="0">
                <a:solidFill>
                  <a:schemeClr val="bg1"/>
                </a:solidFill>
                <a:latin typeface="Consolas" pitchFamily="49" charset="0"/>
                <a:ea typeface="Roboto" pitchFamily="2" charset="0"/>
                <a:cs typeface="Consolas" pitchFamily="49" charset="0"/>
              </a:rPr>
              <a:t> Date { get; private set; }</a:t>
            </a:r>
            <a:br>
              <a:rPr lang="en-US" sz="1800" b="1" dirty="0" smtClean="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smtClean="0">
                <a:solidFill>
                  <a:schemeClr val="bg1"/>
                </a:solidFill>
                <a:latin typeface="Consolas" pitchFamily="49" charset="0"/>
                <a:ea typeface="Roboto" pitchFamily="2" charset="0"/>
                <a:cs typeface="Consolas" pitchFamily="49" charset="0"/>
              </a:rPr>
              <a:t>string Name { </a:t>
            </a:r>
            <a:r>
              <a:rPr lang="en-US" sz="1800" b="1" dirty="0">
                <a:solidFill>
                  <a:schemeClr val="bg1"/>
                </a:solidFill>
                <a:latin typeface="Consolas" pitchFamily="49" charset="0"/>
                <a:ea typeface="Roboto" pitchFamily="2" charset="0"/>
                <a:cs typeface="Consolas" pitchFamily="49" charset="0"/>
              </a:rPr>
              <a:t>get; private set; }</a:t>
            </a:r>
            <a:br>
              <a:rPr lang="en-US" sz="1800" b="1" dirty="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a:t>
            </a:r>
            <a:endParaRPr lang="en-US" sz="18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9133828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800" b="1" dirty="0">
                <a:latin typeface="Consolas" pitchFamily="49" charset="0"/>
                <a:ea typeface="Roboto" pitchFamily="2" charset="0"/>
                <a:cs typeface="Consolas" pitchFamily="49" charset="0"/>
              </a:rPr>
              <a:t>var </a:t>
            </a:r>
            <a:r>
              <a:rPr lang="en-US" sz="1800" b="1" dirty="0" smtClean="0">
                <a:solidFill>
                  <a:srgbClr val="00FF00"/>
                </a:solidFill>
                <a:latin typeface="Consolas" pitchFamily="49" charset="0"/>
                <a:ea typeface="Roboto" pitchFamily="2" charset="0"/>
                <a:cs typeface="Consolas" pitchFamily="49" charset="0"/>
              </a:rPr>
              <a:t>expenses</a:t>
            </a:r>
            <a:r>
              <a:rPr lang="en-US" sz="1800" b="1" dirty="0" smtClean="0">
                <a:solidFill>
                  <a:schemeClr val="bg1"/>
                </a:solidFill>
                <a:latin typeface="Consolas" pitchFamily="49" charset="0"/>
                <a:ea typeface="Roboto" pitchFamily="2" charset="0"/>
                <a:cs typeface="Consolas" pitchFamily="49" charset="0"/>
              </a:rPr>
              <a:t> </a:t>
            </a:r>
            <a:r>
              <a:rPr lang="en-US" sz="1800" b="1" dirty="0">
                <a:solidFill>
                  <a:srgbClr val="FF00FF"/>
                </a:solidFill>
                <a:latin typeface="Consolas" pitchFamily="49" charset="0"/>
                <a:ea typeface="Roboto" pitchFamily="2" charset="0"/>
                <a:cs typeface="Consolas" pitchFamily="49" charset="0"/>
              </a:rPr>
              <a:t>=</a:t>
            </a:r>
            <a:r>
              <a:rPr lang="en-US" sz="1800" b="1" dirty="0">
                <a:solidFill>
                  <a:schemeClr val="bg1"/>
                </a:solidFill>
                <a:latin typeface="Consolas" pitchFamily="49" charset="0"/>
                <a:ea typeface="Roboto" pitchFamily="2" charset="0"/>
                <a:cs typeface="Consolas" pitchFamily="49" charset="0"/>
              </a:rPr>
              <a:t> function (</a:t>
            </a:r>
            <a:r>
              <a:rPr lang="en-US" sz="1800" b="1" dirty="0">
                <a:solidFill>
                  <a:srgbClr val="FF7400"/>
                </a:solidFill>
                <a:latin typeface="Consolas" pitchFamily="49" charset="0"/>
                <a:ea typeface="Roboto" pitchFamily="2" charset="0"/>
                <a:cs typeface="Consolas" pitchFamily="49" charset="0"/>
              </a:rPr>
              <a:t>shop</a:t>
            </a:r>
            <a:r>
              <a:rPr lang="en-US" sz="1800" b="1" dirty="0">
                <a:solidFill>
                  <a:schemeClr val="bg1"/>
                </a:solidFill>
                <a:latin typeface="Consolas" pitchFamily="49" charset="0"/>
                <a:ea typeface="Roboto" pitchFamily="2" charset="0"/>
                <a:cs typeface="Consolas" pitchFamily="49" charset="0"/>
              </a:rPr>
              <a:t>) {</a:t>
            </a:r>
            <a:br>
              <a:rPr lang="en-US" sz="1800" b="1" dirty="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err="1">
                <a:solidFill>
                  <a:schemeClr val="bg1"/>
                </a:solidFill>
                <a:latin typeface="Consolas" pitchFamily="49" charset="0"/>
                <a:ea typeface="Roboto" pitchFamily="2" charset="0"/>
                <a:cs typeface="Consolas" pitchFamily="49" charset="0"/>
              </a:rPr>
              <a:t>shop.TotalSocialCosts</a:t>
            </a:r>
            <a:r>
              <a:rPr lang="en-US" sz="1800" b="1" dirty="0">
                <a:solidFill>
                  <a:schemeClr val="bg1"/>
                </a:solidFill>
                <a:latin typeface="Consolas" pitchFamily="49" charset="0"/>
                <a:ea typeface="Roboto" pitchFamily="2" charset="0"/>
                <a:cs typeface="Consolas" pitchFamily="49" charset="0"/>
              </a:rPr>
              <a:t> </a:t>
            </a:r>
            <a:r>
              <a:rPr lang="en-US" sz="1800" b="1" dirty="0">
                <a:solidFill>
                  <a:srgbClr val="FF00FF"/>
                </a:solidFill>
                <a:latin typeface="Consolas" pitchFamily="49" charset="0"/>
                <a:ea typeface="Roboto" pitchFamily="2" charset="0"/>
                <a:cs typeface="Consolas" pitchFamily="49" charset="0"/>
              </a:rPr>
              <a:t>=</a:t>
            </a:r>
            <a:r>
              <a:rPr lang="en-US" sz="1800" b="1" dirty="0">
                <a:solidFill>
                  <a:schemeClr val="bg1"/>
                </a:solidFill>
                <a:latin typeface="Consolas" pitchFamily="49" charset="0"/>
                <a:ea typeface="Roboto" pitchFamily="2" charset="0"/>
                <a:cs typeface="Consolas" pitchFamily="49" charset="0"/>
              </a:rPr>
              <a:t> </a:t>
            </a:r>
            <a:r>
              <a:rPr lang="en-US" sz="1800" b="1" dirty="0" err="1">
                <a:solidFill>
                  <a:schemeClr val="bg1"/>
                </a:solidFill>
                <a:latin typeface="Consolas" pitchFamily="49" charset="0"/>
                <a:ea typeface="Roboto" pitchFamily="2" charset="0"/>
                <a:cs typeface="Consolas" pitchFamily="49" charset="0"/>
              </a:rPr>
              <a:t>totalSocialCosts</a:t>
            </a:r>
            <a:r>
              <a:rPr lang="en-US" sz="1800" b="1" dirty="0">
                <a:solidFill>
                  <a:schemeClr val="bg1"/>
                </a:solidFill>
                <a:latin typeface="Consolas" pitchFamily="49" charset="0"/>
                <a:ea typeface="Roboto" pitchFamily="2" charset="0"/>
                <a:cs typeface="Consolas" pitchFamily="49" charset="0"/>
              </a:rPr>
              <a:t>(shop);</a:t>
            </a:r>
            <a:br>
              <a:rPr lang="en-US" sz="1800" b="1" dirty="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a:latin typeface="Consolas" pitchFamily="49" charset="0"/>
                <a:ea typeface="Roboto" pitchFamily="2" charset="0"/>
                <a:cs typeface="Consolas" pitchFamily="49" charset="0"/>
              </a:rPr>
              <a:t>var</a:t>
            </a:r>
            <a:r>
              <a:rPr lang="en-US" sz="1800" b="1" dirty="0">
                <a:solidFill>
                  <a:schemeClr val="bg1"/>
                </a:solidFill>
                <a:latin typeface="Consolas" pitchFamily="49" charset="0"/>
                <a:ea typeface="Roboto" pitchFamily="2" charset="0"/>
                <a:cs typeface="Consolas" pitchFamily="49" charset="0"/>
              </a:rPr>
              <a:t> balance </a:t>
            </a:r>
            <a:r>
              <a:rPr lang="en-US" sz="1800" b="1" dirty="0">
                <a:solidFill>
                  <a:srgbClr val="FF00FF"/>
                </a:solidFill>
                <a:latin typeface="Consolas" pitchFamily="49" charset="0"/>
                <a:ea typeface="Roboto" pitchFamily="2" charset="0"/>
                <a:cs typeface="Consolas" pitchFamily="49" charset="0"/>
              </a:rPr>
              <a:t>=</a:t>
            </a:r>
            <a:r>
              <a:rPr lang="en-US" sz="1800" b="1" dirty="0">
                <a:solidFill>
                  <a:schemeClr val="bg1"/>
                </a:solidFill>
                <a:latin typeface="Consolas" pitchFamily="49" charset="0"/>
                <a:ea typeface="Roboto" pitchFamily="2" charset="0"/>
                <a:cs typeface="Consolas" pitchFamily="49" charset="0"/>
              </a:rPr>
              <a:t> </a:t>
            </a:r>
            <a:br>
              <a:rPr lang="en-US" sz="1800" b="1" dirty="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err="1" smtClean="0">
                <a:solidFill>
                  <a:schemeClr val="bg1"/>
                </a:solidFill>
                <a:latin typeface="Consolas" pitchFamily="49" charset="0"/>
                <a:ea typeface="Roboto" pitchFamily="2" charset="0"/>
                <a:cs typeface="Consolas" pitchFamily="49" charset="0"/>
              </a:rPr>
              <a:t>shop.Advertising</a:t>
            </a:r>
            <a:r>
              <a:rPr lang="en-US" sz="1800" b="1" dirty="0" smtClean="0">
                <a:solidFill>
                  <a:schemeClr val="bg1"/>
                </a:solidFill>
                <a:latin typeface="Consolas" pitchFamily="49" charset="0"/>
                <a:ea typeface="Roboto" pitchFamily="2" charset="0"/>
                <a:cs typeface="Consolas" pitchFamily="49" charset="0"/>
              </a:rPr>
              <a:t> </a:t>
            </a:r>
            <a:r>
              <a:rPr lang="en-US" sz="1800" b="1" dirty="0">
                <a:solidFill>
                  <a:schemeClr val="bg1"/>
                </a:solidFill>
                <a:latin typeface="Consolas" pitchFamily="49" charset="0"/>
                <a:ea typeface="Roboto" pitchFamily="2" charset="0"/>
                <a:cs typeface="Consolas" pitchFamily="49" charset="0"/>
              </a:rPr>
              <a:t/>
            </a:r>
            <a:br>
              <a:rPr lang="en-US" sz="1800" b="1" dirty="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a:solidFill>
                  <a:srgbClr val="FF00FF"/>
                </a:solidFill>
                <a:latin typeface="Consolas" pitchFamily="49" charset="0"/>
                <a:ea typeface="Roboto" pitchFamily="2" charset="0"/>
                <a:cs typeface="Consolas" pitchFamily="49" charset="0"/>
              </a:rPr>
              <a:t>+</a:t>
            </a:r>
            <a:r>
              <a:rPr lang="en-US" sz="1800" b="1" dirty="0">
                <a:solidFill>
                  <a:schemeClr val="bg1"/>
                </a:solidFill>
                <a:latin typeface="Consolas" pitchFamily="49" charset="0"/>
                <a:ea typeface="Roboto" pitchFamily="2" charset="0"/>
                <a:cs typeface="Consolas" pitchFamily="49" charset="0"/>
              </a:rPr>
              <a:t> (</a:t>
            </a:r>
            <a:r>
              <a:rPr lang="en-US" sz="1800" b="1" dirty="0" err="1">
                <a:solidFill>
                  <a:schemeClr val="bg1"/>
                </a:solidFill>
                <a:latin typeface="Consolas" pitchFamily="49" charset="0"/>
                <a:ea typeface="Roboto" pitchFamily="2" charset="0"/>
                <a:cs typeface="Consolas" pitchFamily="49" charset="0"/>
              </a:rPr>
              <a:t>shop.Distributors</a:t>
            </a:r>
            <a:r>
              <a:rPr lang="en-US" sz="1800" b="1" dirty="0">
                <a:solidFill>
                  <a:schemeClr val="bg1"/>
                </a:solidFill>
                <a:latin typeface="Consolas" pitchFamily="49" charset="0"/>
                <a:ea typeface="Roboto" pitchFamily="2" charset="0"/>
                <a:cs typeface="Consolas" pitchFamily="49" charset="0"/>
              </a:rPr>
              <a:t> </a:t>
            </a:r>
            <a:r>
              <a:rPr lang="en-US" sz="1800" b="1" dirty="0">
                <a:solidFill>
                  <a:srgbClr val="FF00FF"/>
                </a:solidFill>
                <a:latin typeface="Consolas" pitchFamily="49" charset="0"/>
                <a:ea typeface="Roboto" pitchFamily="2" charset="0"/>
                <a:cs typeface="Consolas" pitchFamily="49" charset="0"/>
              </a:rPr>
              <a:t>*</a:t>
            </a:r>
            <a:r>
              <a:rPr lang="en-US" sz="1800" b="1" dirty="0">
                <a:solidFill>
                  <a:schemeClr val="bg1"/>
                </a:solidFill>
                <a:latin typeface="Consolas" pitchFamily="49" charset="0"/>
                <a:ea typeface="Roboto" pitchFamily="2" charset="0"/>
                <a:cs typeface="Consolas" pitchFamily="49" charset="0"/>
              </a:rPr>
              <a:t> </a:t>
            </a:r>
            <a:r>
              <a:rPr lang="en-US" sz="1800" b="1" dirty="0">
                <a:solidFill>
                  <a:srgbClr val="00B0F0"/>
                </a:solidFill>
                <a:latin typeface="Consolas" pitchFamily="49" charset="0"/>
                <a:ea typeface="Roboto" pitchFamily="2" charset="0"/>
                <a:cs typeface="Consolas" pitchFamily="49" charset="0"/>
              </a:rPr>
              <a:t>500</a:t>
            </a:r>
            <a:r>
              <a:rPr lang="en-US" sz="1800" b="1" dirty="0">
                <a:solidFill>
                  <a:schemeClr val="bg1"/>
                </a:solidFill>
                <a:latin typeface="Consolas" pitchFamily="49" charset="0"/>
                <a:ea typeface="Roboto" pitchFamily="2" charset="0"/>
                <a:cs typeface="Consolas" pitchFamily="49" charset="0"/>
              </a:rPr>
              <a:t>) </a:t>
            </a:r>
            <a:br>
              <a:rPr lang="en-US" sz="1800" b="1" dirty="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a:solidFill>
                  <a:srgbClr val="FF00FF"/>
                </a:solidFill>
                <a:latin typeface="Consolas" pitchFamily="49" charset="0"/>
                <a:ea typeface="Roboto" pitchFamily="2" charset="0"/>
                <a:cs typeface="Consolas" pitchFamily="49" charset="0"/>
              </a:rPr>
              <a:t>+</a:t>
            </a:r>
            <a:r>
              <a:rPr lang="en-US" sz="1800" b="1" dirty="0">
                <a:solidFill>
                  <a:schemeClr val="bg1"/>
                </a:solidFill>
                <a:latin typeface="Consolas" pitchFamily="49" charset="0"/>
                <a:ea typeface="Roboto" pitchFamily="2" charset="0"/>
                <a:cs typeface="Consolas" pitchFamily="49" charset="0"/>
              </a:rPr>
              <a:t> rent(</a:t>
            </a:r>
            <a:r>
              <a:rPr lang="en-US" sz="1800" b="1" dirty="0" err="1">
                <a:solidFill>
                  <a:schemeClr val="bg1"/>
                </a:solidFill>
                <a:latin typeface="Consolas" pitchFamily="49" charset="0"/>
                <a:ea typeface="Roboto" pitchFamily="2" charset="0"/>
                <a:cs typeface="Consolas" pitchFamily="49" charset="0"/>
              </a:rPr>
              <a:t>shop.Location</a:t>
            </a:r>
            <a:r>
              <a:rPr lang="en-US" sz="1800" b="1" dirty="0">
                <a:solidFill>
                  <a:schemeClr val="bg1"/>
                </a:solidFill>
                <a:latin typeface="Consolas" pitchFamily="49" charset="0"/>
                <a:ea typeface="Roboto" pitchFamily="2" charset="0"/>
                <a:cs typeface="Consolas" pitchFamily="49" charset="0"/>
              </a:rPr>
              <a:t>) </a:t>
            </a:r>
            <a:br>
              <a:rPr lang="en-US" sz="1800" b="1" dirty="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a:solidFill>
                  <a:srgbClr val="FF00FF"/>
                </a:solidFill>
                <a:latin typeface="Consolas" pitchFamily="49" charset="0"/>
                <a:ea typeface="Roboto" pitchFamily="2" charset="0"/>
                <a:cs typeface="Consolas" pitchFamily="49" charset="0"/>
              </a:rPr>
              <a:t>+</a:t>
            </a:r>
            <a:r>
              <a:rPr lang="en-US" sz="1800" b="1" dirty="0">
                <a:solidFill>
                  <a:schemeClr val="bg1"/>
                </a:solidFill>
                <a:latin typeface="Consolas" pitchFamily="49" charset="0"/>
                <a:ea typeface="Roboto" pitchFamily="2" charset="0"/>
                <a:cs typeface="Consolas" pitchFamily="49" charset="0"/>
              </a:rPr>
              <a:t> </a:t>
            </a:r>
            <a:r>
              <a:rPr lang="en-US" sz="1800" b="1" dirty="0" err="1">
                <a:solidFill>
                  <a:schemeClr val="bg1"/>
                </a:solidFill>
                <a:latin typeface="Consolas" pitchFamily="49" charset="0"/>
                <a:ea typeface="Roboto" pitchFamily="2" charset="0"/>
                <a:cs typeface="Consolas" pitchFamily="49" charset="0"/>
              </a:rPr>
              <a:t>shop.Service</a:t>
            </a:r>
            <a:r>
              <a:rPr lang="en-US" sz="1800" b="1" dirty="0">
                <a:solidFill>
                  <a:schemeClr val="bg1"/>
                </a:solidFill>
                <a:latin typeface="Consolas" pitchFamily="49" charset="0"/>
                <a:ea typeface="Roboto" pitchFamily="2" charset="0"/>
                <a:cs typeface="Consolas" pitchFamily="49" charset="0"/>
              </a:rPr>
              <a:t> </a:t>
            </a:r>
            <a:br>
              <a:rPr lang="en-US" sz="1800" b="1" dirty="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a:solidFill>
                  <a:srgbClr val="FF00FF"/>
                </a:solidFill>
                <a:latin typeface="Consolas" pitchFamily="49" charset="0"/>
                <a:ea typeface="Roboto" pitchFamily="2" charset="0"/>
                <a:cs typeface="Consolas" pitchFamily="49" charset="0"/>
              </a:rPr>
              <a:t>+</a:t>
            </a:r>
            <a:r>
              <a:rPr lang="en-US" sz="1800" b="1" dirty="0">
                <a:solidFill>
                  <a:schemeClr val="bg1"/>
                </a:solidFill>
                <a:latin typeface="Consolas" pitchFamily="49" charset="0"/>
                <a:ea typeface="Roboto" pitchFamily="2" charset="0"/>
                <a:cs typeface="Consolas" pitchFamily="49" charset="0"/>
              </a:rPr>
              <a:t> salaries(shop) </a:t>
            </a:r>
            <a:r>
              <a:rPr lang="en-US" sz="1800" b="1" dirty="0" smtClean="0">
                <a:solidFill>
                  <a:schemeClr val="bg1"/>
                </a:solidFill>
                <a:latin typeface="Consolas" pitchFamily="49" charset="0"/>
                <a:ea typeface="Roboto" pitchFamily="2" charset="0"/>
                <a:cs typeface="Consolas" pitchFamily="49" charset="0"/>
              </a:rPr>
              <a:t/>
            </a:r>
            <a:br>
              <a:rPr lang="en-US" sz="1800" b="1" dirty="0" smtClean="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smtClean="0">
                <a:solidFill>
                  <a:srgbClr val="FF00FF"/>
                </a:solidFill>
                <a:latin typeface="Consolas" pitchFamily="49" charset="0"/>
                <a:ea typeface="Roboto" pitchFamily="2" charset="0"/>
                <a:cs typeface="Consolas" pitchFamily="49" charset="0"/>
              </a:rPr>
              <a:t>+</a:t>
            </a:r>
            <a:r>
              <a:rPr lang="en-US" sz="1800" b="1" dirty="0" smtClean="0">
                <a:solidFill>
                  <a:schemeClr val="bg1"/>
                </a:solidFill>
                <a:latin typeface="Consolas" pitchFamily="49" charset="0"/>
                <a:ea typeface="Roboto" pitchFamily="2" charset="0"/>
                <a:cs typeface="Consolas" pitchFamily="49" charset="0"/>
              </a:rPr>
              <a:t> </a:t>
            </a:r>
            <a:r>
              <a:rPr lang="en-US" sz="1800" b="1" dirty="0" err="1" smtClean="0">
                <a:solidFill>
                  <a:schemeClr val="bg1"/>
                </a:solidFill>
                <a:latin typeface="Consolas" pitchFamily="49" charset="0"/>
                <a:ea typeface="Roboto" pitchFamily="2" charset="0"/>
                <a:cs typeface="Consolas" pitchFamily="49" charset="0"/>
              </a:rPr>
              <a:t>shop.TotalSocialCosts</a:t>
            </a:r>
            <a:r>
              <a:rPr lang="en-US" sz="1800" b="1" dirty="0">
                <a:solidFill>
                  <a:schemeClr val="bg1"/>
                </a:solidFill>
                <a:latin typeface="Consolas" pitchFamily="49" charset="0"/>
                <a:ea typeface="Roboto" pitchFamily="2" charset="0"/>
                <a:cs typeface="Consolas" pitchFamily="49" charset="0"/>
              </a:rPr>
              <a:t/>
            </a:r>
            <a:br>
              <a:rPr lang="en-US" sz="1800" b="1" dirty="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a:solidFill>
                  <a:srgbClr val="FF00FF"/>
                </a:solidFill>
                <a:latin typeface="Consolas" pitchFamily="49" charset="0"/>
                <a:ea typeface="Roboto" pitchFamily="2" charset="0"/>
                <a:cs typeface="Consolas" pitchFamily="49" charset="0"/>
              </a:rPr>
              <a:t>+</a:t>
            </a:r>
            <a:r>
              <a:rPr lang="en-US" sz="1800" b="1" dirty="0">
                <a:solidFill>
                  <a:schemeClr val="bg1"/>
                </a:solidFill>
                <a:latin typeface="Consolas" pitchFamily="49" charset="0"/>
                <a:ea typeface="Roboto" pitchFamily="2" charset="0"/>
                <a:cs typeface="Consolas" pitchFamily="49" charset="0"/>
              </a:rPr>
              <a:t> storage(shop);</a:t>
            </a:r>
            <a:br>
              <a:rPr lang="en-US" sz="1800" b="1" dirty="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	</a:t>
            </a:r>
            <a:r>
              <a:rPr lang="en-US" sz="1800" b="1" dirty="0" err="1">
                <a:solidFill>
                  <a:schemeClr val="bg1"/>
                </a:solidFill>
                <a:latin typeface="Consolas" pitchFamily="49" charset="0"/>
                <a:ea typeface="Roboto" pitchFamily="2" charset="0"/>
                <a:cs typeface="Consolas" pitchFamily="49" charset="0"/>
              </a:rPr>
              <a:t>debitAccount</a:t>
            </a:r>
            <a:r>
              <a:rPr lang="en-US" sz="1800" b="1" dirty="0">
                <a:solidFill>
                  <a:schemeClr val="bg1"/>
                </a:solidFill>
                <a:latin typeface="Consolas" pitchFamily="49" charset="0"/>
                <a:ea typeface="Roboto" pitchFamily="2" charset="0"/>
                <a:cs typeface="Consolas" pitchFamily="49" charset="0"/>
              </a:rPr>
              <a:t>(</a:t>
            </a:r>
            <a:r>
              <a:rPr lang="en-US" sz="1800" b="1" dirty="0" err="1">
                <a:solidFill>
                  <a:schemeClr val="bg1"/>
                </a:solidFill>
                <a:latin typeface="Consolas" pitchFamily="49" charset="0"/>
                <a:ea typeface="Roboto" pitchFamily="2" charset="0"/>
                <a:cs typeface="Consolas" pitchFamily="49" charset="0"/>
              </a:rPr>
              <a:t>shop,balance</a:t>
            </a:r>
            <a:r>
              <a:rPr lang="en-US" sz="1800" b="1" dirty="0">
                <a:solidFill>
                  <a:schemeClr val="bg1"/>
                </a:solidFill>
                <a:latin typeface="Consolas" pitchFamily="49" charset="0"/>
                <a:ea typeface="Roboto" pitchFamily="2" charset="0"/>
                <a:cs typeface="Consolas" pitchFamily="49" charset="0"/>
              </a:rPr>
              <a:t>);	</a:t>
            </a:r>
            <a:br>
              <a:rPr lang="en-US" sz="1800" b="1" dirty="0">
                <a:solidFill>
                  <a:schemeClr val="bg1"/>
                </a:solidFill>
                <a:latin typeface="Consolas" pitchFamily="49" charset="0"/>
                <a:ea typeface="Roboto" pitchFamily="2" charset="0"/>
                <a:cs typeface="Consolas" pitchFamily="49" charset="0"/>
              </a:rPr>
            </a:br>
            <a:r>
              <a:rPr lang="en-US" sz="1800" b="1" dirty="0">
                <a:solidFill>
                  <a:schemeClr val="bg1"/>
                </a:solidFill>
                <a:latin typeface="Consolas" pitchFamily="49" charset="0"/>
                <a:ea typeface="Roboto" pitchFamily="2" charset="0"/>
                <a:cs typeface="Consolas" pitchFamily="49" charset="0"/>
              </a:rPr>
              <a:t>};</a:t>
            </a:r>
            <a:endParaRPr lang="en-US" sz="18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4971626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solidFill>
                  <a:srgbClr val="00B0F0"/>
                </a:solidFill>
              </a:rPr>
              <a:t>Binäre</a:t>
            </a:r>
            <a:r>
              <a:rPr lang="en-US" dirty="0" smtClean="0">
                <a:solidFill>
                  <a:srgbClr val="00B0F0"/>
                </a:solidFill>
              </a:rPr>
              <a:t> Chunks</a:t>
            </a:r>
            <a:endParaRPr lang="de-DE" dirty="0">
              <a:solidFill>
                <a:srgbClr val="00B0F0"/>
              </a:solidFill>
            </a:endParaRPr>
          </a:p>
        </p:txBody>
      </p:sp>
      <p:sp>
        <p:nvSpPr>
          <p:cNvPr id="3" name="Textplatzhalter 2"/>
          <p:cNvSpPr>
            <a:spLocks noGrp="1"/>
          </p:cNvSpPr>
          <p:nvPr>
            <p:ph type="body" sz="quarter" idx="10"/>
          </p:nvPr>
        </p:nvSpPr>
        <p:spPr/>
        <p:txBody>
          <a:bodyPr/>
          <a:lstStyle/>
          <a:p>
            <a:r>
              <a:rPr lang="en-US" dirty="0" smtClean="0"/>
              <a:t>Ideal:</a:t>
            </a:r>
            <a:endParaRPr lang="de-DE" dirty="0"/>
          </a:p>
        </p:txBody>
      </p:sp>
    </p:spTree>
    <p:extLst>
      <p:ext uri="{BB962C8B-B14F-4D97-AF65-F5344CB8AC3E}">
        <p14:creationId xmlns:p14="http://schemas.microsoft.com/office/powerpoint/2010/main" val="32938583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983308" y="4869160"/>
            <a:ext cx="1440160" cy="1440160"/>
          </a:xfrm>
          <a:prstGeom prst="rect">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p:cNvSpPr/>
          <p:nvPr/>
        </p:nvSpPr>
        <p:spPr>
          <a:xfrm>
            <a:off x="6732240" y="4869160"/>
            <a:ext cx="1440160" cy="1440160"/>
          </a:xfrm>
          <a:prstGeom prst="rect">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p:cNvSpPr/>
          <p:nvPr/>
        </p:nvSpPr>
        <p:spPr>
          <a:xfrm>
            <a:off x="3851920" y="548680"/>
            <a:ext cx="1440160" cy="1440160"/>
          </a:xfrm>
          <a:prstGeom prst="rect">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 Verbindung mit Pfeil 7"/>
          <p:cNvCxnSpPr>
            <a:stCxn id="6" idx="2"/>
            <a:endCxn id="5" idx="0"/>
          </p:cNvCxnSpPr>
          <p:nvPr/>
        </p:nvCxnSpPr>
        <p:spPr>
          <a:xfrm>
            <a:off x="4572000" y="1988840"/>
            <a:ext cx="2880320" cy="2880320"/>
          </a:xfrm>
          <a:prstGeom prst="straightConnector1">
            <a:avLst/>
          </a:prstGeom>
          <a:ln w="95250">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Gerade Verbindung mit Pfeil 8"/>
          <p:cNvCxnSpPr>
            <a:stCxn id="6" idx="2"/>
            <a:endCxn id="4" idx="0"/>
          </p:cNvCxnSpPr>
          <p:nvPr/>
        </p:nvCxnSpPr>
        <p:spPr>
          <a:xfrm flipH="1">
            <a:off x="1703388" y="1988840"/>
            <a:ext cx="2868612" cy="2880320"/>
          </a:xfrm>
          <a:prstGeom prst="straightConnector1">
            <a:avLst/>
          </a:prstGeom>
          <a:ln w="95250">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7484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If the implementation is hard to explain, it's a </a:t>
            </a:r>
            <a:r>
              <a:rPr lang="en-US" dirty="0" smtClean="0">
                <a:solidFill>
                  <a:srgbClr val="FF00FF"/>
                </a:solidFill>
              </a:rPr>
              <a:t>bad idea</a:t>
            </a:r>
            <a:r>
              <a:rPr lang="en-US" dirty="0" smtClean="0"/>
              <a:t>.</a:t>
            </a:r>
            <a:endParaRPr lang="en-US" dirty="0"/>
          </a:p>
        </p:txBody>
      </p:sp>
      <p:sp>
        <p:nvSpPr>
          <p:cNvPr id="3" name="Textfeld 2"/>
          <p:cNvSpPr txBox="1"/>
          <p:nvPr/>
        </p:nvSpPr>
        <p:spPr>
          <a:xfrm>
            <a:off x="6732240" y="6001543"/>
            <a:ext cx="2160240" cy="307777"/>
          </a:xfrm>
          <a:prstGeom prst="rect">
            <a:avLst/>
          </a:prstGeom>
        </p:spPr>
        <p:txBody>
          <a:bodyPr wrap="square" lIns="0" tIns="0" rIns="0" bIns="0" rtlCol="0" anchor="b" anchorCtr="1">
            <a:spAutoFit/>
          </a:bodyPr>
          <a:lstStyle/>
          <a:p>
            <a:pPr algn="r">
              <a:spcBef>
                <a:spcPct val="20000"/>
              </a:spcBef>
            </a:pPr>
            <a:r>
              <a:rPr lang="de-AT" sz="2000" dirty="0" err="1" smtClean="0">
                <a:solidFill>
                  <a:schemeClr val="tx1">
                    <a:lumMod val="50000"/>
                    <a:lumOff val="50000"/>
                  </a:schemeClr>
                </a:solidFill>
                <a:latin typeface="Roboto" pitchFamily="2" charset="0"/>
                <a:ea typeface="Roboto" pitchFamily="2" charset="0"/>
              </a:rPr>
              <a:t>python</a:t>
            </a:r>
            <a:endParaRPr lang="de-AT" sz="2000" dirty="0" smtClean="0">
              <a:solidFill>
                <a:schemeClr val="tx1">
                  <a:lumMod val="50000"/>
                  <a:lumOff val="50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solidFill>
                  <a:srgbClr val="FF00FF"/>
                </a:solidFill>
              </a:rPr>
              <a:t>I </a:t>
            </a:r>
            <a:r>
              <a:rPr lang="de-AT" dirty="0" smtClean="0">
                <a:solidFill>
                  <a:srgbClr val="FF00FF"/>
                </a:solidFill>
              </a:rPr>
              <a:t>♥ Code</a:t>
            </a:r>
            <a:endParaRPr lang="en-US" dirty="0">
              <a:solidFill>
                <a:srgbClr val="FF00FF"/>
              </a:solidFill>
            </a:endParaRPr>
          </a:p>
        </p:txBody>
      </p:sp>
      <p:sp>
        <p:nvSpPr>
          <p:cNvPr id="6" name="Textplatzhalter 5"/>
          <p:cNvSpPr>
            <a:spLocks noGrp="1"/>
          </p:cNvSpPr>
          <p:nvPr>
            <p:ph type="body" sz="quarter" idx="11"/>
          </p:nvPr>
        </p:nvSpPr>
        <p:spPr/>
        <p:txBody>
          <a:bodyPr/>
          <a:lstStyle/>
          <a:p>
            <a:r>
              <a:rPr lang="en-US" dirty="0"/>
              <a:t>don’t you?</a:t>
            </a:r>
          </a:p>
          <a:p>
            <a:endParaRPr lang="de-DE" dirty="0"/>
          </a:p>
        </p:txBody>
      </p:sp>
    </p:spTree>
    <p:extLst>
      <p:ext uri="{BB962C8B-B14F-4D97-AF65-F5344CB8AC3E}">
        <p14:creationId xmlns:p14="http://schemas.microsoft.com/office/powerpoint/2010/main" val="37344368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solidFill>
                  <a:srgbClr val="00B7FF"/>
                </a:solidFill>
              </a:rPr>
              <a:t>Zuhören</a:t>
            </a:r>
            <a:endParaRPr lang="en-US" dirty="0">
              <a:solidFill>
                <a:srgbClr val="00B7FF"/>
              </a:solidFill>
            </a:endParaRPr>
          </a:p>
        </p:txBody>
      </p:sp>
      <p:sp>
        <p:nvSpPr>
          <p:cNvPr id="4" name="Textplatzhalter 3"/>
          <p:cNvSpPr>
            <a:spLocks noGrp="1"/>
          </p:cNvSpPr>
          <p:nvPr>
            <p:ph type="body" sz="quarter" idx="10"/>
          </p:nvPr>
        </p:nvSpPr>
        <p:spPr/>
        <p:txBody>
          <a:bodyPr/>
          <a:lstStyle/>
          <a:p>
            <a:r>
              <a:rPr lang="en-US" dirty="0" err="1" smtClean="0"/>
              <a:t>Richtig</a:t>
            </a:r>
            <a:endParaRPr lang="en-US" dirty="0"/>
          </a:p>
        </p:txBody>
      </p:sp>
      <p:sp>
        <p:nvSpPr>
          <p:cNvPr id="5" name="Textplatzhalter 4"/>
          <p:cNvSpPr>
            <a:spLocks noGrp="1"/>
          </p:cNvSpPr>
          <p:nvPr>
            <p:ph type="body" sz="quarter" idx="11"/>
          </p:nvPr>
        </p:nvSpPr>
        <p:spPr/>
        <p:txBody>
          <a:bodyPr/>
          <a:lstStyle/>
          <a:p>
            <a:r>
              <a:rPr lang="en-US" dirty="0" smtClean="0"/>
              <a:t>und </a:t>
            </a:r>
            <a:r>
              <a:rPr lang="en-US" dirty="0" err="1" smtClean="0"/>
              <a:t>dabei</a:t>
            </a:r>
            <a:r>
              <a:rPr lang="en-US" dirty="0" smtClean="0"/>
              <a:t> </a:t>
            </a:r>
            <a:r>
              <a:rPr lang="en-US" dirty="0" err="1" smtClean="0"/>
              <a:t>lernen</a:t>
            </a:r>
            <a:r>
              <a:rPr lang="en-US" dirty="0" smtClean="0"/>
              <a:t>!</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no.jpg"/>
          <p:cNvPicPr>
            <a:picLocks noChangeAspect="1"/>
          </p:cNvPicPr>
          <p:nvPr/>
        </p:nvPicPr>
        <p:blipFill>
          <a:blip r:embed="rId2" cstate="print"/>
          <a:stretch>
            <a:fillRect/>
          </a:stretch>
        </p:blipFill>
        <p:spPr>
          <a:xfrm>
            <a:off x="1714500" y="995362"/>
            <a:ext cx="5715000" cy="4867275"/>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2800" dirty="0" smtClean="0">
                <a:latin typeface="Roboto" pitchFamily="2" charset="0"/>
                <a:ea typeface="Roboto" pitchFamily="2" charset="0"/>
              </a:rPr>
              <a:t>Zum Üben…</a:t>
            </a:r>
            <a:br>
              <a:rPr lang="de-DE" sz="2800" dirty="0" smtClean="0">
                <a:latin typeface="Roboto" pitchFamily="2" charset="0"/>
                <a:ea typeface="Roboto" pitchFamily="2" charset="0"/>
              </a:rPr>
            </a:br>
            <a:r>
              <a:rPr lang="de-DE" sz="2800" dirty="0" smtClean="0">
                <a:latin typeface="Roboto" pitchFamily="2" charset="0"/>
                <a:ea typeface="Roboto" pitchFamily="2" charset="0"/>
              </a:rPr>
              <a:t>https</a:t>
            </a:r>
            <a:r>
              <a:rPr lang="de-DE" sz="2800" dirty="0">
                <a:latin typeface="Roboto" pitchFamily="2" charset="0"/>
                <a:ea typeface="Roboto" pitchFamily="2" charset="0"/>
              </a:rPr>
              <a:t>://github.com/</a:t>
            </a:r>
            <a:r>
              <a:rPr lang="de-DE" sz="2800" dirty="0">
                <a:solidFill>
                  <a:srgbClr val="00DB00"/>
                </a:solidFill>
                <a:latin typeface="Roboto" pitchFamily="2" charset="0"/>
                <a:ea typeface="Roboto" pitchFamily="2" charset="0"/>
              </a:rPr>
              <a:t>cessor</a:t>
            </a:r>
            <a:r>
              <a:rPr lang="de-DE" sz="2800" dirty="0">
                <a:latin typeface="Roboto" pitchFamily="2" charset="0"/>
                <a:ea typeface="Roboto" pitchFamily="2" charset="0"/>
              </a:rPr>
              <a:t>/</a:t>
            </a:r>
            <a:r>
              <a:rPr lang="de-DE" sz="2800" dirty="0">
                <a:solidFill>
                  <a:srgbClr val="FF00FF"/>
                </a:solidFill>
                <a:latin typeface="Roboto" pitchFamily="2" charset="0"/>
                <a:ea typeface="Roboto" pitchFamily="2" charset="0"/>
              </a:rPr>
              <a:t>refuctoring</a:t>
            </a:r>
          </a:p>
        </p:txBody>
      </p:sp>
    </p:spTree>
    <p:extLst>
      <p:ext uri="{BB962C8B-B14F-4D97-AF65-F5344CB8AC3E}">
        <p14:creationId xmlns:p14="http://schemas.microsoft.com/office/powerpoint/2010/main" val="22992120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“You can call it beautiful code when the code also makes it look like the </a:t>
            </a:r>
            <a:r>
              <a:rPr lang="en-US" sz="4400" dirty="0" smtClean="0">
                <a:solidFill>
                  <a:srgbClr val="FF00FF"/>
                </a:solidFill>
                <a:latin typeface="Roboto" pitchFamily="2" charset="0"/>
                <a:ea typeface="Roboto" pitchFamily="2" charset="0"/>
              </a:rPr>
              <a:t>language</a:t>
            </a:r>
            <a:r>
              <a:rPr lang="en-US" sz="4400" dirty="0" smtClean="0">
                <a:solidFill>
                  <a:schemeClr val="tx1">
                    <a:lumMod val="50000"/>
                    <a:lumOff val="50000"/>
                  </a:schemeClr>
                </a:solidFill>
                <a:latin typeface="Roboto" pitchFamily="2" charset="0"/>
                <a:ea typeface="Roboto" pitchFamily="2" charset="0"/>
              </a:rPr>
              <a:t> was </a:t>
            </a:r>
            <a:r>
              <a:rPr lang="en-US" sz="4400" dirty="0" smtClean="0">
                <a:latin typeface="Roboto" pitchFamily="2" charset="0"/>
                <a:ea typeface="Roboto" pitchFamily="2" charset="0"/>
              </a:rPr>
              <a:t>made for the problem</a:t>
            </a:r>
            <a:r>
              <a:rPr lang="en-US" sz="4400" dirty="0" smtClean="0">
                <a:solidFill>
                  <a:schemeClr val="tx1">
                    <a:lumMod val="50000"/>
                    <a:lumOff val="50000"/>
                  </a:schemeClr>
                </a:solidFill>
                <a:latin typeface="Roboto" pitchFamily="2" charset="0"/>
                <a:ea typeface="Roboto" pitchFamily="2" charset="0"/>
              </a:rPr>
              <a:t>”</a:t>
            </a: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Ward </a:t>
            </a:r>
            <a:r>
              <a:rPr lang="en-US" sz="4400" dirty="0" err="1" smtClean="0">
                <a:solidFill>
                  <a:schemeClr val="tx1">
                    <a:lumMod val="75000"/>
                    <a:lumOff val="25000"/>
                  </a:schemeClr>
                </a:solidFill>
                <a:ea typeface="Roboto" pitchFamily="2" charset="0"/>
              </a:rPr>
              <a:t>cunningham</a:t>
            </a:r>
            <a:r>
              <a:rPr lang="en-US" sz="4400" dirty="0" smtClean="0">
                <a:solidFill>
                  <a:schemeClr val="tx1">
                    <a:lumMod val="75000"/>
                    <a:lumOff val="25000"/>
                  </a:schemeClr>
                </a:solidFill>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900" dirty="0" smtClean="0">
                <a:latin typeface="Consolas" pitchFamily="49" charset="0"/>
                <a:ea typeface="Roboto" pitchFamily="2" charset="0"/>
                <a:cs typeface="Consolas" pitchFamily="49" charset="0"/>
              </a:rPr>
              <a:t>public class </a:t>
            </a:r>
            <a:r>
              <a:rPr lang="en-US" sz="3200" b="1" dirty="0" err="1" smtClean="0">
                <a:solidFill>
                  <a:srgbClr val="FF00FF"/>
                </a:solidFill>
                <a:latin typeface="Consolas" pitchFamily="49" charset="0"/>
                <a:ea typeface="Roboto" pitchFamily="2" charset="0"/>
                <a:cs typeface="Consolas" pitchFamily="49" charset="0"/>
              </a:rPr>
              <a:t>Quicksort</a:t>
            </a:r>
            <a:r>
              <a:rPr lang="en-US" sz="900" dirty="0" smtClean="0">
                <a:solidFill>
                  <a:schemeClr val="bg1"/>
                </a:solidFill>
                <a:latin typeface="Consolas" pitchFamily="49" charset="0"/>
                <a:ea typeface="Roboto" pitchFamily="2" charset="0"/>
                <a:cs typeface="Consolas" pitchFamily="49" charset="0"/>
              </a:rPr>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public static int</a:t>
            </a:r>
            <a:r>
              <a:rPr lang="en-US" sz="900" dirty="0" smtClean="0">
                <a:solidFill>
                  <a:schemeClr val="bg1"/>
                </a:solidFill>
                <a:latin typeface="Consolas" pitchFamily="49" charset="0"/>
                <a:ea typeface="Roboto" pitchFamily="2" charset="0"/>
                <a:cs typeface="Consolas" pitchFamily="49" charset="0"/>
              </a:rPr>
              <a:t>[] Sort(</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array)</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int[] a = new int[</a:t>
            </a:r>
            <a:r>
              <a:rPr lang="en-US" sz="900" dirty="0" err="1" smtClean="0">
                <a:solidFill>
                  <a:schemeClr val="bg1"/>
                </a:solidFill>
                <a:latin typeface="Consolas" pitchFamily="49" charset="0"/>
                <a:ea typeface="Roboto" pitchFamily="2" charset="0"/>
                <a:cs typeface="Consolas" pitchFamily="49" charset="0"/>
              </a:rPr>
              <a:t>array.Length</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array.CopyTo</a:t>
            </a:r>
            <a:r>
              <a:rPr lang="en-US" sz="900" dirty="0" smtClean="0">
                <a:solidFill>
                  <a:schemeClr val="bg1"/>
                </a:solidFill>
                <a:latin typeface="Consolas" pitchFamily="49" charset="0"/>
                <a:ea typeface="Roboto" pitchFamily="2" charset="0"/>
                <a:cs typeface="Consolas" pitchFamily="49" charset="0"/>
              </a:rPr>
              <a:t>(a, 0);</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Sort(0, </a:t>
            </a:r>
            <a:r>
              <a:rPr lang="en-US" sz="900" dirty="0" err="1" smtClean="0">
                <a:solidFill>
                  <a:schemeClr val="bg1"/>
                </a:solidFill>
                <a:latin typeface="Consolas" pitchFamily="49" charset="0"/>
                <a:ea typeface="Roboto" pitchFamily="2" charset="0"/>
                <a:cs typeface="Consolas" pitchFamily="49" charset="0"/>
              </a:rPr>
              <a:t>array.Length</a:t>
            </a:r>
            <a:r>
              <a:rPr lang="en-US" sz="900" dirty="0" smtClean="0">
                <a:solidFill>
                  <a:schemeClr val="bg1"/>
                </a:solidFill>
                <a:latin typeface="Consolas" pitchFamily="49" charset="0"/>
                <a:ea typeface="Roboto" pitchFamily="2" charset="0"/>
                <a:cs typeface="Consolas" pitchFamily="49" charset="0"/>
              </a:rPr>
              <a:t> - 1, ref a);</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return a;</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r>
            <a:br>
              <a:rPr lang="en-US" sz="900" dirty="0" smtClean="0">
                <a:solidFill>
                  <a:schemeClr val="bg1"/>
                </a:solidFill>
                <a:latin typeface="Consolas" pitchFamily="49" charset="0"/>
                <a:ea typeface="Roboto" pitchFamily="2" charset="0"/>
                <a:cs typeface="Consolas" pitchFamily="49" charset="0"/>
              </a:rPr>
            </a:br>
            <a:r>
              <a:rPr lang="en-US" sz="900" dirty="0" smtClean="0">
                <a:latin typeface="Consolas" pitchFamily="49" charset="0"/>
                <a:ea typeface="Roboto" pitchFamily="2" charset="0"/>
                <a:cs typeface="Consolas" pitchFamily="49" charset="0"/>
              </a:rPr>
              <a:t>    private static void </a:t>
            </a:r>
            <a:r>
              <a:rPr lang="en-US" sz="900" dirty="0" smtClean="0">
                <a:solidFill>
                  <a:schemeClr val="bg1"/>
                </a:solidFill>
                <a:latin typeface="Consolas" pitchFamily="49" charset="0"/>
                <a:ea typeface="Roboto" pitchFamily="2" charset="0"/>
                <a:cs typeface="Consolas" pitchFamily="49" charset="0"/>
              </a:rPr>
              <a:t>Sort(</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links, </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rechts</a:t>
            </a: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ref int</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daten</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if</a:t>
            </a:r>
            <a:r>
              <a:rPr lang="en-US" sz="900" dirty="0" smtClean="0">
                <a:solidFill>
                  <a:schemeClr val="bg1"/>
                </a:solidFill>
                <a:latin typeface="Consolas" pitchFamily="49" charset="0"/>
                <a:ea typeface="Roboto" pitchFamily="2" charset="0"/>
                <a:cs typeface="Consolas" pitchFamily="49" charset="0"/>
              </a:rPr>
              <a:t> (links &gt;= </a:t>
            </a:r>
            <a:r>
              <a:rPr lang="en-US" sz="900" dirty="0" err="1" smtClean="0">
                <a:solidFill>
                  <a:schemeClr val="bg1"/>
                </a:solidFill>
                <a:latin typeface="Consolas" pitchFamily="49" charset="0"/>
                <a:ea typeface="Roboto" pitchFamily="2" charset="0"/>
                <a:cs typeface="Consolas" pitchFamily="49" charset="0"/>
              </a:rPr>
              <a:t>rechts</a:t>
            </a: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return</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latin typeface="Consolas" pitchFamily="49" charset="0"/>
                <a:ea typeface="Roboto" pitchFamily="2" charset="0"/>
                <a:cs typeface="Consolas" pitchFamily="49" charset="0"/>
              </a:rPr>
              <a:t>        int </a:t>
            </a:r>
            <a:r>
              <a:rPr lang="en-US" sz="900" dirty="0" err="1" smtClean="0">
                <a:solidFill>
                  <a:schemeClr val="bg1"/>
                </a:solidFill>
                <a:latin typeface="Consolas" pitchFamily="49" charset="0"/>
                <a:ea typeface="Roboto" pitchFamily="2" charset="0"/>
                <a:cs typeface="Consolas" pitchFamily="49" charset="0"/>
              </a:rPr>
              <a:t>teiler</a:t>
            </a:r>
            <a:r>
              <a:rPr lang="en-US" sz="900" dirty="0" smtClean="0">
                <a:solidFill>
                  <a:schemeClr val="bg1"/>
                </a:solidFill>
                <a:latin typeface="Consolas" pitchFamily="49" charset="0"/>
                <a:ea typeface="Roboto" pitchFamily="2" charset="0"/>
                <a:cs typeface="Consolas" pitchFamily="49" charset="0"/>
              </a:rPr>
              <a:t> = Divide(links, </a:t>
            </a:r>
            <a:r>
              <a:rPr lang="en-US" sz="900" dirty="0" err="1" smtClean="0">
                <a:solidFill>
                  <a:schemeClr val="bg1"/>
                </a:solidFill>
                <a:latin typeface="Consolas" pitchFamily="49" charset="0"/>
                <a:ea typeface="Roboto" pitchFamily="2" charset="0"/>
                <a:cs typeface="Consolas" pitchFamily="49" charset="0"/>
              </a:rPr>
              <a:t>rechts</a:t>
            </a: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ref</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daten</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Sort(links, </a:t>
            </a:r>
            <a:r>
              <a:rPr lang="en-US" sz="900" dirty="0" err="1" smtClean="0">
                <a:solidFill>
                  <a:schemeClr val="bg1"/>
                </a:solidFill>
                <a:latin typeface="Consolas" pitchFamily="49" charset="0"/>
                <a:ea typeface="Roboto" pitchFamily="2" charset="0"/>
                <a:cs typeface="Consolas" pitchFamily="49" charset="0"/>
              </a:rPr>
              <a:t>teiler</a:t>
            </a:r>
            <a:r>
              <a:rPr lang="en-US" sz="900" dirty="0" smtClean="0">
                <a:solidFill>
                  <a:schemeClr val="bg1"/>
                </a:solidFill>
                <a:latin typeface="Consolas" pitchFamily="49" charset="0"/>
                <a:ea typeface="Roboto" pitchFamily="2" charset="0"/>
                <a:cs typeface="Consolas" pitchFamily="49" charset="0"/>
              </a:rPr>
              <a:t> - 1, </a:t>
            </a:r>
            <a:r>
              <a:rPr lang="en-US" sz="900" dirty="0" smtClean="0">
                <a:latin typeface="Consolas" pitchFamily="49" charset="0"/>
                <a:ea typeface="Roboto" pitchFamily="2" charset="0"/>
                <a:cs typeface="Consolas" pitchFamily="49" charset="0"/>
              </a:rPr>
              <a:t>ref</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daten</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Sort(</a:t>
            </a:r>
            <a:r>
              <a:rPr lang="en-US" sz="900" dirty="0" err="1" smtClean="0">
                <a:solidFill>
                  <a:schemeClr val="bg1"/>
                </a:solidFill>
                <a:latin typeface="Consolas" pitchFamily="49" charset="0"/>
                <a:ea typeface="Roboto" pitchFamily="2" charset="0"/>
                <a:cs typeface="Consolas" pitchFamily="49" charset="0"/>
              </a:rPr>
              <a:t>teiler</a:t>
            </a:r>
            <a:r>
              <a:rPr lang="en-US" sz="900" dirty="0" smtClean="0">
                <a:solidFill>
                  <a:schemeClr val="bg1"/>
                </a:solidFill>
                <a:latin typeface="Consolas" pitchFamily="49" charset="0"/>
                <a:ea typeface="Roboto" pitchFamily="2" charset="0"/>
                <a:cs typeface="Consolas" pitchFamily="49" charset="0"/>
              </a:rPr>
              <a:t> + 1, </a:t>
            </a:r>
            <a:r>
              <a:rPr lang="en-US" sz="900" dirty="0" err="1" smtClean="0">
                <a:solidFill>
                  <a:schemeClr val="bg1"/>
                </a:solidFill>
                <a:latin typeface="Consolas" pitchFamily="49" charset="0"/>
                <a:ea typeface="Roboto" pitchFamily="2" charset="0"/>
                <a:cs typeface="Consolas" pitchFamily="49" charset="0"/>
              </a:rPr>
              <a:t>rechts</a:t>
            </a: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ref</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daten</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private static int </a:t>
            </a:r>
            <a:r>
              <a:rPr lang="en-US" sz="900" dirty="0" smtClean="0">
                <a:solidFill>
                  <a:schemeClr val="bg1"/>
                </a:solidFill>
                <a:latin typeface="Consolas" pitchFamily="49" charset="0"/>
                <a:ea typeface="Roboto" pitchFamily="2" charset="0"/>
                <a:cs typeface="Consolas" pitchFamily="49" charset="0"/>
              </a:rPr>
              <a:t>Divide(int left, int right, ref int[] data)</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 left;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 = right - 1;</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pivot = data[right];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do</a:t>
            </a: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while</a:t>
            </a:r>
            <a:r>
              <a:rPr lang="en-US" sz="900" dirty="0" smtClean="0">
                <a:solidFill>
                  <a:schemeClr val="bg1"/>
                </a:solidFill>
                <a:latin typeface="Consolas" pitchFamily="49" charset="0"/>
                <a:ea typeface="Roboto" pitchFamily="2" charset="0"/>
                <a:cs typeface="Consolas" pitchFamily="49" charset="0"/>
              </a:rPr>
              <a:t> (data[</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&lt;= pivot &amp;&amp; </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&lt; right) </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while</a:t>
            </a:r>
            <a:r>
              <a:rPr lang="en-US" sz="900" dirty="0" smtClean="0">
                <a:solidFill>
                  <a:schemeClr val="bg1"/>
                </a:solidFill>
                <a:latin typeface="Consolas" pitchFamily="49" charset="0"/>
                <a:ea typeface="Roboto" pitchFamily="2" charset="0"/>
                <a:cs typeface="Consolas" pitchFamily="49" charset="0"/>
              </a:rPr>
              <a:t> (data[</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 &gt;= pivot &amp;&amp; </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 &gt; left) </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if</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&gt;= </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continue</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Swap(</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ref</a:t>
            </a:r>
            <a:r>
              <a:rPr lang="en-US" sz="900" dirty="0" smtClean="0">
                <a:solidFill>
                  <a:schemeClr val="bg1"/>
                </a:solidFill>
                <a:latin typeface="Consolas" pitchFamily="49" charset="0"/>
                <a:ea typeface="Roboto" pitchFamily="2" charset="0"/>
                <a:cs typeface="Consolas" pitchFamily="49" charset="0"/>
              </a:rPr>
              <a:t> data);</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 </a:t>
            </a:r>
            <a:r>
              <a:rPr lang="en-US" sz="900" dirty="0" smtClean="0">
                <a:latin typeface="Consolas" pitchFamily="49" charset="0"/>
                <a:ea typeface="Roboto" pitchFamily="2" charset="0"/>
                <a:cs typeface="Consolas" pitchFamily="49" charset="0"/>
              </a:rPr>
              <a:t>while</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&lt; </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if</a:t>
            </a:r>
            <a:r>
              <a:rPr lang="en-US" sz="900" dirty="0" smtClean="0">
                <a:solidFill>
                  <a:schemeClr val="bg1"/>
                </a:solidFill>
                <a:latin typeface="Consolas" pitchFamily="49" charset="0"/>
                <a:ea typeface="Roboto" pitchFamily="2" charset="0"/>
                <a:cs typeface="Consolas" pitchFamily="49" charset="0"/>
              </a:rPr>
              <a:t> (data[</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&gt; pivot)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Swap(</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right, </a:t>
            </a:r>
            <a:r>
              <a:rPr lang="en-US" sz="900" dirty="0" smtClean="0">
                <a:latin typeface="Consolas" pitchFamily="49" charset="0"/>
                <a:ea typeface="Roboto" pitchFamily="2" charset="0"/>
                <a:cs typeface="Consolas" pitchFamily="49" charset="0"/>
              </a:rPr>
              <a:t>ref</a:t>
            </a:r>
            <a:r>
              <a:rPr lang="en-US" sz="900" dirty="0" smtClean="0">
                <a:solidFill>
                  <a:schemeClr val="bg1"/>
                </a:solidFill>
                <a:latin typeface="Consolas" pitchFamily="49" charset="0"/>
                <a:ea typeface="Roboto" pitchFamily="2" charset="0"/>
                <a:cs typeface="Consolas" pitchFamily="49" charset="0"/>
              </a:rPr>
              <a:t> data);</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return</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r>
            <a:br>
              <a:rPr lang="en-US" sz="900" dirty="0" smtClean="0">
                <a:solidFill>
                  <a:schemeClr val="bg1"/>
                </a:solidFill>
                <a:latin typeface="Consolas" pitchFamily="49" charset="0"/>
                <a:ea typeface="Roboto" pitchFamily="2" charset="0"/>
                <a:cs typeface="Consolas" pitchFamily="49" charset="0"/>
              </a:rPr>
            </a:br>
            <a:r>
              <a:rPr lang="en-US" sz="900" dirty="0" smtClean="0">
                <a:latin typeface="Consolas" pitchFamily="49" charset="0"/>
                <a:ea typeface="Roboto" pitchFamily="2" charset="0"/>
                <a:cs typeface="Consolas" pitchFamily="49" charset="0"/>
              </a:rPr>
              <a:t>    private static void </a:t>
            </a:r>
            <a:r>
              <a:rPr lang="en-US" sz="900" dirty="0" smtClean="0">
                <a:solidFill>
                  <a:schemeClr val="bg1"/>
                </a:solidFill>
                <a:latin typeface="Consolas" pitchFamily="49" charset="0"/>
                <a:ea typeface="Roboto" pitchFamily="2" charset="0"/>
                <a:cs typeface="Consolas" pitchFamily="49" charset="0"/>
              </a:rPr>
              <a:t>Swap(</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left, </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right, </a:t>
            </a:r>
            <a:r>
              <a:rPr lang="en-US" sz="900" dirty="0" smtClean="0">
                <a:latin typeface="Consolas" pitchFamily="49" charset="0"/>
                <a:ea typeface="Roboto" pitchFamily="2" charset="0"/>
                <a:cs typeface="Consolas" pitchFamily="49" charset="0"/>
              </a:rPr>
              <a:t>ref int</a:t>
            </a:r>
            <a:r>
              <a:rPr lang="en-US" sz="900" dirty="0" smtClean="0">
                <a:solidFill>
                  <a:schemeClr val="bg1"/>
                </a:solidFill>
                <a:latin typeface="Consolas" pitchFamily="49" charset="0"/>
                <a:ea typeface="Roboto" pitchFamily="2" charset="0"/>
                <a:cs typeface="Consolas" pitchFamily="49" charset="0"/>
              </a:rPr>
              <a:t>[] data)</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z = data[left];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data[left] = data[right];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data[right] = z;</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a:t>
            </a:r>
            <a:endParaRPr lang="en-US" sz="900"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800" b="1" dirty="0" smtClean="0">
                <a:latin typeface="Consolas" pitchFamily="49" charset="0"/>
                <a:ea typeface="Roboto" pitchFamily="2" charset="0"/>
                <a:cs typeface="Consolas" pitchFamily="49" charset="0"/>
              </a:rPr>
              <a:t>let </a:t>
            </a:r>
            <a:r>
              <a:rPr lang="en-US" sz="1800" b="1" dirty="0" err="1" smtClean="0">
                <a:latin typeface="Consolas" pitchFamily="49" charset="0"/>
                <a:ea typeface="Roboto" pitchFamily="2" charset="0"/>
                <a:cs typeface="Consolas" pitchFamily="49" charset="0"/>
              </a:rPr>
              <a:t>rec</a:t>
            </a:r>
            <a:r>
              <a:rPr lang="en-US" sz="1800" b="1" dirty="0" smtClean="0">
                <a:latin typeface="Consolas" pitchFamily="49" charset="0"/>
                <a:ea typeface="Roboto" pitchFamily="2" charset="0"/>
                <a:cs typeface="Consolas" pitchFamily="49" charset="0"/>
              </a:rPr>
              <a:t> </a:t>
            </a:r>
            <a:r>
              <a:rPr lang="en-US" sz="3200" b="1" dirty="0" err="1" smtClean="0">
                <a:solidFill>
                  <a:srgbClr val="FF00FF"/>
                </a:solidFill>
                <a:latin typeface="Consolas" pitchFamily="49" charset="0"/>
                <a:ea typeface="Roboto" pitchFamily="2" charset="0"/>
                <a:cs typeface="Consolas" pitchFamily="49" charset="0"/>
              </a:rPr>
              <a:t>quicksort</a:t>
            </a:r>
            <a:r>
              <a:rPr lang="en-US" sz="3200" b="1" dirty="0" smtClean="0">
                <a:solidFill>
                  <a:schemeClr val="bg1"/>
                </a:solidFill>
                <a:latin typeface="Consolas" pitchFamily="49" charset="0"/>
                <a:ea typeface="Roboto" pitchFamily="2" charset="0"/>
                <a:cs typeface="Consolas" pitchFamily="49" charset="0"/>
              </a:rPr>
              <a:t> </a:t>
            </a:r>
            <a:r>
              <a:rPr lang="en-US" sz="1800" b="1" dirty="0" smtClean="0">
                <a:solidFill>
                  <a:schemeClr val="bg1"/>
                </a:solidFill>
                <a:latin typeface="Consolas" pitchFamily="49" charset="0"/>
                <a:ea typeface="Roboto" pitchFamily="2" charset="0"/>
                <a:cs typeface="Consolas" pitchFamily="49" charset="0"/>
              </a:rPr>
              <a:t>(</a:t>
            </a:r>
            <a:r>
              <a:rPr lang="en-US" sz="1800" b="1" dirty="0" err="1" smtClean="0">
                <a:solidFill>
                  <a:schemeClr val="bg1"/>
                </a:solidFill>
                <a:latin typeface="Consolas" pitchFamily="49" charset="0"/>
                <a:ea typeface="Roboto" pitchFamily="2" charset="0"/>
                <a:cs typeface="Consolas" pitchFamily="49" charset="0"/>
              </a:rPr>
              <a:t>list:int</a:t>
            </a:r>
            <a:r>
              <a:rPr lang="en-US" sz="1800" b="1" dirty="0" smtClean="0">
                <a:solidFill>
                  <a:schemeClr val="bg1"/>
                </a:solidFill>
                <a:latin typeface="Consolas" pitchFamily="49" charset="0"/>
                <a:ea typeface="Roboto" pitchFamily="2" charset="0"/>
                <a:cs typeface="Consolas" pitchFamily="49" charset="0"/>
              </a:rPr>
              <a:t> list) = </a:t>
            </a:r>
            <a:br>
              <a:rPr lang="en-US" sz="1800" b="1" dirty="0" smtClean="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    </a:t>
            </a:r>
            <a:r>
              <a:rPr lang="en-US" sz="1800" b="1" dirty="0" smtClean="0">
                <a:latin typeface="Consolas" pitchFamily="49" charset="0"/>
                <a:ea typeface="Roboto" pitchFamily="2" charset="0"/>
                <a:cs typeface="Consolas" pitchFamily="49" charset="0"/>
              </a:rPr>
              <a:t>match</a:t>
            </a:r>
            <a:r>
              <a:rPr lang="en-US" sz="1800" b="1" dirty="0" smtClean="0">
                <a:solidFill>
                  <a:schemeClr val="bg1"/>
                </a:solidFill>
                <a:latin typeface="Consolas" pitchFamily="49" charset="0"/>
                <a:ea typeface="Roboto" pitchFamily="2" charset="0"/>
                <a:cs typeface="Consolas" pitchFamily="49" charset="0"/>
              </a:rPr>
              <a:t> list </a:t>
            </a:r>
            <a:r>
              <a:rPr lang="en-US" sz="1800" b="1" dirty="0" smtClean="0">
                <a:latin typeface="Consolas" pitchFamily="49" charset="0"/>
                <a:ea typeface="Roboto" pitchFamily="2" charset="0"/>
                <a:cs typeface="Consolas" pitchFamily="49" charset="0"/>
              </a:rPr>
              <a:t>with</a:t>
            </a:r>
            <a:r>
              <a:rPr lang="en-US" sz="1800" b="1" dirty="0" smtClean="0">
                <a:solidFill>
                  <a:schemeClr val="bg1"/>
                </a:solidFill>
                <a:latin typeface="Consolas" pitchFamily="49" charset="0"/>
                <a:ea typeface="Roboto" pitchFamily="2" charset="0"/>
                <a:cs typeface="Consolas" pitchFamily="49" charset="0"/>
              </a:rPr>
              <a:t/>
            </a:r>
            <a:br>
              <a:rPr lang="en-US" sz="1800" b="1" dirty="0" smtClean="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    | [] </a:t>
            </a:r>
            <a:r>
              <a:rPr lang="en-US" sz="1800" b="1" dirty="0" smtClean="0">
                <a:latin typeface="Consolas" pitchFamily="49" charset="0"/>
                <a:ea typeface="Roboto" pitchFamily="2" charset="0"/>
                <a:cs typeface="Consolas" pitchFamily="49" charset="0"/>
              </a:rPr>
              <a:t>-&gt;</a:t>
            </a:r>
            <a:r>
              <a:rPr lang="en-US" sz="1800" b="1" dirty="0" smtClean="0">
                <a:solidFill>
                  <a:schemeClr val="bg1"/>
                </a:solidFill>
                <a:latin typeface="Consolas" pitchFamily="49" charset="0"/>
                <a:ea typeface="Roboto" pitchFamily="2" charset="0"/>
                <a:cs typeface="Consolas" pitchFamily="49" charset="0"/>
              </a:rPr>
              <a:t> []</a:t>
            </a:r>
            <a:br>
              <a:rPr lang="en-US" sz="1800" b="1" dirty="0" smtClean="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    | head::tail </a:t>
            </a:r>
            <a:r>
              <a:rPr lang="en-US" sz="1800" b="1" dirty="0" smtClean="0">
                <a:latin typeface="Consolas" pitchFamily="49" charset="0"/>
                <a:ea typeface="Roboto" pitchFamily="2" charset="0"/>
                <a:cs typeface="Consolas" pitchFamily="49" charset="0"/>
              </a:rPr>
              <a:t>-&gt;</a:t>
            </a:r>
            <a:r>
              <a:rPr lang="en-US" sz="1800" b="1" dirty="0" smtClean="0">
                <a:solidFill>
                  <a:schemeClr val="bg1"/>
                </a:solidFill>
                <a:latin typeface="Consolas" pitchFamily="49" charset="0"/>
                <a:ea typeface="Roboto" pitchFamily="2" charset="0"/>
                <a:cs typeface="Consolas" pitchFamily="49" charset="0"/>
              </a:rPr>
              <a:t> </a:t>
            </a:r>
            <a:br>
              <a:rPr lang="en-US" sz="1800" b="1" dirty="0" smtClean="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        </a:t>
            </a:r>
            <a:r>
              <a:rPr lang="en-US" sz="1800" b="1" dirty="0" smtClean="0">
                <a:latin typeface="Consolas" pitchFamily="49" charset="0"/>
                <a:ea typeface="Roboto" pitchFamily="2" charset="0"/>
                <a:cs typeface="Consolas" pitchFamily="49" charset="0"/>
              </a:rPr>
              <a:t>let </a:t>
            </a:r>
            <a:r>
              <a:rPr lang="en-US" sz="1800" b="1" dirty="0" err="1" smtClean="0">
                <a:solidFill>
                  <a:schemeClr val="bg1"/>
                </a:solidFill>
                <a:latin typeface="Consolas" pitchFamily="49" charset="0"/>
                <a:ea typeface="Roboto" pitchFamily="2" charset="0"/>
                <a:cs typeface="Consolas" pitchFamily="49" charset="0"/>
              </a:rPr>
              <a:t>smaller,larger</a:t>
            </a:r>
            <a:r>
              <a:rPr lang="en-US" sz="1800" b="1" dirty="0" smtClean="0">
                <a:solidFill>
                  <a:schemeClr val="bg1"/>
                </a:solidFill>
                <a:latin typeface="Consolas" pitchFamily="49" charset="0"/>
                <a:ea typeface="Roboto" pitchFamily="2" charset="0"/>
                <a:cs typeface="Consolas" pitchFamily="49" charset="0"/>
              </a:rPr>
              <a:t> = </a:t>
            </a:r>
            <a:r>
              <a:rPr lang="en-US" sz="1800" b="1" dirty="0" err="1" smtClean="0">
                <a:solidFill>
                  <a:schemeClr val="bg1"/>
                </a:solidFill>
                <a:latin typeface="Consolas" pitchFamily="49" charset="0"/>
                <a:ea typeface="Roboto" pitchFamily="2" charset="0"/>
                <a:cs typeface="Consolas" pitchFamily="49" charset="0"/>
              </a:rPr>
              <a:t>List.partition</a:t>
            </a:r>
            <a:r>
              <a:rPr lang="en-US" sz="1800" b="1" dirty="0" smtClean="0">
                <a:solidFill>
                  <a:schemeClr val="bg1"/>
                </a:solidFill>
                <a:latin typeface="Consolas" pitchFamily="49" charset="0"/>
                <a:ea typeface="Roboto" pitchFamily="2" charset="0"/>
                <a:cs typeface="Consolas" pitchFamily="49" charset="0"/>
              </a:rPr>
              <a:t> (</a:t>
            </a:r>
            <a:r>
              <a:rPr lang="en-US" sz="1800" b="1" dirty="0" smtClean="0">
                <a:latin typeface="Consolas" pitchFamily="49" charset="0"/>
                <a:ea typeface="Roboto" pitchFamily="2" charset="0"/>
                <a:cs typeface="Consolas" pitchFamily="49" charset="0"/>
              </a:rPr>
              <a:t>fun</a:t>
            </a:r>
            <a:r>
              <a:rPr lang="en-US" sz="1800" b="1" dirty="0" smtClean="0">
                <a:solidFill>
                  <a:schemeClr val="bg1"/>
                </a:solidFill>
                <a:latin typeface="Consolas" pitchFamily="49" charset="0"/>
                <a:ea typeface="Roboto" pitchFamily="2" charset="0"/>
                <a:cs typeface="Consolas" pitchFamily="49" charset="0"/>
              </a:rPr>
              <a:t> y </a:t>
            </a:r>
            <a:r>
              <a:rPr lang="en-US" sz="1800" b="1" dirty="0" smtClean="0">
                <a:latin typeface="Consolas" pitchFamily="49" charset="0"/>
                <a:ea typeface="Roboto" pitchFamily="2" charset="0"/>
                <a:cs typeface="Consolas" pitchFamily="49" charset="0"/>
              </a:rPr>
              <a:t>-&gt;</a:t>
            </a:r>
            <a:r>
              <a:rPr lang="en-US" sz="1800" b="1" dirty="0" smtClean="0">
                <a:solidFill>
                  <a:schemeClr val="bg1"/>
                </a:solidFill>
                <a:latin typeface="Consolas" pitchFamily="49" charset="0"/>
                <a:ea typeface="Roboto" pitchFamily="2" charset="0"/>
                <a:cs typeface="Consolas" pitchFamily="49" charset="0"/>
              </a:rPr>
              <a:t> y &lt;= head) tail</a:t>
            </a:r>
            <a:br>
              <a:rPr lang="en-US" sz="1800" b="1" dirty="0" smtClean="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        </a:t>
            </a:r>
            <a:r>
              <a:rPr lang="en-US" sz="1800" b="1" dirty="0" err="1" smtClean="0">
                <a:solidFill>
                  <a:schemeClr val="bg1"/>
                </a:solidFill>
                <a:latin typeface="Consolas" pitchFamily="49" charset="0"/>
                <a:ea typeface="Roboto" pitchFamily="2" charset="0"/>
                <a:cs typeface="Consolas" pitchFamily="49" charset="0"/>
              </a:rPr>
              <a:t>quicksort</a:t>
            </a:r>
            <a:r>
              <a:rPr lang="en-US" sz="1800" b="1" dirty="0" smtClean="0">
                <a:solidFill>
                  <a:schemeClr val="bg1"/>
                </a:solidFill>
                <a:latin typeface="Consolas" pitchFamily="49" charset="0"/>
                <a:ea typeface="Roboto" pitchFamily="2" charset="0"/>
                <a:cs typeface="Consolas" pitchFamily="49" charset="0"/>
              </a:rPr>
              <a:t> smaller @ [head] @ </a:t>
            </a:r>
            <a:r>
              <a:rPr lang="en-US" sz="1800" b="1" dirty="0" err="1" smtClean="0">
                <a:solidFill>
                  <a:schemeClr val="bg1"/>
                </a:solidFill>
                <a:latin typeface="Consolas" pitchFamily="49" charset="0"/>
                <a:ea typeface="Roboto" pitchFamily="2" charset="0"/>
                <a:cs typeface="Consolas" pitchFamily="49" charset="0"/>
              </a:rPr>
              <a:t>quicksort</a:t>
            </a:r>
            <a:r>
              <a:rPr lang="en-US" sz="1800" b="1" dirty="0" smtClean="0">
                <a:solidFill>
                  <a:schemeClr val="bg1"/>
                </a:solidFill>
                <a:latin typeface="Consolas" pitchFamily="49" charset="0"/>
                <a:ea typeface="Roboto" pitchFamily="2" charset="0"/>
                <a:cs typeface="Consolas" pitchFamily="49" charset="0"/>
              </a:rPr>
              <a:t> larger</a:t>
            </a:r>
            <a:endParaRPr lang="en-US" sz="18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“Clean code reads like well-written </a:t>
            </a:r>
            <a:r>
              <a:rPr lang="en-US" sz="4400" dirty="0" smtClean="0">
                <a:solidFill>
                  <a:srgbClr val="FF00FF"/>
                </a:solidFill>
                <a:latin typeface="Roboto" pitchFamily="2" charset="0"/>
                <a:ea typeface="Roboto" pitchFamily="2" charset="0"/>
              </a:rPr>
              <a:t>prose</a:t>
            </a:r>
            <a:r>
              <a:rPr lang="en-US" sz="4400" dirty="0" smtClean="0">
                <a:solidFill>
                  <a:schemeClr val="tx1">
                    <a:lumMod val="50000"/>
                    <a:lumOff val="50000"/>
                  </a:schemeClr>
                </a:solidFill>
                <a:latin typeface="Roboto" pitchFamily="2" charset="0"/>
                <a:ea typeface="Roboto" pitchFamily="2" charset="0"/>
              </a:rPr>
              <a:t>”</a:t>
            </a: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r>
              <a:rPr lang="en-US" sz="4400" dirty="0" smtClean="0">
                <a:solidFill>
                  <a:schemeClr val="tx1">
                    <a:lumMod val="75000"/>
                    <a:lumOff val="25000"/>
                  </a:schemeClr>
                </a:solidFill>
                <a:ea typeface="Roboto" pitchFamily="2" charset="0"/>
              </a:rPr>
              <a:t>Grady </a:t>
            </a:r>
            <a:r>
              <a:rPr lang="en-US" sz="4400" dirty="0" err="1" smtClean="0">
                <a:solidFill>
                  <a:schemeClr val="tx1">
                    <a:lumMod val="75000"/>
                    <a:lumOff val="25000"/>
                  </a:schemeClr>
                </a:solidFill>
                <a:ea typeface="Roboto" pitchFamily="2" charset="0"/>
              </a:rPr>
              <a:t>Booch</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Natürliche</a:t>
            </a:r>
            <a:endParaRPr lang="en-US" dirty="0"/>
          </a:p>
        </p:txBody>
      </p:sp>
      <p:sp>
        <p:nvSpPr>
          <p:cNvPr id="4" name="Textplatzhalter 3"/>
          <p:cNvSpPr>
            <a:spLocks noGrp="1"/>
          </p:cNvSpPr>
          <p:nvPr>
            <p:ph type="body" sz="quarter" idx="10"/>
          </p:nvPr>
        </p:nvSpPr>
        <p:spPr>
          <a:xfrm>
            <a:off x="971600" y="1772816"/>
            <a:ext cx="7200850" cy="719137"/>
          </a:xfrm>
        </p:spPr>
        <p:txBody>
          <a:bodyPr/>
          <a:lstStyle/>
          <a:p>
            <a:r>
              <a:rPr lang="en-US" dirty="0" err="1" smtClean="0"/>
              <a:t>Gesprochene</a:t>
            </a:r>
            <a:r>
              <a:rPr lang="en-US" dirty="0" smtClean="0"/>
              <a:t>, </a:t>
            </a:r>
            <a:endParaRPr lang="en-US" dirty="0"/>
          </a:p>
        </p:txBody>
      </p:sp>
      <p:sp>
        <p:nvSpPr>
          <p:cNvPr id="5" name="Textplatzhalter 4"/>
          <p:cNvSpPr>
            <a:spLocks noGrp="1"/>
          </p:cNvSpPr>
          <p:nvPr>
            <p:ph type="body" sz="quarter" idx="11"/>
          </p:nvPr>
        </p:nvSpPr>
        <p:spPr/>
        <p:txBody>
          <a:bodyPr/>
          <a:lstStyle/>
          <a:p>
            <a:r>
              <a:rPr lang="en-US" dirty="0" err="1" smtClean="0"/>
              <a:t>Sprache</a:t>
            </a:r>
            <a:endParaRPr lang="en-US" dirty="0"/>
          </a:p>
        </p:txBody>
      </p:sp>
    </p:spTree>
    <p:extLst>
      <p:ext uri="{BB962C8B-B14F-4D97-AF65-F5344CB8AC3E}">
        <p14:creationId xmlns:p14="http://schemas.microsoft.com/office/powerpoint/2010/main" val="13880895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rmAutofit/>
          </a:bodyPr>
          <a:lstStyle/>
          <a:p>
            <a:r>
              <a:rPr lang="en-US" sz="2400" dirty="0" err="1">
                <a:latin typeface="Roboto" pitchFamily="2" charset="0"/>
                <a:ea typeface="Roboto" pitchFamily="2" charset="0"/>
              </a:rPr>
              <a:t>v</a:t>
            </a:r>
            <a:r>
              <a:rPr lang="en-US" sz="2400" dirty="0" err="1" smtClean="0">
                <a:latin typeface="Roboto" pitchFamily="2" charset="0"/>
                <a:ea typeface="Roboto" pitchFamily="2" charset="0"/>
              </a:rPr>
              <a:t>ar</a:t>
            </a:r>
            <a:r>
              <a:rPr lang="en-US" sz="2400" dirty="0" smtClean="0">
                <a:latin typeface="Roboto" pitchFamily="2" charset="0"/>
                <a:ea typeface="Roboto" pitchFamily="2" charset="0"/>
              </a:rPr>
              <a:t> </a:t>
            </a:r>
            <a:r>
              <a:rPr lang="en-US" sz="2400" dirty="0" smtClean="0">
                <a:solidFill>
                  <a:schemeClr val="tx1">
                    <a:lumMod val="75000"/>
                    <a:lumOff val="25000"/>
                  </a:schemeClr>
                </a:solidFill>
                <a:latin typeface="Roboto" pitchFamily="2" charset="0"/>
                <a:ea typeface="Roboto" pitchFamily="2" charset="0"/>
              </a:rPr>
              <a:t>date = </a:t>
            </a:r>
            <a:r>
              <a:rPr lang="en-US" sz="2400" dirty="0">
                <a:latin typeface="Roboto" pitchFamily="2" charset="0"/>
                <a:ea typeface="Roboto" pitchFamily="2" charset="0"/>
              </a:rPr>
              <a:t>new </a:t>
            </a:r>
            <a:r>
              <a:rPr lang="en-US" sz="2400" dirty="0" err="1" smtClean="0">
                <a:solidFill>
                  <a:schemeClr val="tx1">
                    <a:lumMod val="75000"/>
                    <a:lumOff val="25000"/>
                  </a:schemeClr>
                </a:solidFill>
                <a:latin typeface="Roboto" pitchFamily="2" charset="0"/>
                <a:ea typeface="Roboto" pitchFamily="2" charset="0"/>
              </a:rPr>
              <a:t>DateTime</a:t>
            </a:r>
            <a:r>
              <a:rPr lang="en-US" sz="2400" dirty="0" smtClean="0">
                <a:solidFill>
                  <a:schemeClr val="tx1">
                    <a:lumMod val="75000"/>
                    <a:lumOff val="25000"/>
                  </a:schemeClr>
                </a:solidFill>
                <a:latin typeface="Roboto" pitchFamily="2" charset="0"/>
                <a:ea typeface="Roboto" pitchFamily="2" charset="0"/>
              </a:rPr>
              <a:t> (2012, 4, 14, </a:t>
            </a:r>
            <a:r>
              <a:rPr lang="en-US" sz="2400" dirty="0">
                <a:solidFill>
                  <a:schemeClr val="tx1">
                    <a:lumMod val="75000"/>
                    <a:lumOff val="25000"/>
                  </a:schemeClr>
                </a:solidFill>
                <a:latin typeface="Roboto" pitchFamily="2" charset="0"/>
                <a:ea typeface="Roboto" pitchFamily="2" charset="0"/>
              </a:rPr>
              <a:t>16, 32, 18, 500);</a:t>
            </a:r>
          </a:p>
        </p:txBody>
      </p:sp>
    </p:spTree>
    <p:extLst>
      <p:ext uri="{BB962C8B-B14F-4D97-AF65-F5344CB8AC3E}">
        <p14:creationId xmlns:p14="http://schemas.microsoft.com/office/powerpoint/2010/main" val="19807464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2800" dirty="0" err="1" smtClean="0">
                <a:latin typeface="Roboto" pitchFamily="2" charset="0"/>
                <a:ea typeface="Roboto" pitchFamily="2" charset="0"/>
              </a:rPr>
              <a:t>var</a:t>
            </a:r>
            <a:r>
              <a:rPr lang="de-AT" sz="2800" dirty="0" smtClean="0">
                <a:solidFill>
                  <a:schemeClr val="tx1">
                    <a:lumMod val="75000"/>
                    <a:lumOff val="25000"/>
                  </a:schemeClr>
                </a:solidFill>
                <a:latin typeface="Roboto" pitchFamily="2" charset="0"/>
                <a:ea typeface="Roboto" pitchFamily="2" charset="0"/>
              </a:rPr>
              <a:t> </a:t>
            </a:r>
            <a:r>
              <a:rPr lang="de-AT" sz="2800" dirty="0" err="1" smtClean="0">
                <a:solidFill>
                  <a:schemeClr val="tx1">
                    <a:lumMod val="75000"/>
                    <a:lumOff val="25000"/>
                  </a:schemeClr>
                </a:solidFill>
                <a:latin typeface="Roboto" pitchFamily="2" charset="0"/>
                <a:ea typeface="Roboto" pitchFamily="2" charset="0"/>
              </a:rPr>
              <a:t>start</a:t>
            </a:r>
            <a:r>
              <a:rPr lang="de-AT" sz="2800" dirty="0" smtClean="0">
                <a:solidFill>
                  <a:schemeClr val="tx1">
                    <a:lumMod val="75000"/>
                    <a:lumOff val="25000"/>
                  </a:schemeClr>
                </a:solidFill>
                <a:latin typeface="Roboto" pitchFamily="2" charset="0"/>
                <a:ea typeface="Roboto" pitchFamily="2" charset="0"/>
              </a:rPr>
              <a:t> = </a:t>
            </a:r>
            <a:r>
              <a:rPr lang="de-AT" sz="2800" dirty="0" smtClean="0">
                <a:latin typeface="Roboto" pitchFamily="2" charset="0"/>
                <a:ea typeface="Roboto" pitchFamily="2" charset="0"/>
              </a:rPr>
              <a:t>14</a:t>
            </a:r>
            <a:r>
              <a:rPr lang="de-AT" sz="2800" dirty="0" smtClean="0">
                <a:solidFill>
                  <a:schemeClr val="tx1">
                    <a:lumMod val="75000"/>
                    <a:lumOff val="25000"/>
                  </a:schemeClr>
                </a:solidFill>
                <a:latin typeface="Roboto" pitchFamily="2" charset="0"/>
                <a:ea typeface="Roboto" pitchFamily="2" charset="0"/>
              </a:rPr>
              <a:t>.April(</a:t>
            </a:r>
            <a:r>
              <a:rPr lang="de-AT" sz="2800" dirty="0" smtClean="0">
                <a:latin typeface="Roboto" pitchFamily="2" charset="0"/>
                <a:ea typeface="Roboto" pitchFamily="2" charset="0"/>
              </a:rPr>
              <a:t>2012</a:t>
            </a:r>
            <a:r>
              <a:rPr lang="de-AT" sz="2800" dirty="0" smtClean="0">
                <a:solidFill>
                  <a:schemeClr val="tx1">
                    <a:lumMod val="75000"/>
                    <a:lumOff val="25000"/>
                  </a:schemeClr>
                </a:solidFill>
                <a:latin typeface="Roboto" pitchFamily="2" charset="0"/>
                <a:ea typeface="Roboto" pitchFamily="2" charset="0"/>
              </a:rPr>
              <a:t>).At(</a:t>
            </a:r>
            <a:r>
              <a:rPr lang="de-AT" sz="2800" dirty="0" smtClean="0">
                <a:latin typeface="Roboto" pitchFamily="2" charset="0"/>
                <a:ea typeface="Roboto" pitchFamily="2" charset="0"/>
              </a:rPr>
              <a:t>8</a:t>
            </a:r>
            <a:r>
              <a:rPr lang="de-AT" sz="2800" dirty="0" smtClean="0">
                <a:solidFill>
                  <a:schemeClr val="tx1">
                    <a:lumMod val="75000"/>
                    <a:lumOff val="25000"/>
                  </a:schemeClr>
                </a:solidFill>
                <a:latin typeface="Roboto" pitchFamily="2" charset="0"/>
                <a:ea typeface="Roboto" pitchFamily="2" charset="0"/>
              </a:rPr>
              <a:t>.PM());</a:t>
            </a:r>
            <a:br>
              <a:rPr lang="de-AT" sz="2800" dirty="0" smtClean="0">
                <a:solidFill>
                  <a:schemeClr val="tx1">
                    <a:lumMod val="75000"/>
                    <a:lumOff val="25000"/>
                  </a:schemeClr>
                </a:solidFill>
                <a:latin typeface="Roboto" pitchFamily="2" charset="0"/>
                <a:ea typeface="Roboto" pitchFamily="2" charset="0"/>
              </a:rPr>
            </a:br>
            <a:r>
              <a:rPr lang="de-AT" sz="2800" dirty="0" smtClean="0">
                <a:solidFill>
                  <a:schemeClr val="tx1">
                    <a:lumMod val="75000"/>
                    <a:lumOff val="25000"/>
                  </a:schemeClr>
                </a:solidFill>
                <a:latin typeface="Roboto" pitchFamily="2" charset="0"/>
                <a:ea typeface="Roboto" pitchFamily="2" charset="0"/>
              </a:rPr>
              <a:t/>
            </a:r>
            <a:br>
              <a:rPr lang="de-AT" sz="2800" dirty="0" smtClean="0">
                <a:solidFill>
                  <a:schemeClr val="tx1">
                    <a:lumMod val="75000"/>
                    <a:lumOff val="25000"/>
                  </a:schemeClr>
                </a:solidFill>
                <a:latin typeface="Roboto" pitchFamily="2" charset="0"/>
                <a:ea typeface="Roboto" pitchFamily="2" charset="0"/>
              </a:rPr>
            </a:br>
            <a:r>
              <a:rPr lang="de-AT" sz="2800" dirty="0" err="1" smtClean="0">
                <a:latin typeface="Roboto" pitchFamily="2" charset="0"/>
                <a:ea typeface="Roboto" pitchFamily="2" charset="0"/>
              </a:rPr>
              <a:t>var</a:t>
            </a:r>
            <a:r>
              <a:rPr lang="de-AT" sz="2800" dirty="0" smtClean="0">
                <a:solidFill>
                  <a:schemeClr val="tx1">
                    <a:lumMod val="75000"/>
                    <a:lumOff val="25000"/>
                  </a:schemeClr>
                </a:solidFill>
                <a:latin typeface="Roboto" pitchFamily="2" charset="0"/>
                <a:ea typeface="Roboto" pitchFamily="2" charset="0"/>
              </a:rPr>
              <a:t> end = </a:t>
            </a:r>
            <a:r>
              <a:rPr lang="de-AT" sz="2800" dirty="0" smtClean="0">
                <a:latin typeface="Roboto" pitchFamily="2" charset="0"/>
                <a:ea typeface="Roboto" pitchFamily="2" charset="0"/>
              </a:rPr>
              <a:t>8</a:t>
            </a:r>
            <a:r>
              <a:rPr lang="de-AT" sz="2800" dirty="0" smtClean="0">
                <a:solidFill>
                  <a:schemeClr val="tx1">
                    <a:lumMod val="75000"/>
                    <a:lumOff val="25000"/>
                  </a:schemeClr>
                </a:solidFill>
                <a:latin typeface="Roboto" pitchFamily="2" charset="0"/>
                <a:ea typeface="Roboto" pitchFamily="2" charset="0"/>
              </a:rPr>
              <a:t>.Hours().</a:t>
            </a:r>
            <a:r>
              <a:rPr lang="de-AT" sz="2800" dirty="0" err="1" smtClean="0">
                <a:solidFill>
                  <a:schemeClr val="tx1">
                    <a:lumMod val="75000"/>
                    <a:lumOff val="25000"/>
                  </a:schemeClr>
                </a:solidFill>
                <a:latin typeface="Roboto" pitchFamily="2" charset="0"/>
                <a:ea typeface="Roboto" pitchFamily="2" charset="0"/>
              </a:rPr>
              <a:t>Later</a:t>
            </a:r>
            <a:r>
              <a:rPr lang="de-AT" sz="2800" dirty="0" smtClean="0">
                <a:solidFill>
                  <a:schemeClr val="tx1">
                    <a:lumMod val="75000"/>
                    <a:lumOff val="25000"/>
                  </a:schemeClr>
                </a:solidFill>
                <a:latin typeface="Roboto" pitchFamily="2" charset="0"/>
                <a:ea typeface="Roboto" pitchFamily="2" charset="0"/>
              </a:rPr>
              <a:t>(</a:t>
            </a:r>
            <a:r>
              <a:rPr lang="de-AT" sz="2800" dirty="0" err="1" smtClean="0">
                <a:solidFill>
                  <a:schemeClr val="tx1">
                    <a:lumMod val="75000"/>
                    <a:lumOff val="25000"/>
                  </a:schemeClr>
                </a:solidFill>
                <a:latin typeface="Roboto" pitchFamily="2" charset="0"/>
                <a:ea typeface="Roboto" pitchFamily="2" charset="0"/>
              </a:rPr>
              <a:t>start</a:t>
            </a:r>
            <a:r>
              <a:rPr lang="de-AT" sz="2800" dirty="0" smtClean="0">
                <a:solidFill>
                  <a:schemeClr val="tx1">
                    <a:lumMod val="75000"/>
                    <a:lumOff val="25000"/>
                  </a:schemeClr>
                </a:solidFill>
                <a:latin typeface="Roboto" pitchFamily="2" charset="0"/>
                <a:ea typeface="Roboto" pitchFamily="2" charset="0"/>
              </a:rPr>
              <a:t>); </a:t>
            </a:r>
            <a:br>
              <a:rPr lang="de-AT" sz="2800" dirty="0" smtClean="0">
                <a:solidFill>
                  <a:schemeClr val="tx1">
                    <a:lumMod val="75000"/>
                    <a:lumOff val="25000"/>
                  </a:schemeClr>
                </a:solidFill>
                <a:latin typeface="Roboto" pitchFamily="2" charset="0"/>
                <a:ea typeface="Roboto" pitchFamily="2" charset="0"/>
              </a:rPr>
            </a:br>
            <a:r>
              <a:rPr lang="de-AT" sz="2800" dirty="0" smtClean="0">
                <a:solidFill>
                  <a:schemeClr val="tx1">
                    <a:lumMod val="75000"/>
                    <a:lumOff val="25000"/>
                  </a:schemeClr>
                </a:solidFill>
                <a:latin typeface="Roboto" pitchFamily="2" charset="0"/>
                <a:ea typeface="Roboto" pitchFamily="2" charset="0"/>
              </a:rPr>
              <a:t/>
            </a:r>
            <a:br>
              <a:rPr lang="de-AT" sz="2800" dirty="0" smtClean="0">
                <a:solidFill>
                  <a:schemeClr val="tx1">
                    <a:lumMod val="75000"/>
                    <a:lumOff val="25000"/>
                  </a:schemeClr>
                </a:solidFill>
                <a:latin typeface="Roboto" pitchFamily="2" charset="0"/>
                <a:ea typeface="Roboto" pitchFamily="2" charset="0"/>
              </a:rPr>
            </a:br>
            <a:endParaRPr lang="en-US" sz="2800" dirty="0">
              <a:solidFill>
                <a:schemeClr val="tx1">
                  <a:lumMod val="75000"/>
                  <a:lumOff val="25000"/>
                </a:schemeClr>
              </a:solidFill>
              <a:latin typeface="Roboto" pitchFamily="2" charset="0"/>
              <a:ea typeface="Roboto" pitchFamily="2" charset="0"/>
            </a:endParaRPr>
          </a:p>
        </p:txBody>
      </p:sp>
    </p:spTree>
    <p:extLst>
      <p:ext uri="{BB962C8B-B14F-4D97-AF65-F5344CB8AC3E}">
        <p14:creationId xmlns:p14="http://schemas.microsoft.com/office/powerpoint/2010/main" val="3688019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Heidelberg_Uni_Logo.jpg"/>
          <p:cNvPicPr>
            <a:picLocks noChangeAspect="1"/>
          </p:cNvPicPr>
          <p:nvPr/>
        </p:nvPicPr>
        <p:blipFill>
          <a:blip r:embed="rId2" cstate="print"/>
          <a:stretch>
            <a:fillRect/>
          </a:stretch>
        </p:blipFill>
        <p:spPr>
          <a:xfrm>
            <a:off x="2699792" y="476672"/>
            <a:ext cx="3656484" cy="3672408"/>
          </a:xfrm>
          <a:prstGeom prst="rect">
            <a:avLst/>
          </a:prstGeom>
        </p:spPr>
      </p:pic>
      <p:sp>
        <p:nvSpPr>
          <p:cNvPr id="10" name="Textfeld 9"/>
          <p:cNvSpPr txBox="1"/>
          <p:nvPr/>
        </p:nvSpPr>
        <p:spPr>
          <a:xfrm>
            <a:off x="3635896" y="4303455"/>
            <a:ext cx="1872208" cy="2554545"/>
          </a:xfrm>
          <a:prstGeom prst="rect">
            <a:avLst/>
          </a:prstGeom>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l-GR" sz="166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rPr>
              <a:t>Ψ</a:t>
            </a:r>
            <a:endParaRPr kumimoji="0" lang="en-US" sz="166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solidFill>
                  <a:srgbClr val="00DB00"/>
                </a:solidFill>
              </a:rPr>
              <a:t>Abstraktion</a:t>
            </a:r>
            <a:endParaRPr lang="en-US" dirty="0">
              <a:solidFill>
                <a:srgbClr val="00DB00"/>
              </a:solidFill>
            </a:endParaRPr>
          </a:p>
        </p:txBody>
      </p:sp>
      <p:sp>
        <p:nvSpPr>
          <p:cNvPr id="4" name="Textplatzhalter 3"/>
          <p:cNvSpPr>
            <a:spLocks noGrp="1"/>
          </p:cNvSpPr>
          <p:nvPr>
            <p:ph type="body" sz="quarter" idx="10"/>
          </p:nvPr>
        </p:nvSpPr>
        <p:spPr/>
        <p:txBody>
          <a:bodyPr/>
          <a:lstStyle/>
          <a:p>
            <a:r>
              <a:rPr lang="de-DE" dirty="0" smtClean="0"/>
              <a:t>Trennen von Einzelheiten</a:t>
            </a:r>
            <a:endParaRPr lang="en-US" dirty="0" smtClean="0"/>
          </a:p>
        </p:txBody>
      </p:sp>
      <p:sp>
        <p:nvSpPr>
          <p:cNvPr id="5" name="Textplatzhalter 4"/>
          <p:cNvSpPr>
            <a:spLocks noGrp="1"/>
          </p:cNvSpPr>
          <p:nvPr>
            <p:ph type="body" sz="quarter" idx="11"/>
          </p:nvPr>
        </p:nvSpPr>
        <p:spPr/>
        <p:txBody>
          <a:bodyPr/>
          <a:lstStyle/>
          <a:p>
            <a:r>
              <a:rPr lang="de-DE" dirty="0" smtClean="0"/>
              <a:t>in Intention und Maschine</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8000" dirty="0" err="1" smtClean="0">
                <a:solidFill>
                  <a:srgbClr val="FF00FF"/>
                </a:solidFill>
              </a:rPr>
              <a:t>DomänenBEZUG</a:t>
            </a:r>
            <a:endParaRPr lang="en-US" sz="8000" dirty="0">
              <a:solidFill>
                <a:srgbClr val="FF00FF"/>
              </a:solidFill>
            </a:endParaRPr>
          </a:p>
        </p:txBody>
      </p:sp>
      <p:sp>
        <p:nvSpPr>
          <p:cNvPr id="4" name="Textplatzhalter 3"/>
          <p:cNvSpPr>
            <a:spLocks noGrp="1"/>
          </p:cNvSpPr>
          <p:nvPr>
            <p:ph type="body" sz="quarter" idx="10"/>
          </p:nvPr>
        </p:nvSpPr>
        <p:spPr/>
        <p:txBody>
          <a:bodyPr/>
          <a:lstStyle/>
          <a:p>
            <a:r>
              <a:rPr lang="de-DE" dirty="0" smtClean="0"/>
              <a:t>Wenn du darüber sprichst…</a:t>
            </a:r>
            <a:endParaRPr lang="en-US" dirty="0"/>
          </a:p>
        </p:txBody>
      </p:sp>
      <p:sp>
        <p:nvSpPr>
          <p:cNvPr id="5" name="Textplatzhalter 4"/>
          <p:cNvSpPr>
            <a:spLocks noGrp="1"/>
          </p:cNvSpPr>
          <p:nvPr>
            <p:ph type="body" sz="quarter" idx="11"/>
          </p:nvPr>
        </p:nvSpPr>
        <p:spPr>
          <a:xfrm>
            <a:off x="683568" y="3933056"/>
            <a:ext cx="7776864" cy="935161"/>
          </a:xfrm>
        </p:spPr>
        <p:txBody>
          <a:bodyPr/>
          <a:lstStyle/>
          <a:p>
            <a:r>
              <a:rPr lang="de-DE" dirty="0" smtClean="0"/>
              <a:t>…ist es wahrscheinlich wichtig</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War stories</a:t>
            </a:r>
            <a:endParaRPr lang="en-US" dirty="0"/>
          </a:p>
        </p:txBody>
      </p:sp>
      <p:sp>
        <p:nvSpPr>
          <p:cNvPr id="4" name="Textplatzhalter 3"/>
          <p:cNvSpPr>
            <a:spLocks noGrp="1"/>
          </p:cNvSpPr>
          <p:nvPr>
            <p:ph type="body" sz="quarter" idx="11"/>
          </p:nvPr>
        </p:nvSpPr>
        <p:spPr/>
        <p:txBody>
          <a:bodyPr/>
          <a:lstStyle/>
          <a:p>
            <a:r>
              <a:rPr lang="en-US" dirty="0" smtClean="0"/>
              <a:t>Also </a:t>
            </a:r>
            <a:r>
              <a:rPr lang="en-US" dirty="0" err="1" smtClean="0"/>
              <a:t>ich</a:t>
            </a:r>
            <a:r>
              <a:rPr lang="en-US" dirty="0" smtClean="0"/>
              <a:t> </a:t>
            </a:r>
            <a:r>
              <a:rPr lang="en-US" dirty="0" err="1" smtClean="0"/>
              <a:t>hab</a:t>
            </a:r>
            <a:r>
              <a:rPr lang="en-US" dirty="0" smtClean="0"/>
              <a:t> </a:t>
            </a:r>
            <a:r>
              <a:rPr lang="en-US" dirty="0" err="1" smtClean="0"/>
              <a:t>da</a:t>
            </a:r>
            <a:r>
              <a:rPr lang="en-US" dirty="0" smtClean="0"/>
              <a:t>…</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“Also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ne Software”</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“Also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ne </a:t>
            </a:r>
            <a:r>
              <a:rPr lang="en-US" sz="4400" dirty="0" smtClean="0">
                <a:latin typeface="Roboto" pitchFamily="2" charset="0"/>
                <a:ea typeface="Roboto" pitchFamily="2" charset="0"/>
              </a:rPr>
              <a:t>Software</a:t>
            </a:r>
            <a:r>
              <a:rPr lang="en-US" sz="4400" dirty="0" smtClean="0">
                <a:solidFill>
                  <a:schemeClr val="tx1">
                    <a:lumMod val="50000"/>
                    <a:lumOff val="50000"/>
                  </a:schemeClr>
                </a:solidFill>
                <a:latin typeface="Roboto" pitchFamily="2" charset="0"/>
                <a:ea typeface="Roboto" pitchFamily="2" charset="0"/>
              </a:rPr>
              <a:t>, die </a:t>
            </a:r>
            <a:r>
              <a:rPr lang="en-US" sz="4400" dirty="0" err="1" smtClean="0">
                <a:solidFill>
                  <a:schemeClr val="tx1">
                    <a:lumMod val="50000"/>
                    <a:lumOff val="50000"/>
                  </a:schemeClr>
                </a:solidFill>
                <a:latin typeface="Roboto" pitchFamily="2" charset="0"/>
                <a:ea typeface="Roboto" pitchFamily="2" charset="0"/>
              </a:rPr>
              <a:t>bearbeitet</a:t>
            </a:r>
            <a:r>
              <a:rPr lang="en-US" sz="4400" dirty="0" smtClean="0">
                <a:solidFill>
                  <a:schemeClr val="tx1">
                    <a:lumMod val="50000"/>
                    <a:lumOff val="50000"/>
                  </a:schemeClr>
                </a:solidFill>
                <a:latin typeface="Roboto" pitchFamily="2" charset="0"/>
                <a:ea typeface="Roboto" pitchFamily="2" charset="0"/>
              </a:rPr>
              <a:t> so </a:t>
            </a:r>
            <a:r>
              <a:rPr lang="en-US" sz="4400" dirty="0" err="1" smtClean="0">
                <a:solidFill>
                  <a:srgbClr val="FF00FF"/>
                </a:solidFill>
                <a:latin typeface="Roboto" pitchFamily="2" charset="0"/>
                <a:ea typeface="Roboto" pitchFamily="2" charset="0"/>
              </a:rPr>
              <a:t>Bilder</a:t>
            </a:r>
            <a:r>
              <a:rPr lang="en-US" sz="4400" dirty="0" smtClean="0">
                <a:solidFill>
                  <a:schemeClr val="tx1">
                    <a:lumMod val="50000"/>
                    <a:lumOff val="50000"/>
                  </a:schemeClr>
                </a:solidFill>
                <a:latin typeface="Roboto" pitchFamily="2" charset="0"/>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“Also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ne Software, die </a:t>
            </a:r>
            <a:r>
              <a:rPr lang="en-US" sz="4400" dirty="0" err="1" smtClean="0">
                <a:solidFill>
                  <a:schemeClr val="tx1">
                    <a:lumMod val="50000"/>
                    <a:lumOff val="50000"/>
                  </a:schemeClr>
                </a:solidFill>
                <a:latin typeface="Roboto" pitchFamily="2" charset="0"/>
                <a:ea typeface="Roboto" pitchFamily="2" charset="0"/>
              </a:rPr>
              <a:t>bearbeitet</a:t>
            </a:r>
            <a:r>
              <a:rPr lang="en-US" sz="4400" dirty="0" smtClean="0">
                <a:solidFill>
                  <a:schemeClr val="tx1">
                    <a:lumMod val="50000"/>
                    <a:lumOff val="50000"/>
                  </a:schemeClr>
                </a:solidFill>
                <a:latin typeface="Roboto" pitchFamily="2" charset="0"/>
                <a:ea typeface="Roboto" pitchFamily="2" charset="0"/>
              </a:rPr>
              <a:t> so </a:t>
            </a:r>
            <a:r>
              <a:rPr lang="en-US" sz="4400" dirty="0" err="1" smtClean="0">
                <a:solidFill>
                  <a:schemeClr val="tx1">
                    <a:lumMod val="50000"/>
                    <a:lumOff val="50000"/>
                  </a:schemeClr>
                </a:solidFill>
                <a:latin typeface="Roboto" pitchFamily="2" charset="0"/>
                <a:ea typeface="Roboto" pitchFamily="2" charset="0"/>
              </a:rPr>
              <a:t>Bilder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Aber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a:t>
            </a:r>
            <a:r>
              <a:rPr lang="en-US" sz="4400" dirty="0" err="1" smtClean="0">
                <a:solidFill>
                  <a:schemeClr val="tx1">
                    <a:lumMod val="50000"/>
                    <a:lumOff val="50000"/>
                  </a:schemeClr>
                </a:solidFill>
                <a:latin typeface="Roboto" pitchFamily="2" charset="0"/>
                <a:ea typeface="Roboto" pitchFamily="2" charset="0"/>
              </a:rPr>
              <a:t>zwei</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viel</a:t>
            </a:r>
            <a:r>
              <a:rPr lang="en-US" sz="4400" dirty="0" smtClean="0">
                <a:solidFill>
                  <a:schemeClr val="tx1">
                    <a:lumMod val="50000"/>
                    <a:lumOff val="50000"/>
                  </a:schemeClr>
                </a:solidFill>
                <a:latin typeface="Roboto" pitchFamily="2" charset="0"/>
                <a:ea typeface="Roboto" pitchFamily="2" charset="0"/>
              </a:rPr>
              <a:t> </a:t>
            </a:r>
            <a:r>
              <a:rPr lang="en-US" sz="4400" dirty="0" err="1" smtClean="0">
                <a:latin typeface="Roboto" pitchFamily="2" charset="0"/>
                <a:ea typeface="Roboto" pitchFamily="2" charset="0"/>
              </a:rPr>
              <a:t>zu</a:t>
            </a:r>
            <a:r>
              <a:rPr lang="en-US" sz="4400" dirty="0" smtClean="0">
                <a:latin typeface="Roboto" pitchFamily="2" charset="0"/>
                <a:ea typeface="Roboto" pitchFamily="2" charset="0"/>
              </a:rPr>
              <a:t> </a:t>
            </a:r>
            <a:r>
              <a:rPr lang="en-US" sz="4400" dirty="0" err="1" smtClean="0">
                <a:latin typeface="Roboto" pitchFamily="2" charset="0"/>
                <a:ea typeface="Roboto" pitchFamily="2" charset="0"/>
              </a:rPr>
              <a:t>gro</a:t>
            </a:r>
            <a:r>
              <a:rPr lang="de-DE" sz="4400" dirty="0" err="1" smtClean="0">
                <a:latin typeface="Roboto" pitchFamily="2" charset="0"/>
                <a:ea typeface="Roboto" pitchFamily="2" charset="0"/>
              </a:rPr>
              <a:t>ße</a:t>
            </a:r>
            <a:r>
              <a:rPr lang="de-DE" sz="4400" dirty="0" smtClean="0">
                <a:latin typeface="Roboto" pitchFamily="2" charset="0"/>
                <a:ea typeface="Roboto" pitchFamily="2" charset="0"/>
              </a:rPr>
              <a:t> Klassen</a:t>
            </a:r>
            <a:r>
              <a:rPr lang="de-DE" sz="4400" dirty="0" smtClean="0">
                <a:solidFill>
                  <a:schemeClr val="tx1">
                    <a:lumMod val="50000"/>
                    <a:lumOff val="50000"/>
                  </a:schemeClr>
                </a:solidFill>
                <a:latin typeface="Roboto" pitchFamily="2" charset="0"/>
                <a:ea typeface="Roboto" pitchFamily="2" charset="0"/>
              </a:rPr>
              <a:t>.</a:t>
            </a:r>
            <a:r>
              <a:rPr lang="en-US" sz="4400" dirty="0" smtClean="0">
                <a:solidFill>
                  <a:schemeClr val="tx1">
                    <a:lumMod val="50000"/>
                    <a:lumOff val="50000"/>
                  </a:schemeClr>
                </a:solidFill>
                <a:latin typeface="Roboto" pitchFamily="2" charset="0"/>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“Also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ne Software, die </a:t>
            </a:r>
            <a:r>
              <a:rPr lang="en-US" sz="4400" dirty="0" err="1" smtClean="0">
                <a:solidFill>
                  <a:schemeClr val="tx1">
                    <a:lumMod val="50000"/>
                    <a:lumOff val="50000"/>
                  </a:schemeClr>
                </a:solidFill>
                <a:latin typeface="Roboto" pitchFamily="2" charset="0"/>
                <a:ea typeface="Roboto" pitchFamily="2" charset="0"/>
              </a:rPr>
              <a:t>bearbeitet</a:t>
            </a:r>
            <a:r>
              <a:rPr lang="en-US" sz="4400" dirty="0" smtClean="0">
                <a:solidFill>
                  <a:schemeClr val="tx1">
                    <a:lumMod val="50000"/>
                    <a:lumOff val="50000"/>
                  </a:schemeClr>
                </a:solidFill>
                <a:latin typeface="Roboto" pitchFamily="2" charset="0"/>
                <a:ea typeface="Roboto" pitchFamily="2" charset="0"/>
              </a:rPr>
              <a:t> so </a:t>
            </a:r>
            <a:r>
              <a:rPr lang="en-US" sz="4400" dirty="0" err="1" smtClean="0">
                <a:solidFill>
                  <a:schemeClr val="tx1">
                    <a:lumMod val="50000"/>
                    <a:lumOff val="50000"/>
                  </a:schemeClr>
                </a:solidFill>
                <a:latin typeface="Roboto" pitchFamily="2" charset="0"/>
                <a:ea typeface="Roboto" pitchFamily="2" charset="0"/>
              </a:rPr>
              <a:t>Bilder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Aber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viel</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zu</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gro</a:t>
            </a:r>
            <a:r>
              <a:rPr lang="de-DE" sz="4400" dirty="0" err="1" smtClean="0">
                <a:solidFill>
                  <a:schemeClr val="tx1">
                    <a:lumMod val="50000"/>
                    <a:lumOff val="50000"/>
                  </a:schemeClr>
                </a:solidFill>
                <a:latin typeface="Roboto" pitchFamily="2" charset="0"/>
                <a:ea typeface="Roboto" pitchFamily="2" charset="0"/>
              </a:rPr>
              <a:t>ße</a:t>
            </a:r>
            <a:r>
              <a:rPr lang="de-DE" sz="4400" dirty="0" smtClean="0">
                <a:solidFill>
                  <a:schemeClr val="tx1">
                    <a:lumMod val="50000"/>
                    <a:lumOff val="50000"/>
                  </a:schemeClr>
                </a:solidFill>
                <a:latin typeface="Roboto" pitchFamily="2" charset="0"/>
                <a:ea typeface="Roboto" pitchFamily="2" charset="0"/>
              </a:rPr>
              <a:t> Klassen. Und ich reiche da so ein </a:t>
            </a:r>
            <a:r>
              <a:rPr lang="de-DE" sz="4400" dirty="0" smtClean="0">
                <a:solidFill>
                  <a:srgbClr val="FF00FF"/>
                </a:solidFill>
                <a:latin typeface="Roboto" pitchFamily="2" charset="0"/>
                <a:ea typeface="Roboto" pitchFamily="2" charset="0"/>
              </a:rPr>
              <a:t>Bytearray</a:t>
            </a:r>
            <a:r>
              <a:rPr lang="de-DE" sz="4400" dirty="0" smtClean="0">
                <a:solidFill>
                  <a:schemeClr val="tx1">
                    <a:lumMod val="50000"/>
                    <a:lumOff val="50000"/>
                  </a:schemeClr>
                </a:solidFill>
                <a:latin typeface="Roboto" pitchFamily="2" charset="0"/>
                <a:ea typeface="Roboto" pitchFamily="2" charset="0"/>
              </a:rPr>
              <a:t> rum.</a:t>
            </a:r>
            <a:r>
              <a:rPr lang="en-US" sz="4400" dirty="0" smtClean="0">
                <a:solidFill>
                  <a:schemeClr val="tx1">
                    <a:lumMod val="50000"/>
                    <a:lumOff val="50000"/>
                  </a:schemeClr>
                </a:solidFill>
                <a:latin typeface="Roboto" pitchFamily="2" charset="0"/>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“Also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ne Software, die </a:t>
            </a:r>
            <a:r>
              <a:rPr lang="en-US" sz="4400" dirty="0" err="1" smtClean="0">
                <a:solidFill>
                  <a:schemeClr val="tx1">
                    <a:lumMod val="50000"/>
                    <a:lumOff val="50000"/>
                  </a:schemeClr>
                </a:solidFill>
                <a:latin typeface="Roboto" pitchFamily="2" charset="0"/>
                <a:ea typeface="Roboto" pitchFamily="2" charset="0"/>
              </a:rPr>
              <a:t>bearbeitet</a:t>
            </a:r>
            <a:r>
              <a:rPr lang="en-US" sz="4400" dirty="0" smtClean="0">
                <a:solidFill>
                  <a:schemeClr val="tx1">
                    <a:lumMod val="50000"/>
                    <a:lumOff val="50000"/>
                  </a:schemeClr>
                </a:solidFill>
                <a:latin typeface="Roboto" pitchFamily="2" charset="0"/>
                <a:ea typeface="Roboto" pitchFamily="2" charset="0"/>
              </a:rPr>
              <a:t> so </a:t>
            </a:r>
            <a:r>
              <a:rPr lang="en-US" sz="4400" dirty="0" err="1" smtClean="0">
                <a:solidFill>
                  <a:schemeClr val="tx1">
                    <a:lumMod val="50000"/>
                    <a:lumOff val="50000"/>
                  </a:schemeClr>
                </a:solidFill>
                <a:latin typeface="Roboto" pitchFamily="2" charset="0"/>
                <a:ea typeface="Roboto" pitchFamily="2" charset="0"/>
              </a:rPr>
              <a:t>Bilder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Aber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viel</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zu</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gro</a:t>
            </a:r>
            <a:r>
              <a:rPr lang="de-DE" sz="4400" dirty="0" err="1" smtClean="0">
                <a:solidFill>
                  <a:schemeClr val="tx1">
                    <a:lumMod val="50000"/>
                    <a:lumOff val="50000"/>
                  </a:schemeClr>
                </a:solidFill>
                <a:latin typeface="Roboto" pitchFamily="2" charset="0"/>
                <a:ea typeface="Roboto" pitchFamily="2" charset="0"/>
              </a:rPr>
              <a:t>ße</a:t>
            </a:r>
            <a:r>
              <a:rPr lang="de-DE" sz="4400" dirty="0" smtClean="0">
                <a:solidFill>
                  <a:schemeClr val="tx1">
                    <a:lumMod val="50000"/>
                    <a:lumOff val="50000"/>
                  </a:schemeClr>
                </a:solidFill>
                <a:latin typeface="Roboto" pitchFamily="2" charset="0"/>
                <a:ea typeface="Roboto" pitchFamily="2" charset="0"/>
              </a:rPr>
              <a:t> Klassen. Und ich reiche da so ein Bytearray rum. Und das </a:t>
            </a:r>
            <a:r>
              <a:rPr lang="de-DE" sz="4400" dirty="0" smtClean="0">
                <a:solidFill>
                  <a:srgbClr val="FF00FF"/>
                </a:solidFill>
                <a:latin typeface="Roboto" pitchFamily="2" charset="0"/>
                <a:ea typeface="Roboto" pitchFamily="2" charset="0"/>
              </a:rPr>
              <a:t>wird</a:t>
            </a:r>
            <a:r>
              <a:rPr lang="de-DE" sz="4400" dirty="0" smtClean="0">
                <a:solidFill>
                  <a:schemeClr val="tx1">
                    <a:lumMod val="50000"/>
                    <a:lumOff val="50000"/>
                  </a:schemeClr>
                </a:solidFill>
                <a:latin typeface="Roboto" pitchFamily="2" charset="0"/>
                <a:ea typeface="Roboto" pitchFamily="2" charset="0"/>
              </a:rPr>
              <a:t> dann </a:t>
            </a:r>
            <a:r>
              <a:rPr lang="de-DE" sz="4400" dirty="0" smtClean="0">
                <a:solidFill>
                  <a:srgbClr val="FF00FF"/>
                </a:solidFill>
                <a:latin typeface="Roboto" pitchFamily="2" charset="0"/>
                <a:ea typeface="Roboto" pitchFamily="2" charset="0"/>
              </a:rPr>
              <a:t>von allen bearbeitet</a:t>
            </a:r>
            <a:r>
              <a:rPr lang="de-DE" sz="4400" dirty="0" smtClean="0">
                <a:solidFill>
                  <a:schemeClr val="tx1">
                    <a:lumMod val="50000"/>
                    <a:lumOff val="50000"/>
                  </a:schemeClr>
                </a:solidFill>
                <a:latin typeface="Roboto" pitchFamily="2" charset="0"/>
                <a:ea typeface="Roboto" pitchFamily="2" charset="0"/>
              </a:rPr>
              <a:t>.</a:t>
            </a:r>
            <a:r>
              <a:rPr lang="en-US" sz="4400" dirty="0" smtClean="0">
                <a:solidFill>
                  <a:schemeClr val="tx1">
                    <a:lumMod val="50000"/>
                    <a:lumOff val="50000"/>
                  </a:schemeClr>
                </a:solidFill>
                <a:latin typeface="Roboto" pitchFamily="2" charset="0"/>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“Also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ne Software, die </a:t>
            </a:r>
            <a:r>
              <a:rPr lang="en-US" sz="4400" dirty="0" err="1" smtClean="0">
                <a:solidFill>
                  <a:schemeClr val="tx1">
                    <a:lumMod val="50000"/>
                    <a:lumOff val="50000"/>
                  </a:schemeClr>
                </a:solidFill>
                <a:latin typeface="Roboto" pitchFamily="2" charset="0"/>
                <a:ea typeface="Roboto" pitchFamily="2" charset="0"/>
              </a:rPr>
              <a:t>bearbeitet</a:t>
            </a:r>
            <a:r>
              <a:rPr lang="en-US" sz="4400" dirty="0" smtClean="0">
                <a:solidFill>
                  <a:schemeClr val="tx1">
                    <a:lumMod val="50000"/>
                    <a:lumOff val="50000"/>
                  </a:schemeClr>
                </a:solidFill>
                <a:latin typeface="Roboto" pitchFamily="2" charset="0"/>
                <a:ea typeface="Roboto" pitchFamily="2" charset="0"/>
              </a:rPr>
              <a:t> so </a:t>
            </a:r>
            <a:r>
              <a:rPr lang="en-US" sz="4400" dirty="0" err="1" smtClean="0">
                <a:solidFill>
                  <a:schemeClr val="tx1">
                    <a:lumMod val="50000"/>
                    <a:lumOff val="50000"/>
                  </a:schemeClr>
                </a:solidFill>
                <a:latin typeface="Roboto" pitchFamily="2" charset="0"/>
                <a:ea typeface="Roboto" pitchFamily="2" charset="0"/>
              </a:rPr>
              <a:t>Bilder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Aber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viel</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zu</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gro</a:t>
            </a:r>
            <a:r>
              <a:rPr lang="de-DE" sz="4400" dirty="0" err="1" smtClean="0">
                <a:solidFill>
                  <a:schemeClr val="tx1">
                    <a:lumMod val="50000"/>
                    <a:lumOff val="50000"/>
                  </a:schemeClr>
                </a:solidFill>
                <a:latin typeface="Roboto" pitchFamily="2" charset="0"/>
                <a:ea typeface="Roboto" pitchFamily="2" charset="0"/>
              </a:rPr>
              <a:t>ße</a:t>
            </a:r>
            <a:r>
              <a:rPr lang="de-DE" sz="4400" dirty="0" smtClean="0">
                <a:solidFill>
                  <a:schemeClr val="tx1">
                    <a:lumMod val="50000"/>
                    <a:lumOff val="50000"/>
                  </a:schemeClr>
                </a:solidFill>
                <a:latin typeface="Roboto" pitchFamily="2" charset="0"/>
                <a:ea typeface="Roboto" pitchFamily="2" charset="0"/>
              </a:rPr>
              <a:t> Klassen. Und ich reiche da so ein Bytearray rum. Und das wird dann von allen bearbeitet. </a:t>
            </a:r>
            <a:r>
              <a:rPr lang="de-DE" sz="4400" dirty="0" smtClean="0">
                <a:solidFill>
                  <a:srgbClr val="FF7400"/>
                </a:solidFill>
                <a:latin typeface="Roboto" pitchFamily="2" charset="0"/>
                <a:ea typeface="Roboto" pitchFamily="2" charset="0"/>
              </a:rPr>
              <a:t>Das ist schon ziemlich kompliziert</a:t>
            </a:r>
            <a:r>
              <a:rPr lang="de-DE" sz="4400" dirty="0" smtClean="0">
                <a:solidFill>
                  <a:schemeClr val="tx1">
                    <a:lumMod val="50000"/>
                    <a:lumOff val="50000"/>
                  </a:schemeClr>
                </a:solidFill>
                <a:latin typeface="Roboto" pitchFamily="2" charset="0"/>
                <a:ea typeface="Roboto" pitchFamily="2" charset="0"/>
              </a:rPr>
              <a:t>…</a:t>
            </a:r>
            <a:r>
              <a:rPr lang="en-US" sz="4400" dirty="0" smtClean="0">
                <a:solidFill>
                  <a:schemeClr val="tx1">
                    <a:lumMod val="50000"/>
                    <a:lumOff val="50000"/>
                  </a:schemeClr>
                </a:solidFill>
                <a:latin typeface="Roboto" pitchFamily="2" charset="0"/>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no.jpg"/>
          <p:cNvPicPr>
            <a:picLocks noChangeAspect="1"/>
          </p:cNvPicPr>
          <p:nvPr/>
        </p:nvPicPr>
        <p:blipFill>
          <a:blip r:embed="rId2" cstate="print"/>
          <a:stretch>
            <a:fillRect/>
          </a:stretch>
        </p:blipFill>
        <p:spPr>
          <a:xfrm>
            <a:off x="1714500" y="995362"/>
            <a:ext cx="5715000" cy="48672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smtClean="0"/>
              <a:t>Informatik</a:t>
            </a:r>
            <a:endParaRPr lang="en-US" sz="9600" dirty="0"/>
          </a:p>
        </p:txBody>
      </p:sp>
      <p:sp>
        <p:nvSpPr>
          <p:cNvPr id="5" name="Textplatzhalter 4"/>
          <p:cNvSpPr>
            <a:spLocks noGrp="1"/>
          </p:cNvSpPr>
          <p:nvPr>
            <p:ph type="body" sz="quarter" idx="11"/>
          </p:nvPr>
        </p:nvSpPr>
        <p:spPr/>
        <p:txBody>
          <a:bodyPr/>
          <a:lstStyle/>
          <a:p>
            <a:r>
              <a:rPr lang="de-DE" dirty="0" smtClean="0"/>
              <a:t>Keine Naturwissenschaft</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Johannes Hofmeister\Desktop\27637665.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Bilder </a:t>
            </a:r>
            <a:br>
              <a:rPr lang="de-DE" dirty="0" smtClean="0"/>
            </a:br>
            <a:r>
              <a:rPr lang="de-DE" dirty="0" smtClean="0"/>
              <a:t>sind </a:t>
            </a:r>
            <a:r>
              <a:rPr lang="de-DE" dirty="0" smtClean="0">
                <a:solidFill>
                  <a:srgbClr val="FF00FF"/>
                </a:solidFill>
              </a:rPr>
              <a:t>keine</a:t>
            </a:r>
            <a:r>
              <a:rPr lang="de-DE" dirty="0" smtClean="0"/>
              <a:t> ByteArrays</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Email Adressen </a:t>
            </a:r>
            <a:br>
              <a:rPr lang="de-DE" dirty="0" smtClean="0"/>
            </a:br>
            <a:r>
              <a:rPr lang="de-DE" dirty="0" smtClean="0"/>
              <a:t>sind </a:t>
            </a:r>
            <a:r>
              <a:rPr lang="de-DE" dirty="0" smtClean="0">
                <a:solidFill>
                  <a:srgbClr val="FF00FF"/>
                </a:solidFill>
              </a:rPr>
              <a:t>keine</a:t>
            </a:r>
            <a:r>
              <a:rPr lang="de-DE" dirty="0" smtClean="0"/>
              <a:t> Strings</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FF00FF"/>
                </a:solidFill>
              </a:rPr>
              <a:t>Poly</a:t>
            </a:r>
            <a:r>
              <a:rPr lang="de-DE" dirty="0" smtClean="0"/>
              <a:t>morphismen </a:t>
            </a:r>
            <a:br>
              <a:rPr lang="de-DE" dirty="0" smtClean="0"/>
            </a:br>
            <a:r>
              <a:rPr lang="de-DE" dirty="0"/>
              <a:t/>
            </a:r>
            <a:br>
              <a:rPr lang="de-DE" dirty="0"/>
            </a:br>
            <a:r>
              <a:rPr lang="de-DE" dirty="0" smtClean="0"/>
              <a:t>Typen</a:t>
            </a:r>
            <a:endParaRPr lang="de-DE" dirty="0"/>
          </a:p>
        </p:txBody>
      </p:sp>
    </p:spTree>
    <p:extLst>
      <p:ext uri="{BB962C8B-B14F-4D97-AF65-F5344CB8AC3E}">
        <p14:creationId xmlns:p14="http://schemas.microsoft.com/office/powerpoint/2010/main" val="17838853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solidFill>
                  <a:srgbClr val="00B7FF"/>
                </a:solidFill>
              </a:rPr>
              <a:t>NullObjekte</a:t>
            </a:r>
            <a:endParaRPr lang="en-US" dirty="0">
              <a:solidFill>
                <a:srgbClr val="00B7FF"/>
              </a:solidFill>
            </a:endParaRPr>
          </a:p>
        </p:txBody>
      </p:sp>
    </p:spTree>
    <p:extLst>
      <p:ext uri="{BB962C8B-B14F-4D97-AF65-F5344CB8AC3E}">
        <p14:creationId xmlns:p14="http://schemas.microsoft.com/office/powerpoint/2010/main" val="69799748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Bis</a:t>
            </a:r>
            <a:r>
              <a:rPr lang="en-US" dirty="0" smtClean="0"/>
              <a:t> </a:t>
            </a:r>
            <a:r>
              <a:rPr lang="en-US" dirty="0" err="1" smtClean="0"/>
              <a:t>hier</a:t>
            </a:r>
            <a:r>
              <a:rPr lang="en-US" dirty="0" smtClean="0"/>
              <a:t>: Empathic Code.</a:t>
            </a:r>
            <a:br>
              <a:rPr lang="en-US" dirty="0" smtClean="0"/>
            </a:br>
            <a:r>
              <a:rPr lang="en-US" dirty="0" err="1" smtClean="0">
                <a:solidFill>
                  <a:srgbClr val="FF00FF"/>
                </a:solidFill>
              </a:rPr>
              <a:t>Theorie</a:t>
            </a:r>
            <a:r>
              <a:rPr lang="en-US" dirty="0" smtClean="0">
                <a:solidFill>
                  <a:srgbClr val="FF00FF"/>
                </a:solidFill>
              </a:rPr>
              <a:t>.</a:t>
            </a:r>
            <a:endParaRPr lang="de-DE" dirty="0">
              <a:solidFill>
                <a:srgbClr val="FF00FF"/>
              </a:solidFill>
            </a:endParaRPr>
          </a:p>
        </p:txBody>
      </p:sp>
    </p:spTree>
    <p:extLst>
      <p:ext uri="{BB962C8B-B14F-4D97-AF65-F5344CB8AC3E}">
        <p14:creationId xmlns:p14="http://schemas.microsoft.com/office/powerpoint/2010/main" val="135196803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Heidelberg_Uni_Logo.jpg"/>
          <p:cNvPicPr>
            <a:picLocks noChangeAspect="1"/>
          </p:cNvPicPr>
          <p:nvPr/>
        </p:nvPicPr>
        <p:blipFill>
          <a:blip r:embed="rId2" cstate="print"/>
          <a:stretch>
            <a:fillRect/>
          </a:stretch>
        </p:blipFill>
        <p:spPr>
          <a:xfrm>
            <a:off x="2699792" y="476672"/>
            <a:ext cx="3656484" cy="3672408"/>
          </a:xfrm>
          <a:prstGeom prst="rect">
            <a:avLst/>
          </a:prstGeom>
        </p:spPr>
      </p:pic>
      <p:sp>
        <p:nvSpPr>
          <p:cNvPr id="10" name="Textfeld 9"/>
          <p:cNvSpPr txBox="1"/>
          <p:nvPr/>
        </p:nvSpPr>
        <p:spPr>
          <a:xfrm>
            <a:off x="3635896" y="4303455"/>
            <a:ext cx="1872208" cy="2554545"/>
          </a:xfrm>
          <a:prstGeom prst="rect">
            <a:avLst/>
          </a:prstGeom>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l-GR" sz="166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rPr>
              <a:t>Ψ</a:t>
            </a:r>
            <a:endParaRPr kumimoji="0" lang="en-US" sz="166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endParaRPr>
          </a:p>
        </p:txBody>
      </p:sp>
    </p:spTree>
    <p:extLst>
      <p:ext uri="{BB962C8B-B14F-4D97-AF65-F5344CB8AC3E}">
        <p14:creationId xmlns:p14="http://schemas.microsoft.com/office/powerpoint/2010/main" val="136139183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Complex Systems</a:t>
            </a:r>
            <a:endParaRPr lang="de-DE" dirty="0"/>
          </a:p>
        </p:txBody>
      </p:sp>
    </p:spTree>
    <p:extLst>
      <p:ext uri="{BB962C8B-B14F-4D97-AF65-F5344CB8AC3E}">
        <p14:creationId xmlns:p14="http://schemas.microsoft.com/office/powerpoint/2010/main" val="195408054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B7FF"/>
                </a:solidFill>
              </a:rPr>
              <a:t>Complex problem Solving</a:t>
            </a:r>
            <a:endParaRPr lang="de-DE" dirty="0">
              <a:solidFill>
                <a:srgbClr val="00B7FF"/>
              </a:solidFill>
            </a:endParaRPr>
          </a:p>
        </p:txBody>
      </p:sp>
    </p:spTree>
    <p:extLst>
      <p:ext uri="{BB962C8B-B14F-4D97-AF65-F5344CB8AC3E}">
        <p14:creationId xmlns:p14="http://schemas.microsoft.com/office/powerpoint/2010/main" val="57560227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 is a problem?</a:t>
            </a:r>
            <a:endParaRPr lang="de-DE" dirty="0"/>
          </a:p>
        </p:txBody>
      </p:sp>
    </p:spTree>
    <p:extLst>
      <p:ext uri="{BB962C8B-B14F-4D97-AF65-F5344CB8AC3E}">
        <p14:creationId xmlns:p14="http://schemas.microsoft.com/office/powerpoint/2010/main" val="1940317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 Verbindung 22"/>
          <p:cNvCxnSpPr/>
          <p:nvPr/>
        </p:nvCxnSpPr>
        <p:spPr>
          <a:xfrm>
            <a:off x="0" y="3429000"/>
            <a:ext cx="9144000"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Rechteck 25"/>
          <p:cNvSpPr/>
          <p:nvPr/>
        </p:nvSpPr>
        <p:spPr>
          <a:xfrm>
            <a:off x="1907704" y="3356992"/>
            <a:ext cx="5400600"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el 18"/>
          <p:cNvSpPr>
            <a:spLocks noGrp="1"/>
          </p:cNvSpPr>
          <p:nvPr>
            <p:ph type="title"/>
          </p:nvPr>
        </p:nvSpPr>
        <p:spPr/>
        <p:txBody>
          <a:bodyPr/>
          <a:lstStyle/>
          <a:p>
            <a:r>
              <a:rPr lang="en-US" dirty="0" smtClean="0">
                <a:solidFill>
                  <a:srgbClr val="00B7FF"/>
                </a:solidFill>
              </a:rPr>
              <a:t>Separation</a:t>
            </a:r>
            <a:endParaRPr lang="en-US" dirty="0">
              <a:solidFill>
                <a:srgbClr val="00B7FF"/>
              </a:solidFill>
            </a:endParaRPr>
          </a:p>
        </p:txBody>
      </p:sp>
      <p:sp>
        <p:nvSpPr>
          <p:cNvPr id="20" name="Textplatzhalter 19"/>
          <p:cNvSpPr>
            <a:spLocks noGrp="1"/>
          </p:cNvSpPr>
          <p:nvPr>
            <p:ph type="body" sz="quarter" idx="10"/>
          </p:nvPr>
        </p:nvSpPr>
        <p:spPr/>
        <p:txBody>
          <a:bodyPr/>
          <a:lstStyle/>
          <a:p>
            <a:r>
              <a:rPr lang="en-US" dirty="0" smtClean="0">
                <a:solidFill>
                  <a:srgbClr val="FF7400"/>
                </a:solidFill>
              </a:rPr>
              <a:t>Machine</a:t>
            </a:r>
            <a:endParaRPr lang="en-US" dirty="0">
              <a:solidFill>
                <a:srgbClr val="FF7400"/>
              </a:solidFill>
            </a:endParaRPr>
          </a:p>
        </p:txBody>
      </p:sp>
      <p:sp>
        <p:nvSpPr>
          <p:cNvPr id="21" name="Textplatzhalter 20"/>
          <p:cNvSpPr>
            <a:spLocks noGrp="1"/>
          </p:cNvSpPr>
          <p:nvPr>
            <p:ph type="body" sz="quarter" idx="11"/>
          </p:nvPr>
        </p:nvSpPr>
        <p:spPr/>
        <p:txBody>
          <a:bodyPr/>
          <a:lstStyle/>
          <a:p>
            <a:r>
              <a:rPr lang="en-US" dirty="0" smtClean="0">
                <a:solidFill>
                  <a:srgbClr val="00DB00"/>
                </a:solidFill>
              </a:rPr>
              <a:t>Domain</a:t>
            </a:r>
            <a:endParaRPr lang="en-US" dirty="0">
              <a:solidFill>
                <a:srgbClr val="00DB00"/>
              </a:solidFill>
            </a:endParaRPr>
          </a:p>
        </p:txBody>
      </p:sp>
      <p:grpSp>
        <p:nvGrpSpPr>
          <p:cNvPr id="27" name="Gruppieren 26"/>
          <p:cNvGrpSpPr/>
          <p:nvPr/>
        </p:nvGrpSpPr>
        <p:grpSpPr>
          <a:xfrm>
            <a:off x="3923928" y="764704"/>
            <a:ext cx="1368152" cy="1008112"/>
            <a:chOff x="107504" y="116632"/>
            <a:chExt cx="1368152" cy="1008112"/>
          </a:xfrm>
        </p:grpSpPr>
        <p:sp>
          <p:nvSpPr>
            <p:cNvPr id="28" name="Rechteck 27"/>
            <p:cNvSpPr/>
            <p:nvPr/>
          </p:nvSpPr>
          <p:spPr>
            <a:xfrm>
              <a:off x="10750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29" name="Rechteck 28"/>
            <p:cNvSpPr/>
            <p:nvPr/>
          </p:nvSpPr>
          <p:spPr>
            <a:xfrm>
              <a:off x="46754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0" name="Rechteck 29"/>
            <p:cNvSpPr/>
            <p:nvPr/>
          </p:nvSpPr>
          <p:spPr>
            <a:xfrm>
              <a:off x="82758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1" name="Rechteck 30"/>
            <p:cNvSpPr/>
            <p:nvPr/>
          </p:nvSpPr>
          <p:spPr>
            <a:xfrm>
              <a:off x="118762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2" name="Rechteck 31"/>
            <p:cNvSpPr/>
            <p:nvPr/>
          </p:nvSpPr>
          <p:spPr>
            <a:xfrm>
              <a:off x="10750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3" name="Rechteck 32"/>
            <p:cNvSpPr/>
            <p:nvPr/>
          </p:nvSpPr>
          <p:spPr>
            <a:xfrm>
              <a:off x="46754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4" name="Rechteck 33"/>
            <p:cNvSpPr/>
            <p:nvPr/>
          </p:nvSpPr>
          <p:spPr>
            <a:xfrm>
              <a:off x="82758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5" name="Rechteck 34"/>
            <p:cNvSpPr/>
            <p:nvPr/>
          </p:nvSpPr>
          <p:spPr>
            <a:xfrm>
              <a:off x="118762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6" name="Rechteck 35"/>
            <p:cNvSpPr/>
            <p:nvPr/>
          </p:nvSpPr>
          <p:spPr>
            <a:xfrm>
              <a:off x="107504" y="83671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7" name="Rechteck 36"/>
            <p:cNvSpPr/>
            <p:nvPr/>
          </p:nvSpPr>
          <p:spPr>
            <a:xfrm>
              <a:off x="467544" y="83671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8" name="Rechteck 37"/>
            <p:cNvSpPr/>
            <p:nvPr/>
          </p:nvSpPr>
          <p:spPr>
            <a:xfrm>
              <a:off x="827584" y="83671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9" name="Rechteck 38"/>
            <p:cNvSpPr/>
            <p:nvPr/>
          </p:nvSpPr>
          <p:spPr>
            <a:xfrm>
              <a:off x="1187624" y="836712"/>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0" name="Rechteck 39"/>
            <p:cNvSpPr/>
            <p:nvPr/>
          </p:nvSpPr>
          <p:spPr>
            <a:xfrm>
              <a:off x="1187624" y="1062000"/>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1" name="Rechteck 40"/>
            <p:cNvSpPr/>
            <p:nvPr/>
          </p:nvSpPr>
          <p:spPr>
            <a:xfrm>
              <a:off x="1187624" y="980728"/>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2" name="Rechteck 41"/>
            <p:cNvSpPr/>
            <p:nvPr/>
          </p:nvSpPr>
          <p:spPr>
            <a:xfrm>
              <a:off x="1187624" y="908720"/>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grpSp>
      <p:grpSp>
        <p:nvGrpSpPr>
          <p:cNvPr id="43" name="Gruppieren 42"/>
          <p:cNvGrpSpPr/>
          <p:nvPr/>
        </p:nvGrpSpPr>
        <p:grpSpPr>
          <a:xfrm>
            <a:off x="3923928" y="5085184"/>
            <a:ext cx="1368152" cy="1008112"/>
            <a:chOff x="107504" y="116632"/>
            <a:chExt cx="1368152" cy="1008112"/>
          </a:xfrm>
          <a:solidFill>
            <a:srgbClr val="00DB00"/>
          </a:solidFill>
        </p:grpSpPr>
        <p:sp>
          <p:nvSpPr>
            <p:cNvPr id="44" name="Rechteck 43"/>
            <p:cNvSpPr/>
            <p:nvPr/>
          </p:nvSpPr>
          <p:spPr>
            <a:xfrm>
              <a:off x="10750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5" name="Rechteck 44"/>
            <p:cNvSpPr/>
            <p:nvPr/>
          </p:nvSpPr>
          <p:spPr>
            <a:xfrm>
              <a:off x="46754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6" name="Rechteck 45"/>
            <p:cNvSpPr/>
            <p:nvPr/>
          </p:nvSpPr>
          <p:spPr>
            <a:xfrm>
              <a:off x="82758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7" name="Rechteck 46"/>
            <p:cNvSpPr/>
            <p:nvPr/>
          </p:nvSpPr>
          <p:spPr>
            <a:xfrm>
              <a:off x="118762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8" name="Rechteck 47"/>
            <p:cNvSpPr/>
            <p:nvPr/>
          </p:nvSpPr>
          <p:spPr>
            <a:xfrm>
              <a:off x="10750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9" name="Rechteck 48"/>
            <p:cNvSpPr/>
            <p:nvPr/>
          </p:nvSpPr>
          <p:spPr>
            <a:xfrm>
              <a:off x="46754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0" name="Rechteck 49"/>
            <p:cNvSpPr/>
            <p:nvPr/>
          </p:nvSpPr>
          <p:spPr>
            <a:xfrm>
              <a:off x="82758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1" name="Rechteck 50"/>
            <p:cNvSpPr/>
            <p:nvPr/>
          </p:nvSpPr>
          <p:spPr>
            <a:xfrm>
              <a:off x="118762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2" name="Rechteck 51"/>
            <p:cNvSpPr/>
            <p:nvPr/>
          </p:nvSpPr>
          <p:spPr>
            <a:xfrm>
              <a:off x="107504" y="83671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3" name="Rechteck 52"/>
            <p:cNvSpPr/>
            <p:nvPr/>
          </p:nvSpPr>
          <p:spPr>
            <a:xfrm>
              <a:off x="467544" y="83671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4" name="Rechteck 53"/>
            <p:cNvSpPr/>
            <p:nvPr/>
          </p:nvSpPr>
          <p:spPr>
            <a:xfrm>
              <a:off x="827584" y="83671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5" name="Rechteck 54"/>
            <p:cNvSpPr/>
            <p:nvPr/>
          </p:nvSpPr>
          <p:spPr>
            <a:xfrm>
              <a:off x="1187624" y="836712"/>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6" name="Rechteck 55"/>
            <p:cNvSpPr/>
            <p:nvPr/>
          </p:nvSpPr>
          <p:spPr>
            <a:xfrm>
              <a:off x="1187624" y="1062000"/>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7" name="Rechteck 56"/>
            <p:cNvSpPr/>
            <p:nvPr/>
          </p:nvSpPr>
          <p:spPr>
            <a:xfrm>
              <a:off x="1187624" y="980728"/>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8" name="Rechteck 57"/>
            <p:cNvSpPr/>
            <p:nvPr/>
          </p:nvSpPr>
          <p:spPr>
            <a:xfrm>
              <a:off x="1187624" y="908720"/>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grpSp>
      <p:sp>
        <p:nvSpPr>
          <p:cNvPr id="59" name="Titel 18"/>
          <p:cNvSpPr txBox="1">
            <a:spLocks/>
          </p:cNvSpPr>
          <p:nvPr/>
        </p:nvSpPr>
        <p:spPr>
          <a:xfrm>
            <a:off x="5292080" y="4941168"/>
            <a:ext cx="1440160" cy="1440160"/>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1500" dirty="0" smtClean="0">
                <a:solidFill>
                  <a:srgbClr val="FF00FF"/>
                </a:solidFill>
                <a:latin typeface="Bebas Neue" pitchFamily="34" charset="0"/>
                <a:ea typeface="+mj-ea"/>
                <a:cs typeface="+mj-cs"/>
              </a:rPr>
              <a:t>??</a:t>
            </a:r>
            <a:endParaRPr kumimoji="0" lang="en-US" sz="11500" b="0" i="0" u="none" strike="noStrike" kern="1200" cap="none" spc="0" normalizeH="0" baseline="0" noProof="0" dirty="0">
              <a:ln>
                <a:noFill/>
              </a:ln>
              <a:solidFill>
                <a:srgbClr val="FF00FF"/>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289056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86235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28675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3" idx="0"/>
            <a:endCxn id="5" idx="4"/>
          </p:cNvCxnSpPr>
          <p:nvPr/>
        </p:nvCxnSpPr>
        <p:spPr>
          <a:xfrm flipV="1">
            <a:off x="6394703"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36099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3" idx="0"/>
            <a:endCxn id="5" idx="4"/>
          </p:cNvCxnSpPr>
          <p:nvPr/>
        </p:nvCxnSpPr>
        <p:spPr>
          <a:xfrm flipV="1">
            <a:off x="6394703"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a:stCxn id="4" idx="6"/>
            <a:endCxn id="5" idx="2"/>
          </p:cNvCxnSpPr>
          <p:nvPr/>
        </p:nvCxnSpPr>
        <p:spPr>
          <a:xfrm>
            <a:off x="4693514" y="894805"/>
            <a:ext cx="1579675"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597995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3" idx="0"/>
            <a:endCxn id="5" idx="4"/>
          </p:cNvCxnSpPr>
          <p:nvPr/>
        </p:nvCxnSpPr>
        <p:spPr>
          <a:xfrm flipV="1">
            <a:off x="6394703"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a:stCxn id="4" idx="6"/>
            <a:endCxn id="5" idx="2"/>
          </p:cNvCxnSpPr>
          <p:nvPr/>
        </p:nvCxnSpPr>
        <p:spPr>
          <a:xfrm>
            <a:off x="4693514" y="894805"/>
            <a:ext cx="1579675"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28" name="Titel 1"/>
          <p:cNvSpPr txBox="1">
            <a:spLocks/>
          </p:cNvSpPr>
          <p:nvPr/>
        </p:nvSpPr>
        <p:spPr>
          <a:xfrm>
            <a:off x="0" y="1412776"/>
            <a:ext cx="9144000" cy="101242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9600" b="0" i="0" u="none" strike="noStrike" kern="1200" cap="none" spc="0" normalizeH="0" baseline="0" noProof="0" dirty="0" smtClean="0">
                <a:ln>
                  <a:noFill/>
                </a:ln>
                <a:solidFill>
                  <a:srgbClr val="FF00FF"/>
                </a:solidFill>
                <a:effectLst/>
                <a:uLnTx/>
                <a:uFillTx/>
                <a:latin typeface="Bebas Neue" pitchFamily="34" charset="0"/>
                <a:ea typeface="+mj-ea"/>
                <a:cs typeface="+mj-cs"/>
              </a:rPr>
              <a:t>?</a:t>
            </a:r>
            <a:endParaRPr kumimoji="0" lang="en-US" sz="9600" b="0" i="0" u="none" strike="noStrike" kern="1200" cap="none" spc="0" normalizeH="0" baseline="0" noProof="0" dirty="0">
              <a:ln>
                <a:noFill/>
              </a:ln>
              <a:solidFill>
                <a:srgbClr val="FF00FF"/>
              </a:solidFill>
              <a:effectLst/>
              <a:uLnTx/>
              <a:uFillTx/>
              <a:latin typeface="Bebas Neue" pitchFamily="34" charset="0"/>
              <a:ea typeface="+mj-ea"/>
              <a:cs typeface="+mj-cs"/>
            </a:endParaRPr>
          </a:p>
        </p:txBody>
      </p:sp>
    </p:spTree>
    <p:extLst>
      <p:ext uri="{BB962C8B-B14F-4D97-AF65-F5344CB8AC3E}">
        <p14:creationId xmlns:p14="http://schemas.microsoft.com/office/powerpoint/2010/main" val="289679289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422887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902089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5" idx="4"/>
          </p:cNvCxnSpPr>
          <p:nvPr/>
        </p:nvCxnSpPr>
        <p:spPr>
          <a:xfrm flipH="1">
            <a:off x="6372202" y="1016318"/>
            <a:ext cx="22501" cy="536501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937071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5" idx="4"/>
          </p:cNvCxnSpPr>
          <p:nvPr/>
        </p:nvCxnSpPr>
        <p:spPr>
          <a:xfrm flipH="1">
            <a:off x="6372202" y="1016318"/>
            <a:ext cx="22501" cy="536501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flipH="1" flipV="1">
            <a:off x="971600" y="908720"/>
            <a:ext cx="5400600" cy="5472609"/>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4626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 Verbindung 22"/>
          <p:cNvCxnSpPr/>
          <p:nvPr/>
        </p:nvCxnSpPr>
        <p:spPr>
          <a:xfrm>
            <a:off x="0" y="3429000"/>
            <a:ext cx="9144000"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Textplatzhalter 19"/>
          <p:cNvSpPr>
            <a:spLocks noGrp="1"/>
          </p:cNvSpPr>
          <p:nvPr>
            <p:ph type="body" sz="quarter" idx="10"/>
          </p:nvPr>
        </p:nvSpPr>
        <p:spPr/>
        <p:txBody>
          <a:bodyPr/>
          <a:lstStyle/>
          <a:p>
            <a:r>
              <a:rPr lang="en-US" dirty="0" smtClean="0">
                <a:solidFill>
                  <a:srgbClr val="FF00FF"/>
                </a:solidFill>
              </a:rPr>
              <a:t>Code</a:t>
            </a:r>
            <a:endParaRPr lang="en-US" dirty="0">
              <a:solidFill>
                <a:srgbClr val="FF00FF"/>
              </a:solidFill>
            </a:endParaRPr>
          </a:p>
        </p:txBody>
      </p:sp>
      <p:sp>
        <p:nvSpPr>
          <p:cNvPr id="21" name="Textplatzhalter 20"/>
          <p:cNvSpPr>
            <a:spLocks noGrp="1"/>
          </p:cNvSpPr>
          <p:nvPr>
            <p:ph type="body" sz="quarter" idx="11"/>
          </p:nvPr>
        </p:nvSpPr>
        <p:spPr/>
        <p:txBody>
          <a:bodyPr/>
          <a:lstStyle/>
          <a:p>
            <a:r>
              <a:rPr lang="en-US" dirty="0" smtClean="0">
                <a:solidFill>
                  <a:srgbClr val="00B7FF"/>
                </a:solidFill>
              </a:rPr>
              <a:t>Intention</a:t>
            </a:r>
            <a:endParaRPr lang="en-US" dirty="0">
              <a:solidFill>
                <a:srgbClr val="00B7FF"/>
              </a:solidFill>
            </a:endParaRPr>
          </a:p>
        </p:txBody>
      </p:sp>
    </p:spTree>
    <p:extLst>
      <p:ext uri="{BB962C8B-B14F-4D97-AF65-F5344CB8AC3E}">
        <p14:creationId xmlns:p14="http://schemas.microsoft.com/office/powerpoint/2010/main" val="109116780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5" idx="4"/>
          </p:cNvCxnSpPr>
          <p:nvPr/>
        </p:nvCxnSpPr>
        <p:spPr>
          <a:xfrm flipH="1">
            <a:off x="6372202" y="1016318"/>
            <a:ext cx="22501" cy="536501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flipH="1" flipV="1">
            <a:off x="971600" y="908720"/>
            <a:ext cx="5400600" cy="5472609"/>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a:off x="971600" y="908720"/>
            <a:ext cx="4680520"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6246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32892" y="6015180"/>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232892" y="547799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232892" y="4941168"/>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68325117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32892" y="6015180"/>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232892" y="547799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7380312" y="5989814"/>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391505516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3289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3878610" y="598981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7380312" y="5989814"/>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271876999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3289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3878610" y="598981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4238080" y="5517232"/>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283290444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68692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3878610" y="598981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4238080" y="5517232"/>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17350410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68692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3878610" y="598981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930939" y="5989814"/>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127836655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68692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7046962" y="5517232"/>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930939" y="5989814"/>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131334642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68692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7046962" y="5517232"/>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7411659" y="5013176"/>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258240328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Abstract…</a:t>
            </a:r>
            <a:endParaRPr lang="de-DE" dirty="0"/>
          </a:p>
        </p:txBody>
      </p:sp>
    </p:spTree>
    <p:extLst>
      <p:ext uri="{BB962C8B-B14F-4D97-AF65-F5344CB8AC3E}">
        <p14:creationId xmlns:p14="http://schemas.microsoft.com/office/powerpoint/2010/main" val="4070882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txDef>
      <a:spPr/>
      <a:bodyPr lIns="0" tIns="0" rIns="0" bIns="0" anchor="b" anchorCtr="1"/>
      <a:lstStyle>
        <a:def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kumimoji="0" sz="4400" b="0" i="0" u="none" strike="noStrike" kern="1200" cap="none" spc="0" normalizeH="0" baseline="0" noProof="0" dirty="0" smtClean="0">
            <a:ln w="19050">
              <a:solidFill>
                <a:schemeClr val="tx1">
                  <a:lumMod val="75000"/>
                  <a:lumOff val="25000"/>
                </a:schemeClr>
              </a:solidFill>
            </a:ln>
            <a:solidFill>
              <a:schemeClr val="bg1"/>
            </a:solidFill>
            <a:effectLst>
              <a:outerShdw blurRad="50800" dist="38100" dir="2700000" algn="tl" rotWithShape="0">
                <a:prstClr val="black">
                  <a:alpha val="40000"/>
                </a:prstClr>
              </a:outerShdw>
            </a:effectLst>
            <a:uLnTx/>
            <a:uFillTx/>
            <a:latin typeface="Lobster 1.4" pitchFamily="50" charset="0"/>
            <a:ea typeface="+mn-ea"/>
            <a:cs typeface="+mn-cs"/>
          </a:defRPr>
        </a:defPPr>
      </a:lstStyle>
    </a:tx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1023</Words>
  <Application>Microsoft Office PowerPoint</Application>
  <PresentationFormat>Bildschirmpräsentation (4:3)</PresentationFormat>
  <Paragraphs>283</Paragraphs>
  <Slides>165</Slides>
  <Notes>1</Notes>
  <HiddenSlides>0</HiddenSlides>
  <MMClips>0</MMClips>
  <ScaleCrop>false</ScaleCrop>
  <HeadingPairs>
    <vt:vector size="4" baseType="variant">
      <vt:variant>
        <vt:lpstr>Design</vt:lpstr>
      </vt:variant>
      <vt:variant>
        <vt:i4>1</vt:i4>
      </vt:variant>
      <vt:variant>
        <vt:lpstr>Folientitel</vt:lpstr>
      </vt:variant>
      <vt:variant>
        <vt:i4>165</vt:i4>
      </vt:variant>
    </vt:vector>
  </HeadingPairs>
  <TitlesOfParts>
    <vt:vector size="166" baseType="lpstr">
      <vt:lpstr>Larissa-Design</vt:lpstr>
      <vt:lpstr>☃</vt:lpstr>
      <vt:lpstr>Johannes Hofmeister</vt:lpstr>
      <vt:lpstr>@pro_cessor</vt:lpstr>
      <vt:lpstr>http://cessor.de</vt:lpstr>
      <vt:lpstr>I ♥ Code</vt:lpstr>
      <vt:lpstr>PowerPoint-Präsentation</vt:lpstr>
      <vt:lpstr>Informatik</vt:lpstr>
      <vt:lpstr>Separation</vt:lpstr>
      <vt:lpstr>PowerPoint-Präsentation</vt:lpstr>
      <vt:lpstr>PowerPoint-Präsentation</vt:lpstr>
      <vt:lpstr>PowerPoint-Präsentation</vt:lpstr>
      <vt:lpstr>PowerPoint-Präsentation</vt:lpstr>
      <vt:lpstr>PowerPoint-Präsentation</vt:lpstr>
      <vt:lpstr>Empathie</vt:lpstr>
      <vt:lpstr>Empathy is the capacity to think and feel oneself into the inner life of another person</vt:lpstr>
      <vt:lpstr>PowerPoint-Präsentation</vt:lpstr>
      <vt:lpstr>Erst mal einfach</vt:lpstr>
      <vt:lpstr>PowerPoint-Präsentation</vt:lpstr>
      <vt:lpstr> C#  var duck = new Duck();  </vt:lpstr>
      <vt:lpstr>Don’t let a stranger touch your privates</vt:lpstr>
      <vt:lpstr>Size &amp; Reuse</vt:lpstr>
      <vt:lpstr> public void Execute(MainViewModel mainViewModel)         {             mainViewModel.Done = () =&gt; Break(mainViewModel);             mainViewModel.StartCounter();         }          public void Break(MainViewModel model)         {             model.Color = 0x00DBFF.Rgb().Brush();             model.TimeLeft = 5.Minutes();             model.Done = () =&gt; Work(model);             model.StartCounter();         }          public void Work(MainViewModel model)         {             model.Color = 0x00DB00.Rgb().Brush();             model.TimeLeft = 25.Minutes();             model.Done = () =&gt; Break(model);             model.StartCounter();         }</vt:lpstr>
      <vt:lpstr> public void Execute(MainViewModel mainViewModel)         {             mainViewModel.Done = () =&gt; Break(mainViewModel);             mainViewModel.StartCounter();         }          public void Break(MainViewModel model)         {             model.Color = 0x00DBFF.Rgb().Brush();             model.TimeLeft = 5.Minutes();             model.Done = () =&gt; Work(model);             model.StartCounter();         }          public void Work(MainViewModel model)         {             model.Color = 0x00DB00.Rgb().Brush();             model.TimeLeft = 25.Minutes();             model.Done = () =&gt; Break(model);             model.StartCounter();         }</vt:lpstr>
      <vt:lpstr>  </vt:lpstr>
      <vt:lpstr>  </vt:lpstr>
      <vt:lpstr>  </vt:lpstr>
      <vt:lpstr>  </vt:lpstr>
      <vt:lpstr> def filter(markup):   return add_twitter_names(markup)     def add_twitter_names(markup):   pattern = "@(\w+)"   url = "https://twitter.com/"   link = "&lt;a href='%s\\1'&gt;@\\1&lt;/a&gt;" % url   replacement = link   return re.sub(pattern, replacement, markup)     def home(entries):   markup = create_page(entries)   markup = filter(markup)   return markup     def main():   entries = Entries()   if len(argv) &gt; 1:    date = argv[1]    entries = entries.written_on(date)   print home(entries)</vt:lpstr>
      <vt:lpstr>GUARD CLAUSES</vt:lpstr>
      <vt:lpstr>if(someValue != null)  {  doSomething();   doSomethingElse(result);  result = doSomeMoreSomething();  return result; } return null;</vt:lpstr>
      <vt:lpstr>if(someValue != null) { return null; }  doSomething();  doSomethingElse(result); result = doSomeMoreSomething(); return result;</vt:lpstr>
      <vt:lpstr>Fail early</vt:lpstr>
      <vt:lpstr>Cyclomatic Complexity</vt:lpstr>
      <vt:lpstr> Nested Ifs Number of Paths 2 ** 5 = 32 </vt:lpstr>
      <vt:lpstr> Guard Clauses  2 * 5 = 10 </vt:lpstr>
      <vt:lpstr>Can I hold these in memory?</vt:lpstr>
      <vt:lpstr>Ist der Code Performant von meinem Gehirn ausführbar?</vt:lpstr>
      <vt:lpstr>PowerPoint-Präsentation</vt:lpstr>
      <vt:lpstr>PowerPoint-Präsentation</vt:lpstr>
      <vt:lpstr>PowerPoint-Präsentation</vt:lpstr>
      <vt:lpstr>PowerPoint-Präsentation</vt:lpstr>
      <vt:lpstr>Chunking</vt:lpstr>
      <vt:lpstr>if(someValue != null)  {  Lorem ipsum = dolor sit;  amet = consectetuer(adipiscing, elit);  laoreet = sed.diam(nonummy);  nibh.euismod(tincidunt,ut);  laoreet = dolore.magna ? aliquam : erat.volutpat; } else {  Eodem.modo().typi(qui).nunc(nobis =&gt; {   videntur.parum(clari).fiant();   return sollemnes(in,futurum);  });  laoreet = sed.diam(nonummy);  nibh.euismod(tincidunt,ut); } return null; // Bis hier her habe ich den Context vergessen.</vt:lpstr>
      <vt:lpstr>Chunks</vt:lpstr>
      <vt:lpstr>public class Conference {  DateTime Date { get; private set; }  string Name { get; private set; } }</vt:lpstr>
      <vt:lpstr>var expenses = function (shop) {  shop.TotalSocialCosts = totalSocialCosts(shop);  var balance =    shop.Advertising    + (shop.Distributors * 500)    + rent(shop.Location)    + shop.Service    + salaries(shop)    + shop.TotalSocialCosts   + storage(shop);  debitAccount(shop,balance);  };</vt:lpstr>
      <vt:lpstr>Binäre Chunks</vt:lpstr>
      <vt:lpstr>PowerPoint-Präsentation</vt:lpstr>
      <vt:lpstr>If the implementation is hard to explain, it's a bad idea.</vt:lpstr>
      <vt:lpstr>Zuhören</vt:lpstr>
      <vt:lpstr>PowerPoint-Präsentation</vt:lpstr>
      <vt:lpstr>Zum Üben… https://github.com/cessor/refuctoring</vt:lpstr>
      <vt:lpstr>“You can call it beautiful code when the code also makes it look like the language was made for the problem” Ward cunningham.</vt:lpstr>
      <vt:lpstr>public class Quicksort {     public static int[] Sort(int[] array)     {         int[] a = new int[array.Length];         array.CopyTo(a, 0);         Sort(0, array.Length - 1, ref a);         return a;     }      private static void Sort(int links, int rechts, ref int[] daten)     {         if (links &gt;= rechts) return;         int teiler = Divide(links, rechts, ref daten);         Sort(links, teiler - 1, ref daten);         Sort(teiler + 1, rechts, ref daten);     }      private static int Divide(int left, int right, ref int[] data)     {         int leftpos = left;         int rightpos = right - 1;         int pivot = data[right];           do {                          while (data[leftpos] &lt;= pivot &amp;&amp; leftpos &lt; right) leftpos++;             while (data[rightpos] &gt;= pivot &amp;&amp; rightpos &gt; left) rightpos--;             if (leftpos &gt;= rightpos) continue;             Swap(leftpos, rightpos, ref data);          } while (leftpos &lt; rightpos);                  if (data[leftpos] &gt; pivot) {             Swap(leftpos, right, ref data);         }         return leftpos;      }      private static void Swap(int left, int right, ref int[] data)     {         int z = data[left];         data[left] = data[right];         data[right] = z;     } }</vt:lpstr>
      <vt:lpstr>let rec quicksort (list:int list) =      match list with     | [] -&gt; []     | head::tail -&gt;          let smaller,larger = List.partition (fun y -&gt; y &lt;= head) tail         quicksort smaller @ [head] @ quicksort larger</vt:lpstr>
      <vt:lpstr>“Clean code reads like well-written prose”  Grady Booch</vt:lpstr>
      <vt:lpstr>Natürliche</vt:lpstr>
      <vt:lpstr>var date = new DateTime (2012, 4, 14, 16, 32, 18, 500);</vt:lpstr>
      <vt:lpstr>var start = 14.April(2012).At(8.PM());  var end = 8.Hours().Later(start);   </vt:lpstr>
      <vt:lpstr>Abstraktion</vt:lpstr>
      <vt:lpstr>DomänenBEZUG</vt:lpstr>
      <vt:lpstr>War stories</vt:lpstr>
      <vt:lpstr>“Also ich hab da so ne Software”</vt:lpstr>
      <vt:lpstr>“Also ich hab da so ne Software, die bearbeitet so Bilder.”</vt:lpstr>
      <vt:lpstr>“Also ich hab da so ne Software, die bearbeitet so Bilder. Aber ich hab da so zwei viel zu große Klassen.”</vt:lpstr>
      <vt:lpstr>“Also ich hab da so ne Software, die bearbeitet so Bilder. Aber ich hab da viel zu große Klassen. Und ich reiche da so ein Bytearray rum.”</vt:lpstr>
      <vt:lpstr>“Also ich hab da so ne Software, die bearbeitet so Bilder. Aber ich hab da viel zu große Klassen. Und ich reiche da so ein Bytearray rum. Und das wird dann von allen bearbeitet.”</vt:lpstr>
      <vt:lpstr>“Also ich hab da so ne Software, die bearbeitet so Bilder. Aber ich hab da viel zu große Klassen. Und ich reiche da so ein Bytearray rum. Und das wird dann von allen bearbeitet. Das ist schon ziemlich kompliziert…”</vt:lpstr>
      <vt:lpstr>PowerPoint-Präsentation</vt:lpstr>
      <vt:lpstr>PowerPoint-Präsentation</vt:lpstr>
      <vt:lpstr>Bilder  sind keine ByteArrays</vt:lpstr>
      <vt:lpstr>Email Adressen  sind keine Strings</vt:lpstr>
      <vt:lpstr>Polymorphismen   Typen</vt:lpstr>
      <vt:lpstr>NullObjekte</vt:lpstr>
      <vt:lpstr>Bis hier: Empathic Code. Theorie.</vt:lpstr>
      <vt:lpstr>PowerPoint-Präsentation</vt:lpstr>
      <vt:lpstr>Complex Systems</vt:lpstr>
      <vt:lpstr>Complex problem Solving</vt:lpstr>
      <vt:lpstr>What is a problem?</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Abstract…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Interpolation</vt:lpstr>
      <vt:lpstr>Synthese</vt:lpstr>
      <vt:lpstr>DIALEKTISCH</vt:lpstr>
      <vt:lpstr>??</vt:lpstr>
      <vt:lpstr>PowerPoint-Präsentation</vt:lpstr>
      <vt:lpstr>PowerPoint-Präsentation</vt:lpstr>
      <vt:lpstr>Systeme</vt:lpstr>
      <vt:lpstr>PowerPoint-Präsentation</vt:lpstr>
      <vt:lpstr>PowerPoint-Präsentation</vt:lpstr>
      <vt:lpstr>PowerPoint-Präsentation</vt:lpstr>
      <vt:lpstr>TI-BASIC</vt:lpstr>
      <vt:lpstr>GWBasic</vt:lpstr>
      <vt:lpstr>Flash Action Script 2</vt:lpstr>
      <vt:lpstr>Ziel:  JavascripT</vt:lpstr>
      <vt:lpstr>Code</vt:lpstr>
      <vt:lpstr>Hier bist du richtig!</vt:lpstr>
      <vt:lpstr>Kommentare</vt:lpstr>
      <vt:lpstr>PowerPoint-Präsentation</vt:lpstr>
      <vt:lpstr>PowerPoint-Präsentation</vt:lpstr>
      <vt:lpstr>/* ------------------------------------------------ */ /* ------------------------------------------------ */ /* ------------------------------------------------ */ // // main function // int main(int argc, char **argv) {        // initialize gtk and set up gtkbuilder      // for UI import from xml     gtk_init ( &amp;argc, &amp;argv ); }</vt:lpstr>
      <vt:lpstr>PowerPoint-Präsentation</vt:lpstr>
      <vt:lpstr>void printOwning(double amount) {  printBanner();   // print details  Console.WriteLine(“name” + _name);  Console.WriteLine(“amount” + amount); }</vt:lpstr>
      <vt:lpstr>void printOwning(double amount) {  printBanner();  printDetails(amount); }  void printDetails(double amount) {  Console.WriteLine(“name” + _name);  Console.WriteLine(“amount” + amount); }</vt:lpstr>
      <vt:lpstr>//50er Maschinen //Maschinen kaufen if (shop.Machines50 &gt; lastRound.Machines50) {       shop.Account -= (10000 * (shop.Machines50 - lastRound.Machines50)); }  //Maschinen verkaufen else if (shop.Machines50 &lt; lastRound.Machines50) {     var damage = shop.Capacity / shop.MaximalCapacity;     shop.Account += (damage * 8000 * (lastRound.Machines50shop.Machines50)); }</vt:lpstr>
      <vt:lpstr> var maschinen_kaufen = function (shop, lastRound) {  shop.Account -= (10000 * (shop.Machines50 - lastRound.Machines50])); }  var maschinen_verkaufen = function (shop) {  var damage = shop.Capacity / shop.MaximalCapacity;     shop.Account += (damage * 8000 * (lastRound.Machines50]                - shop.Machines50)); };  if (shop.Machines50 &gt; lastRound.Machines50]) {       maschinen_kaufen(shop, lastRound); } else if (shop.Machines50 &lt; lastRound.Machines50]) {       maschinen_verkaufen(shop); }</vt:lpstr>
      <vt:lpstr>var calculateFormulas = function(input, lastRound, month) {  var shop = deepCopy(input);  Procurement(shop, constants.MaximumCapacity);  Purchase(shop);  Manufacturing(shop, constants, month);  Expenses(shop);  Retail(shop);  Advertising(shop, constants, month.Demand());  Banking(shop, constants);  Reporting(shop, month.month, month.MaterialPrice());  return shop; };</vt:lpstr>
      <vt:lpstr>Rename Method</vt:lpstr>
      <vt:lpstr>public class CustomerRepository {    IEnumerable&lt;Customer&gt;     GetCustomersByYearOfBirth(DateTime yearOfBirth)    {                } } </vt:lpstr>
      <vt:lpstr>public class CustomerRepository  {     IEnumerable&lt;Customer&gt;     GetByYearOfBirth(DateTime yearOfBirth)    {     } }</vt:lpstr>
      <vt:lpstr>public class Customers  {     IEnumerable&lt;Customer&gt;     GetByYearOfBirth(DateTime yearOfBirth)    {     } }</vt:lpstr>
      <vt:lpstr>public class Customers {     IEnumerable&lt;Customer&gt;     BornIn(DateTime yearOfBirth)    {     } }</vt:lpstr>
      <vt:lpstr>public interface ICustomerRepository  {   IEnumerable &lt;Customer&gt; BornIn(DateTime yearOfBirth); }  public class Customers : ICustomerRepository  {  /*…*/ }</vt:lpstr>
      <vt:lpstr> public class Customers : ICustomerRepository   {   /*…*/  }</vt:lpstr>
      <vt:lpstr>  public interface IFindCustomers    {   IEnumerable &lt;Customer&gt; BornIn(DateTime yearOfBirth);   } </vt:lpstr>
      <vt:lpstr>  public interface IFindCustomers    {   IEnumerable &lt;Customer&gt; BornIn(DateTime year);   }</vt:lpstr>
      <vt:lpstr>  public interface IFindCustomers    {   IEnumerable &lt;Customer&gt; BornIn(Year year);   }</vt:lpstr>
      <vt:lpstr>R#: F2</vt:lpstr>
      <vt:lpstr>Legacy Code</vt:lpstr>
      <vt:lpstr>PowerPoint-Präsentation</vt:lpstr>
      <vt:lpstr>There are many powerful refactorings, but Rename Class is the most powerful. It changes the way people see code and lets them notice possibilities that they might not have considered before.</vt:lpstr>
      <vt:lpstr>There are many powerful refactorings, but Rename Class is the most powerful. It changes the way people see code and lets them notice possibilities that they might not have considered before.</vt:lpstr>
      <vt:lpstr>There are many powerful refactorings, but Rename Class is the most powerful. It changes the way people see code and lets them notice possibilities that they might not have considered before.</vt:lpstr>
      <vt:lpstr>There are many powerful refactorings, but Rename Class is the most powerful. It changes the way people see code and lets them notice possibilities that they might not have considered before.</vt:lpstr>
      <vt:lpstr>Extract Method</vt:lpstr>
      <vt:lpstr>Extract Class</vt:lpstr>
      <vt:lpstr>Chunking!</vt:lpstr>
      <vt:lpstr>Replace conditional with polymorphism</vt:lpstr>
      <vt:lpstr>Code…</vt:lpstr>
      <vt:lpstr>Systemische Metapher</vt:lpstr>
      <vt:lpstr>PowerPoint-Präsentation</vt:lpstr>
      <vt:lpstr>PowerPoint-Präsentation</vt:lpstr>
      <vt:lpstr>PowerPoint-Präsentation</vt:lpstr>
      <vt:lpstr>PowerPoint-Präsentation</vt:lpstr>
      <vt:lpstr>Das ist wie wenn…</vt:lpstr>
      <vt:lpstr>Code…</vt:lpstr>
      <vt:lpstr>PowerPoint-Präsentation</vt:lpstr>
      <vt:lpstr>PowerPoint-Präsentation</vt:lpstr>
      <vt:lpstr>The blind men and the elephant http://en.wikisource.org/wiki/The_poems_of_John_Godfrey_Saxe/The_Blind_Men_and_the_Elephant  Elephant  http://inquiry111westminster.wikispaces.com/Blind%20men%20and%20an%20elephant  Inspired by and using the fonts suggested at http://www.labnol.org/software/tutorials/advice-select-best-fonts-for-powerpoint-presentation-slides/3355/  Duck Duck Duck  http://geekandpoke.typepad.com/geekandpoke/2012/03/static-typing.html  Rapist  http://rasmussenanders.blogspot.de/2011/03/catholic-priests-raping-nuns.html  Bundeswehr http://www.bmlv.gv.at/download_archiv/photos/inlandseinsatz/images/hochwasser_august_26.jpg  Complaints http://wayne.usschesapeake.org/wp-content/uploads/2011/06/Shout.png  Apologies http://www.5lovelanguages.com/learn-the-languages/the-five-languages-of-apology/  Signature Survey  http://c2.com/doc/SignatureSurvey/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Nossi</dc:creator>
  <cp:lastModifiedBy>Johannes Hofmeister</cp:lastModifiedBy>
  <cp:revision>416</cp:revision>
  <dcterms:created xsi:type="dcterms:W3CDTF">2012-05-02T19:59:02Z</dcterms:created>
  <dcterms:modified xsi:type="dcterms:W3CDTF">2013-06-26T04:26:14Z</dcterms:modified>
</cp:coreProperties>
</file>