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423" r:id="rId2"/>
    <p:sldId id="542" r:id="rId3"/>
    <p:sldId id="539" r:id="rId4"/>
    <p:sldId id="540" r:id="rId5"/>
    <p:sldId id="541" r:id="rId6"/>
    <p:sldId id="263" r:id="rId7"/>
    <p:sldId id="307" r:id="rId8"/>
    <p:sldId id="268" r:id="rId9"/>
    <p:sldId id="443" r:id="rId10"/>
    <p:sldId id="444" r:id="rId11"/>
    <p:sldId id="451" r:id="rId12"/>
    <p:sldId id="446" r:id="rId13"/>
    <p:sldId id="447" r:id="rId14"/>
    <p:sldId id="293" r:id="rId15"/>
    <p:sldId id="294" r:id="rId16"/>
    <p:sldId id="271" r:id="rId17"/>
    <p:sldId id="272" r:id="rId18"/>
    <p:sldId id="379" r:id="rId19"/>
    <p:sldId id="378" r:id="rId20"/>
    <p:sldId id="392" r:id="rId21"/>
    <p:sldId id="342" r:id="rId22"/>
    <p:sldId id="382" r:id="rId23"/>
    <p:sldId id="411" r:id="rId24"/>
    <p:sldId id="412" r:id="rId25"/>
    <p:sldId id="413" r:id="rId26"/>
    <p:sldId id="414" r:id="rId27"/>
    <p:sldId id="415" r:id="rId28"/>
    <p:sldId id="416" r:id="rId29"/>
    <p:sldId id="452" r:id="rId30"/>
    <p:sldId id="544" r:id="rId31"/>
    <p:sldId id="545" r:id="rId32"/>
    <p:sldId id="547" r:id="rId33"/>
    <p:sldId id="548" r:id="rId34"/>
    <p:sldId id="550" r:id="rId35"/>
    <p:sldId id="551" r:id="rId36"/>
    <p:sldId id="552" r:id="rId37"/>
    <p:sldId id="553" r:id="rId38"/>
    <p:sldId id="554" r:id="rId39"/>
    <p:sldId id="555" r:id="rId40"/>
    <p:sldId id="556" r:id="rId41"/>
    <p:sldId id="557" r:id="rId42"/>
    <p:sldId id="558" r:id="rId43"/>
    <p:sldId id="567" r:id="rId44"/>
    <p:sldId id="562" r:id="rId45"/>
    <p:sldId id="563" r:id="rId46"/>
    <p:sldId id="564" r:id="rId47"/>
    <p:sldId id="565" r:id="rId48"/>
    <p:sldId id="566" r:id="rId49"/>
    <p:sldId id="298" r:id="rId50"/>
    <p:sldId id="299" r:id="rId51"/>
    <p:sldId id="301" r:id="rId52"/>
    <p:sldId id="367" r:id="rId53"/>
    <p:sldId id="428" r:id="rId54"/>
    <p:sldId id="353" r:id="rId55"/>
    <p:sldId id="426" r:id="rId56"/>
    <p:sldId id="429" r:id="rId57"/>
    <p:sldId id="356" r:id="rId58"/>
    <p:sldId id="357" r:id="rId59"/>
    <p:sldId id="359" r:id="rId60"/>
    <p:sldId id="309" r:id="rId61"/>
    <p:sldId id="318" r:id="rId62"/>
    <p:sldId id="432" r:id="rId63"/>
    <p:sldId id="433" r:id="rId64"/>
    <p:sldId id="434" r:id="rId65"/>
    <p:sldId id="435" r:id="rId66"/>
    <p:sldId id="436" r:id="rId67"/>
    <p:sldId id="437" r:id="rId68"/>
    <p:sldId id="438" r:id="rId69"/>
    <p:sldId id="439" r:id="rId70"/>
    <p:sldId id="441" r:id="rId71"/>
    <p:sldId id="440" r:id="rId72"/>
    <p:sldId id="324" r:id="rId73"/>
    <p:sldId id="368" r:id="rId74"/>
    <p:sldId id="448" r:id="rId75"/>
    <p:sldId id="523"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85"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501" r:id="rId124"/>
    <p:sldId id="502" r:id="rId125"/>
    <p:sldId id="503" r:id="rId126"/>
    <p:sldId id="504" r:id="rId127"/>
    <p:sldId id="505" r:id="rId128"/>
    <p:sldId id="506" r:id="rId129"/>
    <p:sldId id="507" r:id="rId130"/>
    <p:sldId id="508" r:id="rId131"/>
    <p:sldId id="509" r:id="rId132"/>
    <p:sldId id="575" r:id="rId133"/>
    <p:sldId id="510" r:id="rId134"/>
    <p:sldId id="535" r:id="rId135"/>
    <p:sldId id="526" r:id="rId136"/>
    <p:sldId id="527" r:id="rId137"/>
    <p:sldId id="528" r:id="rId138"/>
    <p:sldId id="529" r:id="rId139"/>
    <p:sldId id="530" r:id="rId140"/>
    <p:sldId id="531" r:id="rId141"/>
    <p:sldId id="532" r:id="rId142"/>
    <p:sldId id="533" r:id="rId143"/>
    <p:sldId id="534" r:id="rId144"/>
    <p:sldId id="514" r:id="rId145"/>
    <p:sldId id="515" r:id="rId146"/>
    <p:sldId id="516" r:id="rId147"/>
    <p:sldId id="517" r:id="rId148"/>
    <p:sldId id="518" r:id="rId149"/>
    <p:sldId id="519" r:id="rId150"/>
    <p:sldId id="520" r:id="rId151"/>
    <p:sldId id="537" r:id="rId152"/>
    <p:sldId id="536" r:id="rId153"/>
    <p:sldId id="568" r:id="rId154"/>
    <p:sldId id="525" r:id="rId155"/>
    <p:sldId id="538" r:id="rId156"/>
    <p:sldId id="325" r:id="rId157"/>
    <p:sldId id="570" r:id="rId158"/>
    <p:sldId id="571" r:id="rId159"/>
    <p:sldId id="572" r:id="rId160"/>
    <p:sldId id="573" r:id="rId161"/>
    <p:sldId id="574" r:id="rId162"/>
    <p:sldId id="543" r:id="rId163"/>
    <p:sldId id="569" r:id="rId164"/>
    <p:sldId id="296" r:id="rId165"/>
    <p:sldId id="399" r:id="rId166"/>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FF7400"/>
    <a:srgbClr val="00FF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5652" autoAdjust="0"/>
  </p:normalViewPr>
  <p:slideViewPr>
    <p:cSldViewPr>
      <p:cViewPr>
        <p:scale>
          <a:sx n="75" d="100"/>
          <a:sy n="75" d="100"/>
        </p:scale>
        <p:origin x="-2544" y="-8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6/26/2013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Wie entscheidet man, ob etwas</a:t>
            </a:r>
            <a:r>
              <a:rPr lang="de-DE" baseline="0" dirty="0" smtClean="0"/>
              <a:t> einfach ist? </a:t>
            </a:r>
            <a:endParaRPr lang="en-US" dirty="0"/>
          </a:p>
        </p:txBody>
      </p:sp>
      <p:sp>
        <p:nvSpPr>
          <p:cNvPr id="4" name="Foliennummernplatzhalter 3"/>
          <p:cNvSpPr>
            <a:spLocks noGrp="1"/>
          </p:cNvSpPr>
          <p:nvPr>
            <p:ph type="sldNum" sz="quarter" idx="10"/>
          </p:nvPr>
        </p:nvSpPr>
        <p:spPr/>
        <p:txBody>
          <a:bodyPr/>
          <a:lstStyle/>
          <a:p>
            <a:fld id="{3D1CB767-9A7C-4292-9A32-0261AC704A1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26.06.2013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6A1CA318-EAA8-409A-B2CD-D381EDAF866C}" type="datetimeFigureOut">
              <a:rPr lang="de-DE" smtClean="0"/>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D5EE27F0-B067-4483-B821-672DDB725F7E}" type="slidenum">
              <a:rPr lang="de-DE" smtClean="0"/>
              <a:t>‹Nr.›</a:t>
            </a:fld>
            <a:endParaRPr lang="de-DE"/>
          </a:p>
        </p:txBody>
      </p:sp>
    </p:spTree>
    <p:extLst>
      <p:ext uri="{BB962C8B-B14F-4D97-AF65-F5344CB8AC3E}">
        <p14:creationId xmlns:p14="http://schemas.microsoft.com/office/powerpoint/2010/main" val="96156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Titel 6"/>
          <p:cNvSpPr>
            <a:spLocks noGrp="1"/>
          </p:cNvSpPr>
          <p:nvPr>
            <p:ph type="title" hasCustomPrompt="1"/>
          </p:nvPr>
        </p:nvSpPr>
        <p:spPr/>
        <p:txBody>
          <a:bodyPr/>
          <a:lstStyle>
            <a:lvl1pPr>
              <a:defRPr/>
            </a:lvl1pPr>
          </a:lstStyle>
          <a:p>
            <a:r>
              <a:rPr lang="de-DE" dirty="0" err="1" smtClean="0"/>
              <a:t>Lorem</a:t>
            </a:r>
            <a:r>
              <a:rPr lang="de-DE" dirty="0" smtClean="0"/>
              <a:t> </a:t>
            </a:r>
            <a:r>
              <a:rPr lang="de-DE" dirty="0" err="1" smtClean="0"/>
              <a:t>Ipsum</a:t>
            </a:r>
            <a:endParaRPr lang="en-US" dirty="0"/>
          </a:p>
        </p:txBody>
      </p:sp>
      <p:sp>
        <p:nvSpPr>
          <p:cNvPr id="14" name="Textplatzhalter 13"/>
          <p:cNvSpPr>
            <a:spLocks noGrp="1"/>
          </p:cNvSpPr>
          <p:nvPr>
            <p:ph type="body" sz="quarter" idx="10" hasCustomPrompt="1"/>
          </p:nvPr>
        </p:nvSpPr>
        <p:spPr>
          <a:xfrm>
            <a:off x="0" y="170080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
        <p:nvSpPr>
          <p:cNvPr id="16" name="Textplatzhalter 15"/>
          <p:cNvSpPr>
            <a:spLocks noGrp="1"/>
          </p:cNvSpPr>
          <p:nvPr>
            <p:ph type="body" sz="quarter" idx="11" hasCustomPrompt="1"/>
          </p:nvPr>
        </p:nvSpPr>
        <p:spPr>
          <a:xfrm>
            <a:off x="0" y="422108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Tree>
    <p:extLst>
      <p:ext uri="{BB962C8B-B14F-4D97-AF65-F5344CB8AC3E}">
        <p14:creationId xmlns:p14="http://schemas.microsoft.com/office/powerpoint/2010/main" val="9804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unicodesnowmanforyou.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witter.com/MariusSchulz/status/324422024070049792"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wayne.usschesapeake.org/wp-content/uploads/2011/06/Shout.png" TargetMode="External"/><Relationship Id="rId3" Type="http://schemas.openxmlformats.org/officeDocument/2006/relationships/hyperlink" Target="http://inquiry111westminster.wikispaces.com/Blind%20men%20and%20an%20elephant" TargetMode="External"/><Relationship Id="rId7" Type="http://schemas.openxmlformats.org/officeDocument/2006/relationships/hyperlink" Target="http://www.bmlv.gv.at/download_archiv/photos/inlandseinsatz/images/hochwasser_august_26.jpg"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6" Type="http://schemas.openxmlformats.org/officeDocument/2006/relationships/hyperlink" Target="http://rasmussenanders.blogspot.de/2011/03/catholic-priests-raping-nuns.html" TargetMode="External"/><Relationship Id="rId5" Type="http://schemas.openxmlformats.org/officeDocument/2006/relationships/hyperlink" Target="http://geekandpoke.typepad.com/geekandpoke/2012/03/static-typing.html" TargetMode="External"/><Relationship Id="rId10" Type="http://schemas.openxmlformats.org/officeDocument/2006/relationships/hyperlink" Target="http://c2.com/doc/SignatureSurvey/" TargetMode="External"/><Relationship Id="rId4" Type="http://schemas.openxmlformats.org/officeDocument/2006/relationships/hyperlink" Target="http://www.labnol.org/software/tutorials/advice-select-best-fonts-for-powerpoint-presentation-slides/3355/" TargetMode="External"/><Relationship Id="rId9" Type="http://schemas.openxmlformats.org/officeDocument/2006/relationships/hyperlink" Target="http://www.5lovelanguages.com/learn-the-languages/the-five-languages-of-apolog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Autofit/>
          </a:bodyPr>
          <a:lstStyle/>
          <a:p>
            <a:pPr algn="l"/>
            <a:r>
              <a:rPr lang="de-DE" sz="34400" dirty="0">
                <a:solidFill>
                  <a:schemeClr val="tx1"/>
                </a:solidFill>
                <a:latin typeface="Arial" pitchFamily="34" charset="0"/>
                <a:cs typeface="Arial" pitchFamily="34" charset="0"/>
              </a:rPr>
              <a:t>☃</a:t>
            </a:r>
            <a:endParaRPr lang="en-US" sz="34400" dirty="0">
              <a:solidFill>
                <a:schemeClr val="tx1"/>
              </a:solidFill>
              <a:latin typeface="Arial" pitchFamily="34" charset="0"/>
              <a:ea typeface="Roboto" pitchFamily="2" charset="0"/>
              <a:cs typeface="Arial" pitchFamily="34" charset="0"/>
            </a:endParaRPr>
          </a:p>
        </p:txBody>
      </p:sp>
      <p:sp>
        <p:nvSpPr>
          <p:cNvPr id="2" name="Textfeld 1"/>
          <p:cNvSpPr txBox="1"/>
          <p:nvPr/>
        </p:nvSpPr>
        <p:spPr>
          <a:xfrm>
            <a:off x="395536" y="6018832"/>
            <a:ext cx="8453661" cy="677108"/>
          </a:xfrm>
          <a:prstGeom prst="rect">
            <a:avLst/>
          </a:prstGeom>
        </p:spPr>
        <p:txBody>
          <a:bodyPr wrap="none" lIns="0" tIns="0" rIns="0" bIns="0" rtlCol="0" anchor="b" anchorCtr="1">
            <a:spAutoFit/>
          </a:bodyPr>
          <a:lstStyle/>
          <a:p>
            <a:pPr algn="ctr">
              <a:spcBef>
                <a:spcPct val="20000"/>
              </a:spcBef>
            </a:pPr>
            <a:r>
              <a:rPr lang="de-DE" sz="4400" dirty="0">
                <a:hlinkClick r:id="rId2"/>
              </a:rPr>
              <a:t>http://unicodesnowmanforyou.com/</a:t>
            </a:r>
            <a:endParaRPr kumimoji="0" lang="de-DE"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a:xfrm>
            <a:off x="971575" y="1196752"/>
            <a:ext cx="7200850" cy="1871563"/>
          </a:xfrm>
        </p:spPr>
        <p:txBody>
          <a:bodyPr/>
          <a:lstStyle/>
          <a:p>
            <a:r>
              <a:rPr lang="en-US" sz="13800" dirty="0" smtClean="0">
                <a:solidFill>
                  <a:srgbClr val="FF00FF"/>
                </a:solidFill>
                <a:latin typeface="Bebas Neue" pitchFamily="34" charset="0"/>
              </a:rPr>
              <a:t>Intention</a:t>
            </a:r>
            <a:endParaRPr lang="en-US" sz="13800" dirty="0">
              <a:solidFill>
                <a:srgbClr val="FF00FF"/>
              </a:solidFill>
              <a:latin typeface="Bebas Neue" pitchFamily="34" charset="0"/>
            </a:endParaRPr>
          </a:p>
        </p:txBody>
      </p:sp>
      <p:sp>
        <p:nvSpPr>
          <p:cNvPr id="21" name="Textplatzhalter 20"/>
          <p:cNvSpPr>
            <a:spLocks noGrp="1"/>
          </p:cNvSpPr>
          <p:nvPr>
            <p:ph type="body" sz="quarter" idx="11"/>
          </p:nvPr>
        </p:nvSpPr>
        <p:spPr/>
        <p:txBody>
          <a:bodyPr/>
          <a:lstStyle/>
          <a:p>
            <a:r>
              <a:rPr lang="en-US" dirty="0" smtClean="0">
                <a:solidFill>
                  <a:srgbClr val="00B7FF"/>
                </a:solidFill>
              </a:rPr>
              <a:t>Code</a:t>
            </a:r>
            <a:endParaRPr lang="en-US" dirty="0">
              <a:solidFill>
                <a:srgbClr val="00B7FF"/>
              </a:solidFill>
            </a:endParaRPr>
          </a:p>
        </p:txBody>
      </p:sp>
    </p:spTree>
    <p:extLst>
      <p:ext uri="{BB962C8B-B14F-4D97-AF65-F5344CB8AC3E}">
        <p14:creationId xmlns:p14="http://schemas.microsoft.com/office/powerpoint/2010/main" val="4070754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9659072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9392417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573599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2327839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521704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6833193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845487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3007154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8590715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102288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553388"/>
            <a:ext cx="5490356" cy="3315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Problem Solving Space (internal)</a:t>
            </a:r>
            <a:endParaRPr lang="de-DE" sz="1600" dirty="0">
              <a:solidFill>
                <a:schemeClr val="tx1"/>
              </a:solidFill>
            </a:endParaRPr>
          </a:p>
        </p:txBody>
      </p:sp>
      <p:sp>
        <p:nvSpPr>
          <p:cNvPr id="6" name="Rechteck 5"/>
          <p:cNvSpPr/>
          <p:nvPr/>
        </p:nvSpPr>
        <p:spPr>
          <a:xfrm>
            <a:off x="5292080"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Codemodell</a:t>
            </a:r>
            <a:endParaRPr lang="de-DE" sz="1600" dirty="0">
              <a:solidFill>
                <a:schemeClr val="tx1"/>
              </a:solidFill>
            </a:endParaRPr>
          </a:p>
        </p:txBody>
      </p:sp>
      <p:sp>
        <p:nvSpPr>
          <p:cNvPr id="7" name="Rechteck 6"/>
          <p:cNvSpPr/>
          <p:nvPr/>
        </p:nvSpPr>
        <p:spPr>
          <a:xfrm>
            <a:off x="2128792"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Kognitives</a:t>
            </a:r>
            <a:r>
              <a:rPr lang="en-US" sz="1600" dirty="0" smtClean="0">
                <a:solidFill>
                  <a:schemeClr val="tx1"/>
                </a:solidFill>
              </a:rPr>
              <a:t> </a:t>
            </a:r>
            <a:r>
              <a:rPr lang="en-US" sz="1600" dirty="0" err="1" smtClean="0">
                <a:solidFill>
                  <a:schemeClr val="tx1"/>
                </a:solidFill>
              </a:rPr>
              <a:t>Domänenmodell</a:t>
            </a:r>
            <a:endParaRPr lang="de-DE" sz="1600" dirty="0">
              <a:solidFill>
                <a:schemeClr val="tx1"/>
              </a:solidFill>
            </a:endParaRPr>
          </a:p>
        </p:txBody>
      </p:sp>
      <p:sp>
        <p:nvSpPr>
          <p:cNvPr id="12" name="Rechteck 11"/>
          <p:cNvSpPr/>
          <p:nvPr/>
        </p:nvSpPr>
        <p:spPr>
          <a:xfrm>
            <a:off x="7326052" y="1553460"/>
            <a:ext cx="1817948" cy="3315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Implementation Space (external)</a:t>
            </a:r>
            <a:endParaRPr lang="de-DE" sz="1600" dirty="0">
              <a:solidFill>
                <a:schemeClr val="tx1"/>
              </a:solidFill>
            </a:endParaRPr>
          </a:p>
        </p:txBody>
      </p:sp>
      <p:sp>
        <p:nvSpPr>
          <p:cNvPr id="9" name="Rechteck 8"/>
          <p:cNvSpPr/>
          <p:nvPr/>
        </p:nvSpPr>
        <p:spPr>
          <a:xfrm>
            <a:off x="7703840"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Code</a:t>
            </a:r>
            <a:endParaRPr lang="de-DE" sz="1600" dirty="0">
              <a:solidFill>
                <a:schemeClr val="tx1"/>
              </a:solidFill>
            </a:endParaRPr>
          </a:p>
        </p:txBody>
      </p:sp>
      <p:sp>
        <p:nvSpPr>
          <p:cNvPr id="15" name="Rechteck 14"/>
          <p:cNvSpPr/>
          <p:nvPr/>
        </p:nvSpPr>
        <p:spPr>
          <a:xfrm>
            <a:off x="0" y="1553387"/>
            <a:ext cx="1835696" cy="3315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Application </a:t>
            </a:r>
            <a:br>
              <a:rPr lang="en-US" sz="1600" dirty="0" smtClean="0">
                <a:solidFill>
                  <a:schemeClr val="tx1"/>
                </a:solidFill>
              </a:rPr>
            </a:br>
            <a:r>
              <a:rPr lang="en-US" sz="1600" dirty="0" smtClean="0">
                <a:solidFill>
                  <a:schemeClr val="tx1"/>
                </a:solidFill>
              </a:rPr>
              <a:t>Space (external)</a:t>
            </a:r>
            <a:endParaRPr lang="de-DE" sz="1600" dirty="0">
              <a:solidFill>
                <a:schemeClr val="tx1"/>
              </a:solidFill>
            </a:endParaRPr>
          </a:p>
        </p:txBody>
      </p:sp>
      <p:sp>
        <p:nvSpPr>
          <p:cNvPr id="16" name="Rechteck 15"/>
          <p:cNvSpPr/>
          <p:nvPr/>
        </p:nvSpPr>
        <p:spPr>
          <a:xfrm>
            <a:off x="144016"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Domäne</a:t>
            </a:r>
            <a:endParaRPr lang="de-DE" sz="1600" dirty="0">
              <a:solidFill>
                <a:schemeClr val="tx1"/>
              </a:solidFill>
            </a:endParaRPr>
          </a:p>
        </p:txBody>
      </p:sp>
      <p:cxnSp>
        <p:nvCxnSpPr>
          <p:cNvPr id="18" name="Gerade Verbindung mit Pfeil 17"/>
          <p:cNvCxnSpPr>
            <a:stCxn id="16" idx="3"/>
            <a:endCxn id="7" idx="1"/>
          </p:cNvCxnSpPr>
          <p:nvPr/>
        </p:nvCxnSpPr>
        <p:spPr>
          <a:xfrm>
            <a:off x="1403648" y="2734054"/>
            <a:ext cx="725144"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1"/>
            <a:endCxn id="6" idx="3"/>
          </p:cNvCxnSpPr>
          <p:nvPr/>
        </p:nvCxnSpPr>
        <p:spPr>
          <a:xfrm flipH="1">
            <a:off x="6948264" y="2734054"/>
            <a:ext cx="755576"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hteck 3"/>
          <p:cNvSpPr/>
          <p:nvPr/>
        </p:nvSpPr>
        <p:spPr>
          <a:xfrm>
            <a:off x="5289548"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Implementation Model</a:t>
            </a:r>
            <a:endParaRPr lang="de-DE" sz="1600" dirty="0">
              <a:solidFill>
                <a:schemeClr val="tx1"/>
              </a:solidFill>
            </a:endParaRPr>
          </a:p>
        </p:txBody>
      </p:sp>
      <p:sp>
        <p:nvSpPr>
          <p:cNvPr id="5" name="Rechteck 4"/>
          <p:cNvSpPr/>
          <p:nvPr/>
        </p:nvSpPr>
        <p:spPr>
          <a:xfrm>
            <a:off x="2126260"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Intentionales</a:t>
            </a:r>
            <a:endParaRPr lang="en-US" sz="1600" dirty="0" smtClean="0">
              <a:solidFill>
                <a:schemeClr val="tx1"/>
              </a:solidFill>
            </a:endParaRPr>
          </a:p>
          <a:p>
            <a:pPr algn="ctr"/>
            <a:r>
              <a:rPr lang="en-US" sz="1600" dirty="0" smtClean="0">
                <a:solidFill>
                  <a:schemeClr val="tx1"/>
                </a:solidFill>
              </a:rPr>
              <a:t>Modell</a:t>
            </a:r>
            <a:endParaRPr lang="de-DE" sz="1600" dirty="0">
              <a:solidFill>
                <a:schemeClr val="tx1"/>
              </a:solidFill>
            </a:endParaRPr>
          </a:p>
        </p:txBody>
      </p:sp>
      <p:cxnSp>
        <p:nvCxnSpPr>
          <p:cNvPr id="26" name="Gerade Verbindung mit Pfeil 25"/>
          <p:cNvCxnSpPr>
            <a:stCxn id="7" idx="2"/>
            <a:endCxn id="5" idx="0"/>
          </p:cNvCxnSpPr>
          <p:nvPr/>
        </p:nvCxnSpPr>
        <p:spPr>
          <a:xfrm flipH="1">
            <a:off x="2954352"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6" idx="2"/>
            <a:endCxn id="4" idx="0"/>
          </p:cNvCxnSpPr>
          <p:nvPr/>
        </p:nvCxnSpPr>
        <p:spPr>
          <a:xfrm flipH="1">
            <a:off x="6117640"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Pfeil nach links und rechts 1"/>
          <p:cNvSpPr/>
          <p:nvPr/>
        </p:nvSpPr>
        <p:spPr>
          <a:xfrm>
            <a:off x="3779912" y="3817901"/>
            <a:ext cx="1507104" cy="709228"/>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Assoziation</a:t>
            </a:r>
            <a:endParaRPr lang="de-DE" sz="1600" dirty="0">
              <a:solidFill>
                <a:schemeClr val="tx1"/>
              </a:solidFill>
            </a:endParaRPr>
          </a:p>
        </p:txBody>
      </p:sp>
    </p:spTree>
    <p:extLst>
      <p:ext uri="{BB962C8B-B14F-4D97-AF65-F5344CB8AC3E}">
        <p14:creationId xmlns:p14="http://schemas.microsoft.com/office/powerpoint/2010/main" val="33233132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17813535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634558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20280768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3217493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7199288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001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22207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160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17326780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89736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hannes\Desktop\weaselhunter.co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469"/>
            <a:ext cx="6228184" cy="65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085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5560603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13138986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27653060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4409263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38338648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430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95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9132824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1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printOwning</a:t>
            </a:r>
            <a:r>
              <a:rPr lang="en-US" sz="2000" b="1" dirty="0" smtClean="0">
                <a:solidFill>
                  <a:schemeClr val="bg1"/>
                </a:solidFill>
                <a:latin typeface="Consolas" pitchFamily="49" charset="0"/>
                <a:ea typeface="Roboto" pitchFamily="2" charset="0"/>
                <a:cs typeface="Consolas" pitchFamily="49" charset="0"/>
              </a:rPr>
              <a:t>(double amount)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print details</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(“name” + _name);</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(“amount” </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amount);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1008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0"/>
          <p:cNvSpPr txBox="1">
            <a:spLocks/>
          </p:cNvSpPr>
          <p:nvPr/>
        </p:nvSpPr>
        <p:spPr>
          <a:xfrm>
            <a:off x="971600" y="3140968"/>
            <a:ext cx="7200850" cy="17272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FF"/>
                </a:solidFill>
                <a:latin typeface="Consolas" pitchFamily="49" charset="0"/>
                <a:cs typeface="Consolas" pitchFamily="49" charset="0"/>
              </a:rPr>
              <a:t>http://weaselhunter.com</a:t>
            </a:r>
            <a:endParaRPr lang="en-US" dirty="0">
              <a:solidFill>
                <a:srgbClr val="FF00FF"/>
              </a:solidFill>
              <a:latin typeface="Consolas" pitchFamily="49" charset="0"/>
              <a:cs typeface="Consolas" pitchFamily="49" charset="0"/>
            </a:endParaRPr>
          </a:p>
        </p:txBody>
      </p:sp>
    </p:spTree>
    <p:extLst>
      <p:ext uri="{BB962C8B-B14F-4D97-AF65-F5344CB8AC3E}">
        <p14:creationId xmlns:p14="http://schemas.microsoft.com/office/powerpoint/2010/main" val="38920554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lumMod val="65000"/>
                  </a:schemeClr>
                </a:solidFill>
                <a:latin typeface="Consolas" pitchFamily="49" charset="0"/>
                <a:ea typeface="Roboto" pitchFamily="2" charset="0"/>
                <a:cs typeface="Consolas" pitchFamily="49" charset="0"/>
              </a:rPr>
              <a:t>printOwning</a:t>
            </a:r>
            <a:r>
              <a:rPr lang="en-US" sz="2000" b="1" dirty="0" smtClean="0">
                <a:solidFill>
                  <a:schemeClr val="bg1">
                    <a:lumMod val="65000"/>
                  </a:schemeClr>
                </a:solidFill>
                <a:latin typeface="Consolas" pitchFamily="49" charset="0"/>
                <a:ea typeface="Roboto" pitchFamily="2" charset="0"/>
                <a:cs typeface="Consolas" pitchFamily="49" charset="0"/>
              </a:rPr>
              <a:t>(double amount)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solidFill>
                <a:latin typeface="Consolas" pitchFamily="49" charset="0"/>
                <a:ea typeface="Roboto" pitchFamily="2" charset="0"/>
                <a:cs typeface="Consolas" pitchFamily="49" charset="0"/>
              </a:rPr>
              <a:t>(amount);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lumMod val="65000"/>
                  </a:schemeClr>
                </a:solidFill>
                <a:latin typeface="Consolas" pitchFamily="49" charset="0"/>
                <a:ea typeface="Roboto" pitchFamily="2" charset="0"/>
                <a:cs typeface="Consolas" pitchFamily="49" charset="0"/>
              </a:rPr>
              <a:t>(double amount)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(“name” + _name);</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(“amount” + amount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28012449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50000"/>
                  </a:schemeClr>
                </a:solidFill>
                <a:latin typeface="Consolas" pitchFamily="49" charset="0"/>
                <a:ea typeface="Roboto" pitchFamily="2" charset="0"/>
                <a:cs typeface="Consolas" pitchFamily="49" charset="0"/>
              </a:rPr>
              <a:t>//50er </a:t>
            </a:r>
            <a:r>
              <a:rPr lang="en-US" sz="2000" b="1" dirty="0" err="1" smtClean="0">
                <a:solidFill>
                  <a:schemeClr val="bg1">
                    <a:lumMod val="50000"/>
                  </a:schemeClr>
                </a:solidFill>
                <a:latin typeface="Consolas" pitchFamily="49" charset="0"/>
                <a:ea typeface="Roboto" pitchFamily="2" charset="0"/>
                <a:cs typeface="Consolas" pitchFamily="49" charset="0"/>
              </a:rPr>
              <a:t>Maschinen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verkaufen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var damage = </a:t>
            </a:r>
            <a:r>
              <a:rPr lang="en-US" sz="2000" b="1" dirty="0" err="1" smtClean="0">
                <a:solidFill>
                  <a:schemeClr val="bg1">
                    <a:lumMod val="50000"/>
                  </a:schemeClr>
                </a:solidFill>
                <a:latin typeface="Consolas" pitchFamily="49" charset="0"/>
                <a:ea typeface="Roboto" pitchFamily="2" charset="0"/>
                <a:cs typeface="Consolas" pitchFamily="49" charset="0"/>
              </a:rPr>
              <a:t>shop.Capacity</a:t>
            </a:r>
            <a:r>
              <a:rPr lang="en-US" sz="2000" b="1" dirty="0" smtClean="0">
                <a:solidFill>
                  <a:schemeClr val="bg1">
                    <a:lumMod val="50000"/>
                  </a:schemeClr>
                </a:solidFill>
                <a:latin typeface="Consolas" pitchFamily="49" charset="0"/>
                <a:ea typeface="Roboto" pitchFamily="2" charset="0"/>
                <a:cs typeface="Consolas" pitchFamily="49" charset="0"/>
              </a:rPr>
              <a:t> / </a:t>
            </a:r>
            <a:r>
              <a:rPr lang="en-US" sz="2000" b="1" dirty="0" err="1" smtClean="0">
                <a:solidFill>
                  <a:schemeClr val="bg1">
                    <a:lumMod val="50000"/>
                  </a:schemeClr>
                </a:solidFill>
                <a:latin typeface="Consolas" pitchFamily="49" charset="0"/>
                <a:ea typeface="Roboto" pitchFamily="2" charset="0"/>
                <a:cs typeface="Consolas" pitchFamily="49" charset="0"/>
              </a:rPr>
              <a:t>shop.MaximalCapacity</a:t>
            </a: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(damage * 8000 * (lastRound.Machines50shop.Machines50));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endParaRPr lang="en-US" sz="2000" b="1" dirty="0">
              <a:solidFill>
                <a:schemeClr val="bg1">
                  <a:lumMod val="50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7985201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var damage = </a:t>
            </a:r>
            <a:r>
              <a:rPr lang="en-US" sz="2000" b="1" dirty="0" err="1">
                <a:solidFill>
                  <a:schemeClr val="bg1">
                    <a:lumMod val="50000"/>
                  </a:schemeClr>
                </a:solidFill>
                <a:latin typeface="Consolas" pitchFamily="49" charset="0"/>
                <a:ea typeface="Roboto" pitchFamily="2" charset="0"/>
                <a:cs typeface="Consolas" pitchFamily="49" charset="0"/>
              </a:rPr>
              <a:t>shop.Capacity</a:t>
            </a:r>
            <a:r>
              <a:rPr lang="en-US" sz="2000" b="1" dirty="0">
                <a:solidFill>
                  <a:schemeClr val="bg1">
                    <a:lumMod val="50000"/>
                  </a:schemeClr>
                </a:solidFill>
                <a:latin typeface="Consolas" pitchFamily="49" charset="0"/>
                <a:ea typeface="Roboto" pitchFamily="2" charset="0"/>
                <a:cs typeface="Consolas" pitchFamily="49" charset="0"/>
              </a:rPr>
              <a:t> / </a:t>
            </a:r>
            <a:r>
              <a:rPr lang="en-US" sz="2000" b="1" dirty="0" err="1">
                <a:solidFill>
                  <a:schemeClr val="bg1">
                    <a:lumMod val="50000"/>
                  </a:schemeClr>
                </a:solidFill>
                <a:latin typeface="Consolas" pitchFamily="49" charset="0"/>
                <a:ea typeface="Roboto" pitchFamily="2" charset="0"/>
                <a:cs typeface="Consolas" pitchFamily="49" charset="0"/>
              </a:rPr>
              <a:t>shop.MaximalCapacity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(damage * 8000 * (lastRound.Machines50</a:t>
            </a:r>
            <a:r>
              <a:rPr lang="en-US" sz="2000" b="1" dirty="0" smtClean="0">
                <a:solidFill>
                  <a:schemeClr val="bg1">
                    <a:lumMod val="50000"/>
                  </a:schemeClr>
                </a:solidFill>
                <a:latin typeface="Consolas" pitchFamily="49" charset="0"/>
                <a:ea typeface="Roboto" pitchFamily="2" charset="0"/>
                <a:cs typeface="Consolas" pitchFamily="49" charset="0"/>
              </a:rPr>
              <a:t>]		              - shop.Machines50</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else if (shop.Machines50 &lt;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267550487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00FF00"/>
                </a:solidFill>
                <a:latin typeface="Consolas" pitchFamily="49" charset="0"/>
                <a:ea typeface="Roboto" pitchFamily="2" charset="0"/>
                <a:cs typeface="Consolas" pitchFamily="49" charset="0"/>
              </a:rPr>
              <a:t>calculateFormulas</a:t>
            </a:r>
            <a:r>
              <a:rPr lang="en-US" sz="2000" b="1" dirty="0">
                <a:solidFill>
                  <a:srgbClr val="00FF00"/>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function</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7400"/>
                </a:solidFill>
                <a:latin typeface="Consolas" pitchFamily="49" charset="0"/>
                <a:ea typeface="Roboto" pitchFamily="2" charset="0"/>
                <a:cs typeface="Consolas" pitchFamily="49" charset="0"/>
              </a:rPr>
              <a:t>input, </a:t>
            </a:r>
            <a:r>
              <a:rPr lang="en-US" sz="2000" b="1" dirty="0" err="1">
                <a:solidFill>
                  <a:srgbClr val="FF7400"/>
                </a:solidFill>
                <a:latin typeface="Consolas" pitchFamily="49" charset="0"/>
                <a:ea typeface="Roboto" pitchFamily="2" charset="0"/>
                <a:cs typeface="Consolas" pitchFamily="49" charset="0"/>
              </a:rPr>
              <a:t>lastRound</a:t>
            </a:r>
            <a:r>
              <a:rPr lang="en-US" sz="2000" b="1" dirty="0">
                <a:solidFill>
                  <a:srgbClr val="FF7400"/>
                </a:solidFill>
                <a:latin typeface="Consolas" pitchFamily="49" charset="0"/>
                <a:ea typeface="Roboto" pitchFamily="2" charset="0"/>
                <a:cs typeface="Consolas" pitchFamily="49" charset="0"/>
              </a:rPr>
              <a:t>, </a:t>
            </a:r>
            <a:r>
              <a:rPr lang="en-US" sz="2000" b="1" dirty="0" smtClean="0">
                <a:solidFill>
                  <a:srgbClr val="FF7400"/>
                </a:solidFill>
                <a:latin typeface="Consolas" pitchFamily="49" charset="0"/>
                <a:ea typeface="Roboto" pitchFamily="2" charset="0"/>
                <a:cs typeface="Consolas" pitchFamily="49" charset="0"/>
              </a:rPr>
              <a:t>month</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shop </a:t>
            </a:r>
            <a:r>
              <a:rPr lang="en-US" sz="2000" b="1" dirty="0">
                <a:solidFill>
                  <a:srgbClr val="FF00FF"/>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deepCopy</a:t>
            </a:r>
            <a:r>
              <a:rPr lang="en-US" sz="2000" b="1" dirty="0" smtClean="0">
                <a:solidFill>
                  <a:schemeClr val="bg1"/>
                </a:solidFill>
                <a:latin typeface="Consolas" pitchFamily="49" charset="0"/>
                <a:ea typeface="Roboto" pitchFamily="2" charset="0"/>
                <a:cs typeface="Consolas" pitchFamily="49" charset="0"/>
              </a:rPr>
              <a:t>(input);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Procurement</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Purchase</a:t>
            </a:r>
            <a:r>
              <a:rPr lang="en-US" sz="2000" b="1" dirty="0" smtClean="0">
                <a:solidFill>
                  <a:schemeClr val="bg1">
                    <a:lumMod val="50000"/>
                  </a:schemeClr>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Manufacturing</a:t>
            </a:r>
            <a:r>
              <a:rPr lang="en-US" sz="2000" b="1" dirty="0">
                <a:solidFill>
                  <a:schemeClr val="bg1">
                    <a:lumMod val="50000"/>
                  </a:schemeClr>
                </a:solidFill>
                <a:latin typeface="Consolas" pitchFamily="49" charset="0"/>
                <a:ea typeface="Roboto" pitchFamily="2" charset="0"/>
                <a:cs typeface="Consolas" pitchFamily="49" charset="0"/>
              </a:rPr>
              <a:t>(shop, constants, month);</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Expenses</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Retail</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Advertising</a:t>
            </a:r>
            <a:r>
              <a:rPr lang="en-US" sz="2000" b="1" dirty="0">
                <a:solidFill>
                  <a:schemeClr val="bg1">
                    <a:lumMod val="50000"/>
                  </a:schemeClr>
                </a:solidFill>
                <a:latin typeface="Consolas" pitchFamily="49" charset="0"/>
                <a:ea typeface="Roboto" pitchFamily="2" charset="0"/>
                <a:cs typeface="Consolas" pitchFamily="49" charset="0"/>
              </a:rPr>
              <a:t>(shop, constants, </a:t>
            </a:r>
            <a:r>
              <a:rPr lang="en-US" sz="2000" b="1" dirty="0" err="1">
                <a:solidFill>
                  <a:schemeClr val="bg1">
                    <a:lumMod val="50000"/>
                  </a:schemeClr>
                </a:solidFill>
                <a:latin typeface="Consolas" pitchFamily="49" charset="0"/>
                <a:ea typeface="Roboto" pitchFamily="2" charset="0"/>
                <a:cs typeface="Consolas" pitchFamily="49" charset="0"/>
              </a:rPr>
              <a:t>month.Demand</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Banking</a:t>
            </a:r>
            <a:r>
              <a:rPr lang="en-US" sz="2000" b="1" dirty="0">
                <a:solidFill>
                  <a:schemeClr val="bg1">
                    <a:lumMod val="50000"/>
                  </a:schemeClr>
                </a:solidFill>
                <a:latin typeface="Consolas" pitchFamily="49" charset="0"/>
                <a:ea typeface="Roboto" pitchFamily="2" charset="0"/>
                <a:cs typeface="Consolas" pitchFamily="49" charset="0"/>
              </a:rPr>
              <a:t>(shop, constants);</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Reporting</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month.month</a:t>
            </a: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month.MaterialPrice</a:t>
            </a:r>
            <a:r>
              <a:rPr lang="en-US" sz="2000" b="1" dirty="0">
                <a:solidFill>
                  <a:schemeClr val="bg1">
                    <a:lumMod val="50000"/>
                  </a:schemeClr>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solidFill>
                  <a:srgbClr val="FF00FF"/>
                </a:solidFill>
                <a:latin typeface="Consolas" pitchFamily="49" charset="0"/>
                <a:ea typeface="Roboto" pitchFamily="2" charset="0"/>
                <a:cs typeface="Consolas" pitchFamily="49" charset="0"/>
              </a:rPr>
              <a:t>return</a:t>
            </a:r>
            <a:r>
              <a:rPr lang="en-US" sz="2000" b="1" dirty="0">
                <a:solidFill>
                  <a:schemeClr val="bg1"/>
                </a:solidFill>
                <a:latin typeface="Consolas" pitchFamily="49" charset="0"/>
                <a:ea typeface="Roboto" pitchFamily="2" charset="0"/>
                <a:cs typeface="Consolas" pitchFamily="49" charset="0"/>
              </a:rPr>
              <a:t> shop;</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8416771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25721664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202603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592537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384871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411954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3317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945282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13179515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581428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smtClean="0">
                <a:solidFill>
                  <a:schemeClr val="bg1"/>
                </a:solidFill>
                <a:latin typeface="Consolas"/>
              </a:rPr>
              <a:t>BornIn</a:t>
            </a:r>
            <a:r>
              <a:rPr lang="en-US" sz="2000" b="1" dirty="0" smtClean="0">
                <a:solidFill>
                  <a:schemeClr val="bg1"/>
                </a:solidFill>
                <a:latin typeface="Consolas"/>
              </a:rPr>
              <a:t>(</a:t>
            </a:r>
            <a:r>
              <a:rPr lang="en-US" sz="2000" b="1" dirty="0" smtClean="0">
                <a:solidFill>
                  <a:srgbClr val="FF00FF"/>
                </a:solidFill>
                <a:latin typeface="Consolas"/>
              </a:rPr>
              <a:t>Year</a:t>
            </a:r>
            <a:r>
              <a:rPr lang="en-US" sz="2000" b="1" dirty="0" smtClean="0">
                <a:latin typeface="Consolas"/>
              </a:rPr>
              <a:t> </a:t>
            </a:r>
            <a:r>
              <a:rPr lang="en-US" sz="2000" b="1" dirty="0" smtClean="0">
                <a:solidFill>
                  <a:schemeClr val="bg1"/>
                </a:solidFill>
                <a:latin typeface="Consolas"/>
              </a:rPr>
              <a:t>year);</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0014148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41442411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358207786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19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5469079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7325609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31516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0386900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23593765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3239581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00B7FF"/>
                </a:solidFill>
              </a:rPr>
              <a:t>Chunking</a:t>
            </a:r>
            <a:r>
              <a:rPr lang="de-DE" dirty="0" smtClean="0">
                <a:solidFill>
                  <a:srgbClr val="00B7FF"/>
                </a:solidFill>
              </a:rPr>
              <a:t>!</a:t>
            </a:r>
            <a:endParaRPr lang="de-DE" dirty="0">
              <a:solidFill>
                <a:srgbClr val="00B7FF"/>
              </a:solidFill>
            </a:endParaRPr>
          </a:p>
        </p:txBody>
      </p:sp>
      <p:sp>
        <p:nvSpPr>
          <p:cNvPr id="3" name="Textplatzhalter 2"/>
          <p:cNvSpPr>
            <a:spLocks noGrp="1"/>
          </p:cNvSpPr>
          <p:nvPr>
            <p:ph type="body" sz="quarter" idx="10"/>
          </p:nvPr>
        </p:nvSpPr>
        <p:spPr/>
        <p:txBody>
          <a:bodyPr/>
          <a:lstStyle/>
          <a:p>
            <a:r>
              <a:rPr lang="de-DE" dirty="0" err="1" smtClean="0"/>
              <a:t>Psychology</a:t>
            </a:r>
            <a:r>
              <a:rPr lang="de-DE" dirty="0" smtClean="0"/>
              <a:t>!</a:t>
            </a:r>
            <a:endParaRPr lang="de-DE" dirty="0"/>
          </a:p>
        </p:txBody>
      </p:sp>
      <p:sp>
        <p:nvSpPr>
          <p:cNvPr id="4" name="Textplatzhalter 3"/>
          <p:cNvSpPr>
            <a:spLocks noGrp="1"/>
          </p:cNvSpPr>
          <p:nvPr>
            <p:ph type="body" sz="quarter" idx="11"/>
          </p:nvPr>
        </p:nvSpPr>
        <p:spPr/>
        <p:txBody>
          <a:bodyPr/>
          <a:lstStyle/>
          <a:p>
            <a:r>
              <a:rPr lang="de-DE" dirty="0" smtClean="0"/>
              <a:t>F*** </a:t>
            </a:r>
            <a:r>
              <a:rPr lang="de-DE" dirty="0" err="1" smtClean="0"/>
              <a:t>yeah</a:t>
            </a:r>
            <a:r>
              <a:rPr lang="de-DE" dirty="0" smtClean="0"/>
              <a:t>!</a:t>
            </a:r>
            <a:endParaRPr lang="de-DE" dirty="0"/>
          </a:p>
        </p:txBody>
      </p:sp>
    </p:spTree>
    <p:extLst>
      <p:ext uri="{BB962C8B-B14F-4D97-AF65-F5344CB8AC3E}">
        <p14:creationId xmlns:p14="http://schemas.microsoft.com/office/powerpoint/2010/main" val="6930556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Replace </a:t>
            </a:r>
            <a:r>
              <a:rPr lang="en-US" dirty="0" smtClean="0">
                <a:solidFill>
                  <a:srgbClr val="00FF00"/>
                </a:solidFill>
              </a:rPr>
              <a:t>conditional</a:t>
            </a:r>
            <a:r>
              <a:rPr lang="en-US" dirty="0" smtClean="0"/>
              <a:t> with </a:t>
            </a:r>
            <a:r>
              <a:rPr lang="en-US" dirty="0" smtClean="0">
                <a:solidFill>
                  <a:srgbClr val="FF00FF"/>
                </a:solidFill>
              </a:rPr>
              <a:t>polymorphism</a:t>
            </a:r>
            <a:endParaRPr lang="de-DE" dirty="0">
              <a:solidFill>
                <a:srgbClr val="FF00FF"/>
              </a:solidFill>
            </a:endParaRPr>
          </a:p>
        </p:txBody>
      </p:sp>
    </p:spTree>
    <p:extLst>
      <p:ext uri="{BB962C8B-B14F-4D97-AF65-F5344CB8AC3E}">
        <p14:creationId xmlns:p14="http://schemas.microsoft.com/office/powerpoint/2010/main" val="33195873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smtClean="0"/>
              <a:t>Visual Studio</a:t>
            </a:r>
            <a:endParaRPr lang="de-DE" dirty="0"/>
          </a:p>
        </p:txBody>
      </p:sp>
    </p:spTree>
    <p:extLst>
      <p:ext uri="{BB962C8B-B14F-4D97-AF65-F5344CB8AC3E}">
        <p14:creationId xmlns:p14="http://schemas.microsoft.com/office/powerpoint/2010/main" val="4689322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B0F0"/>
                </a:solidFill>
              </a:rPr>
              <a:t>Systemische Metapher</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Tree>
    <p:extLst>
      <p:ext uri="{BB962C8B-B14F-4D97-AF65-F5344CB8AC3E}">
        <p14:creationId xmlns:p14="http://schemas.microsoft.com/office/powerpoint/2010/main" val="29695466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6971459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
        <p:nvSpPr>
          <p:cNvPr id="7" name="Rechteck 6"/>
          <p:cNvSpPr/>
          <p:nvPr/>
        </p:nvSpPr>
        <p:spPr>
          <a:xfrm>
            <a:off x="4204565" y="340967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Design Patterns *</a:t>
            </a:r>
            <a:endParaRPr lang="de-DE" sz="2400" dirty="0">
              <a:solidFill>
                <a:srgbClr val="FF00FF"/>
              </a:solidFill>
              <a:latin typeface="Bebas Neue" pitchFamily="34" charset="0"/>
              <a:ea typeface="Roboto" pitchFamily="2" charset="0"/>
            </a:endParaRPr>
          </a:p>
        </p:txBody>
      </p:sp>
      <p:sp>
        <p:nvSpPr>
          <p:cNvPr id="8" name="Rechteck 7"/>
          <p:cNvSpPr/>
          <p:nvPr/>
        </p:nvSpPr>
        <p:spPr>
          <a:xfrm>
            <a:off x="5059938" y="4869160"/>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65483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391454" y="3139573"/>
            <a:ext cx="1996059" cy="461665"/>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Lernaufwand</a:t>
            </a:r>
            <a:endParaRPr lang="de-DE" sz="2400" dirty="0">
              <a:latin typeface="Roboto" pitchFamily="2" charset="0"/>
              <a:ea typeface="Roboto" pitchFamily="2" charset="0"/>
            </a:endParaRPr>
          </a:p>
        </p:txBody>
      </p:sp>
      <p:sp>
        <p:nvSpPr>
          <p:cNvPr id="12" name="Rechteck 11"/>
          <p:cNvSpPr/>
          <p:nvPr/>
        </p:nvSpPr>
        <p:spPr>
          <a:xfrm>
            <a:off x="2411760" y="5877271"/>
            <a:ext cx="5596383" cy="461665"/>
          </a:xfrm>
          <a:prstGeom prst="rect">
            <a:avLst/>
          </a:prstGeom>
        </p:spPr>
        <p:txBody>
          <a:bodyPr wrap="square">
            <a:spAutoFit/>
          </a:bodyPr>
          <a:lstStyle/>
          <a:p>
            <a:r>
              <a:rPr lang="de-DE" sz="2400" dirty="0" smtClean="0">
                <a:solidFill>
                  <a:srgbClr val="00B0F0"/>
                </a:solidFill>
                <a:latin typeface="Roboto" pitchFamily="2" charset="0"/>
                <a:ea typeface="Roboto" pitchFamily="2" charset="0"/>
              </a:rPr>
              <a:t>Relevanz für die Domäne (Intentional)</a:t>
            </a:r>
            <a:endParaRPr lang="de-DE" sz="2400" dirty="0">
              <a:latin typeface="Roboto" pitchFamily="2" charset="0"/>
              <a:ea typeface="Roboto" pitchFamily="2" charset="0"/>
            </a:endParaRPr>
          </a:p>
        </p:txBody>
      </p:sp>
      <p:sp>
        <p:nvSpPr>
          <p:cNvPr id="6" name="Rechteck 5"/>
          <p:cNvSpPr/>
          <p:nvPr/>
        </p:nvSpPr>
        <p:spPr>
          <a:xfrm>
            <a:off x="5763817" y="4725144"/>
            <a:ext cx="1994520" cy="646331"/>
          </a:xfrm>
          <a:prstGeom prst="rect">
            <a:avLst/>
          </a:prstGeom>
        </p:spPr>
        <p:txBody>
          <a:bodyPr wrap="none">
            <a:spAutoFit/>
          </a:bodyPr>
          <a:lstStyle/>
          <a:p>
            <a:pPr algn="r"/>
            <a:r>
              <a:rPr lang="en-US" sz="3600" dirty="0" err="1" smtClean="0">
                <a:solidFill>
                  <a:srgbClr val="FF00FF"/>
                </a:solidFill>
                <a:latin typeface="Bebas Neue" pitchFamily="34" charset="0"/>
                <a:ea typeface="Roboto" pitchFamily="2" charset="0"/>
              </a:rPr>
              <a:t>Metapher</a:t>
            </a:r>
            <a:r>
              <a:rPr lang="en-US" sz="3600" dirty="0" smtClean="0">
                <a:solidFill>
                  <a:srgbClr val="FF00FF"/>
                </a:solidFill>
                <a:latin typeface="Bebas Neue" pitchFamily="34" charset="0"/>
                <a:ea typeface="Roboto" pitchFamily="2" charset="0"/>
              </a:rPr>
              <a:t> *</a:t>
            </a:r>
            <a:endParaRPr lang="de-DE" sz="2400" dirty="0">
              <a:solidFill>
                <a:srgbClr val="FF00FF"/>
              </a:solidFill>
              <a:latin typeface="Bebas Neue" pitchFamily="34" charset="0"/>
              <a:ea typeface="Roboto" pitchFamily="2" charset="0"/>
            </a:endParaRPr>
          </a:p>
        </p:txBody>
      </p:sp>
      <p:sp>
        <p:nvSpPr>
          <p:cNvPr id="7" name="Rechteck 6"/>
          <p:cNvSpPr/>
          <p:nvPr/>
        </p:nvSpPr>
        <p:spPr>
          <a:xfrm>
            <a:off x="4311913" y="220486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Design Patterns</a:t>
            </a:r>
            <a:endParaRPr lang="de-DE" sz="2400" dirty="0">
              <a:solidFill>
                <a:srgbClr val="FF00FF"/>
              </a:solidFill>
              <a:latin typeface="Bebas Neue" pitchFamily="34" charset="0"/>
              <a:ea typeface="Roboto" pitchFamily="2" charset="0"/>
            </a:endParaRPr>
          </a:p>
        </p:txBody>
      </p:sp>
      <p:sp>
        <p:nvSpPr>
          <p:cNvPr id="8" name="Rechteck 7"/>
          <p:cNvSpPr/>
          <p:nvPr/>
        </p:nvSpPr>
        <p:spPr>
          <a:xfrm>
            <a:off x="3038376" y="4390022"/>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9206169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ist wie wenn…</a:t>
            </a:r>
            <a:endParaRPr lang="de-DE" dirty="0"/>
          </a:p>
        </p:txBody>
      </p:sp>
    </p:spTree>
    <p:extLst>
      <p:ext uri="{BB962C8B-B14F-4D97-AF65-F5344CB8AC3E}">
        <p14:creationId xmlns:p14="http://schemas.microsoft.com/office/powerpoint/2010/main" val="34494709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err="1" smtClean="0"/>
              <a:t>Signature</a:t>
            </a:r>
            <a:r>
              <a:rPr lang="de-DE" dirty="0" smtClean="0"/>
              <a:t> Survey &amp; Intent.js</a:t>
            </a:r>
            <a:endParaRPr lang="de-DE" dirty="0"/>
          </a:p>
        </p:txBody>
      </p:sp>
    </p:spTree>
    <p:extLst>
      <p:ext uri="{BB962C8B-B14F-4D97-AF65-F5344CB8AC3E}">
        <p14:creationId xmlns:p14="http://schemas.microsoft.com/office/powerpoint/2010/main" val="11592465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09305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Duck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5"/>
              </a:rPr>
              <a:t> http://geekandpoke.typepad.com/geekandpoke/2012/03/static-typing.html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Rapist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6"/>
              </a:rPr>
              <a:t> http://rasmussenanders.blogspot.de/2011/03/catholic-priests-raping-nuns.html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Bundeswehr</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7"/>
              </a:rPr>
              <a:t>http://www.bmlv.gv.at/download_archiv/photos/inlandseinsatz/images/hochwasser_august_26.jpg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Complaints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8"/>
              </a:rPr>
              <a:t>http://wayne.usschesapeake.org/wp-content/uploads/2011/06/Shout.png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Apologies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9"/>
              </a:rPr>
              <a:t>http://www.5lovelanguages.com/learn-the-languages/the-five-languages-of-apology/</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Signature Survey</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10"/>
              </a:rPr>
              <a:t> http://c2.com/doc/SignatureSurvey/ </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staticTyping.jpg"/>
          <p:cNvPicPr>
            <a:picLocks noChangeAspect="1"/>
          </p:cNvPicPr>
          <p:nvPr/>
        </p:nvPicPr>
        <p:blipFill>
          <a:blip r:embed="rId3" cstate="print"/>
          <a:stretch>
            <a:fillRect/>
          </a:stretch>
        </p:blipFill>
        <p:spPr>
          <a:xfrm>
            <a:off x="2267744" y="168478"/>
            <a:ext cx="4608512" cy="65210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latin typeface="Consolas" pitchFamily="49" charset="0"/>
                <a:ea typeface="Roboto" pitchFamily="2" charset="0"/>
                <a:cs typeface="Consolas" pitchFamily="49" charset="0"/>
              </a:rPr>
              <a:t>var </a:t>
            </a:r>
            <a:r>
              <a:rPr lang="en-US" sz="2400" b="1" dirty="0" smtClean="0">
                <a:solidFill>
                  <a:schemeClr val="bg1"/>
                </a:solidFill>
                <a:latin typeface="Consolas" pitchFamily="49" charset="0"/>
                <a:ea typeface="Roboto" pitchFamily="2" charset="0"/>
                <a:cs typeface="Consolas" pitchFamily="49" charset="0"/>
              </a:rPr>
              <a:t>duck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sz="13800" dirty="0" smtClean="0">
                <a:solidFill>
                  <a:schemeClr val="bg1"/>
                </a:solidFill>
              </a:rPr>
              <a:t>Johannes </a:t>
            </a:r>
            <a:r>
              <a:rPr lang="en-US" sz="13800" dirty="0" err="1" smtClean="0">
                <a:solidFill>
                  <a:schemeClr val="bg1"/>
                </a:solidFill>
              </a:rPr>
              <a:t>Hofmeister</a:t>
            </a:r>
            <a:endParaRPr lang="en-US" sz="13800" dirty="0">
              <a:solidFill>
                <a:schemeClr val="bg1"/>
              </a:solidFill>
            </a:endParaRPr>
          </a:p>
        </p:txBody>
      </p:sp>
    </p:spTree>
    <p:extLst>
      <p:ext uri="{BB962C8B-B14F-4D97-AF65-F5344CB8AC3E}">
        <p14:creationId xmlns:p14="http://schemas.microsoft.com/office/powerpoint/2010/main" val="415153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268760"/>
            <a:ext cx="7200800" cy="2160240"/>
          </a:xfrm>
        </p:spPr>
        <p:txBody>
          <a:bodyPr/>
          <a:lstStyle/>
          <a:p>
            <a:r>
              <a:rPr lang="en-US" dirty="0" smtClean="0"/>
              <a:t>Don’t let a stranger touch your </a:t>
            </a:r>
            <a:r>
              <a:rPr lang="en-US" dirty="0" smtClean="0">
                <a:solidFill>
                  <a:srgbClr val="FF00FF"/>
                </a:solidFill>
              </a:rPr>
              <a:t>privates</a:t>
            </a:r>
            <a:endParaRPr lang="en-US" dirty="0">
              <a:solidFill>
                <a:srgbClr val="FF00FF"/>
              </a:solidFill>
            </a:endParaRPr>
          </a:p>
        </p:txBody>
      </p:sp>
      <p:pic>
        <p:nvPicPr>
          <p:cNvPr id="3" name="Grafik 2" descr="pope.jpg"/>
          <p:cNvPicPr>
            <a:picLocks noChangeAspect="1"/>
          </p:cNvPicPr>
          <p:nvPr/>
        </p:nvPicPr>
        <p:blipFill>
          <a:blip r:embed="rId2" cstate="print"/>
          <a:stretch>
            <a:fillRect/>
          </a:stretch>
        </p:blipFill>
        <p:spPr>
          <a:xfrm>
            <a:off x="1691680" y="4000500"/>
            <a:ext cx="5667375" cy="2857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21</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pic>
        <p:nvPicPr>
          <p:cNvPr id="3" name="Grafik 2" descr="visualCode.jpg"/>
          <p:cNvPicPr>
            <a:picLocks noChangeAspect="1"/>
          </p:cNvPicPr>
          <p:nvPr/>
        </p:nvPicPr>
        <p:blipFill>
          <a:blip r:embed="rId2" cstate="print">
            <a:clrChange>
              <a:clrFrom>
                <a:srgbClr val="262626"/>
              </a:clrFrom>
              <a:clrTo>
                <a:srgbClr val="262626">
                  <a:alpha val="0"/>
                </a:srgbClr>
              </a:clrTo>
            </a:clrChange>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2411760" y="3645024"/>
            <a:ext cx="489654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rot="10800000">
            <a:off x="1369580" y="2782353"/>
            <a:ext cx="6730919" cy="2158814"/>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0067"/>
              <a:gd name="connsiteY0" fmla="*/ 0 h 10000"/>
              <a:gd name="connsiteX1" fmla="*/ 10010 w 10067"/>
              <a:gd name="connsiteY1" fmla="*/ 0 h 10000"/>
              <a:gd name="connsiteX2" fmla="*/ 10010 w 10067"/>
              <a:gd name="connsiteY2" fmla="*/ 10000 h 10000"/>
              <a:gd name="connsiteX3" fmla="*/ 1677 w 10067"/>
              <a:gd name="connsiteY3" fmla="*/ 10000 h 10000"/>
              <a:gd name="connsiteX4" fmla="*/ 40 w 10067"/>
              <a:gd name="connsiteY4" fmla="*/ 5945 h 10000"/>
              <a:gd name="connsiteX5" fmla="*/ 40 w 10067"/>
              <a:gd name="connsiteY5" fmla="*/ 4055 h 10000"/>
              <a:gd name="connsiteX6" fmla="*/ 1677 w 10067"/>
              <a:gd name="connsiteY6" fmla="*/ 0 h 1000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154 w 11181"/>
              <a:gd name="connsiteY5" fmla="*/ 4055 h 10630"/>
              <a:gd name="connsiteX6" fmla="*/ 2791 w 11181"/>
              <a:gd name="connsiteY6" fmla="*/ 0 h 1063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60 w 11181"/>
              <a:gd name="connsiteY5" fmla="*/ 5517 h 10630"/>
              <a:gd name="connsiteX6" fmla="*/ 2791 w 11181"/>
              <a:gd name="connsiteY6" fmla="*/ 0 h 10630"/>
              <a:gd name="connsiteX0" fmla="*/ 2791 w 11181"/>
              <a:gd name="connsiteY0" fmla="*/ 0 h 10000"/>
              <a:gd name="connsiteX1" fmla="*/ 11124 w 11181"/>
              <a:gd name="connsiteY1" fmla="*/ 0 h 10000"/>
              <a:gd name="connsiteX2" fmla="*/ 11124 w 11181"/>
              <a:gd name="connsiteY2" fmla="*/ 10000 h 10000"/>
              <a:gd name="connsiteX3" fmla="*/ 2791 w 11181"/>
              <a:gd name="connsiteY3" fmla="*/ 10000 h 10000"/>
              <a:gd name="connsiteX4" fmla="*/ 40 w 11181"/>
              <a:gd name="connsiteY4" fmla="*/ 8276 h 10000"/>
              <a:gd name="connsiteX5" fmla="*/ 160 w 11181"/>
              <a:gd name="connsiteY5" fmla="*/ 5517 h 10000"/>
              <a:gd name="connsiteX6" fmla="*/ 2791 w 11181"/>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281 w 11302"/>
              <a:gd name="connsiteY5" fmla="*/ 5517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872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2872 w 11262"/>
              <a:gd name="connsiteY5" fmla="*/ 0 h 10338"/>
              <a:gd name="connsiteX0" fmla="*/ 3046 w 11436"/>
              <a:gd name="connsiteY0" fmla="*/ 0 h 10338"/>
              <a:gd name="connsiteX1" fmla="*/ 11379 w 11436"/>
              <a:gd name="connsiteY1" fmla="*/ 0 h 10338"/>
              <a:gd name="connsiteX2" fmla="*/ 11379 w 11436"/>
              <a:gd name="connsiteY2" fmla="*/ 10000 h 10338"/>
              <a:gd name="connsiteX3" fmla="*/ 3046 w 11436"/>
              <a:gd name="connsiteY3" fmla="*/ 10000 h 10338"/>
              <a:gd name="connsiteX4" fmla="*/ 174 w 11436"/>
              <a:gd name="connsiteY4" fmla="*/ 10000 h 10338"/>
              <a:gd name="connsiteX5" fmla="*/ 3046 w 11436"/>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2" h="10338">
                <a:moveTo>
                  <a:pt x="4819" y="0"/>
                </a:moveTo>
                <a:lnTo>
                  <a:pt x="11205" y="0"/>
                </a:lnTo>
                <a:cubicBezTo>
                  <a:pt x="11214" y="4908"/>
                  <a:pt x="11262" y="226"/>
                  <a:pt x="11205" y="10000"/>
                </a:cubicBezTo>
                <a:lnTo>
                  <a:pt x="2872" y="10000"/>
                </a:lnTo>
                <a:cubicBezTo>
                  <a:pt x="2073" y="10000"/>
                  <a:pt x="22" y="10338"/>
                  <a:pt x="0" y="10000"/>
                </a:cubicBezTo>
                <a:cubicBezTo>
                  <a:pt x="0" y="8333"/>
                  <a:pt x="745" y="1067"/>
                  <a:pt x="4819" y="0"/>
                </a:cubicBezTo>
                <a:close/>
              </a:path>
            </a:pathLst>
          </a:cu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1403648" y="3645024"/>
            <a:ext cx="590465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7" y="1296144"/>
            <a:ext cx="3145309"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4644008" y="1296144"/>
            <a:ext cx="720080"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635896" y="4032448"/>
            <a:ext cx="352839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720080"/>
            <a:ext cx="302433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ihandform 14"/>
          <p:cNvSpPr/>
          <p:nvPr/>
        </p:nvSpPr>
        <p:spPr>
          <a:xfrm>
            <a:off x="1187624" y="1943503"/>
            <a:ext cx="5452532" cy="4293809"/>
          </a:xfrm>
          <a:custGeom>
            <a:avLst/>
            <a:gdLst>
              <a:gd name="connsiteX0" fmla="*/ 372533 w 5452532"/>
              <a:gd name="connsiteY0" fmla="*/ 33867 h 4293809"/>
              <a:gd name="connsiteX1" fmla="*/ 2360990 w 5452532"/>
              <a:gd name="connsiteY1" fmla="*/ 803124 h 4293809"/>
              <a:gd name="connsiteX2" fmla="*/ 3101219 w 5452532"/>
              <a:gd name="connsiteY2" fmla="*/ 3778552 h 4293809"/>
              <a:gd name="connsiteX3" fmla="*/ 5118704 w 5452532"/>
              <a:gd name="connsiteY3" fmla="*/ 3894667 h 4293809"/>
              <a:gd name="connsiteX4" fmla="*/ 5104190 w 5452532"/>
              <a:gd name="connsiteY4" fmla="*/ 1644952 h 4293809"/>
              <a:gd name="connsiteX5" fmla="*/ 4596190 w 5452532"/>
              <a:gd name="connsiteY5" fmla="*/ 599924 h 4293809"/>
              <a:gd name="connsiteX6" fmla="*/ 372533 w 5452532"/>
              <a:gd name="connsiteY6" fmla="*/ 33867 h 429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2532" h="4293809">
                <a:moveTo>
                  <a:pt x="372533" y="33867"/>
                </a:moveTo>
                <a:cubicBezTo>
                  <a:pt x="0" y="67734"/>
                  <a:pt x="1906209" y="179010"/>
                  <a:pt x="2360990" y="803124"/>
                </a:cubicBezTo>
                <a:cubicBezTo>
                  <a:pt x="2815771" y="1427238"/>
                  <a:pt x="2641600" y="3263295"/>
                  <a:pt x="3101219" y="3778552"/>
                </a:cubicBezTo>
                <a:cubicBezTo>
                  <a:pt x="3560838" y="4293809"/>
                  <a:pt x="4784876" y="4250267"/>
                  <a:pt x="5118704" y="3894667"/>
                </a:cubicBezTo>
                <a:cubicBezTo>
                  <a:pt x="5452532" y="3539067"/>
                  <a:pt x="5191276" y="2194076"/>
                  <a:pt x="5104190" y="1644952"/>
                </a:cubicBezTo>
                <a:cubicBezTo>
                  <a:pt x="5017104" y="1095828"/>
                  <a:pt x="5379961" y="868438"/>
                  <a:pt x="4596190" y="599924"/>
                </a:cubicBezTo>
                <a:cubicBezTo>
                  <a:pt x="3812419" y="331410"/>
                  <a:pt x="745066" y="0"/>
                  <a:pt x="372533" y="33867"/>
                </a:cubicBezTo>
                <a:close/>
              </a:path>
            </a:pathLst>
          </a:custGeom>
          <a:noFill/>
          <a:ln w="762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feil nach links und rechts 15"/>
          <p:cNvSpPr/>
          <p:nvPr/>
        </p:nvSpPr>
        <p:spPr>
          <a:xfrm>
            <a:off x="399593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feil nach links und rechts 16"/>
          <p:cNvSpPr/>
          <p:nvPr/>
        </p:nvSpPr>
        <p:spPr>
          <a:xfrm>
            <a:off x="147565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filter</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pattern = </a:t>
            </a:r>
            <a:r>
              <a:rPr lang="en-US" sz="2000" b="1" dirty="0" smtClean="0">
                <a:solidFill>
                  <a:srgbClr val="00DB00"/>
                </a:solidFill>
                <a:latin typeface="Consolas" pitchFamily="49" charset="0"/>
                <a:ea typeface="Roboto" pitchFamily="2" charset="0"/>
                <a:cs typeface="Consolas" pitchFamily="49" charset="0"/>
              </a:rPr>
              <a:t>"@(\w+)"</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"https://twitter.com/"</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link = </a:t>
            </a:r>
            <a:r>
              <a:rPr lang="en-US" sz="2000" b="1" dirty="0" smtClean="0">
                <a:solidFill>
                  <a:srgbClr val="00DB00"/>
                </a:solidFill>
                <a:latin typeface="Consolas" pitchFamily="49" charset="0"/>
                <a:ea typeface="Roboto" pitchFamily="2" charset="0"/>
                <a:cs typeface="Consolas" pitchFamily="49" charset="0"/>
              </a:rPr>
              <a:t>"&lt;a </a:t>
            </a:r>
            <a:r>
              <a:rPr lang="en-US" sz="2000" b="1" dirty="0" err="1" smtClean="0">
                <a:solidFill>
                  <a:srgbClr val="00DB00"/>
                </a:solidFill>
                <a:latin typeface="Consolas" pitchFamily="49" charset="0"/>
                <a:ea typeface="Roboto" pitchFamily="2" charset="0"/>
                <a:cs typeface="Consolas" pitchFamily="49" charset="0"/>
              </a:rPr>
              <a:t>href</a:t>
            </a:r>
            <a:r>
              <a:rPr lang="en-US" sz="2000" b="1" dirty="0" smtClean="0">
                <a:solidFill>
                  <a:srgbClr val="00DB00"/>
                </a:solidFill>
                <a:latin typeface="Consolas" pitchFamily="49" charset="0"/>
                <a:ea typeface="Roboto" pitchFamily="2" charset="0"/>
                <a:cs typeface="Consolas" pitchFamily="49" charset="0"/>
              </a:rPr>
              <a:t>='%s\\1'&gt;@\\1&lt;/a&gt;"</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replacement = link</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re.sub(pattern, replacement,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home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a:t>
            </a:r>
            <a:r>
              <a:rPr lang="en-US" sz="2000" b="1" dirty="0" err="1" smtClean="0">
                <a:solidFill>
                  <a:schemeClr val="bg1"/>
                </a:solidFill>
                <a:latin typeface="Consolas" pitchFamily="49" charset="0"/>
                <a:ea typeface="Roboto" pitchFamily="2" charset="0"/>
                <a:cs typeface="Consolas" pitchFamily="49" charset="0"/>
              </a:rPr>
              <a:t>create_page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filter(markup)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main</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smtClean="0">
                <a:solidFill>
                  <a:srgbClr val="00DB00"/>
                </a:solidFill>
                <a:latin typeface="Consolas" pitchFamily="49" charset="0"/>
                <a:ea typeface="Roboto" pitchFamily="2" charset="0"/>
                <a:cs typeface="Consolas" pitchFamily="49" charset="0"/>
              </a:rPr>
              <a:t>Entries</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len</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 &gt; </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date = </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err="1" smtClean="0">
                <a:solidFill>
                  <a:schemeClr val="bg1"/>
                </a:solidFill>
                <a:latin typeface="Consolas" pitchFamily="49" charset="0"/>
                <a:ea typeface="Roboto" pitchFamily="2" charset="0"/>
                <a:cs typeface="Consolas" pitchFamily="49" charset="0"/>
              </a:rPr>
              <a:t>entries.written_on</a:t>
            </a:r>
            <a:r>
              <a:rPr lang="en-US" sz="2000" b="1" dirty="0" smtClean="0">
                <a:solidFill>
                  <a:schemeClr val="bg1"/>
                </a:solidFill>
                <a:latin typeface="Consolas" pitchFamily="49" charset="0"/>
                <a:ea typeface="Roboto" pitchFamily="2" charset="0"/>
                <a:cs typeface="Consolas" pitchFamily="49" charset="0"/>
              </a:rPr>
              <a:t>(date)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print</a:t>
            </a:r>
            <a:r>
              <a:rPr lang="en-US" sz="2000" b="1" dirty="0" smtClean="0">
                <a:solidFill>
                  <a:schemeClr val="bg1"/>
                </a:solidFill>
                <a:latin typeface="Consolas" pitchFamily="49" charset="0"/>
                <a:ea typeface="Roboto" pitchFamily="2" charset="0"/>
                <a:cs typeface="Consolas" pitchFamily="49" charset="0"/>
              </a:rPr>
              <a:t> home(entries)</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GUARD CLAUSES</a:t>
            </a:r>
            <a:endParaRPr lang="de-DE" dirty="0">
              <a:solidFill>
                <a:srgbClr val="FF00FF"/>
              </a:solidFill>
            </a:endParaRPr>
          </a:p>
        </p:txBody>
      </p:sp>
    </p:spTree>
    <p:extLst>
      <p:ext uri="{BB962C8B-B14F-4D97-AF65-F5344CB8AC3E}">
        <p14:creationId xmlns:p14="http://schemas.microsoft.com/office/powerpoint/2010/main" val="339974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a:xfrm>
            <a:off x="0" y="5085184"/>
            <a:ext cx="9144000" cy="1224136"/>
          </a:xfrm>
        </p:spPr>
        <p:txBody>
          <a:bodyPr>
            <a:normAutofit fontScale="90000"/>
          </a:bodyPr>
          <a:lstStyle/>
          <a:p>
            <a:r>
              <a:rPr lang="en-US" sz="13800" dirty="0" smtClean="0">
                <a:solidFill>
                  <a:schemeClr val="bg1"/>
                </a:solidFill>
              </a:rPr>
              <a:t>@</a:t>
            </a:r>
            <a:r>
              <a:rPr lang="en-US" sz="13800" dirty="0" err="1" smtClean="0">
                <a:solidFill>
                  <a:schemeClr val="bg1"/>
                </a:solidFill>
              </a:rPr>
              <a:t>pro_cessor</a:t>
            </a:r>
            <a:endParaRPr lang="en-US" sz="13800" dirty="0">
              <a:solidFill>
                <a:schemeClr val="bg1"/>
              </a:solidFill>
            </a:endParaRPr>
          </a:p>
        </p:txBody>
      </p:sp>
      <p:pic>
        <p:nvPicPr>
          <p:cNvPr id="1026" name="Picture 2" descr="C:\Users\Johannes Hofmeister\Desktop\cessor_logo.png"/>
          <p:cNvPicPr>
            <a:picLocks noChangeAspect="1" noChangeArrowheads="1"/>
          </p:cNvPicPr>
          <p:nvPr/>
        </p:nvPicPr>
        <p:blipFill>
          <a:blip r:embed="rId2" cstate="print"/>
          <a:srcRect/>
          <a:stretch>
            <a:fillRect/>
          </a:stretch>
        </p:blipFill>
        <p:spPr bwMode="auto">
          <a:xfrm>
            <a:off x="2411760" y="620688"/>
            <a:ext cx="3953569" cy="3263521"/>
          </a:xfrm>
          <a:prstGeom prst="rect">
            <a:avLst/>
          </a:prstGeom>
          <a:noFill/>
        </p:spPr>
      </p:pic>
    </p:spTree>
    <p:extLst>
      <p:ext uri="{BB962C8B-B14F-4D97-AF65-F5344CB8AC3E}">
        <p14:creationId xmlns:p14="http://schemas.microsoft.com/office/powerpoint/2010/main" val="115891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a:t>
            </a:r>
            <a:r>
              <a:rPr lang="en-US" sz="2000" b="1" dirty="0">
                <a:solidFill>
                  <a:schemeClr val="bg1">
                    <a:lumMod val="65000"/>
                  </a:schemeClr>
                </a:solidFill>
                <a:latin typeface="Consolas" pitchFamily="49" charset="0"/>
                <a:ea typeface="Roboto" pitchFamily="2" charset="0"/>
                <a:cs typeface="Consolas" pitchFamily="49" charset="0"/>
              </a:rPr>
              <a:t>();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doSomethingElse</a:t>
            </a:r>
            <a:r>
              <a:rPr lang="en-US" sz="2000" b="1" dirty="0">
                <a:solidFill>
                  <a:schemeClr val="bg1">
                    <a:lumMod val="65000"/>
                  </a:schemeClr>
                </a:solidFill>
                <a:latin typeface="Consolas" pitchFamily="49" charset="0"/>
                <a:ea typeface="Roboto" pitchFamily="2" charset="0"/>
                <a:cs typeface="Consolas" pitchFamily="49" charset="0"/>
              </a:rPr>
              <a:t>(result);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result = </a:t>
            </a:r>
            <a:r>
              <a:rPr lang="en-US" sz="2000" b="1" dirty="0" err="1">
                <a:solidFill>
                  <a:schemeClr val="bg1">
                    <a:lumMod val="65000"/>
                  </a:schemeClr>
                </a:solidFill>
                <a:latin typeface="Consolas" pitchFamily="49" charset="0"/>
                <a:ea typeface="Roboto" pitchFamily="2" charset="0"/>
                <a:cs typeface="Consolas" pitchFamily="49" charset="0"/>
              </a:rPr>
              <a:t>doSomeMoreSomething</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return 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return null;</a:t>
            </a:r>
          </a:p>
        </p:txBody>
      </p:sp>
    </p:spTree>
    <p:extLst>
      <p:ext uri="{BB962C8B-B14F-4D97-AF65-F5344CB8AC3E}">
        <p14:creationId xmlns:p14="http://schemas.microsoft.com/office/powerpoint/2010/main" val="3308078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 return null;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doSomethingElse</a:t>
            </a:r>
            <a:r>
              <a:rPr lang="en-US" sz="2000" b="1" dirty="0">
                <a:solidFill>
                  <a:schemeClr val="bg1">
                    <a:lumMod val="75000"/>
                  </a:schemeClr>
                </a:solidFill>
                <a:latin typeface="Consolas" pitchFamily="49" charset="0"/>
                <a:ea typeface="Roboto" pitchFamily="2" charset="0"/>
                <a:cs typeface="Consolas" pitchFamily="49" charset="0"/>
              </a:rPr>
              <a:t>(result);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result = </a:t>
            </a:r>
            <a:r>
              <a:rPr lang="en-US" sz="2000" b="1" dirty="0" err="1">
                <a:solidFill>
                  <a:schemeClr val="bg1">
                    <a:lumMod val="75000"/>
                  </a:schemeClr>
                </a:solidFill>
                <a:latin typeface="Consolas" pitchFamily="49" charset="0"/>
                <a:ea typeface="Roboto" pitchFamily="2" charset="0"/>
                <a:cs typeface="Consolas" pitchFamily="49" charset="0"/>
              </a:rPr>
              <a:t>doSomeMoreSomething</a:t>
            </a: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return result;</a:t>
            </a:r>
          </a:p>
        </p:txBody>
      </p:sp>
    </p:spTree>
    <p:extLst>
      <p:ext uri="{BB962C8B-B14F-4D97-AF65-F5344CB8AC3E}">
        <p14:creationId xmlns:p14="http://schemas.microsoft.com/office/powerpoint/2010/main" val="3334403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Fail early</a:t>
            </a:r>
            <a:endParaRPr lang="de-DE" dirty="0">
              <a:solidFill>
                <a:srgbClr val="FF00FF"/>
              </a:solidFill>
            </a:endParaRPr>
          </a:p>
        </p:txBody>
      </p:sp>
    </p:spTree>
    <p:extLst>
      <p:ext uri="{BB962C8B-B14F-4D97-AF65-F5344CB8AC3E}">
        <p14:creationId xmlns:p14="http://schemas.microsoft.com/office/powerpoint/2010/main" val="105039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FF00"/>
                </a:solidFill>
              </a:rPr>
              <a:t>Cyclomatic</a:t>
            </a:r>
            <a:r>
              <a:rPr lang="en-US" dirty="0" smtClean="0">
                <a:solidFill>
                  <a:srgbClr val="00FF00"/>
                </a:solidFill>
              </a:rPr>
              <a:t> Complexity</a:t>
            </a:r>
            <a:endParaRPr lang="de-DE" dirty="0">
              <a:solidFill>
                <a:srgbClr val="00FF00"/>
              </a:solidFill>
            </a:endParaRPr>
          </a:p>
        </p:txBody>
      </p:sp>
    </p:spTree>
    <p:extLst>
      <p:ext uri="{BB962C8B-B14F-4D97-AF65-F5344CB8AC3E}">
        <p14:creationId xmlns:p14="http://schemas.microsoft.com/office/powerpoint/2010/main" val="3959879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solidFill>
                  <a:srgbClr val="FF00FF"/>
                </a:solidFill>
              </a:rPr>
              <a:t>Nested Ifs</a:t>
            </a:r>
            <a:r>
              <a:rPr lang="en-US" dirty="0" smtClean="0"/>
              <a:t/>
            </a:r>
            <a:br>
              <a:rPr lang="en-US" dirty="0" smtClean="0"/>
            </a:br>
            <a:r>
              <a:rPr lang="en-US" dirty="0" smtClean="0"/>
              <a:t>Number of Paths</a:t>
            </a:r>
            <a:r>
              <a:rPr lang="en-US" dirty="0"/>
              <a:t/>
            </a:r>
            <a:br>
              <a:rPr lang="en-US" dirty="0"/>
            </a:br>
            <a:r>
              <a:rPr lang="en-US" dirty="0" smtClean="0"/>
              <a:t>2 ** 5 = 32</a:t>
            </a:r>
            <a:r>
              <a:rPr lang="en-US" dirty="0"/>
              <a:t/>
            </a:r>
            <a:br>
              <a:rPr lang="en-US" dirty="0"/>
            </a:br>
            <a:endParaRPr lang="de-DE" dirty="0"/>
          </a:p>
        </p:txBody>
      </p:sp>
    </p:spTree>
    <p:extLst>
      <p:ext uri="{BB962C8B-B14F-4D97-AF65-F5344CB8AC3E}">
        <p14:creationId xmlns:p14="http://schemas.microsoft.com/office/powerpoint/2010/main" val="2327822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t>Guard Clauses</a:t>
            </a:r>
            <a:br>
              <a:rPr lang="en-US" dirty="0" smtClean="0"/>
            </a:br>
            <a:r>
              <a:rPr lang="en-US" dirty="0"/>
              <a:t/>
            </a:r>
            <a:br>
              <a:rPr lang="en-US" dirty="0"/>
            </a:br>
            <a:r>
              <a:rPr lang="en-US" dirty="0" smtClean="0"/>
              <a:t>2 * 5 = 10</a:t>
            </a:r>
            <a:r>
              <a:rPr lang="en-US" dirty="0"/>
              <a:t/>
            </a:r>
            <a:br>
              <a:rPr lang="en-US" dirty="0"/>
            </a:br>
            <a:endParaRPr lang="de-DE" dirty="0"/>
          </a:p>
        </p:txBody>
      </p:sp>
    </p:spTree>
    <p:extLst>
      <p:ext uri="{BB962C8B-B14F-4D97-AF65-F5344CB8AC3E}">
        <p14:creationId xmlns:p14="http://schemas.microsoft.com/office/powerpoint/2010/main" val="2173567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Can I hold these in </a:t>
            </a:r>
            <a:r>
              <a:rPr lang="en-US" dirty="0" smtClean="0">
                <a:solidFill>
                  <a:srgbClr val="FF00FF"/>
                </a:solidFill>
              </a:rPr>
              <a:t>memory</a:t>
            </a:r>
            <a:r>
              <a:rPr lang="en-US" dirty="0" smtClean="0"/>
              <a:t>?</a:t>
            </a:r>
            <a:endParaRPr lang="de-DE" dirty="0"/>
          </a:p>
        </p:txBody>
      </p:sp>
    </p:spTree>
    <p:extLst>
      <p:ext uri="{BB962C8B-B14F-4D97-AF65-F5344CB8AC3E}">
        <p14:creationId xmlns:p14="http://schemas.microsoft.com/office/powerpoint/2010/main" val="2883815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Ist</a:t>
            </a:r>
            <a:r>
              <a:rPr lang="en-US" dirty="0" smtClean="0"/>
              <a:t> der Code </a:t>
            </a:r>
            <a:r>
              <a:rPr lang="en-US" dirty="0" err="1" smtClean="0">
                <a:solidFill>
                  <a:srgbClr val="FF00FF"/>
                </a:solidFill>
              </a:rPr>
              <a:t>Performant</a:t>
            </a:r>
            <a:r>
              <a:rPr lang="en-US" dirty="0" smtClean="0">
                <a:solidFill>
                  <a:srgbClr val="FF00FF"/>
                </a:solidFill>
              </a:rPr>
              <a:t> </a:t>
            </a:r>
            <a:r>
              <a:rPr lang="en-US" dirty="0" smtClean="0"/>
              <a:t>von </a:t>
            </a:r>
            <a:r>
              <a:rPr lang="en-US" dirty="0" err="1" smtClean="0"/>
              <a:t>meinem</a:t>
            </a:r>
            <a:r>
              <a:rPr lang="en-US" dirty="0" smtClean="0"/>
              <a:t> </a:t>
            </a:r>
            <a:r>
              <a:rPr lang="en-US" dirty="0" err="1" smtClean="0">
                <a:solidFill>
                  <a:srgbClr val="FF00FF"/>
                </a:solidFill>
              </a:rPr>
              <a:t>Gehirn</a:t>
            </a:r>
            <a:r>
              <a:rPr lang="en-US" dirty="0" smtClean="0">
                <a:solidFill>
                  <a:srgbClr val="FF00FF"/>
                </a:solidFill>
              </a:rPr>
              <a:t> </a:t>
            </a:r>
            <a:r>
              <a:rPr lang="en-US" dirty="0" err="1" smtClean="0"/>
              <a:t>ausführbar</a:t>
            </a:r>
            <a:r>
              <a:rPr lang="en-US" dirty="0" smtClean="0"/>
              <a:t>?</a:t>
            </a:r>
            <a:endParaRPr lang="de-DE" dirty="0"/>
          </a:p>
        </p:txBody>
      </p:sp>
    </p:spTree>
    <p:extLst>
      <p:ext uri="{BB962C8B-B14F-4D97-AF65-F5344CB8AC3E}">
        <p14:creationId xmlns:p14="http://schemas.microsoft.com/office/powerpoint/2010/main" val="246500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205172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34918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637220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3342590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208191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9600" dirty="0" smtClean="0"/>
              <a:t>http://cessor.de</a:t>
            </a:r>
            <a:endParaRPr lang="en-US" sz="9600" dirty="0"/>
          </a:p>
        </p:txBody>
      </p:sp>
      <p:sp>
        <p:nvSpPr>
          <p:cNvPr id="6" name="Textplatzhalter 5"/>
          <p:cNvSpPr>
            <a:spLocks noGrp="1"/>
          </p:cNvSpPr>
          <p:nvPr>
            <p:ph type="body" sz="quarter" idx="10"/>
          </p:nvPr>
        </p:nvSpPr>
        <p:spPr/>
        <p:txBody>
          <a:bodyPr/>
          <a:lstStyle/>
          <a:p>
            <a:r>
              <a:rPr lang="en-US" dirty="0" smtClean="0"/>
              <a:t>Page</a:t>
            </a:r>
            <a:endParaRPr lang="en-US" dirty="0"/>
          </a:p>
        </p:txBody>
      </p:sp>
    </p:spTree>
    <p:extLst>
      <p:ext uri="{BB962C8B-B14F-4D97-AF65-F5344CB8AC3E}">
        <p14:creationId xmlns:p14="http://schemas.microsoft.com/office/powerpoint/2010/main" val="1087802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2391852"/>
            <a:ext cx="9144000" cy="677108"/>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p>
        </p:txBody>
      </p:sp>
    </p:spTree>
    <p:extLst>
      <p:ext uri="{BB962C8B-B14F-4D97-AF65-F5344CB8AC3E}">
        <p14:creationId xmlns:p14="http://schemas.microsoft.com/office/powerpoint/2010/main" val="868624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766791"/>
            <a:ext cx="9144000" cy="2302169"/>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Weihnachten!</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lang="de-DE" sz="4400" dirty="0">
              <a:ln w="19050">
                <a:noFill/>
              </a:ln>
              <a:solidFill>
                <a:srgbClr val="00B7FF"/>
              </a:solidFill>
              <a:latin typeface="Roboto" pitchFamily="2" charset="0"/>
              <a:ea typeface="Roboto" pitchFamily="2" charset="0"/>
            </a:endParaRP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p>
        </p:txBody>
      </p:sp>
    </p:spTree>
    <p:extLst>
      <p:ext uri="{BB962C8B-B14F-4D97-AF65-F5344CB8AC3E}">
        <p14:creationId xmlns:p14="http://schemas.microsoft.com/office/powerpoint/2010/main" val="40518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Chunking</a:t>
            </a:r>
            <a:endParaRPr lang="de-DE" dirty="0"/>
          </a:p>
        </p:txBody>
      </p:sp>
    </p:spTree>
    <p:extLst>
      <p:ext uri="{BB962C8B-B14F-4D97-AF65-F5344CB8AC3E}">
        <p14:creationId xmlns:p14="http://schemas.microsoft.com/office/powerpoint/2010/main" val="273244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Lorem</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ipsum</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dolor sit;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amet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consectetuer</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adipiscing</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elit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sed.diam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nonummy</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nibh.euismod</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tincidunt,ut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dolore.magna</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aliquam</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erat.volutpat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else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Eodem.modo</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typi</a:t>
            </a:r>
            <a:r>
              <a:rPr lang="en-US" sz="2000" b="1" dirty="0" smtClean="0">
                <a:solidFill>
                  <a:schemeClr val="bg1">
                    <a:lumMod val="65000"/>
                  </a:schemeClr>
                </a:solidFill>
                <a:latin typeface="Consolas" pitchFamily="49" charset="0"/>
                <a:ea typeface="Roboto" pitchFamily="2" charset="0"/>
                <a:cs typeface="Consolas" pitchFamily="49" charset="0"/>
              </a:rPr>
              <a:t>(qui).</a:t>
            </a:r>
            <a:r>
              <a:rPr lang="en-US" sz="2000" b="1" dirty="0" err="1" smtClean="0">
                <a:solidFill>
                  <a:schemeClr val="bg1">
                    <a:lumMod val="65000"/>
                  </a:schemeClr>
                </a:solidFill>
                <a:latin typeface="Consolas" pitchFamily="49" charset="0"/>
                <a:ea typeface="Roboto" pitchFamily="2" charset="0"/>
                <a:cs typeface="Consolas" pitchFamily="49" charset="0"/>
              </a:rPr>
              <a:t>nunc</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nobis</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=&gt;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videntur.parum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clari</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fiant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return </a:t>
            </a:r>
            <a:r>
              <a:rPr lang="en-US" sz="2000" b="1" dirty="0" err="1" smtClean="0">
                <a:solidFill>
                  <a:schemeClr val="bg1">
                    <a:lumMod val="65000"/>
                  </a:schemeClr>
                </a:solidFill>
                <a:latin typeface="Consolas" pitchFamily="49" charset="0"/>
                <a:ea typeface="Roboto" pitchFamily="2" charset="0"/>
                <a:cs typeface="Consolas" pitchFamily="49" charset="0"/>
              </a:rPr>
              <a:t>sollemnes</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in,futurum</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laoreet</a:t>
            </a:r>
            <a:r>
              <a:rPr lang="en-US" sz="2000" b="1" dirty="0">
                <a:solidFill>
                  <a:schemeClr val="bg1">
                    <a:lumMod val="65000"/>
                  </a:schemeClr>
                </a:solidFill>
                <a:latin typeface="Consolas" pitchFamily="49" charset="0"/>
                <a:ea typeface="Roboto" pitchFamily="2" charset="0"/>
                <a:cs typeface="Consolas" pitchFamily="49" charset="0"/>
              </a:rPr>
              <a:t> = </a:t>
            </a:r>
            <a:r>
              <a:rPr lang="en-US" sz="2000" b="1" dirty="0" err="1">
                <a:solidFill>
                  <a:schemeClr val="bg1">
                    <a:lumMod val="65000"/>
                  </a:schemeClr>
                </a:solidFill>
                <a:latin typeface="Consolas" pitchFamily="49" charset="0"/>
                <a:ea typeface="Roboto" pitchFamily="2" charset="0"/>
                <a:cs typeface="Consolas" pitchFamily="49" charset="0"/>
              </a:rPr>
              <a:t>sed.diam</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nonummy</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nibh.euismod</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tincidunt,ut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return </a:t>
            </a:r>
            <a:r>
              <a:rPr lang="en-US" sz="2000" b="1" dirty="0">
                <a:solidFill>
                  <a:schemeClr val="bg1"/>
                </a:solidFill>
                <a:latin typeface="Consolas" pitchFamily="49" charset="0"/>
                <a:ea typeface="Roboto" pitchFamily="2" charset="0"/>
                <a:cs typeface="Consolas" pitchFamily="49" charset="0"/>
              </a:rPr>
              <a:t>null</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Bis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hier</a:t>
            </a:r>
            <a:r>
              <a:rPr lang="en-US" sz="2000" b="1" dirty="0" smtClean="0">
                <a:solidFill>
                  <a:schemeClr val="bg1"/>
                </a:solidFill>
                <a:latin typeface="Consolas" pitchFamily="49" charset="0"/>
                <a:ea typeface="Roboto" pitchFamily="2" charset="0"/>
                <a:cs typeface="Consolas" pitchFamily="49" charset="0"/>
              </a:rPr>
              <a:t> her </a:t>
            </a:r>
            <a:r>
              <a:rPr lang="en-US" sz="2000" b="1" dirty="0" err="1" smtClean="0">
                <a:solidFill>
                  <a:schemeClr val="bg1"/>
                </a:solidFill>
                <a:latin typeface="Consolas" pitchFamily="49" charset="0"/>
                <a:ea typeface="Roboto" pitchFamily="2" charset="0"/>
                <a:cs typeface="Consolas" pitchFamily="49" charset="0"/>
              </a:rPr>
              <a:t>habe</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ich</a:t>
            </a:r>
            <a:r>
              <a:rPr lang="en-US" sz="2000" b="1" dirty="0" smtClean="0">
                <a:solidFill>
                  <a:schemeClr val="bg1"/>
                </a:solidFill>
                <a:latin typeface="Consolas" pitchFamily="49" charset="0"/>
                <a:ea typeface="Roboto" pitchFamily="2" charset="0"/>
                <a:cs typeface="Consolas" pitchFamily="49" charset="0"/>
              </a:rPr>
              <a:t> den Context </a:t>
            </a:r>
            <a:r>
              <a:rPr lang="en-US" sz="2000" b="1" dirty="0" err="1" smtClean="0">
                <a:solidFill>
                  <a:schemeClr val="bg1"/>
                </a:solidFill>
                <a:latin typeface="Consolas" pitchFamily="49" charset="0"/>
                <a:ea typeface="Roboto" pitchFamily="2" charset="0"/>
                <a:cs typeface="Consolas" pitchFamily="49" charset="0"/>
              </a:rPr>
              <a:t>vergessen</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761031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Chunks</a:t>
            </a:r>
            <a:endParaRPr lang="de-DE" dirty="0"/>
          </a:p>
        </p:txBody>
      </p:sp>
      <p:sp>
        <p:nvSpPr>
          <p:cNvPr id="4" name="Textplatzhalter 3"/>
          <p:cNvSpPr>
            <a:spLocks noGrp="1"/>
          </p:cNvSpPr>
          <p:nvPr>
            <p:ph type="body" sz="quarter" idx="11"/>
          </p:nvPr>
        </p:nvSpPr>
        <p:spPr/>
        <p:txBody>
          <a:bodyPr/>
          <a:lstStyle/>
          <a:p>
            <a:r>
              <a:rPr lang="en-US" dirty="0" err="1" smtClean="0"/>
              <a:t>im</a:t>
            </a:r>
            <a:r>
              <a:rPr lang="en-US" dirty="0" smtClean="0"/>
              <a:t> Code?</a:t>
            </a:r>
            <a:endParaRPr lang="de-DE" dirty="0"/>
          </a:p>
        </p:txBody>
      </p:sp>
    </p:spTree>
    <p:extLst>
      <p:ext uri="{BB962C8B-B14F-4D97-AF65-F5344CB8AC3E}">
        <p14:creationId xmlns:p14="http://schemas.microsoft.com/office/powerpoint/2010/main" val="4222264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solidFill>
                  <a:schemeClr val="bg1"/>
                </a:solidFill>
                <a:latin typeface="Consolas" pitchFamily="49" charset="0"/>
                <a:ea typeface="Roboto" pitchFamily="2" charset="0"/>
                <a:cs typeface="Consolas" pitchFamily="49" charset="0"/>
              </a:rPr>
              <a:t>public class Conference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DateTime</a:t>
            </a:r>
            <a:r>
              <a:rPr lang="en-US" sz="1800" b="1" dirty="0" smtClean="0">
                <a:solidFill>
                  <a:schemeClr val="bg1"/>
                </a:solidFill>
                <a:latin typeface="Consolas" pitchFamily="49" charset="0"/>
                <a:ea typeface="Roboto" pitchFamily="2" charset="0"/>
                <a:cs typeface="Consolas" pitchFamily="49" charset="0"/>
              </a:rPr>
              <a:t> Date { get; private set;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string Name { </a:t>
            </a:r>
            <a:r>
              <a:rPr lang="en-US" sz="1800" b="1" dirty="0">
                <a:solidFill>
                  <a:schemeClr val="bg1"/>
                </a:solidFill>
                <a:latin typeface="Consolas" pitchFamily="49" charset="0"/>
                <a:ea typeface="Roboto" pitchFamily="2" charset="0"/>
                <a:cs typeface="Consolas" pitchFamily="49" charset="0"/>
              </a:rPr>
              <a:t>get; private set; }</a:t>
            </a:r>
            <a:br>
              <a:rPr lang="en-US" sz="1800" b="1" dirty="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a:t>
            </a:r>
            <a:endParaRPr lang="en-US" sz="18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13382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a:latin typeface="Consolas" pitchFamily="49" charset="0"/>
                <a:ea typeface="Roboto" pitchFamily="2" charset="0"/>
                <a:cs typeface="Consolas" pitchFamily="49" charset="0"/>
              </a:rPr>
              <a:t>var </a:t>
            </a:r>
            <a:r>
              <a:rPr lang="en-US" sz="1800" b="1" dirty="0" smtClean="0">
                <a:solidFill>
                  <a:srgbClr val="00FF00"/>
                </a:solidFill>
                <a:latin typeface="Consolas" pitchFamily="49" charset="0"/>
                <a:ea typeface="Roboto" pitchFamily="2" charset="0"/>
                <a:cs typeface="Consolas" pitchFamily="49" charset="0"/>
              </a:rPr>
              <a:t>expenses</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function (</a:t>
            </a:r>
            <a:r>
              <a:rPr lang="en-US" sz="1800" b="1" dirty="0">
                <a:solidFill>
                  <a:srgbClr val="FF7400"/>
                </a:solidFill>
                <a:latin typeface="Consolas" pitchFamily="49" charset="0"/>
                <a:ea typeface="Roboto" pitchFamily="2" charset="0"/>
                <a:cs typeface="Consolas" pitchFamily="49" charset="0"/>
              </a:rPr>
              <a:t>shop</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totalSocialCosts</a:t>
            </a:r>
            <a:r>
              <a:rPr lang="en-US" sz="1800" b="1" dirty="0">
                <a:solidFill>
                  <a:schemeClr val="bg1"/>
                </a:solidFill>
                <a:latin typeface="Consolas" pitchFamily="49" charset="0"/>
                <a:ea typeface="Roboto" pitchFamily="2" charset="0"/>
                <a:cs typeface="Consolas" pitchFamily="49" charset="0"/>
              </a:rPr>
              <a:t>(shop);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latin typeface="Consolas" pitchFamily="49" charset="0"/>
                <a:ea typeface="Roboto" pitchFamily="2" charset="0"/>
                <a:cs typeface="Consolas" pitchFamily="49" charset="0"/>
              </a:rPr>
              <a:t>var</a:t>
            </a:r>
            <a:r>
              <a:rPr lang="en-US" sz="1800" b="1" dirty="0">
                <a:solidFill>
                  <a:schemeClr val="bg1"/>
                </a:solidFill>
                <a:latin typeface="Consolas" pitchFamily="49" charset="0"/>
                <a:ea typeface="Roboto" pitchFamily="2" charset="0"/>
                <a:cs typeface="Consolas" pitchFamily="49" charset="0"/>
              </a:rPr>
              <a:t> balance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shop.Advertising</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shop.Distributors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00B0F0"/>
                </a:solidFill>
                <a:latin typeface="Consolas" pitchFamily="49" charset="0"/>
                <a:ea typeface="Roboto" pitchFamily="2" charset="0"/>
                <a:cs typeface="Consolas" pitchFamily="49" charset="0"/>
              </a:rPr>
              <a:t>500</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rent(</a:t>
            </a:r>
            <a:r>
              <a:rPr lang="en-US" sz="1800" b="1" dirty="0" err="1">
                <a:solidFill>
                  <a:schemeClr val="bg1"/>
                </a:solidFill>
                <a:latin typeface="Consolas" pitchFamily="49" charset="0"/>
                <a:ea typeface="Roboto" pitchFamily="2" charset="0"/>
                <a:cs typeface="Consolas" pitchFamily="49" charset="0"/>
              </a:rPr>
              <a:t>shop.Location</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shop.Service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salaries(shop) </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rgbClr val="FF00FF"/>
                </a:solidFill>
                <a:latin typeface="Consolas" pitchFamily="49" charset="0"/>
                <a:ea typeface="Roboto" pitchFamily="2" charset="0"/>
                <a:cs typeface="Consolas" pitchFamily="49" charset="0"/>
              </a:rPr>
              <a:t>+</a:t>
            </a: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storage(shop);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debitAccount</a:t>
            </a:r>
            <a:r>
              <a:rPr lang="en-US" sz="1800" b="1" dirty="0">
                <a:solidFill>
                  <a:schemeClr val="bg1"/>
                </a:solidFill>
                <a:latin typeface="Consolas" pitchFamily="49" charset="0"/>
                <a:ea typeface="Roboto" pitchFamily="2" charset="0"/>
                <a:cs typeface="Consolas" pitchFamily="49" charset="0"/>
              </a:rPr>
              <a:t>(</a:t>
            </a:r>
            <a:r>
              <a:rPr lang="en-US" sz="1800" b="1" dirty="0" err="1">
                <a:solidFill>
                  <a:schemeClr val="bg1"/>
                </a:solidFill>
                <a:latin typeface="Consolas" pitchFamily="49" charset="0"/>
                <a:ea typeface="Roboto" pitchFamily="2" charset="0"/>
                <a:cs typeface="Consolas" pitchFamily="49" charset="0"/>
              </a:rPr>
              <a:t>shop,balance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3497162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0F0"/>
                </a:solidFill>
              </a:rPr>
              <a:t>Binäre</a:t>
            </a:r>
            <a:r>
              <a:rPr lang="en-US" dirty="0" smtClean="0">
                <a:solidFill>
                  <a:srgbClr val="00B0F0"/>
                </a:solidFill>
              </a:rPr>
              <a:t> Chunks</a:t>
            </a:r>
            <a:endParaRPr lang="de-DE" dirty="0">
              <a:solidFill>
                <a:srgbClr val="00B0F0"/>
              </a:solidFill>
            </a:endParaRPr>
          </a:p>
        </p:txBody>
      </p:sp>
      <p:sp>
        <p:nvSpPr>
          <p:cNvPr id="3" name="Textplatzhalter 2"/>
          <p:cNvSpPr>
            <a:spLocks noGrp="1"/>
          </p:cNvSpPr>
          <p:nvPr>
            <p:ph type="body" sz="quarter" idx="10"/>
          </p:nvPr>
        </p:nvSpPr>
        <p:spPr/>
        <p:txBody>
          <a:bodyPr/>
          <a:lstStyle/>
          <a:p>
            <a:r>
              <a:rPr lang="en-US" dirty="0" smtClean="0"/>
              <a:t>Ideal:</a:t>
            </a:r>
            <a:endParaRPr lang="de-DE" dirty="0"/>
          </a:p>
        </p:txBody>
      </p:sp>
    </p:spTree>
    <p:extLst>
      <p:ext uri="{BB962C8B-B14F-4D97-AF65-F5344CB8AC3E}">
        <p14:creationId xmlns:p14="http://schemas.microsoft.com/office/powerpoint/2010/main" val="3293858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983308"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732240"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851920" y="54868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p:cNvCxnSpPr>
            <a:stCxn id="6" idx="2"/>
            <a:endCxn id="5" idx="0"/>
          </p:cNvCxnSpPr>
          <p:nvPr/>
        </p:nvCxnSpPr>
        <p:spPr>
          <a:xfrm>
            <a:off x="4572000" y="1988840"/>
            <a:ext cx="2880320"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stCxn id="6" idx="2"/>
            <a:endCxn id="4" idx="0"/>
          </p:cNvCxnSpPr>
          <p:nvPr/>
        </p:nvCxnSpPr>
        <p:spPr>
          <a:xfrm flipH="1">
            <a:off x="1703388" y="1988840"/>
            <a:ext cx="2868612"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748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solidFill>
                  <a:srgbClr val="FF00FF"/>
                </a:solidFill>
              </a:rPr>
              <a:t>I </a:t>
            </a:r>
            <a:r>
              <a:rPr lang="de-AT" dirty="0" smtClean="0">
                <a:solidFill>
                  <a:srgbClr val="FF00FF"/>
                </a:solidFill>
              </a:rPr>
              <a:t>♥ Code</a:t>
            </a:r>
            <a:endParaRPr lang="en-US" dirty="0">
              <a:solidFill>
                <a:srgbClr val="FF00FF"/>
              </a:solidFill>
            </a:endParaRPr>
          </a:p>
        </p:txBody>
      </p:sp>
      <p:sp>
        <p:nvSpPr>
          <p:cNvPr id="6" name="Textplatzhalter 5"/>
          <p:cNvSpPr>
            <a:spLocks noGrp="1"/>
          </p:cNvSpPr>
          <p:nvPr>
            <p:ph type="body" sz="quarter" idx="11"/>
          </p:nvPr>
        </p:nvSpPr>
        <p:spPr/>
        <p:txBody>
          <a:bodyPr/>
          <a:lstStyle/>
          <a:p>
            <a:r>
              <a:rPr lang="en-US" dirty="0"/>
              <a:t>don’t you?</a:t>
            </a:r>
          </a:p>
          <a:p>
            <a:endParaRPr lang="de-DE" dirty="0"/>
          </a:p>
        </p:txBody>
      </p:sp>
    </p:spTree>
    <p:extLst>
      <p:ext uri="{BB962C8B-B14F-4D97-AF65-F5344CB8AC3E}">
        <p14:creationId xmlns:p14="http://schemas.microsoft.com/office/powerpoint/2010/main" val="3734436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smtClean="0">
                <a:latin typeface="Roboto" pitchFamily="2" charset="0"/>
                <a:ea typeface="Roboto" pitchFamily="2" charset="0"/>
              </a:rPr>
              <a:t>Zum Üben…</a:t>
            </a:r>
            <a:br>
              <a:rPr lang="de-DE" sz="2800" dirty="0" smtClean="0">
                <a:latin typeface="Roboto" pitchFamily="2" charset="0"/>
                <a:ea typeface="Roboto" pitchFamily="2" charset="0"/>
              </a:rPr>
            </a:br>
            <a:r>
              <a:rPr lang="de-DE" sz="2800" dirty="0" smtClean="0">
                <a:latin typeface="Roboto" pitchFamily="2" charset="0"/>
                <a:ea typeface="Roboto" pitchFamily="2" charset="0"/>
              </a:rPr>
              <a:t>https</a:t>
            </a:r>
            <a:r>
              <a:rPr lang="de-DE" sz="2800" dirty="0">
                <a:latin typeface="Roboto" pitchFamily="2" charset="0"/>
                <a:ea typeface="Roboto" pitchFamily="2" charset="0"/>
              </a:rPr>
              <a:t>://github.com/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“You can call it beautiful code when the code also makes it look like the </a:t>
            </a:r>
            <a:r>
              <a:rPr lang="en-US" sz="4400" dirty="0" smtClean="0">
                <a:solidFill>
                  <a:srgbClr val="FF00FF"/>
                </a:solidFill>
                <a:latin typeface="Roboto" pitchFamily="2" charset="0"/>
                <a:ea typeface="Roboto" pitchFamily="2" charset="0"/>
              </a:rPr>
              <a:t>language</a:t>
            </a:r>
            <a:r>
              <a:rPr lang="en-US" sz="4400" dirty="0" smtClean="0">
                <a:solidFill>
                  <a:schemeClr val="tx1">
                    <a:lumMod val="50000"/>
                    <a:lumOff val="50000"/>
                  </a:schemeClr>
                </a:solidFill>
                <a:latin typeface="Roboto" pitchFamily="2" charset="0"/>
                <a:ea typeface="Roboto" pitchFamily="2" charset="0"/>
              </a:rPr>
              <a:t> was </a:t>
            </a:r>
            <a:r>
              <a:rPr lang="en-US" sz="4400" dirty="0" smtClean="0">
                <a:latin typeface="Roboto" pitchFamily="2" charset="0"/>
                <a:ea typeface="Roboto" pitchFamily="2" charset="0"/>
              </a:rPr>
              <a:t>made for the problem</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Ward </a:t>
            </a:r>
            <a:r>
              <a:rPr lang="en-US" sz="4400" dirty="0" err="1" smtClean="0">
                <a:solidFill>
                  <a:schemeClr val="tx1">
                    <a:lumMod val="75000"/>
                    <a:lumOff val="25000"/>
                  </a:schemeClr>
                </a:solidFill>
                <a:ea typeface="Roboto" pitchFamily="2" charset="0"/>
              </a:rPr>
              <a:t>cunningham</a:t>
            </a:r>
            <a:r>
              <a:rPr lang="en-US" sz="44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900" dirty="0" smtClean="0">
                <a:latin typeface="Consolas" pitchFamily="49" charset="0"/>
                <a:ea typeface="Roboto" pitchFamily="2" charset="0"/>
                <a:cs typeface="Consolas" pitchFamily="49" charset="0"/>
              </a:rPr>
              <a:t>public class </a:t>
            </a:r>
            <a:r>
              <a:rPr lang="en-US" sz="3200" b="1" dirty="0" err="1" smtClean="0">
                <a:solidFill>
                  <a:srgbClr val="FF00FF"/>
                </a:solidFill>
                <a:latin typeface="Consolas" pitchFamily="49" charset="0"/>
                <a:ea typeface="Roboto" pitchFamily="2" charset="0"/>
                <a:cs typeface="Consolas" pitchFamily="49" charset="0"/>
              </a:rPr>
              <a:t>Quicksort</a:t>
            </a: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public static int</a:t>
            </a:r>
            <a:r>
              <a:rPr lang="en-US" sz="900" dirty="0" smtClean="0">
                <a:solidFill>
                  <a:schemeClr val="bg1"/>
                </a:solidFill>
                <a:latin typeface="Consolas" pitchFamily="49" charset="0"/>
                <a:ea typeface="Roboto" pitchFamily="2" charset="0"/>
                <a:cs typeface="Consolas" pitchFamily="49" charset="0"/>
              </a:rPr>
              <a:t>[] 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array)</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int[] a = new int[</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array.CopyTo</a:t>
            </a:r>
            <a:r>
              <a:rPr lang="en-US" sz="900" dirty="0" smtClean="0">
                <a:solidFill>
                  <a:schemeClr val="bg1"/>
                </a:solidFill>
                <a:latin typeface="Consolas" pitchFamily="49" charset="0"/>
                <a:ea typeface="Roboto" pitchFamily="2" charset="0"/>
                <a:cs typeface="Consolas" pitchFamily="49" charset="0"/>
              </a:rPr>
              <a:t>(a, 0);</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Sort(0, </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 - 1, ref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return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links,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(links &gt;=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int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Divide(links,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Sort(links,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private static int </a:t>
            </a:r>
            <a:r>
              <a:rPr lang="en-US" sz="900" dirty="0" smtClean="0">
                <a:solidFill>
                  <a:schemeClr val="bg1"/>
                </a:solidFill>
                <a:latin typeface="Consolas" pitchFamily="49" charset="0"/>
                <a:ea typeface="Roboto" pitchFamily="2" charset="0"/>
                <a:cs typeface="Consolas" pitchFamily="49" charset="0"/>
              </a:rPr>
              <a:t>Divide(int left, int right, ref int[]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 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 right - 1;</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pivot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do</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pivot &amp;&amp;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right)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pivot &amp;&amp;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left)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continue</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pivot)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Swap(</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left,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z = data[left];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data[left]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data[right] = z;</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endParaRPr lang="en-US" sz="900"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latin typeface="Consolas" pitchFamily="49" charset="0"/>
                <a:ea typeface="Roboto" pitchFamily="2" charset="0"/>
                <a:cs typeface="Consolas" pitchFamily="49" charset="0"/>
              </a:rPr>
              <a:t>let </a:t>
            </a:r>
            <a:r>
              <a:rPr lang="en-US" sz="1800" b="1" dirty="0" err="1" smtClean="0">
                <a:latin typeface="Consolas" pitchFamily="49" charset="0"/>
                <a:ea typeface="Roboto" pitchFamily="2" charset="0"/>
                <a:cs typeface="Consolas" pitchFamily="49" charset="0"/>
              </a:rPr>
              <a:t>rec</a:t>
            </a:r>
            <a:r>
              <a:rPr lang="en-US" sz="1800" b="1" dirty="0" smtClean="0">
                <a:latin typeface="Consolas" pitchFamily="49" charset="0"/>
                <a:ea typeface="Roboto" pitchFamily="2" charset="0"/>
                <a:cs typeface="Consolas" pitchFamily="49" charset="0"/>
              </a:rPr>
              <a:t> </a:t>
            </a:r>
            <a:r>
              <a:rPr lang="en-US" sz="3200" b="1" dirty="0" err="1" smtClean="0">
                <a:solidFill>
                  <a:srgbClr val="FF00FF"/>
                </a:solidFill>
                <a:latin typeface="Consolas" pitchFamily="49" charset="0"/>
                <a:ea typeface="Roboto" pitchFamily="2" charset="0"/>
                <a:cs typeface="Consolas" pitchFamily="49" charset="0"/>
              </a:rPr>
              <a:t>quicksort</a:t>
            </a:r>
            <a:r>
              <a:rPr lang="en-US" sz="3200" b="1" dirty="0" smtClean="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a:t>
            </a:r>
            <a:r>
              <a:rPr lang="en-US" sz="1800" b="1" dirty="0" err="1" smtClean="0">
                <a:solidFill>
                  <a:schemeClr val="bg1"/>
                </a:solidFill>
                <a:latin typeface="Consolas" pitchFamily="49" charset="0"/>
                <a:ea typeface="Roboto" pitchFamily="2" charset="0"/>
                <a:cs typeface="Consolas" pitchFamily="49" charset="0"/>
              </a:rPr>
              <a:t>list:int</a:t>
            </a:r>
            <a:r>
              <a:rPr lang="en-US" sz="1800" b="1" dirty="0" smtClean="0">
                <a:solidFill>
                  <a:schemeClr val="bg1"/>
                </a:solidFill>
                <a:latin typeface="Consolas" pitchFamily="49" charset="0"/>
                <a:ea typeface="Roboto" pitchFamily="2" charset="0"/>
                <a:cs typeface="Consolas" pitchFamily="49" charset="0"/>
              </a:rPr>
              <a:t> list) =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match</a:t>
            </a:r>
            <a:r>
              <a:rPr lang="en-US" sz="1800" b="1" dirty="0" smtClean="0">
                <a:solidFill>
                  <a:schemeClr val="bg1"/>
                </a:solidFill>
                <a:latin typeface="Consolas" pitchFamily="49" charset="0"/>
                <a:ea typeface="Roboto" pitchFamily="2" charset="0"/>
                <a:cs typeface="Consolas" pitchFamily="49" charset="0"/>
              </a:rPr>
              <a:t> list </a:t>
            </a:r>
            <a:r>
              <a:rPr lang="en-US" sz="1800" b="1" dirty="0" smtClean="0">
                <a:latin typeface="Consolas" pitchFamily="49" charset="0"/>
                <a:ea typeface="Roboto" pitchFamily="2" charset="0"/>
                <a:cs typeface="Consolas" pitchFamily="49" charset="0"/>
              </a:rPr>
              <a:t>with</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head::tail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let </a:t>
            </a:r>
            <a:r>
              <a:rPr lang="en-US" sz="1800" b="1" dirty="0" err="1" smtClean="0">
                <a:solidFill>
                  <a:schemeClr val="bg1"/>
                </a:solidFill>
                <a:latin typeface="Consolas" pitchFamily="49" charset="0"/>
                <a:ea typeface="Roboto" pitchFamily="2" charset="0"/>
                <a:cs typeface="Consolas" pitchFamily="49" charset="0"/>
              </a:rPr>
              <a:t>smaller,larger</a:t>
            </a:r>
            <a:r>
              <a:rPr lang="en-US" sz="1800" b="1" dirty="0" smtClean="0">
                <a:solidFill>
                  <a:schemeClr val="bg1"/>
                </a:solidFill>
                <a:latin typeface="Consolas" pitchFamily="49" charset="0"/>
                <a:ea typeface="Roboto" pitchFamily="2" charset="0"/>
                <a:cs typeface="Consolas" pitchFamily="49" charset="0"/>
              </a:rPr>
              <a:t> = </a:t>
            </a:r>
            <a:r>
              <a:rPr lang="en-US" sz="1800" b="1" dirty="0" err="1" smtClean="0">
                <a:solidFill>
                  <a:schemeClr val="bg1"/>
                </a:solidFill>
                <a:latin typeface="Consolas" pitchFamily="49" charset="0"/>
                <a:ea typeface="Roboto" pitchFamily="2" charset="0"/>
                <a:cs typeface="Consolas" pitchFamily="49" charset="0"/>
              </a:rPr>
              <a:t>List.partition</a:t>
            </a: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fun</a:t>
            </a:r>
            <a:r>
              <a:rPr lang="en-US" sz="1800" b="1" dirty="0" smtClean="0">
                <a:solidFill>
                  <a:schemeClr val="bg1"/>
                </a:solidFill>
                <a:latin typeface="Consolas" pitchFamily="49" charset="0"/>
                <a:ea typeface="Roboto" pitchFamily="2" charset="0"/>
                <a:cs typeface="Consolas" pitchFamily="49" charset="0"/>
              </a:rPr>
              <a:t> y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y &lt;= head) tail</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smaller @ [head] @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larger</a:t>
            </a:r>
            <a:endParaRPr lang="en-US" sz="18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“Clean code reads like well-written </a:t>
            </a:r>
            <a:r>
              <a:rPr lang="en-US" sz="4400" dirty="0" smtClean="0">
                <a:solidFill>
                  <a:srgbClr val="FF00FF"/>
                </a:solidFill>
                <a:latin typeface="Roboto" pitchFamily="2" charset="0"/>
                <a:ea typeface="Roboto" pitchFamily="2" charset="0"/>
              </a:rPr>
              <a:t>prose</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Grady </a:t>
            </a:r>
            <a:r>
              <a:rPr lang="en-US" sz="4400" dirty="0" err="1" smtClean="0">
                <a:solidFill>
                  <a:schemeClr val="tx1">
                    <a:lumMod val="75000"/>
                    <a:lumOff val="25000"/>
                  </a:schemeClr>
                </a:solidFill>
                <a:ea typeface="Roboto" pitchFamily="2" charset="0"/>
              </a:rPr>
              <a:t>Booch</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a:xfrm>
            <a:off x="971600" y="1772816"/>
            <a:ext cx="7200850" cy="719137"/>
          </a:xfrm>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Intention und Maschine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War stories</a:t>
            </a:r>
            <a:endParaRPr lang="en-US" dirty="0"/>
          </a:p>
        </p:txBody>
      </p:sp>
      <p:sp>
        <p:nvSpPr>
          <p:cNvPr id="4" name="Textplatzhalter 3"/>
          <p:cNvSpPr>
            <a:spLocks noGrp="1"/>
          </p:cNvSpPr>
          <p:nvPr>
            <p:ph type="body" sz="quarter" idx="11"/>
          </p:nvPr>
        </p:nvSpPr>
        <p:spPr/>
        <p:txBody>
          <a:bodyPr/>
          <a:lstStyle/>
          <a:p>
            <a:r>
              <a:rPr lang="en-US" dirty="0" smtClean="0"/>
              <a:t>Also </a:t>
            </a:r>
            <a:r>
              <a:rPr lang="en-US" dirty="0" err="1" smtClean="0"/>
              <a:t>ich</a:t>
            </a:r>
            <a:r>
              <a:rPr lang="en-US" dirty="0" smtClean="0"/>
              <a:t> </a:t>
            </a:r>
            <a:r>
              <a:rPr lang="en-US" dirty="0" err="1" smtClean="0"/>
              <a:t>hab</a:t>
            </a:r>
            <a:r>
              <a:rPr lang="en-US" dirty="0" smtClean="0"/>
              <a:t> </a:t>
            </a:r>
            <a:r>
              <a:rPr lang="en-US" dirty="0" err="1" smtClean="0"/>
              <a:t>da</a:t>
            </a:r>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a:t>
            </a:r>
            <a:r>
              <a:rPr lang="en-US" sz="4400" dirty="0" smtClean="0">
                <a:latin typeface="Roboto" pitchFamily="2" charset="0"/>
                <a:ea typeface="Roboto" pitchFamily="2" charset="0"/>
              </a:rPr>
              <a:t>Software</a:t>
            </a:r>
            <a:r>
              <a:rPr lang="en-US" sz="4400" dirty="0" smtClean="0">
                <a:solidFill>
                  <a:schemeClr val="tx1">
                    <a:lumMod val="50000"/>
                    <a:lumOff val="50000"/>
                  </a:schemeClr>
                </a:solidFill>
                <a:latin typeface="Roboto" pitchFamily="2" charset="0"/>
                <a:ea typeface="Roboto" pitchFamily="2" charset="0"/>
              </a:rPr>
              <a:t>,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rgbClr val="FF00FF"/>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zwei</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latin typeface="Roboto" pitchFamily="2" charset="0"/>
                <a:ea typeface="Roboto" pitchFamily="2" charset="0"/>
              </a:rPr>
              <a:t>zu</a:t>
            </a:r>
            <a:r>
              <a:rPr lang="en-US" sz="4400" dirty="0" smtClean="0">
                <a:latin typeface="Roboto" pitchFamily="2" charset="0"/>
                <a:ea typeface="Roboto" pitchFamily="2" charset="0"/>
              </a:rPr>
              <a:t> </a:t>
            </a:r>
            <a:r>
              <a:rPr lang="en-US" sz="4400" dirty="0" err="1" smtClean="0">
                <a:latin typeface="Roboto" pitchFamily="2" charset="0"/>
                <a:ea typeface="Roboto" pitchFamily="2" charset="0"/>
              </a:rPr>
              <a:t>gro</a:t>
            </a:r>
            <a:r>
              <a:rPr lang="de-DE" sz="4400" dirty="0" err="1" smtClean="0">
                <a:latin typeface="Roboto" pitchFamily="2" charset="0"/>
                <a:ea typeface="Roboto" pitchFamily="2" charset="0"/>
              </a:rPr>
              <a:t>ße</a:t>
            </a:r>
            <a:r>
              <a:rPr lang="de-DE" sz="4400" dirty="0" smtClean="0">
                <a:latin typeface="Roboto" pitchFamily="2" charset="0"/>
                <a:ea typeface="Roboto" pitchFamily="2" charset="0"/>
              </a:rPr>
              <a:t> Klassen</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a:t>
            </a:r>
            <a:r>
              <a:rPr lang="de-DE" sz="4400" dirty="0" smtClean="0">
                <a:solidFill>
                  <a:srgbClr val="FF00FF"/>
                </a:solidFill>
                <a:latin typeface="Roboto" pitchFamily="2" charset="0"/>
                <a:ea typeface="Roboto" pitchFamily="2" charset="0"/>
              </a:rPr>
              <a:t>Bytearray</a:t>
            </a:r>
            <a:r>
              <a:rPr lang="de-DE" sz="4400" dirty="0" smtClean="0">
                <a:solidFill>
                  <a:schemeClr val="tx1">
                    <a:lumMod val="50000"/>
                    <a:lumOff val="50000"/>
                  </a:schemeClr>
                </a:solidFill>
                <a:latin typeface="Roboto" pitchFamily="2" charset="0"/>
                <a:ea typeface="Roboto" pitchFamily="2" charset="0"/>
              </a:rPr>
              <a:t> rum.</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a:t>
            </a:r>
            <a:r>
              <a:rPr lang="de-DE" sz="4400" dirty="0" smtClean="0">
                <a:solidFill>
                  <a:srgbClr val="FF00FF"/>
                </a:solidFill>
                <a:latin typeface="Roboto" pitchFamily="2" charset="0"/>
                <a:ea typeface="Roboto" pitchFamily="2" charset="0"/>
              </a:rPr>
              <a:t>wird</a:t>
            </a:r>
            <a:r>
              <a:rPr lang="de-DE" sz="4400" dirty="0" smtClean="0">
                <a:solidFill>
                  <a:schemeClr val="tx1">
                    <a:lumMod val="50000"/>
                    <a:lumOff val="50000"/>
                  </a:schemeClr>
                </a:solidFill>
                <a:latin typeface="Roboto" pitchFamily="2" charset="0"/>
                <a:ea typeface="Roboto" pitchFamily="2" charset="0"/>
              </a:rPr>
              <a:t> dann </a:t>
            </a:r>
            <a:r>
              <a:rPr lang="de-DE" sz="4400" dirty="0" smtClean="0">
                <a:solidFill>
                  <a:srgbClr val="FF00FF"/>
                </a:solidFill>
                <a:latin typeface="Roboto" pitchFamily="2" charset="0"/>
                <a:ea typeface="Roboto" pitchFamily="2" charset="0"/>
              </a:rPr>
              <a:t>von allen bearbeitet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wird dann von allen bearbeitet. </a:t>
            </a:r>
            <a:r>
              <a:rPr lang="de-DE" sz="4400" dirty="0" smtClean="0">
                <a:solidFill>
                  <a:srgbClr val="FF7400"/>
                </a:solidFill>
                <a:latin typeface="Roboto" pitchFamily="2" charset="0"/>
                <a:ea typeface="Roboto" pitchFamily="2" charset="0"/>
              </a:rPr>
              <a:t>Das ist schon ziemlich kompliziert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annes Hofmeister\Desktop\2763766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a:t>
            </a:r>
            <a:br>
              <a:rPr lang="de-DE" dirty="0" smtClean="0"/>
            </a:br>
            <a:r>
              <a:rPr lang="de-DE" dirty="0" smtClean="0"/>
              <a:t>sind </a:t>
            </a:r>
            <a:r>
              <a:rPr lang="de-DE" dirty="0" smtClean="0">
                <a:solidFill>
                  <a:srgbClr val="FF00FF"/>
                </a:solidFill>
              </a:rPr>
              <a:t>keine</a:t>
            </a:r>
            <a:r>
              <a:rPr lang="de-DE" dirty="0" smtClean="0"/>
              <a:t> ByteArrays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NullObjekte</a:t>
            </a:r>
            <a:endParaRPr lang="en-US" dirty="0">
              <a:solidFill>
                <a:srgbClr val="00B7FF"/>
              </a:solidFill>
            </a:endParaRPr>
          </a:p>
        </p:txBody>
      </p:sp>
    </p:spTree>
    <p:extLst>
      <p:ext uri="{BB962C8B-B14F-4D97-AF65-F5344CB8AC3E}">
        <p14:creationId xmlns:p14="http://schemas.microsoft.com/office/powerpoint/2010/main" val="697997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Bis</a:t>
            </a:r>
            <a:r>
              <a:rPr lang="en-US" dirty="0" smtClean="0"/>
              <a:t> </a:t>
            </a:r>
            <a:r>
              <a:rPr lang="en-US" dirty="0" err="1" smtClean="0"/>
              <a:t>hier</a:t>
            </a:r>
            <a:r>
              <a:rPr lang="en-US" dirty="0" smtClean="0"/>
              <a:t>: Empathic Code.</a:t>
            </a:r>
            <a:br>
              <a:rPr lang="en-US" dirty="0" smtClean="0"/>
            </a:br>
            <a:r>
              <a:rPr lang="en-US" dirty="0" err="1" smtClean="0">
                <a:solidFill>
                  <a:srgbClr val="FF00FF"/>
                </a:solidFill>
              </a:rPr>
              <a:t>Theorie</a:t>
            </a:r>
            <a:r>
              <a:rPr lang="en-US" dirty="0" smtClean="0">
                <a:solidFill>
                  <a:srgbClr val="FF00FF"/>
                </a:solidFill>
              </a:rPr>
              <a:t>.</a:t>
            </a:r>
            <a:endParaRPr lang="de-DE" dirty="0">
              <a:solidFill>
                <a:srgbClr val="FF00FF"/>
              </a:solidFill>
            </a:endParaRPr>
          </a:p>
        </p:txBody>
      </p:sp>
    </p:spTree>
    <p:extLst>
      <p:ext uri="{BB962C8B-B14F-4D97-AF65-F5344CB8AC3E}">
        <p14:creationId xmlns:p14="http://schemas.microsoft.com/office/powerpoint/2010/main" val="13519680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extLst>
      <p:ext uri="{BB962C8B-B14F-4D97-AF65-F5344CB8AC3E}">
        <p14:creationId xmlns:p14="http://schemas.microsoft.com/office/powerpoint/2010/main" val="13613918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Tree>
    <p:extLst>
      <p:ext uri="{BB962C8B-B14F-4D97-AF65-F5344CB8AC3E}">
        <p14:creationId xmlns:p14="http://schemas.microsoft.com/office/powerpoint/2010/main" val="1954080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Tree>
    <p:extLst>
      <p:ext uri="{BB962C8B-B14F-4D97-AF65-F5344CB8AC3E}">
        <p14:creationId xmlns:p14="http://schemas.microsoft.com/office/powerpoint/2010/main" val="5756022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194031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8905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62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6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609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799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2896792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288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0208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707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62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p:txBody>
          <a:bodyPr/>
          <a:lstStyle/>
          <a:p>
            <a:r>
              <a:rPr lang="en-US" dirty="0" smtClean="0">
                <a:solidFill>
                  <a:srgbClr val="FF00FF"/>
                </a:solidFill>
              </a:rPr>
              <a:t>Code</a:t>
            </a:r>
            <a:endParaRPr lang="en-US" dirty="0">
              <a:solidFill>
                <a:srgbClr val="FF00FF"/>
              </a:solidFill>
            </a:endParaRPr>
          </a:p>
        </p:txBody>
      </p:sp>
      <p:sp>
        <p:nvSpPr>
          <p:cNvPr id="21" name="Textplatzhalter 20"/>
          <p:cNvSpPr>
            <a:spLocks noGrp="1"/>
          </p:cNvSpPr>
          <p:nvPr>
            <p:ph type="body" sz="quarter" idx="11"/>
          </p:nvPr>
        </p:nvSpPr>
        <p:spPr/>
        <p:txBody>
          <a:bodyPr/>
          <a:lstStyle/>
          <a:p>
            <a:r>
              <a:rPr lang="en-US" dirty="0" smtClean="0">
                <a:solidFill>
                  <a:srgbClr val="00B7FF"/>
                </a:solidFill>
              </a:rPr>
              <a:t>Intention</a:t>
            </a:r>
            <a:endParaRPr lang="en-US" dirty="0">
              <a:solidFill>
                <a:srgbClr val="00B7FF"/>
              </a:solidFill>
            </a:endParaRPr>
          </a:p>
        </p:txBody>
      </p:sp>
    </p:spTree>
    <p:extLst>
      <p:ext uri="{BB962C8B-B14F-4D97-AF65-F5344CB8AC3E}">
        <p14:creationId xmlns:p14="http://schemas.microsoft.com/office/powerpoint/2010/main" val="1091167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4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6832511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9150551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7187699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8329044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35041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783665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133464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824032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407088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Bildschirmpräsentation (4:3)</PresentationFormat>
  <Paragraphs>283</Paragraphs>
  <Slides>165</Slides>
  <Notes>1</Notes>
  <HiddenSlides>0</HiddenSlides>
  <MMClips>0</MMClips>
  <ScaleCrop>false</ScaleCrop>
  <HeadingPairs>
    <vt:vector size="4" baseType="variant">
      <vt:variant>
        <vt:lpstr>Design</vt:lpstr>
      </vt:variant>
      <vt:variant>
        <vt:i4>1</vt:i4>
      </vt:variant>
      <vt:variant>
        <vt:lpstr>Folientitel</vt:lpstr>
      </vt:variant>
      <vt:variant>
        <vt:i4>165</vt:i4>
      </vt:variant>
    </vt:vector>
  </HeadingPairs>
  <TitlesOfParts>
    <vt:vector size="166" baseType="lpstr">
      <vt:lpstr>Larissa-Design</vt:lpstr>
      <vt:lpstr>☃</vt:lpstr>
      <vt:lpstr>Johannes Hofmeister</vt:lpstr>
      <vt:lpstr>@pro_cessor</vt:lpstr>
      <vt:lpstr>http://cessor.de</vt:lpstr>
      <vt:lpstr>I ♥ Code</vt:lpstr>
      <vt:lpstr>PowerPoint-Präsentation</vt:lpstr>
      <vt:lpstr>Informatik</vt:lpstr>
      <vt:lpstr>Separation</vt:lpstr>
      <vt:lpstr>PowerPoint-Präsentation</vt:lpstr>
      <vt:lpstr>PowerPoint-Präsentation</vt:lpstr>
      <vt:lpstr>PowerPoint-Präsentation</vt:lpstr>
      <vt:lpstr>PowerPoint-Präsentation</vt:lpstr>
      <vt:lpstr>PowerPoint-Präsentation</vt:lpstr>
      <vt:lpstr>Empathie</vt:lpstr>
      <vt:lpstr>Empathy is the capacity to think and feel oneself into the inner life of another person</vt:lpstr>
      <vt:lpstr>PowerPoint-Präsentation</vt:lpstr>
      <vt:lpstr>Erst mal einfach</vt:lpstr>
      <vt:lpstr>PowerPoint-Präsentation</vt:lpstr>
      <vt:lpstr> C#  var duck = new Duck();  </vt:lpstr>
      <vt:lpstr>Don’t let a stranger touch your privates</vt:lpstr>
      <vt:lpstr>Size &amp; Reuse</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vt:lpstr>
      <vt:lpstr>  </vt:lpstr>
      <vt:lpstr>  </vt:lpstr>
      <vt:lpstr>  </vt:lpstr>
      <vt:lpstr> def filter(markup):   return add_twitter_names(markup)     def add_twitter_names(markup):   pattern = "@(\w+)"   url = "https://twitter.com/"   link = "&lt;a href='%s\\1'&gt;@\\1&lt;/a&gt;" % url   replacement = link   return re.sub(pattern, replacement, markup)     def home(entries):   markup = create_page(entries)   markup = filter(markup)   return markup     def main():   entries = Entries()   if len(argv) &gt; 1:    date = argv[1]    entries = entries.written_on(date)   print home(entries)</vt:lpstr>
      <vt:lpstr>GUARD CLAUSES</vt:lpstr>
      <vt:lpstr>if(someValue != null)  {  doSomething();   doSomethingElse(result);  result = doSomeMoreSomething();  return result; } return null;</vt:lpstr>
      <vt:lpstr>if(someValue != null) { return null; }  doSomething();  doSomethingElse(result); result = doSomeMoreSomething(); return result;</vt:lpstr>
      <vt:lpstr>Fail early</vt:lpstr>
      <vt:lpstr>Cyclomatic Complexity</vt:lpstr>
      <vt:lpstr> Nested Ifs Number of Paths 2 ** 5 = 32 </vt:lpstr>
      <vt:lpstr> Guard Clauses  2 * 5 = 10 </vt:lpstr>
      <vt:lpstr>Can I hold these in memory?</vt:lpstr>
      <vt:lpstr>Ist der Code Performant von meinem Gehirn ausführbar?</vt:lpstr>
      <vt:lpstr>PowerPoint-Präsentation</vt:lpstr>
      <vt:lpstr>PowerPoint-Präsentation</vt:lpstr>
      <vt:lpstr>PowerPoint-Präsentation</vt:lpstr>
      <vt:lpstr>PowerPoint-Präsentation</vt:lpstr>
      <vt:lpstr>Chunking</vt:lpstr>
      <vt:lpstr>if(someValue != null)  {  Lorem ipsum = dolor sit;  amet = consectetuer(adipiscing, elit);  laoreet = sed.diam(nonummy);  nibh.euismod(tincidunt,ut);  laoreet = dolore.magna ? aliquam : erat.volutpat; } else {  Eodem.modo().typi(qui).nunc(nobis =&gt; {   videntur.parum(clari).fiant();   return sollemnes(in,futurum);  });  laoreet = sed.diam(nonummy);  nibh.euismod(tincidunt,ut); } return null; // Bis hier her habe ich den Context vergessen.</vt:lpstr>
      <vt:lpstr>Chunks</vt:lpstr>
      <vt:lpstr>public class Conference {  DateTime Date { get; private set; }  string Name { get; private set; } }</vt:lpstr>
      <vt:lpstr>var expenses = function (shop) {  shop.TotalSocialCosts = totalSocialCosts(shop);  var balance =    shop.Advertising    + (shop.Distributors * 500)    + rent(shop.Location)    + shop.Service    + salaries(shop)    + shop.TotalSocialCosts   + storage(shop);  debitAccount(shop,balance);  };</vt:lpstr>
      <vt:lpstr>Binäre Chunks</vt:lpstr>
      <vt:lpstr>PowerPoint-Präsentation</vt:lpstr>
      <vt:lpstr>If the implementation is hard to explain, it's a bad idea.</vt:lpstr>
      <vt:lpstr>Zuhören</vt:lpstr>
      <vt:lpstr>PowerPoint-Präsentation</vt:lpstr>
      <vt:lpstr>Zum Üben… https://github.com/cessor/refuctoring</vt:lpstr>
      <vt:lpstr>“You can call it beautiful code when the code also makes it look like the language was made for the problem” Ward cunningham.</vt:lpstr>
      <vt:lpstr>public class Quicksort {     public static int[] Sort(int[] array)     {         int[] a = new int[array.Length];         array.CopyTo(a, 0);         Sort(0, array.Length - 1, ref a);         return a;     }      private static void Sort(int links, int rechts, ref int[] daten)     {         if (links &gt;= rechts) return;         int teiler = Divide(links, rechts, ref daten);         Sort(links, teiler - 1, ref daten);         Sort(teiler + 1, rechts, ref daten);     }      private static int Divide(int left, int right, ref int[] data)     {         int leftpos = left;         int rightpos = right - 1;         int pivot = data[right];           do {                          while (data[leftpos] &lt;= pivot &amp;&amp; leftpos &lt; right) leftpos++;             while (data[rightpos] &gt;= pivot &amp;&amp; rightpos &gt; left) rightpos--;             if (leftpos &gt;= rightpos) continue;             Swap(leftpos, rightpos, ref data);          } while (leftpos &lt; rightpos);                  if (data[leftpos] &gt; pivot) {             Swap(leftpos, right, ref data);         }         return leftpos;      }      private static void Swap(int left, int right, ref int[] data)     {         int z = data[left];         data[left] = data[right];         data[right] = z;     } }</vt:lpstr>
      <vt:lpstr>let rec quicksort (list:int list) =      match list with     | [] -&gt; []     | head::tail -&gt;          let smaller,larger = List.partition (fun y -&gt; y &lt;= head) tail         quicksort smaller @ [head] @ quicksort larger</vt:lpstr>
      <vt:lpstr>“Clean code reads like well-written prose”  Grady Booch</vt:lpstr>
      <vt:lpstr>Natürliche</vt:lpstr>
      <vt:lpstr>var date = new DateTime (2012, 4, 14, 16, 32, 18, 500);</vt:lpstr>
      <vt:lpstr>var start = 14.April(2012).At(8.PM());  var end = 8.Hours().Later(start);   </vt:lpstr>
      <vt:lpstr>Abstraktion</vt:lpstr>
      <vt:lpstr>DomänenBEZUG</vt:lpstr>
      <vt:lpstr>War stories</vt:lpstr>
      <vt:lpstr>“Also ich hab da so ne Software”</vt:lpstr>
      <vt:lpstr>“Also ich hab da so ne Software, die bearbeitet so Bilder.”</vt:lpstr>
      <vt:lpstr>“Also ich hab da so ne Software, die bearbeitet so Bilder. Aber ich hab da so zwei viel zu große Klassen.”</vt:lpstr>
      <vt:lpstr>“Also ich hab da so ne Software, die bearbeitet so Bilder. Aber ich hab da viel zu große Klassen. Und ich reiche da so ein Bytearray rum.”</vt:lpstr>
      <vt:lpstr>“Also ich hab da so ne Software, die bearbeitet so Bilder. Aber ich hab da viel zu große Klassen. Und ich reiche da so ein Bytearray rum. Und das wird dann von allen bearbeitet.”</vt:lpstr>
      <vt:lpstr>“Also ich hab da so ne Software, die bearbeitet so Bilder. Aber ich hab da viel zu große Klassen. Und ich reiche da so ein Bytearray rum. Und das wird dann von allen bearbeitet. Das ist schon ziemlich kompliziert…”</vt:lpstr>
      <vt:lpstr>PowerPoint-Präsentation</vt:lpstr>
      <vt:lpstr>PowerPoint-Präsentation</vt:lpstr>
      <vt:lpstr>Bilder  sind keine ByteArrays</vt:lpstr>
      <vt:lpstr>Email Adressen  sind keine Strings</vt:lpstr>
      <vt:lpstr>Polymorphismen   Typen</vt:lpstr>
      <vt:lpstr>NullObjekte</vt:lpstr>
      <vt:lpstr>Bis hier: Empathic Code. Theorie.</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printOwning(double amount) {  printBanner();  printDetails(amount);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 var maschinen_kaufen = function (shop, lastRound) {  shop.Account -= (10000 * (shop.Machines50 - lastRound.Machines50])); }  var maschinen_verkaufen = function (shop) {  var damage = shop.Capacity / shop.MaximalCapacity;     shop.Account += (damage * 8000 * (lastRound.Machines50]                - shop.Machines50)); };  if (shop.Machines50 &gt; lastRound.Machines50]) {       maschinen_kaufen(shop, lastRound); } else if (shop.Machines50 &lt; lastRound.Machines50]) {       maschinen_verkaufen(shop); }</vt:lpstr>
      <vt:lpstr>var calculateFormulas = function(input, lastRound, month) {  var shop = deepCopy(input);  Procurement(shop, constants.MaximumCapacity);  Purchase(shop);  Manufacturing(shop, constants, month);  Expenses(shop);  Retail(shop);  Advertising(shop, constants, month.Demand());  Banking(shop, constants);  Reporting(shop, month.month, month.MaterialPrice());  return shop; };</vt:lpstr>
      <vt:lpstr>Rename Method</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public interface IFindCustomers    {   IEnumerable &lt;Customer&gt; BornIn(Year year);   }</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Extract Method</vt:lpstr>
      <vt:lpstr>Extract Class</vt:lpstr>
      <vt:lpstr>Chunking!</vt:lpstr>
      <vt:lpstr>Replace conditional with polymorphism</vt:lpstr>
      <vt:lpstr>Code…</vt:lpstr>
      <vt:lpstr>Systemische Metapher</vt:lpstr>
      <vt:lpstr>PowerPoint-Präsentation</vt:lpstr>
      <vt:lpstr>PowerPoint-Präsentation</vt:lpstr>
      <vt:lpstr>PowerPoint-Präsentation</vt:lpstr>
      <vt:lpstr>PowerPoint-Präsentation</vt:lpstr>
      <vt:lpstr>Das ist wie wenn…</vt:lpstr>
      <vt:lpstr>Code…</vt:lpstr>
      <vt:lpstr>PowerPoint-Präsentation</vt:lpstr>
      <vt:lpstr>PowerPoint-Präsentation</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  Duck Duck Duck  http://geekandpoke.typepad.com/geekandpoke/2012/03/static-typing.html  Rapist  http://rasmussenanders.blogspot.de/2011/03/catholic-priests-raping-nuns.html  Bundeswehr http://www.bmlv.gv.at/download_archiv/photos/inlandseinsatz/images/hochwasser_august_26.jpg  Complaints http://wayne.usschesapeake.org/wp-content/uploads/2011/06/Shout.png  Apologies http://www.5lovelanguages.com/learn-the-languages/the-five-languages-of-apology/  Signature Survey  http://c2.com/doc/SignatureSurvey/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416</cp:revision>
  <dcterms:created xsi:type="dcterms:W3CDTF">2012-05-02T19:59:02Z</dcterms:created>
  <dcterms:modified xsi:type="dcterms:W3CDTF">2013-06-26T05:42:02Z</dcterms:modified>
</cp:coreProperties>
</file>