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63" r:id="rId2"/>
    <p:sldId id="265" r:id="rId3"/>
    <p:sldId id="266" r:id="rId4"/>
    <p:sldId id="267" r:id="rId5"/>
    <p:sldId id="269" r:id="rId6"/>
    <p:sldId id="270" r:id="rId7"/>
    <p:sldId id="271" r:id="rId8"/>
    <p:sldId id="272" r:id="rId9"/>
    <p:sldId id="273" r:id="rId10"/>
    <p:sldId id="274" r:id="rId11"/>
    <p:sldId id="275" r:id="rId12"/>
    <p:sldId id="276" r:id="rId13"/>
    <p:sldId id="277" r:id="rId14"/>
    <p:sldId id="278" r:id="rId15"/>
    <p:sldId id="279" r:id="rId16"/>
    <p:sldId id="296" r:id="rId17"/>
    <p:sldId id="297" r:id="rId18"/>
    <p:sldId id="298" r:id="rId19"/>
    <p:sldId id="299" r:id="rId20"/>
    <p:sldId id="300" r:id="rId21"/>
    <p:sldId id="301" r:id="rId22"/>
    <p:sldId id="302" r:id="rId23"/>
    <p:sldId id="303" r:id="rId24"/>
    <p:sldId id="340" r:id="rId25"/>
    <p:sldId id="280" r:id="rId26"/>
    <p:sldId id="283" r:id="rId27"/>
    <p:sldId id="282" r:id="rId28"/>
    <p:sldId id="285" r:id="rId29"/>
    <p:sldId id="288" r:id="rId30"/>
    <p:sldId id="287" r:id="rId31"/>
    <p:sldId id="289" r:id="rId32"/>
    <p:sldId id="304" r:id="rId33"/>
    <p:sldId id="290" r:id="rId34"/>
    <p:sldId id="293" r:id="rId35"/>
    <p:sldId id="291" r:id="rId36"/>
    <p:sldId id="292" r:id="rId37"/>
    <p:sldId id="294" r:id="rId38"/>
    <p:sldId id="264" r:id="rId39"/>
    <p:sldId id="295" r:id="rId40"/>
    <p:sldId id="306" r:id="rId41"/>
    <p:sldId id="311" r:id="rId42"/>
    <p:sldId id="307" r:id="rId43"/>
    <p:sldId id="308" r:id="rId44"/>
    <p:sldId id="309" r:id="rId45"/>
    <p:sldId id="310" r:id="rId46"/>
    <p:sldId id="312" r:id="rId47"/>
    <p:sldId id="315" r:id="rId48"/>
    <p:sldId id="314" r:id="rId49"/>
    <p:sldId id="313" r:id="rId50"/>
    <p:sldId id="316" r:id="rId51"/>
    <p:sldId id="317" r:id="rId52"/>
    <p:sldId id="318" r:id="rId53"/>
    <p:sldId id="321" r:id="rId54"/>
    <p:sldId id="319" r:id="rId55"/>
    <p:sldId id="323" r:id="rId56"/>
    <p:sldId id="328" r:id="rId57"/>
    <p:sldId id="327" r:id="rId58"/>
    <p:sldId id="326" r:id="rId59"/>
    <p:sldId id="325" r:id="rId60"/>
    <p:sldId id="329" r:id="rId61"/>
    <p:sldId id="330" r:id="rId62"/>
    <p:sldId id="331" r:id="rId63"/>
    <p:sldId id="333" r:id="rId64"/>
    <p:sldId id="334" r:id="rId65"/>
    <p:sldId id="335" r:id="rId66"/>
    <p:sldId id="336" r:id="rId67"/>
    <p:sldId id="337" r:id="rId68"/>
    <p:sldId id="338" r:id="rId69"/>
    <p:sldId id="339" r:id="rId70"/>
    <p:sldId id="281" r:id="rId71"/>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7FF"/>
    <a:srgbClr val="FF00FF"/>
    <a:srgbClr val="FF7400"/>
    <a:srgbClr val="00FF00"/>
    <a:srgbClr val="00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p:scale>
          <a:sx n="110" d="100"/>
          <a:sy n="110" d="100"/>
        </p:scale>
        <p:origin x="-1548" y="6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842BA29-3F00-4EE9-95D9-5782F07C2E23}" type="datetimeFigureOut">
              <a:rPr lang="en-US" smtClean="0"/>
              <a:pPr/>
              <a:t>6/25/2013</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3D1CB767-9A7C-4292-9A32-0261AC704A14}" type="slidenum">
              <a:rPr lang="en-US" smtClean="0"/>
              <a:pPr/>
              <a:t>‹Nr.›</a:t>
            </a:fld>
            <a:endParaRPr lang="en-US"/>
          </a:p>
        </p:txBody>
      </p:sp>
    </p:spTree>
    <p:extLst>
      <p:ext uri="{BB962C8B-B14F-4D97-AF65-F5344CB8AC3E}">
        <p14:creationId xmlns:p14="http://schemas.microsoft.com/office/powerpoint/2010/main" val="40274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25.06.2013</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25.06.2013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psychologie.uni-heidelberg.de/ae/allg/mitarb/jf/Engelhart_etal%20SIOPT_2011%20tailor_poster.pdf"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extLst>
      <p:ext uri="{BB962C8B-B14F-4D97-AF65-F5344CB8AC3E}">
        <p14:creationId xmlns:p14="http://schemas.microsoft.com/office/powerpoint/2010/main" val="175858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019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323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765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95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704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232892" y="4941168"/>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37745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5261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08792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25635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Systems</a:t>
            </a:r>
            <a:endParaRPr lang="de-DE" dirty="0"/>
          </a:p>
        </p:txBody>
      </p:sp>
      <p:sp>
        <p:nvSpPr>
          <p:cNvPr id="3" name="Textplatzhalter 2"/>
          <p:cNvSpPr>
            <a:spLocks noGrp="1"/>
          </p:cNvSpPr>
          <p:nvPr>
            <p:ph type="body" sz="quarter" idx="10"/>
          </p:nvPr>
        </p:nvSpPr>
        <p:spPr/>
        <p:txBody>
          <a:bodyPr/>
          <a:lstStyle/>
          <a:p>
            <a:endParaRPr lang="de-DE"/>
          </a:p>
        </p:txBody>
      </p:sp>
      <p:sp>
        <p:nvSpPr>
          <p:cNvPr id="4" name="Textplatzhalter 3"/>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0678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938078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177171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897868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411659" y="5013176"/>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10157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Abstract…</a:t>
            </a:r>
            <a:endParaRPr lang="de-DE" dirty="0"/>
          </a:p>
        </p:txBody>
      </p:sp>
    </p:spTree>
    <p:extLst>
      <p:ext uri="{BB962C8B-B14F-4D97-AF65-F5344CB8AC3E}">
        <p14:creationId xmlns:p14="http://schemas.microsoft.com/office/powerpoint/2010/main" val="80250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258731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264591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266138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437532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387399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Complex problem Solving</a:t>
            </a:r>
            <a:endParaRPr lang="de-DE" dirty="0">
              <a:solidFill>
                <a:srgbClr val="00B7FF"/>
              </a:solidFill>
            </a:endParaRPr>
          </a:p>
        </p:txBody>
      </p:sp>
      <p:sp>
        <p:nvSpPr>
          <p:cNvPr id="4" name="Textplatzhalter 3"/>
          <p:cNvSpPr>
            <a:spLocks noGrp="1"/>
          </p:cNvSpPr>
          <p:nvPr>
            <p:ph type="body" sz="quarter" idx="10"/>
          </p:nvPr>
        </p:nvSpPr>
        <p:spPr/>
        <p:txBody>
          <a:bodyPr/>
          <a:lstStyle/>
          <a:p>
            <a:endParaRPr lang="de-DE"/>
          </a:p>
        </p:txBody>
      </p:sp>
      <p:sp>
        <p:nvSpPr>
          <p:cNvPr id="5" name="Textplatzhalter 4"/>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3996611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317984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320013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Dietrich Dörner</a:t>
            </a:r>
            <a:endParaRPr lang="de-DE" dirty="0"/>
          </a:p>
        </p:txBody>
      </p:sp>
    </p:spTree>
    <p:extLst>
      <p:ext uri="{BB962C8B-B14F-4D97-AF65-F5344CB8AC3E}">
        <p14:creationId xmlns:p14="http://schemas.microsoft.com/office/powerpoint/2010/main" val="40594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Interpolation</a:t>
            </a:r>
            <a:endParaRPr lang="de-DE" dirty="0"/>
          </a:p>
        </p:txBody>
      </p:sp>
    </p:spTree>
    <p:extLst>
      <p:ext uri="{BB962C8B-B14F-4D97-AF65-F5344CB8AC3E}">
        <p14:creationId xmlns:p14="http://schemas.microsoft.com/office/powerpoint/2010/main" val="2271234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Interpolation</a:t>
            </a:r>
            <a:endParaRPr lang="de-DE" dirty="0"/>
          </a:p>
        </p:txBody>
      </p:sp>
      <p:sp>
        <p:nvSpPr>
          <p:cNvPr id="10" name="Rechteck 9"/>
          <p:cNvSpPr/>
          <p:nvPr/>
        </p:nvSpPr>
        <p:spPr>
          <a:xfrm>
            <a:off x="0" y="4149080"/>
            <a:ext cx="9144000" cy="2708920"/>
          </a:xfrm>
          <a:prstGeom prst="rect">
            <a:avLst/>
          </a:prstGeom>
          <a:solidFill>
            <a:schemeClr val="bg1">
              <a:alpha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465342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Synthese</a:t>
            </a:r>
            <a:endParaRPr lang="de-DE" dirty="0"/>
          </a:p>
        </p:txBody>
      </p:sp>
    </p:spTree>
    <p:extLst>
      <p:ext uri="{BB962C8B-B14F-4D97-AF65-F5344CB8AC3E}">
        <p14:creationId xmlns:p14="http://schemas.microsoft.com/office/powerpoint/2010/main" val="1986162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DIALEKTISCH</a:t>
            </a:r>
            <a:endParaRPr lang="de-DE" dirty="0"/>
          </a:p>
        </p:txBody>
      </p:sp>
    </p:spTree>
    <p:extLst>
      <p:ext uri="{BB962C8B-B14F-4D97-AF65-F5344CB8AC3E}">
        <p14:creationId xmlns:p14="http://schemas.microsoft.com/office/powerpoint/2010/main" val="35243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a:t>
            </a:r>
            <a:endParaRPr lang="de-DE" dirty="0"/>
          </a:p>
        </p:txBody>
      </p:sp>
      <p:sp>
        <p:nvSpPr>
          <p:cNvPr id="10" name="Rechteck 9"/>
          <p:cNvSpPr/>
          <p:nvPr/>
        </p:nvSpPr>
        <p:spPr>
          <a:xfrm>
            <a:off x="270272" y="4490132"/>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696254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Joachim Funke</a:t>
            </a:r>
            <a:endParaRPr lang="de-DE" dirty="0"/>
          </a:p>
        </p:txBody>
      </p:sp>
    </p:spTree>
    <p:extLst>
      <p:ext uri="{BB962C8B-B14F-4D97-AF65-F5344CB8AC3E}">
        <p14:creationId xmlns:p14="http://schemas.microsoft.com/office/powerpoint/2010/main" val="3561660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ohannes\Desktop\Asse\empathiccode\Refactoring\putz-osterlo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476672"/>
            <a:ext cx="4909067" cy="532832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2757924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a problem?</a:t>
            </a:r>
            <a:endParaRPr lang="de-DE" dirty="0"/>
          </a:p>
        </p:txBody>
      </p:sp>
    </p:spTree>
    <p:extLst>
      <p:ext uri="{BB962C8B-B14F-4D97-AF65-F5344CB8AC3E}">
        <p14:creationId xmlns:p14="http://schemas.microsoft.com/office/powerpoint/2010/main" val="3866927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00FF00"/>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V2</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v1</a:t>
            </a:r>
            <a:endParaRPr lang="de-DE" sz="13800" dirty="0">
              <a:latin typeface="Bebas Neue" pitchFamily="34" charset="0"/>
              <a:ea typeface="Roboto" pitchFamily="2" charset="0"/>
            </a:endParaRPr>
          </a:p>
        </p:txBody>
      </p:sp>
      <p:sp>
        <p:nvSpPr>
          <p:cNvPr id="9" name="Rechteck 8"/>
          <p:cNvSpPr/>
          <p:nvPr/>
        </p:nvSpPr>
        <p:spPr>
          <a:xfrm>
            <a:off x="4104320" y="4532926"/>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a:xfrm>
            <a:off x="971600" y="548680"/>
            <a:ext cx="7200800" cy="1440160"/>
          </a:xfrm>
        </p:spPr>
        <p:txBody>
          <a:bodyPr/>
          <a:lstStyle/>
          <a:p>
            <a:r>
              <a:rPr lang="de-DE" dirty="0" smtClean="0"/>
              <a:t>Systeme</a:t>
            </a:r>
            <a:endParaRPr lang="de-DE" dirty="0"/>
          </a:p>
        </p:txBody>
      </p:sp>
    </p:spTree>
    <p:extLst>
      <p:ext uri="{BB962C8B-B14F-4D97-AF65-F5344CB8AC3E}">
        <p14:creationId xmlns:p14="http://schemas.microsoft.com/office/powerpoint/2010/main" val="19882526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3"/>
          <p:cNvSpPr>
            <a:spLocks noGrp="1"/>
          </p:cNvSpPr>
          <p:nvPr>
            <p:ph type="body" sz="quarter" idx="10"/>
          </p:nvPr>
        </p:nvSpPr>
        <p:spPr>
          <a:xfrm>
            <a:off x="0" y="6525344"/>
            <a:ext cx="9144000" cy="332656"/>
          </a:xfrm>
        </p:spPr>
        <p:txBody>
          <a:bodyPr/>
          <a:lstStyle/>
          <a:p>
            <a:pPr algn="r"/>
            <a:r>
              <a:rPr lang="de-DE" sz="1000" dirty="0">
                <a:latin typeface="Source Code Pro" pitchFamily="49" charset="0"/>
                <a:ea typeface="Roboto" pitchFamily="2" charset="0"/>
                <a:hlinkClick r:id="rId2"/>
              </a:rPr>
              <a:t>http://www.psychologie.uni-heidelberg.de/ae/allg/mitarb/jf/Engelhart_etal%20SIOPT_2011%20tailor_poster.pdf</a:t>
            </a:r>
            <a:endParaRPr lang="de-DE" sz="1000" dirty="0">
              <a:latin typeface="Source Code Pro" pitchFamily="49" charset="0"/>
              <a:ea typeface="Roboto" pitchFamily="2" charset="0"/>
            </a:endParaRPr>
          </a:p>
        </p:txBody>
      </p:sp>
      <p:pic>
        <p:nvPicPr>
          <p:cNvPr id="3074" name="Picture 2" descr="C:\Users\Johannes\Desktop\Asse\empathiccode\Refactoring\variable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8640"/>
            <a:ext cx="8209819" cy="605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861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Desktop\variab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84" y="476672"/>
            <a:ext cx="5372100" cy="5505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2432236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pic>
        <p:nvPicPr>
          <p:cNvPr id="2050" name="Picture 2" descr="C:\Users\Johannes\Desktop\Asse\empathiccode\Refactoring\lab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48680"/>
            <a:ext cx="67751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778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TI-BASIC</a:t>
            </a:r>
            <a:endParaRPr lang="de-DE" dirty="0"/>
          </a:p>
        </p:txBody>
      </p:sp>
    </p:spTree>
    <p:extLst>
      <p:ext uri="{BB962C8B-B14F-4D97-AF65-F5344CB8AC3E}">
        <p14:creationId xmlns:p14="http://schemas.microsoft.com/office/powerpoint/2010/main" val="3786780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GWBasic</a:t>
            </a:r>
            <a:endParaRPr lang="de-DE" dirty="0"/>
          </a:p>
        </p:txBody>
      </p:sp>
    </p:spTree>
    <p:extLst>
      <p:ext uri="{BB962C8B-B14F-4D97-AF65-F5344CB8AC3E}">
        <p14:creationId xmlns:p14="http://schemas.microsoft.com/office/powerpoint/2010/main" val="2541225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Flash</a:t>
            </a:r>
            <a:br>
              <a:rPr lang="de-DE" dirty="0" smtClean="0"/>
            </a:br>
            <a:r>
              <a:rPr lang="de-DE" dirty="0" smtClean="0"/>
              <a:t>Action Script 2</a:t>
            </a:r>
            <a:endParaRPr lang="de-DE" dirty="0"/>
          </a:p>
        </p:txBody>
      </p:sp>
    </p:spTree>
    <p:extLst>
      <p:ext uri="{BB962C8B-B14F-4D97-AF65-F5344CB8AC3E}">
        <p14:creationId xmlns:p14="http://schemas.microsoft.com/office/powerpoint/2010/main" val="687071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 </a:t>
            </a:r>
            <a:br>
              <a:rPr lang="de-DE" dirty="0" smtClean="0"/>
            </a:br>
            <a:r>
              <a:rPr lang="de-DE" dirty="0" err="1" smtClean="0"/>
              <a:t>JavascripT</a:t>
            </a:r>
            <a:endParaRPr lang="de-DE" dirty="0"/>
          </a:p>
        </p:txBody>
      </p:sp>
    </p:spTree>
    <p:extLst>
      <p:ext uri="{BB962C8B-B14F-4D97-AF65-F5344CB8AC3E}">
        <p14:creationId xmlns:p14="http://schemas.microsoft.com/office/powerpoint/2010/main" val="4131389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548680"/>
            <a:ext cx="7200800" cy="3600400"/>
          </a:xfrm>
        </p:spPr>
        <p:txBody>
          <a:bodyPr/>
          <a:lstStyle/>
          <a:p>
            <a:r>
              <a:rPr lang="de-DE" dirty="0" smtClean="0"/>
              <a:t>Code</a:t>
            </a:r>
            <a:endParaRPr lang="de-DE" dirty="0"/>
          </a:p>
        </p:txBody>
      </p:sp>
      <p:sp>
        <p:nvSpPr>
          <p:cNvPr id="5" name="Textplatzhalter 4"/>
          <p:cNvSpPr>
            <a:spLocks noGrp="1"/>
          </p:cNvSpPr>
          <p:nvPr>
            <p:ph type="body" sz="quarter" idx="11"/>
          </p:nvPr>
        </p:nvSpPr>
        <p:spPr>
          <a:xfrm>
            <a:off x="899592" y="3501008"/>
            <a:ext cx="7200850" cy="935161"/>
          </a:xfrm>
        </p:spPr>
        <p:txBody>
          <a:bodyPr/>
          <a:lstStyle/>
          <a:p>
            <a:pPr algn="l"/>
            <a:r>
              <a:rPr lang="de-DE" sz="4000" dirty="0" smtClean="0"/>
              <a:t>Lieber Johannes,</a:t>
            </a:r>
          </a:p>
          <a:p>
            <a:pPr algn="l"/>
            <a:r>
              <a:rPr lang="de-DE" sz="4000" dirty="0" smtClean="0"/>
              <a:t>Zeig den Leuten doch mal ein bisschen Code! </a:t>
            </a:r>
            <a:br>
              <a:rPr lang="de-DE" sz="4000" dirty="0" smtClean="0"/>
            </a:br>
            <a:r>
              <a:rPr lang="de-DE" sz="4000" dirty="0" smtClean="0"/>
              <a:t>- Ich, vor knapp 13 Stunden</a:t>
            </a:r>
            <a:endParaRPr lang="de-DE" sz="4000" dirty="0"/>
          </a:p>
        </p:txBody>
      </p:sp>
    </p:spTree>
    <p:extLst>
      <p:ext uri="{BB962C8B-B14F-4D97-AF65-F5344CB8AC3E}">
        <p14:creationId xmlns:p14="http://schemas.microsoft.com/office/powerpoint/2010/main" val="3776694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Hier bist du richtig!</a:t>
            </a:r>
            <a:endParaRPr lang="de-DE" dirty="0"/>
          </a:p>
        </p:txBody>
      </p:sp>
    </p:spTree>
    <p:extLst>
      <p:ext uri="{BB962C8B-B14F-4D97-AF65-F5344CB8AC3E}">
        <p14:creationId xmlns:p14="http://schemas.microsoft.com/office/powerpoint/2010/main" val="23656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965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Textplatzhalter 2"/>
          <p:cNvSpPr>
            <a:spLocks noGrp="1"/>
          </p:cNvSpPr>
          <p:nvPr>
            <p:ph type="body" sz="quarter" idx="10"/>
          </p:nvPr>
        </p:nvSpPr>
        <p:spPr/>
        <p:txBody>
          <a:bodyPr/>
          <a:lstStyle/>
          <a:p>
            <a:r>
              <a:rPr lang="de-DE" dirty="0" smtClean="0"/>
              <a:t>Alle</a:t>
            </a:r>
            <a:endParaRPr lang="de-DE" dirty="0"/>
          </a:p>
        </p:txBody>
      </p:sp>
      <p:sp>
        <p:nvSpPr>
          <p:cNvPr id="4" name="Textplatzhalter 3"/>
          <p:cNvSpPr>
            <a:spLocks noGrp="1"/>
          </p:cNvSpPr>
          <p:nvPr>
            <p:ph type="body" sz="quarter" idx="11"/>
          </p:nvPr>
        </p:nvSpPr>
        <p:spPr/>
        <p:txBody>
          <a:bodyPr/>
          <a:lstStyle/>
          <a:p>
            <a:r>
              <a:rPr lang="de-DE" dirty="0"/>
              <a:t>e</a:t>
            </a:r>
            <a:r>
              <a:rPr lang="de-DE" dirty="0" smtClean="0"/>
              <a:t>ntfernen!</a:t>
            </a:r>
            <a:endParaRPr lang="de-DE" dirty="0"/>
          </a:p>
        </p:txBody>
      </p:sp>
    </p:spTree>
    <p:extLst>
      <p:ext uri="{BB962C8B-B14F-4D97-AF65-F5344CB8AC3E}">
        <p14:creationId xmlns:p14="http://schemas.microsoft.com/office/powerpoint/2010/main" val="2896664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ohannes\Desktop\Asse\empathiccode\Refactoring\stupid_com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14505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29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3278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main function</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int main(int </a:t>
            </a:r>
            <a:r>
              <a:rPr lang="en-US" sz="2000" b="1" dirty="0" err="1">
                <a:solidFill>
                  <a:schemeClr val="bg1"/>
                </a:solidFill>
                <a:latin typeface="Consolas" pitchFamily="49" charset="0"/>
                <a:ea typeface="Roboto" pitchFamily="2" charset="0"/>
                <a:cs typeface="Consolas" pitchFamily="49" charset="0"/>
              </a:rPr>
              <a:t>argc</a:t>
            </a:r>
            <a:r>
              <a:rPr lang="en-US" sz="2000" b="1" dirty="0">
                <a:solidFill>
                  <a:schemeClr val="bg1"/>
                </a:solidFill>
                <a:latin typeface="Consolas" pitchFamily="49" charset="0"/>
                <a:ea typeface="Roboto" pitchFamily="2" charset="0"/>
                <a:cs typeface="Consolas" pitchFamily="49" charset="0"/>
              </a:rPr>
              <a:t>, char **</a:t>
            </a:r>
            <a:r>
              <a:rPr lang="en-US" sz="2000" b="1" dirty="0" err="1">
                <a:solidFill>
                  <a:schemeClr val="bg1"/>
                </a:solidFill>
                <a:latin typeface="Consolas" pitchFamily="49" charset="0"/>
                <a:ea typeface="Roboto" pitchFamily="2" charset="0"/>
                <a:cs typeface="Consolas" pitchFamily="49" charset="0"/>
              </a:rPr>
              <a:t>argv</a:t>
            </a:r>
            <a:r>
              <a:rPr lang="en-US" sz="2000" b="1" dirty="0">
                <a:solidFill>
                  <a:schemeClr val="bg1"/>
                </a:solidFill>
                <a:latin typeface="Consolas" pitchFamily="49" charset="0"/>
                <a:ea typeface="Roboto" pitchFamily="2" charset="0"/>
                <a:cs typeface="Consolas" pitchFamily="49" charset="0"/>
              </a:rPr>
              <a:t>) {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initialize </a:t>
            </a:r>
            <a:r>
              <a:rPr lang="en-US" sz="2000" b="1" dirty="0" err="1">
                <a:solidFill>
                  <a:schemeClr val="bg1">
                    <a:lumMod val="75000"/>
                  </a:schemeClr>
                </a:solidFill>
                <a:latin typeface="Consolas" pitchFamily="49" charset="0"/>
                <a:ea typeface="Roboto" pitchFamily="2" charset="0"/>
                <a:cs typeface="Consolas" pitchFamily="49" charset="0"/>
              </a:rPr>
              <a:t>gtk</a:t>
            </a:r>
            <a:r>
              <a:rPr lang="en-US" sz="2000" b="1" dirty="0">
                <a:solidFill>
                  <a:schemeClr val="bg1">
                    <a:lumMod val="75000"/>
                  </a:schemeClr>
                </a:solidFill>
                <a:latin typeface="Consolas" pitchFamily="49" charset="0"/>
                <a:ea typeface="Roboto" pitchFamily="2" charset="0"/>
                <a:cs typeface="Consolas" pitchFamily="49" charset="0"/>
              </a:rPr>
              <a:t> and set up </a:t>
            </a:r>
            <a:r>
              <a:rPr lang="en-US" sz="2000" b="1" dirty="0" err="1">
                <a:solidFill>
                  <a:schemeClr val="bg1">
                    <a:lumMod val="75000"/>
                  </a:schemeClr>
                </a:solidFill>
                <a:latin typeface="Consolas" pitchFamily="49" charset="0"/>
                <a:ea typeface="Roboto" pitchFamily="2" charset="0"/>
                <a:cs typeface="Consolas" pitchFamily="49" charset="0"/>
              </a:rPr>
              <a:t>gtkbuilder</a:t>
            </a: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 for </a:t>
            </a:r>
            <a:r>
              <a:rPr lang="en-US" sz="2000" b="1" dirty="0">
                <a:solidFill>
                  <a:schemeClr val="bg1">
                    <a:lumMod val="75000"/>
                  </a:schemeClr>
                </a:solidFill>
                <a:latin typeface="Consolas" pitchFamily="49" charset="0"/>
                <a:ea typeface="Roboto" pitchFamily="2" charset="0"/>
                <a:cs typeface="Consolas" pitchFamily="49" charset="0"/>
              </a:rPr>
              <a:t>UI import from xml</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err="1">
                <a:solidFill>
                  <a:schemeClr val="bg1">
                    <a:lumMod val="75000"/>
                  </a:schemeClr>
                </a:solidFill>
                <a:latin typeface="Consolas" pitchFamily="49" charset="0"/>
                <a:ea typeface="Roboto" pitchFamily="2" charset="0"/>
                <a:cs typeface="Consolas" pitchFamily="49" charset="0"/>
              </a:rPr>
              <a:t>gtk_init</a:t>
            </a:r>
            <a:r>
              <a:rPr lang="en-US" sz="2000" b="1" dirty="0">
                <a:solidFill>
                  <a:schemeClr val="bg1">
                    <a:lumMod val="75000"/>
                  </a:schemeClr>
                </a:solidFill>
                <a:latin typeface="Consolas" pitchFamily="49" charset="0"/>
                <a:ea typeface="Roboto" pitchFamily="2" charset="0"/>
                <a:cs typeface="Consolas" pitchFamily="49" charset="0"/>
              </a:rPr>
              <a:t> ( &amp;</a:t>
            </a:r>
            <a:r>
              <a:rPr lang="en-US" sz="2000" b="1" dirty="0" err="1">
                <a:solidFill>
                  <a:schemeClr val="bg1">
                    <a:lumMod val="75000"/>
                  </a:schemeClr>
                </a:solidFill>
                <a:latin typeface="Consolas" pitchFamily="49" charset="0"/>
                <a:ea typeface="Roboto" pitchFamily="2" charset="0"/>
                <a:cs typeface="Consolas" pitchFamily="49" charset="0"/>
              </a:rPr>
              <a:t>argc</a:t>
            </a:r>
            <a:r>
              <a:rPr lang="en-US" sz="2000" b="1" dirty="0">
                <a:solidFill>
                  <a:schemeClr val="bg1">
                    <a:lumMod val="75000"/>
                  </a:schemeClr>
                </a:solidFill>
                <a:latin typeface="Consolas" pitchFamily="49" charset="0"/>
                <a:ea typeface="Roboto" pitchFamily="2" charset="0"/>
                <a:cs typeface="Consolas" pitchFamily="49" charset="0"/>
              </a:rPr>
              <a:t>, &amp;</a:t>
            </a:r>
            <a:r>
              <a:rPr lang="en-US" sz="2000" b="1" dirty="0" err="1">
                <a:solidFill>
                  <a:schemeClr val="bg1">
                    <a:lumMod val="75000"/>
                  </a:schemeClr>
                </a:solidFill>
                <a:latin typeface="Consolas" pitchFamily="49" charset="0"/>
                <a:ea typeface="Roboto" pitchFamily="2" charset="0"/>
                <a:cs typeface="Consolas" pitchFamily="49" charset="0"/>
              </a:rPr>
              <a:t>argv</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endParaRPr lang="en-US" sz="2000" b="1" dirty="0">
              <a:solidFill>
                <a:schemeClr val="bg1">
                  <a:lumMod val="75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028601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8770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smtClean="0">
                <a:solidFill>
                  <a:schemeClr val="bg1"/>
                </a:solidFill>
                <a:latin typeface="Consolas" pitchFamily="49" charset="0"/>
                <a:ea typeface="Roboto" pitchFamily="2" charset="0"/>
                <a:cs typeface="Consolas" pitchFamily="49" charset="0"/>
              </a:rPr>
              <a:t>void </a:t>
            </a:r>
            <a:r>
              <a:rPr lang="en-US" sz="1600" b="1" dirty="0" err="1" smtClean="0">
                <a:solidFill>
                  <a:schemeClr val="bg1"/>
                </a:solidFill>
                <a:latin typeface="Consolas" pitchFamily="49" charset="0"/>
                <a:ea typeface="Roboto" pitchFamily="2" charset="0"/>
                <a:cs typeface="Consolas" pitchFamily="49" charset="0"/>
              </a:rPr>
              <a:t>printOwning</a:t>
            </a:r>
            <a:r>
              <a:rPr lang="en-US" sz="1600" b="1" dirty="0" smtClean="0">
                <a:solidFill>
                  <a:schemeClr val="bg1"/>
                </a:solidFill>
                <a:latin typeface="Consolas" pitchFamily="49" charset="0"/>
                <a:ea typeface="Roboto" pitchFamily="2" charset="0"/>
                <a:cs typeface="Consolas" pitchFamily="49" charset="0"/>
              </a:rPr>
              <a:t>(double amount)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printBanner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 print details</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Console.WriteLine</a:t>
            </a:r>
            <a:r>
              <a:rPr lang="en-US" sz="1600" b="1" dirty="0" smtClean="0">
                <a:solidFill>
                  <a:schemeClr val="bg1"/>
                </a:solidFill>
                <a:latin typeface="Consolas" pitchFamily="49" charset="0"/>
                <a:ea typeface="Roboto" pitchFamily="2" charset="0"/>
                <a:cs typeface="Consolas" pitchFamily="49" charset="0"/>
              </a:rPr>
              <a:t>(“name” + _name);</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Console.WriteLine</a:t>
            </a:r>
            <a:r>
              <a:rPr lang="en-US" sz="1600" b="1" dirty="0" smtClean="0">
                <a:solidFill>
                  <a:schemeClr val="bg1"/>
                </a:solidFill>
                <a:latin typeface="Consolas" pitchFamily="49" charset="0"/>
                <a:ea typeface="Roboto" pitchFamily="2" charset="0"/>
                <a:cs typeface="Consolas" pitchFamily="49" charset="0"/>
              </a:rPr>
              <a:t>(“amount” </a:t>
            </a:r>
            <a:r>
              <a:rPr lang="en-US" sz="1600" b="1" dirty="0">
                <a:solidFill>
                  <a:schemeClr val="bg1"/>
                </a:solidFill>
                <a:latin typeface="Consolas" pitchFamily="49" charset="0"/>
                <a:ea typeface="Roboto" pitchFamily="2" charset="0"/>
                <a:cs typeface="Consolas" pitchFamily="49" charset="0"/>
              </a:rPr>
              <a:t>+ </a:t>
            </a:r>
            <a:r>
              <a:rPr lang="en-US" sz="1600" b="1" dirty="0" smtClean="0">
                <a:solidFill>
                  <a:schemeClr val="bg1"/>
                </a:solidFill>
                <a:latin typeface="Consolas" pitchFamily="49" charset="0"/>
                <a:ea typeface="Roboto" pitchFamily="2" charset="0"/>
                <a:cs typeface="Consolas" pitchFamily="49" charset="0"/>
              </a:rPr>
              <a:t>amount);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endParaRPr lang="en-US" sz="16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1161219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smtClean="0">
                <a:solidFill>
                  <a:schemeClr val="bg1">
                    <a:lumMod val="65000"/>
                  </a:schemeClr>
                </a:solidFill>
                <a:latin typeface="Consolas" pitchFamily="49" charset="0"/>
                <a:ea typeface="Roboto" pitchFamily="2" charset="0"/>
                <a:cs typeface="Consolas" pitchFamily="49" charset="0"/>
              </a:rPr>
              <a:t>void </a:t>
            </a:r>
            <a:r>
              <a:rPr lang="en-US" sz="1600" b="1" dirty="0" err="1" smtClean="0">
                <a:solidFill>
                  <a:schemeClr val="bg1">
                    <a:lumMod val="65000"/>
                  </a:schemeClr>
                </a:solidFill>
                <a:latin typeface="Consolas" pitchFamily="49" charset="0"/>
                <a:ea typeface="Roboto" pitchFamily="2" charset="0"/>
                <a:cs typeface="Consolas" pitchFamily="49" charset="0"/>
              </a:rPr>
              <a:t>prontOwning</a:t>
            </a:r>
            <a:r>
              <a:rPr lang="en-US" sz="1600" b="1" dirty="0" smtClean="0">
                <a:solidFill>
                  <a:schemeClr val="bg1">
                    <a:lumMod val="65000"/>
                  </a:schemeClr>
                </a:solidFill>
                <a:latin typeface="Consolas" pitchFamily="49" charset="0"/>
                <a:ea typeface="Roboto" pitchFamily="2" charset="0"/>
                <a:cs typeface="Consolas" pitchFamily="49" charset="0"/>
              </a:rPr>
              <a:t>(double amount)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printBanner</a:t>
            </a:r>
            <a:r>
              <a:rPr lang="en-US" sz="1600" b="1" dirty="0" smtClean="0">
                <a:solidFill>
                  <a:schemeClr val="bg1"/>
                </a:solidFill>
                <a:latin typeface="Consolas" pitchFamily="49" charset="0"/>
                <a:ea typeface="Roboto" pitchFamily="2" charset="0"/>
                <a:cs typeface="Consolas" pitchFamily="49" charset="0"/>
              </a:rPr>
              <a:t>();</a:t>
            </a:r>
            <a:r>
              <a:rPr lang="en-US" sz="1600" b="1" dirty="0" smtClean="0">
                <a:solidFill>
                  <a:schemeClr val="bg1">
                    <a:lumMod val="65000"/>
                  </a:schemeClr>
                </a:solidFill>
                <a:latin typeface="Consolas" pitchFamily="49" charset="0"/>
                <a:ea typeface="Roboto" pitchFamily="2" charset="0"/>
                <a:cs typeface="Consolas" pitchFamily="49" charset="0"/>
              </a:rPr>
              <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printDetails</a:t>
            </a:r>
            <a:r>
              <a:rPr lang="en-US" sz="1600" b="1" dirty="0" smtClean="0">
                <a:solidFill>
                  <a:schemeClr val="bg1"/>
                </a:solidFill>
                <a:latin typeface="Consolas" pitchFamily="49" charset="0"/>
                <a:ea typeface="Roboto" pitchFamily="2" charset="0"/>
                <a:cs typeface="Consolas" pitchFamily="49" charset="0"/>
              </a:rPr>
              <a:t> (amount);</a:t>
            </a:r>
            <a:r>
              <a:rPr lang="en-US" sz="1600" b="1" dirty="0" smtClean="0">
                <a:solidFill>
                  <a:schemeClr val="bg1">
                    <a:lumMod val="65000"/>
                  </a:schemeClr>
                </a:solidFill>
                <a:latin typeface="Consolas" pitchFamily="49" charset="0"/>
                <a:ea typeface="Roboto" pitchFamily="2" charset="0"/>
                <a:cs typeface="Consolas" pitchFamily="49" charset="0"/>
              </a:rPr>
              <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void </a:t>
            </a:r>
            <a:r>
              <a:rPr lang="en-US" sz="1600" b="1" dirty="0" err="1" smtClean="0">
                <a:solidFill>
                  <a:schemeClr val="bg1"/>
                </a:solidFill>
                <a:latin typeface="Consolas" pitchFamily="49" charset="0"/>
                <a:ea typeface="Roboto" pitchFamily="2" charset="0"/>
                <a:cs typeface="Consolas" pitchFamily="49" charset="0"/>
              </a:rPr>
              <a:t>printDetails</a:t>
            </a:r>
            <a:r>
              <a:rPr lang="en-US" sz="1600" b="1" dirty="0" smtClean="0">
                <a:solidFill>
                  <a:schemeClr val="bg1">
                    <a:lumMod val="65000"/>
                  </a:schemeClr>
                </a:solidFill>
                <a:latin typeface="Consolas" pitchFamily="49" charset="0"/>
                <a:ea typeface="Roboto" pitchFamily="2" charset="0"/>
                <a:cs typeface="Consolas" pitchFamily="49" charset="0"/>
              </a:rPr>
              <a:t>(double amount)</a:t>
            </a: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r>
              <a:rPr lang="en-US" sz="1600" b="1" dirty="0">
                <a:solidFill>
                  <a:schemeClr val="bg1">
                    <a:lumMod val="65000"/>
                  </a:schemeClr>
                </a:solidFill>
                <a:latin typeface="Consolas" pitchFamily="49" charset="0"/>
                <a:ea typeface="Roboto" pitchFamily="2" charset="0"/>
                <a:cs typeface="Consolas" pitchFamily="49" charset="0"/>
              </a:rPr>
              <a:t/>
            </a:r>
            <a:br>
              <a:rPr lang="en-US" sz="1600" b="1" dirty="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	</a:t>
            </a:r>
            <a:r>
              <a:rPr lang="en-US" sz="1600" b="1" dirty="0" err="1">
                <a:solidFill>
                  <a:schemeClr val="bg1">
                    <a:lumMod val="65000"/>
                  </a:schemeClr>
                </a:solidFill>
                <a:latin typeface="Consolas" pitchFamily="49" charset="0"/>
                <a:ea typeface="Roboto" pitchFamily="2" charset="0"/>
                <a:cs typeface="Consolas" pitchFamily="49" charset="0"/>
              </a:rPr>
              <a:t>Console.WriteLine</a:t>
            </a:r>
            <a:r>
              <a:rPr lang="en-US" sz="1600" b="1" dirty="0">
                <a:solidFill>
                  <a:schemeClr val="bg1">
                    <a:lumMod val="65000"/>
                  </a:schemeClr>
                </a:solidFill>
                <a:latin typeface="Consolas" pitchFamily="49" charset="0"/>
                <a:ea typeface="Roboto" pitchFamily="2" charset="0"/>
                <a:cs typeface="Consolas" pitchFamily="49" charset="0"/>
              </a:rPr>
              <a:t>(“name” + _name);</a:t>
            </a:r>
            <a:br>
              <a:rPr lang="en-US" sz="1600" b="1" dirty="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	</a:t>
            </a:r>
            <a:r>
              <a:rPr lang="en-US" sz="1600" b="1" dirty="0" err="1">
                <a:solidFill>
                  <a:schemeClr val="bg1">
                    <a:lumMod val="65000"/>
                  </a:schemeClr>
                </a:solidFill>
                <a:latin typeface="Consolas" pitchFamily="49" charset="0"/>
                <a:ea typeface="Roboto" pitchFamily="2" charset="0"/>
                <a:cs typeface="Consolas" pitchFamily="49" charset="0"/>
              </a:rPr>
              <a:t>Console.WriteLine</a:t>
            </a:r>
            <a:r>
              <a:rPr lang="en-US" sz="1600" b="1" dirty="0">
                <a:solidFill>
                  <a:schemeClr val="bg1">
                    <a:lumMod val="65000"/>
                  </a:schemeClr>
                </a:solidFill>
                <a:latin typeface="Consolas" pitchFamily="49" charset="0"/>
                <a:ea typeface="Roboto" pitchFamily="2" charset="0"/>
                <a:cs typeface="Consolas" pitchFamily="49" charset="0"/>
              </a:rPr>
              <a:t>(“amount” + amount</a:t>
            </a: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a:t>
            </a:r>
            <a:endParaRPr lang="en-US" sz="1600" b="1" dirty="0">
              <a:solidFill>
                <a:schemeClr val="bg1">
                  <a:lumMod val="65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0776222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a:solidFill>
                  <a:schemeClr val="bg1">
                    <a:lumMod val="50000"/>
                  </a:schemeClr>
                </a:solidFill>
                <a:latin typeface="Consolas" pitchFamily="49" charset="0"/>
                <a:ea typeface="Roboto" pitchFamily="2" charset="0"/>
                <a:cs typeface="Consolas" pitchFamily="49" charset="0"/>
              </a:rPr>
              <a:t>//50er </a:t>
            </a:r>
            <a:r>
              <a:rPr lang="en-US" sz="1600" b="1" dirty="0" err="1">
                <a:solidFill>
                  <a:schemeClr val="bg1">
                    <a:lumMod val="50000"/>
                  </a:schemeClr>
                </a:solidFill>
                <a:latin typeface="Consolas" pitchFamily="49" charset="0"/>
                <a:ea typeface="Roboto" pitchFamily="2" charset="0"/>
                <a:cs typeface="Consolas" pitchFamily="49" charset="0"/>
              </a:rPr>
              <a:t>Maschinen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a:t>
            </a:r>
            <a:r>
              <a:rPr lang="en-US" sz="1600" b="1" dirty="0" err="1">
                <a:solidFill>
                  <a:schemeClr val="bg1"/>
                </a:solidFill>
                <a:latin typeface="Consolas" pitchFamily="49" charset="0"/>
                <a:ea typeface="Roboto" pitchFamily="2" charset="0"/>
                <a:cs typeface="Consolas" pitchFamily="49" charset="0"/>
              </a:rPr>
              <a:t>Maschinen</a:t>
            </a: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kaufen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if (shop.Machines50 &gt; lastRound.Machines50) {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shop.Account</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(10000 * (shop.Machines50 - </a:t>
            </a:r>
            <a:r>
              <a:rPr lang="en-US" sz="1600" b="1" dirty="0" smtClean="0">
                <a:solidFill>
                  <a:schemeClr val="bg1">
                    <a:lumMod val="50000"/>
                  </a:schemeClr>
                </a:solidFill>
                <a:latin typeface="Consolas" pitchFamily="49" charset="0"/>
                <a:ea typeface="Roboto" pitchFamily="2" charset="0"/>
                <a:cs typeface="Consolas" pitchFamily="49" charset="0"/>
              </a:rPr>
              <a:t>lastRound.Machines50</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a:t>
            </a:r>
            <a:r>
              <a:rPr lang="en-US" sz="1600" b="1" dirty="0" err="1">
                <a:solidFill>
                  <a:schemeClr val="bg1"/>
                </a:solidFill>
                <a:latin typeface="Consolas" pitchFamily="49" charset="0"/>
                <a:ea typeface="Roboto" pitchFamily="2" charset="0"/>
                <a:cs typeface="Consolas" pitchFamily="49" charset="0"/>
              </a:rPr>
              <a:t>Maschinen</a:t>
            </a: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verkaufen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else if (shop.Machines50 &lt; lastRound.Machines50)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var </a:t>
            </a:r>
            <a:r>
              <a:rPr lang="en-US" sz="1600" b="1" dirty="0">
                <a:solidFill>
                  <a:schemeClr val="bg1">
                    <a:lumMod val="50000"/>
                  </a:schemeClr>
                </a:solidFill>
                <a:latin typeface="Consolas" pitchFamily="49" charset="0"/>
                <a:ea typeface="Roboto" pitchFamily="2" charset="0"/>
                <a:cs typeface="Consolas" pitchFamily="49" charset="0"/>
              </a:rPr>
              <a:t>damage = </a:t>
            </a:r>
            <a:r>
              <a:rPr lang="en-US" sz="1600" b="1" dirty="0" err="1" smtClean="0">
                <a:solidFill>
                  <a:schemeClr val="bg1">
                    <a:lumMod val="50000"/>
                  </a:schemeClr>
                </a:solidFill>
                <a:latin typeface="Consolas" pitchFamily="49" charset="0"/>
                <a:ea typeface="Roboto" pitchFamily="2" charset="0"/>
                <a:cs typeface="Consolas" pitchFamily="49" charset="0"/>
              </a:rPr>
              <a:t>shop.Capacity</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shop.MaximalCapacity</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shop.Account</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(damage * 8000 * (</a:t>
            </a:r>
            <a:r>
              <a:rPr lang="en-US" sz="1600" b="1" dirty="0" smtClean="0">
                <a:solidFill>
                  <a:schemeClr val="bg1">
                    <a:lumMod val="50000"/>
                  </a:schemeClr>
                </a:solidFill>
                <a:latin typeface="Consolas" pitchFamily="49" charset="0"/>
                <a:ea typeface="Roboto" pitchFamily="2" charset="0"/>
                <a:cs typeface="Consolas" pitchFamily="49" charset="0"/>
              </a:rPr>
              <a:t>lastRound.Machines50shop.Machines50</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a:t>
            </a:r>
            <a:endParaRPr lang="en-US" sz="1600" b="1" dirty="0">
              <a:solidFill>
                <a:schemeClr val="bg1">
                  <a:lumMod val="50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760347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a:latin typeface="Consolas" pitchFamily="49" charset="0"/>
                <a:ea typeface="Roboto" pitchFamily="2" charset="0"/>
                <a:cs typeface="Consolas" pitchFamily="49" charset="0"/>
              </a:rPr>
              <a:t>var</a:t>
            </a:r>
            <a:r>
              <a:rPr lang="en-US" sz="1600" b="1" dirty="0">
                <a:solidFill>
                  <a:schemeClr val="bg1"/>
                </a:solidFill>
                <a:latin typeface="Consolas" pitchFamily="49" charset="0"/>
                <a:ea typeface="Roboto" pitchFamily="2" charset="0"/>
                <a:cs typeface="Consolas" pitchFamily="49" charset="0"/>
              </a:rPr>
              <a:t> </a:t>
            </a:r>
            <a:r>
              <a:rPr lang="en-US" sz="1600" b="1" dirty="0" err="1">
                <a:solidFill>
                  <a:srgbClr val="00FF00"/>
                </a:solidFill>
                <a:latin typeface="Consolas" pitchFamily="49" charset="0"/>
                <a:ea typeface="Roboto" pitchFamily="2" charset="0"/>
                <a:cs typeface="Consolas" pitchFamily="49" charset="0"/>
              </a:rPr>
              <a:t>calculateFormulas</a:t>
            </a:r>
            <a:r>
              <a:rPr lang="en-US" sz="1600" b="1" dirty="0">
                <a:solidFill>
                  <a:srgbClr val="00FF00"/>
                </a:solidFill>
                <a:latin typeface="Consolas" pitchFamily="49" charset="0"/>
                <a:ea typeface="Roboto" pitchFamily="2" charset="0"/>
                <a:cs typeface="Consolas" pitchFamily="49" charset="0"/>
              </a:rPr>
              <a:t> </a:t>
            </a:r>
            <a:r>
              <a:rPr lang="en-US" sz="1600" b="1" dirty="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function</a:t>
            </a:r>
            <a:r>
              <a:rPr lang="en-US" sz="1600" b="1" dirty="0" smtClean="0">
                <a:solidFill>
                  <a:schemeClr val="bg1"/>
                </a:solidFill>
                <a:latin typeface="Consolas" pitchFamily="49" charset="0"/>
                <a:ea typeface="Roboto" pitchFamily="2" charset="0"/>
                <a:cs typeface="Consolas" pitchFamily="49" charset="0"/>
              </a:rPr>
              <a:t>(</a:t>
            </a:r>
            <a:r>
              <a:rPr lang="en-US" sz="1600" b="1" dirty="0" smtClean="0">
                <a:solidFill>
                  <a:srgbClr val="FF7400"/>
                </a:solidFill>
                <a:latin typeface="Consolas" pitchFamily="49" charset="0"/>
                <a:ea typeface="Roboto" pitchFamily="2" charset="0"/>
                <a:cs typeface="Consolas" pitchFamily="49" charset="0"/>
              </a:rPr>
              <a:t>input, </a:t>
            </a:r>
            <a:r>
              <a:rPr lang="en-US" sz="1600" b="1" dirty="0" err="1">
                <a:solidFill>
                  <a:srgbClr val="FF7400"/>
                </a:solidFill>
                <a:latin typeface="Consolas" pitchFamily="49" charset="0"/>
                <a:ea typeface="Roboto" pitchFamily="2" charset="0"/>
                <a:cs typeface="Consolas" pitchFamily="49" charset="0"/>
              </a:rPr>
              <a:t>lastRound</a:t>
            </a:r>
            <a:r>
              <a:rPr lang="en-US" sz="1600" b="1" dirty="0">
                <a:solidFill>
                  <a:srgbClr val="FF7400"/>
                </a:solidFill>
                <a:latin typeface="Consolas" pitchFamily="49" charset="0"/>
                <a:ea typeface="Roboto" pitchFamily="2" charset="0"/>
                <a:cs typeface="Consolas" pitchFamily="49" charset="0"/>
              </a:rPr>
              <a:t>, month, constants</a:t>
            </a:r>
            <a:r>
              <a:rPr lang="en-US" sz="1600" b="1" dirty="0">
                <a:solidFill>
                  <a:schemeClr val="bg1"/>
                </a:solidFill>
                <a:latin typeface="Consolas" pitchFamily="49" charset="0"/>
                <a:ea typeface="Roboto" pitchFamily="2" charset="0"/>
                <a:cs typeface="Consolas" pitchFamily="49" charset="0"/>
              </a:rPr>
              <a:t>)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a:latin typeface="Consolas" pitchFamily="49" charset="0"/>
                <a:ea typeface="Roboto" pitchFamily="2" charset="0"/>
                <a:cs typeface="Consolas" pitchFamily="49" charset="0"/>
              </a:rPr>
              <a:t>var</a:t>
            </a:r>
            <a:r>
              <a:rPr lang="en-US" sz="1600" b="1" dirty="0">
                <a:solidFill>
                  <a:schemeClr val="bg1"/>
                </a:solidFill>
                <a:latin typeface="Consolas" pitchFamily="49" charset="0"/>
                <a:ea typeface="Roboto" pitchFamily="2" charset="0"/>
                <a:cs typeface="Consolas" pitchFamily="49" charset="0"/>
              </a:rPr>
              <a:t> shop </a:t>
            </a:r>
            <a:r>
              <a:rPr lang="en-US" sz="1600" b="1" dirty="0">
                <a:solidFill>
                  <a:srgbClr val="FF00FF"/>
                </a:solidFill>
                <a:latin typeface="Consolas" pitchFamily="49" charset="0"/>
                <a:ea typeface="Roboto" pitchFamily="2" charset="0"/>
                <a:cs typeface="Consolas" pitchFamily="49" charset="0"/>
              </a:rPr>
              <a:t>=</a:t>
            </a:r>
            <a:r>
              <a:rPr lang="en-US" sz="1600" b="1" dirty="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deepCopy</a:t>
            </a:r>
            <a:r>
              <a:rPr lang="en-US" sz="1600" b="1" dirty="0" smtClean="0">
                <a:solidFill>
                  <a:schemeClr val="bg1"/>
                </a:solidFill>
                <a:latin typeface="Consolas" pitchFamily="49" charset="0"/>
                <a:ea typeface="Roboto" pitchFamily="2" charset="0"/>
                <a:cs typeface="Consolas" pitchFamily="49" charset="0"/>
              </a:rPr>
              <a:t>(input);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Procurement</a:t>
            </a:r>
            <a:r>
              <a:rPr lang="en-US" sz="1600" b="1" dirty="0">
                <a:solidFill>
                  <a:schemeClr val="bg1">
                    <a:lumMod val="50000"/>
                  </a:schemeClr>
                </a:solidFill>
                <a:latin typeface="Consolas" pitchFamily="49" charset="0"/>
                <a:ea typeface="Roboto" pitchFamily="2" charset="0"/>
                <a:cs typeface="Consolas" pitchFamily="49" charset="0"/>
              </a:rPr>
              <a:t>(shop, </a:t>
            </a:r>
            <a:r>
              <a:rPr lang="en-US" sz="1600" b="1" dirty="0" err="1">
                <a:solidFill>
                  <a:schemeClr val="bg1">
                    <a:lumMod val="50000"/>
                  </a:schemeClr>
                </a:solidFill>
                <a:latin typeface="Consolas" pitchFamily="49" charset="0"/>
                <a:ea typeface="Roboto" pitchFamily="2" charset="0"/>
                <a:cs typeface="Consolas" pitchFamily="49" charset="0"/>
              </a:rPr>
              <a:t>lastRound</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a:solidFill>
                  <a:schemeClr val="bg1">
                    <a:lumMod val="50000"/>
                  </a:schemeClr>
                </a:solidFill>
                <a:latin typeface="Consolas" pitchFamily="49" charset="0"/>
                <a:ea typeface="Roboto" pitchFamily="2" charset="0"/>
                <a:cs typeface="Consolas" pitchFamily="49" charset="0"/>
              </a:rPr>
              <a:t>month.month</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constants.MaximumCapacity</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smtClean="0">
                <a:solidFill>
                  <a:schemeClr val="bg1"/>
                </a:solidFill>
                <a:latin typeface="Consolas" pitchFamily="49" charset="0"/>
                <a:ea typeface="Roboto" pitchFamily="2" charset="0"/>
                <a:cs typeface="Consolas" pitchFamily="49" charset="0"/>
              </a:rPr>
              <a:t>Purchase</a:t>
            </a:r>
            <a:r>
              <a:rPr lang="en-US" sz="1600" b="1" dirty="0" smtClean="0">
                <a:solidFill>
                  <a:schemeClr val="bg1">
                    <a:lumMod val="50000"/>
                  </a:schemeClr>
                </a:solidFill>
                <a:latin typeface="Consolas" pitchFamily="49" charset="0"/>
                <a:ea typeface="Roboto" pitchFamily="2" charset="0"/>
                <a:cs typeface="Consolas" pitchFamily="49" charset="0"/>
              </a:rPr>
              <a:t>(shop</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solidFill>
                <a:latin typeface="Consolas" pitchFamily="49" charset="0"/>
                <a:ea typeface="Roboto" pitchFamily="2" charset="0"/>
                <a:cs typeface="Consolas" pitchFamily="49" charset="0"/>
              </a:rPr>
              <a:t>Manufacturing</a:t>
            </a:r>
            <a:r>
              <a:rPr lang="en-US" sz="1600" b="1" dirty="0">
                <a:solidFill>
                  <a:schemeClr val="bg1">
                    <a:lumMod val="50000"/>
                  </a:schemeClr>
                </a:solidFill>
                <a:latin typeface="Consolas" pitchFamily="49" charset="0"/>
                <a:ea typeface="Roboto" pitchFamily="2" charset="0"/>
                <a:cs typeface="Consolas" pitchFamily="49" charset="0"/>
              </a:rPr>
              <a:t>(shop, constants, month);</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Expenses</a:t>
            </a:r>
            <a:r>
              <a:rPr lang="en-US" sz="1600" b="1" dirty="0">
                <a:solidFill>
                  <a:schemeClr val="bg1">
                    <a:lumMod val="50000"/>
                  </a:schemeClr>
                </a:solidFill>
                <a:latin typeface="Consolas" pitchFamily="49" charset="0"/>
                <a:ea typeface="Roboto" pitchFamily="2" charset="0"/>
                <a:cs typeface="Consolas" pitchFamily="49" charset="0"/>
              </a:rPr>
              <a:t>(shop);</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Retail</a:t>
            </a:r>
            <a:r>
              <a:rPr lang="en-US" sz="1600" b="1" dirty="0">
                <a:solidFill>
                  <a:schemeClr val="bg1">
                    <a:lumMod val="50000"/>
                  </a:schemeClr>
                </a:solidFill>
                <a:latin typeface="Consolas" pitchFamily="49" charset="0"/>
                <a:ea typeface="Roboto" pitchFamily="2" charset="0"/>
                <a:cs typeface="Consolas" pitchFamily="49" charset="0"/>
              </a:rPr>
              <a:t>(shop);</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Advertising</a:t>
            </a:r>
            <a:r>
              <a:rPr lang="en-US" sz="1600" b="1" dirty="0">
                <a:solidFill>
                  <a:schemeClr val="bg1">
                    <a:lumMod val="50000"/>
                  </a:schemeClr>
                </a:solidFill>
                <a:latin typeface="Consolas" pitchFamily="49" charset="0"/>
                <a:ea typeface="Roboto" pitchFamily="2" charset="0"/>
                <a:cs typeface="Consolas" pitchFamily="49" charset="0"/>
              </a:rPr>
              <a:t>(shop, constants, </a:t>
            </a:r>
            <a:r>
              <a:rPr lang="en-US" sz="1600" b="1" dirty="0" err="1">
                <a:solidFill>
                  <a:schemeClr val="bg1">
                    <a:lumMod val="50000"/>
                  </a:schemeClr>
                </a:solidFill>
                <a:latin typeface="Consolas" pitchFamily="49" charset="0"/>
                <a:ea typeface="Roboto" pitchFamily="2" charset="0"/>
                <a:cs typeface="Consolas" pitchFamily="49" charset="0"/>
              </a:rPr>
              <a:t>month.Demand</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Banking</a:t>
            </a:r>
            <a:r>
              <a:rPr lang="en-US" sz="1600" b="1" dirty="0">
                <a:solidFill>
                  <a:schemeClr val="bg1">
                    <a:lumMod val="50000"/>
                  </a:schemeClr>
                </a:solidFill>
                <a:latin typeface="Consolas" pitchFamily="49" charset="0"/>
                <a:ea typeface="Roboto" pitchFamily="2" charset="0"/>
                <a:cs typeface="Consolas" pitchFamily="49" charset="0"/>
              </a:rPr>
              <a:t>(shop, constants);</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Reporting</a:t>
            </a:r>
            <a:r>
              <a:rPr lang="en-US" sz="1600" b="1" dirty="0">
                <a:solidFill>
                  <a:schemeClr val="bg1">
                    <a:lumMod val="50000"/>
                  </a:schemeClr>
                </a:solidFill>
                <a:latin typeface="Consolas" pitchFamily="49" charset="0"/>
                <a:ea typeface="Roboto" pitchFamily="2" charset="0"/>
                <a:cs typeface="Consolas" pitchFamily="49" charset="0"/>
              </a:rPr>
              <a:t>(shop, </a:t>
            </a:r>
            <a:r>
              <a:rPr lang="en-US" sz="1600" b="1" dirty="0" err="1">
                <a:solidFill>
                  <a:schemeClr val="bg1">
                    <a:lumMod val="50000"/>
                  </a:schemeClr>
                </a:solidFill>
                <a:latin typeface="Consolas" pitchFamily="49" charset="0"/>
                <a:ea typeface="Roboto" pitchFamily="2" charset="0"/>
                <a:cs typeface="Consolas" pitchFamily="49" charset="0"/>
              </a:rPr>
              <a:t>month.month</a:t>
            </a:r>
            <a:r>
              <a:rPr lang="en-US" sz="1600" b="1" dirty="0">
                <a:solidFill>
                  <a:schemeClr val="bg1">
                    <a:lumMod val="50000"/>
                  </a:schemeClr>
                </a:solidFill>
                <a:latin typeface="Consolas" pitchFamily="49" charset="0"/>
                <a:ea typeface="Roboto" pitchFamily="2" charset="0"/>
                <a:cs typeface="Consolas" pitchFamily="49" charset="0"/>
              </a:rPr>
              <a:t>, constants, </a:t>
            </a:r>
            <a:r>
              <a:rPr lang="en-US" sz="1600" b="1" dirty="0" err="1">
                <a:solidFill>
                  <a:schemeClr val="bg1">
                    <a:lumMod val="50000"/>
                  </a:schemeClr>
                </a:solidFill>
                <a:latin typeface="Consolas" pitchFamily="49" charset="0"/>
                <a:ea typeface="Roboto" pitchFamily="2" charset="0"/>
                <a:cs typeface="Consolas" pitchFamily="49" charset="0"/>
              </a:rPr>
              <a:t>month.MaterialPrice</a:t>
            </a:r>
            <a:r>
              <a:rPr lang="en-US" sz="1600" b="1" dirty="0">
                <a:solidFill>
                  <a:schemeClr val="bg1">
                    <a:lumMod val="50000"/>
                  </a:schemeClr>
                </a:solidFill>
                <a:latin typeface="Consolas" pitchFamily="49" charset="0"/>
                <a:ea typeface="Roboto" pitchFamily="2" charset="0"/>
                <a:cs typeface="Consolas" pitchFamily="49" charset="0"/>
              </a:rPr>
              <a: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a:solidFill>
                  <a:srgbClr val="FF00FF"/>
                </a:solidFill>
                <a:latin typeface="Consolas" pitchFamily="49" charset="0"/>
                <a:ea typeface="Roboto" pitchFamily="2" charset="0"/>
                <a:cs typeface="Consolas" pitchFamily="49" charset="0"/>
              </a:rPr>
              <a:t>return</a:t>
            </a:r>
            <a:r>
              <a:rPr lang="en-US" sz="1600" b="1" dirty="0">
                <a:solidFill>
                  <a:schemeClr val="bg1"/>
                </a:solidFill>
                <a:latin typeface="Consolas" pitchFamily="49" charset="0"/>
                <a:ea typeface="Roboto" pitchFamily="2" charset="0"/>
                <a:cs typeface="Consolas" pitchFamily="49" charset="0"/>
              </a:rPr>
              <a:t> shop;</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endParaRPr lang="en-US" sz="16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04686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Extract Method</a:t>
            </a:r>
            <a:endParaRPr lang="de-DE" dirty="0"/>
          </a:p>
        </p:txBody>
      </p:sp>
    </p:spTree>
    <p:extLst>
      <p:ext uri="{BB962C8B-B14F-4D97-AF65-F5344CB8AC3E}">
        <p14:creationId xmlns:p14="http://schemas.microsoft.com/office/powerpoint/2010/main" val="399473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0021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Extract Class</a:t>
            </a:r>
            <a:endParaRPr lang="de-DE" dirty="0">
              <a:solidFill>
                <a:srgbClr val="00B7FF"/>
              </a:solidFill>
            </a:endParaRPr>
          </a:p>
        </p:txBody>
      </p:sp>
    </p:spTree>
    <p:extLst>
      <p:ext uri="{BB962C8B-B14F-4D97-AF65-F5344CB8AC3E}">
        <p14:creationId xmlns:p14="http://schemas.microsoft.com/office/powerpoint/2010/main" val="2101461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Rename Method</a:t>
            </a:r>
            <a:endParaRPr lang="de-DE" dirty="0">
              <a:solidFill>
                <a:srgbClr val="FF00FF"/>
              </a:solidFill>
            </a:endParaRPr>
          </a:p>
        </p:txBody>
      </p:sp>
    </p:spTree>
    <p:extLst>
      <p:ext uri="{BB962C8B-B14F-4D97-AF65-F5344CB8AC3E}">
        <p14:creationId xmlns:p14="http://schemas.microsoft.com/office/powerpoint/2010/main" val="2841822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 F2</a:t>
            </a:r>
            <a:endParaRPr lang="de-DE" dirty="0"/>
          </a:p>
        </p:txBody>
      </p:sp>
    </p:spTree>
    <p:extLst>
      <p:ext uri="{BB962C8B-B14F-4D97-AF65-F5344CB8AC3E}">
        <p14:creationId xmlns:p14="http://schemas.microsoft.com/office/powerpoint/2010/main" val="37098829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Legacy Code</a:t>
            </a:r>
            <a:endParaRPr lang="de-DE" dirty="0"/>
          </a:p>
        </p:txBody>
      </p:sp>
      <p:sp>
        <p:nvSpPr>
          <p:cNvPr id="4" name="Textplatzhalter 3"/>
          <p:cNvSpPr>
            <a:spLocks noGrp="1"/>
          </p:cNvSpPr>
          <p:nvPr>
            <p:ph type="body" sz="quarter" idx="10"/>
          </p:nvPr>
        </p:nvSpPr>
        <p:spPr/>
        <p:txBody>
          <a:bodyPr/>
          <a:lstStyle/>
          <a:p>
            <a:r>
              <a:rPr lang="de-DE" dirty="0" smtClean="0"/>
              <a:t>Working </a:t>
            </a:r>
            <a:r>
              <a:rPr lang="de-DE" dirty="0" err="1" smtClean="0"/>
              <a:t>effectively</a:t>
            </a:r>
            <a:r>
              <a:rPr lang="de-DE" dirty="0" smtClean="0"/>
              <a:t> with</a:t>
            </a:r>
            <a:endParaRPr lang="de-DE" dirty="0"/>
          </a:p>
        </p:txBody>
      </p:sp>
      <p:sp>
        <p:nvSpPr>
          <p:cNvPr id="3" name="Textplatzhalter 2"/>
          <p:cNvSpPr>
            <a:spLocks noGrp="1"/>
          </p:cNvSpPr>
          <p:nvPr>
            <p:ph type="body" sz="quarter" idx="11"/>
          </p:nvPr>
        </p:nvSpPr>
        <p:spPr/>
        <p:txBody>
          <a:bodyPr/>
          <a:lstStyle/>
          <a:p>
            <a:r>
              <a:rPr lang="de-DE" dirty="0" err="1" smtClean="0"/>
              <a:t>by</a:t>
            </a:r>
            <a:r>
              <a:rPr lang="de-DE" dirty="0" smtClean="0"/>
              <a:t> Michael </a:t>
            </a:r>
            <a:r>
              <a:rPr lang="de-DE" dirty="0"/>
              <a:t>C. </a:t>
            </a:r>
            <a:r>
              <a:rPr lang="de-DE" dirty="0" err="1"/>
              <a:t>Feathers</a:t>
            </a:r>
            <a:endParaRPr lang="de-DE" dirty="0"/>
          </a:p>
          <a:p>
            <a:endParaRPr lang="de-DE" dirty="0"/>
          </a:p>
        </p:txBody>
      </p:sp>
    </p:spTree>
    <p:extLst>
      <p:ext uri="{BB962C8B-B14F-4D97-AF65-F5344CB8AC3E}">
        <p14:creationId xmlns:p14="http://schemas.microsoft.com/office/powerpoint/2010/main" val="26021306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ohannes\Desktop\Asse\empathiccode\Refactoring\MFeathers_weffect_legacy_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60648"/>
            <a:ext cx="476250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9353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19889346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latin typeface="Roboto" pitchFamily="2" charset="0"/>
                <a:ea typeface="Roboto" pitchFamily="2" charset="0"/>
              </a:rPr>
              <a:t>There are many powerful </a:t>
            </a:r>
            <a:r>
              <a:rPr lang="en-US" sz="4000" dirty="0" err="1" smtClean="0">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1229441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a:t>
            </a:r>
            <a:r>
              <a:rPr lang="en-US" sz="4000" dirty="0" smtClean="0">
                <a:latin typeface="Roboto" pitchFamily="2" charset="0"/>
                <a:ea typeface="Roboto" pitchFamily="2" charset="0"/>
              </a:rPr>
              <a:t>Rename Class is the most powerful</a:t>
            </a:r>
            <a:r>
              <a:rPr lang="en-US" sz="4000" dirty="0" smtClean="0">
                <a:solidFill>
                  <a:schemeClr val="bg1">
                    <a:lumMod val="65000"/>
                  </a:schemeClr>
                </a:solidFill>
                <a:latin typeface="Roboto" pitchFamily="2" charset="0"/>
                <a:ea typeface="Roboto" pitchFamily="2" charset="0"/>
              </a:rPr>
              <a:t>.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889245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a:t>
            </a:r>
            <a:r>
              <a:rPr lang="en-US" sz="4000" dirty="0" smtClean="0">
                <a:latin typeface="Roboto" pitchFamily="2" charset="0"/>
                <a:ea typeface="Roboto" pitchFamily="2" charset="0"/>
              </a:rPr>
              <a:t>It changes the way people see code and lets them notice possibilities that they might not have considered before</a:t>
            </a:r>
            <a:r>
              <a:rPr lang="en-US" sz="4000" dirty="0" smtClean="0">
                <a:solidFill>
                  <a:schemeClr val="bg1">
                    <a:lumMod val="65000"/>
                  </a:schemeClr>
                </a:solidFill>
                <a:latin typeface="Roboto" pitchFamily="2" charset="0"/>
                <a:ea typeface="Roboto" pitchFamily="2" charset="0"/>
              </a:rPr>
              <a:t>.</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1201390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18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4097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2205515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108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791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Bildschirmpräsentation (4:3)</PresentationFormat>
  <Paragraphs>106</Paragraphs>
  <Slides>70</Slides>
  <Notes>0</Notes>
  <HiddenSlides>0</HiddenSlides>
  <MMClips>0</MMClips>
  <ScaleCrop>false</ScaleCrop>
  <HeadingPairs>
    <vt:vector size="4" baseType="variant">
      <vt:variant>
        <vt:lpstr>Design</vt:lpstr>
      </vt:variant>
      <vt:variant>
        <vt:i4>1</vt:i4>
      </vt:variant>
      <vt:variant>
        <vt:lpstr>Folientitel</vt:lpstr>
      </vt:variant>
      <vt:variant>
        <vt:i4>70</vt:i4>
      </vt:variant>
    </vt:vector>
  </HeadingPairs>
  <TitlesOfParts>
    <vt:vector size="71" baseType="lpstr">
      <vt:lpstr>Larissa-Design</vt:lpstr>
      <vt:lpstr>PowerPoint-Präsentation</vt:lpstr>
      <vt:lpstr>Complex Systems</vt:lpstr>
      <vt:lpstr>Complex problem Solving</vt:lpstr>
      <vt:lpstr>What is a problem?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Abstract…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Interpolation</vt:lpstr>
      <vt:lpstr>Interpolation</vt:lpstr>
      <vt:lpstr>Synthese</vt:lpstr>
      <vt:lpstr>DIALEKTISCH</vt:lpstr>
      <vt:lpstr>??</vt:lpstr>
      <vt:lpstr>PowerPoint-Präsentation</vt:lpstr>
      <vt:lpstr>PowerPoint-Präsentation</vt:lpstr>
      <vt:lpstr>Systeme</vt:lpstr>
      <vt:lpstr>PowerPoint-Präsentation</vt:lpstr>
      <vt:lpstr>PowerPoint-Präsentation</vt:lpstr>
      <vt:lpstr>PowerPoint-Präsentation</vt:lpstr>
      <vt:lpstr>TI-BASIC</vt:lpstr>
      <vt:lpstr>GWBasic</vt:lpstr>
      <vt:lpstr>Flash Action Script 2</vt:lpstr>
      <vt:lpstr>Ziel:  JavascripT</vt:lpstr>
      <vt:lpstr>Code</vt:lpstr>
      <vt:lpstr>Hier bist du richtig!</vt:lpstr>
      <vt:lpstr>Kommentare</vt:lpstr>
      <vt:lpstr>PowerPoint-Präsentation</vt:lpstr>
      <vt:lpstr>PowerPoint-Präsentation</vt:lpstr>
      <vt:lpstr>/* ------------------------------------------------ */ /* ------------------------------------------------ */ /* ------------------------------------------------ */ // // main function // int main(int argc, char **argv) {        // initialize gtk and set up gtkbuilder      // for UI import from xml     gtk_init ( &amp;argc, &amp;argv ); }</vt:lpstr>
      <vt:lpstr>PowerPoint-Präsentation</vt:lpstr>
      <vt:lpstr>void printOwning(double amount) {  printBanner();   // print details  Console.WriteLine(“name” + _name);  Console.WriteLine(“amount” + amount); }</vt:lpstr>
      <vt:lpstr>void prontOwning(double amount) {  printBanner();  printDetails (amount); }  void printDetails(double amount) {  Console.WriteLine(“name” + _name);  Console.WriteLine(“amount” + amount); }</vt:lpstr>
      <vt:lpstr>//50er Maschinen //Maschinen kaufen if (shop.Machines50 &gt; lastRound.Machines50) {       shop.Account -= (10000 * (shop.Machines50 - lastRound.Machines50)); } //Maschinen verkaufen else if (shop.Machines50 &lt; lastRound.Machines50) {     var damage = shop.Capacity / shop.MaximalCapacity;     shop.Account += (damage * 8000 * (lastRound.Machines50shop.Machines50)); }</vt:lpstr>
      <vt:lpstr>var calculateFormulas = function(input, lastRound, month, constants) {  var shop = deepCopy(input);  Procurement(shop, lastRound, month.month, constants.MaximumCapacity);  Purchase(shop);  Manufacturing(shop, constants, month);  Expenses(shop);  Retail(shop);  Advertising(shop, constants, month.Demand());  Banking(shop, constants);  Reporting(shop, month.month, constants, month.MaterialPrice());  return shop; };</vt:lpstr>
      <vt:lpstr>Extract Method</vt:lpstr>
      <vt:lpstr>Extract Class</vt:lpstr>
      <vt:lpstr>Rename Method</vt:lpstr>
      <vt:lpstr>R#: F2</vt:lpstr>
      <vt:lpstr>Legacy Code</vt:lpstr>
      <vt:lpstr>PowerPoint-Präsentation</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399</cp:revision>
  <dcterms:created xsi:type="dcterms:W3CDTF">2012-05-02T19:59:02Z</dcterms:created>
  <dcterms:modified xsi:type="dcterms:W3CDTF">2013-06-25T23:15:04Z</dcterms:modified>
</cp:coreProperties>
</file>