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423" r:id="rId2"/>
    <p:sldId id="542" r:id="rId3"/>
    <p:sldId id="539" r:id="rId4"/>
    <p:sldId id="540" r:id="rId5"/>
    <p:sldId id="541" r:id="rId6"/>
    <p:sldId id="263" r:id="rId7"/>
    <p:sldId id="307" r:id="rId8"/>
    <p:sldId id="268" r:id="rId9"/>
    <p:sldId id="443" r:id="rId10"/>
    <p:sldId id="444" r:id="rId11"/>
    <p:sldId id="451" r:id="rId12"/>
    <p:sldId id="446" r:id="rId13"/>
    <p:sldId id="447" r:id="rId14"/>
    <p:sldId id="293" r:id="rId15"/>
    <p:sldId id="294" r:id="rId16"/>
    <p:sldId id="271" r:id="rId17"/>
    <p:sldId id="272" r:id="rId18"/>
    <p:sldId id="379" r:id="rId19"/>
    <p:sldId id="378" r:id="rId20"/>
    <p:sldId id="383" r:id="rId21"/>
    <p:sldId id="392" r:id="rId22"/>
    <p:sldId id="342" r:id="rId23"/>
    <p:sldId id="382" r:id="rId24"/>
    <p:sldId id="411" r:id="rId25"/>
    <p:sldId id="412" r:id="rId26"/>
    <p:sldId id="413" r:id="rId27"/>
    <p:sldId id="414" r:id="rId28"/>
    <p:sldId id="415" r:id="rId29"/>
    <p:sldId id="416" r:id="rId30"/>
    <p:sldId id="452" r:id="rId31"/>
    <p:sldId id="298" r:id="rId32"/>
    <p:sldId id="299" r:id="rId33"/>
    <p:sldId id="301" r:id="rId34"/>
    <p:sldId id="367" r:id="rId35"/>
    <p:sldId id="428" r:id="rId36"/>
    <p:sldId id="353" r:id="rId37"/>
    <p:sldId id="426" r:id="rId38"/>
    <p:sldId id="429" r:id="rId39"/>
    <p:sldId id="356" r:id="rId40"/>
    <p:sldId id="357" r:id="rId41"/>
    <p:sldId id="359" r:id="rId42"/>
    <p:sldId id="309" r:id="rId43"/>
    <p:sldId id="318" r:id="rId44"/>
    <p:sldId id="432" r:id="rId45"/>
    <p:sldId id="433" r:id="rId46"/>
    <p:sldId id="434" r:id="rId47"/>
    <p:sldId id="435" r:id="rId48"/>
    <p:sldId id="436" r:id="rId49"/>
    <p:sldId id="437" r:id="rId50"/>
    <p:sldId id="438" r:id="rId51"/>
    <p:sldId id="439" r:id="rId52"/>
    <p:sldId id="441" r:id="rId53"/>
    <p:sldId id="440" r:id="rId54"/>
    <p:sldId id="324" r:id="rId55"/>
    <p:sldId id="368" r:id="rId56"/>
    <p:sldId id="448" r:id="rId57"/>
    <p:sldId id="523" r:id="rId58"/>
    <p:sldId id="453" r:id="rId59"/>
    <p:sldId id="454" r:id="rId60"/>
    <p:sldId id="455" r:id="rId61"/>
    <p:sldId id="456" r:id="rId62"/>
    <p:sldId id="457"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1" r:id="rId87"/>
    <p:sldId id="482" r:id="rId88"/>
    <p:sldId id="483" r:id="rId89"/>
    <p:sldId id="484" r:id="rId90"/>
    <p:sldId id="485" r:id="rId91"/>
    <p:sldId id="487" r:id="rId92"/>
    <p:sldId id="488" r:id="rId93"/>
    <p:sldId id="489" r:id="rId94"/>
    <p:sldId id="490" r:id="rId95"/>
    <p:sldId id="491" r:id="rId96"/>
    <p:sldId id="492" r:id="rId97"/>
    <p:sldId id="493" r:id="rId98"/>
    <p:sldId id="494" r:id="rId99"/>
    <p:sldId id="495" r:id="rId100"/>
    <p:sldId id="496" r:id="rId101"/>
    <p:sldId id="497" r:id="rId102"/>
    <p:sldId id="498" r:id="rId103"/>
    <p:sldId id="499" r:id="rId104"/>
    <p:sldId id="500" r:id="rId105"/>
    <p:sldId id="501" r:id="rId106"/>
    <p:sldId id="502" r:id="rId107"/>
    <p:sldId id="503" r:id="rId108"/>
    <p:sldId id="504" r:id="rId109"/>
    <p:sldId id="505" r:id="rId110"/>
    <p:sldId id="506" r:id="rId111"/>
    <p:sldId id="507" r:id="rId112"/>
    <p:sldId id="508" r:id="rId113"/>
    <p:sldId id="509" r:id="rId114"/>
    <p:sldId id="510" r:id="rId115"/>
    <p:sldId id="535" r:id="rId116"/>
    <p:sldId id="526" r:id="rId117"/>
    <p:sldId id="527" r:id="rId118"/>
    <p:sldId id="528" r:id="rId119"/>
    <p:sldId id="529" r:id="rId120"/>
    <p:sldId id="530" r:id="rId121"/>
    <p:sldId id="531" r:id="rId122"/>
    <p:sldId id="532" r:id="rId123"/>
    <p:sldId id="533" r:id="rId124"/>
    <p:sldId id="534" r:id="rId125"/>
    <p:sldId id="514" r:id="rId126"/>
    <p:sldId id="515" r:id="rId127"/>
    <p:sldId id="516" r:id="rId128"/>
    <p:sldId id="517" r:id="rId129"/>
    <p:sldId id="518" r:id="rId130"/>
    <p:sldId id="519" r:id="rId131"/>
    <p:sldId id="520" r:id="rId132"/>
    <p:sldId id="537" r:id="rId133"/>
    <p:sldId id="536" r:id="rId134"/>
    <p:sldId id="525" r:id="rId135"/>
    <p:sldId id="538" r:id="rId136"/>
    <p:sldId id="325" r:id="rId137"/>
    <p:sldId id="296" r:id="rId138"/>
    <p:sldId id="399" r:id="rId13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B7FF"/>
    <a:srgbClr val="00FF00"/>
    <a:srgbClr val="FF7400"/>
    <a:srgbClr val="00D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p:scale>
          <a:sx n="75" d="100"/>
          <a:sy n="75" d="100"/>
        </p:scale>
        <p:origin x="-2544" y="-8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E842BA29-3F00-4EE9-95D9-5782F07C2E23}" type="datetimeFigureOut">
              <a:rPr lang="en-US" smtClean="0"/>
              <a:pPr/>
              <a:t>6/26/2013</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3D1CB767-9A7C-4292-9A32-0261AC704A14}" type="slidenum">
              <a:rPr lang="en-US" smtClean="0"/>
              <a:pPr/>
              <a:t>‹Nr.›</a:t>
            </a:fld>
            <a:endParaRPr lang="en-US"/>
          </a:p>
        </p:txBody>
      </p:sp>
    </p:spTree>
    <p:extLst>
      <p:ext uri="{BB962C8B-B14F-4D97-AF65-F5344CB8AC3E}">
        <p14:creationId xmlns:p14="http://schemas.microsoft.com/office/powerpoint/2010/main" val="40274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Wie entscheidet man, ob etwas</a:t>
            </a:r>
            <a:r>
              <a:rPr lang="de-DE" baseline="0" dirty="0" smtClean="0"/>
              <a:t> einfach ist? </a:t>
            </a:r>
            <a:endParaRPr lang="en-US" dirty="0"/>
          </a:p>
        </p:txBody>
      </p:sp>
      <p:sp>
        <p:nvSpPr>
          <p:cNvPr id="4" name="Foliennummernplatzhalter 3"/>
          <p:cNvSpPr>
            <a:spLocks noGrp="1"/>
          </p:cNvSpPr>
          <p:nvPr>
            <p:ph type="sldNum" sz="quarter" idx="10"/>
          </p:nvPr>
        </p:nvSpPr>
        <p:spPr/>
        <p:txBody>
          <a:bodyPr/>
          <a:lstStyle/>
          <a:p>
            <a:fld id="{3D1CB767-9A7C-4292-9A32-0261AC704A1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26.06.2013</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6A1CA318-EAA8-409A-B2CD-D381EDAF866C}" type="datetimeFigureOut">
              <a:rPr lang="de-DE" smtClean="0"/>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D5EE27F0-B067-4483-B821-672DDB725F7E}" type="slidenum">
              <a:rPr lang="de-DE" smtClean="0"/>
              <a:t>‹Nr.›</a:t>
            </a:fld>
            <a:endParaRPr lang="de-DE"/>
          </a:p>
        </p:txBody>
      </p:sp>
    </p:spTree>
    <p:extLst>
      <p:ext uri="{BB962C8B-B14F-4D97-AF65-F5344CB8AC3E}">
        <p14:creationId xmlns:p14="http://schemas.microsoft.com/office/powerpoint/2010/main" val="96156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Titel 6"/>
          <p:cNvSpPr>
            <a:spLocks noGrp="1"/>
          </p:cNvSpPr>
          <p:nvPr>
            <p:ph type="title" hasCustomPrompt="1"/>
          </p:nvPr>
        </p:nvSpPr>
        <p:spPr/>
        <p:txBody>
          <a:bodyPr/>
          <a:lstStyle>
            <a:lvl1pPr>
              <a:defRPr/>
            </a:lvl1pPr>
          </a:lstStyle>
          <a:p>
            <a:r>
              <a:rPr lang="de-DE" dirty="0" err="1" smtClean="0"/>
              <a:t>Lorem</a:t>
            </a:r>
            <a:r>
              <a:rPr lang="de-DE" dirty="0" smtClean="0"/>
              <a:t> </a:t>
            </a:r>
            <a:r>
              <a:rPr lang="de-DE" dirty="0" err="1" smtClean="0"/>
              <a:t>Ipsum</a:t>
            </a:r>
            <a:endParaRPr lang="en-US" dirty="0"/>
          </a:p>
        </p:txBody>
      </p:sp>
      <p:sp>
        <p:nvSpPr>
          <p:cNvPr id="14" name="Textplatzhalter 13"/>
          <p:cNvSpPr>
            <a:spLocks noGrp="1"/>
          </p:cNvSpPr>
          <p:nvPr>
            <p:ph type="body" sz="quarter" idx="10" hasCustomPrompt="1"/>
          </p:nvPr>
        </p:nvSpPr>
        <p:spPr>
          <a:xfrm>
            <a:off x="0" y="170080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
        <p:nvSpPr>
          <p:cNvPr id="16" name="Textplatzhalter 15"/>
          <p:cNvSpPr>
            <a:spLocks noGrp="1"/>
          </p:cNvSpPr>
          <p:nvPr>
            <p:ph type="body" sz="quarter" idx="11" hasCustomPrompt="1"/>
          </p:nvPr>
        </p:nvSpPr>
        <p:spPr>
          <a:xfrm>
            <a:off x="0" y="4221088"/>
            <a:ext cx="9144000" cy="914400"/>
          </a:xfrm>
          <a:prstGeom prst="rect">
            <a:avLst/>
          </a:prstGeom>
        </p:spPr>
        <p:txBody>
          <a:bodyPr/>
          <a:lstStyle>
            <a:lvl1pPr>
              <a:defRPr/>
            </a:lvl1pPr>
          </a:lstStyle>
          <a:p>
            <a:pPr lvl="0"/>
            <a:r>
              <a:rPr lang="de-DE" dirty="0" err="1" smtClean="0"/>
              <a:t>Lorem</a:t>
            </a:r>
            <a:r>
              <a:rPr lang="de-DE" dirty="0" smtClean="0"/>
              <a:t> </a:t>
            </a:r>
            <a:r>
              <a:rPr lang="de-DE" dirty="0" err="1" smtClean="0"/>
              <a:t>Ipsum</a:t>
            </a:r>
            <a:endParaRPr lang="en-US" dirty="0"/>
          </a:p>
        </p:txBody>
      </p:sp>
    </p:spTree>
    <p:extLst>
      <p:ext uri="{BB962C8B-B14F-4D97-AF65-F5344CB8AC3E}">
        <p14:creationId xmlns:p14="http://schemas.microsoft.com/office/powerpoint/2010/main" val="9804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26.06.2013</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unicodesnowmanforyou.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witter.com/MariusSchulz/status/324422024070049792"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hyperlink" Target="http://wayne.usschesapeake.org/wp-content/uploads/2011/06/Shout.png" TargetMode="External"/><Relationship Id="rId3" Type="http://schemas.openxmlformats.org/officeDocument/2006/relationships/hyperlink" Target="http://inquiry111westminster.wikispaces.com/Blind%20men%20and%20an%20elephant" TargetMode="External"/><Relationship Id="rId7" Type="http://schemas.openxmlformats.org/officeDocument/2006/relationships/hyperlink" Target="http://www.bmlv.gv.at/download_archiv/photos/inlandseinsatz/images/hochwasser_august_26.jpg"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6" Type="http://schemas.openxmlformats.org/officeDocument/2006/relationships/hyperlink" Target="http://rasmussenanders.blogspot.de/2011/03/catholic-priests-raping-nuns.html" TargetMode="External"/><Relationship Id="rId5" Type="http://schemas.openxmlformats.org/officeDocument/2006/relationships/hyperlink" Target="http://geekandpoke.typepad.com/geekandpoke/2012/03/static-typing.html" TargetMode="External"/><Relationship Id="rId10" Type="http://schemas.openxmlformats.org/officeDocument/2006/relationships/hyperlink" Target="http://c2.com/doc/SignatureSurvey/" TargetMode="External"/><Relationship Id="rId4" Type="http://schemas.openxmlformats.org/officeDocument/2006/relationships/hyperlink" Target="http://www.labnol.org/software/tutorials/advice-select-best-fonts-for-powerpoint-presentation-slides/3355/" TargetMode="External"/><Relationship Id="rId9" Type="http://schemas.openxmlformats.org/officeDocument/2006/relationships/hyperlink" Target="http://www.5lovelanguages.com/learn-the-languages/the-five-languages-of-apolog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psychologie.uni-heidelberg.de/ae/allg/mitarb/jf/Engelhart_etal%20SIOPT_2011%20tailor_poster.pdf" TargetMode="Externa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Autofit/>
          </a:bodyPr>
          <a:lstStyle/>
          <a:p>
            <a:pPr algn="l"/>
            <a:r>
              <a:rPr lang="de-DE" sz="34400" dirty="0">
                <a:solidFill>
                  <a:schemeClr val="tx1"/>
                </a:solidFill>
                <a:latin typeface="Arial" pitchFamily="34" charset="0"/>
                <a:cs typeface="Arial" pitchFamily="34" charset="0"/>
              </a:rPr>
              <a:t>☃</a:t>
            </a:r>
            <a:endParaRPr lang="en-US" sz="34400" dirty="0">
              <a:solidFill>
                <a:schemeClr val="tx1"/>
              </a:solidFill>
              <a:latin typeface="Arial" pitchFamily="34" charset="0"/>
              <a:ea typeface="Roboto" pitchFamily="2" charset="0"/>
              <a:cs typeface="Arial" pitchFamily="34" charset="0"/>
            </a:endParaRPr>
          </a:p>
        </p:txBody>
      </p:sp>
      <p:sp>
        <p:nvSpPr>
          <p:cNvPr id="2" name="Textfeld 1"/>
          <p:cNvSpPr txBox="1"/>
          <p:nvPr/>
        </p:nvSpPr>
        <p:spPr>
          <a:xfrm>
            <a:off x="395536" y="6018832"/>
            <a:ext cx="8453661" cy="677108"/>
          </a:xfrm>
          <a:prstGeom prst="rect">
            <a:avLst/>
          </a:prstGeom>
        </p:spPr>
        <p:txBody>
          <a:bodyPr wrap="none" lIns="0" tIns="0" rIns="0" bIns="0" rtlCol="0" anchor="b" anchorCtr="1">
            <a:spAutoFit/>
          </a:bodyPr>
          <a:lstStyle/>
          <a:p>
            <a:pPr algn="ctr">
              <a:spcBef>
                <a:spcPct val="20000"/>
              </a:spcBef>
            </a:pPr>
            <a:r>
              <a:rPr lang="de-DE" sz="4400" dirty="0">
                <a:hlinkClick r:id="rId2"/>
              </a:rPr>
              <a:t>http://unicodesnowmanforyou.com/</a:t>
            </a:r>
            <a:endParaRPr kumimoji="0" lang="de-DE"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a:xfrm>
            <a:off x="971575" y="1196752"/>
            <a:ext cx="7200850" cy="1871563"/>
          </a:xfrm>
        </p:spPr>
        <p:txBody>
          <a:bodyPr/>
          <a:lstStyle/>
          <a:p>
            <a:r>
              <a:rPr lang="en-US" sz="13800" dirty="0" smtClean="0">
                <a:solidFill>
                  <a:srgbClr val="FF00FF"/>
                </a:solidFill>
                <a:latin typeface="Bebas Neue" pitchFamily="34" charset="0"/>
              </a:rPr>
              <a:t>Intention</a:t>
            </a:r>
            <a:endParaRPr lang="en-US" sz="13800" dirty="0">
              <a:solidFill>
                <a:srgbClr val="FF00FF"/>
              </a:solidFill>
              <a:latin typeface="Bebas Neue" pitchFamily="34" charset="0"/>
            </a:endParaRPr>
          </a:p>
        </p:txBody>
      </p:sp>
      <p:sp>
        <p:nvSpPr>
          <p:cNvPr id="21" name="Textplatzhalter 20"/>
          <p:cNvSpPr>
            <a:spLocks noGrp="1"/>
          </p:cNvSpPr>
          <p:nvPr>
            <p:ph type="body" sz="quarter" idx="11"/>
          </p:nvPr>
        </p:nvSpPr>
        <p:spPr/>
        <p:txBody>
          <a:bodyPr/>
          <a:lstStyle/>
          <a:p>
            <a:r>
              <a:rPr lang="en-US" dirty="0" smtClean="0">
                <a:solidFill>
                  <a:srgbClr val="00B7FF"/>
                </a:solidFill>
              </a:rPr>
              <a:t>Code</a:t>
            </a:r>
            <a:endParaRPr lang="en-US" dirty="0">
              <a:solidFill>
                <a:srgbClr val="00B7FF"/>
              </a:solidFill>
            </a:endParaRPr>
          </a:p>
        </p:txBody>
      </p:sp>
    </p:spTree>
    <p:extLst>
      <p:ext uri="{BB962C8B-B14F-4D97-AF65-F5344CB8AC3E}">
        <p14:creationId xmlns:p14="http://schemas.microsoft.com/office/powerpoint/2010/main" val="40707549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TI-BASIC</a:t>
            </a:r>
            <a:endParaRPr lang="de-DE" dirty="0"/>
          </a:p>
        </p:txBody>
      </p:sp>
    </p:spTree>
    <p:extLst>
      <p:ext uri="{BB962C8B-B14F-4D97-AF65-F5344CB8AC3E}">
        <p14:creationId xmlns:p14="http://schemas.microsoft.com/office/powerpoint/2010/main" val="17326780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GWBasic</a:t>
            </a:r>
            <a:endParaRPr lang="de-DE" dirty="0"/>
          </a:p>
        </p:txBody>
      </p:sp>
    </p:spTree>
    <p:extLst>
      <p:ext uri="{BB962C8B-B14F-4D97-AF65-F5344CB8AC3E}">
        <p14:creationId xmlns:p14="http://schemas.microsoft.com/office/powerpoint/2010/main" val="25897365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Flash</a:t>
            </a:r>
            <a:br>
              <a:rPr lang="de-DE" dirty="0" smtClean="0"/>
            </a:br>
            <a:r>
              <a:rPr lang="de-DE" dirty="0" smtClean="0"/>
              <a:t>Action Script 2</a:t>
            </a:r>
            <a:endParaRPr lang="de-DE" dirty="0"/>
          </a:p>
        </p:txBody>
      </p:sp>
    </p:spTree>
    <p:extLst>
      <p:ext uri="{BB962C8B-B14F-4D97-AF65-F5344CB8AC3E}">
        <p14:creationId xmlns:p14="http://schemas.microsoft.com/office/powerpoint/2010/main" val="556060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 </a:t>
            </a:r>
            <a:br>
              <a:rPr lang="de-DE" dirty="0" smtClean="0"/>
            </a:br>
            <a:r>
              <a:rPr lang="de-DE" dirty="0" err="1" smtClean="0"/>
              <a:t>JavascripT</a:t>
            </a:r>
            <a:endParaRPr lang="de-DE" dirty="0"/>
          </a:p>
        </p:txBody>
      </p:sp>
    </p:spTree>
    <p:extLst>
      <p:ext uri="{BB962C8B-B14F-4D97-AF65-F5344CB8AC3E}">
        <p14:creationId xmlns:p14="http://schemas.microsoft.com/office/powerpoint/2010/main" val="13138986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548680"/>
            <a:ext cx="7200800" cy="3600400"/>
          </a:xfrm>
        </p:spPr>
        <p:txBody>
          <a:bodyPr/>
          <a:lstStyle/>
          <a:p>
            <a:r>
              <a:rPr lang="de-DE" dirty="0" smtClean="0"/>
              <a:t>Code</a:t>
            </a:r>
            <a:endParaRPr lang="de-DE" dirty="0"/>
          </a:p>
        </p:txBody>
      </p:sp>
      <p:sp>
        <p:nvSpPr>
          <p:cNvPr id="5" name="Textplatzhalter 4"/>
          <p:cNvSpPr>
            <a:spLocks noGrp="1"/>
          </p:cNvSpPr>
          <p:nvPr>
            <p:ph type="body" sz="quarter" idx="11"/>
          </p:nvPr>
        </p:nvSpPr>
        <p:spPr>
          <a:xfrm>
            <a:off x="899592" y="3501008"/>
            <a:ext cx="7200850" cy="935161"/>
          </a:xfrm>
        </p:spPr>
        <p:txBody>
          <a:bodyPr/>
          <a:lstStyle/>
          <a:p>
            <a:pPr algn="l"/>
            <a:r>
              <a:rPr lang="de-DE" sz="4000" dirty="0" smtClean="0"/>
              <a:t>Lieber Johannes,</a:t>
            </a:r>
          </a:p>
          <a:p>
            <a:pPr algn="l"/>
            <a:r>
              <a:rPr lang="de-DE" sz="4000" dirty="0" smtClean="0"/>
              <a:t>Zeig den Leuten doch mal ein bisschen Code! </a:t>
            </a:r>
            <a:br>
              <a:rPr lang="de-DE" sz="4000" dirty="0" smtClean="0"/>
            </a:br>
            <a:r>
              <a:rPr lang="de-DE" sz="4000" dirty="0" smtClean="0"/>
              <a:t>- Ich, vor knapp 13 Stunden</a:t>
            </a:r>
            <a:endParaRPr lang="de-DE" sz="4000" dirty="0"/>
          </a:p>
        </p:txBody>
      </p:sp>
    </p:spTree>
    <p:extLst>
      <p:ext uri="{BB962C8B-B14F-4D97-AF65-F5344CB8AC3E}">
        <p14:creationId xmlns:p14="http://schemas.microsoft.com/office/powerpoint/2010/main" val="27653060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Hier bist du richtig!</a:t>
            </a:r>
            <a:endParaRPr lang="de-DE" dirty="0"/>
          </a:p>
        </p:txBody>
      </p:sp>
    </p:spTree>
    <p:extLst>
      <p:ext uri="{BB962C8B-B14F-4D97-AF65-F5344CB8AC3E}">
        <p14:creationId xmlns:p14="http://schemas.microsoft.com/office/powerpoint/2010/main" val="24409263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Textplatzhalter 2"/>
          <p:cNvSpPr>
            <a:spLocks noGrp="1"/>
          </p:cNvSpPr>
          <p:nvPr>
            <p:ph type="body" sz="quarter" idx="10"/>
          </p:nvPr>
        </p:nvSpPr>
        <p:spPr/>
        <p:txBody>
          <a:bodyPr/>
          <a:lstStyle/>
          <a:p>
            <a:r>
              <a:rPr lang="de-DE" dirty="0" smtClean="0"/>
              <a:t>Alle</a:t>
            </a:r>
            <a:endParaRPr lang="de-DE" dirty="0"/>
          </a:p>
        </p:txBody>
      </p:sp>
      <p:sp>
        <p:nvSpPr>
          <p:cNvPr id="4" name="Textplatzhalter 3"/>
          <p:cNvSpPr>
            <a:spLocks noGrp="1"/>
          </p:cNvSpPr>
          <p:nvPr>
            <p:ph type="body" sz="quarter" idx="11"/>
          </p:nvPr>
        </p:nvSpPr>
        <p:spPr/>
        <p:txBody>
          <a:bodyPr/>
          <a:lstStyle/>
          <a:p>
            <a:r>
              <a:rPr lang="de-DE" dirty="0"/>
              <a:t>e</a:t>
            </a:r>
            <a:r>
              <a:rPr lang="de-DE" dirty="0" smtClean="0"/>
              <a:t>ntfernen!</a:t>
            </a:r>
            <a:endParaRPr lang="de-DE" dirty="0"/>
          </a:p>
        </p:txBody>
      </p:sp>
    </p:spTree>
    <p:extLst>
      <p:ext uri="{BB962C8B-B14F-4D97-AF65-F5344CB8AC3E}">
        <p14:creationId xmlns:p14="http://schemas.microsoft.com/office/powerpoint/2010/main" val="3833864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ohannes\Desktop\Asse\empathiccode\Refactoring\stupid_com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145050"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430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09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main function</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int main(int </a:t>
            </a:r>
            <a:r>
              <a:rPr lang="en-US" sz="2000" b="1" dirty="0" err="1">
                <a:solidFill>
                  <a:schemeClr val="bg1"/>
                </a:solidFill>
                <a:latin typeface="Consolas" pitchFamily="49" charset="0"/>
                <a:ea typeface="Roboto" pitchFamily="2" charset="0"/>
                <a:cs typeface="Consolas" pitchFamily="49" charset="0"/>
              </a:rPr>
              <a:t>argc</a:t>
            </a:r>
            <a:r>
              <a:rPr lang="en-US" sz="2000" b="1" dirty="0">
                <a:solidFill>
                  <a:schemeClr val="bg1"/>
                </a:solidFill>
                <a:latin typeface="Consolas" pitchFamily="49" charset="0"/>
                <a:ea typeface="Roboto" pitchFamily="2" charset="0"/>
                <a:cs typeface="Consolas" pitchFamily="49" charset="0"/>
              </a:rPr>
              <a:t>, char **</a:t>
            </a:r>
            <a:r>
              <a:rPr lang="en-US" sz="2000" b="1" dirty="0" err="1">
                <a:solidFill>
                  <a:schemeClr val="bg1"/>
                </a:solidFill>
                <a:latin typeface="Consolas" pitchFamily="49" charset="0"/>
                <a:ea typeface="Roboto" pitchFamily="2" charset="0"/>
                <a:cs typeface="Consolas" pitchFamily="49" charset="0"/>
              </a:rPr>
              <a:t>argv</a:t>
            </a:r>
            <a:r>
              <a:rPr lang="en-US" sz="2000" b="1" dirty="0">
                <a:solidFill>
                  <a:schemeClr val="bg1"/>
                </a:solidFill>
                <a:latin typeface="Consolas" pitchFamily="49" charset="0"/>
                <a:ea typeface="Roboto" pitchFamily="2" charset="0"/>
                <a:cs typeface="Consolas" pitchFamily="49" charset="0"/>
              </a:rPr>
              <a:t>) {   </a:t>
            </a:r>
            <a:r>
              <a:rPr lang="en-US" sz="2000" b="1" dirty="0">
                <a:solidFill>
                  <a:schemeClr val="bg1">
                    <a:lumMod val="75000"/>
                  </a:schemeClr>
                </a:solidFill>
                <a:latin typeface="Consolas" pitchFamily="49" charset="0"/>
                <a:ea typeface="Roboto" pitchFamily="2" charset="0"/>
                <a:cs typeface="Consolas" pitchFamily="49" charset="0"/>
              </a:rPr>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 initialize </a:t>
            </a:r>
            <a:r>
              <a:rPr lang="en-US" sz="2000" b="1" dirty="0" err="1">
                <a:solidFill>
                  <a:schemeClr val="bg1">
                    <a:lumMod val="75000"/>
                  </a:schemeClr>
                </a:solidFill>
                <a:latin typeface="Consolas" pitchFamily="49" charset="0"/>
                <a:ea typeface="Roboto" pitchFamily="2" charset="0"/>
                <a:cs typeface="Consolas" pitchFamily="49" charset="0"/>
              </a:rPr>
              <a:t>gtk</a:t>
            </a:r>
            <a:r>
              <a:rPr lang="en-US" sz="2000" b="1" dirty="0">
                <a:solidFill>
                  <a:schemeClr val="bg1">
                    <a:lumMod val="75000"/>
                  </a:schemeClr>
                </a:solidFill>
                <a:latin typeface="Consolas" pitchFamily="49" charset="0"/>
                <a:ea typeface="Roboto" pitchFamily="2" charset="0"/>
                <a:cs typeface="Consolas" pitchFamily="49" charset="0"/>
              </a:rPr>
              <a:t> and set up </a:t>
            </a:r>
            <a:r>
              <a:rPr lang="en-US" sz="2000" b="1" dirty="0" err="1">
                <a:solidFill>
                  <a:schemeClr val="bg1">
                    <a:lumMod val="75000"/>
                  </a:schemeClr>
                </a:solidFill>
                <a:latin typeface="Consolas" pitchFamily="49" charset="0"/>
                <a:ea typeface="Roboto" pitchFamily="2" charset="0"/>
                <a:cs typeface="Consolas" pitchFamily="49" charset="0"/>
              </a:rPr>
              <a:t>gtkbuilder</a:t>
            </a: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 for </a:t>
            </a:r>
            <a:r>
              <a:rPr lang="en-US" sz="2000" b="1" dirty="0">
                <a:solidFill>
                  <a:schemeClr val="bg1">
                    <a:lumMod val="75000"/>
                  </a:schemeClr>
                </a:solidFill>
                <a:latin typeface="Consolas" pitchFamily="49" charset="0"/>
                <a:ea typeface="Roboto" pitchFamily="2" charset="0"/>
                <a:cs typeface="Consolas" pitchFamily="49" charset="0"/>
              </a:rPr>
              <a:t>UI import from xml</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    </a:t>
            </a:r>
            <a:r>
              <a:rPr lang="en-US" sz="2000" b="1" dirty="0" err="1">
                <a:solidFill>
                  <a:schemeClr val="bg1">
                    <a:lumMod val="75000"/>
                  </a:schemeClr>
                </a:solidFill>
                <a:latin typeface="Consolas" pitchFamily="49" charset="0"/>
                <a:ea typeface="Roboto" pitchFamily="2" charset="0"/>
                <a:cs typeface="Consolas" pitchFamily="49" charset="0"/>
              </a:rPr>
              <a:t>gtk_init</a:t>
            </a:r>
            <a:r>
              <a:rPr lang="en-US" sz="2000" b="1" dirty="0">
                <a:solidFill>
                  <a:schemeClr val="bg1">
                    <a:lumMod val="75000"/>
                  </a:schemeClr>
                </a:solidFill>
                <a:latin typeface="Consolas" pitchFamily="49" charset="0"/>
                <a:ea typeface="Roboto" pitchFamily="2" charset="0"/>
                <a:cs typeface="Consolas" pitchFamily="49" charset="0"/>
              </a:rPr>
              <a:t> ( &amp;</a:t>
            </a:r>
            <a:r>
              <a:rPr lang="en-US" sz="2000" b="1" dirty="0" err="1">
                <a:solidFill>
                  <a:schemeClr val="bg1">
                    <a:lumMod val="75000"/>
                  </a:schemeClr>
                </a:solidFill>
                <a:latin typeface="Consolas" pitchFamily="49" charset="0"/>
                <a:ea typeface="Roboto" pitchFamily="2" charset="0"/>
                <a:cs typeface="Consolas" pitchFamily="49" charset="0"/>
              </a:rPr>
              <a:t>argc</a:t>
            </a:r>
            <a:r>
              <a:rPr lang="en-US" sz="2000" b="1" dirty="0">
                <a:solidFill>
                  <a:schemeClr val="bg1">
                    <a:lumMod val="75000"/>
                  </a:schemeClr>
                </a:solidFill>
                <a:latin typeface="Consolas" pitchFamily="49" charset="0"/>
                <a:ea typeface="Roboto" pitchFamily="2" charset="0"/>
                <a:cs typeface="Consolas" pitchFamily="49" charset="0"/>
              </a:rPr>
              <a:t>, &amp;</a:t>
            </a:r>
            <a:r>
              <a:rPr lang="en-US" sz="2000" b="1" dirty="0" err="1">
                <a:solidFill>
                  <a:schemeClr val="bg1">
                    <a:lumMod val="75000"/>
                  </a:schemeClr>
                </a:solidFill>
                <a:latin typeface="Consolas" pitchFamily="49" charset="0"/>
                <a:ea typeface="Roboto" pitchFamily="2" charset="0"/>
                <a:cs typeface="Consolas" pitchFamily="49" charset="0"/>
              </a:rPr>
              <a:t>argv</a:t>
            </a:r>
            <a:r>
              <a:rPr lang="en-US" sz="2000" b="1" dirty="0">
                <a:solidFill>
                  <a:schemeClr val="bg1">
                    <a:lumMod val="75000"/>
                  </a:schemeClr>
                </a:solidFill>
                <a:latin typeface="Consolas" pitchFamily="49" charset="0"/>
                <a:ea typeface="Roboto" pitchFamily="2" charset="0"/>
                <a:cs typeface="Consolas" pitchFamily="49" charset="0"/>
              </a:rPr>
              <a:t> );</a:t>
            </a:r>
            <a:br>
              <a:rPr lang="en-US" sz="2000" b="1" dirty="0">
                <a:solidFill>
                  <a:schemeClr val="bg1">
                    <a:lumMod val="75000"/>
                  </a:schemeClr>
                </a:solidFill>
                <a:latin typeface="Consolas" pitchFamily="49" charset="0"/>
                <a:ea typeface="Roboto" pitchFamily="2" charset="0"/>
                <a:cs typeface="Consolas" pitchFamily="49" charset="0"/>
              </a:rPr>
            </a:br>
            <a:r>
              <a:rPr lang="en-US" sz="2000" b="1" dirty="0">
                <a:solidFill>
                  <a:schemeClr val="bg1">
                    <a:lumMod val="7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913282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1835696" y="1553388"/>
            <a:ext cx="5490356" cy="3315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Problem Solving Space (internal)</a:t>
            </a:r>
            <a:endParaRPr lang="de-DE" sz="1600" dirty="0">
              <a:solidFill>
                <a:schemeClr val="tx1"/>
              </a:solidFill>
            </a:endParaRPr>
          </a:p>
        </p:txBody>
      </p:sp>
      <p:sp>
        <p:nvSpPr>
          <p:cNvPr id="6" name="Rechteck 5"/>
          <p:cNvSpPr/>
          <p:nvPr/>
        </p:nvSpPr>
        <p:spPr>
          <a:xfrm>
            <a:off x="5292080"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Codemodell</a:t>
            </a:r>
            <a:endParaRPr lang="de-DE" sz="1600" dirty="0">
              <a:solidFill>
                <a:schemeClr val="tx1"/>
              </a:solidFill>
            </a:endParaRPr>
          </a:p>
        </p:txBody>
      </p:sp>
      <p:sp>
        <p:nvSpPr>
          <p:cNvPr id="7" name="Rechteck 6"/>
          <p:cNvSpPr/>
          <p:nvPr/>
        </p:nvSpPr>
        <p:spPr>
          <a:xfrm>
            <a:off x="2128792" y="2276854"/>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Kognitives</a:t>
            </a:r>
            <a:r>
              <a:rPr lang="en-US" sz="1600" dirty="0" smtClean="0">
                <a:solidFill>
                  <a:schemeClr val="tx1"/>
                </a:solidFill>
              </a:rPr>
              <a:t> </a:t>
            </a:r>
            <a:r>
              <a:rPr lang="en-US" sz="1600" dirty="0" err="1" smtClean="0">
                <a:solidFill>
                  <a:schemeClr val="tx1"/>
                </a:solidFill>
              </a:rPr>
              <a:t>Domänenmodell</a:t>
            </a:r>
            <a:endParaRPr lang="de-DE" sz="1600" dirty="0">
              <a:solidFill>
                <a:schemeClr val="tx1"/>
              </a:solidFill>
            </a:endParaRPr>
          </a:p>
        </p:txBody>
      </p:sp>
      <p:sp>
        <p:nvSpPr>
          <p:cNvPr id="12" name="Rechteck 11"/>
          <p:cNvSpPr/>
          <p:nvPr/>
        </p:nvSpPr>
        <p:spPr>
          <a:xfrm>
            <a:off x="7326052" y="1553460"/>
            <a:ext cx="1817948" cy="3315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Implementation Space (external)</a:t>
            </a:r>
            <a:endParaRPr lang="de-DE" sz="1600" dirty="0">
              <a:solidFill>
                <a:schemeClr val="tx1"/>
              </a:solidFill>
            </a:endParaRPr>
          </a:p>
        </p:txBody>
      </p:sp>
      <p:sp>
        <p:nvSpPr>
          <p:cNvPr id="9" name="Rechteck 8"/>
          <p:cNvSpPr/>
          <p:nvPr/>
        </p:nvSpPr>
        <p:spPr>
          <a:xfrm>
            <a:off x="7703840"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Code</a:t>
            </a:r>
            <a:endParaRPr lang="de-DE" sz="1600" dirty="0">
              <a:solidFill>
                <a:schemeClr val="tx1"/>
              </a:solidFill>
            </a:endParaRPr>
          </a:p>
        </p:txBody>
      </p:sp>
      <p:sp>
        <p:nvSpPr>
          <p:cNvPr id="15" name="Rechteck 14"/>
          <p:cNvSpPr/>
          <p:nvPr/>
        </p:nvSpPr>
        <p:spPr>
          <a:xfrm>
            <a:off x="0" y="1553387"/>
            <a:ext cx="1835696" cy="33157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rPr>
              <a:t>Application </a:t>
            </a:r>
            <a:br>
              <a:rPr lang="en-US" sz="1600" dirty="0" smtClean="0">
                <a:solidFill>
                  <a:schemeClr val="tx1"/>
                </a:solidFill>
              </a:rPr>
            </a:br>
            <a:r>
              <a:rPr lang="en-US" sz="1600" dirty="0" smtClean="0">
                <a:solidFill>
                  <a:schemeClr val="tx1"/>
                </a:solidFill>
              </a:rPr>
              <a:t>Space (external)</a:t>
            </a:r>
            <a:endParaRPr lang="de-DE" sz="1600" dirty="0">
              <a:solidFill>
                <a:schemeClr val="tx1"/>
              </a:solidFill>
            </a:endParaRPr>
          </a:p>
        </p:txBody>
      </p:sp>
      <p:sp>
        <p:nvSpPr>
          <p:cNvPr id="16" name="Rechteck 15"/>
          <p:cNvSpPr/>
          <p:nvPr/>
        </p:nvSpPr>
        <p:spPr>
          <a:xfrm>
            <a:off x="144016" y="2276854"/>
            <a:ext cx="125963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Domäne</a:t>
            </a:r>
            <a:endParaRPr lang="de-DE" sz="1600" dirty="0">
              <a:solidFill>
                <a:schemeClr val="tx1"/>
              </a:solidFill>
            </a:endParaRPr>
          </a:p>
        </p:txBody>
      </p:sp>
      <p:cxnSp>
        <p:nvCxnSpPr>
          <p:cNvPr id="18" name="Gerade Verbindung mit Pfeil 17"/>
          <p:cNvCxnSpPr>
            <a:stCxn id="16" idx="3"/>
            <a:endCxn id="7" idx="1"/>
          </p:cNvCxnSpPr>
          <p:nvPr/>
        </p:nvCxnSpPr>
        <p:spPr>
          <a:xfrm>
            <a:off x="1403648" y="2734054"/>
            <a:ext cx="725144"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1"/>
            <a:endCxn id="6" idx="3"/>
          </p:cNvCxnSpPr>
          <p:nvPr/>
        </p:nvCxnSpPr>
        <p:spPr>
          <a:xfrm flipH="1">
            <a:off x="6948264" y="2734054"/>
            <a:ext cx="755576" cy="0"/>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 name="Rechteck 3"/>
          <p:cNvSpPr/>
          <p:nvPr/>
        </p:nvSpPr>
        <p:spPr>
          <a:xfrm>
            <a:off x="5289548"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Implementation Model</a:t>
            </a:r>
            <a:endParaRPr lang="de-DE" sz="1600" dirty="0">
              <a:solidFill>
                <a:schemeClr val="tx1"/>
              </a:solidFill>
            </a:endParaRPr>
          </a:p>
        </p:txBody>
      </p:sp>
      <p:sp>
        <p:nvSpPr>
          <p:cNvPr id="5" name="Rechteck 4"/>
          <p:cNvSpPr/>
          <p:nvPr/>
        </p:nvSpPr>
        <p:spPr>
          <a:xfrm>
            <a:off x="2126260" y="3715315"/>
            <a:ext cx="1656184"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Intentionales</a:t>
            </a:r>
            <a:endParaRPr lang="en-US" sz="1600" dirty="0" smtClean="0">
              <a:solidFill>
                <a:schemeClr val="tx1"/>
              </a:solidFill>
            </a:endParaRPr>
          </a:p>
          <a:p>
            <a:pPr algn="ctr"/>
            <a:r>
              <a:rPr lang="en-US" sz="1600" dirty="0" smtClean="0">
                <a:solidFill>
                  <a:schemeClr val="tx1"/>
                </a:solidFill>
              </a:rPr>
              <a:t>Modell</a:t>
            </a:r>
            <a:endParaRPr lang="de-DE" sz="1600" dirty="0">
              <a:solidFill>
                <a:schemeClr val="tx1"/>
              </a:solidFill>
            </a:endParaRPr>
          </a:p>
        </p:txBody>
      </p:sp>
      <p:cxnSp>
        <p:nvCxnSpPr>
          <p:cNvPr id="26" name="Gerade Verbindung mit Pfeil 25"/>
          <p:cNvCxnSpPr>
            <a:stCxn id="7" idx="2"/>
            <a:endCxn id="5" idx="0"/>
          </p:cNvCxnSpPr>
          <p:nvPr/>
        </p:nvCxnSpPr>
        <p:spPr>
          <a:xfrm flipH="1">
            <a:off x="2954352"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6" idx="2"/>
            <a:endCxn id="4" idx="0"/>
          </p:cNvCxnSpPr>
          <p:nvPr/>
        </p:nvCxnSpPr>
        <p:spPr>
          <a:xfrm flipH="1">
            <a:off x="6117640" y="3191254"/>
            <a:ext cx="2532" cy="524061"/>
          </a:xfrm>
          <a:prstGeom prst="straightConnector1">
            <a:avLst/>
          </a:prstGeom>
          <a:ln w="444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Pfeil nach links und rechts 1"/>
          <p:cNvSpPr/>
          <p:nvPr/>
        </p:nvSpPr>
        <p:spPr>
          <a:xfrm>
            <a:off x="3779912" y="3817901"/>
            <a:ext cx="1507104" cy="709228"/>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smtClean="0">
                <a:solidFill>
                  <a:schemeClr val="tx1"/>
                </a:solidFill>
              </a:rPr>
              <a:t>Assoziation</a:t>
            </a:r>
            <a:endParaRPr lang="de-DE" sz="1600" dirty="0">
              <a:solidFill>
                <a:schemeClr val="tx1"/>
              </a:solidFill>
            </a:endParaRPr>
          </a:p>
        </p:txBody>
      </p:sp>
    </p:spTree>
    <p:extLst>
      <p:ext uri="{BB962C8B-B14F-4D97-AF65-F5344CB8AC3E}">
        <p14:creationId xmlns:p14="http://schemas.microsoft.com/office/powerpoint/2010/main" val="332331321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sers\Johannes\Desktop\Asse\empathiccode\Refactoring\you-dont-sa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0" y="99376"/>
            <a:ext cx="9168780" cy="765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61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printOwning</a:t>
            </a:r>
            <a:r>
              <a:rPr lang="en-US" sz="1600" b="1" dirty="0" smtClean="0">
                <a:solidFill>
                  <a:schemeClr val="bg1"/>
                </a:solidFill>
                <a:latin typeface="Consolas" pitchFamily="49" charset="0"/>
                <a:ea typeface="Roboto" pitchFamily="2" charset="0"/>
                <a:cs typeface="Consolas" pitchFamily="49" charset="0"/>
              </a:rPr>
              <a:t>(double amount)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 print details</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(“name” + _name);</a:t>
            </a:r>
            <a:br>
              <a:rPr lang="en-US" sz="1600" b="1" dirty="0" smtClean="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Console.WriteLine</a:t>
            </a:r>
            <a:r>
              <a:rPr lang="en-US" sz="1600" b="1" dirty="0" smtClean="0">
                <a:solidFill>
                  <a:schemeClr val="bg1"/>
                </a:solidFill>
                <a:latin typeface="Consolas" pitchFamily="49" charset="0"/>
                <a:ea typeface="Roboto" pitchFamily="2" charset="0"/>
                <a:cs typeface="Consolas" pitchFamily="49" charset="0"/>
              </a:rPr>
              <a:t>(“amount” </a:t>
            </a: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amount);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2100864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lumMod val="65000"/>
                  </a:schemeClr>
                </a:solidFill>
                <a:latin typeface="Consolas" pitchFamily="49" charset="0"/>
                <a:ea typeface="Roboto" pitchFamily="2" charset="0"/>
                <a:cs typeface="Consolas" pitchFamily="49" charset="0"/>
              </a:rPr>
              <a:t>prontOwning</a:t>
            </a:r>
            <a:r>
              <a:rPr lang="en-US" sz="1600" b="1" dirty="0" smtClean="0">
                <a:solidFill>
                  <a:schemeClr val="bg1">
                    <a:lumMod val="65000"/>
                  </a:schemeClr>
                </a:solidFill>
                <a:latin typeface="Consolas" pitchFamily="49" charset="0"/>
                <a:ea typeface="Roboto" pitchFamily="2" charset="0"/>
                <a:cs typeface="Consolas" pitchFamily="49" charset="0"/>
              </a:rPr>
              <a:t>(double amount)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printBanner</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solidFill>
                <a:latin typeface="Consolas" pitchFamily="49" charset="0"/>
                <a:ea typeface="Roboto" pitchFamily="2" charset="0"/>
                <a:cs typeface="Consolas" pitchFamily="49" charset="0"/>
              </a:rPr>
              <a:t> (amount);</a:t>
            </a:r>
            <a:r>
              <a:rPr lang="en-US" sz="1600" b="1" dirty="0" smtClean="0">
                <a:solidFill>
                  <a:schemeClr val="bg1">
                    <a:lumMod val="65000"/>
                  </a:schemeClr>
                </a:solidFill>
                <a:latin typeface="Consolas" pitchFamily="49" charset="0"/>
                <a:ea typeface="Roboto" pitchFamily="2" charset="0"/>
                <a:cs typeface="Consolas" pitchFamily="49" charset="0"/>
              </a:rPr>
              <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void </a:t>
            </a:r>
            <a:r>
              <a:rPr lang="en-US" sz="1600" b="1" dirty="0" err="1" smtClean="0">
                <a:solidFill>
                  <a:schemeClr val="bg1"/>
                </a:solidFill>
                <a:latin typeface="Consolas" pitchFamily="49" charset="0"/>
                <a:ea typeface="Roboto" pitchFamily="2" charset="0"/>
                <a:cs typeface="Consolas" pitchFamily="49" charset="0"/>
              </a:rPr>
              <a:t>printDetails</a:t>
            </a:r>
            <a:r>
              <a:rPr lang="en-US" sz="1600" b="1" dirty="0" smtClean="0">
                <a:solidFill>
                  <a:schemeClr val="bg1">
                    <a:lumMod val="65000"/>
                  </a:schemeClr>
                </a:solidFill>
                <a:latin typeface="Consolas" pitchFamily="49" charset="0"/>
                <a:ea typeface="Roboto" pitchFamily="2" charset="0"/>
                <a:cs typeface="Consolas" pitchFamily="49" charset="0"/>
              </a:rPr>
              <a:t>(double amount)</a:t>
            </a: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lumMod val="65000"/>
                  </a:schemeClr>
                </a:solidFill>
                <a:latin typeface="Consolas" pitchFamily="49" charset="0"/>
                <a:ea typeface="Roboto" pitchFamily="2" charset="0"/>
                <a:cs typeface="Consolas" pitchFamily="49" charset="0"/>
              </a:rPr>
              <a:t>{</a:t>
            </a:r>
            <a:r>
              <a:rPr lang="en-US" sz="1600" b="1" dirty="0">
                <a:solidFill>
                  <a:schemeClr val="bg1">
                    <a:lumMod val="65000"/>
                  </a:schemeClr>
                </a:solidFill>
                <a:latin typeface="Consolas" pitchFamily="49" charset="0"/>
                <a:ea typeface="Roboto" pitchFamily="2" charset="0"/>
                <a:cs typeface="Consolas" pitchFamily="49" charset="0"/>
              </a:rPr>
              <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(“name” + _name);</a:t>
            </a:r>
            <a:br>
              <a:rPr lang="en-US" sz="1600" b="1" dirty="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	</a:t>
            </a:r>
            <a:r>
              <a:rPr lang="en-US" sz="1600" b="1" dirty="0" err="1">
                <a:solidFill>
                  <a:schemeClr val="bg1">
                    <a:lumMod val="65000"/>
                  </a:schemeClr>
                </a:solidFill>
                <a:latin typeface="Consolas" pitchFamily="49" charset="0"/>
                <a:ea typeface="Roboto" pitchFamily="2" charset="0"/>
                <a:cs typeface="Consolas" pitchFamily="49" charset="0"/>
              </a:rPr>
              <a:t>Console.WriteLine</a:t>
            </a:r>
            <a:r>
              <a:rPr lang="en-US" sz="1600" b="1" dirty="0">
                <a:solidFill>
                  <a:schemeClr val="bg1">
                    <a:lumMod val="65000"/>
                  </a:schemeClr>
                </a:solidFill>
                <a:latin typeface="Consolas" pitchFamily="49" charset="0"/>
                <a:ea typeface="Roboto" pitchFamily="2" charset="0"/>
                <a:cs typeface="Consolas" pitchFamily="49" charset="0"/>
              </a:rPr>
              <a:t>(“amount” + amount</a:t>
            </a:r>
            <a:r>
              <a:rPr lang="en-US" sz="1600" b="1" dirty="0" smtClean="0">
                <a:solidFill>
                  <a:schemeClr val="bg1">
                    <a:lumMod val="65000"/>
                  </a:schemeClr>
                </a:solidFill>
                <a:latin typeface="Consolas" pitchFamily="49" charset="0"/>
                <a:ea typeface="Roboto" pitchFamily="2" charset="0"/>
                <a:cs typeface="Consolas" pitchFamily="49" charset="0"/>
              </a:rPr>
              <a:t>);</a:t>
            </a:r>
            <a:br>
              <a:rPr lang="en-US" sz="1600" b="1" dirty="0" smtClean="0">
                <a:solidFill>
                  <a:schemeClr val="bg1">
                    <a:lumMod val="65000"/>
                  </a:schemeClr>
                </a:solidFill>
                <a:latin typeface="Consolas" pitchFamily="49" charset="0"/>
                <a:ea typeface="Roboto" pitchFamily="2" charset="0"/>
                <a:cs typeface="Consolas" pitchFamily="49" charset="0"/>
              </a:rPr>
            </a:br>
            <a:r>
              <a:rPr lang="en-US" sz="1600" b="1" dirty="0">
                <a:solidFill>
                  <a:schemeClr val="bg1">
                    <a:lumMod val="65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28012449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solidFill>
                  <a:schemeClr val="bg1">
                    <a:lumMod val="50000"/>
                  </a:schemeClr>
                </a:solidFill>
                <a:latin typeface="Consolas" pitchFamily="49" charset="0"/>
                <a:ea typeface="Roboto" pitchFamily="2" charset="0"/>
                <a:cs typeface="Consolas" pitchFamily="49" charset="0"/>
              </a:rPr>
              <a:t>//50er </a:t>
            </a:r>
            <a:r>
              <a:rPr lang="en-US" sz="1600" b="1" dirty="0" err="1">
                <a:solidFill>
                  <a:schemeClr val="bg1">
                    <a:lumMod val="50000"/>
                  </a:schemeClr>
                </a:solidFill>
                <a:latin typeface="Consolas" pitchFamily="49" charset="0"/>
                <a:ea typeface="Roboto" pitchFamily="2" charset="0"/>
                <a:cs typeface="Consolas" pitchFamily="49" charset="0"/>
              </a:rPr>
              <a:t>Maschinen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if (shop.Machines50 &gt; lastRound.Machines50) {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(10000 * (shop.Machines50 - </a:t>
            </a:r>
            <a:r>
              <a:rPr lang="en-US" sz="1600" b="1" dirty="0" smtClean="0">
                <a:solidFill>
                  <a:schemeClr val="bg1">
                    <a:lumMod val="50000"/>
                  </a:schemeClr>
                </a:solidFill>
                <a:latin typeface="Consolas" pitchFamily="49" charset="0"/>
                <a:ea typeface="Roboto" pitchFamily="2" charset="0"/>
                <a:cs typeface="Consolas" pitchFamily="49" charset="0"/>
              </a:rPr>
              <a:t>lastRound.Machines50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a:t>
            </a:r>
            <a:r>
              <a:rPr lang="en-US" sz="1600" b="1" dirty="0" err="1">
                <a:solidFill>
                  <a:schemeClr val="bg1"/>
                </a:solidFill>
                <a:latin typeface="Consolas" pitchFamily="49" charset="0"/>
                <a:ea typeface="Roboto" pitchFamily="2" charset="0"/>
                <a:cs typeface="Consolas" pitchFamily="49" charset="0"/>
              </a:rPr>
              <a:t>Maschinen</a:t>
            </a:r>
            <a:r>
              <a:rPr lang="en-US" sz="1600" b="1" dirty="0">
                <a:solidFill>
                  <a:schemeClr val="bg1"/>
                </a:solidFill>
                <a:latin typeface="Consolas" pitchFamily="49" charset="0"/>
                <a:ea typeface="Roboto" pitchFamily="2" charset="0"/>
                <a:cs typeface="Consolas" pitchFamily="49" charset="0"/>
              </a:rPr>
              <a:t> </a:t>
            </a:r>
            <a:r>
              <a:rPr lang="en-US" sz="1600" b="1" dirty="0" err="1">
                <a:solidFill>
                  <a:schemeClr val="bg1"/>
                </a:solidFill>
                <a:latin typeface="Consolas" pitchFamily="49" charset="0"/>
                <a:ea typeface="Roboto" pitchFamily="2" charset="0"/>
                <a:cs typeface="Consolas" pitchFamily="49" charset="0"/>
              </a:rPr>
              <a:t>verkaufen</a:t>
            </a:r>
            <a:r>
              <a:rPr lang="en-US" sz="1600" b="1" dirty="0">
                <a:solidFill>
                  <a:schemeClr val="bg1">
                    <a:lumMod val="50000"/>
                  </a:schemeClr>
                </a:solidFill>
                <a:latin typeface="Consolas" pitchFamily="49" charset="0"/>
                <a:ea typeface="Roboto" pitchFamily="2" charset="0"/>
                <a:cs typeface="Consolas" pitchFamily="49" charset="0"/>
              </a:rPr>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else if (shop.Machines50 &lt; lastRound.Machines50) {</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var </a:t>
            </a:r>
            <a:r>
              <a:rPr lang="en-US" sz="1600" b="1" dirty="0">
                <a:solidFill>
                  <a:schemeClr val="bg1">
                    <a:lumMod val="50000"/>
                  </a:schemeClr>
                </a:solidFill>
                <a:latin typeface="Consolas" pitchFamily="49" charset="0"/>
                <a:ea typeface="Roboto" pitchFamily="2" charset="0"/>
                <a:cs typeface="Consolas" pitchFamily="49" charset="0"/>
              </a:rPr>
              <a:t>damage = </a:t>
            </a:r>
            <a:r>
              <a:rPr lang="en-US" sz="1600" b="1" dirty="0" err="1" smtClean="0">
                <a:solidFill>
                  <a:schemeClr val="bg1">
                    <a:lumMod val="50000"/>
                  </a:schemeClr>
                </a:solidFill>
                <a:latin typeface="Consolas" pitchFamily="49" charset="0"/>
                <a:ea typeface="Roboto" pitchFamily="2" charset="0"/>
                <a:cs typeface="Consolas" pitchFamily="49" charset="0"/>
              </a:rPr>
              <a:t>shop.Capacity</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shop.MaximalCapacity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shop.Account</a:t>
            </a:r>
            <a:r>
              <a:rPr lang="en-US" sz="1600" b="1" dirty="0" smtClean="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lumMod val="50000"/>
                  </a:schemeClr>
                </a:solidFill>
                <a:latin typeface="Consolas" pitchFamily="49" charset="0"/>
                <a:ea typeface="Roboto" pitchFamily="2" charset="0"/>
                <a:cs typeface="Consolas" pitchFamily="49" charset="0"/>
              </a:rPr>
              <a:t>+= (damage * 8000 * (</a:t>
            </a:r>
            <a:r>
              <a:rPr lang="en-US" sz="1600" b="1" dirty="0" smtClean="0">
                <a:solidFill>
                  <a:schemeClr val="bg1">
                    <a:lumMod val="50000"/>
                  </a:schemeClr>
                </a:solidFill>
                <a:latin typeface="Consolas" pitchFamily="49" charset="0"/>
                <a:ea typeface="Roboto" pitchFamily="2" charset="0"/>
                <a:cs typeface="Consolas" pitchFamily="49" charset="0"/>
              </a:rPr>
              <a:t>lastRound.Machines50shop.Machines50</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a:t>
            </a:r>
          </a:p>
        </p:txBody>
      </p:sp>
    </p:spTree>
    <p:extLst>
      <p:ext uri="{BB962C8B-B14F-4D97-AF65-F5344CB8AC3E}">
        <p14:creationId xmlns:p14="http://schemas.microsoft.com/office/powerpoint/2010/main" val="17985201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a:t>
            </a:r>
            <a:r>
              <a:rPr lang="en-US" sz="1600" b="1" dirty="0" err="1">
                <a:solidFill>
                  <a:srgbClr val="00FF00"/>
                </a:solidFill>
                <a:latin typeface="Consolas" pitchFamily="49" charset="0"/>
                <a:ea typeface="Roboto" pitchFamily="2" charset="0"/>
                <a:cs typeface="Consolas" pitchFamily="49" charset="0"/>
              </a:rPr>
              <a:t>calculateFormulas</a:t>
            </a:r>
            <a:r>
              <a:rPr lang="en-US" sz="1600" b="1" dirty="0">
                <a:solidFill>
                  <a:srgbClr val="00FF00"/>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function</a:t>
            </a:r>
            <a:r>
              <a:rPr lang="en-US" sz="1600" b="1" dirty="0" smtClean="0">
                <a:solidFill>
                  <a:schemeClr val="bg1"/>
                </a:solidFill>
                <a:latin typeface="Consolas" pitchFamily="49" charset="0"/>
                <a:ea typeface="Roboto" pitchFamily="2" charset="0"/>
                <a:cs typeface="Consolas" pitchFamily="49" charset="0"/>
              </a:rPr>
              <a:t>(</a:t>
            </a:r>
            <a:r>
              <a:rPr lang="en-US" sz="1600" b="1" dirty="0" smtClean="0">
                <a:solidFill>
                  <a:srgbClr val="FF7400"/>
                </a:solidFill>
                <a:latin typeface="Consolas" pitchFamily="49" charset="0"/>
                <a:ea typeface="Roboto" pitchFamily="2" charset="0"/>
                <a:cs typeface="Consolas" pitchFamily="49" charset="0"/>
              </a:rPr>
              <a:t>input, </a:t>
            </a:r>
            <a:r>
              <a:rPr lang="en-US" sz="1600" b="1" dirty="0" err="1">
                <a:solidFill>
                  <a:srgbClr val="FF7400"/>
                </a:solidFill>
                <a:latin typeface="Consolas" pitchFamily="49" charset="0"/>
                <a:ea typeface="Roboto" pitchFamily="2" charset="0"/>
                <a:cs typeface="Consolas" pitchFamily="49" charset="0"/>
              </a:rPr>
              <a:t>lastRound</a:t>
            </a:r>
            <a:r>
              <a:rPr lang="en-US" sz="1600" b="1" dirty="0">
                <a:solidFill>
                  <a:srgbClr val="FF7400"/>
                </a:solidFill>
                <a:latin typeface="Consolas" pitchFamily="49" charset="0"/>
                <a:ea typeface="Roboto" pitchFamily="2" charset="0"/>
                <a:cs typeface="Consolas" pitchFamily="49" charset="0"/>
              </a:rPr>
              <a:t>, month, constants</a:t>
            </a:r>
            <a:r>
              <a:rPr lang="en-US" sz="1600" b="1" dirty="0">
                <a:solidFill>
                  <a:schemeClr val="bg1"/>
                </a:solidFill>
                <a:latin typeface="Consolas" pitchFamily="49" charset="0"/>
                <a:ea typeface="Roboto" pitchFamily="2" charset="0"/>
                <a:cs typeface="Consolas" pitchFamily="49" charset="0"/>
              </a:rPr>
              <a:t>)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latin typeface="Consolas" pitchFamily="49" charset="0"/>
                <a:ea typeface="Roboto" pitchFamily="2" charset="0"/>
                <a:cs typeface="Consolas" pitchFamily="49" charset="0"/>
              </a:rPr>
              <a:t>var</a:t>
            </a:r>
            <a:r>
              <a:rPr lang="en-US" sz="1600" b="1" dirty="0">
                <a:solidFill>
                  <a:schemeClr val="bg1"/>
                </a:solidFill>
                <a:latin typeface="Consolas" pitchFamily="49" charset="0"/>
                <a:ea typeface="Roboto" pitchFamily="2" charset="0"/>
                <a:cs typeface="Consolas" pitchFamily="49" charset="0"/>
              </a:rPr>
              <a:t> shop </a:t>
            </a:r>
            <a:r>
              <a:rPr lang="en-US" sz="1600" b="1" dirty="0">
                <a:solidFill>
                  <a:srgbClr val="FF00FF"/>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deepCopy</a:t>
            </a:r>
            <a:r>
              <a:rPr lang="en-US" sz="1600" b="1" dirty="0" smtClean="0">
                <a:solidFill>
                  <a:schemeClr val="bg1"/>
                </a:solidFill>
                <a:latin typeface="Consolas" pitchFamily="49" charset="0"/>
                <a:ea typeface="Roboto" pitchFamily="2" charset="0"/>
                <a:cs typeface="Consolas" pitchFamily="49" charset="0"/>
              </a:rPr>
              <a:t>(input);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Procurement</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lastRound</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err="1" smtClean="0">
                <a:solidFill>
                  <a:schemeClr val="bg1">
                    <a:lumMod val="50000"/>
                  </a:schemeClr>
                </a:solidFill>
                <a:latin typeface="Consolas" pitchFamily="49" charset="0"/>
                <a:ea typeface="Roboto" pitchFamily="2" charset="0"/>
                <a:cs typeface="Consolas" pitchFamily="49" charset="0"/>
              </a:rPr>
              <a:t>constants.MaximumCapacity</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smtClean="0">
                <a:solidFill>
                  <a:schemeClr val="bg1"/>
                </a:solidFill>
                <a:latin typeface="Consolas" pitchFamily="49" charset="0"/>
                <a:ea typeface="Roboto" pitchFamily="2" charset="0"/>
                <a:cs typeface="Consolas" pitchFamily="49" charset="0"/>
              </a:rPr>
              <a:t>Purchase</a:t>
            </a:r>
            <a:r>
              <a:rPr lang="en-US" sz="1600" b="1" dirty="0" smtClean="0">
                <a:solidFill>
                  <a:schemeClr val="bg1">
                    <a:lumMod val="50000"/>
                  </a:schemeClr>
                </a:solidFill>
                <a:latin typeface="Consolas" pitchFamily="49" charset="0"/>
                <a:ea typeface="Roboto" pitchFamily="2" charset="0"/>
                <a:cs typeface="Consolas" pitchFamily="49" charset="0"/>
              </a:rPr>
              <a:t>(shop</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lumMod val="50000"/>
                  </a:schemeClr>
                </a:solidFill>
                <a:latin typeface="Consolas" pitchFamily="49" charset="0"/>
                <a:ea typeface="Roboto" pitchFamily="2" charset="0"/>
                <a:cs typeface="Consolas" pitchFamily="49" charset="0"/>
              </a:rPr>
              <a:t>	</a:t>
            </a:r>
            <a:r>
              <a:rPr lang="en-US" sz="1600" b="1" dirty="0">
                <a:solidFill>
                  <a:schemeClr val="bg1"/>
                </a:solidFill>
                <a:latin typeface="Consolas" pitchFamily="49" charset="0"/>
                <a:ea typeface="Roboto" pitchFamily="2" charset="0"/>
                <a:cs typeface="Consolas" pitchFamily="49" charset="0"/>
              </a:rPr>
              <a:t>Manufacturing</a:t>
            </a:r>
            <a:r>
              <a:rPr lang="en-US" sz="1600" b="1" dirty="0">
                <a:solidFill>
                  <a:schemeClr val="bg1">
                    <a:lumMod val="50000"/>
                  </a:schemeClr>
                </a:solidFill>
                <a:latin typeface="Consolas" pitchFamily="49" charset="0"/>
                <a:ea typeface="Roboto" pitchFamily="2" charset="0"/>
                <a:cs typeface="Consolas" pitchFamily="49" charset="0"/>
              </a:rPr>
              <a:t>(shop, constants, month);</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Expenses</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Retail</a:t>
            </a:r>
            <a:r>
              <a:rPr lang="en-US" sz="1600" b="1" dirty="0">
                <a:solidFill>
                  <a:schemeClr val="bg1">
                    <a:lumMod val="50000"/>
                  </a:schemeClr>
                </a:solidFill>
                <a:latin typeface="Consolas" pitchFamily="49" charset="0"/>
                <a:ea typeface="Roboto" pitchFamily="2" charset="0"/>
                <a:cs typeface="Consolas" pitchFamily="49" charset="0"/>
              </a:rPr>
              <a:t>(shop);</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Advertising</a:t>
            </a:r>
            <a:r>
              <a:rPr lang="en-US" sz="1600" b="1" dirty="0">
                <a:solidFill>
                  <a:schemeClr val="bg1">
                    <a:lumMod val="50000"/>
                  </a:schemeClr>
                </a:solidFill>
                <a:latin typeface="Consolas" pitchFamily="49" charset="0"/>
                <a:ea typeface="Roboto" pitchFamily="2" charset="0"/>
                <a:cs typeface="Consolas" pitchFamily="49" charset="0"/>
              </a:rPr>
              <a:t>(shop, constants, </a:t>
            </a:r>
            <a:r>
              <a:rPr lang="en-US" sz="1600" b="1" dirty="0" err="1">
                <a:solidFill>
                  <a:schemeClr val="bg1">
                    <a:lumMod val="50000"/>
                  </a:schemeClr>
                </a:solidFill>
                <a:latin typeface="Consolas" pitchFamily="49" charset="0"/>
                <a:ea typeface="Roboto" pitchFamily="2" charset="0"/>
                <a:cs typeface="Consolas" pitchFamily="49" charset="0"/>
              </a:rPr>
              <a:t>month.Demand</a:t>
            </a:r>
            <a:r>
              <a:rPr lang="en-US" sz="1600" b="1" dirty="0">
                <a:solidFill>
                  <a:schemeClr val="bg1">
                    <a:lumMod val="50000"/>
                  </a:schemeClr>
                </a:solidFill>
                <a:latin typeface="Consolas" pitchFamily="49" charset="0"/>
                <a:ea typeface="Roboto" pitchFamily="2" charset="0"/>
                <a:cs typeface="Consolas" pitchFamily="49" charset="0"/>
              </a:rPr>
              <a:t>());</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Banking</a:t>
            </a:r>
            <a:r>
              <a:rPr lang="en-US" sz="1600" b="1" dirty="0">
                <a:solidFill>
                  <a:schemeClr val="bg1">
                    <a:lumMod val="50000"/>
                  </a:schemeClr>
                </a:solidFill>
                <a:latin typeface="Consolas" pitchFamily="49" charset="0"/>
                <a:ea typeface="Roboto" pitchFamily="2" charset="0"/>
                <a:cs typeface="Consolas" pitchFamily="49" charset="0"/>
              </a:rPr>
              <a:t>(shop, constants);</a:t>
            </a:r>
            <a:br>
              <a:rPr lang="en-US" sz="1600" b="1" dirty="0">
                <a:solidFill>
                  <a:schemeClr val="bg1">
                    <a:lumMod val="50000"/>
                  </a:schemeClr>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Reporting</a:t>
            </a:r>
            <a:r>
              <a:rPr lang="en-US" sz="1600" b="1" dirty="0">
                <a:solidFill>
                  <a:schemeClr val="bg1">
                    <a:lumMod val="50000"/>
                  </a:schemeClr>
                </a:solidFill>
                <a:latin typeface="Consolas" pitchFamily="49" charset="0"/>
                <a:ea typeface="Roboto" pitchFamily="2" charset="0"/>
                <a:cs typeface="Consolas" pitchFamily="49" charset="0"/>
              </a:rPr>
              <a:t>(shop, </a:t>
            </a:r>
            <a:r>
              <a:rPr lang="en-US" sz="1600" b="1" dirty="0" err="1">
                <a:solidFill>
                  <a:schemeClr val="bg1">
                    <a:lumMod val="50000"/>
                  </a:schemeClr>
                </a:solidFill>
                <a:latin typeface="Consolas" pitchFamily="49" charset="0"/>
                <a:ea typeface="Roboto" pitchFamily="2" charset="0"/>
                <a:cs typeface="Consolas" pitchFamily="49" charset="0"/>
              </a:rPr>
              <a:t>month.month</a:t>
            </a:r>
            <a:r>
              <a:rPr lang="en-US" sz="1600" b="1" dirty="0">
                <a:solidFill>
                  <a:schemeClr val="bg1">
                    <a:lumMod val="50000"/>
                  </a:schemeClr>
                </a:solidFill>
                <a:latin typeface="Consolas" pitchFamily="49" charset="0"/>
                <a:ea typeface="Roboto" pitchFamily="2" charset="0"/>
                <a:cs typeface="Consolas" pitchFamily="49" charset="0"/>
              </a:rPr>
              <a:t>, constants, </a:t>
            </a:r>
            <a:r>
              <a:rPr lang="en-US" sz="1600" b="1" dirty="0" err="1">
                <a:solidFill>
                  <a:schemeClr val="bg1">
                    <a:lumMod val="50000"/>
                  </a:schemeClr>
                </a:solidFill>
                <a:latin typeface="Consolas" pitchFamily="49" charset="0"/>
                <a:ea typeface="Roboto" pitchFamily="2" charset="0"/>
                <a:cs typeface="Consolas" pitchFamily="49" charset="0"/>
              </a:rPr>
              <a:t>month.MaterialPrice</a:t>
            </a:r>
            <a:r>
              <a:rPr lang="en-US" sz="1600" b="1" dirty="0">
                <a:solidFill>
                  <a:schemeClr val="bg1">
                    <a:lumMod val="50000"/>
                  </a:schemeClr>
                </a:solidFill>
                <a:latin typeface="Consolas" pitchFamily="49" charset="0"/>
                <a:ea typeface="Roboto" pitchFamily="2" charset="0"/>
                <a:cs typeface="Consolas" pitchFamily="49" charset="0"/>
              </a:rPr>
              <a:t>());</a:t>
            </a:r>
            <a:r>
              <a:rPr lang="en-US" sz="1600" b="1" dirty="0">
                <a:solidFill>
                  <a:schemeClr val="bg1"/>
                </a:solidFill>
                <a:latin typeface="Consolas" pitchFamily="49" charset="0"/>
                <a:ea typeface="Roboto" pitchFamily="2" charset="0"/>
                <a:cs typeface="Consolas" pitchFamily="49" charset="0"/>
              </a:rPr>
              <a:t/>
            </a:r>
            <a:br>
              <a:rPr lang="en-US" sz="1600" b="1" dirty="0">
                <a:solidFill>
                  <a:schemeClr val="bg1"/>
                </a:solidFill>
                <a:latin typeface="Consolas" pitchFamily="49" charset="0"/>
                <a:ea typeface="Roboto" pitchFamily="2" charset="0"/>
                <a:cs typeface="Consolas" pitchFamily="49" charset="0"/>
              </a:rPr>
            </a:br>
            <a:r>
              <a:rPr lang="en-US" sz="1600" b="1" dirty="0">
                <a:solidFill>
                  <a:schemeClr val="bg1"/>
                </a:solidFill>
                <a:latin typeface="Consolas" pitchFamily="49" charset="0"/>
                <a:ea typeface="Roboto" pitchFamily="2" charset="0"/>
                <a:cs typeface="Consolas" pitchFamily="49" charset="0"/>
              </a:rPr>
              <a:t>	</a:t>
            </a:r>
            <a:r>
              <a:rPr lang="en-US" sz="1600" b="1" dirty="0">
                <a:solidFill>
                  <a:srgbClr val="FF00FF"/>
                </a:solidFill>
                <a:latin typeface="Consolas" pitchFamily="49" charset="0"/>
                <a:ea typeface="Roboto" pitchFamily="2" charset="0"/>
                <a:cs typeface="Consolas" pitchFamily="49" charset="0"/>
              </a:rPr>
              <a:t>return</a:t>
            </a:r>
            <a:r>
              <a:rPr lang="en-US" sz="1600" b="1" dirty="0">
                <a:solidFill>
                  <a:schemeClr val="bg1"/>
                </a:solidFill>
                <a:latin typeface="Consolas" pitchFamily="49" charset="0"/>
                <a:ea typeface="Roboto" pitchFamily="2" charset="0"/>
                <a:cs typeface="Consolas" pitchFamily="49" charset="0"/>
              </a:rPr>
              <a:t> shop;</a:t>
            </a:r>
            <a:br>
              <a:rPr lang="en-US" sz="1600" b="1" dirty="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a:t>
            </a:r>
            <a:endParaRPr lang="en-US" sz="16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8416771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FF00FF"/>
                </a:solidFill>
              </a:rPr>
              <a:t>Rename Method</a:t>
            </a:r>
            <a:endParaRPr lang="de-DE" dirty="0">
              <a:solidFill>
                <a:srgbClr val="FF00FF"/>
              </a:solidFill>
            </a:endParaRPr>
          </a:p>
        </p:txBody>
      </p:sp>
    </p:spTree>
    <p:extLst>
      <p:ext uri="{BB962C8B-B14F-4D97-AF65-F5344CB8AC3E}">
        <p14:creationId xmlns:p14="http://schemas.microsoft.com/office/powerpoint/2010/main" val="25721664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32026031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259253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42384871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411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Johannes\Desktop\weaselhunter.com.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469"/>
            <a:ext cx="6228184" cy="651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085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363317384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5945282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213179515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3581428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smtClean="0">
                <a:solidFill>
                  <a:schemeClr val="bg1"/>
                </a:solidFill>
                <a:latin typeface="Consolas"/>
              </a:rPr>
              <a:t>BornIn</a:t>
            </a:r>
            <a:r>
              <a:rPr lang="en-US" sz="2000" b="1" dirty="0" smtClean="0">
                <a:solidFill>
                  <a:schemeClr val="bg1"/>
                </a:solidFill>
                <a:latin typeface="Consolas"/>
              </a:rPr>
              <a:t>(</a:t>
            </a:r>
            <a:r>
              <a:rPr lang="en-US" sz="2000" b="1" dirty="0" smtClean="0">
                <a:solidFill>
                  <a:srgbClr val="FF00FF"/>
                </a:solidFill>
                <a:latin typeface="Consolas"/>
              </a:rPr>
              <a:t>Year</a:t>
            </a:r>
            <a:r>
              <a:rPr lang="en-US" sz="2000" b="1" dirty="0" smtClean="0">
                <a:latin typeface="Consolas"/>
              </a:rPr>
              <a:t> </a:t>
            </a:r>
            <a:r>
              <a:rPr lang="en-US" sz="2000" b="1" dirty="0" smtClean="0">
                <a:solidFill>
                  <a:schemeClr val="bg1"/>
                </a:solidFill>
                <a:latin typeface="Consolas"/>
              </a:rPr>
              <a:t>year);</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val="10014148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 F2</a:t>
            </a:r>
            <a:endParaRPr lang="de-DE" dirty="0"/>
          </a:p>
        </p:txBody>
      </p:sp>
    </p:spTree>
    <p:extLst>
      <p:ext uri="{BB962C8B-B14F-4D97-AF65-F5344CB8AC3E}">
        <p14:creationId xmlns:p14="http://schemas.microsoft.com/office/powerpoint/2010/main" val="41442411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Legacy Code</a:t>
            </a:r>
            <a:endParaRPr lang="de-DE" dirty="0"/>
          </a:p>
        </p:txBody>
      </p:sp>
      <p:sp>
        <p:nvSpPr>
          <p:cNvPr id="4" name="Textplatzhalter 3"/>
          <p:cNvSpPr>
            <a:spLocks noGrp="1"/>
          </p:cNvSpPr>
          <p:nvPr>
            <p:ph type="body" sz="quarter" idx="10"/>
          </p:nvPr>
        </p:nvSpPr>
        <p:spPr/>
        <p:txBody>
          <a:bodyPr/>
          <a:lstStyle/>
          <a:p>
            <a:r>
              <a:rPr lang="de-DE" dirty="0" smtClean="0"/>
              <a:t>Working </a:t>
            </a:r>
            <a:r>
              <a:rPr lang="de-DE" dirty="0" err="1" smtClean="0"/>
              <a:t>effectively</a:t>
            </a:r>
            <a:r>
              <a:rPr lang="de-DE" dirty="0" smtClean="0"/>
              <a:t> with</a:t>
            </a:r>
            <a:endParaRPr lang="de-DE" dirty="0"/>
          </a:p>
        </p:txBody>
      </p:sp>
      <p:sp>
        <p:nvSpPr>
          <p:cNvPr id="3" name="Textplatzhalter 2"/>
          <p:cNvSpPr>
            <a:spLocks noGrp="1"/>
          </p:cNvSpPr>
          <p:nvPr>
            <p:ph type="body" sz="quarter" idx="11"/>
          </p:nvPr>
        </p:nvSpPr>
        <p:spPr/>
        <p:txBody>
          <a:bodyPr/>
          <a:lstStyle/>
          <a:p>
            <a:r>
              <a:rPr lang="de-DE" dirty="0" err="1" smtClean="0"/>
              <a:t>by</a:t>
            </a:r>
            <a:r>
              <a:rPr lang="de-DE" dirty="0" smtClean="0"/>
              <a:t> Michael </a:t>
            </a:r>
            <a:r>
              <a:rPr lang="de-DE" dirty="0"/>
              <a:t>C. </a:t>
            </a:r>
            <a:r>
              <a:rPr lang="de-DE" dirty="0" err="1"/>
              <a:t>Feathers</a:t>
            </a:r>
            <a:endParaRPr lang="de-DE" dirty="0"/>
          </a:p>
          <a:p>
            <a:endParaRPr lang="de-DE" dirty="0"/>
          </a:p>
        </p:txBody>
      </p:sp>
    </p:spTree>
    <p:extLst>
      <p:ext uri="{BB962C8B-B14F-4D97-AF65-F5344CB8AC3E}">
        <p14:creationId xmlns:p14="http://schemas.microsoft.com/office/powerpoint/2010/main" val="358207786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Johannes\Desktop\Asse\empathiccode\Refactoring\MFeathers_weffect_legacy_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60648"/>
            <a:ext cx="4762500"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196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546907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latin typeface="Roboto" pitchFamily="2" charset="0"/>
                <a:ea typeface="Roboto" pitchFamily="2" charset="0"/>
              </a:rPr>
              <a:t>There are many powerful </a:t>
            </a:r>
            <a:r>
              <a:rPr lang="en-US" sz="4000" dirty="0" err="1" smtClean="0">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73256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0"/>
          <p:cNvSpPr txBox="1">
            <a:spLocks/>
          </p:cNvSpPr>
          <p:nvPr/>
        </p:nvSpPr>
        <p:spPr>
          <a:xfrm>
            <a:off x="971600" y="3140968"/>
            <a:ext cx="7200850" cy="172724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rgbClr val="FF00FF"/>
                </a:solidFill>
                <a:latin typeface="Consolas" pitchFamily="49" charset="0"/>
                <a:cs typeface="Consolas" pitchFamily="49" charset="0"/>
              </a:rPr>
              <a:t>http://weaselhunter.com</a:t>
            </a:r>
            <a:endParaRPr lang="en-US" dirty="0">
              <a:solidFill>
                <a:srgbClr val="FF00FF"/>
              </a:solidFill>
              <a:latin typeface="Consolas" pitchFamily="49" charset="0"/>
              <a:cs typeface="Consolas" pitchFamily="49" charset="0"/>
            </a:endParaRPr>
          </a:p>
        </p:txBody>
      </p:sp>
    </p:spTree>
    <p:extLst>
      <p:ext uri="{BB962C8B-B14F-4D97-AF65-F5344CB8AC3E}">
        <p14:creationId xmlns:p14="http://schemas.microsoft.com/office/powerpoint/2010/main" val="38920554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a:t>
            </a:r>
            <a:r>
              <a:rPr lang="en-US" sz="4000" dirty="0" smtClean="0">
                <a:latin typeface="Roboto" pitchFamily="2" charset="0"/>
                <a:ea typeface="Roboto" pitchFamily="2" charset="0"/>
              </a:rPr>
              <a:t>Rename Class is the most powerful</a:t>
            </a:r>
            <a:r>
              <a:rPr lang="en-US" sz="4000" dirty="0" smtClean="0">
                <a:solidFill>
                  <a:schemeClr val="bg1">
                    <a:lumMod val="65000"/>
                  </a:schemeClr>
                </a:solidFill>
                <a:latin typeface="Roboto" pitchFamily="2" charset="0"/>
                <a:ea typeface="Roboto" pitchFamily="2" charset="0"/>
              </a:rPr>
              <a:t>. It changes the way people see code and lets them notice possibilities that they might not have considered before.</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33151614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4000" dirty="0" smtClean="0">
                <a:solidFill>
                  <a:schemeClr val="bg1">
                    <a:lumMod val="65000"/>
                  </a:schemeClr>
                </a:solidFill>
                <a:latin typeface="Roboto" pitchFamily="2" charset="0"/>
                <a:ea typeface="Roboto" pitchFamily="2" charset="0"/>
              </a:rPr>
              <a:t>There are many powerful </a:t>
            </a:r>
            <a:r>
              <a:rPr lang="en-US" sz="4000" dirty="0" err="1" smtClean="0">
                <a:solidFill>
                  <a:schemeClr val="bg1">
                    <a:lumMod val="65000"/>
                  </a:schemeClr>
                </a:solidFill>
                <a:latin typeface="Roboto" pitchFamily="2" charset="0"/>
                <a:ea typeface="Roboto" pitchFamily="2" charset="0"/>
              </a:rPr>
              <a:t>refactorings</a:t>
            </a:r>
            <a:r>
              <a:rPr lang="en-US" sz="4000" dirty="0" smtClean="0">
                <a:solidFill>
                  <a:schemeClr val="bg1">
                    <a:lumMod val="65000"/>
                  </a:schemeClr>
                </a:solidFill>
                <a:latin typeface="Roboto" pitchFamily="2" charset="0"/>
                <a:ea typeface="Roboto" pitchFamily="2" charset="0"/>
              </a:rPr>
              <a:t>, but Rename Class is the most powerful. </a:t>
            </a:r>
            <a:r>
              <a:rPr lang="en-US" sz="4000" dirty="0" smtClean="0">
                <a:latin typeface="Roboto" pitchFamily="2" charset="0"/>
                <a:ea typeface="Roboto" pitchFamily="2" charset="0"/>
              </a:rPr>
              <a:t>It changes the way people see code and lets them notice possibilities that they might not have considered before</a:t>
            </a:r>
            <a:r>
              <a:rPr lang="en-US" sz="4000" dirty="0" smtClean="0">
                <a:solidFill>
                  <a:schemeClr val="bg1">
                    <a:lumMod val="65000"/>
                  </a:schemeClr>
                </a:solidFill>
                <a:latin typeface="Roboto" pitchFamily="2" charset="0"/>
                <a:ea typeface="Roboto" pitchFamily="2" charset="0"/>
              </a:rPr>
              <a:t>.</a:t>
            </a:r>
            <a:endParaRPr lang="de-DE" sz="4000" dirty="0">
              <a:solidFill>
                <a:schemeClr val="bg1">
                  <a:lumMod val="65000"/>
                </a:schemeClr>
              </a:solidFill>
              <a:latin typeface="Roboto" pitchFamily="2" charset="0"/>
              <a:ea typeface="Roboto" pitchFamily="2" charset="0"/>
            </a:endParaRPr>
          </a:p>
        </p:txBody>
      </p:sp>
    </p:spTree>
    <p:extLst>
      <p:ext uri="{BB962C8B-B14F-4D97-AF65-F5344CB8AC3E}">
        <p14:creationId xmlns:p14="http://schemas.microsoft.com/office/powerpoint/2010/main" val="20386900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Extract Method</a:t>
            </a:r>
            <a:endParaRPr lang="de-DE" dirty="0"/>
          </a:p>
        </p:txBody>
      </p:sp>
    </p:spTree>
    <p:extLst>
      <p:ext uri="{BB962C8B-B14F-4D97-AF65-F5344CB8AC3E}">
        <p14:creationId xmlns:p14="http://schemas.microsoft.com/office/powerpoint/2010/main" val="23593765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Extract Class</a:t>
            </a:r>
            <a:endParaRPr lang="de-DE" dirty="0">
              <a:solidFill>
                <a:srgbClr val="00B7FF"/>
              </a:solidFill>
            </a:endParaRPr>
          </a:p>
        </p:txBody>
      </p:sp>
    </p:spTree>
    <p:extLst>
      <p:ext uri="{BB962C8B-B14F-4D97-AF65-F5344CB8AC3E}">
        <p14:creationId xmlns:p14="http://schemas.microsoft.com/office/powerpoint/2010/main" val="3239581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Replace </a:t>
            </a:r>
            <a:r>
              <a:rPr lang="en-US" dirty="0" smtClean="0">
                <a:solidFill>
                  <a:srgbClr val="00FF00"/>
                </a:solidFill>
              </a:rPr>
              <a:t>conditional</a:t>
            </a:r>
            <a:r>
              <a:rPr lang="en-US" dirty="0" smtClean="0"/>
              <a:t> with </a:t>
            </a:r>
            <a:r>
              <a:rPr lang="en-US" dirty="0" smtClean="0">
                <a:solidFill>
                  <a:srgbClr val="FF00FF"/>
                </a:solidFill>
              </a:rPr>
              <a:t>polymorphism</a:t>
            </a:r>
            <a:endParaRPr lang="de-DE" dirty="0">
              <a:solidFill>
                <a:srgbClr val="FF00FF"/>
              </a:solidFill>
            </a:endParaRPr>
          </a:p>
        </p:txBody>
      </p:sp>
    </p:spTree>
    <p:extLst>
      <p:ext uri="{BB962C8B-B14F-4D97-AF65-F5344CB8AC3E}">
        <p14:creationId xmlns:p14="http://schemas.microsoft.com/office/powerpoint/2010/main" val="33195873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Code…</a:t>
            </a:r>
            <a:endParaRPr lang="de-DE" dirty="0"/>
          </a:p>
        </p:txBody>
      </p:sp>
    </p:spTree>
    <p:extLst>
      <p:ext uri="{BB962C8B-B14F-4D97-AF65-F5344CB8AC3E}">
        <p14:creationId xmlns:p14="http://schemas.microsoft.com/office/powerpoint/2010/main" val="4689322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Duck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Duck</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5"/>
              </a:rPr>
              <a:t> http://geekandpoke.typepad.com/geekandpoke/2012/03/static-typing.html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Rapist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6"/>
              </a:rPr>
              <a:t> http://rasmussenanders.blogspot.de/2011/03/catholic-priests-raping-nuns.html</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Bundeswehr</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7"/>
              </a:rPr>
              <a:t>http://www.bmlv.gv.at/download_archiv/photos/inlandseinsatz/images/hochwasser_august_26.jpg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Complaints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8"/>
              </a:rPr>
              <a:t>http://wayne.usschesapeake.org/wp-content/uploads/2011/06/Shout.png</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Apologies</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9"/>
              </a:rPr>
              <a:t>http://www.5lovelanguages.com/learn-the-languages/the-five-languages-of-apology/</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Signature Survey</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10"/>
              </a:rPr>
              <a:t> http://c2.com/doc/SignatureSurvey/ </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Segregation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staticTyping.jpg"/>
          <p:cNvPicPr>
            <a:picLocks noChangeAspect="1"/>
          </p:cNvPicPr>
          <p:nvPr/>
        </p:nvPicPr>
        <p:blipFill>
          <a:blip r:embed="rId3" cstate="print"/>
          <a:stretch>
            <a:fillRect/>
          </a:stretch>
        </p:blipFill>
        <p:spPr>
          <a:xfrm>
            <a:off x="2267744" y="168478"/>
            <a:ext cx="4608512" cy="652104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r>
              <a:rPr lang="en-US" sz="13800" dirty="0" smtClean="0">
                <a:solidFill>
                  <a:schemeClr val="bg1"/>
                </a:solidFill>
              </a:rPr>
              <a:t>Johannes </a:t>
            </a:r>
            <a:r>
              <a:rPr lang="en-US" sz="13800" dirty="0" err="1" smtClean="0">
                <a:solidFill>
                  <a:schemeClr val="bg1"/>
                </a:solidFill>
              </a:rPr>
              <a:t>Hofmeister</a:t>
            </a:r>
            <a:endParaRPr lang="en-US" sz="13800" dirty="0">
              <a:solidFill>
                <a:schemeClr val="bg1"/>
              </a:solidFill>
            </a:endParaRPr>
          </a:p>
        </p:txBody>
      </p:sp>
    </p:spTree>
    <p:extLst>
      <p:ext uri="{BB962C8B-B14F-4D97-AF65-F5344CB8AC3E}">
        <p14:creationId xmlns:p14="http://schemas.microsoft.com/office/powerpoint/2010/main" val="415153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3200" b="1" dirty="0" smtClean="0">
                <a:solidFill>
                  <a:srgbClr val="00DB00"/>
                </a:solidFill>
                <a:latin typeface="Consolas" pitchFamily="49" charset="0"/>
                <a:ea typeface="Roboto" pitchFamily="2" charset="0"/>
                <a:cs typeface="Consolas" pitchFamily="49" charset="0"/>
              </a:rPr>
              <a:t>C# - DRY</a:t>
            </a: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r>
              <a:rPr lang="en-US" sz="2400" b="1" dirty="0" err="1" smtClean="0">
                <a:solidFill>
                  <a:srgbClr val="FF00FF"/>
                </a:solidFill>
                <a:latin typeface="Consolas" pitchFamily="49" charset="0"/>
                <a:ea typeface="Roboto" pitchFamily="2" charset="0"/>
                <a:cs typeface="Consolas" pitchFamily="49" charset="0"/>
              </a:rPr>
              <a:t>var</a:t>
            </a:r>
            <a:r>
              <a:rPr lang="en-US" sz="2400" b="1" dirty="0" smtClean="0">
                <a:latin typeface="Consolas" pitchFamily="49" charset="0"/>
                <a:ea typeface="Roboto" pitchFamily="2" charset="0"/>
                <a:cs typeface="Consolas" pitchFamily="49" charset="0"/>
              </a:rPr>
              <a:t> </a:t>
            </a:r>
            <a:r>
              <a:rPr lang="en-US" sz="2400" b="1" dirty="0" smtClean="0">
                <a:solidFill>
                  <a:schemeClr val="bg1"/>
                </a:solidFill>
                <a:latin typeface="Consolas" pitchFamily="49" charset="0"/>
                <a:ea typeface="Roboto" pitchFamily="2" charset="0"/>
                <a:cs typeface="Consolas" pitchFamily="49" charset="0"/>
              </a:rPr>
              <a:t>duck = </a:t>
            </a:r>
            <a:r>
              <a:rPr lang="en-US" sz="2400" b="1" dirty="0" smtClean="0">
                <a:latin typeface="Consolas" pitchFamily="49" charset="0"/>
                <a:ea typeface="Roboto" pitchFamily="2" charset="0"/>
                <a:cs typeface="Consolas" pitchFamily="49" charset="0"/>
              </a:rPr>
              <a:t>new</a:t>
            </a: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Duck</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r>
            <a:br>
              <a:rPr lang="en-US" sz="2400" b="1" dirty="0" smtClean="0">
                <a:solidFill>
                  <a:schemeClr val="bg1"/>
                </a:solidFill>
                <a:latin typeface="Consolas" pitchFamily="49" charset="0"/>
                <a:ea typeface="Roboto" pitchFamily="2" charset="0"/>
                <a:cs typeface="Consolas" pitchFamily="49" charset="0"/>
              </a:rPr>
            </a:br>
            <a:endParaRPr lang="en-US" sz="24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1268760"/>
            <a:ext cx="7200800" cy="2160240"/>
          </a:xfrm>
        </p:spPr>
        <p:txBody>
          <a:bodyPr/>
          <a:lstStyle/>
          <a:p>
            <a:r>
              <a:rPr lang="en-US" dirty="0" smtClean="0"/>
              <a:t>Don’t let a stranger touch your </a:t>
            </a:r>
            <a:r>
              <a:rPr lang="en-US" dirty="0" smtClean="0">
                <a:solidFill>
                  <a:srgbClr val="FF00FF"/>
                </a:solidFill>
              </a:rPr>
              <a:t>privates</a:t>
            </a:r>
            <a:endParaRPr lang="en-US" dirty="0">
              <a:solidFill>
                <a:srgbClr val="FF00FF"/>
              </a:solidFill>
            </a:endParaRPr>
          </a:p>
        </p:txBody>
      </p:sp>
      <p:pic>
        <p:nvPicPr>
          <p:cNvPr id="3" name="Grafik 2" descr="pope.jpg"/>
          <p:cNvPicPr>
            <a:picLocks noChangeAspect="1"/>
          </p:cNvPicPr>
          <p:nvPr/>
        </p:nvPicPr>
        <p:blipFill>
          <a:blip r:embed="rId2" cstate="print"/>
          <a:stretch>
            <a:fillRect/>
          </a:stretch>
        </p:blipFill>
        <p:spPr>
          <a:xfrm>
            <a:off x="1691680" y="4000500"/>
            <a:ext cx="5667375" cy="28575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de-DE"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22</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Execute(</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mainViewModel.Done</a:t>
            </a:r>
            <a:r>
              <a:rPr lang="en-US" sz="1600" b="1" dirty="0" smtClean="0">
                <a:solidFill>
                  <a:schemeClr val="bg1"/>
                </a:solidFill>
                <a:latin typeface="Consolas" pitchFamily="49" charset="0"/>
                <a:ea typeface="Roboto" pitchFamily="2" charset="0"/>
                <a:cs typeface="Consolas" pitchFamily="49" charset="0"/>
              </a:rPr>
              <a:t> = () =&gt; Break(</a:t>
            </a:r>
            <a:r>
              <a:rPr lang="en-US" sz="1600" b="1" dirty="0" err="1" smtClean="0">
                <a:solidFill>
                  <a:schemeClr val="bg1"/>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mainViewModel.StartCounter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Break(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0x00DBFF</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Work(model);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smtClean="0">
                <a:latin typeface="Consolas" pitchFamily="49" charset="0"/>
                <a:ea typeface="Roboto" pitchFamily="2" charset="0"/>
                <a:cs typeface="Consolas" pitchFamily="49" charset="0"/>
              </a:rPr>
              <a:t>public void </a:t>
            </a:r>
            <a:r>
              <a:rPr lang="en-US" sz="1600" b="1" dirty="0" smtClean="0">
                <a:solidFill>
                  <a:schemeClr val="bg1"/>
                </a:solidFill>
                <a:latin typeface="Consolas" pitchFamily="49" charset="0"/>
                <a:ea typeface="Roboto" pitchFamily="2" charset="0"/>
                <a:cs typeface="Consolas" pitchFamily="49" charset="0"/>
              </a:rPr>
              <a:t>Work(</a:t>
            </a:r>
            <a:r>
              <a:rPr lang="en-US" sz="1600" b="1" dirty="0" err="1" smtClean="0">
                <a:solidFill>
                  <a:srgbClr val="FF00FF"/>
                </a:solidFill>
                <a:latin typeface="Consolas" pitchFamily="49" charset="0"/>
                <a:ea typeface="Roboto" pitchFamily="2" charset="0"/>
                <a:cs typeface="Consolas" pitchFamily="49" charset="0"/>
              </a:rPr>
              <a:t>MainViewModel</a:t>
            </a:r>
            <a:r>
              <a:rPr lang="en-US" sz="1600" b="1" dirty="0" smtClean="0">
                <a:solidFill>
                  <a:schemeClr val="bg1"/>
                </a:solidFill>
                <a:latin typeface="Consolas" pitchFamily="49" charset="0"/>
                <a:ea typeface="Roboto" pitchFamily="2" charset="0"/>
                <a:cs typeface="Consolas" pitchFamily="49" charset="0"/>
              </a:rPr>
              <a:t> 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model.Color</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0x00DB00</a:t>
            </a:r>
            <a:r>
              <a:rPr lang="en-US" sz="1600" b="1" dirty="0" smtClean="0">
                <a:solidFill>
                  <a:schemeClr val="bg1"/>
                </a:solidFill>
                <a:latin typeface="Consolas" pitchFamily="49" charset="0"/>
                <a:ea typeface="Roboto" pitchFamily="2" charset="0"/>
                <a:cs typeface="Consolas" pitchFamily="49" charset="0"/>
              </a:rPr>
              <a:t>.Rgb().Brush();</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model.TimeLeft</a:t>
            </a:r>
            <a:r>
              <a:rPr lang="en-US" sz="1600" b="1" dirty="0" smtClean="0">
                <a:solidFill>
                  <a:schemeClr val="bg1"/>
                </a:solidFill>
                <a:latin typeface="Consolas" pitchFamily="49" charset="0"/>
                <a:ea typeface="Roboto" pitchFamily="2" charset="0"/>
                <a:cs typeface="Consolas" pitchFamily="49" charset="0"/>
              </a:rPr>
              <a:t> = </a:t>
            </a:r>
            <a:r>
              <a:rPr lang="en-US" sz="1600" b="1" dirty="0" smtClean="0">
                <a:latin typeface="Consolas" pitchFamily="49" charset="0"/>
                <a:ea typeface="Roboto" pitchFamily="2" charset="0"/>
                <a:cs typeface="Consolas" pitchFamily="49" charset="0"/>
              </a:rPr>
              <a:t>25</a:t>
            </a:r>
            <a:r>
              <a:rPr lang="en-US" sz="1600" b="1" dirty="0" smtClean="0">
                <a:solidFill>
                  <a:schemeClr val="bg1"/>
                </a:solidFill>
                <a:latin typeface="Consolas" pitchFamily="49" charset="0"/>
                <a:ea typeface="Roboto" pitchFamily="2" charset="0"/>
                <a:cs typeface="Consolas" pitchFamily="49" charset="0"/>
              </a:rPr>
              <a:t>.Minutes();</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model.Done</a:t>
            </a:r>
            <a:r>
              <a:rPr lang="en-US" sz="1600" b="1" dirty="0" smtClean="0">
                <a:solidFill>
                  <a:schemeClr val="bg1"/>
                </a:solidFill>
                <a:latin typeface="Consolas" pitchFamily="49" charset="0"/>
                <a:ea typeface="Roboto" pitchFamily="2" charset="0"/>
                <a:cs typeface="Consolas" pitchFamily="49" charset="0"/>
              </a:rPr>
              <a:t> = () =&gt; Break(model);</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r>
              <a:rPr lang="en-US" sz="1600" b="1" dirty="0" err="1" smtClean="0">
                <a:solidFill>
                  <a:schemeClr val="bg1"/>
                </a:solidFill>
                <a:latin typeface="Consolas" pitchFamily="49" charset="0"/>
                <a:ea typeface="Roboto" pitchFamily="2" charset="0"/>
                <a:cs typeface="Consolas" pitchFamily="49" charset="0"/>
              </a:rPr>
              <a:t>model.StartCounter</a:t>
            </a:r>
            <a:r>
              <a:rPr lang="en-US" sz="1600" b="1" dirty="0" smtClean="0">
                <a:solidFill>
                  <a:schemeClr val="bg1"/>
                </a:solidFill>
                <a:latin typeface="Consolas" pitchFamily="49" charset="0"/>
                <a:ea typeface="Roboto" pitchFamily="2" charset="0"/>
                <a:cs typeface="Consolas" pitchFamily="49" charset="0"/>
              </a:rPr>
              <a:t>();</a:t>
            </a:r>
            <a:br>
              <a:rPr lang="en-US" sz="1600" b="1" dirty="0" smtClean="0">
                <a:solidFill>
                  <a:schemeClr val="bg1"/>
                </a:solidFill>
                <a:latin typeface="Consolas" pitchFamily="49" charset="0"/>
                <a:ea typeface="Roboto" pitchFamily="2" charset="0"/>
                <a:cs typeface="Consolas" pitchFamily="49" charset="0"/>
              </a:rPr>
            </a:br>
            <a:r>
              <a:rPr lang="en-US" sz="1600" b="1" dirty="0" smtClean="0">
                <a:solidFill>
                  <a:schemeClr val="bg1"/>
                </a:solidFill>
                <a:latin typeface="Consolas" pitchFamily="49" charset="0"/>
                <a:ea typeface="Roboto" pitchFamily="2" charset="0"/>
                <a:cs typeface="Consolas" pitchFamily="49" charset="0"/>
              </a:rPr>
              <a:t>        }</a:t>
            </a:r>
            <a:endParaRPr lang="en-US" sz="1600" b="1" dirty="0">
              <a:solidFill>
                <a:schemeClr val="bg1"/>
              </a:solidFill>
              <a:latin typeface="Consolas" pitchFamily="49" charset="0"/>
              <a:ea typeface="Roboto" pitchFamily="2" charset="0"/>
              <a:cs typeface="Consolas" pitchFamily="49" charset="0"/>
            </a:endParaRPr>
          </a:p>
        </p:txBody>
      </p:sp>
      <p:pic>
        <p:nvPicPr>
          <p:cNvPr id="3" name="Grafik 2" descr="visualCode.jpg"/>
          <p:cNvPicPr>
            <a:picLocks noChangeAspect="1"/>
          </p:cNvPicPr>
          <p:nvPr/>
        </p:nvPicPr>
        <p:blipFill>
          <a:blip r:embed="rId2" cstate="print">
            <a:clrChange>
              <a:clrFrom>
                <a:srgbClr val="262626"/>
              </a:clrFrom>
              <a:clrTo>
                <a:srgbClr val="262626">
                  <a:alpha val="0"/>
                </a:srgbClr>
              </a:clrTo>
            </a:clrChange>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ussdiagramm: Gespeicherte Daten 6"/>
          <p:cNvSpPr/>
          <p:nvPr/>
        </p:nvSpPr>
        <p:spPr>
          <a:xfrm rot="10800000">
            <a:off x="1403648" y="2852935"/>
            <a:ext cx="5976664" cy="2088232"/>
          </a:xfrm>
          <a:prstGeom prst="flowChartOnlineStorage">
            <a:avLst/>
          </a:pr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2411760" y="3645024"/>
            <a:ext cx="489654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8" y="1916832"/>
            <a:ext cx="1872208"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p:cNvSpPr/>
          <p:nvPr/>
        </p:nvSpPr>
        <p:spPr>
          <a:xfrm>
            <a:off x="3635896" y="1916832"/>
            <a:ext cx="216024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hteck 5"/>
          <p:cNvSpPr/>
          <p:nvPr/>
        </p:nvSpPr>
        <p:spPr>
          <a:xfrm>
            <a:off x="6156176" y="1916832"/>
            <a:ext cx="1872208"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rot="10800000">
            <a:off x="1369580" y="2782353"/>
            <a:ext cx="6730919" cy="2158814"/>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30 w 10000"/>
              <a:gd name="connsiteY5" fmla="*/ 5945 h 10000"/>
              <a:gd name="connsiteX6" fmla="*/ 30 w 10000"/>
              <a:gd name="connsiteY6" fmla="*/ 4055 h 10000"/>
              <a:gd name="connsiteX7" fmla="*/ 1667 w 1000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0010"/>
              <a:gd name="connsiteY0" fmla="*/ 0 h 10000"/>
              <a:gd name="connsiteX1" fmla="*/ 10010 w 10010"/>
              <a:gd name="connsiteY1" fmla="*/ 0 h 10000"/>
              <a:gd name="connsiteX2" fmla="*/ 9890 w 10010"/>
              <a:gd name="connsiteY2" fmla="*/ 4828 h 10000"/>
              <a:gd name="connsiteX3" fmla="*/ 10010 w 10010"/>
              <a:gd name="connsiteY3" fmla="*/ 10000 h 10000"/>
              <a:gd name="connsiteX4" fmla="*/ 1677 w 10010"/>
              <a:gd name="connsiteY4" fmla="*/ 10000 h 10000"/>
              <a:gd name="connsiteX5" fmla="*/ 40 w 10010"/>
              <a:gd name="connsiteY5" fmla="*/ 5945 h 10000"/>
              <a:gd name="connsiteX6" fmla="*/ 40 w 10010"/>
              <a:gd name="connsiteY6" fmla="*/ 4055 h 10000"/>
              <a:gd name="connsiteX7" fmla="*/ 1677 w 10010"/>
              <a:gd name="connsiteY7"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1399"/>
              <a:gd name="connsiteY0" fmla="*/ 0 h 10000"/>
              <a:gd name="connsiteX1" fmla="*/ 10010 w 11399"/>
              <a:gd name="connsiteY1" fmla="*/ 0 h 10000"/>
              <a:gd name="connsiteX2" fmla="*/ 10010 w 11399"/>
              <a:gd name="connsiteY2" fmla="*/ 10000 h 10000"/>
              <a:gd name="connsiteX3" fmla="*/ 1677 w 11399"/>
              <a:gd name="connsiteY3" fmla="*/ 10000 h 10000"/>
              <a:gd name="connsiteX4" fmla="*/ 40 w 11399"/>
              <a:gd name="connsiteY4" fmla="*/ 5945 h 10000"/>
              <a:gd name="connsiteX5" fmla="*/ 40 w 11399"/>
              <a:gd name="connsiteY5" fmla="*/ 4055 h 10000"/>
              <a:gd name="connsiteX6" fmla="*/ 1677 w 11399"/>
              <a:gd name="connsiteY6" fmla="*/ 0 h 10000"/>
              <a:gd name="connsiteX0" fmla="*/ 1677 w 10067"/>
              <a:gd name="connsiteY0" fmla="*/ 0 h 10000"/>
              <a:gd name="connsiteX1" fmla="*/ 10010 w 10067"/>
              <a:gd name="connsiteY1" fmla="*/ 0 h 10000"/>
              <a:gd name="connsiteX2" fmla="*/ 10010 w 10067"/>
              <a:gd name="connsiteY2" fmla="*/ 10000 h 10000"/>
              <a:gd name="connsiteX3" fmla="*/ 1677 w 10067"/>
              <a:gd name="connsiteY3" fmla="*/ 10000 h 10000"/>
              <a:gd name="connsiteX4" fmla="*/ 40 w 10067"/>
              <a:gd name="connsiteY4" fmla="*/ 5945 h 10000"/>
              <a:gd name="connsiteX5" fmla="*/ 40 w 10067"/>
              <a:gd name="connsiteY5" fmla="*/ 4055 h 10000"/>
              <a:gd name="connsiteX6" fmla="*/ 1677 w 10067"/>
              <a:gd name="connsiteY6" fmla="*/ 0 h 1000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154 w 11181"/>
              <a:gd name="connsiteY5" fmla="*/ 4055 h 10630"/>
              <a:gd name="connsiteX6" fmla="*/ 2791 w 11181"/>
              <a:gd name="connsiteY6" fmla="*/ 0 h 10630"/>
              <a:gd name="connsiteX0" fmla="*/ 2791 w 11181"/>
              <a:gd name="connsiteY0" fmla="*/ 0 h 10630"/>
              <a:gd name="connsiteX1" fmla="*/ 11124 w 11181"/>
              <a:gd name="connsiteY1" fmla="*/ 0 h 10630"/>
              <a:gd name="connsiteX2" fmla="*/ 11124 w 11181"/>
              <a:gd name="connsiteY2" fmla="*/ 10000 h 10630"/>
              <a:gd name="connsiteX3" fmla="*/ 2791 w 11181"/>
              <a:gd name="connsiteY3" fmla="*/ 10000 h 10630"/>
              <a:gd name="connsiteX4" fmla="*/ 40 w 11181"/>
              <a:gd name="connsiteY4" fmla="*/ 8276 h 10630"/>
              <a:gd name="connsiteX5" fmla="*/ 160 w 11181"/>
              <a:gd name="connsiteY5" fmla="*/ 5517 h 10630"/>
              <a:gd name="connsiteX6" fmla="*/ 2791 w 11181"/>
              <a:gd name="connsiteY6" fmla="*/ 0 h 10630"/>
              <a:gd name="connsiteX0" fmla="*/ 2791 w 11181"/>
              <a:gd name="connsiteY0" fmla="*/ 0 h 10000"/>
              <a:gd name="connsiteX1" fmla="*/ 11124 w 11181"/>
              <a:gd name="connsiteY1" fmla="*/ 0 h 10000"/>
              <a:gd name="connsiteX2" fmla="*/ 11124 w 11181"/>
              <a:gd name="connsiteY2" fmla="*/ 10000 h 10000"/>
              <a:gd name="connsiteX3" fmla="*/ 2791 w 11181"/>
              <a:gd name="connsiteY3" fmla="*/ 10000 h 10000"/>
              <a:gd name="connsiteX4" fmla="*/ 40 w 11181"/>
              <a:gd name="connsiteY4" fmla="*/ 8276 h 10000"/>
              <a:gd name="connsiteX5" fmla="*/ 160 w 11181"/>
              <a:gd name="connsiteY5" fmla="*/ 5517 h 10000"/>
              <a:gd name="connsiteX6" fmla="*/ 2791 w 11181"/>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000"/>
              <a:gd name="connsiteX1" fmla="*/ 11245 w 11302"/>
              <a:gd name="connsiteY1" fmla="*/ 0 h 10000"/>
              <a:gd name="connsiteX2" fmla="*/ 11245 w 11302"/>
              <a:gd name="connsiteY2" fmla="*/ 10000 h 10000"/>
              <a:gd name="connsiteX3" fmla="*/ 2912 w 11302"/>
              <a:gd name="connsiteY3" fmla="*/ 10000 h 10000"/>
              <a:gd name="connsiteX4" fmla="*/ 40 w 11302"/>
              <a:gd name="connsiteY4" fmla="*/ 10000 h 10000"/>
              <a:gd name="connsiteX5" fmla="*/ 281 w 11302"/>
              <a:gd name="connsiteY5" fmla="*/ 5517 h 10000"/>
              <a:gd name="connsiteX6" fmla="*/ 2912 w 11302"/>
              <a:gd name="connsiteY6" fmla="*/ 0 h 10000"/>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281 w 11302"/>
              <a:gd name="connsiteY5" fmla="*/ 5517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912 w 11302"/>
              <a:gd name="connsiteY0" fmla="*/ 0 h 10338"/>
              <a:gd name="connsiteX1" fmla="*/ 11245 w 11302"/>
              <a:gd name="connsiteY1" fmla="*/ 0 h 10338"/>
              <a:gd name="connsiteX2" fmla="*/ 11245 w 11302"/>
              <a:gd name="connsiteY2" fmla="*/ 10000 h 10338"/>
              <a:gd name="connsiteX3" fmla="*/ 2912 w 11302"/>
              <a:gd name="connsiteY3" fmla="*/ 10000 h 10338"/>
              <a:gd name="connsiteX4" fmla="*/ 40 w 11302"/>
              <a:gd name="connsiteY4" fmla="*/ 10000 h 10338"/>
              <a:gd name="connsiteX5" fmla="*/ 643 w 11302"/>
              <a:gd name="connsiteY5" fmla="*/ 3448 h 10338"/>
              <a:gd name="connsiteX6" fmla="*/ 2912 w 11302"/>
              <a:gd name="connsiteY6" fmla="*/ 0 h 10338"/>
              <a:gd name="connsiteX0" fmla="*/ 2872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2872 w 11262"/>
              <a:gd name="connsiteY5" fmla="*/ 0 h 10338"/>
              <a:gd name="connsiteX0" fmla="*/ 3046 w 11436"/>
              <a:gd name="connsiteY0" fmla="*/ 0 h 10338"/>
              <a:gd name="connsiteX1" fmla="*/ 11379 w 11436"/>
              <a:gd name="connsiteY1" fmla="*/ 0 h 10338"/>
              <a:gd name="connsiteX2" fmla="*/ 11379 w 11436"/>
              <a:gd name="connsiteY2" fmla="*/ 10000 h 10338"/>
              <a:gd name="connsiteX3" fmla="*/ 3046 w 11436"/>
              <a:gd name="connsiteY3" fmla="*/ 10000 h 10338"/>
              <a:gd name="connsiteX4" fmla="*/ 174 w 11436"/>
              <a:gd name="connsiteY4" fmla="*/ 10000 h 10338"/>
              <a:gd name="connsiteX5" fmla="*/ 3046 w 11436"/>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 name="connsiteX0" fmla="*/ 4819 w 11262"/>
              <a:gd name="connsiteY0" fmla="*/ 0 h 10338"/>
              <a:gd name="connsiteX1" fmla="*/ 11205 w 11262"/>
              <a:gd name="connsiteY1" fmla="*/ 0 h 10338"/>
              <a:gd name="connsiteX2" fmla="*/ 11205 w 11262"/>
              <a:gd name="connsiteY2" fmla="*/ 10000 h 10338"/>
              <a:gd name="connsiteX3" fmla="*/ 2872 w 11262"/>
              <a:gd name="connsiteY3" fmla="*/ 10000 h 10338"/>
              <a:gd name="connsiteX4" fmla="*/ 0 w 11262"/>
              <a:gd name="connsiteY4" fmla="*/ 10000 h 10338"/>
              <a:gd name="connsiteX5" fmla="*/ 4819 w 11262"/>
              <a:gd name="connsiteY5" fmla="*/ 0 h 1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62" h="10338">
                <a:moveTo>
                  <a:pt x="4819" y="0"/>
                </a:moveTo>
                <a:lnTo>
                  <a:pt x="11205" y="0"/>
                </a:lnTo>
                <a:cubicBezTo>
                  <a:pt x="11214" y="4908"/>
                  <a:pt x="11262" y="226"/>
                  <a:pt x="11205" y="10000"/>
                </a:cubicBezTo>
                <a:lnTo>
                  <a:pt x="2872" y="10000"/>
                </a:lnTo>
                <a:cubicBezTo>
                  <a:pt x="2073" y="10000"/>
                  <a:pt x="22" y="10338"/>
                  <a:pt x="0" y="10000"/>
                </a:cubicBezTo>
                <a:cubicBezTo>
                  <a:pt x="0" y="8333"/>
                  <a:pt x="745" y="1067"/>
                  <a:pt x="4819" y="0"/>
                </a:cubicBezTo>
                <a:close/>
              </a:path>
            </a:pathLst>
          </a:custGeom>
          <a:solidFill>
            <a:schemeClr val="tx1">
              <a:lumMod val="85000"/>
              <a:lumOff val="15000"/>
            </a:schemeClr>
          </a:solidFill>
          <a:ln w="1016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feil nach links und rechts 7"/>
          <p:cNvSpPr/>
          <p:nvPr/>
        </p:nvSpPr>
        <p:spPr>
          <a:xfrm>
            <a:off x="1403648" y="3645024"/>
            <a:ext cx="590465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491880" y="3645024"/>
            <a:ext cx="208823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1340768"/>
            <a:ext cx="180020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feil nach links und rechts 11"/>
          <p:cNvSpPr/>
          <p:nvPr/>
        </p:nvSpPr>
        <p:spPr>
          <a:xfrm>
            <a:off x="3635896" y="1340768"/>
            <a:ext cx="2160240"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feil nach links und rechts 12"/>
          <p:cNvSpPr/>
          <p:nvPr/>
        </p:nvSpPr>
        <p:spPr>
          <a:xfrm>
            <a:off x="6156176" y="1340768"/>
            <a:ext cx="1872208"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600" b="1" dirty="0" smtClean="0">
                <a:solidFill>
                  <a:schemeClr val="bg1"/>
                </a:solidFill>
                <a:latin typeface="Consolas" pitchFamily="49" charset="0"/>
                <a:ea typeface="Roboto" pitchFamily="2" charset="0"/>
                <a:cs typeface="Consolas" pitchFamily="49" charset="0"/>
              </a:rPr>
              <a:t>	</a:t>
            </a:r>
            <a:br>
              <a:rPr lang="en-US" sz="1600" b="1" dirty="0" smtClean="0">
                <a:solidFill>
                  <a:schemeClr val="bg1"/>
                </a:solidFill>
                <a:latin typeface="Consolas" pitchFamily="49" charset="0"/>
                <a:ea typeface="Roboto" pitchFamily="2" charset="0"/>
                <a:cs typeface="Consolas" pitchFamily="49" charset="0"/>
              </a:rPr>
            </a:br>
            <a:endParaRPr lang="en-US" sz="1600" b="1" dirty="0">
              <a:solidFill>
                <a:schemeClr val="bg1"/>
              </a:solidFill>
              <a:latin typeface="Consolas" pitchFamily="49" charset="0"/>
              <a:ea typeface="Roboto" pitchFamily="2" charset="0"/>
              <a:cs typeface="Consolas" pitchFamily="49" charset="0"/>
            </a:endParaRPr>
          </a:p>
        </p:txBody>
      </p:sp>
      <p:sp>
        <p:nvSpPr>
          <p:cNvPr id="4" name="Rechteck 3"/>
          <p:cNvSpPr/>
          <p:nvPr/>
        </p:nvSpPr>
        <p:spPr>
          <a:xfrm>
            <a:off x="1403647" y="1296144"/>
            <a:ext cx="3145309" cy="504056"/>
          </a:xfrm>
          <a:prstGeom prst="rect">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4644008" y="1296144"/>
            <a:ext cx="720080" cy="50405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nach links und rechts 8"/>
          <p:cNvSpPr/>
          <p:nvPr/>
        </p:nvSpPr>
        <p:spPr>
          <a:xfrm rot="5400000">
            <a:off x="3635896" y="4032448"/>
            <a:ext cx="3528392"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feil nach links und rechts 10"/>
          <p:cNvSpPr/>
          <p:nvPr/>
        </p:nvSpPr>
        <p:spPr>
          <a:xfrm>
            <a:off x="1475656" y="720080"/>
            <a:ext cx="3024336"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ihandform 14"/>
          <p:cNvSpPr/>
          <p:nvPr/>
        </p:nvSpPr>
        <p:spPr>
          <a:xfrm>
            <a:off x="1187624" y="1943503"/>
            <a:ext cx="5452532" cy="4293809"/>
          </a:xfrm>
          <a:custGeom>
            <a:avLst/>
            <a:gdLst>
              <a:gd name="connsiteX0" fmla="*/ 372533 w 5452532"/>
              <a:gd name="connsiteY0" fmla="*/ 33867 h 4293809"/>
              <a:gd name="connsiteX1" fmla="*/ 2360990 w 5452532"/>
              <a:gd name="connsiteY1" fmla="*/ 803124 h 4293809"/>
              <a:gd name="connsiteX2" fmla="*/ 3101219 w 5452532"/>
              <a:gd name="connsiteY2" fmla="*/ 3778552 h 4293809"/>
              <a:gd name="connsiteX3" fmla="*/ 5118704 w 5452532"/>
              <a:gd name="connsiteY3" fmla="*/ 3894667 h 4293809"/>
              <a:gd name="connsiteX4" fmla="*/ 5104190 w 5452532"/>
              <a:gd name="connsiteY4" fmla="*/ 1644952 h 4293809"/>
              <a:gd name="connsiteX5" fmla="*/ 4596190 w 5452532"/>
              <a:gd name="connsiteY5" fmla="*/ 599924 h 4293809"/>
              <a:gd name="connsiteX6" fmla="*/ 372533 w 5452532"/>
              <a:gd name="connsiteY6" fmla="*/ 33867 h 429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2532" h="4293809">
                <a:moveTo>
                  <a:pt x="372533" y="33867"/>
                </a:moveTo>
                <a:cubicBezTo>
                  <a:pt x="0" y="67734"/>
                  <a:pt x="1906209" y="179010"/>
                  <a:pt x="2360990" y="803124"/>
                </a:cubicBezTo>
                <a:cubicBezTo>
                  <a:pt x="2815771" y="1427238"/>
                  <a:pt x="2641600" y="3263295"/>
                  <a:pt x="3101219" y="3778552"/>
                </a:cubicBezTo>
                <a:cubicBezTo>
                  <a:pt x="3560838" y="4293809"/>
                  <a:pt x="4784876" y="4250267"/>
                  <a:pt x="5118704" y="3894667"/>
                </a:cubicBezTo>
                <a:cubicBezTo>
                  <a:pt x="5452532" y="3539067"/>
                  <a:pt x="5191276" y="2194076"/>
                  <a:pt x="5104190" y="1644952"/>
                </a:cubicBezTo>
                <a:cubicBezTo>
                  <a:pt x="5017104" y="1095828"/>
                  <a:pt x="5379961" y="868438"/>
                  <a:pt x="4596190" y="599924"/>
                </a:cubicBezTo>
                <a:cubicBezTo>
                  <a:pt x="3812419" y="331410"/>
                  <a:pt x="745066" y="0"/>
                  <a:pt x="372533" y="33867"/>
                </a:cubicBezTo>
                <a:close/>
              </a:path>
            </a:pathLst>
          </a:custGeom>
          <a:noFill/>
          <a:ln w="76200">
            <a:solidFill>
              <a:srgbClr val="00B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feil nach links und rechts 15"/>
          <p:cNvSpPr/>
          <p:nvPr/>
        </p:nvSpPr>
        <p:spPr>
          <a:xfrm>
            <a:off x="399593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feil nach links und rechts 16"/>
          <p:cNvSpPr/>
          <p:nvPr/>
        </p:nvSpPr>
        <p:spPr>
          <a:xfrm>
            <a:off x="1475656" y="3960440"/>
            <a:ext cx="2376264" cy="504056"/>
          </a:xfrm>
          <a:prstGeom prst="leftRightArrow">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filter</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add_twitter_names</a:t>
            </a:r>
            <a:r>
              <a:rPr lang="en-US" sz="2000" b="1" dirty="0" smtClean="0">
                <a:solidFill>
                  <a:schemeClr val="bg1"/>
                </a:solidFill>
                <a:latin typeface="Consolas" pitchFamily="49" charset="0"/>
                <a:ea typeface="Roboto" pitchFamily="2" charset="0"/>
                <a:cs typeface="Consolas" pitchFamily="49" charset="0"/>
              </a:rPr>
              <a:t>(markup):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pattern = </a:t>
            </a:r>
            <a:r>
              <a:rPr lang="en-US" sz="2000" b="1" dirty="0" smtClean="0">
                <a:solidFill>
                  <a:srgbClr val="00DB00"/>
                </a:solidFill>
                <a:latin typeface="Consolas" pitchFamily="49" charset="0"/>
                <a:ea typeface="Roboto" pitchFamily="2" charset="0"/>
                <a:cs typeface="Consolas" pitchFamily="49" charset="0"/>
              </a:rPr>
              <a:t>"@(\w+)"</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"https://twitter.com/"</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link = </a:t>
            </a:r>
            <a:r>
              <a:rPr lang="en-US" sz="2000" b="1" dirty="0" smtClean="0">
                <a:solidFill>
                  <a:srgbClr val="00DB00"/>
                </a:solidFill>
                <a:latin typeface="Consolas" pitchFamily="49" charset="0"/>
                <a:ea typeface="Roboto" pitchFamily="2" charset="0"/>
                <a:cs typeface="Consolas" pitchFamily="49" charset="0"/>
              </a:rPr>
              <a:t>"&lt;a </a:t>
            </a:r>
            <a:r>
              <a:rPr lang="en-US" sz="2000" b="1" dirty="0" err="1" smtClean="0">
                <a:solidFill>
                  <a:srgbClr val="00DB00"/>
                </a:solidFill>
                <a:latin typeface="Consolas" pitchFamily="49" charset="0"/>
                <a:ea typeface="Roboto" pitchFamily="2" charset="0"/>
                <a:cs typeface="Consolas" pitchFamily="49" charset="0"/>
              </a:rPr>
              <a:t>href</a:t>
            </a:r>
            <a:r>
              <a:rPr lang="en-US" sz="2000" b="1" dirty="0" smtClean="0">
                <a:solidFill>
                  <a:srgbClr val="00DB00"/>
                </a:solidFill>
                <a:latin typeface="Consolas" pitchFamily="49" charset="0"/>
                <a:ea typeface="Roboto" pitchFamily="2" charset="0"/>
                <a:cs typeface="Consolas" pitchFamily="49" charset="0"/>
              </a:rPr>
              <a:t>='%s\\1'&gt;@\\1&lt;/a&gt;"</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url</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replacement = link</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re.sub(pattern, replacement,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home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a:t>
            </a:r>
            <a:r>
              <a:rPr lang="en-US" sz="2000" b="1" dirty="0" err="1" smtClean="0">
                <a:solidFill>
                  <a:schemeClr val="bg1"/>
                </a:solidFill>
                <a:latin typeface="Consolas" pitchFamily="49" charset="0"/>
                <a:ea typeface="Roboto" pitchFamily="2" charset="0"/>
                <a:cs typeface="Consolas" pitchFamily="49" charset="0"/>
              </a:rPr>
              <a:t>create_page</a:t>
            </a:r>
            <a:r>
              <a:rPr lang="en-US" sz="2000" b="1" dirty="0" smtClean="0">
                <a:solidFill>
                  <a:schemeClr val="bg1"/>
                </a:solidFill>
                <a:latin typeface="Consolas" pitchFamily="49" charset="0"/>
                <a:ea typeface="Roboto" pitchFamily="2" charset="0"/>
                <a:cs typeface="Consolas" pitchFamily="49" charset="0"/>
              </a:rPr>
              <a:t>(entries)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markup = filter(markup)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markup</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def</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main</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smtClean="0">
                <a:solidFill>
                  <a:srgbClr val="00DB00"/>
                </a:solidFill>
                <a:latin typeface="Consolas" pitchFamily="49" charset="0"/>
                <a:ea typeface="Roboto" pitchFamily="2" charset="0"/>
                <a:cs typeface="Consolas" pitchFamily="49" charset="0"/>
              </a:rPr>
              <a:t>Entries</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if</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len</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 &gt; </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date = </a:t>
            </a:r>
            <a:r>
              <a:rPr lang="en-US" sz="2000" b="1" dirty="0" err="1" smtClean="0">
                <a:solidFill>
                  <a:schemeClr val="bg1"/>
                </a:solidFill>
                <a:latin typeface="Consolas" pitchFamily="49" charset="0"/>
                <a:ea typeface="Roboto" pitchFamily="2" charset="0"/>
                <a:cs typeface="Consolas" pitchFamily="49" charset="0"/>
              </a:rPr>
              <a:t>argv</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FF00FF"/>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entries = </a:t>
            </a:r>
            <a:r>
              <a:rPr lang="en-US" sz="2000" b="1" dirty="0" err="1" smtClean="0">
                <a:solidFill>
                  <a:schemeClr val="bg1"/>
                </a:solidFill>
                <a:latin typeface="Consolas" pitchFamily="49" charset="0"/>
                <a:ea typeface="Roboto" pitchFamily="2" charset="0"/>
                <a:cs typeface="Consolas" pitchFamily="49" charset="0"/>
              </a:rPr>
              <a:t>entries.written_on</a:t>
            </a:r>
            <a:r>
              <a:rPr lang="en-US" sz="2000" b="1" dirty="0" smtClean="0">
                <a:solidFill>
                  <a:schemeClr val="bg1"/>
                </a:solidFill>
                <a:latin typeface="Consolas" pitchFamily="49" charset="0"/>
                <a:ea typeface="Roboto" pitchFamily="2" charset="0"/>
                <a:cs typeface="Consolas" pitchFamily="49" charset="0"/>
              </a:rPr>
              <a:t>(date)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print</a:t>
            </a:r>
            <a:r>
              <a:rPr lang="en-US" sz="2000" b="1" dirty="0" smtClean="0">
                <a:solidFill>
                  <a:schemeClr val="bg1"/>
                </a:solidFill>
                <a:latin typeface="Consolas" pitchFamily="49" charset="0"/>
                <a:ea typeface="Roboto" pitchFamily="2" charset="0"/>
                <a:cs typeface="Consolas" pitchFamily="49" charset="0"/>
              </a:rPr>
              <a:t> home(entries)</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7FF"/>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a:xfrm>
            <a:off x="0" y="5085184"/>
            <a:ext cx="9144000" cy="1224136"/>
          </a:xfrm>
        </p:spPr>
        <p:txBody>
          <a:bodyPr>
            <a:normAutofit fontScale="90000"/>
          </a:bodyPr>
          <a:lstStyle/>
          <a:p>
            <a:r>
              <a:rPr lang="en-US" sz="13800" dirty="0" smtClean="0">
                <a:solidFill>
                  <a:schemeClr val="bg1"/>
                </a:solidFill>
              </a:rPr>
              <a:t>@</a:t>
            </a:r>
            <a:r>
              <a:rPr lang="en-US" sz="13800" dirty="0" err="1" smtClean="0">
                <a:solidFill>
                  <a:schemeClr val="bg1"/>
                </a:solidFill>
              </a:rPr>
              <a:t>pro_cessor</a:t>
            </a:r>
            <a:endParaRPr lang="en-US" sz="13800" dirty="0">
              <a:solidFill>
                <a:schemeClr val="bg1"/>
              </a:solidFill>
            </a:endParaRPr>
          </a:p>
        </p:txBody>
      </p:sp>
      <p:pic>
        <p:nvPicPr>
          <p:cNvPr id="1026" name="Picture 2" descr="C:\Users\Johannes Hofmeister\Desktop\cessor_logo.png"/>
          <p:cNvPicPr>
            <a:picLocks noChangeAspect="1" noChangeArrowheads="1"/>
          </p:cNvPicPr>
          <p:nvPr/>
        </p:nvPicPr>
        <p:blipFill>
          <a:blip r:embed="rId2" cstate="print"/>
          <a:srcRect/>
          <a:stretch>
            <a:fillRect/>
          </a:stretch>
        </p:blipFill>
        <p:spPr bwMode="auto">
          <a:xfrm>
            <a:off x="2411760" y="620688"/>
            <a:ext cx="3953569" cy="3263521"/>
          </a:xfrm>
          <a:prstGeom prst="rect">
            <a:avLst/>
          </a:prstGeom>
          <a:noFill/>
        </p:spPr>
      </p:pic>
    </p:spTree>
    <p:extLst>
      <p:ext uri="{BB962C8B-B14F-4D97-AF65-F5344CB8AC3E}">
        <p14:creationId xmlns:p14="http://schemas.microsoft.com/office/powerpoint/2010/main" val="115891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GUARD CLAUSES</a:t>
            </a:r>
            <a:endParaRPr lang="de-DE" dirty="0">
              <a:solidFill>
                <a:srgbClr val="FF00FF"/>
              </a:solidFill>
            </a:endParaRPr>
          </a:p>
        </p:txBody>
      </p:sp>
      <p:sp>
        <p:nvSpPr>
          <p:cNvPr id="3" name="Textplatzhalter 2"/>
          <p:cNvSpPr>
            <a:spLocks noGrp="1"/>
          </p:cNvSpPr>
          <p:nvPr>
            <p:ph type="body" sz="quarter" idx="10"/>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Tree>
    <p:extLst>
      <p:ext uri="{BB962C8B-B14F-4D97-AF65-F5344CB8AC3E}">
        <p14:creationId xmlns:p14="http://schemas.microsoft.com/office/powerpoint/2010/main" val="3399742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implementation is hard to explain,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2800" dirty="0">
                <a:latin typeface="Roboto" pitchFamily="2" charset="0"/>
                <a:ea typeface="Roboto" pitchFamily="2" charset="0"/>
              </a:rPr>
              <a:t>https://github.com/</a:t>
            </a:r>
            <a:r>
              <a:rPr lang="de-DE" sz="2800" dirty="0">
                <a:solidFill>
                  <a:srgbClr val="00DB00"/>
                </a:solidFill>
                <a:latin typeface="Roboto" pitchFamily="2" charset="0"/>
                <a:ea typeface="Roboto" pitchFamily="2" charset="0"/>
              </a:rPr>
              <a:t>cessor</a:t>
            </a:r>
            <a:r>
              <a:rPr lang="de-DE" sz="2800" dirty="0">
                <a:latin typeface="Roboto" pitchFamily="2" charset="0"/>
                <a:ea typeface="Roboto" pitchFamily="2" charset="0"/>
              </a:rPr>
              <a:t>/</a:t>
            </a:r>
            <a:r>
              <a:rPr lang="de-DE" sz="2800" dirty="0">
                <a:solidFill>
                  <a:srgbClr val="FF00FF"/>
                </a:solidFill>
                <a:latin typeface="Roboto" pitchFamily="2" charset="0"/>
                <a:ea typeface="Roboto" pitchFamily="2" charset="0"/>
              </a:rPr>
              <a:t>refuctoring</a:t>
            </a:r>
          </a:p>
        </p:txBody>
      </p:sp>
    </p:spTree>
    <p:extLst>
      <p:ext uri="{BB962C8B-B14F-4D97-AF65-F5344CB8AC3E}">
        <p14:creationId xmlns:p14="http://schemas.microsoft.com/office/powerpoint/2010/main" val="2299212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“You can call it beautiful code when the code also makes it look like the </a:t>
            </a:r>
            <a:r>
              <a:rPr lang="en-US" sz="4400" dirty="0" smtClean="0">
                <a:solidFill>
                  <a:srgbClr val="FF00FF"/>
                </a:solidFill>
                <a:latin typeface="Roboto" pitchFamily="2" charset="0"/>
                <a:ea typeface="Roboto" pitchFamily="2" charset="0"/>
              </a:rPr>
              <a:t>language</a:t>
            </a:r>
            <a:r>
              <a:rPr lang="en-US" sz="4400" dirty="0" smtClean="0">
                <a:solidFill>
                  <a:schemeClr val="tx1">
                    <a:lumMod val="50000"/>
                    <a:lumOff val="50000"/>
                  </a:schemeClr>
                </a:solidFill>
                <a:latin typeface="Roboto" pitchFamily="2" charset="0"/>
                <a:ea typeface="Roboto" pitchFamily="2" charset="0"/>
              </a:rPr>
              <a:t> was </a:t>
            </a:r>
            <a:r>
              <a:rPr lang="en-US" sz="4400" dirty="0" smtClean="0">
                <a:latin typeface="Roboto" pitchFamily="2" charset="0"/>
                <a:ea typeface="Roboto" pitchFamily="2" charset="0"/>
              </a:rPr>
              <a:t>made for the problem</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Ward </a:t>
            </a:r>
            <a:r>
              <a:rPr lang="en-US" sz="4400" dirty="0" err="1" smtClean="0">
                <a:solidFill>
                  <a:schemeClr val="tx1">
                    <a:lumMod val="75000"/>
                    <a:lumOff val="25000"/>
                  </a:schemeClr>
                </a:solidFill>
                <a:ea typeface="Roboto" pitchFamily="2" charset="0"/>
              </a:rPr>
              <a:t>cunningham</a:t>
            </a:r>
            <a:r>
              <a:rPr lang="en-US" sz="44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900" dirty="0" smtClean="0">
                <a:latin typeface="Consolas" pitchFamily="49" charset="0"/>
                <a:ea typeface="Roboto" pitchFamily="2" charset="0"/>
                <a:cs typeface="Consolas" pitchFamily="49" charset="0"/>
              </a:rPr>
              <a:t>public class </a:t>
            </a:r>
            <a:r>
              <a:rPr lang="en-US" sz="3200" b="1" dirty="0" err="1" smtClean="0">
                <a:solidFill>
                  <a:srgbClr val="FF00FF"/>
                </a:solidFill>
                <a:latin typeface="Consolas" pitchFamily="49" charset="0"/>
                <a:ea typeface="Roboto" pitchFamily="2" charset="0"/>
                <a:cs typeface="Consolas" pitchFamily="49" charset="0"/>
              </a:rPr>
              <a:t>Quicksort</a:t>
            </a: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public static int</a:t>
            </a:r>
            <a:r>
              <a:rPr lang="en-US" sz="900" dirty="0" smtClean="0">
                <a:solidFill>
                  <a:schemeClr val="bg1"/>
                </a:solidFill>
                <a:latin typeface="Consolas" pitchFamily="49" charset="0"/>
                <a:ea typeface="Roboto" pitchFamily="2" charset="0"/>
                <a:cs typeface="Consolas" pitchFamily="49" charset="0"/>
              </a:rPr>
              <a:t>[] 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array)</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int[] a = new int[</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array.CopyTo</a:t>
            </a:r>
            <a:r>
              <a:rPr lang="en-US" sz="900" dirty="0" smtClean="0">
                <a:solidFill>
                  <a:schemeClr val="bg1"/>
                </a:solidFill>
                <a:latin typeface="Consolas" pitchFamily="49" charset="0"/>
                <a:ea typeface="Roboto" pitchFamily="2" charset="0"/>
                <a:cs typeface="Consolas" pitchFamily="49" charset="0"/>
              </a:rPr>
              <a:t>(a, 0);</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Sort(0, </a:t>
            </a:r>
            <a:r>
              <a:rPr lang="en-US" sz="900" dirty="0" err="1" smtClean="0">
                <a:solidFill>
                  <a:schemeClr val="bg1"/>
                </a:solidFill>
                <a:latin typeface="Consolas" pitchFamily="49" charset="0"/>
                <a:ea typeface="Roboto" pitchFamily="2" charset="0"/>
                <a:cs typeface="Consolas" pitchFamily="49" charset="0"/>
              </a:rPr>
              <a:t>array.Length</a:t>
            </a:r>
            <a:r>
              <a:rPr lang="en-US" sz="900" dirty="0" smtClean="0">
                <a:solidFill>
                  <a:schemeClr val="bg1"/>
                </a:solidFill>
                <a:latin typeface="Consolas" pitchFamily="49" charset="0"/>
                <a:ea typeface="Roboto" pitchFamily="2" charset="0"/>
                <a:cs typeface="Consolas" pitchFamily="49" charset="0"/>
              </a:rPr>
              <a:t> - 1, ref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return 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Sort(</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links,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(links &gt;=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int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Divide(links,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Sort(links, </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Sort(</a:t>
            </a:r>
            <a:r>
              <a:rPr lang="en-US" sz="900" dirty="0" err="1" smtClean="0">
                <a:solidFill>
                  <a:schemeClr val="bg1"/>
                </a:solidFill>
                <a:latin typeface="Consolas" pitchFamily="49" charset="0"/>
                <a:ea typeface="Roboto" pitchFamily="2" charset="0"/>
                <a:cs typeface="Consolas" pitchFamily="49" charset="0"/>
              </a:rPr>
              <a:t>teiler</a:t>
            </a:r>
            <a:r>
              <a:rPr lang="en-US" sz="900" dirty="0" smtClean="0">
                <a:solidFill>
                  <a:schemeClr val="bg1"/>
                </a:solidFill>
                <a:latin typeface="Consolas" pitchFamily="49" charset="0"/>
                <a:ea typeface="Roboto" pitchFamily="2" charset="0"/>
                <a:cs typeface="Consolas" pitchFamily="49" charset="0"/>
              </a:rPr>
              <a:t> + 1, </a:t>
            </a:r>
            <a:r>
              <a:rPr lang="en-US" sz="900" dirty="0" err="1" smtClean="0">
                <a:solidFill>
                  <a:schemeClr val="bg1"/>
                </a:solidFill>
                <a:latin typeface="Consolas" pitchFamily="49" charset="0"/>
                <a:ea typeface="Roboto" pitchFamily="2" charset="0"/>
                <a:cs typeface="Consolas" pitchFamily="49" charset="0"/>
              </a:rPr>
              <a:t>rechts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daten</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private static int </a:t>
            </a:r>
            <a:r>
              <a:rPr lang="en-US" sz="900" dirty="0" smtClean="0">
                <a:solidFill>
                  <a:schemeClr val="bg1"/>
                </a:solidFill>
                <a:latin typeface="Consolas" pitchFamily="49" charset="0"/>
                <a:ea typeface="Roboto" pitchFamily="2" charset="0"/>
                <a:cs typeface="Consolas" pitchFamily="49" charset="0"/>
              </a:rPr>
              <a:t>Divide(int left, int right, ref int[]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 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 right - 1;</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pivot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do</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pivot &amp;&amp;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right)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pivot &amp;&amp;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&gt; left)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continue</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 </a:t>
            </a:r>
            <a:r>
              <a:rPr lang="en-US" sz="900" dirty="0" smtClean="0">
                <a:latin typeface="Consolas" pitchFamily="49" charset="0"/>
                <a:ea typeface="Roboto" pitchFamily="2" charset="0"/>
                <a:cs typeface="Consolas" pitchFamily="49" charset="0"/>
              </a:rPr>
              <a:t>while</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&lt; </a:t>
            </a:r>
            <a:r>
              <a:rPr lang="en-US" sz="900" dirty="0" err="1" smtClean="0">
                <a:solidFill>
                  <a:schemeClr val="bg1"/>
                </a:solidFill>
                <a:latin typeface="Consolas" pitchFamily="49" charset="0"/>
                <a:ea typeface="Roboto" pitchFamily="2" charset="0"/>
                <a:cs typeface="Consolas" pitchFamily="49" charset="0"/>
              </a:rPr>
              <a:t>rightpos</a:t>
            </a:r>
            <a:r>
              <a:rPr lang="en-US" sz="900" dirty="0" smtClean="0">
                <a:solidFill>
                  <a:schemeClr val="bg1"/>
                </a:solidFill>
                <a:latin typeface="Consolas" pitchFamily="49" charset="0"/>
                <a:ea typeface="Roboto" pitchFamily="2" charset="0"/>
                <a:cs typeface="Consolas" pitchFamily="49" charset="0"/>
              </a:rPr>
              <a: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if</a:t>
            </a:r>
            <a:r>
              <a:rPr lang="en-US" sz="900" dirty="0" smtClean="0">
                <a:solidFill>
                  <a:schemeClr val="bg1"/>
                </a:solidFill>
                <a:latin typeface="Consolas" pitchFamily="49" charset="0"/>
                <a:ea typeface="Roboto" pitchFamily="2" charset="0"/>
                <a:cs typeface="Consolas" pitchFamily="49" charset="0"/>
              </a:rPr>
              <a:t> (data[</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&gt; pivot)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Swap(</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return</a:t>
            </a:r>
            <a:r>
              <a:rPr lang="en-US" sz="900" dirty="0" smtClean="0">
                <a:solidFill>
                  <a:schemeClr val="bg1"/>
                </a:solidFill>
                <a:latin typeface="Consolas" pitchFamily="49" charset="0"/>
                <a:ea typeface="Roboto" pitchFamily="2" charset="0"/>
                <a:cs typeface="Consolas" pitchFamily="49" charset="0"/>
              </a:rPr>
              <a:t> </a:t>
            </a:r>
            <a:r>
              <a:rPr lang="en-US" sz="900" dirty="0" err="1" smtClean="0">
                <a:solidFill>
                  <a:schemeClr val="bg1"/>
                </a:solidFill>
                <a:latin typeface="Consolas" pitchFamily="49" charset="0"/>
                <a:ea typeface="Roboto" pitchFamily="2" charset="0"/>
                <a:cs typeface="Consolas" pitchFamily="49" charset="0"/>
              </a:rPr>
              <a:t>leftpos</a:t>
            </a: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r>
            <a:br>
              <a:rPr lang="en-US" sz="900" dirty="0" smtClean="0">
                <a:solidFill>
                  <a:schemeClr val="bg1"/>
                </a:solidFill>
                <a:latin typeface="Consolas" pitchFamily="49" charset="0"/>
                <a:ea typeface="Roboto" pitchFamily="2" charset="0"/>
                <a:cs typeface="Consolas" pitchFamily="49" charset="0"/>
              </a:rPr>
            </a:br>
            <a:r>
              <a:rPr lang="en-US" sz="900" dirty="0" smtClean="0">
                <a:latin typeface="Consolas" pitchFamily="49" charset="0"/>
                <a:ea typeface="Roboto" pitchFamily="2" charset="0"/>
                <a:cs typeface="Consolas" pitchFamily="49" charset="0"/>
              </a:rPr>
              <a:t>    private static void </a:t>
            </a:r>
            <a:r>
              <a:rPr lang="en-US" sz="900" dirty="0" smtClean="0">
                <a:solidFill>
                  <a:schemeClr val="bg1"/>
                </a:solidFill>
                <a:latin typeface="Consolas" pitchFamily="49" charset="0"/>
                <a:ea typeface="Roboto" pitchFamily="2" charset="0"/>
                <a:cs typeface="Consolas" pitchFamily="49" charset="0"/>
              </a:rPr>
              <a:t>Swap(</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left,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right, </a:t>
            </a:r>
            <a:r>
              <a:rPr lang="en-US" sz="900" dirty="0" smtClean="0">
                <a:latin typeface="Consolas" pitchFamily="49" charset="0"/>
                <a:ea typeface="Roboto" pitchFamily="2" charset="0"/>
                <a:cs typeface="Consolas" pitchFamily="49" charset="0"/>
              </a:rPr>
              <a:t>ref int</a:t>
            </a:r>
            <a:r>
              <a:rPr lang="en-US" sz="900" dirty="0" smtClean="0">
                <a:solidFill>
                  <a:schemeClr val="bg1"/>
                </a:solidFill>
                <a:latin typeface="Consolas" pitchFamily="49" charset="0"/>
                <a:ea typeface="Roboto" pitchFamily="2" charset="0"/>
                <a:cs typeface="Consolas" pitchFamily="49" charset="0"/>
              </a:rPr>
              <a:t>[] data)</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r>
              <a:rPr lang="en-US" sz="900" dirty="0" smtClean="0">
                <a:latin typeface="Consolas" pitchFamily="49" charset="0"/>
                <a:ea typeface="Roboto" pitchFamily="2" charset="0"/>
                <a:cs typeface="Consolas" pitchFamily="49" charset="0"/>
              </a:rPr>
              <a:t>int</a:t>
            </a:r>
            <a:r>
              <a:rPr lang="en-US" sz="900" dirty="0" smtClean="0">
                <a:solidFill>
                  <a:schemeClr val="bg1"/>
                </a:solidFill>
                <a:latin typeface="Consolas" pitchFamily="49" charset="0"/>
                <a:ea typeface="Roboto" pitchFamily="2" charset="0"/>
                <a:cs typeface="Consolas" pitchFamily="49" charset="0"/>
              </a:rPr>
              <a:t> z = data[left];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data[left] = data[right];</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data[right] = z;</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    }</a:t>
            </a:r>
            <a:br>
              <a:rPr lang="en-US" sz="900" dirty="0" smtClean="0">
                <a:solidFill>
                  <a:schemeClr val="bg1"/>
                </a:solidFill>
                <a:latin typeface="Consolas" pitchFamily="49" charset="0"/>
                <a:ea typeface="Roboto" pitchFamily="2" charset="0"/>
                <a:cs typeface="Consolas" pitchFamily="49" charset="0"/>
              </a:rPr>
            </a:br>
            <a:r>
              <a:rPr lang="en-US" sz="900" dirty="0" smtClean="0">
                <a:solidFill>
                  <a:schemeClr val="bg1"/>
                </a:solidFill>
                <a:latin typeface="Consolas" pitchFamily="49" charset="0"/>
                <a:ea typeface="Roboto" pitchFamily="2" charset="0"/>
                <a:cs typeface="Consolas" pitchFamily="49" charset="0"/>
              </a:rPr>
              <a:t>}</a:t>
            </a:r>
            <a:endParaRPr lang="en-US" sz="900"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1800" b="1" dirty="0" smtClean="0">
                <a:latin typeface="Consolas" pitchFamily="49" charset="0"/>
                <a:ea typeface="Roboto" pitchFamily="2" charset="0"/>
                <a:cs typeface="Consolas" pitchFamily="49" charset="0"/>
              </a:rPr>
              <a:t>let </a:t>
            </a:r>
            <a:r>
              <a:rPr lang="en-US" sz="1800" b="1" dirty="0" err="1" smtClean="0">
                <a:latin typeface="Consolas" pitchFamily="49" charset="0"/>
                <a:ea typeface="Roboto" pitchFamily="2" charset="0"/>
                <a:cs typeface="Consolas" pitchFamily="49" charset="0"/>
              </a:rPr>
              <a:t>rec</a:t>
            </a:r>
            <a:r>
              <a:rPr lang="en-US" sz="1800" b="1" dirty="0" smtClean="0">
                <a:latin typeface="Consolas" pitchFamily="49" charset="0"/>
                <a:ea typeface="Roboto" pitchFamily="2" charset="0"/>
                <a:cs typeface="Consolas" pitchFamily="49" charset="0"/>
              </a:rPr>
              <a:t> </a:t>
            </a:r>
            <a:r>
              <a:rPr lang="en-US" sz="3200" b="1" dirty="0" err="1" smtClean="0">
                <a:solidFill>
                  <a:srgbClr val="FF00FF"/>
                </a:solidFill>
                <a:latin typeface="Consolas" pitchFamily="49" charset="0"/>
                <a:ea typeface="Roboto" pitchFamily="2" charset="0"/>
                <a:cs typeface="Consolas" pitchFamily="49" charset="0"/>
              </a:rPr>
              <a:t>quicksort</a:t>
            </a:r>
            <a:r>
              <a:rPr lang="en-US" sz="3200" b="1" dirty="0" smtClean="0">
                <a:solidFill>
                  <a:schemeClr val="bg1"/>
                </a:solidFill>
                <a:latin typeface="Consolas" pitchFamily="49" charset="0"/>
                <a:ea typeface="Roboto" pitchFamily="2" charset="0"/>
                <a:cs typeface="Consolas" pitchFamily="49" charset="0"/>
              </a:rPr>
              <a:t> </a:t>
            </a:r>
            <a:r>
              <a:rPr lang="en-US" sz="1800" b="1" dirty="0" smtClean="0">
                <a:solidFill>
                  <a:schemeClr val="bg1"/>
                </a:solidFill>
                <a:latin typeface="Consolas" pitchFamily="49" charset="0"/>
                <a:ea typeface="Roboto" pitchFamily="2" charset="0"/>
                <a:cs typeface="Consolas" pitchFamily="49" charset="0"/>
              </a:rPr>
              <a:t>(</a:t>
            </a:r>
            <a:r>
              <a:rPr lang="en-US" sz="1800" b="1" dirty="0" err="1" smtClean="0">
                <a:solidFill>
                  <a:schemeClr val="bg1"/>
                </a:solidFill>
                <a:latin typeface="Consolas" pitchFamily="49" charset="0"/>
                <a:ea typeface="Roboto" pitchFamily="2" charset="0"/>
                <a:cs typeface="Consolas" pitchFamily="49" charset="0"/>
              </a:rPr>
              <a:t>list:int</a:t>
            </a:r>
            <a:r>
              <a:rPr lang="en-US" sz="1800" b="1" dirty="0" smtClean="0">
                <a:solidFill>
                  <a:schemeClr val="bg1"/>
                </a:solidFill>
                <a:latin typeface="Consolas" pitchFamily="49" charset="0"/>
                <a:ea typeface="Roboto" pitchFamily="2" charset="0"/>
                <a:cs typeface="Consolas" pitchFamily="49" charset="0"/>
              </a:rPr>
              <a:t> list) =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match</a:t>
            </a:r>
            <a:r>
              <a:rPr lang="en-US" sz="1800" b="1" dirty="0" smtClean="0">
                <a:solidFill>
                  <a:schemeClr val="bg1"/>
                </a:solidFill>
                <a:latin typeface="Consolas" pitchFamily="49" charset="0"/>
                <a:ea typeface="Roboto" pitchFamily="2" charset="0"/>
                <a:cs typeface="Consolas" pitchFamily="49" charset="0"/>
              </a:rPr>
              <a:t> list </a:t>
            </a:r>
            <a:r>
              <a:rPr lang="en-US" sz="1800" b="1" dirty="0" smtClean="0">
                <a:latin typeface="Consolas" pitchFamily="49" charset="0"/>
                <a:ea typeface="Roboto" pitchFamily="2" charset="0"/>
                <a:cs typeface="Consolas" pitchFamily="49" charset="0"/>
              </a:rPr>
              <a:t>with</a:t>
            </a:r>
            <a:r>
              <a:rPr lang="en-US" sz="1800" b="1" dirty="0" smtClean="0">
                <a:solidFill>
                  <a:schemeClr val="bg1"/>
                </a:solidFill>
                <a:latin typeface="Consolas" pitchFamily="49" charset="0"/>
                <a:ea typeface="Roboto" pitchFamily="2" charset="0"/>
                <a:cs typeface="Consolas" pitchFamily="49" charset="0"/>
              </a:rPr>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 head::tail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let </a:t>
            </a:r>
            <a:r>
              <a:rPr lang="en-US" sz="1800" b="1" dirty="0" err="1" smtClean="0">
                <a:solidFill>
                  <a:schemeClr val="bg1"/>
                </a:solidFill>
                <a:latin typeface="Consolas" pitchFamily="49" charset="0"/>
                <a:ea typeface="Roboto" pitchFamily="2" charset="0"/>
                <a:cs typeface="Consolas" pitchFamily="49" charset="0"/>
              </a:rPr>
              <a:t>smaller,larger</a:t>
            </a:r>
            <a:r>
              <a:rPr lang="en-US" sz="1800" b="1" dirty="0" smtClean="0">
                <a:solidFill>
                  <a:schemeClr val="bg1"/>
                </a:solidFill>
                <a:latin typeface="Consolas" pitchFamily="49" charset="0"/>
                <a:ea typeface="Roboto" pitchFamily="2" charset="0"/>
                <a:cs typeface="Consolas" pitchFamily="49" charset="0"/>
              </a:rPr>
              <a:t> = </a:t>
            </a:r>
            <a:r>
              <a:rPr lang="en-US" sz="1800" b="1" dirty="0" err="1" smtClean="0">
                <a:solidFill>
                  <a:schemeClr val="bg1"/>
                </a:solidFill>
                <a:latin typeface="Consolas" pitchFamily="49" charset="0"/>
                <a:ea typeface="Roboto" pitchFamily="2" charset="0"/>
                <a:cs typeface="Consolas" pitchFamily="49" charset="0"/>
              </a:rPr>
              <a:t>List.partition</a:t>
            </a:r>
            <a:r>
              <a:rPr lang="en-US" sz="1800" b="1" dirty="0" smtClean="0">
                <a:solidFill>
                  <a:schemeClr val="bg1"/>
                </a:solidFill>
                <a:latin typeface="Consolas" pitchFamily="49" charset="0"/>
                <a:ea typeface="Roboto" pitchFamily="2" charset="0"/>
                <a:cs typeface="Consolas" pitchFamily="49" charset="0"/>
              </a:rPr>
              <a:t> (</a:t>
            </a:r>
            <a:r>
              <a:rPr lang="en-US" sz="1800" b="1" dirty="0" smtClean="0">
                <a:latin typeface="Consolas" pitchFamily="49" charset="0"/>
                <a:ea typeface="Roboto" pitchFamily="2" charset="0"/>
                <a:cs typeface="Consolas" pitchFamily="49" charset="0"/>
              </a:rPr>
              <a:t>fun</a:t>
            </a:r>
            <a:r>
              <a:rPr lang="en-US" sz="1800" b="1" dirty="0" smtClean="0">
                <a:solidFill>
                  <a:schemeClr val="bg1"/>
                </a:solidFill>
                <a:latin typeface="Consolas" pitchFamily="49" charset="0"/>
                <a:ea typeface="Roboto" pitchFamily="2" charset="0"/>
                <a:cs typeface="Consolas" pitchFamily="49" charset="0"/>
              </a:rPr>
              <a:t> y </a:t>
            </a:r>
            <a:r>
              <a:rPr lang="en-US" sz="1800" b="1" dirty="0" smtClean="0">
                <a:latin typeface="Consolas" pitchFamily="49" charset="0"/>
                <a:ea typeface="Roboto" pitchFamily="2" charset="0"/>
                <a:cs typeface="Consolas" pitchFamily="49" charset="0"/>
              </a:rPr>
              <a:t>-&gt;</a:t>
            </a:r>
            <a:r>
              <a:rPr lang="en-US" sz="1800" b="1" dirty="0" smtClean="0">
                <a:solidFill>
                  <a:schemeClr val="bg1"/>
                </a:solidFill>
                <a:latin typeface="Consolas" pitchFamily="49" charset="0"/>
                <a:ea typeface="Roboto" pitchFamily="2" charset="0"/>
                <a:cs typeface="Consolas" pitchFamily="49" charset="0"/>
              </a:rPr>
              <a:t> y &lt;= head) tail</a:t>
            </a:r>
            <a:br>
              <a:rPr lang="en-US" sz="1800" b="1" dirty="0" smtClean="0">
                <a:solidFill>
                  <a:schemeClr val="bg1"/>
                </a:solidFill>
                <a:latin typeface="Consolas" pitchFamily="49" charset="0"/>
                <a:ea typeface="Roboto" pitchFamily="2" charset="0"/>
                <a:cs typeface="Consolas" pitchFamily="49" charset="0"/>
              </a:rPr>
            </a:br>
            <a:r>
              <a:rPr lang="en-US" sz="1800" b="1" dirty="0" smtClean="0">
                <a:solidFill>
                  <a:schemeClr val="bg1"/>
                </a:solidFill>
                <a:latin typeface="Consolas" pitchFamily="49" charset="0"/>
                <a:ea typeface="Roboto" pitchFamily="2" charset="0"/>
                <a:cs typeface="Consolas" pitchFamily="49" charset="0"/>
              </a:rPr>
              <a:t>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smaller @ [head] @ </a:t>
            </a:r>
            <a:r>
              <a:rPr lang="en-US" sz="1800" b="1" dirty="0" err="1" smtClean="0">
                <a:solidFill>
                  <a:schemeClr val="bg1"/>
                </a:solidFill>
                <a:latin typeface="Consolas" pitchFamily="49" charset="0"/>
                <a:ea typeface="Roboto" pitchFamily="2" charset="0"/>
                <a:cs typeface="Consolas" pitchFamily="49" charset="0"/>
              </a:rPr>
              <a:t>quicksort</a:t>
            </a:r>
            <a:r>
              <a:rPr lang="en-US" sz="1800" b="1" dirty="0" smtClean="0">
                <a:solidFill>
                  <a:schemeClr val="bg1"/>
                </a:solidFill>
                <a:latin typeface="Consolas" pitchFamily="49" charset="0"/>
                <a:ea typeface="Roboto" pitchFamily="2" charset="0"/>
                <a:cs typeface="Consolas" pitchFamily="49" charset="0"/>
              </a:rPr>
              <a:t> larger</a:t>
            </a:r>
            <a:endParaRPr lang="en-US" sz="18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“Clean code reads like well-written </a:t>
            </a:r>
            <a:r>
              <a:rPr lang="en-US" sz="4400" dirty="0" smtClean="0">
                <a:solidFill>
                  <a:srgbClr val="FF00FF"/>
                </a:solidFill>
                <a:latin typeface="Roboto" pitchFamily="2" charset="0"/>
                <a:ea typeface="Roboto" pitchFamily="2" charset="0"/>
              </a:rPr>
              <a:t>prose</a:t>
            </a:r>
            <a:r>
              <a:rPr lang="en-US" sz="4400" dirty="0" smtClean="0">
                <a:solidFill>
                  <a:schemeClr val="tx1">
                    <a:lumMod val="50000"/>
                    <a:lumOff val="50000"/>
                  </a:schemeClr>
                </a:solidFill>
                <a:latin typeface="Roboto" pitchFamily="2" charset="0"/>
                <a:ea typeface="Roboto" pitchFamily="2" charset="0"/>
              </a:rPr>
              <a:t>”</a:t>
            </a: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Grady </a:t>
            </a:r>
            <a:r>
              <a:rPr lang="en-US" sz="4400" dirty="0" err="1" smtClean="0">
                <a:solidFill>
                  <a:schemeClr val="tx1">
                    <a:lumMod val="75000"/>
                    <a:lumOff val="25000"/>
                  </a:schemeClr>
                </a:solidFill>
                <a:ea typeface="Roboto" pitchFamily="2" charset="0"/>
              </a:rPr>
              <a:t>Booch</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a:xfrm>
            <a:off x="971600" y="1772816"/>
            <a:ext cx="7200850" cy="719137"/>
          </a:xfrm>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extLst>
      <p:ext uri="{BB962C8B-B14F-4D97-AF65-F5344CB8AC3E}">
        <p14:creationId xmlns:p14="http://schemas.microsoft.com/office/powerpoint/2010/main" val="1388089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9600" dirty="0" smtClean="0"/>
              <a:t>http://cessor.de</a:t>
            </a:r>
            <a:endParaRPr lang="en-US" sz="9600" dirty="0"/>
          </a:p>
        </p:txBody>
      </p:sp>
      <p:sp>
        <p:nvSpPr>
          <p:cNvPr id="6" name="Textplatzhalter 5"/>
          <p:cNvSpPr>
            <a:spLocks noGrp="1"/>
          </p:cNvSpPr>
          <p:nvPr>
            <p:ph type="body" sz="quarter" idx="10"/>
          </p:nvPr>
        </p:nvSpPr>
        <p:spPr/>
        <p:txBody>
          <a:bodyPr/>
          <a:lstStyle/>
          <a:p>
            <a:r>
              <a:rPr lang="en-US" dirty="0" smtClean="0"/>
              <a:t>Page</a:t>
            </a:r>
            <a:endParaRPr lang="en-US" dirty="0"/>
          </a:p>
        </p:txBody>
      </p:sp>
    </p:spTree>
    <p:extLst>
      <p:ext uri="{BB962C8B-B14F-4D97-AF65-F5344CB8AC3E}">
        <p14:creationId xmlns:p14="http://schemas.microsoft.com/office/powerpoint/2010/main" val="1087802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rmAutofit/>
          </a:bodyPr>
          <a:lstStyle/>
          <a:p>
            <a:r>
              <a:rPr lang="en-US" sz="2400" dirty="0" err="1">
                <a:latin typeface="Roboto" pitchFamily="2" charset="0"/>
                <a:ea typeface="Roboto" pitchFamily="2" charset="0"/>
              </a:rPr>
              <a:t>v</a:t>
            </a:r>
            <a:r>
              <a:rPr lang="en-US" sz="2400" dirty="0" err="1" smtClean="0">
                <a:latin typeface="Roboto" pitchFamily="2" charset="0"/>
                <a:ea typeface="Roboto" pitchFamily="2" charset="0"/>
              </a:rPr>
              <a:t>ar</a:t>
            </a:r>
            <a:r>
              <a:rPr lang="en-US" sz="2400" dirty="0" smtClean="0">
                <a:latin typeface="Roboto" pitchFamily="2" charset="0"/>
                <a:ea typeface="Roboto" pitchFamily="2" charset="0"/>
              </a:rPr>
              <a:t> </a:t>
            </a:r>
            <a:r>
              <a:rPr lang="en-US" sz="2400" dirty="0" smtClean="0">
                <a:solidFill>
                  <a:schemeClr val="tx1">
                    <a:lumMod val="75000"/>
                    <a:lumOff val="25000"/>
                  </a:schemeClr>
                </a:solidFill>
                <a:latin typeface="Roboto" pitchFamily="2" charset="0"/>
                <a:ea typeface="Roboto" pitchFamily="2" charset="0"/>
              </a:rPr>
              <a:t>date = </a:t>
            </a:r>
            <a:r>
              <a:rPr lang="en-US" sz="2400" dirty="0">
                <a:latin typeface="Roboto" pitchFamily="2" charset="0"/>
                <a:ea typeface="Roboto" pitchFamily="2" charset="0"/>
              </a:rPr>
              <a:t>new </a:t>
            </a:r>
            <a:r>
              <a:rPr lang="en-US" sz="2400" dirty="0" err="1" smtClean="0">
                <a:solidFill>
                  <a:schemeClr val="tx1">
                    <a:lumMod val="75000"/>
                    <a:lumOff val="25000"/>
                  </a:schemeClr>
                </a:solidFill>
                <a:latin typeface="Roboto" pitchFamily="2" charset="0"/>
                <a:ea typeface="Roboto" pitchFamily="2" charset="0"/>
              </a:rPr>
              <a:t>DateTime</a:t>
            </a:r>
            <a:r>
              <a:rPr lang="en-US" sz="2400" dirty="0" smtClean="0">
                <a:solidFill>
                  <a:schemeClr val="tx1">
                    <a:lumMod val="75000"/>
                    <a:lumOff val="25000"/>
                  </a:schemeClr>
                </a:solidFill>
                <a:latin typeface="Roboto" pitchFamily="2" charset="0"/>
                <a:ea typeface="Roboto" pitchFamily="2" charset="0"/>
              </a:rPr>
              <a:t> (2012, 4, 14, </a:t>
            </a:r>
            <a:r>
              <a:rPr lang="en-US" sz="2400" dirty="0">
                <a:solidFill>
                  <a:schemeClr val="tx1">
                    <a:lumMod val="75000"/>
                    <a:lumOff val="25000"/>
                  </a:schemeClr>
                </a:solidFill>
                <a:latin typeface="Roboto" pitchFamily="2" charset="0"/>
                <a:ea typeface="Roboto" pitchFamily="2" charset="0"/>
              </a:rPr>
              <a:t>16, 32, 18, 500);</a:t>
            </a:r>
          </a:p>
        </p:txBody>
      </p:sp>
    </p:spTree>
    <p:extLst>
      <p:ext uri="{BB962C8B-B14F-4D97-AF65-F5344CB8AC3E}">
        <p14:creationId xmlns:p14="http://schemas.microsoft.com/office/powerpoint/2010/main" val="1980746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extLst>
      <p:ext uri="{BB962C8B-B14F-4D97-AF65-F5344CB8AC3E}">
        <p14:creationId xmlns:p14="http://schemas.microsoft.com/office/powerpoint/2010/main" val="3688019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Intention und Maschine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err="1" smtClean="0">
                <a:solidFill>
                  <a:srgbClr val="FF00FF"/>
                </a:solidFill>
              </a:rPr>
              <a:t>DomänenBEZUG</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War stories</a:t>
            </a:r>
            <a:endParaRPr lang="en-US" dirty="0"/>
          </a:p>
        </p:txBody>
      </p:sp>
      <p:sp>
        <p:nvSpPr>
          <p:cNvPr id="4" name="Textplatzhalter 3"/>
          <p:cNvSpPr>
            <a:spLocks noGrp="1"/>
          </p:cNvSpPr>
          <p:nvPr>
            <p:ph type="body" sz="quarter" idx="11"/>
          </p:nvPr>
        </p:nvSpPr>
        <p:spPr/>
        <p:txBody>
          <a:bodyPr/>
          <a:lstStyle/>
          <a:p>
            <a:r>
              <a:rPr lang="en-US" dirty="0" smtClean="0"/>
              <a:t>Also </a:t>
            </a:r>
            <a:r>
              <a:rPr lang="en-US" dirty="0" err="1" smtClean="0"/>
              <a:t>ich</a:t>
            </a:r>
            <a:r>
              <a:rPr lang="en-US" dirty="0" smtClean="0"/>
              <a:t> </a:t>
            </a:r>
            <a:r>
              <a:rPr lang="en-US" dirty="0" err="1" smtClean="0"/>
              <a:t>hab</a:t>
            </a:r>
            <a:r>
              <a:rPr lang="en-US" dirty="0" smtClean="0"/>
              <a:t> </a:t>
            </a:r>
            <a:r>
              <a:rPr lang="en-US" dirty="0" err="1" smtClean="0"/>
              <a:t>da</a:t>
            </a:r>
            <a:r>
              <a:rPr lang="en-US" dirty="0" smtClean="0"/>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a:t>
            </a:r>
            <a:r>
              <a:rPr lang="en-US" sz="4400" dirty="0" smtClean="0">
                <a:latin typeface="Roboto" pitchFamily="2" charset="0"/>
                <a:ea typeface="Roboto" pitchFamily="2" charset="0"/>
              </a:rPr>
              <a:t>Software</a:t>
            </a:r>
            <a:r>
              <a:rPr lang="en-US" sz="4400" dirty="0" smtClean="0">
                <a:solidFill>
                  <a:schemeClr val="tx1">
                    <a:lumMod val="50000"/>
                    <a:lumOff val="50000"/>
                  </a:schemeClr>
                </a:solidFill>
                <a:latin typeface="Roboto" pitchFamily="2" charset="0"/>
                <a:ea typeface="Roboto" pitchFamily="2" charset="0"/>
              </a:rPr>
              <a:t>,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rgbClr val="FF00FF"/>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zwei</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latin typeface="Roboto" pitchFamily="2" charset="0"/>
                <a:ea typeface="Roboto" pitchFamily="2" charset="0"/>
              </a:rPr>
              <a:t>zu</a:t>
            </a:r>
            <a:r>
              <a:rPr lang="en-US" sz="4400" dirty="0" smtClean="0">
                <a:latin typeface="Roboto" pitchFamily="2" charset="0"/>
                <a:ea typeface="Roboto" pitchFamily="2" charset="0"/>
              </a:rPr>
              <a:t> </a:t>
            </a:r>
            <a:r>
              <a:rPr lang="en-US" sz="4400" dirty="0" err="1" smtClean="0">
                <a:latin typeface="Roboto" pitchFamily="2" charset="0"/>
                <a:ea typeface="Roboto" pitchFamily="2" charset="0"/>
              </a:rPr>
              <a:t>gro</a:t>
            </a:r>
            <a:r>
              <a:rPr lang="de-DE" sz="4400" dirty="0" err="1" smtClean="0">
                <a:latin typeface="Roboto" pitchFamily="2" charset="0"/>
                <a:ea typeface="Roboto" pitchFamily="2" charset="0"/>
              </a:rPr>
              <a:t>ße</a:t>
            </a:r>
            <a:r>
              <a:rPr lang="de-DE" sz="4400" dirty="0" smtClean="0">
                <a:latin typeface="Roboto" pitchFamily="2" charset="0"/>
                <a:ea typeface="Roboto" pitchFamily="2" charset="0"/>
              </a:rPr>
              <a:t> Klassen</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a:t>
            </a:r>
            <a:r>
              <a:rPr lang="de-DE" sz="4400" dirty="0" smtClean="0">
                <a:solidFill>
                  <a:srgbClr val="FF00FF"/>
                </a:solidFill>
                <a:latin typeface="Roboto" pitchFamily="2" charset="0"/>
                <a:ea typeface="Roboto" pitchFamily="2" charset="0"/>
              </a:rPr>
              <a:t>Bytearray</a:t>
            </a:r>
            <a:r>
              <a:rPr lang="de-DE" sz="4400" dirty="0" smtClean="0">
                <a:solidFill>
                  <a:schemeClr val="tx1">
                    <a:lumMod val="50000"/>
                    <a:lumOff val="50000"/>
                  </a:schemeClr>
                </a:solidFill>
                <a:latin typeface="Roboto" pitchFamily="2" charset="0"/>
                <a:ea typeface="Roboto" pitchFamily="2" charset="0"/>
              </a:rPr>
              <a:t> rum.</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a:t>
            </a:r>
            <a:r>
              <a:rPr lang="de-DE" sz="4400" dirty="0" smtClean="0">
                <a:solidFill>
                  <a:srgbClr val="FF00FF"/>
                </a:solidFill>
                <a:latin typeface="Roboto" pitchFamily="2" charset="0"/>
                <a:ea typeface="Roboto" pitchFamily="2" charset="0"/>
              </a:rPr>
              <a:t>wird</a:t>
            </a:r>
            <a:r>
              <a:rPr lang="de-DE" sz="4400" dirty="0" smtClean="0">
                <a:solidFill>
                  <a:schemeClr val="tx1">
                    <a:lumMod val="50000"/>
                    <a:lumOff val="50000"/>
                  </a:schemeClr>
                </a:solidFill>
                <a:latin typeface="Roboto" pitchFamily="2" charset="0"/>
                <a:ea typeface="Roboto" pitchFamily="2" charset="0"/>
              </a:rPr>
              <a:t> dann </a:t>
            </a:r>
            <a:r>
              <a:rPr lang="de-DE" sz="4400" dirty="0" smtClean="0">
                <a:solidFill>
                  <a:srgbClr val="FF00FF"/>
                </a:solidFill>
                <a:latin typeface="Roboto" pitchFamily="2" charset="0"/>
                <a:ea typeface="Roboto" pitchFamily="2" charset="0"/>
              </a:rPr>
              <a:t>von allen bearbeitet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solidFill>
                  <a:srgbClr val="FF00FF"/>
                </a:solidFill>
              </a:rPr>
              <a:t>I </a:t>
            </a:r>
            <a:r>
              <a:rPr lang="de-AT" dirty="0" smtClean="0">
                <a:solidFill>
                  <a:srgbClr val="FF00FF"/>
                </a:solidFill>
              </a:rPr>
              <a:t>♥ Code</a:t>
            </a:r>
            <a:endParaRPr lang="en-US" dirty="0">
              <a:solidFill>
                <a:srgbClr val="FF00FF"/>
              </a:solidFill>
            </a:endParaRPr>
          </a:p>
        </p:txBody>
      </p:sp>
      <p:sp>
        <p:nvSpPr>
          <p:cNvPr id="6" name="Textplatzhalter 5"/>
          <p:cNvSpPr>
            <a:spLocks noGrp="1"/>
          </p:cNvSpPr>
          <p:nvPr>
            <p:ph type="body" sz="quarter" idx="11"/>
          </p:nvPr>
        </p:nvSpPr>
        <p:spPr/>
        <p:txBody>
          <a:bodyPr/>
          <a:lstStyle/>
          <a:p>
            <a:r>
              <a:rPr lang="en-US" dirty="0"/>
              <a:t>don’t you?</a:t>
            </a:r>
          </a:p>
          <a:p>
            <a:endParaRPr lang="de-DE" dirty="0"/>
          </a:p>
        </p:txBody>
      </p:sp>
    </p:spTree>
    <p:extLst>
      <p:ext uri="{BB962C8B-B14F-4D97-AF65-F5344CB8AC3E}">
        <p14:creationId xmlns:p14="http://schemas.microsoft.com/office/powerpoint/2010/main" val="3734436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“Also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so ne Software, die </a:t>
            </a:r>
            <a:r>
              <a:rPr lang="en-US" sz="4400" dirty="0" err="1" smtClean="0">
                <a:solidFill>
                  <a:schemeClr val="tx1">
                    <a:lumMod val="50000"/>
                    <a:lumOff val="50000"/>
                  </a:schemeClr>
                </a:solidFill>
                <a:latin typeface="Roboto" pitchFamily="2" charset="0"/>
                <a:ea typeface="Roboto" pitchFamily="2" charset="0"/>
              </a:rPr>
              <a:t>bearbeitet</a:t>
            </a:r>
            <a:r>
              <a:rPr lang="en-US" sz="4400" dirty="0" smtClean="0">
                <a:solidFill>
                  <a:schemeClr val="tx1">
                    <a:lumMod val="50000"/>
                    <a:lumOff val="50000"/>
                  </a:schemeClr>
                </a:solidFill>
                <a:latin typeface="Roboto" pitchFamily="2" charset="0"/>
                <a:ea typeface="Roboto" pitchFamily="2" charset="0"/>
              </a:rPr>
              <a:t> so </a:t>
            </a:r>
            <a:r>
              <a:rPr lang="en-US" sz="4400" dirty="0" err="1" smtClean="0">
                <a:solidFill>
                  <a:schemeClr val="tx1">
                    <a:lumMod val="50000"/>
                    <a:lumOff val="50000"/>
                  </a:schemeClr>
                </a:solidFill>
                <a:latin typeface="Roboto" pitchFamily="2" charset="0"/>
                <a:ea typeface="Roboto" pitchFamily="2" charset="0"/>
              </a:rPr>
              <a:t>Bilder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Aber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ich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hab</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da</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viel</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zu</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gro</a:t>
            </a:r>
            <a:r>
              <a:rPr lang="de-DE" sz="4400" dirty="0" err="1" smtClean="0">
                <a:solidFill>
                  <a:schemeClr val="tx1">
                    <a:lumMod val="50000"/>
                    <a:lumOff val="50000"/>
                  </a:schemeClr>
                </a:solidFill>
                <a:latin typeface="Roboto" pitchFamily="2" charset="0"/>
                <a:ea typeface="Roboto" pitchFamily="2" charset="0"/>
              </a:rPr>
              <a:t>ße</a:t>
            </a:r>
            <a:r>
              <a:rPr lang="de-DE" sz="4400" dirty="0" smtClean="0">
                <a:solidFill>
                  <a:schemeClr val="tx1">
                    <a:lumMod val="50000"/>
                    <a:lumOff val="50000"/>
                  </a:schemeClr>
                </a:solidFill>
                <a:latin typeface="Roboto" pitchFamily="2" charset="0"/>
                <a:ea typeface="Roboto" pitchFamily="2" charset="0"/>
              </a:rPr>
              <a:t> Klassen. Und ich reiche da so ein Bytearray rum. Und das wird dann von allen bearbeitet. </a:t>
            </a:r>
            <a:r>
              <a:rPr lang="de-DE" sz="4400" dirty="0" smtClean="0">
                <a:solidFill>
                  <a:srgbClr val="FF7400"/>
                </a:solidFill>
                <a:latin typeface="Roboto" pitchFamily="2" charset="0"/>
                <a:ea typeface="Roboto" pitchFamily="2" charset="0"/>
              </a:rPr>
              <a:t>Das ist schon ziemlich kompliziert</a:t>
            </a:r>
            <a:r>
              <a:rPr lang="de-DE" sz="4400" dirty="0" smtClean="0">
                <a:solidFill>
                  <a:schemeClr val="tx1">
                    <a:lumMod val="50000"/>
                    <a:lumOff val="50000"/>
                  </a:schemeClr>
                </a:solidFill>
                <a:latin typeface="Roboto" pitchFamily="2" charset="0"/>
                <a:ea typeface="Roboto" pitchFamily="2" charset="0"/>
              </a:rPr>
              <a:t>…</a:t>
            </a:r>
            <a:r>
              <a:rPr lang="en-US" sz="4400" dirty="0" smtClean="0">
                <a:solidFill>
                  <a:schemeClr val="tx1">
                    <a:lumMod val="50000"/>
                    <a:lumOff val="50000"/>
                  </a:schemeClr>
                </a:solidFill>
                <a:latin typeface="Roboto" pitchFamily="2" charset="0"/>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annes Hofmeister\Desktop\27637665.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Bilder </a:t>
            </a:r>
            <a:br>
              <a:rPr lang="de-DE" dirty="0" smtClean="0"/>
            </a:br>
            <a:r>
              <a:rPr lang="de-DE" dirty="0" smtClean="0"/>
              <a:t>sind </a:t>
            </a:r>
            <a:r>
              <a:rPr lang="de-DE" dirty="0" smtClean="0">
                <a:solidFill>
                  <a:srgbClr val="FF00FF"/>
                </a:solidFill>
              </a:rPr>
              <a:t>keine</a:t>
            </a:r>
            <a:r>
              <a:rPr lang="de-DE" dirty="0" smtClean="0"/>
              <a:t> ByteArrays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Poly</a:t>
            </a:r>
            <a:r>
              <a:rPr lang="de-DE" dirty="0" smtClean="0"/>
              <a:t>morphismen </a:t>
            </a:r>
            <a:br>
              <a:rPr lang="de-DE" dirty="0" smtClean="0"/>
            </a:br>
            <a:r>
              <a:rPr lang="de-DE" dirty="0"/>
              <a:t/>
            </a:r>
            <a:br>
              <a:rPr lang="de-DE" dirty="0"/>
            </a:br>
            <a:r>
              <a:rPr lang="de-DE" dirty="0" smtClean="0"/>
              <a:t>Typen</a:t>
            </a:r>
            <a:endParaRPr lang="de-DE" dirty="0"/>
          </a:p>
        </p:txBody>
      </p:sp>
    </p:spTree>
    <p:extLst>
      <p:ext uri="{BB962C8B-B14F-4D97-AF65-F5344CB8AC3E}">
        <p14:creationId xmlns:p14="http://schemas.microsoft.com/office/powerpoint/2010/main" val="17838853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NullObjekte</a:t>
            </a:r>
            <a:endParaRPr lang="en-US" dirty="0">
              <a:solidFill>
                <a:srgbClr val="00B7FF"/>
              </a:solidFill>
            </a:endParaRPr>
          </a:p>
        </p:txBody>
      </p:sp>
    </p:spTree>
    <p:extLst>
      <p:ext uri="{BB962C8B-B14F-4D97-AF65-F5344CB8AC3E}">
        <p14:creationId xmlns:p14="http://schemas.microsoft.com/office/powerpoint/2010/main" val="697997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Bis</a:t>
            </a:r>
            <a:r>
              <a:rPr lang="en-US" dirty="0" smtClean="0"/>
              <a:t> </a:t>
            </a:r>
            <a:r>
              <a:rPr lang="en-US" dirty="0" err="1" smtClean="0"/>
              <a:t>hier</a:t>
            </a:r>
            <a:r>
              <a:rPr lang="en-US" dirty="0" smtClean="0"/>
              <a:t>: Empathic Code.</a:t>
            </a:r>
            <a:br>
              <a:rPr lang="en-US" dirty="0" smtClean="0"/>
            </a:br>
            <a:r>
              <a:rPr lang="en-US" dirty="0" err="1" smtClean="0">
                <a:solidFill>
                  <a:srgbClr val="FF00FF"/>
                </a:solidFill>
              </a:rPr>
              <a:t>Theorie</a:t>
            </a:r>
            <a:r>
              <a:rPr lang="en-US" dirty="0" smtClean="0">
                <a:solidFill>
                  <a:srgbClr val="FF00FF"/>
                </a:solidFill>
              </a:rPr>
              <a:t>.</a:t>
            </a:r>
            <a:endParaRPr lang="de-DE" dirty="0">
              <a:solidFill>
                <a:srgbClr val="FF00FF"/>
              </a:solidFill>
            </a:endParaRPr>
          </a:p>
        </p:txBody>
      </p:sp>
    </p:spTree>
    <p:extLst>
      <p:ext uri="{BB962C8B-B14F-4D97-AF65-F5344CB8AC3E}">
        <p14:creationId xmlns:p14="http://schemas.microsoft.com/office/powerpoint/2010/main" val="1351968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extLst>
      <p:ext uri="{BB962C8B-B14F-4D97-AF65-F5344CB8AC3E}">
        <p14:creationId xmlns:p14="http://schemas.microsoft.com/office/powerpoint/2010/main" val="13613918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Complex Systems</a:t>
            </a:r>
            <a:endParaRPr lang="de-DE" dirty="0"/>
          </a:p>
        </p:txBody>
      </p:sp>
    </p:spTree>
    <p:extLst>
      <p:ext uri="{BB962C8B-B14F-4D97-AF65-F5344CB8AC3E}">
        <p14:creationId xmlns:p14="http://schemas.microsoft.com/office/powerpoint/2010/main" val="195408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476672"/>
            <a:ext cx="3656484" cy="3672408"/>
          </a:xfrm>
          <a:prstGeom prst="rect">
            <a:avLst/>
          </a:prstGeom>
        </p:spPr>
      </p:pic>
      <p:sp>
        <p:nvSpPr>
          <p:cNvPr id="10" name="Textfeld 9"/>
          <p:cNvSpPr txBox="1"/>
          <p:nvPr/>
        </p:nvSpPr>
        <p:spPr>
          <a:xfrm>
            <a:off x="3635896" y="4303455"/>
            <a:ext cx="1872208" cy="2554545"/>
          </a:xfrm>
          <a:prstGeom prst="rect">
            <a:avLst/>
          </a:prstGeom>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66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Complex problem Solving</a:t>
            </a:r>
            <a:endParaRPr lang="de-DE" dirty="0">
              <a:solidFill>
                <a:srgbClr val="00B7FF"/>
              </a:solidFill>
            </a:endParaRPr>
          </a:p>
        </p:txBody>
      </p:sp>
    </p:spTree>
    <p:extLst>
      <p:ext uri="{BB962C8B-B14F-4D97-AF65-F5344CB8AC3E}">
        <p14:creationId xmlns:p14="http://schemas.microsoft.com/office/powerpoint/2010/main" val="575602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a problem?</a:t>
            </a:r>
            <a:endParaRPr lang="de-DE" dirty="0"/>
          </a:p>
        </p:txBody>
      </p:sp>
    </p:spTree>
    <p:extLst>
      <p:ext uri="{BB962C8B-B14F-4D97-AF65-F5344CB8AC3E}">
        <p14:creationId xmlns:p14="http://schemas.microsoft.com/office/powerpoint/2010/main" val="1940317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28905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8623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2867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3609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9799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extLst>
      <p:ext uri="{BB962C8B-B14F-4D97-AF65-F5344CB8AC3E}">
        <p14:creationId xmlns:p14="http://schemas.microsoft.com/office/powerpoint/2010/main" val="28967928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28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9020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707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46261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4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232892" y="4941168"/>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6832511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6015180"/>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232892" y="547799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3915055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380312"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718769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3289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832904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4238080" y="5517232"/>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35041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3878610" y="5989814"/>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278366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930939" y="5989814"/>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31334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6922" y="5989814"/>
            <a:ext cx="217886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6" name="Rechteck 5"/>
          <p:cNvSpPr/>
          <p:nvPr/>
        </p:nvSpPr>
        <p:spPr>
          <a:xfrm>
            <a:off x="7046962" y="5517232"/>
            <a:ext cx="1458788"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7" name="Rechteck 6"/>
          <p:cNvSpPr/>
          <p:nvPr/>
        </p:nvSpPr>
        <p:spPr>
          <a:xfrm>
            <a:off x="7411659" y="5013176"/>
            <a:ext cx="729394" cy="353932"/>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8" name="Rechteck 7"/>
          <p:cNvSpPr/>
          <p:nvPr/>
        </p:nvSpPr>
        <p:spPr>
          <a:xfrm>
            <a:off x="89959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9" name="Rechteck 8"/>
          <p:cNvSpPr/>
          <p:nvPr/>
        </p:nvSpPr>
        <p:spPr>
          <a:xfrm>
            <a:off x="4211960"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
        <p:nvSpPr>
          <p:cNvPr id="10" name="Rechteck 9"/>
          <p:cNvSpPr/>
          <p:nvPr/>
        </p:nvSpPr>
        <p:spPr>
          <a:xfrm>
            <a:off x="7380312" y="6525344"/>
            <a:ext cx="792088" cy="332656"/>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582403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Abstract…</a:t>
            </a:r>
            <a:endParaRPr lang="de-DE" dirty="0"/>
          </a:p>
        </p:txBody>
      </p:sp>
    </p:spTree>
    <p:extLst>
      <p:ext uri="{BB962C8B-B14F-4D97-AF65-F5344CB8AC3E}">
        <p14:creationId xmlns:p14="http://schemas.microsoft.com/office/powerpoint/2010/main" val="4070882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9659072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9392417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17573599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23278396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OPERATOR</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52170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1968331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242088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3320988"/>
            <a:ext cx="5040560" cy="0"/>
          </a:xfrm>
          <a:prstGeom prst="line">
            <a:avLst/>
          </a:prstGeom>
          <a:ln w="130175">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242088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2416076"/>
            <a:ext cx="3095600" cy="900100"/>
          </a:xfrm>
          <a:prstGeom prst="rect">
            <a:avLst/>
          </a:prstGeom>
          <a:solidFill>
            <a:schemeClr val="bg1">
              <a:lumMod val="6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unbekannt</a:t>
            </a:r>
            <a:endParaRPr lang="de-DE" sz="4000" dirty="0">
              <a:latin typeface="Bebas Neue" pitchFamily="34" charset="0"/>
              <a:ea typeface="Roboto" pitchFamily="2" charset="0"/>
            </a:endParaRPr>
          </a:p>
        </p:txBody>
      </p:sp>
    </p:spTree>
    <p:extLst>
      <p:ext uri="{BB962C8B-B14F-4D97-AF65-F5344CB8AC3E}">
        <p14:creationId xmlns:p14="http://schemas.microsoft.com/office/powerpoint/2010/main" val="3184548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Dietrich Dörner</a:t>
            </a:r>
            <a:endParaRPr lang="de-DE" dirty="0"/>
          </a:p>
        </p:txBody>
      </p:sp>
    </p:spTree>
    <p:extLst>
      <p:ext uri="{BB962C8B-B14F-4D97-AF65-F5344CB8AC3E}">
        <p14:creationId xmlns:p14="http://schemas.microsoft.com/office/powerpoint/2010/main" val="30071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platzhalter 19"/>
          <p:cNvSpPr>
            <a:spLocks noGrp="1"/>
          </p:cNvSpPr>
          <p:nvPr>
            <p:ph type="body" sz="quarter" idx="10"/>
          </p:nvPr>
        </p:nvSpPr>
        <p:spPr/>
        <p:txBody>
          <a:bodyPr/>
          <a:lstStyle/>
          <a:p>
            <a:r>
              <a:rPr lang="en-US" dirty="0" smtClean="0">
                <a:solidFill>
                  <a:srgbClr val="FF00FF"/>
                </a:solidFill>
              </a:rPr>
              <a:t>Code</a:t>
            </a:r>
            <a:endParaRPr lang="en-US" dirty="0">
              <a:solidFill>
                <a:srgbClr val="FF00FF"/>
              </a:solidFill>
            </a:endParaRPr>
          </a:p>
        </p:txBody>
      </p:sp>
      <p:sp>
        <p:nvSpPr>
          <p:cNvPr id="21" name="Textplatzhalter 20"/>
          <p:cNvSpPr>
            <a:spLocks noGrp="1"/>
          </p:cNvSpPr>
          <p:nvPr>
            <p:ph type="body" sz="quarter" idx="11"/>
          </p:nvPr>
        </p:nvSpPr>
        <p:spPr/>
        <p:txBody>
          <a:bodyPr/>
          <a:lstStyle/>
          <a:p>
            <a:r>
              <a:rPr lang="en-US" dirty="0" smtClean="0">
                <a:solidFill>
                  <a:srgbClr val="00B7FF"/>
                </a:solidFill>
              </a:rPr>
              <a:t>Intention</a:t>
            </a:r>
            <a:endParaRPr lang="en-US" dirty="0">
              <a:solidFill>
                <a:srgbClr val="00B7FF"/>
              </a:solidFill>
            </a:endParaRPr>
          </a:p>
        </p:txBody>
      </p:sp>
    </p:spTree>
    <p:extLst>
      <p:ext uri="{BB962C8B-B14F-4D97-AF65-F5344CB8AC3E}">
        <p14:creationId xmlns:p14="http://schemas.microsoft.com/office/powerpoint/2010/main" val="10911678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rgbClr val="00B7FF"/>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Interpolation</a:t>
            </a:r>
            <a:endParaRPr lang="de-DE" dirty="0"/>
          </a:p>
        </p:txBody>
      </p:sp>
    </p:spTree>
    <p:extLst>
      <p:ext uri="{BB962C8B-B14F-4D97-AF65-F5344CB8AC3E}">
        <p14:creationId xmlns:p14="http://schemas.microsoft.com/office/powerpoint/2010/main" val="8590715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Synthese</a:t>
            </a:r>
            <a:endParaRPr lang="de-DE" dirty="0"/>
          </a:p>
        </p:txBody>
      </p:sp>
    </p:spTree>
    <p:extLst>
      <p:ext uri="{BB962C8B-B14F-4D97-AF65-F5344CB8AC3E}">
        <p14:creationId xmlns:p14="http://schemas.microsoft.com/office/powerpoint/2010/main" val="11022880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a:latin typeface="Bebas Neue" pitchFamily="34" charset="0"/>
                <a:ea typeface="Roboto" pitchFamily="2" charset="0"/>
              </a:rPr>
              <a:t>A</a:t>
            </a:r>
            <a:endParaRPr lang="de-DE" sz="13800" dirty="0">
              <a:latin typeface="Bebas Neue" pitchFamily="34" charset="0"/>
              <a:ea typeface="Roboto" pitchFamily="2" charset="0"/>
            </a:endParaRPr>
          </a:p>
        </p:txBody>
      </p: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DIALEKTISCH</a:t>
            </a:r>
            <a:endParaRPr lang="de-DE" dirty="0"/>
          </a:p>
        </p:txBody>
      </p:sp>
    </p:spTree>
    <p:extLst>
      <p:ext uri="{BB962C8B-B14F-4D97-AF65-F5344CB8AC3E}">
        <p14:creationId xmlns:p14="http://schemas.microsoft.com/office/powerpoint/2010/main" val="17813535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B</a:t>
            </a:r>
            <a:endParaRPr lang="de-DE" sz="13800" dirty="0">
              <a:latin typeface="Bebas Neue" pitchFamily="34" charset="0"/>
              <a:ea typeface="Roboto" pitchFamily="2" charset="0"/>
            </a:endParaRPr>
          </a:p>
        </p:txBody>
      </p:sp>
      <p:cxnSp>
        <p:nvCxnSpPr>
          <p:cNvPr id="6" name="Gerade Verbindung 5"/>
          <p:cNvCxnSpPr>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Rechteck 7"/>
          <p:cNvSpPr/>
          <p:nvPr/>
        </p:nvSpPr>
        <p:spPr>
          <a:xfrm>
            <a:off x="2988568"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7" name="Rechteck 6"/>
          <p:cNvSpPr/>
          <p:nvPr/>
        </p:nvSpPr>
        <p:spPr>
          <a:xfrm>
            <a:off x="4622428" y="5409220"/>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9" name="Rechteck 8"/>
          <p:cNvSpPr/>
          <p:nvPr/>
        </p:nvSpPr>
        <p:spPr>
          <a:xfrm>
            <a:off x="5220072" y="4490132"/>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p:txBody>
          <a:bodyPr/>
          <a:lstStyle/>
          <a:p>
            <a:r>
              <a:rPr lang="de-DE" dirty="0" smtClean="0"/>
              <a:t>??</a:t>
            </a:r>
            <a:endParaRPr lang="de-DE" dirty="0"/>
          </a:p>
        </p:txBody>
      </p:sp>
      <p:sp>
        <p:nvSpPr>
          <p:cNvPr id="10" name="Rechteck 9"/>
          <p:cNvSpPr/>
          <p:nvPr/>
        </p:nvSpPr>
        <p:spPr>
          <a:xfrm>
            <a:off x="270272" y="4490132"/>
            <a:ext cx="1800200" cy="18002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A</a:t>
            </a:r>
            <a:endParaRPr lang="de-DE" sz="13800" dirty="0">
              <a:latin typeface="Bebas Neue" pitchFamily="34" charset="0"/>
              <a:ea typeface="Roboto" pitchFamily="2" charset="0"/>
            </a:endParaRPr>
          </a:p>
        </p:txBody>
      </p:sp>
    </p:spTree>
    <p:extLst>
      <p:ext uri="{BB962C8B-B14F-4D97-AF65-F5344CB8AC3E}">
        <p14:creationId xmlns:p14="http://schemas.microsoft.com/office/powerpoint/2010/main" val="2634558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4869160"/>
            <a:ext cx="5940152" cy="719137"/>
          </a:xfrm>
        </p:spPr>
        <p:txBody>
          <a:bodyPr/>
          <a:lstStyle/>
          <a:p>
            <a:r>
              <a:rPr lang="de-DE" dirty="0" smtClean="0"/>
              <a:t>Joachim Funke</a:t>
            </a:r>
            <a:endParaRPr lang="de-DE" dirty="0"/>
          </a:p>
        </p:txBody>
      </p:sp>
    </p:spTree>
    <p:extLst>
      <p:ext uri="{BB962C8B-B14F-4D97-AF65-F5344CB8AC3E}">
        <p14:creationId xmlns:p14="http://schemas.microsoft.com/office/powerpoint/2010/main" val="20280768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ohannes\Desktop\Asse\empathiccode\Refactoring\putz-osterlo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476672"/>
            <a:ext cx="4909067" cy="532832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32174934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7092280" y="4494944"/>
            <a:ext cx="1800200" cy="1800200"/>
          </a:xfrm>
          <a:prstGeom prst="rect">
            <a:avLst/>
          </a:prstGeom>
          <a:solidFill>
            <a:srgbClr val="00FF00"/>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13800" dirty="0" smtClean="0">
                <a:latin typeface="Bebas Neue" pitchFamily="34" charset="0"/>
                <a:ea typeface="Roboto" pitchFamily="2" charset="0"/>
              </a:rPr>
              <a:t>V2</a:t>
            </a:r>
            <a:endParaRPr lang="de-DE" sz="13800" dirty="0">
              <a:latin typeface="Bebas Neue" pitchFamily="34" charset="0"/>
              <a:ea typeface="Roboto" pitchFamily="2" charset="0"/>
            </a:endParaRPr>
          </a:p>
        </p:txBody>
      </p:sp>
      <p:cxnSp>
        <p:nvCxnSpPr>
          <p:cNvPr id="6" name="Gerade Verbindung 5"/>
          <p:cNvCxnSpPr>
            <a:stCxn id="3" idx="3"/>
            <a:endCxn id="5" idx="1"/>
          </p:cNvCxnSpPr>
          <p:nvPr/>
        </p:nvCxnSpPr>
        <p:spPr>
          <a:xfrm>
            <a:off x="2051720" y="5395044"/>
            <a:ext cx="5040560" cy="0"/>
          </a:xfrm>
          <a:prstGeom prst="line">
            <a:avLst/>
          </a:prstGeom>
          <a:ln w="130175">
            <a:solidFill>
              <a:schemeClr val="bg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hteck 2"/>
          <p:cNvSpPr/>
          <p:nvPr/>
        </p:nvSpPr>
        <p:spPr>
          <a:xfrm>
            <a:off x="251520" y="4494944"/>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800" dirty="0" smtClean="0">
                <a:latin typeface="Bebas Neue" pitchFamily="34" charset="0"/>
                <a:ea typeface="Roboto" pitchFamily="2" charset="0"/>
              </a:rPr>
              <a:t>v1</a:t>
            </a:r>
            <a:endParaRPr lang="de-DE" sz="13800" dirty="0">
              <a:latin typeface="Bebas Neue" pitchFamily="34" charset="0"/>
              <a:ea typeface="Roboto" pitchFamily="2" charset="0"/>
            </a:endParaRPr>
          </a:p>
        </p:txBody>
      </p:sp>
      <p:sp>
        <p:nvSpPr>
          <p:cNvPr id="9" name="Rechteck 8"/>
          <p:cNvSpPr/>
          <p:nvPr/>
        </p:nvSpPr>
        <p:spPr>
          <a:xfrm>
            <a:off x="4104320" y="4532926"/>
            <a:ext cx="935360" cy="900100"/>
          </a:xfrm>
          <a:prstGeom prst="rect">
            <a:avLst/>
          </a:prstGeom>
          <a:solidFill>
            <a:schemeClr val="bg1">
              <a:lumMod val="75000"/>
            </a:schemeClr>
          </a:solidFill>
          <a:ln>
            <a:solidFill>
              <a:schemeClr val="bg1">
                <a:lumMod val="7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de-DE" sz="4000" dirty="0" smtClean="0">
                <a:latin typeface="Bebas Neue" pitchFamily="34" charset="0"/>
                <a:ea typeface="Roboto" pitchFamily="2" charset="0"/>
              </a:rPr>
              <a:t>O</a:t>
            </a:r>
            <a:endParaRPr lang="de-DE" sz="4000" dirty="0">
              <a:latin typeface="Bebas Neue" pitchFamily="34" charset="0"/>
              <a:ea typeface="Roboto" pitchFamily="2" charset="0"/>
            </a:endParaRPr>
          </a:p>
        </p:txBody>
      </p:sp>
      <p:sp>
        <p:nvSpPr>
          <p:cNvPr id="2" name="Titel 1"/>
          <p:cNvSpPr>
            <a:spLocks noGrp="1"/>
          </p:cNvSpPr>
          <p:nvPr>
            <p:ph type="title"/>
          </p:nvPr>
        </p:nvSpPr>
        <p:spPr>
          <a:xfrm>
            <a:off x="971600" y="548680"/>
            <a:ext cx="7200800" cy="1440160"/>
          </a:xfrm>
        </p:spPr>
        <p:txBody>
          <a:bodyPr/>
          <a:lstStyle/>
          <a:p>
            <a:r>
              <a:rPr lang="de-DE" dirty="0" smtClean="0"/>
              <a:t>Systeme</a:t>
            </a:r>
            <a:endParaRPr lang="de-DE" dirty="0"/>
          </a:p>
        </p:txBody>
      </p:sp>
    </p:spTree>
    <p:extLst>
      <p:ext uri="{BB962C8B-B14F-4D97-AF65-F5344CB8AC3E}">
        <p14:creationId xmlns:p14="http://schemas.microsoft.com/office/powerpoint/2010/main" val="7199288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3"/>
          <p:cNvSpPr>
            <a:spLocks noGrp="1"/>
          </p:cNvSpPr>
          <p:nvPr>
            <p:ph type="body" sz="quarter" idx="10"/>
          </p:nvPr>
        </p:nvSpPr>
        <p:spPr>
          <a:xfrm>
            <a:off x="0" y="6525344"/>
            <a:ext cx="9144000" cy="332656"/>
          </a:xfrm>
        </p:spPr>
        <p:txBody>
          <a:bodyPr/>
          <a:lstStyle/>
          <a:p>
            <a:pPr algn="r"/>
            <a:r>
              <a:rPr lang="de-DE" sz="1000" dirty="0">
                <a:latin typeface="Source Code Pro" pitchFamily="49" charset="0"/>
                <a:ea typeface="Roboto" pitchFamily="2" charset="0"/>
                <a:hlinkClick r:id="rId2"/>
              </a:rPr>
              <a:t>http://www.psychologie.uni-heidelberg.de/ae/allg/mitarb/jf/Engelhart_etal%20SIOPT_2011%20tailor_poster.pdf</a:t>
            </a:r>
            <a:endParaRPr lang="de-DE" sz="1000" dirty="0">
              <a:latin typeface="Source Code Pro" pitchFamily="49" charset="0"/>
              <a:ea typeface="Roboto" pitchFamily="2" charset="0"/>
            </a:endParaRPr>
          </a:p>
        </p:txBody>
      </p:sp>
      <p:pic>
        <p:nvPicPr>
          <p:cNvPr id="3074" name="Picture 2" descr="C:\Users\Johannes\Desktop\Asse\empathiccode\Refactoring\variables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8640"/>
            <a:ext cx="8209819" cy="6058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001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Desktop\variab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84" y="476672"/>
            <a:ext cx="5372100" cy="5505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spTree>
    <p:extLst>
      <p:ext uri="{BB962C8B-B14F-4D97-AF65-F5344CB8AC3E}">
        <p14:creationId xmlns:p14="http://schemas.microsoft.com/office/powerpoint/2010/main" val="2722207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3"/>
          <p:cNvSpPr>
            <a:spLocks noGrp="1"/>
          </p:cNvSpPr>
          <p:nvPr>
            <p:ph type="body" sz="quarter" idx="10"/>
          </p:nvPr>
        </p:nvSpPr>
        <p:spPr>
          <a:xfrm>
            <a:off x="0" y="6065913"/>
            <a:ext cx="9144000" cy="792087"/>
          </a:xfrm>
        </p:spPr>
        <p:txBody>
          <a:bodyPr/>
          <a:lstStyle/>
          <a:p>
            <a:pPr algn="r"/>
            <a:r>
              <a:rPr lang="de-DE" sz="1600" dirty="0" smtClean="0"/>
              <a:t>Funke, J. (1983)Einige Bemerkungen zu Problemen der Problemlöseforschung: Oder, ist Testintelligenz doch ein Prädiktor? </a:t>
            </a:r>
            <a:r>
              <a:rPr lang="de-DE" sz="1600" dirty="0" err="1" smtClean="0"/>
              <a:t>Diagnostica</a:t>
            </a:r>
            <a:r>
              <a:rPr lang="de-DE" sz="1600" dirty="0" smtClean="0"/>
              <a:t> 1983, S. 383 -302</a:t>
            </a:r>
            <a:endParaRPr lang="de-DE" sz="1600" dirty="0"/>
          </a:p>
        </p:txBody>
      </p:sp>
      <p:pic>
        <p:nvPicPr>
          <p:cNvPr id="2050" name="Picture 2" descr="C:\Users\Johannes\Desktop\Asse\empathiccode\Refactoring\label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751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71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Bildschirmpräsentation (4:3)</PresentationFormat>
  <Paragraphs>214</Paragraphs>
  <Slides>138</Slides>
  <Notes>1</Notes>
  <HiddenSlides>0</HiddenSlides>
  <MMClips>0</MMClips>
  <ScaleCrop>false</ScaleCrop>
  <HeadingPairs>
    <vt:vector size="4" baseType="variant">
      <vt:variant>
        <vt:lpstr>Design</vt:lpstr>
      </vt:variant>
      <vt:variant>
        <vt:i4>1</vt:i4>
      </vt:variant>
      <vt:variant>
        <vt:lpstr>Folientitel</vt:lpstr>
      </vt:variant>
      <vt:variant>
        <vt:i4>138</vt:i4>
      </vt:variant>
    </vt:vector>
  </HeadingPairs>
  <TitlesOfParts>
    <vt:vector size="139" baseType="lpstr">
      <vt:lpstr>Larissa-Design</vt:lpstr>
      <vt:lpstr>☃</vt:lpstr>
      <vt:lpstr>Johannes Hofmeister</vt:lpstr>
      <vt:lpstr>@pro_cessor</vt:lpstr>
      <vt:lpstr>http://cessor.de</vt:lpstr>
      <vt:lpstr>I ♥ Code</vt:lpstr>
      <vt:lpstr>PowerPoint-Präsentation</vt:lpstr>
      <vt:lpstr>Informatik</vt:lpstr>
      <vt:lpstr>Separation</vt:lpstr>
      <vt:lpstr>PowerPoint-Präsentation</vt:lpstr>
      <vt:lpstr>PowerPoint-Präsentation</vt:lpstr>
      <vt:lpstr>PowerPoint-Präsentation</vt:lpstr>
      <vt:lpstr>PowerPoint-Präsentation</vt:lpstr>
      <vt:lpstr>PowerPoint-Präsentation</vt:lpstr>
      <vt:lpstr>Empathie</vt:lpstr>
      <vt:lpstr>Empathy is the capacity to think and feel oneself into the inner life of another person</vt:lpstr>
      <vt:lpstr>PowerPoint-Präsentation</vt:lpstr>
      <vt:lpstr>Erst mal einfach</vt:lpstr>
      <vt:lpstr>PowerPoint-Präsentation</vt:lpstr>
      <vt:lpstr> C#  Duck duck = new Duck();  </vt:lpstr>
      <vt:lpstr> C# - DRY  var duck = new Duck();  </vt:lpstr>
      <vt:lpstr>Don’t let a stranger touch your privates</vt:lpstr>
      <vt:lpstr>Size &amp; Reuse</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public void Execute(MainViewModel mainViewModel)         {             mainViewModel.Done = () =&gt; Break(mainViewModel);             mainViewModel.StartCounter();         }          public void Break(MainViewModel model)         {             model.Color = 0x00DBFF.Rgb().Brush();             model.TimeLeft = 5.Minutes();             model.Done = () =&gt; Work(model);             model.StartCounter();         }          public void Work(MainViewModel model)         {             model.Color = 0x00DB00.Rgb().Brush();             model.TimeLeft = 25.Minutes();             model.Done = () =&gt; Break(model);             model.StartCounter();         }</vt:lpstr>
      <vt:lpstr>  </vt:lpstr>
      <vt:lpstr>  </vt:lpstr>
      <vt:lpstr>  </vt:lpstr>
      <vt:lpstr>  </vt:lpstr>
      <vt:lpstr> def filter(markup):   return add_twitter_names(markup)     def add_twitter_names(markup):   pattern = "@(\w+)"   url = "https://twitter.com/"   link = "&lt;a href='%s\\1'&gt;@\\1&lt;/a&gt;" % url   replacement = link   return re.sub(pattern, replacement, markup)     def home(entries):   markup = create_page(entries)   markup = filter(markup)   return markup     def main():   entries = Entries()   if len(argv) &gt; 1:    date = argv[1]    entries = entries.written_on(date)   print home(entries)</vt:lpstr>
      <vt:lpstr>GUARD CLAUSES</vt:lpstr>
      <vt:lpstr>If the implementation is hard to explain, it's a bad idea.</vt:lpstr>
      <vt:lpstr>Zuhören</vt:lpstr>
      <vt:lpstr>PowerPoint-Präsentation</vt:lpstr>
      <vt:lpstr>https://github.com/cessor/refuctoring</vt:lpstr>
      <vt:lpstr>“You can call it beautiful code when the code also makes it look like the language was made for the problem” Ward cunningham.</vt:lpstr>
      <vt:lpstr>public class Quicksort {     public static int[] Sort(int[] array)     {         int[] a = new int[array.Length];         array.CopyTo(a, 0);         Sort(0, array.Length - 1, ref a);         return a;     }      private static void Sort(int links, int rechts, ref int[] daten)     {         if (links &gt;= rechts) return;         int teiler = Divide(links, rechts, ref daten);         Sort(links, teiler - 1, ref daten);         Sort(teiler + 1, rechts, ref daten);     }      private static int Divide(int left, int right, ref int[] data)     {         int leftpos = left;         int rightpos = right - 1;         int pivot = data[right];           do {                          while (data[leftpos] &lt;= pivot &amp;&amp; leftpos &lt; right) leftpos++;             while (data[rightpos] &gt;= pivot &amp;&amp; rightpos &gt; left) rightpos--;             if (leftpos &gt;= rightpos) continue;             Swap(leftpos, rightpos, ref data);          } while (leftpos &lt; rightpos);                  if (data[leftpos] &gt; pivot) {             Swap(leftpos, right, ref data);         }         return leftpos;      }      private static void Swap(int left, int right, ref int[] data)     {         int z = data[left];         data[left] = data[right];         data[right] = z;     } }</vt:lpstr>
      <vt:lpstr>let rec quicksort (list:int list) =      match list with     | [] -&gt; []     | head::tail -&gt;          let smaller,larger = List.partition (fun y -&gt; y &lt;= head) tail         quicksort smaller @ [head] @ quicksort larger</vt:lpstr>
      <vt:lpstr>“Clean code reads like well-written prose”  Grady Booch</vt:lpstr>
      <vt:lpstr>Natürliche</vt:lpstr>
      <vt:lpstr>var date = new DateTime (2012, 4, 14, 16, 32, 18, 500);</vt:lpstr>
      <vt:lpstr>var start = 14.April(2012).At(8.PM());  var end = 8.Hours().Later(start);   </vt:lpstr>
      <vt:lpstr>Abstraktion</vt:lpstr>
      <vt:lpstr>DomänenBEZUG</vt:lpstr>
      <vt:lpstr>War stories</vt:lpstr>
      <vt:lpstr>“Also ich hab da so ne Software”</vt:lpstr>
      <vt:lpstr>“Also ich hab da so ne Software, die bearbeitet so Bilder.”</vt:lpstr>
      <vt:lpstr>“Also ich hab da so ne Software, die bearbeitet so Bilder. Aber ich hab da so zwei viel zu große Klassen.”</vt:lpstr>
      <vt:lpstr>“Also ich hab da so ne Software, die bearbeitet so Bilder. Aber ich hab da viel zu große Klassen. Und ich reiche da so ein Bytearray rum.”</vt:lpstr>
      <vt:lpstr>“Also ich hab da so ne Software, die bearbeitet so Bilder. Aber ich hab da viel zu große Klassen. Und ich reiche da so ein Bytearray rum. Und das wird dann von allen bearbeitet.”</vt:lpstr>
      <vt:lpstr>“Also ich hab da so ne Software, die bearbeitet so Bilder. Aber ich hab da viel zu große Klassen. Und ich reiche da so ein Bytearray rum. Und das wird dann von allen bearbeitet. Das ist schon ziemlich kompliziert…”</vt:lpstr>
      <vt:lpstr>PowerPoint-Präsentation</vt:lpstr>
      <vt:lpstr>PowerPoint-Präsentation</vt:lpstr>
      <vt:lpstr>Bilder  sind keine ByteArrays</vt:lpstr>
      <vt:lpstr>Email Adressen  sind keine Strings</vt:lpstr>
      <vt:lpstr>Polymorphismen   Typen</vt:lpstr>
      <vt:lpstr>NullObjekte</vt:lpstr>
      <vt:lpstr>Bis hier: Empathic Code. Theorie.</vt:lpstr>
      <vt:lpstr>PowerPoint-Präsentation</vt:lpstr>
      <vt:lpstr>Complex Systems</vt:lpstr>
      <vt:lpstr>Complex problem Solving</vt:lpstr>
      <vt:lpstr>What is a problem?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Abstract…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Interpolation</vt:lpstr>
      <vt:lpstr>Synthese</vt:lpstr>
      <vt:lpstr>DIALEKTISCH</vt:lpstr>
      <vt:lpstr>??</vt:lpstr>
      <vt:lpstr>PowerPoint-Präsentation</vt:lpstr>
      <vt:lpstr>PowerPoint-Präsentation</vt:lpstr>
      <vt:lpstr>Systeme</vt:lpstr>
      <vt:lpstr>PowerPoint-Präsentation</vt:lpstr>
      <vt:lpstr>PowerPoint-Präsentation</vt:lpstr>
      <vt:lpstr>PowerPoint-Präsentation</vt:lpstr>
      <vt:lpstr>TI-BASIC</vt:lpstr>
      <vt:lpstr>GWBasic</vt:lpstr>
      <vt:lpstr>Flash Action Script 2</vt:lpstr>
      <vt:lpstr>Ziel:  JavascripT</vt:lpstr>
      <vt:lpstr>Code</vt:lpstr>
      <vt:lpstr>Hier bist du richtig!</vt:lpstr>
      <vt:lpstr>Kommentare</vt:lpstr>
      <vt:lpstr>PowerPoint-Präsentation</vt:lpstr>
      <vt:lpstr>PowerPoint-Präsentation</vt:lpstr>
      <vt:lpstr>/* ------------------------------------------------ */ /* ------------------------------------------------ */ /* ------------------------------------------------ */ // // main function // int main(int argc, char **argv) {        // initialize gtk and set up gtkbuilder      // for UI import from xml     gtk_init ( &amp;argc, &amp;argv ); }</vt:lpstr>
      <vt:lpstr>PowerPoint-Präsentation</vt:lpstr>
      <vt:lpstr>void printOwning(double amount) {  printBanner();   // print details  Console.WriteLine(“name” + _name);  Console.WriteLine(“amount” + amount); }</vt:lpstr>
      <vt:lpstr>void prontOwning(double amount) {  printBanner();  printDetails (amount); }  void printDetails(double amount) {  Console.WriteLine(“name” + _name);  Console.WriteLine(“amount” + amount); }</vt:lpstr>
      <vt:lpstr>//50er Maschinen //Maschinen kaufen if (shop.Machines50 &gt; lastRound.Machines50) {       shop.Account -= (10000 * (shop.Machines50 - lastRound.Machines50)); } //Maschinen verkaufen else if (shop.Machines50 &lt; lastRound.Machines50) {     var damage = shop.Capacity / shop.MaximalCapacity;     shop.Account += (damage * 8000 * (lastRound.Machines50shop.Machines50)); }</vt:lpstr>
      <vt:lpstr>var calculateFormulas = function(input, lastRound, month, constants) {  var shop = deepCopy(input);  Procurement(shop, lastRound, month.month, constants.MaximumCapacity);  Purchase(shop);  Manufacturing(shop, constants, month);  Expenses(shop);  Retail(shop);  Advertising(shop, constants, month.Demand());  Banking(shop, constants);  Reporting(shop, month.month, constants, month.MaterialPrice());  return shop; };</vt:lpstr>
      <vt:lpstr>Rename Method</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public interface IFindCustomers    {   IEnumerable &lt;Customer&gt; BornIn(Year year);   }</vt:lpstr>
      <vt:lpstr>R#: F2</vt:lpstr>
      <vt:lpstr>Legacy Code</vt:lpstr>
      <vt:lpstr>PowerPoint-Präsentation</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There are many powerful refactorings, but Rename Class is the most powerful. It changes the way people see code and lets them notice possibilities that they might not have considered before.</vt:lpstr>
      <vt:lpstr>Extract Method</vt:lpstr>
      <vt:lpstr>Extract Class</vt:lpstr>
      <vt:lpstr>Replace conditional with polymorphism</vt:lpstr>
      <vt:lpstr>Code…</vt:lpstr>
      <vt:lpstr>Systemische Metapher  Klare Namen</vt:lpstr>
      <vt:lpstr>PowerPoint-Präsentation</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  Duck Duck Duck  http://geekandpoke.typepad.com/geekandpoke/2012/03/static-typing.html  Rapist  http://rasmussenanders.blogspot.de/2011/03/catholic-priests-raping-nuns.html  Bundeswehr http://www.bmlv.gv.at/download_archiv/photos/inlandseinsatz/images/hochwasser_august_26.jpg  Complaints http://wayne.usschesapeake.org/wp-content/uploads/2011/06/Shout.png  Apologies http://www.5lovelanguages.com/learn-the-languages/the-five-languages-of-apology/  Signature Survey  http://c2.com/doc/SignatureSurvey/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384</cp:revision>
  <dcterms:created xsi:type="dcterms:W3CDTF">2012-05-02T19:59:02Z</dcterms:created>
  <dcterms:modified xsi:type="dcterms:W3CDTF">2013-06-25T23:41:26Z</dcterms:modified>
</cp:coreProperties>
</file>