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62" r:id="rId3"/>
    <p:sldId id="263" r:id="rId4"/>
    <p:sldId id="307" r:id="rId5"/>
    <p:sldId id="256" r:id="rId6"/>
    <p:sldId id="258" r:id="rId7"/>
    <p:sldId id="257" r:id="rId8"/>
    <p:sldId id="259" r:id="rId9"/>
    <p:sldId id="260" r:id="rId10"/>
    <p:sldId id="264" r:id="rId11"/>
    <p:sldId id="275" r:id="rId12"/>
    <p:sldId id="276" r:id="rId13"/>
    <p:sldId id="277" r:id="rId14"/>
    <p:sldId id="278" r:id="rId15"/>
    <p:sldId id="279" r:id="rId16"/>
    <p:sldId id="281" r:id="rId17"/>
    <p:sldId id="282" r:id="rId18"/>
    <p:sldId id="283" r:id="rId19"/>
    <p:sldId id="284" r:id="rId20"/>
    <p:sldId id="285" r:id="rId21"/>
    <p:sldId id="287" r:id="rId22"/>
    <p:sldId id="286" r:id="rId23"/>
    <p:sldId id="288" r:id="rId24"/>
    <p:sldId id="289" r:id="rId25"/>
    <p:sldId id="290" r:id="rId26"/>
    <p:sldId id="291" r:id="rId27"/>
    <p:sldId id="292" r:id="rId28"/>
    <p:sldId id="268" r:id="rId29"/>
    <p:sldId id="293" r:id="rId30"/>
    <p:sldId id="294" r:id="rId31"/>
    <p:sldId id="280" r:id="rId32"/>
    <p:sldId id="271" r:id="rId33"/>
    <p:sldId id="373" r:id="rId34"/>
    <p:sldId id="272" r:id="rId35"/>
    <p:sldId id="342" r:id="rId36"/>
    <p:sldId id="297" r:id="rId37"/>
    <p:sldId id="298" r:id="rId38"/>
    <p:sldId id="299" r:id="rId39"/>
    <p:sldId id="300" r:id="rId40"/>
    <p:sldId id="301" r:id="rId41"/>
    <p:sldId id="302" r:id="rId42"/>
    <p:sldId id="303" r:id="rId43"/>
    <p:sldId id="304" r:id="rId44"/>
    <p:sldId id="305" r:id="rId45"/>
    <p:sldId id="374" r:id="rId46"/>
    <p:sldId id="308" r:id="rId47"/>
    <p:sldId id="360" r:id="rId48"/>
    <p:sldId id="273" r:id="rId49"/>
    <p:sldId id="351" r:id="rId50"/>
    <p:sldId id="367" r:id="rId51"/>
    <p:sldId id="353" r:id="rId52"/>
    <p:sldId id="354" r:id="rId53"/>
    <p:sldId id="356" r:id="rId54"/>
    <p:sldId id="357" r:id="rId55"/>
    <p:sldId id="359" r:id="rId56"/>
    <p:sldId id="295" r:id="rId57"/>
    <p:sldId id="321" r:id="rId58"/>
    <p:sldId id="364" r:id="rId59"/>
    <p:sldId id="365" r:id="rId60"/>
    <p:sldId id="366" r:id="rId61"/>
    <p:sldId id="375" r:id="rId62"/>
    <p:sldId id="309" r:id="rId63"/>
    <p:sldId id="322" r:id="rId64"/>
    <p:sldId id="310" r:id="rId65"/>
    <p:sldId id="344" r:id="rId66"/>
    <p:sldId id="345" r:id="rId67"/>
    <p:sldId id="323" r:id="rId68"/>
    <p:sldId id="311" r:id="rId69"/>
    <p:sldId id="312" r:id="rId70"/>
    <p:sldId id="313" r:id="rId71"/>
    <p:sldId id="314" r:id="rId72"/>
    <p:sldId id="315" r:id="rId73"/>
    <p:sldId id="316" r:id="rId74"/>
    <p:sldId id="317" r:id="rId75"/>
    <p:sldId id="376" r:id="rId76"/>
    <p:sldId id="318" r:id="rId77"/>
    <p:sldId id="324" r:id="rId78"/>
    <p:sldId id="328" r:id="rId79"/>
    <p:sldId id="362" r:id="rId80"/>
    <p:sldId id="361" r:id="rId81"/>
    <p:sldId id="368" r:id="rId82"/>
    <p:sldId id="319" r:id="rId83"/>
    <p:sldId id="325" r:id="rId84"/>
    <p:sldId id="320" r:id="rId85"/>
    <p:sldId id="326" r:id="rId86"/>
    <p:sldId id="346" r:id="rId87"/>
    <p:sldId id="348" r:id="rId88"/>
    <p:sldId id="347" r:id="rId89"/>
    <p:sldId id="369" r:id="rId90"/>
    <p:sldId id="370" r:id="rId91"/>
    <p:sldId id="371" r:id="rId92"/>
    <p:sldId id="372" r:id="rId93"/>
    <p:sldId id="339" r:id="rId94"/>
    <p:sldId id="358" r:id="rId95"/>
    <p:sldId id="340" r:id="rId96"/>
    <p:sldId id="306" r:id="rId97"/>
    <p:sldId id="338" r:id="rId98"/>
    <p:sldId id="329" r:id="rId99"/>
    <p:sldId id="330" r:id="rId100"/>
    <p:sldId id="331" r:id="rId101"/>
    <p:sldId id="332" r:id="rId102"/>
    <p:sldId id="333" r:id="rId103"/>
    <p:sldId id="334" r:id="rId104"/>
    <p:sldId id="335" r:id="rId105"/>
    <p:sldId id="336" r:id="rId106"/>
    <p:sldId id="337" r:id="rId107"/>
    <p:sldId id="296" r:id="rId108"/>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B00"/>
    <a:srgbClr val="FF7400"/>
    <a:srgbClr val="00B7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112" d="100"/>
          <a:sy n="112"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04.05.2012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lvl1pPr>
              <a:defRPr/>
            </a:lvl1pPr>
          </a:lstStyle>
          <a:p>
            <a:r>
              <a:rPr lang="de-DE" dirty="0" smtClean="0"/>
              <a:t>Bearbeiten</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0" y="6597352"/>
            <a:ext cx="1691680" cy="260648"/>
          </a:xfrm>
          <a:prstGeom prst="rect">
            <a:avLst/>
          </a:prstGeom>
        </p:spPr>
        <p:txBody>
          <a:bodyPr/>
          <a:lstStyle/>
          <a:p>
            <a:fld id="{8E508044-0D94-401F-9C78-3F61CF8331A4}" type="datetime1">
              <a:rPr lang="de-DE" smtClean="0"/>
              <a:pPr/>
              <a:t>04.05.2012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15678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04.05.2012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Open – Closed Principle</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Release-Reuse Equivalency Principle</a:t>
            </a:r>
            <a:endParaRPr lang="de-DE" sz="2000" dirty="0">
              <a:latin typeface="Roboto" pitchFamily="2"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rgbClr val="FF7400"/>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2" name="Rechteck 11"/>
          <p:cNvSpPr/>
          <p:nvPr/>
        </p:nvSpPr>
        <p:spPr>
          <a:xfrm>
            <a:off x="467544" y="4653136"/>
            <a:ext cx="1800200" cy="1800200"/>
          </a:xfrm>
          <a:prstGeom prst="rect">
            <a:avLst/>
          </a:prstGeom>
          <a:solidFill>
            <a:srgbClr val="FF7400"/>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1914" r="86719"/>
                    </a14:imgEffect>
                  </a14:imgLayer>
                </a14:imgProps>
              </a:ext>
              <a:ext uri="{28A0092B-C50C-407E-A947-70E740481C1C}">
                <a14:useLocalDpi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t>Haltet</a:t>
            </a:r>
            <a:r>
              <a:rPr lang="en-US" sz="9600" dirty="0" smtClean="0"/>
              <a:t> EIN</a:t>
            </a:r>
            <a:endParaRPr lang="en-US" sz="9600" dirty="0"/>
          </a:p>
        </p:txBody>
      </p:sp>
      <p:sp>
        <p:nvSpPr>
          <p:cNvPr id="5" name="Textplatzhalter 4"/>
          <p:cNvSpPr>
            <a:spLocks noGrp="1"/>
          </p:cNvSpPr>
          <p:nvPr>
            <p:ph type="body" sz="quarter" idx="11"/>
          </p:nvPr>
        </p:nvSpPr>
        <p:spPr/>
        <p:txBody>
          <a:bodyPr/>
          <a:lstStyle/>
          <a:p>
            <a:r>
              <a:rPr lang="en-US" dirty="0" err="1" smtClean="0"/>
              <a:t>Da</a:t>
            </a:r>
            <a:r>
              <a:rPr lang="en-US" dirty="0" smtClean="0"/>
              <a:t> </a:t>
            </a:r>
            <a:r>
              <a:rPr lang="en-US" dirty="0" err="1" smtClean="0"/>
              <a:t>kommt</a:t>
            </a:r>
            <a:r>
              <a:rPr lang="en-US" dirty="0" smtClean="0"/>
              <a:t> </a:t>
            </a:r>
            <a:r>
              <a:rPr lang="en-US" dirty="0" err="1" smtClean="0"/>
              <a:t>noch</a:t>
            </a:r>
            <a:r>
              <a:rPr lang="en-US" dirty="0" smtClean="0"/>
              <a:t> </a:t>
            </a:r>
            <a:r>
              <a:rPr lang="en-US" dirty="0" err="1" smtClean="0"/>
              <a:t>mehr</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1215524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35</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latin typeface="Roboto" pitchFamily="2" charset="0"/>
                <a:ea typeface="Roboto" pitchFamily="2" charset="0"/>
                <a:cs typeface="Consolas" pitchFamily="49" charset="0"/>
              </a:rPr>
              <a:t>&gt;&gt;&gt; </a:t>
            </a:r>
            <a:r>
              <a:rPr lang="en-US" dirty="0" smtClean="0">
                <a:latin typeface="Roboto" pitchFamily="2" charset="0"/>
                <a:ea typeface="Roboto" pitchFamily="2" charset="0"/>
                <a:cs typeface="Consolas" pitchFamily="49" charset="0"/>
              </a:rPr>
              <a:t>import </a:t>
            </a:r>
            <a:r>
              <a:rPr lang="en-US" dirty="0" smtClean="0">
                <a:latin typeface="Roboto" pitchFamily="2" charset="0"/>
                <a:ea typeface="Roboto" pitchFamily="2" charset="0"/>
                <a:cs typeface="Consolas" pitchFamily="49" charset="0"/>
              </a:rPr>
              <a:t>this</a:t>
            </a:r>
            <a:endParaRPr lang="en-US" dirty="0">
              <a:latin typeface="Roboto" pitchFamily="2"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 brauchen einen </a:t>
            </a:r>
            <a:r>
              <a:rPr lang="de-DE" dirty="0" err="1" smtClean="0">
                <a:solidFill>
                  <a:srgbClr val="FF00FF"/>
                </a:solidFill>
              </a:rPr>
              <a:t>Automocker</a:t>
            </a:r>
            <a:r>
              <a:rPr lang="de-DE"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Diese klasse ist schwer zu </a:t>
            </a:r>
            <a:r>
              <a:rPr lang="de-DE" dirty="0" smtClean="0">
                <a:solidFill>
                  <a:srgbClr val="00DB00"/>
                </a:solidFill>
              </a:rPr>
              <a:t>testen</a:t>
            </a:r>
            <a:r>
              <a:rPr lang="de-DE"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800" dirty="0" smtClean="0">
                <a:solidFill>
                  <a:srgbClr val="00B7FF"/>
                </a:solidFill>
              </a:rPr>
              <a:t>Das </a:t>
            </a:r>
            <a:r>
              <a:rPr lang="en-US" sz="8800" dirty="0" err="1" smtClean="0">
                <a:solidFill>
                  <a:srgbClr val="00B7FF"/>
                </a:solidFill>
              </a:rPr>
              <a:t>gleiche</a:t>
            </a:r>
            <a:r>
              <a:rPr lang="en-US" sz="8800" dirty="0" smtClean="0">
                <a:solidFill>
                  <a:srgbClr val="00B7FF"/>
                </a:solidFill>
              </a:rPr>
              <a:t> </a:t>
            </a:r>
            <a:r>
              <a:rPr lang="en-US" sz="8800" dirty="0" err="1" smtClean="0">
                <a:solidFill>
                  <a:srgbClr val="00B7FF"/>
                </a:solidFill>
              </a:rPr>
              <a:t>sagen</a:t>
            </a:r>
            <a:endParaRPr lang="en-US" sz="8800" dirty="0">
              <a:solidFill>
                <a:srgbClr val="00B7FF"/>
              </a:solidFill>
            </a:endParaRPr>
          </a:p>
        </p:txBody>
      </p:sp>
      <p:sp>
        <p:nvSpPr>
          <p:cNvPr id="8" name="Textplatzhalter 7"/>
          <p:cNvSpPr>
            <a:spLocks noGrp="1"/>
          </p:cNvSpPr>
          <p:nvPr>
            <p:ph type="body" sz="quarter" idx="10"/>
          </p:nvPr>
        </p:nvSpPr>
        <p:spPr/>
        <p:txBody>
          <a:bodyPr/>
          <a:lstStyle/>
          <a:p>
            <a:r>
              <a:rPr lang="en-US" dirty="0" smtClean="0"/>
              <a:t>Shared Understanding</a:t>
            </a:r>
            <a:endParaRPr lang="en-US" dirty="0"/>
          </a:p>
        </p:txBody>
      </p:sp>
      <p:sp>
        <p:nvSpPr>
          <p:cNvPr id="5" name="Textplatzhalter 4"/>
          <p:cNvSpPr>
            <a:spLocks noGrp="1"/>
          </p:cNvSpPr>
          <p:nvPr>
            <p:ph type="body" sz="quarter" idx="11"/>
          </p:nvPr>
        </p:nvSpPr>
        <p:spPr/>
        <p:txBody>
          <a:bodyPr/>
          <a:lstStyle/>
          <a:p>
            <a:r>
              <a:rPr lang="de-DE" dirty="0" smtClean="0"/>
              <a:t>vom selben </a:t>
            </a:r>
            <a:r>
              <a:rPr lang="de-DE" dirty="0" err="1" smtClean="0"/>
              <a:t>Elephanten</a:t>
            </a:r>
            <a:r>
              <a:rPr lang="de-DE"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lindmenandelephant.jpg"/>
          <p:cNvPicPr>
            <a:picLocks noChangeAspect="1"/>
          </p:cNvPicPr>
          <p:nvPr/>
        </p:nvPicPr>
        <p:blipFill>
          <a:blip r:embed="rId2" cstate="print"/>
          <a:stretch>
            <a:fillRect/>
          </a:stretch>
        </p:blipFill>
        <p:spPr>
          <a:xfrm>
            <a:off x="2667000" y="2100262"/>
            <a:ext cx="3810000" cy="26574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37453463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000" dirty="0" smtClean="0"/>
              <a:t>IM PARADIGMA BLEIBEN</a:t>
            </a:r>
            <a:endParaRPr lang="en-US" sz="8000" dirty="0"/>
          </a:p>
        </p:txBody>
      </p:sp>
      <p:sp>
        <p:nvSpPr>
          <p:cNvPr id="4" name="Textplatzhalter 3"/>
          <p:cNvSpPr>
            <a:spLocks noGrp="1"/>
          </p:cNvSpPr>
          <p:nvPr>
            <p:ph type="body" sz="quarter" idx="10"/>
          </p:nvPr>
        </p:nvSpPr>
        <p:spPr/>
        <p:txBody>
          <a:bodyPr/>
          <a:lstStyle/>
          <a:p>
            <a:r>
              <a:rPr lang="en-US" dirty="0" err="1" smtClean="0"/>
              <a:t>Unabhängig</a:t>
            </a:r>
            <a:r>
              <a:rPr lang="en-US" dirty="0" smtClean="0"/>
              <a:t> von der </a:t>
            </a:r>
            <a:r>
              <a:rPr lang="en-US" dirty="0" err="1" smtClean="0"/>
              <a:t>Sprache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es</a:t>
            </a:r>
            <a:r>
              <a:rPr lang="en-US" dirty="0" smtClean="0"/>
              <a:t> </a:t>
            </a:r>
            <a:r>
              <a:rPr lang="en-US" dirty="0" err="1" smtClean="0"/>
              <a:t>verstehen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Objekte</a:t>
            </a:r>
            <a:br>
              <a:rPr lang="de-DE" dirty="0" smtClean="0"/>
            </a:br>
            <a:r>
              <a:rPr lang="de-DE" dirty="0"/>
              <a:t/>
            </a:r>
            <a:br>
              <a:rPr lang="de-DE" dirty="0"/>
            </a:br>
            <a:r>
              <a:rPr lang="de-DE" dirty="0" smtClean="0">
                <a:solidFill>
                  <a:srgbClr val="00DB00"/>
                </a:solidFill>
              </a:rPr>
              <a:t>Funktionen</a:t>
            </a:r>
            <a:endParaRPr lang="de-DE" dirty="0">
              <a:solidFill>
                <a:srgbClr val="00DB00"/>
              </a:solidFill>
            </a:endParaRPr>
          </a:p>
        </p:txBody>
      </p:sp>
    </p:spTree>
    <p:extLst>
      <p:ext uri="{BB962C8B-B14F-4D97-AF65-F5344CB8AC3E}">
        <p14:creationId xmlns:p14="http://schemas.microsoft.com/office/powerpoint/2010/main" val="1229695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Sprachen</a:t>
            </a:r>
            <a:endParaRPr lang="en-US" dirty="0"/>
          </a:p>
        </p:txBody>
      </p:sp>
      <p:sp>
        <p:nvSpPr>
          <p:cNvPr id="4" name="Textplatzhalter 3"/>
          <p:cNvSpPr>
            <a:spLocks noGrp="1"/>
          </p:cNvSpPr>
          <p:nvPr>
            <p:ph type="body" sz="quarter" idx="10"/>
          </p:nvPr>
        </p:nvSpPr>
        <p:spPr/>
        <p:txBody>
          <a:bodyPr/>
          <a:lstStyle/>
          <a:p>
            <a:r>
              <a:rPr lang="de-DE" dirty="0" smtClean="0"/>
              <a:t>Polyglott</a:t>
            </a:r>
            <a:endParaRPr lang="en-US" dirty="0"/>
          </a:p>
        </p:txBody>
      </p:sp>
      <p:sp>
        <p:nvSpPr>
          <p:cNvPr id="5" name="Textplatzhalter 4"/>
          <p:cNvSpPr>
            <a:spLocks noGrp="1"/>
          </p:cNvSpPr>
          <p:nvPr>
            <p:ph type="body" sz="quarter" idx="11"/>
          </p:nvPr>
        </p:nvSpPr>
        <p:spPr/>
        <p:txBody>
          <a:bodyPr/>
          <a:lstStyle/>
          <a:p>
            <a:r>
              <a:rPr lang="en-US" sz="2400" dirty="0" smtClean="0"/>
              <a:t>C#, F#, Prolog, Io, Haskell, </a:t>
            </a:r>
            <a:r>
              <a:rPr lang="en-US" sz="2400" dirty="0" err="1" smtClean="0"/>
              <a:t>Brainfuck</a:t>
            </a:r>
            <a:r>
              <a:rPr lang="en-US" sz="2400" dirty="0" smtClean="0"/>
              <a:t>, Python, Ruby, </a:t>
            </a:r>
            <a:r>
              <a:rPr lang="en-US" sz="2400" dirty="0" err="1" smtClean="0"/>
              <a:t>Javascript</a:t>
            </a:r>
            <a:r>
              <a:rPr lang="en-US" sz="2400" dirty="0" smtClean="0"/>
              <a:t>, Lisp, Smalltalk, C++, C, Java, Groovy, </a:t>
            </a:r>
            <a:r>
              <a:rPr lang="en-US" sz="2400" dirty="0" err="1" smtClean="0"/>
              <a:t>Scala</a:t>
            </a:r>
            <a:r>
              <a:rPr lang="en-US" sz="2400" dirty="0" smtClean="0"/>
              <a:t>, </a:t>
            </a:r>
            <a:r>
              <a:rPr lang="en-US" sz="2400" dirty="0" err="1" smtClean="0"/>
              <a:t>Clojure</a:t>
            </a:r>
            <a:r>
              <a:rPr lang="en-US" sz="2400" dirty="0" smtClean="0"/>
              <a:t>, Perl, R</a:t>
            </a:r>
          </a:p>
          <a:p>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7300" dirty="0" err="1" smtClean="0"/>
              <a:t>Vielleicht</a:t>
            </a:r>
            <a:r>
              <a:rPr lang="en-US" sz="7300" dirty="0" smtClean="0"/>
              <a:t> ist </a:t>
            </a:r>
            <a:r>
              <a:rPr lang="en-US" sz="7300" dirty="0" err="1" smtClean="0"/>
              <a:t>deine</a:t>
            </a:r>
            <a:r>
              <a:rPr lang="en-US" sz="7300" dirty="0" smtClean="0"/>
              <a:t/>
            </a:r>
            <a:br>
              <a:rPr lang="en-US" sz="7300" dirty="0" smtClean="0"/>
            </a:br>
            <a:r>
              <a:rPr lang="en-US" sz="6400" dirty="0" err="1" smtClean="0"/>
              <a:t>ProgrammierSprache</a:t>
            </a:r>
            <a:r>
              <a:rPr lang="en-US" sz="6700" dirty="0" smtClean="0"/>
              <a:t/>
            </a:r>
            <a:br>
              <a:rPr lang="en-US" sz="6700" dirty="0" smtClean="0"/>
            </a:br>
            <a:r>
              <a:rPr lang="en-US" sz="8000" dirty="0" err="1" smtClean="0"/>
              <a:t>ungeeignet</a:t>
            </a:r>
            <a:r>
              <a:rPr lang="en-US" sz="8000" dirty="0" smtClean="0"/>
              <a:t>, um </a:t>
            </a:r>
            <a:r>
              <a:rPr lang="en-US" sz="8000" dirty="0" err="1" smtClean="0"/>
              <a:t>es</a:t>
            </a:r>
            <a:r>
              <a:rPr lang="en-US" sz="7300" dirty="0" smtClean="0"/>
              <a:t/>
            </a:r>
            <a:br>
              <a:rPr lang="en-US" sz="7300" dirty="0" smtClean="0"/>
            </a:br>
            <a:r>
              <a:rPr lang="en-US" sz="8900" dirty="0" err="1" smtClean="0">
                <a:solidFill>
                  <a:srgbClr val="FF00FF"/>
                </a:solidFill>
              </a:rPr>
              <a:t>genau</a:t>
            </a:r>
            <a:r>
              <a:rPr lang="en-US" sz="8900" dirty="0" smtClean="0">
                <a:solidFill>
                  <a:srgbClr val="FF00FF"/>
                </a:solidFill>
              </a:rPr>
              <a:t> so </a:t>
            </a:r>
            <a:r>
              <a:rPr lang="en-US" sz="8900" dirty="0" err="1" smtClean="0"/>
              <a:t>zu</a:t>
            </a:r>
            <a:r>
              <a:rPr lang="en-US" sz="8900" dirty="0" smtClean="0"/>
              <a:t> </a:t>
            </a:r>
            <a:r>
              <a:rPr lang="en-US" sz="8900" dirty="0" err="1" smtClean="0"/>
              <a:t>tun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sz="6000" dirty="0" smtClean="0"/>
              <a:t>Einstellungsähnlichkeit</a:t>
            </a:r>
            <a:r>
              <a:rPr lang="de-AT" sz="5400" dirty="0" smtClean="0"/>
              <a:t> </a:t>
            </a:r>
            <a:br>
              <a:rPr lang="de-AT" sz="5400" dirty="0" smtClean="0"/>
            </a:br>
            <a:r>
              <a:rPr lang="de-AT" sz="5700" dirty="0" smtClean="0"/>
              <a:t>korreliert positiv mit DER</a:t>
            </a:r>
            <a:r>
              <a:rPr lang="de-AT" sz="5400" dirty="0" smtClean="0"/>
              <a:t/>
            </a:r>
            <a:br>
              <a:rPr lang="de-AT" sz="5400" dirty="0" smtClean="0"/>
            </a:br>
            <a:r>
              <a:rPr lang="de-AT" sz="5200" dirty="0" smtClean="0">
                <a:solidFill>
                  <a:srgbClr val="FF00FF"/>
                </a:solidFill>
              </a:rPr>
              <a:t>interpersonellen</a:t>
            </a:r>
            <a:r>
              <a:rPr lang="de-AT" sz="5200" dirty="0" smtClean="0"/>
              <a:t> Anziehung</a:t>
            </a:r>
            <a:endParaRPr lang="en-US" sz="5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a:latin typeface="Roboto" pitchFamily="2" charset="0"/>
                <a:ea typeface="Roboto" pitchFamily="2" charset="0"/>
              </a:rPr>
              <a:t>https://github.com/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static</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result = 0;</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r = </a:t>
            </a:r>
            <a:r>
              <a:rPr lang="en-US" sz="2000" b="1" dirty="0" err="1" smtClean="0">
                <a:solidFill>
                  <a:schemeClr val="bg1"/>
                </a:solidFill>
                <a:latin typeface="Consolas" pitchFamily="49" charset="0"/>
                <a:ea typeface="Roboto" pitchFamily="2" charset="0"/>
                <a:cs typeface="Consolas" pitchFamily="49" charset="0"/>
              </a:rPr>
              <a:t>digits.ToList</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0</a:t>
            </a:r>
            <a:r>
              <a:rPr lang="en-US" sz="2000" b="1" dirty="0" smtClean="0">
                <a:solidFill>
                  <a:schemeClr val="bg1"/>
                </a:solidFill>
                <a:latin typeface="Consolas" pitchFamily="49" charset="0"/>
                <a:ea typeface="Roboto" pitchFamily="2" charset="0"/>
                <a:cs typeface="Consolas" pitchFamily="49" charset="0"/>
              </a:rPr>
              <a:t>; j &lt; </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j++)</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Math</a:t>
            </a:r>
            <a:r>
              <a:rPr lang="en-US" sz="2000" b="1" dirty="0" err="1" smtClean="0">
                <a:solidFill>
                  <a:schemeClr val="bg1"/>
                </a:solidFill>
                <a:latin typeface="Consolas" pitchFamily="49" charset="0"/>
                <a:ea typeface="Roboto" pitchFamily="2" charset="0"/>
                <a:cs typeface="Consolas" pitchFamily="49" charset="0"/>
              </a:rPr>
              <a:t>.Pow</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r[</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 j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 * 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result += (j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return </a:t>
            </a:r>
            <a:r>
              <a:rPr lang="en-US" sz="2000" b="1" dirty="0" err="1" smtClean="0">
                <a:latin typeface="Consolas" pitchFamily="49" charset="0"/>
                <a:ea typeface="Roboto" pitchFamily="2" charset="0"/>
                <a:cs typeface="Consolas" pitchFamily="49" charset="0"/>
              </a:rPr>
              <a:t>TimeSpan</a:t>
            </a:r>
            <a:r>
              <a:rPr lang="en-US" sz="2000" b="1" dirty="0" err="1" smtClean="0">
                <a:solidFill>
                  <a:schemeClr val="bg1"/>
                </a:solidFill>
                <a:latin typeface="Consolas" pitchFamily="49" charset="0"/>
                <a:ea typeface="Roboto" pitchFamily="2" charset="0"/>
                <a:cs typeface="Consolas" pitchFamily="49" charset="0"/>
              </a:rPr>
              <a:t>.FromSeconds</a:t>
            </a:r>
            <a:r>
              <a:rPr lang="en-US" sz="2000" b="1" dirty="0" smtClean="0">
                <a:solidFill>
                  <a:schemeClr val="bg1"/>
                </a:solidFill>
                <a:latin typeface="Consolas" pitchFamily="49" charset="0"/>
                <a:ea typeface="Roboto" pitchFamily="2" charset="0"/>
                <a:cs typeface="Consolas" pitchFamily="49" charset="0"/>
              </a:rPr>
              <a:t>(result);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 static </a:t>
            </a:r>
            <a:r>
              <a:rPr lang="en-US" sz="2000" b="1" dirty="0" err="1" smtClean="0">
                <a:latin typeface="Consolas" pitchFamily="49" charset="0"/>
                <a:ea typeface="Roboto" pitchFamily="2" charset="0"/>
                <a:cs typeface="Consolas" pitchFamily="49" charset="0"/>
              </a:rPr>
              <a:t>TimeSpan</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 </a:t>
            </a:r>
            <a:r>
              <a:rPr lang="en-US" sz="2000" b="1" dirty="0" smtClean="0">
                <a:latin typeface="Consolas" pitchFamily="49" charset="0"/>
                <a:ea typeface="Roboto" pitchFamily="2" charset="0"/>
                <a:cs typeface="Consolas" pitchFamily="49" charset="0"/>
              </a:rPr>
              <a:t>new</a:t>
            </a:r>
            <a:r>
              <a:rPr lang="en-US" sz="2000" b="1" dirty="0" smtClean="0">
                <a:solidFill>
                  <a:schemeClr val="bg1">
                    <a:lumMod val="75000"/>
                  </a:schemeClr>
                </a:solidFill>
                <a:latin typeface="Consolas" pitchFamily="49" charset="0"/>
                <a:ea typeface="Roboto" pitchFamily="2" charset="0"/>
                <a:cs typeface="Consolas" pitchFamily="49" charset="0"/>
              </a:rPr>
              <a:t> [] { </a:t>
            </a:r>
            <a:r>
              <a:rPr lang="en-US" sz="2000" b="1" dirty="0" smtClean="0">
                <a:solidFill>
                  <a:srgbClr val="00FF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36000</a:t>
            </a: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digits</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.Reverse()</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3200" b="1" dirty="0" smtClean="0">
                <a:solidFill>
                  <a:srgbClr val="FF00FF"/>
                </a:solidFill>
                <a:latin typeface="Consolas" pitchFamily="49" charset="0"/>
                <a:ea typeface="Roboto" pitchFamily="2" charset="0"/>
                <a:cs typeface="Consolas" pitchFamily="49" charset="0"/>
              </a:rPr>
              <a:t>Zip</a:t>
            </a:r>
            <a:r>
              <a:rPr lang="en-US" sz="2000" b="1" dirty="0" smtClean="0">
                <a:solidFill>
                  <a:schemeClr val="bg1">
                    <a:lumMod val="75000"/>
                  </a:schemeClr>
                </a:solidFill>
                <a:latin typeface="Consolas" pitchFamily="49" charset="0"/>
                <a:ea typeface="Roboto" pitchFamily="2" charset="0"/>
                <a:cs typeface="Consolas" pitchFamily="49" charset="0"/>
              </a:rPr>
              <a:t>(</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(digit, unit) =&gt; digit * unit)</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.Sum()</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.Seconds();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endParaRPr lang="en-US" sz="24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Sprachfertigkeit</a:t>
            </a:r>
            <a:endParaRPr lang="en-US" sz="9600" dirty="0"/>
          </a:p>
        </p:txBody>
      </p:sp>
      <p:sp>
        <p:nvSpPr>
          <p:cNvPr id="4" name="Textplatzhalter 3"/>
          <p:cNvSpPr>
            <a:spLocks noGrp="1"/>
          </p:cNvSpPr>
          <p:nvPr>
            <p:ph type="body" sz="quarter" idx="10"/>
          </p:nvPr>
        </p:nvSpPr>
        <p:spPr/>
        <p:txBody>
          <a:bodyPr/>
          <a:lstStyle/>
          <a:p>
            <a:r>
              <a:rPr lang="de-DE" dirty="0" smtClean="0"/>
              <a:t>Eloquenz</a:t>
            </a:r>
            <a:endParaRPr lang="en-US" dirty="0"/>
          </a:p>
        </p:txBody>
      </p:sp>
      <p:sp>
        <p:nvSpPr>
          <p:cNvPr id="5" name="Textplatzhalter 4"/>
          <p:cNvSpPr>
            <a:spLocks noGrp="1"/>
          </p:cNvSpPr>
          <p:nvPr>
            <p:ph type="body" sz="quarter" idx="11"/>
          </p:nvPr>
        </p:nvSpPr>
        <p:spPr/>
        <p:txBody>
          <a:bodyPr/>
          <a:lstStyle/>
          <a:p>
            <a:r>
              <a:rPr lang="de-DE" dirty="0" smtClean="0"/>
              <a:t>Eine Sprache richtig sprechen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Wenn du mir </a:t>
            </a:r>
            <a:r>
              <a:rPr lang="de-DE" dirty="0" smtClean="0">
                <a:solidFill>
                  <a:srgbClr val="FF00FF"/>
                </a:solidFill>
              </a:rPr>
              <a:t>erklären</a:t>
            </a:r>
            <a:r>
              <a:rPr lang="de-DE" dirty="0" smtClean="0"/>
              <a:t> kannst, was da passiert, wieso </a:t>
            </a:r>
            <a:r>
              <a:rPr lang="de-DE" dirty="0" smtClean="0">
                <a:solidFill>
                  <a:srgbClr val="FF00FF"/>
                </a:solidFill>
              </a:rPr>
              <a:t>steht</a:t>
            </a:r>
            <a:r>
              <a:rPr lang="de-DE" dirty="0" smtClean="0"/>
              <a:t> das da dann nicht?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a:solidFill>
                  <a:srgbClr val="CFCFCF"/>
                </a:solidFill>
                <a:latin typeface="Consolas"/>
              </a:rPr>
              <a:t>[</a:t>
            </a:r>
            <a:r>
              <a:rPr lang="de-DE" sz="2000" b="1" dirty="0">
                <a:latin typeface="Consolas"/>
              </a:rPr>
              <a:t>Test</a:t>
            </a:r>
            <a:r>
              <a:rPr lang="de-DE" sz="2000" b="1" dirty="0">
                <a:solidFill>
                  <a:srgbClr val="CFCFCF"/>
                </a:solidFill>
                <a:latin typeface="Consolas"/>
              </a:rPr>
              <a:t>]</a:t>
            </a:r>
            <a:br>
              <a:rPr lang="de-DE" sz="2000" b="1" dirty="0">
                <a:solidFill>
                  <a:srgbClr val="CFCFCF"/>
                </a:solidFill>
                <a:latin typeface="Consolas"/>
              </a:rPr>
            </a:br>
            <a:r>
              <a:rPr lang="de-DE" sz="2000" b="1" dirty="0" err="1">
                <a:latin typeface="Consolas"/>
              </a:rPr>
              <a:t>public</a:t>
            </a:r>
            <a:r>
              <a:rPr lang="de-DE" sz="2000" b="1" dirty="0">
                <a:latin typeface="Consolas"/>
              </a:rPr>
              <a:t> </a:t>
            </a:r>
            <a:r>
              <a:rPr lang="de-DE" sz="2000" b="1" dirty="0" err="1">
                <a:latin typeface="Consolas"/>
              </a:rPr>
              <a:t>void</a:t>
            </a:r>
            <a:r>
              <a:rPr lang="de-DE" sz="2000" b="1" dirty="0">
                <a:latin typeface="Consolas"/>
              </a:rPr>
              <a:t> </a:t>
            </a:r>
            <a:r>
              <a:rPr lang="de-DE" sz="2000" b="1" dirty="0" err="1">
                <a:solidFill>
                  <a:srgbClr val="CFCFCF"/>
                </a:solidFill>
                <a:latin typeface="Consolas"/>
              </a:rPr>
              <a:t>ShouldConvertAnEvenNumberOfDigitsToATimespan</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Arrange</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2FCEFE"/>
                </a:solidFill>
                <a:latin typeface="Consolas"/>
              </a:rPr>
              <a:t>var</a:t>
            </a:r>
            <a:r>
              <a:rPr lang="de-DE" sz="2000" b="1" dirty="0">
                <a:solidFill>
                  <a:srgbClr val="CFCFCF"/>
                </a:solidFill>
                <a:latin typeface="Consolas"/>
              </a:rPr>
              <a:t> </a:t>
            </a:r>
            <a:r>
              <a:rPr lang="de-DE" sz="2000" b="1" dirty="0" err="1">
                <a:solidFill>
                  <a:srgbClr val="CFCFCF"/>
                </a:solidFill>
                <a:latin typeface="Consolas"/>
              </a:rPr>
              <a:t>bytes</a:t>
            </a:r>
            <a:r>
              <a:rPr lang="de-DE" sz="2000" b="1" dirty="0">
                <a:solidFill>
                  <a:srgbClr val="CFCFCF"/>
                </a:solidFill>
                <a:latin typeface="Consolas"/>
              </a:rPr>
              <a:t> =    </a:t>
            </a:r>
            <a:r>
              <a:rPr lang="de-DE" sz="2000" b="1" dirty="0" err="1">
                <a:solidFill>
                  <a:srgbClr val="2FCEFE"/>
                </a:solidFill>
                <a:latin typeface="Consolas"/>
              </a:rPr>
              <a:t>new</a:t>
            </a:r>
            <a:r>
              <a:rPr lang="de-DE" sz="2000" b="1" dirty="0">
                <a:solidFill>
                  <a:srgbClr val="CFCFCF"/>
                </a:solidFill>
                <a:latin typeface="Consolas"/>
              </a:rPr>
              <a:t> </a:t>
            </a:r>
            <a:r>
              <a:rPr lang="de-DE" sz="2000" b="1" dirty="0" err="1">
                <a:solidFill>
                  <a:srgbClr val="2FCEFE"/>
                </a:solidFill>
                <a:latin typeface="Consolas"/>
              </a:rPr>
              <a:t>byte</a:t>
            </a:r>
            <a:r>
              <a:rPr lang="de-DE" sz="2000" b="1" dirty="0">
                <a:solidFill>
                  <a:srgbClr val="CFCFCF"/>
                </a:solidFill>
                <a:latin typeface="Consolas"/>
              </a:rPr>
              <a:t>[] { </a:t>
            </a:r>
            <a:r>
              <a:rPr lang="de-DE" sz="2000" b="1" dirty="0">
                <a:solidFill>
                  <a:srgbClr val="60FE2F"/>
                </a:solidFill>
                <a:latin typeface="Consolas"/>
              </a:rPr>
              <a:t>0</a:t>
            </a:r>
            <a:r>
              <a:rPr lang="de-DE" sz="2000" b="1" dirty="0">
                <a:solidFill>
                  <a:srgbClr val="CFCFCF"/>
                </a:solidFill>
                <a:latin typeface="Consolas"/>
              </a:rPr>
              <a:t>, </a:t>
            </a:r>
            <a:r>
              <a:rPr lang="de-DE" sz="2000" b="1" dirty="0">
                <a:solidFill>
                  <a:srgbClr val="60FE2F"/>
                </a:solidFill>
                <a:latin typeface="Consolas"/>
              </a:rPr>
              <a:t>0</a:t>
            </a:r>
            <a:r>
              <a:rPr lang="de-DE" sz="2000" b="1" dirty="0">
                <a:solidFill>
                  <a:srgbClr val="CFCFCF"/>
                </a:solidFill>
                <a:latin typeface="Consolas"/>
              </a:rPr>
              <a:t>, </a:t>
            </a:r>
            <a:r>
              <a:rPr lang="de-DE" sz="2000" b="1" dirty="0">
                <a:solidFill>
                  <a:srgbClr val="60FE2F"/>
                </a:solidFill>
                <a:latin typeface="Consolas"/>
              </a:rPr>
              <a:t>1</a:t>
            </a:r>
            <a:r>
              <a:rPr lang="de-DE" sz="2000" b="1" dirty="0">
                <a:solidFill>
                  <a:srgbClr val="CFCFCF"/>
                </a:solidFill>
                <a:latin typeface="Consolas"/>
              </a:rPr>
              <a:t>,</a:t>
            </a:r>
            <a:r>
              <a:rPr lang="de-DE" sz="2000" b="1" dirty="0">
                <a:solidFill>
                  <a:srgbClr val="60FE2F"/>
                </a:solidFill>
                <a:latin typeface="Consolas"/>
              </a:rPr>
              <a:t>5</a:t>
            </a:r>
            <a:r>
              <a:rPr lang="de-DE" sz="2000" b="1" dirty="0">
                <a:solidFill>
                  <a:srgbClr val="CFCFCF"/>
                </a:solidFill>
                <a:latin typeface="Consolas"/>
              </a:rPr>
              <a:t>, </a:t>
            </a:r>
            <a:r>
              <a:rPr lang="de-DE" sz="2000" b="1" dirty="0">
                <a:solidFill>
                  <a:srgbClr val="60FE2F"/>
                </a:solidFill>
                <a:latin typeface="Consolas"/>
              </a:rPr>
              <a:t>0</a:t>
            </a:r>
            <a:r>
              <a:rPr lang="de-DE" sz="2000" b="1" dirty="0">
                <a:solidFill>
                  <a:srgbClr val="CFCFCF"/>
                </a:solidFill>
                <a:latin typeface="Consolas"/>
              </a:rPr>
              <a:t>,</a:t>
            </a:r>
            <a:r>
              <a:rPr lang="de-DE" sz="2000" b="1" dirty="0">
                <a:solidFill>
                  <a:srgbClr val="60FE2F"/>
                </a:solidFill>
                <a:latin typeface="Consolas"/>
              </a:rPr>
              <a:t>5</a:t>
            </a:r>
            <a:r>
              <a:rPr lang="de-DE" sz="2000" b="1" dirty="0">
                <a:solidFill>
                  <a:srgbClr val="CFCFCF"/>
                </a:solidFill>
                <a:latin typeface="Consolas"/>
              </a:rPr>
              <a:t> };</a:t>
            </a:r>
            <a:br>
              <a:rPr lang="de-DE" sz="2000" b="1" dirty="0">
                <a:solidFill>
                  <a:srgbClr val="CFCFCF"/>
                </a:solidFill>
                <a:latin typeface="Consolas"/>
              </a:rPr>
            </a:br>
            <a:r>
              <a:rPr lang="en-US" sz="2000" b="1" dirty="0">
                <a:solidFill>
                  <a:srgbClr val="CFCFCF"/>
                </a:solidFill>
                <a:latin typeface="Consolas"/>
              </a:rPr>
              <a:t>    </a:t>
            </a:r>
            <a:r>
              <a:rPr lang="en-US" sz="2000" b="1" dirty="0" err="1">
                <a:solidFill>
                  <a:srgbClr val="2FCEFE"/>
                </a:solidFill>
                <a:latin typeface="Consolas"/>
              </a:rPr>
              <a:t>var</a:t>
            </a:r>
            <a:r>
              <a:rPr lang="en-US" sz="2000" b="1" dirty="0">
                <a:solidFill>
                  <a:srgbClr val="CFCFCF"/>
                </a:solidFill>
                <a:latin typeface="Consolas"/>
              </a:rPr>
              <a:t> expected = </a:t>
            </a:r>
            <a:r>
              <a:rPr lang="en-US" sz="2000" b="1" dirty="0">
                <a:solidFill>
                  <a:srgbClr val="2FCEFE"/>
                </a:solidFill>
                <a:latin typeface="Consolas"/>
              </a:rPr>
              <a:t>new</a:t>
            </a:r>
            <a:r>
              <a:rPr lang="en-US" sz="2000" b="1" dirty="0">
                <a:solidFill>
                  <a:srgbClr val="CFCFCF"/>
                </a:solidFill>
                <a:latin typeface="Consolas"/>
              </a:rPr>
              <a:t> </a:t>
            </a:r>
            <a:r>
              <a:rPr lang="en-US" sz="2000" b="1" dirty="0" err="1">
                <a:solidFill>
                  <a:srgbClr val="2B91AF"/>
                </a:solidFill>
                <a:latin typeface="Consolas"/>
              </a:rPr>
              <a:t>TimeSpan</a:t>
            </a:r>
            <a:r>
              <a:rPr lang="en-US" sz="2000" b="1" dirty="0">
                <a:solidFill>
                  <a:srgbClr val="CFCFCF"/>
                </a:solidFill>
                <a:latin typeface="Consolas"/>
              </a:rPr>
              <a:t>(</a:t>
            </a:r>
            <a:r>
              <a:rPr lang="en-US" sz="2000" b="1" dirty="0">
                <a:solidFill>
                  <a:srgbClr val="60FE2F"/>
                </a:solidFill>
                <a:latin typeface="Consolas"/>
              </a:rPr>
              <a:t>0</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 </a:t>
            </a:r>
            <a:r>
              <a:rPr lang="en-US" sz="2000" b="1" dirty="0">
                <a:solidFill>
                  <a:srgbClr val="60FE2F"/>
                </a:solidFill>
                <a:latin typeface="Consolas"/>
              </a:rPr>
              <a:t>15</a:t>
            </a:r>
            <a:r>
              <a:rPr lang="en-US" sz="2000" b="1" dirty="0">
                <a:solidFill>
                  <a:srgbClr val="CFCFCF"/>
                </a:solidFill>
                <a:latin typeface="Consolas"/>
              </a:rPr>
              <a:t>, </a:t>
            </a:r>
            <a:r>
              <a:rPr lang="en-US" sz="2000" b="1" dirty="0">
                <a:solidFill>
                  <a:srgbClr val="60FE2F"/>
                </a:solidFill>
                <a:latin typeface="Consolas"/>
              </a:rPr>
              <a:t>5</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a:t>
            </a:r>
            <a:br>
              <a:rPr lang="en-US"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Act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2FCEFE"/>
                </a:solidFill>
                <a:latin typeface="Consolas"/>
              </a:rPr>
              <a:t>var</a:t>
            </a:r>
            <a:r>
              <a:rPr lang="de-DE" sz="2000" b="1" dirty="0">
                <a:solidFill>
                  <a:srgbClr val="CFCFCF"/>
                </a:solidFill>
                <a:latin typeface="Consolas"/>
              </a:rPr>
              <a:t> </a:t>
            </a:r>
            <a:r>
              <a:rPr lang="de-DE" sz="2000" b="1" dirty="0" err="1">
                <a:solidFill>
                  <a:srgbClr val="CFCFCF"/>
                </a:solidFill>
                <a:latin typeface="Consolas"/>
              </a:rPr>
              <a:t>actual</a:t>
            </a:r>
            <a:r>
              <a:rPr lang="de-DE" sz="2000" b="1" dirty="0">
                <a:solidFill>
                  <a:srgbClr val="CFCFCF"/>
                </a:solidFill>
                <a:latin typeface="Consolas"/>
              </a:rPr>
              <a:t> = </a:t>
            </a:r>
            <a:r>
              <a:rPr lang="de-DE" sz="2000" b="1" dirty="0" smtClean="0">
                <a:solidFill>
                  <a:srgbClr val="FF00FF"/>
                </a:solidFill>
                <a:latin typeface="Consolas"/>
              </a:rPr>
              <a:t>Transform</a:t>
            </a:r>
            <a:r>
              <a:rPr lang="de-DE" sz="2000" b="1" dirty="0" smtClean="0">
                <a:solidFill>
                  <a:srgbClr val="CFCFCF"/>
                </a:solidFill>
                <a:latin typeface="Consolas"/>
              </a:rPr>
              <a:t>(</a:t>
            </a:r>
            <a:r>
              <a:rPr lang="de-DE" sz="2000" b="1" dirty="0" err="1" smtClean="0">
                <a:solidFill>
                  <a:srgbClr val="CFCFCF"/>
                </a:solidFill>
                <a:latin typeface="Consolas"/>
              </a:rPr>
              <a:t>bytes</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a:solidFill>
                  <a:srgbClr val="828282"/>
                </a:solidFill>
                <a:latin typeface="Consolas"/>
              </a:rPr>
              <a:t>// </a:t>
            </a:r>
            <a:r>
              <a:rPr lang="de-DE" sz="2000" b="1" dirty="0" err="1">
                <a:solidFill>
                  <a:srgbClr val="828282"/>
                </a:solidFill>
                <a:latin typeface="Consolas"/>
              </a:rPr>
              <a:t>Assert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r>
              <a:rPr lang="de-DE" sz="2000" b="1" dirty="0" err="1">
                <a:solidFill>
                  <a:srgbClr val="CFCFCF"/>
                </a:solidFill>
                <a:latin typeface="Consolas"/>
              </a:rPr>
              <a:t>actual.Should</a:t>
            </a:r>
            <a:r>
              <a:rPr lang="de-DE" sz="2000" b="1" dirty="0">
                <a:solidFill>
                  <a:srgbClr val="CFCFCF"/>
                </a:solidFill>
                <a:latin typeface="Consolas"/>
              </a:rPr>
              <a:t>().</a:t>
            </a:r>
            <a:r>
              <a:rPr lang="de-DE" sz="2000" b="1" dirty="0" err="1">
                <a:solidFill>
                  <a:srgbClr val="CFCFCF"/>
                </a:solidFill>
                <a:latin typeface="Consolas"/>
              </a:rPr>
              <a:t>Equal</a:t>
            </a:r>
            <a:r>
              <a:rPr lang="de-DE" sz="2000" b="1" dirty="0">
                <a:solidFill>
                  <a:srgbClr val="CFCFCF"/>
                </a:solidFill>
                <a:latin typeface="Consolas"/>
              </a:rPr>
              <a:t>(</a:t>
            </a:r>
            <a:r>
              <a:rPr lang="de-DE" sz="2000" b="1" dirty="0" err="1">
                <a:solidFill>
                  <a:srgbClr val="CFCFCF"/>
                </a:solidFill>
                <a:latin typeface="Consolas"/>
              </a:rPr>
              <a:t>expected</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613568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a:t>
            </a:r>
            <a:r>
              <a:rPr lang="en-US" sz="2000" b="1" dirty="0" err="1" smtClean="0">
                <a:latin typeface="Consolas"/>
              </a:rPr>
              <a:t>When</a:t>
            </a:r>
            <a:r>
              <a:rPr lang="en-US" sz="2000" b="1" dirty="0" err="1" smtClean="0">
                <a:solidFill>
                  <a:srgbClr val="CFCFCF"/>
                </a:solidFill>
                <a:latin typeface="Consolas"/>
              </a:rPr>
              <a:t>.IType</a:t>
            </a:r>
            <a:r>
              <a:rPr lang="en-US" sz="2000" b="1" dirty="0" smtClean="0">
                <a:solidFill>
                  <a:srgbClr val="CFCFCF"/>
                </a:solidFill>
                <a:latin typeface="Consolas"/>
              </a:rPr>
              <a:t>(</a:t>
            </a:r>
            <a:r>
              <a:rPr lang="en-US" sz="2000" b="1" dirty="0" smtClean="0">
                <a:solidFill>
                  <a:srgbClr val="60FE2F"/>
                </a:solidFill>
                <a:latin typeface="Consolas"/>
              </a:rPr>
              <a:t>1</a:t>
            </a:r>
            <a:r>
              <a:rPr lang="en-US" sz="2000" b="1" dirty="0">
                <a:solidFill>
                  <a:srgbClr val="CFCFCF"/>
                </a:solidFill>
                <a:latin typeface="Consolas"/>
              </a:rPr>
              <a:t>, </a:t>
            </a:r>
            <a:r>
              <a:rPr lang="en-US" sz="2000" b="1" dirty="0">
                <a:solidFill>
                  <a:srgbClr val="60FE2F"/>
                </a:solidFill>
                <a:latin typeface="Consolas"/>
              </a:rPr>
              <a:t>5</a:t>
            </a:r>
            <a:r>
              <a:rPr lang="en-US" sz="2000" b="1" dirty="0">
                <a:solidFill>
                  <a:srgbClr val="CFCFCF"/>
                </a:solidFill>
                <a:latin typeface="Consolas"/>
              </a:rPr>
              <a:t>, </a:t>
            </a:r>
            <a:r>
              <a:rPr lang="en-US" sz="2000" b="1" dirty="0">
                <a:solidFill>
                  <a:srgbClr val="60FE2F"/>
                </a:solidFill>
                <a:latin typeface="Consolas"/>
              </a:rPr>
              <a:t>0</a:t>
            </a:r>
            <a:r>
              <a:rPr lang="en-US" sz="2000" b="1" dirty="0">
                <a:solidFill>
                  <a:srgbClr val="CFCFCF"/>
                </a:solidFill>
                <a:latin typeface="Consolas"/>
              </a:rPr>
              <a:t>, </a:t>
            </a:r>
            <a:r>
              <a:rPr lang="en-US" sz="2000" b="1" dirty="0" smtClean="0">
                <a:solidFill>
                  <a:srgbClr val="60FE2F"/>
                </a:solidFill>
                <a:latin typeface="Consolas"/>
              </a:rPr>
              <a:t>5</a:t>
            </a:r>
            <a:r>
              <a:rPr lang="en-US" sz="2000" b="1" dirty="0" smtClean="0">
                <a:solidFill>
                  <a:srgbClr val="CFCFCF"/>
                </a:solidFill>
                <a:latin typeface="Consolas"/>
              </a:rPr>
              <a:t>).And()</a:t>
            </a:r>
            <a:br>
              <a:rPr lang="en-US" sz="2000" b="1" dirty="0" smtClean="0">
                <a:solidFill>
                  <a:srgbClr val="CFCFCF"/>
                </a:solidFill>
                <a:latin typeface="Consolas"/>
              </a:rPr>
            </a:br>
            <a:r>
              <a:rPr lang="en-US" sz="2000" b="1" dirty="0" smtClean="0">
                <a:solidFill>
                  <a:srgbClr val="CFCFCF"/>
                </a:solidFill>
                <a:latin typeface="Consolas"/>
              </a:rPr>
              <a:t/>
            </a:r>
            <a:br>
              <a:rPr lang="en-US" sz="2000" b="1" dirty="0" smtClean="0">
                <a:solidFill>
                  <a:srgbClr val="CFCFCF"/>
                </a:solidFill>
                <a:latin typeface="Consolas"/>
              </a:rPr>
            </a:br>
            <a:r>
              <a:rPr lang="en-US" sz="2000" b="1" dirty="0">
                <a:solidFill>
                  <a:srgbClr val="CFCFCF"/>
                </a:solidFill>
                <a:latin typeface="Consolas"/>
              </a:rPr>
              <a:t> </a:t>
            </a:r>
            <a:r>
              <a:rPr lang="en-US" sz="2000" b="1" dirty="0" smtClean="0">
                <a:solidFill>
                  <a:srgbClr val="CFCFCF"/>
                </a:solidFill>
                <a:latin typeface="Consolas"/>
              </a:rPr>
              <a:t>  .</a:t>
            </a:r>
            <a:r>
              <a:rPr lang="en-US" sz="2000" b="1" dirty="0" err="1">
                <a:solidFill>
                  <a:srgbClr val="FF00FF"/>
                </a:solidFill>
                <a:latin typeface="Consolas"/>
              </a:rPr>
              <a:t>TransformTheDigits</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smtClean="0">
                <a:solidFill>
                  <a:srgbClr val="CFCFCF"/>
                </a:solidFill>
                <a:latin typeface="Consolas"/>
              </a:rPr>
              <a:t>   </a:t>
            </a:r>
            <a:br>
              <a:rPr lang="en-US" sz="2000" b="1" dirty="0" smtClean="0">
                <a:solidFill>
                  <a:srgbClr val="CFCFCF"/>
                </a:solidFill>
                <a:latin typeface="Consolas"/>
              </a:rPr>
            </a:br>
            <a:r>
              <a:rPr lang="en-US" sz="2000" b="1" dirty="0">
                <a:solidFill>
                  <a:srgbClr val="CFCFCF"/>
                </a:solidFill>
                <a:latin typeface="Consolas"/>
              </a:rPr>
              <a:t> </a:t>
            </a:r>
            <a:r>
              <a:rPr lang="en-US" sz="2000" b="1" dirty="0" smtClean="0">
                <a:solidFill>
                  <a:srgbClr val="CFCFCF"/>
                </a:solidFill>
                <a:latin typeface="Consolas"/>
              </a:rPr>
              <a:t>  .</a:t>
            </a:r>
            <a:r>
              <a:rPr lang="en-US" sz="2000" b="1" dirty="0">
                <a:solidFill>
                  <a:srgbClr val="CFCFCF"/>
                </a:solidFill>
                <a:latin typeface="Consolas"/>
              </a:rPr>
              <a:t>Then().</a:t>
            </a:r>
            <a:r>
              <a:rPr lang="en-US" sz="2000" b="1" dirty="0" err="1">
                <a:solidFill>
                  <a:srgbClr val="CFCFCF"/>
                </a:solidFill>
                <a:latin typeface="Consolas"/>
              </a:rPr>
              <a:t>TheResult</a:t>
            </a:r>
            <a:r>
              <a:rPr lang="en-US" sz="2000" b="1" dirty="0">
                <a:solidFill>
                  <a:srgbClr val="CFCFCF"/>
                </a:solidFill>
                <a:latin typeface="Consolas"/>
              </a:rPr>
              <a:t>().</a:t>
            </a:r>
            <a:r>
              <a:rPr lang="en-US" sz="2000" b="1" dirty="0">
                <a:solidFill>
                  <a:srgbClr val="FF00FF"/>
                </a:solidFill>
                <a:latin typeface="Consolas"/>
              </a:rPr>
              <a:t>Should</a:t>
            </a:r>
            <a:r>
              <a:rPr lang="en-US" sz="2000" b="1" dirty="0">
                <a:solidFill>
                  <a:srgbClr val="CFCFCF"/>
                </a:solidFill>
                <a:latin typeface="Consolas"/>
              </a:rPr>
              <a:t>().Equal</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a:solidFill>
                  <a:srgbClr val="CFCFCF"/>
                </a:solidFill>
                <a:latin typeface="Consolas"/>
              </a:rPr>
              <a:t/>
            </a:r>
            <a:br>
              <a:rPr lang="en-US" sz="2000" b="1" dirty="0">
                <a:solidFill>
                  <a:srgbClr val="CFCFCF"/>
                </a:solidFill>
                <a:latin typeface="Consolas"/>
              </a:rPr>
            </a:br>
            <a:r>
              <a:rPr lang="en-US" sz="2000" b="1" dirty="0" smtClean="0">
                <a:solidFill>
                  <a:srgbClr val="CFCFCF"/>
                </a:solidFill>
                <a:latin typeface="Consolas"/>
              </a:rPr>
              <a:t>   	</a:t>
            </a:r>
            <a:r>
              <a:rPr lang="en-US" sz="2000" b="1" dirty="0" smtClean="0">
                <a:solidFill>
                  <a:srgbClr val="60FE2F"/>
                </a:solidFill>
                <a:latin typeface="Consolas"/>
              </a:rPr>
              <a:t>15</a:t>
            </a:r>
            <a:r>
              <a:rPr lang="en-US" sz="2000" b="1" dirty="0" smtClean="0">
                <a:solidFill>
                  <a:srgbClr val="CFCFCF"/>
                </a:solidFill>
                <a:latin typeface="Consolas"/>
              </a:rPr>
              <a:t>.Minutes</a:t>
            </a:r>
            <a:r>
              <a:rPr lang="en-US" sz="2000" b="1" dirty="0">
                <a:solidFill>
                  <a:srgbClr val="CFCFCF"/>
                </a:solidFill>
                <a:latin typeface="Consolas"/>
              </a:rPr>
              <a:t>().And(</a:t>
            </a:r>
            <a:r>
              <a:rPr lang="en-US" sz="2000" b="1" dirty="0">
                <a:solidFill>
                  <a:srgbClr val="60FE2F"/>
                </a:solidFill>
                <a:latin typeface="Consolas"/>
              </a:rPr>
              <a:t>5</a:t>
            </a:r>
            <a:r>
              <a:rPr lang="en-US" sz="2000" b="1" dirty="0">
                <a:solidFill>
                  <a:srgbClr val="CFCFCF"/>
                </a:solidFill>
                <a:latin typeface="Consolas"/>
              </a:rPr>
              <a:t>.Seconds</a:t>
            </a:r>
            <a:r>
              <a:rPr lang="en-US" sz="2000" b="1" dirty="0" smtClean="0">
                <a:solidFill>
                  <a:srgbClr val="CFCFCF"/>
                </a:solidFill>
                <a:latin typeface="Consolas"/>
              </a:rPr>
              <a:t>())</a:t>
            </a:r>
            <a:br>
              <a:rPr lang="en-US" sz="2000" b="1" dirty="0" smtClean="0">
                <a:solidFill>
                  <a:srgbClr val="CFCFCF"/>
                </a:solidFill>
                <a:latin typeface="Consolas"/>
              </a:rPr>
            </a:br>
            <a:r>
              <a:rPr lang="en-US" sz="2000" b="1" dirty="0">
                <a:solidFill>
                  <a:srgbClr val="CFCFCF"/>
                </a:solidFill>
                <a:latin typeface="Consolas"/>
              </a:rPr>
              <a:t/>
            </a:r>
            <a:br>
              <a:rPr lang="en-US" sz="2000" b="1" dirty="0">
                <a:solidFill>
                  <a:srgbClr val="CFCFCF"/>
                </a:solidFill>
                <a:latin typeface="Consolas"/>
              </a:rPr>
            </a:br>
            <a:r>
              <a:rPr lang="en-US" sz="2000" b="1" dirty="0" smtClean="0">
                <a:solidFill>
                  <a:srgbClr val="CFCFCF"/>
                </a:solidFill>
                <a:latin typeface="Consolas"/>
              </a:rPr>
              <a:t>   );</a:t>
            </a:r>
            <a:r>
              <a:rPr lang="en-US" sz="2000" b="1" dirty="0">
                <a:solidFill>
                  <a:srgbClr val="CFCFCF"/>
                </a:solidFill>
                <a:latin typeface="Consolas"/>
              </a:rPr>
              <a:t/>
            </a:r>
            <a:br>
              <a:rPr lang="en-US" sz="2000" b="1" dirty="0">
                <a:solidFill>
                  <a:srgbClr val="CFCFCF"/>
                </a:solidFill>
                <a:latin typeface="Consolas"/>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00163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sz="5400" dirty="0" smtClean="0"/>
              <a:t>Gleich</a:t>
            </a:r>
            <a:r>
              <a:rPr lang="de-AT" sz="5400" dirty="0" smtClean="0">
                <a:solidFill>
                  <a:schemeClr val="tx1">
                    <a:lumMod val="50000"/>
                    <a:lumOff val="50000"/>
                  </a:schemeClr>
                </a:solidFill>
              </a:rPr>
              <a:t> und </a:t>
            </a:r>
            <a:r>
              <a:rPr lang="de-AT" sz="5400" dirty="0" smtClean="0"/>
              <a:t>Gleich</a:t>
            </a:r>
            <a:r>
              <a:rPr lang="de-AT" sz="5400" dirty="0" smtClean="0">
                <a:solidFill>
                  <a:schemeClr val="tx1">
                    <a:lumMod val="50000"/>
                    <a:lumOff val="50000"/>
                  </a:schemeClr>
                </a:solidFill>
              </a:rPr>
              <a:t/>
            </a:r>
            <a:br>
              <a:rPr lang="de-AT" sz="5400" dirty="0" smtClean="0">
                <a:solidFill>
                  <a:schemeClr val="tx1">
                    <a:lumMod val="50000"/>
                    <a:lumOff val="50000"/>
                  </a:schemeClr>
                </a:solidFill>
              </a:rPr>
            </a:br>
            <a:r>
              <a:rPr lang="de-AT" sz="6700" dirty="0" smtClean="0">
                <a:solidFill>
                  <a:schemeClr val="bg1">
                    <a:lumMod val="75000"/>
                  </a:schemeClr>
                </a:solidFill>
              </a:rPr>
              <a:t>Einstellungsähnlichkeit</a:t>
            </a:r>
            <a:r>
              <a:rPr lang="de-AT" sz="6000" dirty="0" smtClean="0">
                <a:solidFill>
                  <a:schemeClr val="bg1">
                    <a:lumMod val="75000"/>
                  </a:schemeClr>
                </a:solidFill>
              </a:rPr>
              <a:t> </a:t>
            </a:r>
            <a:r>
              <a:rPr lang="de-AT" sz="5400" dirty="0" smtClean="0">
                <a:solidFill>
                  <a:schemeClr val="bg1">
                    <a:lumMod val="75000"/>
                  </a:schemeClr>
                </a:solidFill>
              </a:rPr>
              <a:t/>
            </a:r>
            <a:br>
              <a:rPr lang="de-AT" sz="5400" dirty="0" smtClean="0">
                <a:solidFill>
                  <a:schemeClr val="bg1">
                    <a:lumMod val="75000"/>
                  </a:schemeClr>
                </a:solidFill>
              </a:rPr>
            </a:br>
            <a:r>
              <a:rPr lang="de-AT" sz="6300" dirty="0" smtClean="0">
                <a:solidFill>
                  <a:schemeClr val="bg1">
                    <a:lumMod val="75000"/>
                  </a:schemeClr>
                </a:solidFill>
              </a:rPr>
              <a:t>korreliert positiv mit DER</a:t>
            </a:r>
            <a:r>
              <a:rPr lang="de-AT" sz="5400" dirty="0" smtClean="0">
                <a:solidFill>
                  <a:schemeClr val="bg1">
                    <a:lumMod val="75000"/>
                  </a:schemeClr>
                </a:solidFill>
              </a:rPr>
              <a:t/>
            </a:r>
            <a:br>
              <a:rPr lang="de-AT" sz="5400" dirty="0" smtClean="0">
                <a:solidFill>
                  <a:schemeClr val="bg1">
                    <a:lumMod val="75000"/>
                  </a:schemeClr>
                </a:solidFill>
              </a:rPr>
            </a:br>
            <a:r>
              <a:rPr lang="de-AT" sz="5800" dirty="0" smtClean="0">
                <a:solidFill>
                  <a:schemeClr val="bg1">
                    <a:lumMod val="75000"/>
                  </a:schemeClr>
                </a:solidFill>
              </a:rPr>
              <a:t>interpersonellen Anziehung</a:t>
            </a:r>
            <a:r>
              <a:rPr lang="de-AT" sz="5400" dirty="0" smtClean="0"/>
              <a:t/>
            </a:r>
            <a:br>
              <a:rPr lang="de-AT" sz="5400" dirty="0" smtClean="0"/>
            </a:br>
            <a:r>
              <a:rPr lang="de-AT" dirty="0" smtClean="0"/>
              <a:t>gesellt </a:t>
            </a:r>
            <a:r>
              <a:rPr lang="de-AT" dirty="0" smtClean="0">
                <a:solidFill>
                  <a:schemeClr val="tx1">
                    <a:lumMod val="65000"/>
                    <a:lumOff val="35000"/>
                  </a:schemeClr>
                </a:solidFill>
              </a:rPr>
              <a:t>sich</a:t>
            </a:r>
            <a:r>
              <a:rPr lang="de-AT" dirty="0" smtClean="0"/>
              <a:t> gern</a:t>
            </a:r>
            <a:endParaRPr lang="en-US" sz="5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37" y="2967037"/>
            <a:ext cx="5495925" cy="923925"/>
          </a:xfrm>
          <a:prstGeom prst="rect">
            <a:avLst/>
          </a:prstGeom>
        </p:spPr>
      </p:pic>
    </p:spTree>
    <p:extLst>
      <p:ext uri="{BB962C8B-B14F-4D97-AF65-F5344CB8AC3E}">
        <p14:creationId xmlns:p14="http://schemas.microsoft.com/office/powerpoint/2010/main" val="14098579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37453463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Domäne und Maschine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latin typeface="Roboto" pitchFamily="2" charset="0"/>
                <a:ea typeface="Roboto" pitchFamily="2" charset="0"/>
              </a:rPr>
              <a:t>for int i</a:t>
            </a:r>
            <a:r>
              <a:rPr lang="en-US" dirty="0" smtClean="0">
                <a:solidFill>
                  <a:srgbClr val="FF00FF"/>
                </a:solidFill>
                <a:latin typeface="Roboto" pitchFamily="2" charset="0"/>
                <a:ea typeface="Roboto" pitchFamily="2" charset="0"/>
              </a:rPr>
              <a:t>=0;</a:t>
            </a:r>
            <a:br>
              <a:rPr lang="en-US" dirty="0" smtClean="0">
                <a:solidFill>
                  <a:srgbClr val="FF00FF"/>
                </a:solidFill>
                <a:latin typeface="Roboto" pitchFamily="2" charset="0"/>
                <a:ea typeface="Roboto" pitchFamily="2" charset="0"/>
              </a:rPr>
            </a:br>
            <a:r>
              <a:rPr lang="en-US" dirty="0" err="1" smtClean="0">
                <a:solidFill>
                  <a:srgbClr val="FF7400"/>
                </a:solidFill>
                <a:latin typeface="Roboto" pitchFamily="2" charset="0"/>
                <a:ea typeface="Roboto" pitchFamily="2" charset="0"/>
              </a:rPr>
              <a:t>GetCustomer</a:t>
            </a:r>
            <a:endParaRPr lang="en-US"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smtClean="0">
                <a:solidFill>
                  <a:srgbClr val="00DB00"/>
                </a:solidFill>
              </a:rPr>
              <a:t>Binäre Abhängigkeit</a:t>
            </a:r>
            <a:endParaRPr lang="en-US" sz="8000" dirty="0">
              <a:solidFill>
                <a:srgbClr val="00DB00"/>
              </a:solidFill>
            </a:endParaRPr>
          </a:p>
        </p:txBody>
      </p:sp>
      <p:sp>
        <p:nvSpPr>
          <p:cNvPr id="4" name="Textplatzhalter 3"/>
          <p:cNvSpPr>
            <a:spLocks noGrp="1"/>
          </p:cNvSpPr>
          <p:nvPr>
            <p:ph type="body" sz="quarter" idx="10"/>
          </p:nvPr>
        </p:nvSpPr>
        <p:spPr/>
        <p:txBody>
          <a:bodyPr/>
          <a:lstStyle/>
          <a:p>
            <a:r>
              <a:rPr lang="de-DE" dirty="0" smtClean="0"/>
              <a:t>x = 1 + 2</a:t>
            </a:r>
            <a:endParaRPr lang="en-US" dirty="0"/>
          </a:p>
        </p:txBody>
      </p:sp>
      <p:sp>
        <p:nvSpPr>
          <p:cNvPr id="5" name="Textplatzhalter 4"/>
          <p:cNvSpPr>
            <a:spLocks noGrp="1"/>
          </p:cNvSpPr>
          <p:nvPr>
            <p:ph type="body" sz="quarter" idx="11"/>
          </p:nvPr>
        </p:nvSpPr>
        <p:spPr/>
        <p:txBody>
          <a:bodyPr/>
          <a:lstStyle/>
          <a:p>
            <a:r>
              <a:rPr lang="de-DE" dirty="0" smtClean="0"/>
              <a:t>Meist reicht das.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4941168"/>
            <a:ext cx="2088232" cy="1354217"/>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800" b="0" i="0" u="none" strike="noStrike" kern="1200" cap="none" spc="0" normalizeH="0" baseline="0" noProof="0" dirty="0" smtClean="0">
                <a:ln w="19050">
                  <a:noFill/>
                </a:ln>
                <a:solidFill>
                  <a:schemeClr val="bg1"/>
                </a:solidFill>
                <a:uLnTx/>
                <a:uFillTx/>
                <a:latin typeface="Bebas Neue" pitchFamily="34" charset="0"/>
              </a:rPr>
              <a:t>DATA</a:t>
            </a:r>
          </a:p>
        </p:txBody>
      </p:sp>
      <p:sp>
        <p:nvSpPr>
          <p:cNvPr id="44" name="Textfeld 43"/>
          <p:cNvSpPr txBox="1"/>
          <p:nvPr/>
        </p:nvSpPr>
        <p:spPr>
          <a:xfrm>
            <a:off x="1259632" y="4005064"/>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Interactions</a:t>
            </a:r>
          </a:p>
        </p:txBody>
      </p:sp>
      <p:sp>
        <p:nvSpPr>
          <p:cNvPr id="45" name="Textfeld 44"/>
          <p:cNvSpPr txBox="1"/>
          <p:nvPr/>
        </p:nvSpPr>
        <p:spPr>
          <a:xfrm>
            <a:off x="971600" y="858778"/>
            <a:ext cx="288032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Dependent-on</a:t>
            </a:r>
            <a:r>
              <a:rPr kumimoji="0" lang="en-US" sz="3600" b="0" i="0" u="none" strike="noStrike" kern="1200" cap="none" spc="0" normalizeH="0" noProof="0" dirty="0" smtClean="0">
                <a:ln w="19050">
                  <a:noFill/>
                </a:ln>
                <a:solidFill>
                  <a:srgbClr val="00B7FF"/>
                </a:solidFill>
                <a:uLnTx/>
                <a:uFillTx/>
                <a:latin typeface="Bebas Neue" pitchFamily="34" charset="0"/>
              </a:rPr>
              <a:t> Components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Tree>
    <p:extLst>
      <p:ext uri="{BB962C8B-B14F-4D97-AF65-F5344CB8AC3E}">
        <p14:creationId xmlns:p14="http://schemas.microsoft.com/office/powerpoint/2010/main" val="36721457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latin typeface="Bebas Neue" pitchFamily="34" charset="0"/>
              </a:rPr>
              <a:t>EBC</a:t>
            </a:r>
            <a:endParaRPr lang="en-US" sz="8000" dirty="0">
              <a:latin typeface="Bebas Neue" pitchFamily="34" charset="0"/>
            </a:endParaRPr>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5013176"/>
            <a:ext cx="2088232" cy="1231106"/>
          </a:xfrm>
          <a:prstGeom prst="rect">
            <a:avLst/>
          </a:prstGeom>
          <a:ln>
            <a:noFill/>
          </a:ln>
          <a:effectLst/>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chemeClr val="bg1"/>
                </a:solidFill>
                <a:uLnTx/>
                <a:uFillTx/>
                <a:latin typeface="Bebas Neue" pitchFamily="34" charset="0"/>
              </a:rPr>
              <a:t>Board</a:t>
            </a:r>
          </a:p>
        </p:txBody>
      </p:sp>
      <p:sp>
        <p:nvSpPr>
          <p:cNvPr id="15" name="Textfeld 14"/>
          <p:cNvSpPr txBox="1"/>
          <p:nvPr/>
        </p:nvSpPr>
        <p:spPr>
          <a:xfrm>
            <a:off x="0" y="1"/>
            <a:ext cx="9144000" cy="123110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rgbClr val="00B7FF"/>
                </a:solidFill>
                <a:uLnTx/>
                <a:uFillTx/>
                <a:latin typeface="Bebas Neue" pitchFamily="34" charset="0"/>
              </a:rPr>
              <a:t>Event</a:t>
            </a:r>
            <a:r>
              <a:rPr kumimoji="0" lang="en-US" sz="8000" b="0" i="0" u="none" strike="noStrike" kern="1200" cap="none" spc="0" normalizeH="0" noProof="0" dirty="0" smtClean="0">
                <a:ln w="19050">
                  <a:noFill/>
                </a:ln>
                <a:solidFill>
                  <a:srgbClr val="00B7FF"/>
                </a:solidFill>
                <a:uLnTx/>
                <a:uFillTx/>
                <a:latin typeface="Bebas Neue" pitchFamily="34" charset="0"/>
              </a:rPr>
              <a:t> Based Components</a:t>
            </a:r>
            <a:endParaRPr kumimoji="0" lang="en-US" sz="8000" b="0" i="0" u="none" strike="noStrike" kern="1200" cap="none" spc="0" normalizeH="0" baseline="0" noProof="0" dirty="0" smtClean="0">
              <a:ln w="19050">
                <a:noFill/>
              </a:ln>
              <a:solidFill>
                <a:srgbClr val="00B7FF"/>
              </a:solidFill>
              <a:uLnTx/>
              <a:uFillTx/>
              <a:latin typeface="Bebas Neue" pitchFamily="34" charset="0"/>
            </a:endParaRPr>
          </a:p>
        </p:txBody>
      </p:sp>
      <p:sp>
        <p:nvSpPr>
          <p:cNvPr id="16" name="Textfeld 15"/>
          <p:cNvSpPr txBox="1"/>
          <p:nvPr/>
        </p:nvSpPr>
        <p:spPr>
          <a:xfrm>
            <a:off x="1259632" y="3861048"/>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Pins</a:t>
            </a:r>
          </a:p>
        </p:txBody>
      </p:sp>
    </p:spTree>
    <p:extLst>
      <p:ext uri="{BB962C8B-B14F-4D97-AF65-F5344CB8AC3E}">
        <p14:creationId xmlns:p14="http://schemas.microsoft.com/office/powerpoint/2010/main" val="36721457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latin typeface="Roboto" pitchFamily="2" charset="0"/>
                <a:ea typeface="Roboto" pitchFamily="2" charset="0"/>
              </a:rPr>
              <a:t>Imports</a:t>
            </a:r>
            <a:br>
              <a:rPr lang="en-US" dirty="0" smtClean="0">
                <a:solidFill>
                  <a:srgbClr val="FF7400"/>
                </a:solidFill>
                <a:latin typeface="Roboto" pitchFamily="2" charset="0"/>
                <a:ea typeface="Roboto" pitchFamily="2" charset="0"/>
              </a:rPr>
            </a:br>
            <a:r>
              <a:rPr lang="en-US" dirty="0" smtClean="0">
                <a:latin typeface="Roboto" pitchFamily="2" charset="0"/>
                <a:ea typeface="Roboto" pitchFamily="2" charset="0"/>
              </a:rPr>
              <a:t>Parameter</a:t>
            </a:r>
            <a:br>
              <a:rPr lang="en-US" dirty="0" smtClean="0">
                <a:latin typeface="Roboto" pitchFamily="2" charset="0"/>
                <a:ea typeface="Roboto" pitchFamily="2" charset="0"/>
              </a:rPr>
            </a:br>
            <a:r>
              <a:rPr lang="en-US" dirty="0" err="1" smtClean="0">
                <a:solidFill>
                  <a:srgbClr val="00DB00"/>
                </a:solidFill>
                <a:latin typeface="Roboto" pitchFamily="2" charset="0"/>
                <a:ea typeface="Roboto" pitchFamily="2" charset="0"/>
              </a:rPr>
              <a:t>Binäre</a:t>
            </a:r>
            <a:r>
              <a:rPr lang="en-US" dirty="0" smtClean="0">
                <a:solidFill>
                  <a:srgbClr val="00DB00"/>
                </a:solidFill>
                <a:latin typeface="Roboto" pitchFamily="2" charset="0"/>
                <a:ea typeface="Roboto" pitchFamily="2" charset="0"/>
              </a:rPr>
              <a:t> </a:t>
            </a:r>
            <a:r>
              <a:rPr lang="en-US" dirty="0" err="1" smtClean="0">
                <a:solidFill>
                  <a:srgbClr val="00DB00"/>
                </a:solidFill>
                <a:latin typeface="Roboto" pitchFamily="2" charset="0"/>
                <a:ea typeface="Roboto" pitchFamily="2" charset="0"/>
              </a:rPr>
              <a:t>Bäume</a:t>
            </a:r>
            <a:r>
              <a:rPr lang="en-US" dirty="0" smtClean="0">
                <a:solidFill>
                  <a:srgbClr val="00DB00"/>
                </a:solidFill>
                <a:latin typeface="Roboto" pitchFamily="2" charset="0"/>
                <a:ea typeface="Roboto" pitchFamily="2" charset="0"/>
              </a:rPr>
              <a:t/>
            </a:r>
            <a:br>
              <a:rPr lang="en-US" dirty="0" smtClean="0">
                <a:solidFill>
                  <a:srgbClr val="00DB00"/>
                </a:solidFill>
                <a:latin typeface="Roboto" pitchFamily="2" charset="0"/>
                <a:ea typeface="Roboto" pitchFamily="2" charset="0"/>
              </a:rPr>
            </a:b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DB00"/>
                </a:solidFill>
              </a:rPr>
              <a:t>Entwurfsmuster</a:t>
            </a:r>
            <a:endParaRPr lang="en-US" sz="9600" dirty="0">
              <a:solidFill>
                <a:srgbClr val="00DB00"/>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Die gravitationsbedingte</a:t>
            </a:r>
            <a:r>
              <a:rPr lang="de-AT" sz="5600" dirty="0" smtClean="0">
                <a:solidFill>
                  <a:schemeClr val="tx1">
                    <a:lumMod val="50000"/>
                    <a:lumOff val="50000"/>
                  </a:schemeClr>
                </a:solidFill>
              </a:rPr>
              <a:t> </a:t>
            </a:r>
            <a:r>
              <a:rPr lang="de-AT" sz="6200" dirty="0" smtClean="0"/>
              <a:t>vertikale </a:t>
            </a:r>
            <a:r>
              <a:rPr lang="de-AT" sz="6200" dirty="0" smtClean="0">
                <a:solidFill>
                  <a:srgbClr val="FF00FF"/>
                </a:solidFill>
              </a:rPr>
              <a:t>Dislokation</a:t>
            </a:r>
            <a:r>
              <a:rPr lang="de-AT" sz="6200" dirty="0" smtClean="0"/>
              <a:t/>
            </a:r>
            <a:br>
              <a:rPr lang="de-AT" sz="6200" dirty="0" smtClean="0"/>
            </a:br>
            <a:r>
              <a:rPr lang="de-AT" sz="4900" dirty="0" err="1" smtClean="0"/>
              <a:t>maliformer</a:t>
            </a:r>
            <a:r>
              <a:rPr lang="de-AT" sz="4900" dirty="0" smtClean="0"/>
              <a:t> </a:t>
            </a:r>
            <a:r>
              <a:rPr lang="de-AT" sz="4900" dirty="0" smtClean="0">
                <a:solidFill>
                  <a:srgbClr val="FF00FF"/>
                </a:solidFill>
              </a:rPr>
              <a:t>Agrarprodukte</a:t>
            </a:r>
            <a:r>
              <a:rPr lang="de-AT" dirty="0" smtClean="0"/>
              <a:t/>
            </a:r>
            <a:br>
              <a:rPr lang="de-AT" dirty="0" smtClean="0"/>
            </a:br>
            <a:r>
              <a:rPr lang="de-AT" sz="6200" dirty="0" smtClean="0"/>
              <a:t>aus der Position ihrer</a:t>
            </a:r>
            <a:br>
              <a:rPr lang="de-AT" sz="6200" dirty="0" smtClean="0"/>
            </a:br>
            <a:r>
              <a:rPr lang="de-AT" sz="6400" dirty="0" smtClean="0"/>
              <a:t>Bio-Genese erfolgt in</a:t>
            </a:r>
            <a:r>
              <a:rPr lang="de-AT" dirty="0" smtClean="0"/>
              <a:t/>
            </a:r>
            <a:br>
              <a:rPr lang="de-AT" dirty="0" smtClean="0"/>
            </a:br>
            <a:r>
              <a:rPr lang="de-AT" sz="5700" dirty="0" smtClean="0"/>
              <a:t>der Regel </a:t>
            </a:r>
            <a:r>
              <a:rPr lang="de-AT" sz="5700" dirty="0" err="1" smtClean="0">
                <a:solidFill>
                  <a:srgbClr val="FF00FF"/>
                </a:solidFill>
              </a:rPr>
              <a:t>proxitrunkial</a:t>
            </a:r>
            <a:endParaRPr lang="en-US" sz="5700" dirty="0">
              <a:solidFill>
                <a:srgbClr val="FF00FF"/>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val="3639712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FF00FF"/>
                </a:solidFill>
              </a:rPr>
              <a:t>TinY</a:t>
            </a:r>
            <a:r>
              <a:rPr lang="de-DE" dirty="0" smtClean="0">
                <a:solidFill>
                  <a:srgbClr val="FF00FF"/>
                </a:solidFill>
              </a:rPr>
              <a:t> </a:t>
            </a:r>
            <a:r>
              <a:rPr lang="de-DE" dirty="0" err="1" smtClean="0">
                <a:solidFill>
                  <a:srgbClr val="FF00FF"/>
                </a:solidFill>
              </a:rPr>
              <a:t>TYpes</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Dinge müssen </a:t>
            </a:r>
            <a:br>
              <a:rPr lang="de-DE" sz="4000" dirty="0" smtClean="0"/>
            </a:br>
            <a:r>
              <a:rPr lang="de-DE" sz="4000" dirty="0" smtClean="0"/>
              <a:t>nicht können</a:t>
            </a:r>
            <a:r>
              <a:rPr lang="de-DE" sz="2800" dirty="0" smtClean="0"/>
              <a:t/>
            </a:r>
            <a:br>
              <a:rPr lang="de-DE" sz="2800" dirty="0" smtClean="0"/>
            </a:br>
            <a:r>
              <a:rPr lang="de-DE" sz="3400" dirty="0" smtClean="0"/>
              <a:t>aber sie können </a:t>
            </a:r>
            <a:r>
              <a:rPr lang="de-DE" dirty="0" smtClean="0"/>
              <a:t/>
            </a:r>
            <a:br>
              <a:rPr lang="de-DE" dirty="0" smtClean="0"/>
            </a:br>
            <a:r>
              <a:rPr lang="de-DE" sz="13800" dirty="0" smtClean="0">
                <a:solidFill>
                  <a:srgbClr val="FF00FF"/>
                </a:solidFill>
              </a:rPr>
              <a:t>sein</a:t>
            </a:r>
            <a:endParaRPr lang="de-DE" dirty="0">
              <a:solidFill>
                <a:srgbClr val="FF00FF"/>
              </a:solidFill>
            </a:endParaRPr>
          </a:p>
        </p:txBody>
      </p:sp>
    </p:spTree>
    <p:extLst>
      <p:ext uri="{BB962C8B-B14F-4D97-AF65-F5344CB8AC3E}">
        <p14:creationId xmlns:p14="http://schemas.microsoft.com/office/powerpoint/2010/main" val="34063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Der APFEL </a:t>
            </a:r>
            <a:r>
              <a:rPr lang="de-AT" sz="6000" dirty="0" smtClean="0">
                <a:solidFill>
                  <a:srgbClr val="00DB00"/>
                </a:solidFill>
              </a:rPr>
              <a:t>F</a:t>
            </a:r>
            <a:r>
              <a:rPr lang="de-DE" sz="6000" dirty="0" err="1" smtClean="0">
                <a:solidFill>
                  <a:srgbClr val="00DB00"/>
                </a:solidFill>
              </a:rPr>
              <a:t>ällt</a:t>
            </a:r>
            <a:r>
              <a:rPr lang="de-DE" sz="6000" dirty="0" smtClean="0">
                <a:solidFill>
                  <a:srgbClr val="00DB00"/>
                </a:solidFill>
              </a:rPr>
              <a:t> </a:t>
            </a:r>
            <a:r>
              <a:rPr lang="de-DE" sz="6000" dirty="0" smtClean="0"/>
              <a:t>nicht </a:t>
            </a:r>
            <a:r>
              <a:rPr lang="de-AT" sz="5600" dirty="0" smtClean="0">
                <a:solidFill>
                  <a:schemeClr val="bg1">
                    <a:lumMod val="75000"/>
                  </a:schemeClr>
                </a:solidFill>
              </a:rPr>
              <a:t/>
            </a:r>
            <a:br>
              <a:rPr lang="de-AT" sz="5600" dirty="0" smtClean="0">
                <a:solidFill>
                  <a:schemeClr val="bg1">
                    <a:lumMod val="75000"/>
                  </a:schemeClr>
                </a:solidFill>
              </a:rPr>
            </a:br>
            <a:r>
              <a:rPr lang="de-AT" sz="5600" dirty="0" smtClean="0">
                <a:solidFill>
                  <a:schemeClr val="bg1">
                    <a:lumMod val="75000"/>
                  </a:schemeClr>
                </a:solidFill>
              </a:rPr>
              <a:t>Die gravitationsbedingte </a:t>
            </a:r>
            <a:r>
              <a:rPr lang="de-AT" sz="6200" dirty="0" smtClean="0">
                <a:solidFill>
                  <a:schemeClr val="bg1">
                    <a:lumMod val="75000"/>
                  </a:schemeClr>
                </a:solidFill>
              </a:rPr>
              <a:t>vertikale Dislokation</a:t>
            </a:r>
            <a:br>
              <a:rPr lang="de-AT" sz="6200" dirty="0" smtClean="0">
                <a:solidFill>
                  <a:schemeClr val="bg1">
                    <a:lumMod val="75000"/>
                  </a:schemeClr>
                </a:solidFill>
              </a:rPr>
            </a:br>
            <a:r>
              <a:rPr lang="de-AT" sz="4900" dirty="0" err="1" smtClean="0">
                <a:solidFill>
                  <a:schemeClr val="bg1">
                    <a:lumMod val="75000"/>
                  </a:schemeClr>
                </a:solidFill>
              </a:rPr>
              <a:t>maliformer</a:t>
            </a:r>
            <a:r>
              <a:rPr lang="de-AT" sz="4900" dirty="0" smtClean="0">
                <a:solidFill>
                  <a:schemeClr val="bg1">
                    <a:lumMod val="75000"/>
                  </a:schemeClr>
                </a:solidFill>
              </a:rPr>
              <a:t> Agrarprodukte</a:t>
            </a:r>
            <a:r>
              <a:rPr lang="de-AT" dirty="0" smtClean="0">
                <a:solidFill>
                  <a:schemeClr val="bg1">
                    <a:lumMod val="75000"/>
                  </a:schemeClr>
                </a:solidFill>
              </a:rPr>
              <a:t/>
            </a:r>
            <a:br>
              <a:rPr lang="de-AT" dirty="0" smtClean="0">
                <a:solidFill>
                  <a:schemeClr val="bg1">
                    <a:lumMod val="75000"/>
                  </a:schemeClr>
                </a:solidFill>
              </a:rPr>
            </a:br>
            <a:r>
              <a:rPr lang="de-AT" sz="6200" dirty="0" smtClean="0">
                <a:solidFill>
                  <a:schemeClr val="bg1">
                    <a:lumMod val="75000"/>
                  </a:schemeClr>
                </a:solidFill>
              </a:rPr>
              <a:t>aus der Position ihrer</a:t>
            </a:r>
            <a:br>
              <a:rPr lang="de-AT" sz="6200" dirty="0" smtClean="0">
                <a:solidFill>
                  <a:schemeClr val="bg1">
                    <a:lumMod val="75000"/>
                  </a:schemeClr>
                </a:solidFill>
              </a:rPr>
            </a:br>
            <a:r>
              <a:rPr lang="de-AT" sz="6400" dirty="0" smtClean="0">
                <a:solidFill>
                  <a:schemeClr val="bg1">
                    <a:lumMod val="75000"/>
                  </a:schemeClr>
                </a:solidFill>
              </a:rPr>
              <a:t>Bio-Genese erfolgt in</a:t>
            </a:r>
            <a:r>
              <a:rPr lang="de-AT" dirty="0" smtClean="0">
                <a:solidFill>
                  <a:schemeClr val="bg1">
                    <a:lumMod val="75000"/>
                  </a:schemeClr>
                </a:solidFill>
              </a:rPr>
              <a:t/>
            </a:r>
            <a:br>
              <a:rPr lang="de-AT" dirty="0" smtClean="0">
                <a:solidFill>
                  <a:schemeClr val="bg1">
                    <a:lumMod val="75000"/>
                  </a:schemeClr>
                </a:solidFill>
              </a:rPr>
            </a:br>
            <a:r>
              <a:rPr lang="de-AT" sz="5700" dirty="0" smtClean="0">
                <a:solidFill>
                  <a:schemeClr val="bg1">
                    <a:lumMod val="75000"/>
                  </a:schemeClr>
                </a:solidFill>
              </a:rPr>
              <a:t>der Regel </a:t>
            </a:r>
            <a:r>
              <a:rPr lang="de-AT" sz="5700" dirty="0" err="1" smtClean="0">
                <a:solidFill>
                  <a:schemeClr val="bg1">
                    <a:lumMod val="75000"/>
                  </a:schemeClr>
                </a:solidFill>
              </a:rPr>
              <a:t>proxitrunkial</a:t>
            </a:r>
            <a:r>
              <a:rPr lang="de-AT" sz="5700" dirty="0" smtClean="0">
                <a:solidFill>
                  <a:schemeClr val="bg1">
                    <a:lumMod val="75000"/>
                  </a:schemeClr>
                </a:solidFill>
              </a:rPr>
              <a:t/>
            </a:r>
            <a:br>
              <a:rPr lang="de-AT" sz="5700" dirty="0" smtClean="0">
                <a:solidFill>
                  <a:schemeClr val="bg1">
                    <a:lumMod val="75000"/>
                  </a:schemeClr>
                </a:solidFill>
              </a:rPr>
            </a:br>
            <a:r>
              <a:rPr lang="de-DE" sz="5700" dirty="0" smtClean="0"/>
              <a:t>weit vom </a:t>
            </a:r>
            <a:r>
              <a:rPr lang="de-DE" sz="5700" dirty="0" smtClean="0">
                <a:solidFill>
                  <a:srgbClr val="FF00FF"/>
                </a:solidFill>
              </a:rPr>
              <a:t>stamm</a:t>
            </a:r>
            <a:endParaRPr lang="en-US" sz="5700" dirty="0">
              <a:solidFill>
                <a:srgbClr val="FF00FF"/>
              </a:solidFill>
            </a:endParaRPr>
          </a:p>
        </p:txBody>
      </p:sp>
      <p:pic>
        <p:nvPicPr>
          <p:cNvPr id="4" name="Picture 2" descr="C:\Users\Johannes Hofmeister\Desktop\logo.jpg"/>
          <p:cNvPicPr>
            <a:picLocks noChangeAspect="1" noChangeArrowheads="1"/>
          </p:cNvPicPr>
          <p:nvPr/>
        </p:nvPicPr>
        <p:blipFill>
          <a:blip r:embed="rId2" cstate="print"/>
          <a:srcRect/>
          <a:stretch>
            <a:fillRect/>
          </a:stretch>
        </p:blipFill>
        <p:spPr bwMode="auto">
          <a:xfrm>
            <a:off x="467544" y="7461448"/>
            <a:ext cx="975966" cy="975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Email</a:t>
            </a:r>
            <a:r>
              <a:rPr lang="de-DE" dirty="0" smtClean="0"/>
              <a:t/>
            </a:r>
            <a:br>
              <a:rPr lang="de-DE" dirty="0" smtClean="0"/>
            </a:br>
            <a:r>
              <a:rPr lang="de-DE" dirty="0"/>
              <a:t/>
            </a:r>
            <a:br>
              <a:rPr lang="de-DE" dirty="0"/>
            </a:br>
            <a:r>
              <a:rPr lang="de-DE" dirty="0" err="1" smtClean="0">
                <a:latin typeface="Roboto" pitchFamily="2" charset="0"/>
                <a:ea typeface="Roboto" pitchFamily="2" charset="0"/>
              </a:rPr>
              <a:t>InvalidEmail</a:t>
            </a:r>
            <a:endParaRPr lang="de-DE" dirty="0">
              <a:latin typeface="Roboto" pitchFamily="2" charset="0"/>
              <a:ea typeface="Roboto" pitchFamily="2" charset="0"/>
            </a:endParaRPr>
          </a:p>
        </p:txBody>
      </p:sp>
    </p:spTree>
    <p:extLst>
      <p:ext uri="{BB962C8B-B14F-4D97-AF65-F5344CB8AC3E}">
        <p14:creationId xmlns:p14="http://schemas.microsoft.com/office/powerpoint/2010/main" val="1842704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Domänensprache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FF00FF"/>
                </a:solidFill>
              </a:rPr>
              <a:t>Worthülsen</a:t>
            </a:r>
            <a:endParaRPr lang="en-US" dirty="0">
              <a:solidFill>
                <a:srgbClr val="FF00FF"/>
              </a:solidFill>
            </a:endParaRPr>
          </a:p>
        </p:txBody>
      </p:sp>
      <p:sp>
        <p:nvSpPr>
          <p:cNvPr id="4" name="Textplatzhalter 3"/>
          <p:cNvSpPr>
            <a:spLocks noGrp="1"/>
          </p:cNvSpPr>
          <p:nvPr>
            <p:ph type="body" sz="quarter" idx="10"/>
          </p:nvPr>
        </p:nvSpPr>
        <p:spPr/>
        <p:txBody>
          <a:bodyPr/>
          <a:lstStyle/>
          <a:p>
            <a:r>
              <a:rPr lang="de-DE" dirty="0" smtClean="0"/>
              <a:t>Weasel Words</a:t>
            </a:r>
            <a:endParaRPr lang="en-US" dirty="0"/>
          </a:p>
        </p:txBody>
      </p:sp>
      <p:sp>
        <p:nvSpPr>
          <p:cNvPr id="5" name="Textplatzhalter 4"/>
          <p:cNvSpPr>
            <a:spLocks noGrp="1"/>
          </p:cNvSpPr>
          <p:nvPr>
            <p:ph type="body" sz="quarter" idx="11"/>
          </p:nvPr>
        </p:nvSpPr>
        <p:spPr/>
        <p:txBody>
          <a:bodyPr/>
          <a:lstStyle/>
          <a:p>
            <a:r>
              <a:rPr lang="de-DE" dirty="0" smtClean="0"/>
              <a:t>Entfernen, wo es geht!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Manager</a:t>
            </a:r>
            <a:br>
              <a:rPr lang="de-DE" dirty="0" smtClean="0"/>
            </a:br>
            <a:r>
              <a:rPr lang="de-DE" dirty="0" err="1" smtClean="0">
                <a:solidFill>
                  <a:srgbClr val="FF7400"/>
                </a:solidFill>
              </a:rPr>
              <a:t>broker</a:t>
            </a:r>
            <a:r>
              <a:rPr lang="de-DE" dirty="0" smtClean="0">
                <a:solidFill>
                  <a:srgbClr val="FF7400"/>
                </a:solidFill>
              </a:rPr>
              <a:t/>
            </a:r>
            <a:br>
              <a:rPr lang="de-DE" dirty="0" smtClean="0">
                <a:solidFill>
                  <a:srgbClr val="FF7400"/>
                </a:solidFill>
              </a:rPr>
            </a:br>
            <a:r>
              <a:rPr lang="de-DE" dirty="0" err="1" smtClean="0">
                <a:solidFill>
                  <a:srgbClr val="00DB00"/>
                </a:solidFill>
              </a:rPr>
              <a:t>dispatcher</a:t>
            </a:r>
            <a:r>
              <a:rPr lang="de-DE" dirty="0" smtClean="0">
                <a:solidFill>
                  <a:srgbClr val="00DB00"/>
                </a:solidFill>
              </a:rPr>
              <a:t/>
            </a:r>
            <a:br>
              <a:rPr lang="de-DE" dirty="0" smtClean="0">
                <a:solidFill>
                  <a:srgbClr val="00DB00"/>
                </a:solidFill>
              </a:rPr>
            </a:br>
            <a:r>
              <a:rPr lang="de-DE"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1988840"/>
            <a:ext cx="7200800" cy="2880320"/>
          </a:xfrm>
        </p:spPr>
        <p:txBody>
          <a:bodyPr/>
          <a:lstStyle/>
          <a:p>
            <a:r>
              <a:rPr lang="en-US" sz="19900" dirty="0" smtClean="0"/>
              <a:t>factory</a:t>
            </a:r>
            <a:endParaRPr lang="en-US" sz="199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DB00"/>
                </a:solidFill>
              </a:rPr>
              <a:t>COMMAND</a:t>
            </a:r>
            <a:endParaRPr lang="en-US" sz="16600" dirty="0">
              <a:solidFill>
                <a:srgbClr val="00DB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3227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 a s c h i n e</a:t>
            </a:r>
            <a:endParaRPr lang="en-US" dirty="0"/>
          </a:p>
        </p:txBody>
      </p:sp>
      <p:sp>
        <p:nvSpPr>
          <p:cNvPr id="4" name="Textplatzhalter 3"/>
          <p:cNvSpPr>
            <a:spLocks noGrp="1"/>
          </p:cNvSpPr>
          <p:nvPr>
            <p:ph type="body" sz="quarter" idx="10"/>
          </p:nvPr>
        </p:nvSpPr>
        <p:spPr/>
        <p:txBody>
          <a:bodyPr/>
          <a:lstStyle/>
          <a:p>
            <a:r>
              <a:rPr lang="de-DE" dirty="0" smtClean="0"/>
              <a:t>Wir schreiben für die</a:t>
            </a:r>
            <a:endParaRPr lang="en-US" dirty="0"/>
          </a:p>
        </p:txBody>
      </p:sp>
      <p:sp>
        <p:nvSpPr>
          <p:cNvPr id="5" name="Textplatzhalter 4"/>
          <p:cNvSpPr>
            <a:spLocks noGrp="1"/>
          </p:cNvSpPr>
          <p:nvPr>
            <p:ph type="body" sz="quarter" idx="11"/>
          </p:nvPr>
        </p:nvSpPr>
        <p:spPr/>
        <p:txBody>
          <a:bodyPr/>
          <a:lstStyle/>
          <a:p>
            <a:r>
              <a:rPr lang="de-DE" dirty="0" smtClean="0"/>
              <a:t>anstatt für uns.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62098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9851727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4220456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Change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extLst>
      <p:ext uri="{BB962C8B-B14F-4D97-AF65-F5344CB8AC3E}">
        <p14:creationId xmlns:p14="http://schemas.microsoft.com/office/powerpoint/2010/main" val="322583630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963</Words>
  <Application>Microsoft Office PowerPoint</Application>
  <PresentationFormat>Bildschirmpräsentation (4:3)</PresentationFormat>
  <Paragraphs>390</Paragraphs>
  <Slides>107</Slides>
  <Notes>0</Notes>
  <HiddenSlides>0</HiddenSlides>
  <MMClips>0</MMClips>
  <ScaleCrop>false</ScaleCrop>
  <HeadingPairs>
    <vt:vector size="4" baseType="variant">
      <vt:variant>
        <vt:lpstr>Design</vt:lpstr>
      </vt:variant>
      <vt:variant>
        <vt:i4>1</vt:i4>
      </vt:variant>
      <vt:variant>
        <vt:lpstr>Folientitel</vt:lpstr>
      </vt:variant>
      <vt:variant>
        <vt:i4>107</vt:i4>
      </vt:variant>
    </vt:vector>
  </HeadingPairs>
  <TitlesOfParts>
    <vt:vector size="108" baseType="lpstr">
      <vt:lpstr>Larissa-Design</vt:lpstr>
      <vt:lpstr>"Always code as if the guy who ends up maintaining your code will be a violent psychopath who knows where you live."     Martin Golding.</vt:lpstr>
      <vt:lpstr>PowerPoint-Präsentation</vt:lpstr>
      <vt:lpstr>PowerPoint-Präsentation</vt:lpstr>
      <vt:lpstr>Informatik</vt:lpstr>
      <vt:lpstr>Einstellungsähnlichkeit  korreliert positiv mit DER interpersonellen Anziehung</vt:lpstr>
      <vt:lpstr>Gleich und Gleich Einstellungsähnlichkeit  korreliert positiv mit DER interpersonellen Anziehung gesellt sich gern</vt:lpstr>
      <vt:lpstr>Die gravitationsbedingte vertikale Dislokation maliformer Agrarprodukte aus der Position ihrer Bio-Genese erfolgt in der Regel proxitrunkial</vt:lpstr>
      <vt:lpstr>Der APFEL Fällt nicht  Die gravitationsbedingte vertikale Dislokation maliformer Agrarprodukte aus der Position ihrer Bio-Genese erfolgt in der Regel proxitrunkial weit vom stamm</vt:lpstr>
      <vt:lpstr>M a s c h i n 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Separation</vt:lpstr>
      <vt:lpstr>Empathie</vt:lpstr>
      <vt:lpstr>Empathy is the capacity to think and feel oneself into the inner life of another person</vt:lpstr>
      <vt:lpstr>Haltet EIN</vt:lpstr>
      <vt:lpstr>PowerPoint-Präsentation</vt:lpstr>
      <vt:lpstr>PowerPoint-Präsentation</vt:lpstr>
      <vt:lpstr>Erst mal einfach</vt:lpstr>
      <vt:lpstr>Size &amp; Reuse</vt:lpstr>
      <vt:lpstr>&gt;&gt;&gt; import this</vt:lpstr>
      <vt:lpstr>If the implementation is hard to explain, it's a bad idea.</vt:lpstr>
      <vt:lpstr>Zuhören</vt:lpstr>
      <vt:lpstr>Wir brauchen einen Automocker.</vt:lpstr>
      <vt:lpstr>PowerPoint-Präsentation</vt:lpstr>
      <vt:lpstr>Diese klasse ist schwer zu testen.</vt:lpstr>
      <vt:lpstr>PowerPoint-Präsentation</vt:lpstr>
      <vt:lpstr>Das gleiche sagen</vt:lpstr>
      <vt:lpstr>PowerPoint-Präsentation</vt:lpstr>
      <vt:lpstr>PowerPoint-Präsentation</vt:lpstr>
      <vt:lpstr>IM PARADIGMA BLEIBEN</vt:lpstr>
      <vt:lpstr>Objekte  Funktionen</vt:lpstr>
      <vt:lpstr>Sprachen</vt:lpstr>
      <vt:lpstr>Vielleicht ist deine ProgrammierSprache ungeeignet, um es genau so zu tun</vt:lpstr>
      <vt:lpstr>https://github.com/cessor/refuctoring</vt:lpstr>
      <vt:lpstr>private static TimeSpan Transform(this IEnumerable&lt;int&gt; digits) {  int result = 0;  var r = digits.ToList();  for (int j = 0; j &lt; r.Count; j++)  {   int i = (int)Math.Pow(60, j / 2);   int rTimesI = r[r.Count - j - 1] * i;    result += (j % 2 == 1)        ? rTimesI * 10        : rTimesI;  }  return TimeSpan.FromSeconds(result); } </vt:lpstr>
      <vt:lpstr>private static TimeSpan Transform(this IEnumerable&lt;int&gt; digits)  {  var secondsPerUnit = new [] { 1,10,60,600,3600,36000 };    return digits    .Reverse()    .Zip(secondsPerUnit, (digit, unit) =&gt; digit * unit)    .Sum()    .Seconds();  } </vt:lpstr>
      <vt:lpstr>Natürliche</vt:lpstr>
      <vt:lpstr>var date = new DateTime (2012, 4, 14, 16, 32, 18, 500);</vt:lpstr>
      <vt:lpstr>var start = 14.April(2012).At(8.PM());  var end = 8.Hours().Later(start);   </vt:lpstr>
      <vt:lpstr>Sprachfertigkeit</vt:lpstr>
      <vt:lpstr>Wenn du mir erklären kannst, was da passiert, wieso steht das da dann nicht? </vt:lpstr>
      <vt:lpstr>[Test] public void ShouldConvertAnEvenNumberOfDigitsToATimespan() {     // Arrange     var bytes =    new byte[] { 0, 0, 1,5, 0,5 };     var expected = new TimeSpan(0, 0, 15, 5, 0);                  // Act     var actual = Transform(bytes);      // Assert     actual.Should().Equal(expected); }  </vt:lpstr>
      <vt:lpstr>   When.IType(1, 5, 0, 5).And()     .TransformTheDigits()        .Then().TheResult().Should().Equal(      15.Minutes().And(5.Seconds())     );  </vt:lpstr>
      <vt:lpstr>PowerPoint-Präsentation</vt:lpstr>
      <vt:lpstr>PowerPoint-Präsentation</vt:lpstr>
      <vt:lpstr>Abstraktion</vt:lpstr>
      <vt:lpstr>for int i=0; GetCustomer</vt:lpstr>
      <vt:lpstr>Binäre Abhängigkeit</vt:lpstr>
      <vt:lpstr>PowerPoint-Präsentation</vt:lpstr>
      <vt:lpstr>PowerPoint-Präsentation</vt:lpstr>
      <vt:lpstr>Imports Parameter Binäre Bäume </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PowerPoint-Präsentation</vt:lpstr>
      <vt:lpstr>DomänenBEZUG</vt:lpstr>
      <vt:lpstr>Email Adressen  sind keine Strings</vt:lpstr>
      <vt:lpstr>TinY TYpes</vt:lpstr>
      <vt:lpstr>Dinge müssen  nicht können aber sie können  sein</vt:lpstr>
      <vt:lpstr>Email  InvalidEmail</vt:lpstr>
      <vt:lpstr>Polymorphismen   Typen</vt:lpstr>
      <vt:lpstr>Domänensprache</vt:lpstr>
      <vt:lpstr>Systemische Metapher  Klare Namen</vt:lpstr>
      <vt:lpstr>Worthülsen</vt:lpstr>
      <vt:lpstr>Manager broker dispatcher impl</vt:lpstr>
      <vt:lpstr>factory</vt:lpstr>
      <vt:lpstr>COMMAND</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Running</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269</cp:revision>
  <dcterms:created xsi:type="dcterms:W3CDTF">2012-05-02T19:59:02Z</dcterms:created>
  <dcterms:modified xsi:type="dcterms:W3CDTF">2012-05-04T08:48:18Z</dcterms:modified>
</cp:coreProperties>
</file>