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Default Extension="wdp" ContentType="image/vnd.ms-photo"/>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327" r:id="rId2"/>
    <p:sldId id="262" r:id="rId3"/>
    <p:sldId id="263" r:id="rId4"/>
    <p:sldId id="382" r:id="rId5"/>
    <p:sldId id="379" r:id="rId6"/>
    <p:sldId id="380" r:id="rId7"/>
    <p:sldId id="556" r:id="rId8"/>
    <p:sldId id="557" r:id="rId9"/>
    <p:sldId id="383" r:id="rId10"/>
    <p:sldId id="385" r:id="rId11"/>
    <p:sldId id="386" r:id="rId12"/>
    <p:sldId id="387" r:id="rId13"/>
    <p:sldId id="389" r:id="rId14"/>
    <p:sldId id="388" r:id="rId15"/>
    <p:sldId id="390" r:id="rId16"/>
    <p:sldId id="391" r:id="rId17"/>
    <p:sldId id="424" r:id="rId18"/>
    <p:sldId id="392" r:id="rId19"/>
    <p:sldId id="312" r:id="rId20"/>
    <p:sldId id="395" r:id="rId21"/>
    <p:sldId id="396" r:id="rId22"/>
    <p:sldId id="397" r:id="rId23"/>
    <p:sldId id="398" r:id="rId24"/>
    <p:sldId id="399" r:id="rId25"/>
    <p:sldId id="534" r:id="rId26"/>
    <p:sldId id="536" r:id="rId27"/>
    <p:sldId id="535" r:id="rId28"/>
    <p:sldId id="538" r:id="rId29"/>
    <p:sldId id="539" r:id="rId30"/>
    <p:sldId id="537" r:id="rId31"/>
    <p:sldId id="533" r:id="rId32"/>
    <p:sldId id="540" r:id="rId33"/>
    <p:sldId id="541" r:id="rId34"/>
    <p:sldId id="542" r:id="rId35"/>
    <p:sldId id="543" r:id="rId36"/>
    <p:sldId id="545" r:id="rId37"/>
    <p:sldId id="546" r:id="rId38"/>
    <p:sldId id="548" r:id="rId39"/>
    <p:sldId id="549" r:id="rId40"/>
    <p:sldId id="550" r:id="rId41"/>
    <p:sldId id="547" r:id="rId42"/>
    <p:sldId id="554" r:id="rId43"/>
    <p:sldId id="555" r:id="rId44"/>
    <p:sldId id="551" r:id="rId45"/>
    <p:sldId id="552" r:id="rId46"/>
    <p:sldId id="403" r:id="rId47"/>
    <p:sldId id="400" r:id="rId48"/>
    <p:sldId id="402" r:id="rId49"/>
    <p:sldId id="414" r:id="rId50"/>
    <p:sldId id="411" r:id="rId51"/>
    <p:sldId id="413" r:id="rId52"/>
    <p:sldId id="417" r:id="rId53"/>
    <p:sldId id="419" r:id="rId54"/>
    <p:sldId id="420" r:id="rId55"/>
    <p:sldId id="421" r:id="rId56"/>
    <p:sldId id="442" r:id="rId57"/>
    <p:sldId id="416" r:id="rId58"/>
    <p:sldId id="412" r:id="rId59"/>
    <p:sldId id="425" r:id="rId60"/>
    <p:sldId id="441" r:id="rId61"/>
    <p:sldId id="440" r:id="rId62"/>
    <p:sldId id="426" r:id="rId63"/>
    <p:sldId id="443" r:id="rId64"/>
    <p:sldId id="444" r:id="rId65"/>
    <p:sldId id="445" r:id="rId66"/>
    <p:sldId id="430" r:id="rId67"/>
    <p:sldId id="432" r:id="rId68"/>
    <p:sldId id="433" r:id="rId69"/>
    <p:sldId id="436" r:id="rId70"/>
    <p:sldId id="446" r:id="rId71"/>
    <p:sldId id="448" r:id="rId72"/>
    <p:sldId id="454" r:id="rId73"/>
    <p:sldId id="449" r:id="rId74"/>
    <p:sldId id="452" r:id="rId75"/>
    <p:sldId id="486" r:id="rId76"/>
    <p:sldId id="457" r:id="rId77"/>
    <p:sldId id="459" r:id="rId78"/>
    <p:sldId id="460" r:id="rId79"/>
    <p:sldId id="462" r:id="rId80"/>
    <p:sldId id="455" r:id="rId81"/>
    <p:sldId id="463" r:id="rId82"/>
    <p:sldId id="464" r:id="rId83"/>
    <p:sldId id="467" r:id="rId84"/>
    <p:sldId id="465" r:id="rId85"/>
    <p:sldId id="469" r:id="rId86"/>
    <p:sldId id="468" r:id="rId87"/>
    <p:sldId id="470" r:id="rId88"/>
    <p:sldId id="471" r:id="rId89"/>
    <p:sldId id="473" r:id="rId90"/>
    <p:sldId id="410" r:id="rId91"/>
    <p:sldId id="408" r:id="rId92"/>
    <p:sldId id="475" r:id="rId93"/>
    <p:sldId id="476" r:id="rId94"/>
    <p:sldId id="478" r:id="rId95"/>
    <p:sldId id="477" r:id="rId96"/>
    <p:sldId id="482" r:id="rId97"/>
    <p:sldId id="483" r:id="rId98"/>
    <p:sldId id="487" r:id="rId99"/>
    <p:sldId id="481" r:id="rId100"/>
    <p:sldId id="489" r:id="rId101"/>
    <p:sldId id="490" r:id="rId102"/>
    <p:sldId id="491" r:id="rId103"/>
    <p:sldId id="492" r:id="rId104"/>
    <p:sldId id="495" r:id="rId105"/>
    <p:sldId id="494" r:id="rId106"/>
    <p:sldId id="496" r:id="rId107"/>
    <p:sldId id="497" r:id="rId108"/>
    <p:sldId id="508" r:id="rId109"/>
    <p:sldId id="498" r:id="rId110"/>
    <p:sldId id="499" r:id="rId111"/>
    <p:sldId id="500" r:id="rId112"/>
    <p:sldId id="509" r:id="rId113"/>
    <p:sldId id="504" r:id="rId114"/>
    <p:sldId id="511" r:id="rId115"/>
    <p:sldId id="518" r:id="rId116"/>
    <p:sldId id="519" r:id="rId117"/>
    <p:sldId id="520" r:id="rId118"/>
    <p:sldId id="515" r:id="rId119"/>
    <p:sldId id="514" r:id="rId120"/>
    <p:sldId id="516" r:id="rId121"/>
    <p:sldId id="505" r:id="rId122"/>
    <p:sldId id="517" r:id="rId123"/>
    <p:sldId id="544" r:id="rId124"/>
    <p:sldId id="501" r:id="rId125"/>
    <p:sldId id="313" r:id="rId126"/>
    <p:sldId id="314" r:id="rId127"/>
    <p:sldId id="315" r:id="rId128"/>
    <p:sldId id="316" r:id="rId129"/>
    <p:sldId id="317" r:id="rId130"/>
    <p:sldId id="521" r:id="rId131"/>
    <p:sldId id="522" r:id="rId132"/>
    <p:sldId id="523" r:id="rId133"/>
    <p:sldId id="347" r:id="rId134"/>
    <p:sldId id="369" r:id="rId135"/>
    <p:sldId id="370" r:id="rId136"/>
    <p:sldId id="371" r:id="rId137"/>
    <p:sldId id="372" r:id="rId138"/>
    <p:sldId id="525" r:id="rId139"/>
    <p:sldId id="526" r:id="rId140"/>
    <p:sldId id="527" r:id="rId141"/>
    <p:sldId id="531" r:id="rId142"/>
    <p:sldId id="528" r:id="rId143"/>
    <p:sldId id="529" r:id="rId144"/>
    <p:sldId id="530" r:id="rId145"/>
    <p:sldId id="524" r:id="rId146"/>
    <p:sldId id="474" r:id="rId147"/>
    <p:sldId id="306" r:id="rId148"/>
    <p:sldId id="296" r:id="rId14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7400"/>
    <a:srgbClr val="FF00FF"/>
    <a:srgbClr val="00FF00"/>
    <a:srgbClr val="00DB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29" autoAdjust="0"/>
  </p:normalViewPr>
  <p:slideViewPr>
    <p:cSldViewPr>
      <p:cViewPr>
        <p:scale>
          <a:sx n="75" d="100"/>
          <a:sy n="75" d="100"/>
        </p:scale>
        <p:origin x="-2628" y="-8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387BDB18-914D-4BFD-8CA5-9EA31C659A99}" type="datetimeFigureOut">
              <a:rPr lang="en-US" smtClean="0"/>
              <a:pPr/>
              <a:t>9/27/2012</a:t>
            </a:fld>
            <a:endParaRPr lang="en-US"/>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1BF86264-EC1B-4B19-8F55-7D3ABAE85A36}" type="slidenum">
              <a:rPr lang="en-US" smtClean="0"/>
              <a:pPr/>
              <a:t>‹Nr.›</a:t>
            </a:fld>
            <a:endParaRPr lang="en-US"/>
          </a:p>
        </p:txBody>
      </p:sp>
    </p:spTree>
    <p:extLst>
      <p:ext uri="{BB962C8B-B14F-4D97-AF65-F5344CB8AC3E}">
        <p14:creationId xmlns:p14="http://schemas.microsoft.com/office/powerpoint/2010/main" xmlns="" val="367385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Klappt</a:t>
            </a:r>
            <a:r>
              <a:rPr lang="de-DE" baseline="0" dirty="0" smtClean="0"/>
              <a:t> das auch mit Worten? Oder nur visuell? </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en-US" dirty="0" smtClean="0"/>
              <a:t>WEASEL</a:t>
            </a:r>
            <a:r>
              <a:rPr lang="en-US" baseline="0" dirty="0" smtClean="0"/>
              <a:t> WORDS </a:t>
            </a:r>
            <a:r>
              <a:rPr lang="en-US" baseline="0" dirty="0" err="1" smtClean="0"/>
              <a:t>Verstecken</a:t>
            </a:r>
            <a:r>
              <a:rPr lang="en-US" baseline="0" dirty="0" smtClean="0"/>
              <a:t> </a:t>
            </a:r>
            <a:r>
              <a:rPr lang="en-US" baseline="0" dirty="0" err="1" smtClean="0"/>
              <a:t>Konzepte</a:t>
            </a:r>
            <a:endParaRPr lang="en-US"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108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Und </a:t>
            </a:r>
            <a:r>
              <a:rPr lang="en-US" dirty="0" err="1" smtClean="0"/>
              <a:t>damit</a:t>
            </a:r>
            <a:r>
              <a:rPr lang="en-US" dirty="0" smtClean="0"/>
              <a:t> w</a:t>
            </a:r>
            <a:r>
              <a:rPr lang="de-DE" dirty="0" err="1" smtClean="0"/>
              <a:t>ären</a:t>
            </a:r>
            <a:r>
              <a:rPr lang="de-DE" baseline="0" dirty="0" smtClean="0"/>
              <a:t> wir schon beim nächsten </a:t>
            </a:r>
            <a:r>
              <a:rPr lang="de-DE" baseline="0" dirty="0" err="1" smtClean="0"/>
              <a:t>Weaselword</a:t>
            </a:r>
            <a:endParaRPr lang="de-DE" dirty="0"/>
          </a:p>
        </p:txBody>
      </p:sp>
      <p:sp>
        <p:nvSpPr>
          <p:cNvPr id="4" name="Foliennummernplatzhalter 3"/>
          <p:cNvSpPr>
            <a:spLocks noGrp="1"/>
          </p:cNvSpPr>
          <p:nvPr>
            <p:ph type="sldNum" sz="quarter" idx="10"/>
          </p:nvPr>
        </p:nvSpPr>
        <p:spPr/>
        <p:txBody>
          <a:bodyPr/>
          <a:lstStyle/>
          <a:p>
            <a:fld id="{1BF86264-EC1B-4B19-8F55-7D3ABAE85A36}" type="slidenum">
              <a:rPr lang="en-US" smtClean="0"/>
              <a:pPr/>
              <a:t>120</a:t>
            </a:fld>
            <a:endParaRPr lang="en-US"/>
          </a:p>
        </p:txBody>
      </p:sp>
    </p:spTree>
    <p:extLst>
      <p:ext uri="{BB962C8B-B14F-4D97-AF65-F5344CB8AC3E}">
        <p14:creationId xmlns:p14="http://schemas.microsoft.com/office/powerpoint/2010/main" xmlns="" val="19329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27.09.2012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35247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27.09.2012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henounproject.com/noun/first-aid/" TargetMode="External"/><Relationship Id="rId2" Type="http://schemas.openxmlformats.org/officeDocument/2006/relationships/hyperlink" Target="http://www.labnol.org/software/tutorials/advice-select-best-fonts-for-powerpoint-presentation-slides/3355/" TargetMode="External"/><Relationship Id="rId1" Type="http://schemas.openxmlformats.org/officeDocument/2006/relationships/slideLayout" Target="../slideLayouts/slideLayout2.xml"/><Relationship Id="rId4" Type="http://schemas.openxmlformats.org/officeDocument/2006/relationships/hyperlink" Target="http://andypalmer.com/2008/05/singletons/"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classnamer.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atic.springsource.org/spring/docs/2.5.x/api/org/springframework/aop/framework/AbstractSingletonProxyFactoryBean.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github.com/jenkinsci/jenkins/blob/master/core/src/main/java/jenkins/model/Jenkins.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smtClean="0">
                <a:solidFill>
                  <a:schemeClr val="tx1">
                    <a:lumMod val="75000"/>
                    <a:lumOff val="25000"/>
                  </a:schemeClr>
                </a:solidFill>
                <a:ea typeface="Roboto" pitchFamily="2" charset="0"/>
              </a:rPr>
              <a:t>John Woods.</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intention</a:t>
            </a:r>
            <a:r>
              <a:rPr lang="de-DE" sz="8800" dirty="0" err="1" smtClean="0">
                <a:solidFill>
                  <a:srgbClr val="FF00FF"/>
                </a:solidFill>
              </a:rPr>
              <a:t>revealing</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Use</a:t>
            </a:r>
            <a:endParaRPr lang="en-US" dirty="0"/>
          </a:p>
        </p:txBody>
      </p:sp>
      <p:sp>
        <p:nvSpPr>
          <p:cNvPr id="5" name="Textplatzhalter 4"/>
          <p:cNvSpPr>
            <a:spLocks noGrp="1"/>
          </p:cNvSpPr>
          <p:nvPr>
            <p:ph type="body" sz="quarter" idx="11"/>
          </p:nvPr>
        </p:nvSpPr>
        <p:spPr/>
        <p:txBody>
          <a:bodyPr/>
          <a:lstStyle/>
          <a:p>
            <a:r>
              <a:rPr lang="de-DE" dirty="0" err="1" smtClean="0"/>
              <a:t>Names</a:t>
            </a:r>
            <a:endParaRPr lang="en-US" dirty="0"/>
          </a:p>
        </p:txBody>
      </p:sp>
      <p:sp>
        <p:nvSpPr>
          <p:cNvPr id="6" name="Titel 1"/>
          <p:cNvSpPr txBox="1">
            <a:spLocks/>
          </p:cNvSpPr>
          <p:nvPr/>
        </p:nvSpPr>
        <p:spPr>
          <a:xfrm>
            <a:off x="6732240" y="5877272"/>
            <a:ext cx="2160240" cy="980728"/>
          </a:xfrm>
          <a:prstGeom prst="rect">
            <a:avLst/>
          </a:prstGeom>
        </p:spPr>
        <p:txBody>
          <a:bodyPr vert="horz" lIns="0" tIns="0" rIns="0" bIns="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de-DE" sz="2000" b="0" i="0" u="none" strike="noStrike" kern="1200" cap="none" spc="0" normalizeH="0" baseline="0" noProof="0" dirty="0" smtClean="0">
                <a:ln>
                  <a:noFill/>
                </a:ln>
                <a:solidFill>
                  <a:srgbClr val="00B7FF"/>
                </a:solidFill>
                <a:effectLst/>
                <a:uLnTx/>
                <a:uFillTx/>
                <a:latin typeface="Bebas Neue" pitchFamily="34" charset="0"/>
                <a:ea typeface="+mj-ea"/>
                <a:cs typeface="+mj-cs"/>
              </a:rPr>
              <a:t>ABSICHTS</a:t>
            </a:r>
            <a:r>
              <a:rPr kumimoji="0" lang="de-DE" sz="2000" b="0" i="0" u="none" strike="noStrike" kern="1200" cap="none" spc="0" normalizeH="0" baseline="0" noProof="0" dirty="0" smtClean="0">
                <a:ln>
                  <a:noFill/>
                </a:ln>
                <a:solidFill>
                  <a:srgbClr val="FF00FF"/>
                </a:solidFill>
                <a:effectLst/>
                <a:uLnTx/>
                <a:uFillTx/>
                <a:latin typeface="Bebas Neue" pitchFamily="34" charset="0"/>
                <a:ea typeface="+mj-ea"/>
                <a:cs typeface="+mj-cs"/>
              </a:rPr>
              <a:t>VERMITTELNDE</a:t>
            </a:r>
            <a:endParaRPr kumimoji="0" lang="en-US" sz="20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00B7FF"/>
                </a:solidFill>
              </a:rPr>
              <a:t>Nomina Agentis</a:t>
            </a:r>
            <a:endParaRPr lang="de-DE" sz="9600" dirty="0">
              <a:solidFill>
                <a:srgbClr val="00B7FF"/>
              </a:solidFill>
            </a:endParaRPr>
          </a:p>
        </p:txBody>
      </p:sp>
      <p:sp>
        <p:nvSpPr>
          <p:cNvPr id="5" name="Textplatzhalter 4"/>
          <p:cNvSpPr>
            <a:spLocks noGrp="1"/>
          </p:cNvSpPr>
          <p:nvPr>
            <p:ph type="body" sz="quarter" idx="11"/>
          </p:nvPr>
        </p:nvSpPr>
        <p:spPr>
          <a:xfrm>
            <a:off x="971600" y="3933056"/>
            <a:ext cx="7200850" cy="1800200"/>
          </a:xfrm>
        </p:spPr>
        <p:txBody>
          <a:bodyPr/>
          <a:lstStyle/>
          <a:p>
            <a:r>
              <a:rPr lang="de-DE" dirty="0" smtClean="0"/>
              <a:t>Von einem Verb </a:t>
            </a:r>
          </a:p>
          <a:p>
            <a:r>
              <a:rPr lang="de-DE" dirty="0" smtClean="0"/>
              <a:t>abgeleitetes Substantiv</a:t>
            </a:r>
            <a:endParaRPr lang="de-DE" dirty="0"/>
          </a:p>
        </p:txBody>
      </p:sp>
    </p:spTree>
    <p:extLst>
      <p:ext uri="{BB962C8B-B14F-4D97-AF65-F5344CB8AC3E}">
        <p14:creationId xmlns:p14="http://schemas.microsoft.com/office/powerpoint/2010/main" xmlns="" val="11032385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Derivations</a:t>
            </a:r>
            <a:r>
              <a:rPr lang="de-DE" dirty="0" smtClean="0">
                <a:solidFill>
                  <a:srgbClr val="FF00FF"/>
                </a:solidFill>
              </a:rPr>
              <a:t>morpheme</a:t>
            </a:r>
            <a:endParaRPr lang="de-DE" dirty="0">
              <a:solidFill>
                <a:srgbClr val="FF00FF"/>
              </a:solidFill>
            </a:endParaRPr>
          </a:p>
        </p:txBody>
      </p:sp>
    </p:spTree>
    <p:extLst>
      <p:ext uri="{BB962C8B-B14F-4D97-AF65-F5344CB8AC3E}">
        <p14:creationId xmlns:p14="http://schemas.microsoft.com/office/powerpoint/2010/main" xmlns="" val="655278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a:t>
            </a:r>
            <a:br>
              <a:rPr lang="de-DE" dirty="0" smtClean="0"/>
            </a:br>
            <a:r>
              <a:rPr lang="de-DE" dirty="0"/>
              <a:t/>
            </a:r>
            <a:br>
              <a:rPr lang="de-DE" dirty="0"/>
            </a:br>
            <a:r>
              <a:rPr lang="de-DE" dirty="0" smtClean="0"/>
              <a:t>-or</a:t>
            </a:r>
            <a:endParaRPr lang="de-DE" dirty="0">
              <a:solidFill>
                <a:srgbClr val="FF00FF"/>
              </a:solidFill>
            </a:endParaRPr>
          </a:p>
        </p:txBody>
      </p:sp>
    </p:spTree>
    <p:extLst>
      <p:ext uri="{BB962C8B-B14F-4D97-AF65-F5344CB8AC3E}">
        <p14:creationId xmlns:p14="http://schemas.microsoft.com/office/powerpoint/2010/main" xmlns="" val="37779898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3800" dirty="0" smtClean="0"/>
              <a:t>Formatter</a:t>
            </a:r>
            <a:br>
              <a:rPr lang="de-DE" sz="13800" dirty="0" smtClean="0"/>
            </a:br>
            <a:r>
              <a:rPr lang="de-DE" sz="13800" dirty="0" smtClean="0">
                <a:solidFill>
                  <a:srgbClr val="FF00FF"/>
                </a:solidFill>
              </a:rPr>
              <a:t>Transformer</a:t>
            </a:r>
            <a:endParaRPr lang="de-DE" sz="13800" dirty="0">
              <a:solidFill>
                <a:srgbClr val="FF00FF"/>
              </a:solidFill>
            </a:endParaRPr>
          </a:p>
        </p:txBody>
      </p:sp>
    </p:spTree>
    <p:extLst>
      <p:ext uri="{BB962C8B-B14F-4D97-AF65-F5344CB8AC3E}">
        <p14:creationId xmlns:p14="http://schemas.microsoft.com/office/powerpoint/2010/main" xmlns="" val="121260232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Wrapper</a:t>
            </a:r>
            <a:br>
              <a:rPr lang="de-DE" sz="16600" dirty="0" smtClean="0"/>
            </a:br>
            <a:r>
              <a:rPr lang="de-DE" sz="16600" dirty="0" smtClean="0">
                <a:solidFill>
                  <a:srgbClr val="FF00FF"/>
                </a:solidFill>
              </a:rPr>
              <a:t>Mapper</a:t>
            </a:r>
            <a:endParaRPr lang="de-DE" sz="16600" dirty="0">
              <a:solidFill>
                <a:srgbClr val="FF00FF"/>
              </a:solidFill>
            </a:endParaRPr>
          </a:p>
        </p:txBody>
      </p:sp>
    </p:spTree>
    <p:extLst>
      <p:ext uri="{BB962C8B-B14F-4D97-AF65-F5344CB8AC3E}">
        <p14:creationId xmlns:p14="http://schemas.microsoft.com/office/powerpoint/2010/main" xmlns="" val="186250810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Validator</a:t>
            </a:r>
            <a:endParaRPr lang="de-DE" sz="16600" dirty="0"/>
          </a:p>
        </p:txBody>
      </p:sp>
    </p:spTree>
    <p:extLst>
      <p:ext uri="{BB962C8B-B14F-4D97-AF65-F5344CB8AC3E}">
        <p14:creationId xmlns:p14="http://schemas.microsoft.com/office/powerpoint/2010/main" xmlns="" val="40469319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3131840" y="1988840"/>
            <a:ext cx="5760640" cy="2880320"/>
          </a:xfrm>
        </p:spPr>
        <p:txBody>
          <a:bodyPr/>
          <a:lstStyle/>
          <a:p>
            <a:pPr algn="l"/>
            <a:r>
              <a:rPr lang="en-US" sz="16600" dirty="0" smtClean="0">
                <a:solidFill>
                  <a:srgbClr val="FF00FF"/>
                </a:solidFill>
              </a:rPr>
              <a:t>Charity</a:t>
            </a:r>
            <a:endParaRPr lang="en-US" sz="8000" dirty="0">
              <a:solidFill>
                <a:srgbClr val="FF00FF"/>
              </a:solidFill>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5576" y="1918350"/>
            <a:ext cx="2232248" cy="2208750"/>
          </a:xfrm>
          <a:prstGeom prst="rect">
            <a:avLst/>
          </a:prstGeom>
        </p:spPr>
      </p:pic>
    </p:spTree>
    <p:extLst>
      <p:ext uri="{BB962C8B-B14F-4D97-AF65-F5344CB8AC3E}">
        <p14:creationId xmlns:p14="http://schemas.microsoft.com/office/powerpoint/2010/main" xmlns="" val="16671479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de-DE" sz="16600" dirty="0" smtClean="0"/>
              <a:t>Utils</a:t>
            </a:r>
            <a:br>
              <a:rPr lang="de-DE" sz="16600" dirty="0" smtClean="0"/>
            </a:br>
            <a:r>
              <a:rPr lang="de-DE" sz="16600" dirty="0" smtClean="0">
                <a:solidFill>
                  <a:srgbClr val="FF00FF"/>
                </a:solidFill>
              </a:rPr>
              <a:t>Helper</a:t>
            </a:r>
            <a:endParaRPr lang="de-DE" sz="16600" dirty="0">
              <a:solidFill>
                <a:srgbClr val="FF00FF"/>
              </a:solidFill>
            </a:endParaRPr>
          </a:p>
        </p:txBody>
      </p:sp>
    </p:spTree>
    <p:extLst>
      <p:ext uri="{BB962C8B-B14F-4D97-AF65-F5344CB8AC3E}">
        <p14:creationId xmlns:p14="http://schemas.microsoft.com/office/powerpoint/2010/main" xmlns="" val="329501128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“We </a:t>
            </a:r>
            <a:r>
              <a:rPr lang="en-US" sz="4400" dirty="0">
                <a:solidFill>
                  <a:schemeClr val="tx1">
                    <a:lumMod val="50000"/>
                    <a:lumOff val="50000"/>
                  </a:schemeClr>
                </a:solidFill>
                <a:latin typeface="Roboto" pitchFamily="2" charset="0"/>
                <a:ea typeface="Roboto" pitchFamily="2" charset="0"/>
              </a:rPr>
              <a:t>are blind to the</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World within us,</a:t>
            </a:r>
            <a:br>
              <a:rPr lang="en-US" sz="4400" dirty="0">
                <a:solidFill>
                  <a:schemeClr val="tx1">
                    <a:lumMod val="50000"/>
                    <a:lumOff val="50000"/>
                  </a:schemeClr>
                </a:solidFill>
                <a:latin typeface="Roboto" pitchFamily="2" charset="0"/>
                <a:ea typeface="Roboto" pitchFamily="2" charset="0"/>
              </a:rPr>
            </a:br>
            <a:r>
              <a:rPr lang="en-US" sz="4400" dirty="0">
                <a:solidFill>
                  <a:schemeClr val="tx1">
                    <a:lumMod val="50000"/>
                    <a:lumOff val="50000"/>
                  </a:schemeClr>
                </a:solidFill>
                <a:latin typeface="Roboto" pitchFamily="2" charset="0"/>
                <a:ea typeface="Roboto" pitchFamily="2" charset="0"/>
              </a:rPr>
              <a:t>Waiting to be </a:t>
            </a:r>
            <a:r>
              <a:rPr lang="en-US" sz="4400" dirty="0" smtClean="0">
                <a:solidFill>
                  <a:schemeClr val="tx1">
                    <a:lumMod val="50000"/>
                    <a:lumOff val="50000"/>
                  </a:schemeClr>
                </a:solidFill>
                <a:latin typeface="Roboto" pitchFamily="2" charset="0"/>
                <a:ea typeface="Roboto" pitchFamily="2" charset="0"/>
              </a:rPr>
              <a:t>born”</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AT THE GATES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Blinded By FEAR</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xmlns="" val="27346738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extLst>
      <p:ext uri="{BB962C8B-B14F-4D97-AF65-F5344CB8AC3E}">
        <p14:creationId xmlns:p14="http://schemas.microsoft.com/office/powerpoint/2010/main" xmlns="" val="293896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DEsinformation</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Vermeide</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rgbClr val="FF00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extLst>
      <p:ext uri="{BB962C8B-B14F-4D97-AF65-F5344CB8AC3E}">
        <p14:creationId xmlns:p14="http://schemas.microsoft.com/office/powerpoint/2010/main" xmlns="" val="292636007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FF00FF"/>
                </a:solidFill>
              </a:rPr>
              <a:t>Entwurfsmuster</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extLst>
      <p:ext uri="{BB962C8B-B14F-4D97-AF65-F5344CB8AC3E}">
        <p14:creationId xmlns:p14="http://schemas.microsoft.com/office/powerpoint/2010/main" xmlns="" val="21291861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lstStyle/>
          <a:p>
            <a:r>
              <a:rPr lang="de-DE" dirty="0" smtClean="0"/>
              <a:t>Builder </a:t>
            </a:r>
            <a:br>
              <a:rPr lang="de-DE" dirty="0" smtClean="0"/>
            </a:br>
            <a:r>
              <a:rPr lang="de-DE" dirty="0" err="1" smtClean="0"/>
              <a:t>Facade</a:t>
            </a:r>
            <a:r>
              <a:rPr lang="de-DE" dirty="0" smtClean="0"/>
              <a:t/>
            </a:r>
            <a:br>
              <a:rPr lang="de-DE" dirty="0" smtClean="0"/>
            </a:br>
            <a:r>
              <a:rPr lang="de-DE" dirty="0" smtClean="0"/>
              <a:t>Strategy</a:t>
            </a:r>
            <a:br>
              <a:rPr lang="de-DE" dirty="0" smtClean="0"/>
            </a:br>
            <a:r>
              <a:rPr lang="de-DE" dirty="0" err="1" smtClean="0"/>
              <a:t>Decorator</a:t>
            </a:r>
            <a:endParaRPr lang="de-DE" dirty="0"/>
          </a:p>
        </p:txBody>
      </p:sp>
    </p:spTree>
    <p:extLst>
      <p:ext uri="{BB962C8B-B14F-4D97-AF65-F5344CB8AC3E}">
        <p14:creationId xmlns:p14="http://schemas.microsoft.com/office/powerpoint/2010/main" xmlns="" val="35667292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4900" dirty="0" smtClean="0"/>
              <a:t>Singleton</a:t>
            </a:r>
            <a:endParaRPr lang="de-DE" sz="14900" dirty="0"/>
          </a:p>
        </p:txBody>
      </p:sp>
    </p:spTree>
    <p:extLst>
      <p:ext uri="{BB962C8B-B14F-4D97-AF65-F5344CB8AC3E}">
        <p14:creationId xmlns:p14="http://schemas.microsoft.com/office/powerpoint/2010/main" xmlns="" val="34521482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ConnectionSingleton.</a:t>
            </a:r>
            <a:r>
              <a:rPr lang="en-US" sz="2000" b="1" dirty="0" err="1" smtClean="0">
                <a:solidFill>
                  <a:srgbClr val="FF00FF"/>
                </a:solidFill>
                <a:latin typeface="Consolas" pitchFamily="49" charset="0"/>
                <a:ea typeface="Roboto" pitchFamily="2" charset="0"/>
                <a:cs typeface="Consolas" pitchFamily="49" charset="0"/>
              </a:rPr>
              <a: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9649024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latin typeface="Consolas" pitchFamily="49" charset="0"/>
                <a:ea typeface="Roboto" pitchFamily="2" charset="0"/>
                <a:cs typeface="Consolas" pitchFamily="49" charset="0"/>
              </a:rPr>
              <a:t>public </a:t>
            </a:r>
            <a:r>
              <a:rPr lang="en-US" sz="2000" b="1" dirty="0">
                <a:latin typeface="Consolas" pitchFamily="49" charset="0"/>
                <a:ea typeface="Roboto" pitchFamily="2" charset="0"/>
                <a:cs typeface="Consolas" pitchFamily="49" charset="0"/>
              </a:rPr>
              <a:t>static </a:t>
            </a:r>
            <a:r>
              <a:rPr lang="en-US" sz="2000" b="1" dirty="0">
                <a:solidFill>
                  <a:schemeClr val="bg1"/>
                </a:solidFill>
                <a:latin typeface="Consolas" pitchFamily="49" charset="0"/>
                <a:ea typeface="Roboto" pitchFamily="2" charset="0"/>
                <a:cs typeface="Consolas" pitchFamily="49" charset="0"/>
              </a:rPr>
              <a:t>DatabaseConnection</a:t>
            </a:r>
            <a:r>
              <a:rPr lang="en-US" sz="2000" b="1" dirty="0">
                <a:solidFill>
                  <a:srgbClr val="FF00FF"/>
                </a:solidFill>
                <a:latin typeface="Consolas" pitchFamily="49" charset="0"/>
                <a:ea typeface="Roboto" pitchFamily="2" charset="0"/>
                <a:cs typeface="Consolas" pitchFamily="49" charset="0"/>
              </a:rPr>
              <a:t>Singleton</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a:solidFill>
                  <a:schemeClr val="bg1"/>
                </a:solidFill>
                <a:latin typeface="Consolas" pitchFamily="49" charset="0"/>
                <a:ea typeface="Roboto" pitchFamily="2" charset="0"/>
                <a:cs typeface="Consolas" pitchFamily="49" charset="0"/>
              </a:rPr>
              <a:t>_instance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(_</a:t>
            </a:r>
            <a:r>
              <a:rPr lang="en-US" sz="2000" b="1" dirty="0">
                <a:solidFill>
                  <a:schemeClr val="bg1"/>
                </a:solidFill>
                <a:latin typeface="Consolas" pitchFamily="49" charset="0"/>
                <a:ea typeface="Roboto" pitchFamily="2" charset="0"/>
                <a:cs typeface="Consolas" pitchFamily="49" charset="0"/>
              </a:rPr>
              <a:t>instance = </a:t>
            </a:r>
            <a:r>
              <a:rPr lang="en-US" sz="2000" b="1" dirty="0" smtClean="0">
                <a:latin typeface="Consolas" pitchFamily="49" charset="0"/>
                <a:ea typeface="Roboto" pitchFamily="2" charset="0"/>
                <a:cs typeface="Consolas" pitchFamily="49" charset="0"/>
              </a:rPr>
              <a:t>new</a:t>
            </a:r>
            <a:r>
              <a:rPr lang="en-US" sz="2000" b="1" dirty="0" smtClean="0">
                <a:solidFill>
                  <a:schemeClr val="bg1"/>
                </a:solidFill>
                <a:latin typeface="Consolas" pitchFamily="49" charset="0"/>
                <a:ea typeface="Roboto" pitchFamily="2" charset="0"/>
                <a:cs typeface="Consolas" pitchFamily="49" charset="0"/>
              </a:rPr>
              <a:t> DatabaseConnection</a:t>
            </a:r>
            <a:r>
              <a:rPr lang="en-US" sz="2000" b="1" dirty="0" smtClean="0">
                <a:solidFill>
                  <a:srgbClr val="FF00FF"/>
                </a:solidFill>
                <a:latin typeface="Consolas" pitchFamily="49" charset="0"/>
                <a:ea typeface="Roboto" pitchFamily="2" charset="0"/>
                <a:cs typeface="Consolas" pitchFamily="49" charset="0"/>
              </a:rPr>
              <a:t>Singleton</a:t>
            </a:r>
            <a:r>
              <a:rPr lang="en-US" sz="2000" b="1" dirty="0" smtClean="0">
                <a:solidFill>
                  <a:schemeClr val="bg1"/>
                </a:solidFill>
                <a:latin typeface="Consolas" pitchFamily="49" charset="0"/>
                <a:ea typeface="Roboto" pitchFamily="2" charset="0"/>
                <a:cs typeface="Consolas" pitchFamily="49" charset="0"/>
              </a:rPr>
              <a:t>());</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22731799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New, Delete?</a:t>
            </a:r>
            <a:br>
              <a:rPr lang="en-US" dirty="0" smtClean="0"/>
            </a:br>
            <a:r>
              <a:rPr lang="en-US" dirty="0"/>
              <a:t/>
            </a:r>
            <a:br>
              <a:rPr lang="en-US" dirty="0"/>
            </a:br>
            <a:r>
              <a:rPr lang="en-US" dirty="0" err="1" smtClean="0"/>
              <a:t>Kann</a:t>
            </a:r>
            <a:r>
              <a:rPr lang="en-US" dirty="0" smtClean="0"/>
              <a:t> das </a:t>
            </a:r>
            <a:r>
              <a:rPr lang="en-US" dirty="0" err="1" smtClean="0"/>
              <a:t>nicht</a:t>
            </a:r>
            <a:r>
              <a:rPr lang="en-US" dirty="0" smtClean="0"/>
              <a:t> die Runtime </a:t>
            </a:r>
            <a:r>
              <a:rPr lang="en-US" dirty="0" err="1" smtClean="0"/>
              <a:t>machen</a:t>
            </a:r>
            <a:r>
              <a:rPr lang="en-US" dirty="0"/>
              <a:t>?</a:t>
            </a:r>
            <a:endParaRPr lang="de-DE" dirty="0"/>
          </a:p>
        </p:txBody>
      </p:sp>
    </p:spTree>
    <p:extLst>
      <p:ext uri="{BB962C8B-B14F-4D97-AF65-F5344CB8AC3E}">
        <p14:creationId xmlns:p14="http://schemas.microsoft.com/office/powerpoint/2010/main" xmlns="" val="307453721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a:solidFill>
                  <a:srgbClr val="FF00FF"/>
                </a:solidFill>
                <a:latin typeface="Consolas" pitchFamily="49" charset="0"/>
                <a:ea typeface="Roboto" pitchFamily="2" charset="0"/>
                <a:cs typeface="Consolas" pitchFamily="49" charset="0"/>
              </a:rPr>
              <a:t>Only</a:t>
            </a:r>
            <a:r>
              <a:rPr lang="en-US" sz="2000" b="1" dirty="0" err="1">
                <a:solidFill>
                  <a:schemeClr val="bg1"/>
                </a:solidFill>
                <a:latin typeface="Consolas" pitchFamily="49" charset="0"/>
                <a:ea typeface="Roboto" pitchFamily="2" charset="0"/>
                <a:cs typeface="Consolas" pitchFamily="49" charset="0"/>
              </a:rPr>
              <a:t>.</a:t>
            </a:r>
            <a:r>
              <a:rPr lang="en-US" sz="2000" b="1" dirty="0" err="1">
                <a:solidFill>
                  <a:srgbClr val="FF00FF"/>
                </a:solidFill>
                <a:latin typeface="Consolas" pitchFamily="49" charset="0"/>
                <a:ea typeface="Roboto" pitchFamily="2" charset="0"/>
                <a:cs typeface="Consolas" pitchFamily="49" charset="0"/>
              </a:rPr>
              <a:t>One</a:t>
            </a:r>
            <a:r>
              <a:rPr lang="en-US" sz="2000" b="1" dirty="0">
                <a:solidFill>
                  <a:schemeClr val="bg1"/>
                </a:solidFill>
                <a:latin typeface="Consolas" pitchFamily="49" charset="0"/>
                <a:ea typeface="Roboto" pitchFamily="2" charset="0"/>
                <a:cs typeface="Consolas" pitchFamily="49" charset="0"/>
              </a:rPr>
              <a:t>&lt;</a:t>
            </a:r>
            <a:r>
              <a:rPr lang="en-US" sz="2000" b="1" dirty="0" err="1">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xmlns="" val="1505823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The</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Same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xmlns="" val="279969976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instance </a:t>
            </a:r>
            <a:r>
              <a:rPr lang="en-US" sz="2000" b="1" dirty="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Unity</a:t>
            </a:r>
            <a:r>
              <a:rPr lang="en-US" sz="2000" b="1" dirty="0" err="1"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Resolve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rgbClr val="FF00FF"/>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xmlns="" val="407744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00B7FF"/>
                </a:solidFill>
              </a:rPr>
              <a:t>aussagekräftige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Erzeuge</a:t>
            </a:r>
            <a:endParaRPr lang="en-US" dirty="0"/>
          </a:p>
        </p:txBody>
      </p:sp>
      <p:sp>
        <p:nvSpPr>
          <p:cNvPr id="5" name="Textplatzhalter 4"/>
          <p:cNvSpPr>
            <a:spLocks noGrp="1"/>
          </p:cNvSpPr>
          <p:nvPr>
            <p:ph type="body" sz="quarter" idx="11"/>
          </p:nvPr>
        </p:nvSpPr>
        <p:spPr/>
        <p:txBody>
          <a:bodyPr/>
          <a:lstStyle/>
          <a:p>
            <a:r>
              <a:rPr lang="de-DE" dirty="0" smtClean="0"/>
              <a:t>Unterschiede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instance = </a:t>
            </a:r>
            <a:r>
              <a:rPr lang="en-US" sz="2000" b="1" dirty="0" err="1" smtClean="0">
                <a:solidFill>
                  <a:schemeClr val="bg1"/>
                </a:solidFill>
                <a:latin typeface="Consolas" pitchFamily="49" charset="0"/>
                <a:ea typeface="Roboto" pitchFamily="2" charset="0"/>
                <a:cs typeface="Consolas" pitchFamily="49" charset="0"/>
              </a:rPr>
              <a:t>Object</a:t>
            </a:r>
            <a:r>
              <a:rPr lang="en-US" sz="2000" b="1" dirty="0" err="1" smtClean="0">
                <a:solidFill>
                  <a:srgbClr val="FF00FF"/>
                </a:solidFill>
                <a:latin typeface="Consolas" pitchFamily="49" charset="0"/>
                <a:ea typeface="Roboto" pitchFamily="2" charset="0"/>
                <a:cs typeface="Consolas" pitchFamily="49" charset="0"/>
              </a:rPr>
              <a:t>Fuck</a:t>
            </a:r>
            <a:r>
              <a:rPr lang="en-US" sz="2000" b="1" dirty="0" err="1" smtClean="0">
                <a:solidFill>
                  <a:schemeClr val="bg1"/>
                </a:solidFill>
                <a:latin typeface="Consolas" pitchFamily="49" charset="0"/>
                <a:ea typeface="Roboto" pitchFamily="2" charset="0"/>
                <a:cs typeface="Consolas" pitchFamily="49" charset="0"/>
              </a:rPr>
              <a:t>tory.</a:t>
            </a:r>
            <a:r>
              <a:rPr lang="en-US" sz="2000" b="1" dirty="0" err="1" smtClean="0">
                <a:solidFill>
                  <a:srgbClr val="FF00FF"/>
                </a:solidFill>
                <a:latin typeface="Consolas" pitchFamily="49" charset="0"/>
                <a:ea typeface="Roboto" pitchFamily="2" charset="0"/>
                <a:cs typeface="Consolas" pitchFamily="49" charset="0"/>
              </a:rPr>
              <a:t>GetInstance</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DatabaseConnection</a:t>
            </a:r>
            <a:r>
              <a:rPr lang="en-US" sz="2000" b="1" dirty="0" smtClean="0">
                <a:solidFill>
                  <a:schemeClr val="bg1"/>
                </a:solidFill>
                <a:latin typeface="Consolas" pitchFamily="49" charset="0"/>
                <a:ea typeface="Roboto" pitchFamily="2" charset="0"/>
                <a:cs typeface="Consolas" pitchFamily="49" charset="0"/>
              </a:rPr>
              <a:t>&gt;();</a:t>
            </a:r>
          </a:p>
        </p:txBody>
      </p:sp>
    </p:spTree>
    <p:extLst>
      <p:ext uri="{BB962C8B-B14F-4D97-AF65-F5344CB8AC3E}">
        <p14:creationId xmlns:p14="http://schemas.microsoft.com/office/powerpoint/2010/main" xmlns="" val="136493839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err="1" smtClean="0"/>
              <a:t>factory</a:t>
            </a:r>
            <a:endParaRPr lang="de-DE" sz="19900" dirty="0"/>
          </a:p>
        </p:txBody>
      </p:sp>
    </p:spTree>
    <p:extLst>
      <p:ext uri="{BB962C8B-B14F-4D97-AF65-F5344CB8AC3E}">
        <p14:creationId xmlns:p14="http://schemas.microsoft.com/office/powerpoint/2010/main" xmlns="" val="1553090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“Du </a:t>
            </a:r>
            <a:r>
              <a:rPr lang="en-US" sz="4400" dirty="0" err="1" smtClean="0">
                <a:solidFill>
                  <a:schemeClr val="tx1">
                    <a:lumMod val="50000"/>
                    <a:lumOff val="50000"/>
                  </a:schemeClr>
                </a:solidFill>
                <a:latin typeface="Roboto" pitchFamily="2" charset="0"/>
                <a:ea typeface="Roboto" pitchFamily="2" charset="0"/>
              </a:rPr>
              <a:t>willst</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doch</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nicht</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einer</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Pizza</a:t>
            </a:r>
            <a:r>
              <a:rPr lang="en-US" sz="4400" dirty="0" err="1" smtClean="0">
                <a:solidFill>
                  <a:srgbClr val="FF00FF"/>
                </a:solidFill>
                <a:latin typeface="Roboto" pitchFamily="2" charset="0"/>
                <a:ea typeface="Roboto" pitchFamily="2" charset="0"/>
              </a:rPr>
              <a:t>fabrik</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essen</a:t>
            </a:r>
            <a:r>
              <a:rPr lang="en-US" sz="4400" dirty="0" smtClean="0">
                <a:solidFill>
                  <a:schemeClr val="tx1">
                    <a:lumMod val="50000"/>
                    <a:lumOff val="50000"/>
                  </a:schemeClr>
                </a:solidFill>
                <a:latin typeface="Roboto" pitchFamily="2" charset="0"/>
                <a:ea typeface="Roboto" pitchFamily="2" charset="0"/>
              </a:rPr>
              <a:t>, </a:t>
            </a:r>
            <a:r>
              <a:rPr lang="en-US" sz="4400" dirty="0" err="1" smtClean="0">
                <a:solidFill>
                  <a:schemeClr val="tx1">
                    <a:lumMod val="50000"/>
                    <a:lumOff val="50000"/>
                  </a:schemeClr>
                </a:solidFill>
                <a:latin typeface="Roboto" pitchFamily="2" charset="0"/>
                <a:ea typeface="Roboto" pitchFamily="2" charset="0"/>
              </a:rPr>
              <a:t>sondern</a:t>
            </a:r>
            <a:r>
              <a:rPr lang="en-US" sz="4400" dirty="0" smtClean="0">
                <a:solidFill>
                  <a:schemeClr val="tx1">
                    <a:lumMod val="50000"/>
                    <a:lumOff val="50000"/>
                  </a:schemeClr>
                </a:solidFill>
                <a:latin typeface="Roboto" pitchFamily="2" charset="0"/>
                <a:ea typeface="Roboto" pitchFamily="2" charset="0"/>
              </a:rPr>
              <a:t> in </a:t>
            </a:r>
            <a:r>
              <a:rPr lang="en-US" sz="4400" dirty="0" err="1" smtClean="0">
                <a:solidFill>
                  <a:schemeClr val="tx1">
                    <a:lumMod val="50000"/>
                    <a:lumOff val="50000"/>
                  </a:schemeClr>
                </a:solidFill>
                <a:latin typeface="Roboto" pitchFamily="2" charset="0"/>
                <a:ea typeface="Roboto" pitchFamily="2" charset="0"/>
              </a:rPr>
              <a:t>einem</a:t>
            </a:r>
            <a:r>
              <a:rPr lang="en-US" sz="4400" dirty="0" smtClean="0">
                <a:solidFill>
                  <a:schemeClr val="tx1">
                    <a:lumMod val="50000"/>
                    <a:lumOff val="50000"/>
                  </a:schemeClr>
                </a:solidFill>
                <a:latin typeface="Roboto" pitchFamily="2" charset="0"/>
                <a:ea typeface="Roboto" pitchFamily="2" charset="0"/>
              </a:rPr>
              <a:t> Restaurant”</a:t>
            </a:r>
            <a:br>
              <a:rPr lang="en-US" sz="4400" dirty="0" smtClean="0">
                <a:solidFill>
                  <a:schemeClr val="tx1">
                    <a:lumMod val="50000"/>
                    <a:lumOff val="50000"/>
                  </a:schemeClr>
                </a:solidFill>
                <a:latin typeface="Roboto" pitchFamily="2" charset="0"/>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Roberto </a:t>
            </a:r>
            <a:r>
              <a:rPr lang="en-US" sz="4400" dirty="0" err="1" smtClean="0">
                <a:solidFill>
                  <a:schemeClr val="tx1">
                    <a:lumMod val="75000"/>
                    <a:lumOff val="25000"/>
                  </a:schemeClr>
                </a:solidFill>
                <a:ea typeface="Roboto" pitchFamily="2" charset="0"/>
              </a:rPr>
              <a:t>Bez</a:t>
            </a:r>
            <a:r>
              <a:rPr lang="en-US" sz="4400" dirty="0" smtClean="0">
                <a:solidFill>
                  <a:schemeClr val="tx1">
                    <a:lumMod val="75000"/>
                    <a:lumOff val="25000"/>
                  </a:schemeClr>
                </a:solidFill>
                <a:ea typeface="Roboto" pitchFamily="2" charset="0"/>
              </a:rPr>
              <a:t>. </a:t>
            </a:r>
            <a:br>
              <a:rPr lang="en-US" sz="4400" dirty="0" smtClean="0">
                <a:solidFill>
                  <a:schemeClr val="tx1">
                    <a:lumMod val="75000"/>
                    <a:lumOff val="25000"/>
                  </a:schemeClr>
                </a:solidFill>
                <a:ea typeface="Roboto" pitchFamily="2" charset="0"/>
              </a:rPr>
            </a:br>
            <a:r>
              <a:rPr lang="en-US" sz="4400" dirty="0" smtClean="0">
                <a:solidFill>
                  <a:schemeClr val="tx1">
                    <a:lumMod val="75000"/>
                    <a:lumOff val="25000"/>
                  </a:schemeClr>
                </a:solidFill>
                <a:ea typeface="Roboto" pitchFamily="2" charset="0"/>
              </a:rPr>
              <a:t>Sonntag </a:t>
            </a:r>
            <a:r>
              <a:rPr lang="en-US" sz="4400" dirty="0" err="1" smtClean="0">
                <a:solidFill>
                  <a:schemeClr val="tx1">
                    <a:lumMod val="75000"/>
                    <a:lumOff val="25000"/>
                  </a:schemeClr>
                </a:solidFill>
                <a:ea typeface="Roboto" pitchFamily="2" charset="0"/>
              </a:rPr>
              <a:t>abend</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xmlns="" val="24702045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Un-</a:t>
            </a:r>
            <a:r>
              <a:rPr lang="en-US" dirty="0" err="1" smtClean="0"/>
              <a:t>denken</a:t>
            </a:r>
            <a:endParaRPr lang="en-US" dirty="0"/>
          </a:p>
        </p:txBody>
      </p:sp>
      <p:sp>
        <p:nvSpPr>
          <p:cNvPr id="4" name="Textplatzhalter 3"/>
          <p:cNvSpPr>
            <a:spLocks noGrp="1"/>
          </p:cNvSpPr>
          <p:nvPr>
            <p:ph type="body" sz="quarter" idx="10"/>
          </p:nvPr>
        </p:nvSpPr>
        <p:spPr/>
        <p:txBody>
          <a:bodyPr/>
          <a:lstStyle/>
          <a:p>
            <a:r>
              <a:rPr lang="en-US" dirty="0" err="1" smtClean="0"/>
              <a:t>Umdenken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err="1" smtClean="0"/>
              <a:t>Neu</a:t>
            </a:r>
            <a:r>
              <a:rPr lang="en-US" dirty="0" smtClean="0"/>
              <a:t> </a:t>
            </a:r>
            <a:r>
              <a:rPr lang="en-US" dirty="0" err="1" smtClean="0"/>
              <a:t>Denken</a:t>
            </a:r>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discussing the observable commonalities between two or more solutions, after they’ve emerged.</a:t>
            </a:r>
            <a:endParaRPr lang="en-US" dirty="0"/>
          </a:p>
        </p:txBody>
      </p:sp>
    </p:spTree>
    <p:extLst>
      <p:ext uri="{BB962C8B-B14F-4D97-AF65-F5344CB8AC3E}">
        <p14:creationId xmlns:p14="http://schemas.microsoft.com/office/powerpoint/2010/main" xmlns="" val="36500413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discussing the observable commonalities 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after they’ve emerged.</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err="1" smtClean="0">
                <a:solidFill>
                  <a:srgbClr val="00B7FF"/>
                </a:solidFill>
              </a:rPr>
              <a:t>Suchbare</a:t>
            </a:r>
            <a:endParaRPr lang="en-US" sz="8800" dirty="0">
              <a:solidFill>
                <a:srgbClr val="00B7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err="1" smtClean="0"/>
              <a:t>Seek</a:t>
            </a:r>
            <a:r>
              <a:rPr lang="de-DE" sz="9600" dirty="0" smtClean="0"/>
              <a:t> &amp; </a:t>
            </a:r>
            <a:r>
              <a:rPr lang="de-DE" sz="9600" dirty="0" err="1" smtClean="0"/>
              <a:t>Destroy</a:t>
            </a:r>
            <a:endParaRPr lang="de-DE" sz="9600" dirty="0"/>
          </a:p>
        </p:txBody>
      </p:sp>
      <p:sp>
        <p:nvSpPr>
          <p:cNvPr id="4" name="Textplatzhalter 3"/>
          <p:cNvSpPr>
            <a:spLocks noGrp="1"/>
          </p:cNvSpPr>
          <p:nvPr>
            <p:ph type="body" sz="quarter" idx="10"/>
          </p:nvPr>
        </p:nvSpPr>
        <p:spPr/>
        <p:txBody>
          <a:bodyPr/>
          <a:lstStyle/>
          <a:p>
            <a:r>
              <a:rPr lang="de-DE" dirty="0" smtClean="0"/>
              <a:t>Weg Damit!</a:t>
            </a:r>
            <a:endParaRPr lang="de-DE" dirty="0"/>
          </a:p>
        </p:txBody>
      </p:sp>
      <p:sp>
        <p:nvSpPr>
          <p:cNvPr id="5" name="Textplatzhalter 4"/>
          <p:cNvSpPr>
            <a:spLocks noGrp="1"/>
          </p:cNvSpPr>
          <p:nvPr>
            <p:ph type="body" sz="quarter" idx="11"/>
          </p:nvPr>
        </p:nvSpPr>
        <p:spPr/>
        <p:txBody>
          <a:bodyPr/>
          <a:lstStyle/>
          <a:p>
            <a:r>
              <a:rPr lang="de-DE" dirty="0" smtClean="0"/>
              <a:t>Wiesel Jagd</a:t>
            </a:r>
            <a:endParaRPr lang="de-DE" dirty="0"/>
          </a:p>
        </p:txBody>
      </p:sp>
    </p:spTree>
    <p:extLst>
      <p:ext uri="{BB962C8B-B14F-4D97-AF65-F5344CB8AC3E}">
        <p14:creationId xmlns:p14="http://schemas.microsoft.com/office/powerpoint/2010/main" xmlns="" val="27107542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smtClean="0"/>
              <a:t>Rename</a:t>
            </a:r>
            <a:r>
              <a:rPr lang="de-DE" dirty="0" smtClean="0"/>
              <a:t> Class</a:t>
            </a:r>
            <a:endParaRPr lang="de-DE" dirty="0"/>
          </a:p>
        </p:txBody>
      </p:sp>
      <p:sp>
        <p:nvSpPr>
          <p:cNvPr id="4" name="Textplatzhalter 3"/>
          <p:cNvSpPr>
            <a:spLocks noGrp="1"/>
          </p:cNvSpPr>
          <p:nvPr>
            <p:ph type="body" sz="quarter" idx="10"/>
          </p:nvPr>
        </p:nvSpPr>
        <p:spPr/>
        <p:txBody>
          <a:bodyPr/>
          <a:lstStyle/>
          <a:p>
            <a:r>
              <a:rPr lang="de-DE" dirty="0" smtClean="0"/>
              <a:t>Refactoring</a:t>
            </a:r>
            <a:endParaRPr lang="de-DE" dirty="0"/>
          </a:p>
        </p:txBody>
      </p:sp>
      <p:sp>
        <p:nvSpPr>
          <p:cNvPr id="5" name="Textplatzhalter 4"/>
          <p:cNvSpPr>
            <a:spLocks noGrp="1"/>
          </p:cNvSpPr>
          <p:nvPr>
            <p:ph type="body" sz="quarter" idx="11"/>
          </p:nvPr>
        </p:nvSpPr>
        <p:spPr/>
        <p:txBody>
          <a:bodyPr/>
          <a:lstStyle/>
          <a:p>
            <a:r>
              <a:rPr lang="de-DE" dirty="0" smtClean="0"/>
              <a:t>Umbenennen</a:t>
            </a:r>
            <a:endParaRPr lang="de-DE" dirty="0"/>
          </a:p>
        </p:txBody>
      </p:sp>
    </p:spTree>
    <p:extLst>
      <p:ext uri="{BB962C8B-B14F-4D97-AF65-F5344CB8AC3E}">
        <p14:creationId xmlns:p14="http://schemas.microsoft.com/office/powerpoint/2010/main" xmlns="" val="5114580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971600" y="548680"/>
            <a:ext cx="7200800" cy="5760640"/>
          </a:xfrm>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“There are many powerful </a:t>
            </a:r>
            <a:r>
              <a:rPr lang="en-US" sz="4400" dirty="0" err="1" smtClean="0">
                <a:solidFill>
                  <a:schemeClr val="tx1">
                    <a:lumMod val="50000"/>
                    <a:lumOff val="50000"/>
                  </a:schemeClr>
                </a:solidFill>
                <a:latin typeface="Roboto" pitchFamily="2" charset="0"/>
                <a:ea typeface="Roboto" pitchFamily="2" charset="0"/>
              </a:rPr>
              <a:t>refactorings</a:t>
            </a:r>
            <a:r>
              <a:rPr lang="en-US" sz="4400" dirty="0" smtClean="0">
                <a:solidFill>
                  <a:schemeClr val="tx1">
                    <a:lumMod val="50000"/>
                    <a:lumOff val="50000"/>
                  </a:schemeClr>
                </a:solidFill>
                <a:latin typeface="Roboto" pitchFamily="2" charset="0"/>
                <a:ea typeface="Roboto" pitchFamily="2" charset="0"/>
              </a:rPr>
              <a:t>, but </a:t>
            </a:r>
            <a:r>
              <a:rPr lang="en-US" sz="4400" dirty="0" smtClean="0">
                <a:solidFill>
                  <a:srgbClr val="FF00FF"/>
                </a:solidFill>
                <a:latin typeface="Roboto" pitchFamily="2" charset="0"/>
                <a:ea typeface="Roboto" pitchFamily="2" charset="0"/>
              </a:rPr>
              <a:t>Rename Class</a:t>
            </a:r>
            <a:r>
              <a:rPr lang="en-US" sz="4400" dirty="0" smtClean="0">
                <a:solidFill>
                  <a:schemeClr val="tx1">
                    <a:lumMod val="50000"/>
                    <a:lumOff val="50000"/>
                  </a:schemeClr>
                </a:solidFill>
                <a:latin typeface="Roboto" pitchFamily="2" charset="0"/>
                <a:ea typeface="Roboto" pitchFamily="2" charset="0"/>
              </a:rPr>
              <a:t> is the most powerful. It changes the way people see code and lets them notice possibilities that they might not have considered before"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Michael Feathers.</a:t>
            </a:r>
            <a:endParaRPr lang="en-US" sz="2800" dirty="0">
              <a:solidFill>
                <a:schemeClr val="tx1">
                  <a:lumMod val="75000"/>
                  <a:lumOff val="25000"/>
                </a:schemeClr>
              </a:solidFill>
              <a:ea typeface="Roboto" pitchFamily="2" charset="0"/>
            </a:endParaRPr>
          </a:p>
        </p:txBody>
      </p:sp>
    </p:spTree>
    <p:extLst>
      <p:ext uri="{BB962C8B-B14F-4D97-AF65-F5344CB8AC3E}">
        <p14:creationId xmlns:p14="http://schemas.microsoft.com/office/powerpoint/2010/main" xmlns="" val="5561934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de-DE" sz="2000" b="1" dirty="0" err="1">
                <a:latin typeface="Consolas"/>
              </a:rPr>
              <a:t>public</a:t>
            </a:r>
            <a:r>
              <a:rPr lang="de-DE" sz="2000" b="1" dirty="0">
                <a:latin typeface="Consolas"/>
              </a:rPr>
              <a:t> </a:t>
            </a:r>
            <a:r>
              <a:rPr lang="de-DE" sz="2000" b="1" dirty="0" err="1">
                <a:latin typeface="Consolas"/>
              </a:rPr>
              <a:t>class</a:t>
            </a:r>
            <a:r>
              <a:rPr lang="de-DE" sz="2000" b="1" dirty="0">
                <a:latin typeface="Consolas"/>
              </a:rPr>
              <a:t> </a:t>
            </a:r>
            <a:r>
              <a:rPr lang="de-DE" sz="2000" b="1" dirty="0" err="1">
                <a:solidFill>
                  <a:srgbClr val="FF00FF"/>
                </a:solidFill>
                <a:latin typeface="Consolas"/>
              </a:rPr>
              <a:t>Customer</a:t>
            </a:r>
            <a:r>
              <a:rPr lang="de-DE" sz="2000" b="1" dirty="0" err="1">
                <a:latin typeface="Consolas"/>
              </a:rPr>
              <a:t>Repository</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r>
              <a:rPr lang="de-DE" sz="2000" b="1" dirty="0" smtClean="0">
                <a:solidFill>
                  <a:srgbClr val="CFCFCF"/>
                </a:solidFill>
                <a:latin typeface="Consolas"/>
              </a:rPr>
              <a:t>   </a:t>
            </a:r>
            <a:r>
              <a:rPr lang="de-DE" sz="2000" b="1" dirty="0" err="1" smtClean="0">
                <a:latin typeface="Consolas"/>
              </a:rPr>
              <a:t>IEnumerable</a:t>
            </a:r>
            <a:r>
              <a:rPr lang="de-DE" sz="2000" b="1" dirty="0" smtClean="0">
                <a:solidFill>
                  <a:srgbClr val="CFCFCF"/>
                </a:solidFill>
                <a:latin typeface="Consolas"/>
              </a:rPr>
              <a:t>&lt;</a:t>
            </a:r>
            <a:r>
              <a:rPr lang="de-DE" sz="2000" b="1" dirty="0" smtClean="0">
                <a:solidFill>
                  <a:srgbClr val="FF00FF"/>
                </a:solidFill>
                <a:latin typeface="Consolas"/>
              </a:rPr>
              <a:t>Customer</a:t>
            </a:r>
            <a:r>
              <a:rPr lang="de-DE" sz="2000" b="1" dirty="0">
                <a:solidFill>
                  <a:srgbClr val="CFCFCF"/>
                </a:solidFill>
                <a:latin typeface="Consolas"/>
              </a:rPr>
              <a:t>&gt; </a:t>
            </a:r>
            <a:r>
              <a:rPr lang="de-DE" sz="2000" b="1" dirty="0" smtClean="0">
                <a:solidFill>
                  <a:srgbClr val="CFCFCF"/>
                </a:solidFill>
                <a:latin typeface="Consolas"/>
              </a:rPr>
              <a:t/>
            </a:r>
            <a:br>
              <a:rPr lang="de-DE" sz="2000" b="1" dirty="0" smtClean="0">
                <a:solidFill>
                  <a:srgbClr val="CFCFCF"/>
                </a:solidFill>
                <a:latin typeface="Consolas"/>
              </a:rPr>
            </a:br>
            <a:r>
              <a:rPr lang="de-DE" sz="2000" b="1" dirty="0" smtClean="0">
                <a:solidFill>
                  <a:srgbClr val="CFCFCF"/>
                </a:solidFill>
                <a:latin typeface="Consolas"/>
              </a:rPr>
              <a:t>   </a:t>
            </a:r>
            <a:r>
              <a:rPr lang="de-DE" sz="2000" b="1" dirty="0" err="1" smtClean="0">
                <a:solidFill>
                  <a:srgbClr val="CFCFCF"/>
                </a:solidFill>
                <a:latin typeface="Consolas"/>
              </a:rPr>
              <a:t>Get</a:t>
            </a:r>
            <a:r>
              <a:rPr lang="de-DE" sz="2000" b="1" dirty="0" err="1" smtClean="0">
                <a:solidFill>
                  <a:srgbClr val="FF00FF"/>
                </a:solidFill>
                <a:latin typeface="Consolas"/>
              </a:rPr>
              <a:t>Customers</a:t>
            </a:r>
            <a:r>
              <a:rPr lang="de-DE" sz="2000" b="1" dirty="0" err="1" smtClean="0">
                <a:solidFill>
                  <a:srgbClr val="CFCFCF"/>
                </a:solidFill>
                <a:latin typeface="Consolas"/>
              </a:rPr>
              <a:t>ByYearOfBirth</a:t>
            </a:r>
            <a:r>
              <a:rPr lang="de-DE" sz="2000" b="1" dirty="0" smtClean="0">
                <a:solidFill>
                  <a:srgbClr val="CFCFCF"/>
                </a:solidFill>
                <a:latin typeface="Consolas"/>
              </a:rPr>
              <a:t>(</a:t>
            </a:r>
            <a:r>
              <a:rPr lang="de-DE" sz="2000" b="1" dirty="0" err="1" smtClean="0">
                <a:latin typeface="Consolas"/>
              </a:rPr>
              <a:t>DateTime</a:t>
            </a:r>
            <a:r>
              <a:rPr lang="de-DE" sz="2000" b="1" dirty="0" smtClean="0">
                <a:solidFill>
                  <a:srgbClr val="CFCFCF"/>
                </a:solidFill>
                <a:latin typeface="Consolas"/>
              </a:rPr>
              <a:t> </a:t>
            </a:r>
            <a:r>
              <a:rPr lang="de-DE" sz="2000" b="1" dirty="0" err="1">
                <a:solidFill>
                  <a:schemeClr val="bg1">
                    <a:lumMod val="95000"/>
                  </a:schemeClr>
                </a:solidFill>
                <a:latin typeface="Consolas"/>
              </a:rPr>
              <a:t>yearOfBirth</a:t>
            </a:r>
            <a:r>
              <a:rPr lang="de-DE" sz="2000" b="1" dirty="0">
                <a:solidFill>
                  <a:srgbClr val="CFCFCF"/>
                </a:solidFill>
                <a:latin typeface="Consolas"/>
              </a:rPr>
              <a:t>)</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           </a:t>
            </a:r>
            <a:br>
              <a:rPr lang="de-DE" sz="2000" b="1" dirty="0">
                <a:solidFill>
                  <a:srgbClr val="CFCFCF"/>
                </a:solidFill>
                <a:latin typeface="Consolas"/>
              </a:rPr>
            </a:br>
            <a:r>
              <a:rPr lang="de-DE" sz="2000" b="1" dirty="0">
                <a:solidFill>
                  <a:srgbClr val="CFCFCF"/>
                </a:solidFill>
                <a:latin typeface="Consolas"/>
              </a:rPr>
              <a:t>   </a:t>
            </a:r>
            <a:r>
              <a:rPr lang="de-DE" sz="2000" b="1" dirty="0" smtClean="0">
                <a:solidFill>
                  <a:srgbClr val="CFCFCF"/>
                </a:solidFill>
                <a:latin typeface="Consolas"/>
              </a:rPr>
              <a:t>}</a:t>
            </a:r>
            <a:r>
              <a:rPr lang="de-DE" sz="2000" b="1" dirty="0">
                <a:solidFill>
                  <a:srgbClr val="CFCFCF"/>
                </a:solidFill>
                <a:latin typeface="Consolas"/>
              </a:rPr>
              <a:t/>
            </a:r>
            <a:br>
              <a:rPr lang="de-DE" sz="2000" b="1" dirty="0">
                <a:solidFill>
                  <a:srgbClr val="CFCFCF"/>
                </a:solidFill>
                <a:latin typeface="Consolas"/>
              </a:rPr>
            </a:br>
            <a:r>
              <a:rPr lang="de-DE" sz="2000" b="1" dirty="0">
                <a:solidFill>
                  <a:srgbClr val="CFCFCF"/>
                </a:solidFill>
                <a:latin typeface="Consolas"/>
              </a:rPr>
              <a:t>}</a:t>
            </a:r>
            <a:br>
              <a:rPr lang="de-DE" sz="2000" b="1" dirty="0">
                <a:solidFill>
                  <a:srgbClr val="CFCFCF"/>
                </a:solidFill>
                <a:latin typeface="Consolas"/>
              </a:rPr>
            </a:b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22322730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err="1">
                <a:latin typeface="Consolas"/>
              </a:rPr>
              <a:t>Customer</a:t>
            </a:r>
            <a:r>
              <a:rPr lang="en-US" sz="2000" b="1" dirty="0" err="1">
                <a:solidFill>
                  <a:srgbClr val="FF00FF"/>
                </a:solidFill>
                <a:latin typeface="Consolas"/>
              </a:rPr>
              <a:t>Repository</a:t>
            </a:r>
            <a:r>
              <a:rPr lang="en-US" sz="2000" b="1" dirty="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chemeClr val="bg1"/>
                </a:solidFill>
                <a:latin typeface="Consolas"/>
              </a:rPr>
              <a:t>GetByYearOfBirth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2620981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class </a:t>
            </a:r>
            <a:r>
              <a:rPr lang="en-US" sz="2000" b="1" dirty="0" smtClean="0">
                <a:latin typeface="Consolas"/>
              </a:rPr>
              <a:t>Customer</a:t>
            </a:r>
            <a:r>
              <a:rPr lang="en-US" sz="2000" b="1" dirty="0" smtClean="0">
                <a:solidFill>
                  <a:srgbClr val="FF00FF"/>
                </a:solidFill>
                <a:latin typeface="Consolas"/>
              </a:rPr>
              <a:t>s</a:t>
            </a:r>
            <a:r>
              <a:rPr lang="en-US" sz="2000" b="1" dirty="0" smtClean="0">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a:t>
            </a:r>
            <a:r>
              <a:rPr lang="en-US" sz="2000" b="1" dirty="0">
                <a:solidFill>
                  <a:schemeClr val="bg1"/>
                </a:solidFill>
                <a:latin typeface="Consolas"/>
              </a:rPr>
              <a:t>&gt; </a:t>
            </a:r>
            <a:r>
              <a:rPr lang="en-US" sz="2000" b="1" dirty="0" smtClean="0">
                <a:solidFill>
                  <a:schemeClr val="bg1"/>
                </a:solidFill>
                <a:latin typeface="Consolas"/>
              </a:rPr>
              <a:t/>
            </a:r>
            <a:br>
              <a:rPr lang="en-US" sz="2000" b="1" dirty="0" smtClean="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err="1" smtClean="0">
                <a:solidFill>
                  <a:srgbClr val="FF00FF"/>
                </a:solidFill>
                <a:latin typeface="Consolas"/>
              </a:rPr>
              <a:t>GetBy</a:t>
            </a:r>
            <a:r>
              <a:rPr lang="en-US" sz="2000" b="1" dirty="0" err="1" smtClean="0">
                <a:solidFill>
                  <a:schemeClr val="bg1"/>
                </a:solidFill>
                <a:latin typeface="Consolas"/>
              </a:rPr>
              <a:t>YearOfBirth</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9851727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public class Customers</a:t>
            </a: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latin typeface="Consolas"/>
              </a:rPr>
              <a:t>IEnumerable</a:t>
            </a:r>
            <a:r>
              <a:rPr lang="en-US" sz="2000" b="1" dirty="0" smtClean="0">
                <a:solidFill>
                  <a:schemeClr val="bg1"/>
                </a:solidFill>
                <a:latin typeface="Consolas"/>
              </a:rPr>
              <a:t>&lt;Customer&gt; </a:t>
            </a:r>
            <a:br>
              <a:rPr lang="en-US" sz="2000" b="1" dirty="0" smtClean="0">
                <a:solidFill>
                  <a:schemeClr val="bg1"/>
                </a:solidFill>
                <a:latin typeface="Consolas"/>
              </a:rPr>
            </a:br>
            <a:r>
              <a:rPr lang="en-US" sz="2000" b="1" dirty="0" smtClean="0">
                <a:solidFill>
                  <a:schemeClr val="bg1"/>
                </a:solidFill>
                <a:latin typeface="Consolas"/>
              </a:rPr>
              <a:t>   </a:t>
            </a:r>
            <a:r>
              <a:rPr lang="en-US" sz="2000" b="1" dirty="0" err="1" smtClean="0">
                <a:solidFill>
                  <a:srgbClr val="FF00FF"/>
                </a:solidFill>
                <a:latin typeface="Consolas"/>
              </a:rPr>
              <a:t>BornIn</a:t>
            </a:r>
            <a:r>
              <a:rPr lang="en-US" sz="2000" b="1" dirty="0" smtClean="0">
                <a:solidFill>
                  <a:schemeClr val="bg1"/>
                </a:solidFill>
                <a:latin typeface="Consolas"/>
              </a:rPr>
              <a:t>(</a:t>
            </a:r>
            <a:r>
              <a:rPr lang="en-US" sz="2000" b="1" dirty="0" err="1" smtClean="0">
                <a:latin typeface="Consolas"/>
              </a:rPr>
              <a:t>DateTime</a:t>
            </a:r>
            <a:r>
              <a:rPr lang="en-US" sz="2000" b="1" dirty="0" smtClean="0">
                <a:solidFill>
                  <a:schemeClr val="bg1"/>
                </a:solidFill>
                <a:latin typeface="Consolas"/>
              </a:rPr>
              <a:t> </a:t>
            </a:r>
            <a:r>
              <a:rPr lang="en-US" sz="2000" b="1" dirty="0" err="1" smtClean="0">
                <a:solidFill>
                  <a:schemeClr val="bg1"/>
                </a:solidFill>
                <a:latin typeface="Consolas"/>
              </a:rPr>
              <a:t>yearOfBirth</a:t>
            </a:r>
            <a:r>
              <a:rPr lang="en-US" sz="2000" b="1" dirty="0" smtClean="0">
                <a:solidFill>
                  <a:schemeClr val="bg1"/>
                </a:solidFill>
                <a:latin typeface="Consolas"/>
              </a:rPr>
              <a:t>)</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
            </a:r>
            <a:br>
              <a:rPr lang="en-US" sz="2000" b="1" dirty="0" smtClean="0">
                <a:solidFill>
                  <a:schemeClr val="bg1"/>
                </a:solidFill>
                <a:latin typeface="Consolas"/>
              </a:rPr>
            </a:br>
            <a:r>
              <a:rPr lang="en-US" sz="2000" b="1" dirty="0" smtClean="0">
                <a:solidFill>
                  <a:schemeClr val="bg1"/>
                </a:solidFill>
                <a:latin typeface="Consolas"/>
              </a:rPr>
              <a:t>   }</a:t>
            </a:r>
            <a:br>
              <a:rPr lang="en-US" sz="2000" b="1" dirty="0" smtClean="0">
                <a:solidFill>
                  <a:schemeClr val="bg1"/>
                </a:solidFill>
                <a:latin typeface="Consolas"/>
              </a:rPr>
            </a:br>
            <a:r>
              <a:rPr lang="en-US" sz="2000" b="1" dirty="0" smtClean="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422045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latin typeface="Consolas"/>
              </a:rPr>
              <a:t>public interface</a:t>
            </a:r>
            <a:r>
              <a:rPr lang="en-US" sz="2000" b="1" dirty="0">
                <a:solidFill>
                  <a:schemeClr val="bg1"/>
                </a:solidFill>
                <a:latin typeface="Consolas"/>
              </a:rPr>
              <a:t>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solidFill>
                  <a:schemeClr val="bg1"/>
                </a:solidFill>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r>
            <a:br>
              <a:rPr lang="en-US" sz="2000" b="1" dirty="0">
                <a:solidFill>
                  <a:schemeClr val="bg1"/>
                </a:solidFill>
                <a:latin typeface="Consolas"/>
              </a:rPr>
            </a:br>
            <a:r>
              <a:rPr lang="en-US" sz="2000" b="1" dirty="0">
                <a:latin typeface="Consolas"/>
              </a:rPr>
              <a:t>public class </a:t>
            </a:r>
            <a:r>
              <a:rPr lang="en-US" sz="2000" b="1" dirty="0">
                <a:solidFill>
                  <a:schemeClr val="bg1"/>
                </a:solidFill>
                <a:latin typeface="Consolas"/>
              </a:rPr>
              <a:t>Customers : </a:t>
            </a:r>
            <a:r>
              <a:rPr lang="en-US" sz="2000" b="1" dirty="0" err="1">
                <a:solidFill>
                  <a:schemeClr val="bg1"/>
                </a:solidFill>
                <a:latin typeface="Consolas"/>
              </a:rPr>
              <a:t>ICustomerRepository</a:t>
            </a: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br>
              <a:rPr lang="en-US" sz="2000" b="1" dirty="0">
                <a:solidFill>
                  <a:schemeClr val="bg1"/>
                </a:solidFill>
                <a:latin typeface="Consolas"/>
              </a:rPr>
            </a:br>
            <a:r>
              <a:rPr lang="en-US" sz="2000" b="1" dirty="0">
                <a:solidFill>
                  <a:schemeClr val="bg1"/>
                </a:solidFill>
                <a:latin typeface="Consolas"/>
              </a:rPr>
              <a:t>	/*…*/</a:t>
            </a:r>
            <a:br>
              <a:rPr lang="en-US" sz="2000" b="1" dirty="0">
                <a:solidFill>
                  <a:schemeClr val="bg1"/>
                </a:solidFill>
                <a:latin typeface="Consolas"/>
              </a:rPr>
            </a:br>
            <a:r>
              <a:rPr lang="en-US" sz="2000" b="1" dirty="0">
                <a:solidFill>
                  <a:schemeClr val="bg1"/>
                </a:solidFill>
                <a:latin typeface="Consolas"/>
              </a:rPr>
              <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42403109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a:rPr>
              <a:t>	public </a:t>
            </a:r>
            <a:r>
              <a:rPr lang="en-US" sz="2000" b="1" dirty="0">
                <a:latin typeface="Consolas"/>
              </a:rPr>
              <a:t>class </a:t>
            </a:r>
            <a:r>
              <a:rPr lang="en-US" sz="2000" b="1" dirty="0">
                <a:solidFill>
                  <a:schemeClr val="bg1"/>
                </a:solidFill>
                <a:latin typeface="Consolas"/>
              </a:rPr>
              <a:t>Customers : </a:t>
            </a:r>
            <a:r>
              <a:rPr lang="en-US" sz="2000" b="1" dirty="0" err="1">
                <a:solidFill>
                  <a:srgbClr val="FF00FF"/>
                </a:solidFill>
                <a:latin typeface="Consolas"/>
              </a:rPr>
              <a:t>I</a:t>
            </a:r>
            <a:r>
              <a:rPr lang="en-US" sz="2000" b="1" dirty="0" err="1">
                <a:solidFill>
                  <a:schemeClr val="bg1"/>
                </a:solidFill>
                <a:latin typeface="Consolas"/>
              </a:rPr>
              <a:t>CustomerRepository</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smtClean="0">
                <a:solidFill>
                  <a:schemeClr val="bg1"/>
                </a:solidFill>
                <a:latin typeface="Consolas"/>
              </a:rPr>
              <a:t>	/*…*/</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511441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8800" dirty="0" smtClean="0">
                <a:solidFill>
                  <a:srgbClr val="FF00FF"/>
                </a:solidFill>
              </a:rPr>
              <a:t>aussprechbare</a:t>
            </a:r>
            <a:endParaRPr lang="en-US" sz="8800" dirty="0">
              <a:solidFill>
                <a:srgbClr val="FF00FF"/>
              </a:solidFill>
            </a:endParaRPr>
          </a:p>
        </p:txBody>
      </p:sp>
      <p:sp>
        <p:nvSpPr>
          <p:cNvPr id="4" name="Textplatzhalter 3"/>
          <p:cNvSpPr>
            <a:spLocks noGrp="1"/>
          </p:cNvSpPr>
          <p:nvPr>
            <p:ph type="body" sz="quarter" idx="10"/>
          </p:nvPr>
        </p:nvSpPr>
        <p:spPr/>
        <p:txBody>
          <a:bodyPr/>
          <a:lstStyle/>
          <a:p>
            <a:r>
              <a:rPr lang="de-DE" dirty="0" smtClean="0"/>
              <a:t>Verwende</a:t>
            </a:r>
            <a:endParaRPr lang="en-US" dirty="0"/>
          </a:p>
        </p:txBody>
      </p:sp>
      <p:sp>
        <p:nvSpPr>
          <p:cNvPr id="5" name="Textplatzhalter 4"/>
          <p:cNvSpPr>
            <a:spLocks noGrp="1"/>
          </p:cNvSpPr>
          <p:nvPr>
            <p:ph type="body" sz="quarter" idx="11"/>
          </p:nvPr>
        </p:nvSpPr>
        <p:spPr/>
        <p:txBody>
          <a:bodyPr/>
          <a:lstStyle/>
          <a:p>
            <a:r>
              <a:rPr lang="de-DE" dirty="0" smtClean="0"/>
              <a:t>Namen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rgbClr val="FF00FF"/>
                </a:solidFill>
                <a:latin typeface="Consolas"/>
              </a:rPr>
              <a:t>I</a:t>
            </a:r>
            <a:r>
              <a:rPr lang="en-US" sz="2000" b="1" dirty="0" err="1">
                <a:solidFill>
                  <a:schemeClr val="bg1"/>
                </a:solidFill>
                <a:latin typeface="Consolas"/>
              </a:rPr>
              <a:t>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err="1">
                <a:solidFill>
                  <a:schemeClr val="bg1"/>
                </a:solidFill>
                <a:latin typeface="Consolas"/>
              </a:rPr>
              <a:t>yearOfBirth</a:t>
            </a:r>
            <a:r>
              <a:rPr lang="en-US" sz="2000" b="1" dirty="0">
                <a:solidFill>
                  <a:schemeClr val="bg1"/>
                </a:solidFill>
                <a:latin typeface="Consolas"/>
              </a:rPr>
              <a:t>);</a:t>
            </a:r>
            <a:br>
              <a:rPr lang="en-US" sz="2000" b="1" dirty="0">
                <a:solidFill>
                  <a:schemeClr val="bg1"/>
                </a:solidFill>
                <a:latin typeface="Consolas"/>
              </a:rPr>
            </a:br>
            <a:r>
              <a:rPr lang="en-US" sz="2000" b="1" dirty="0" smtClean="0">
                <a:solidFill>
                  <a:schemeClr val="bg1"/>
                </a:solidFill>
                <a:latin typeface="Consolas"/>
              </a:rPr>
              <a:t>  }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9670507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a:solidFill>
                  <a:schemeClr val="bg1"/>
                </a:solidFill>
                <a:latin typeface="Consolas"/>
              </a:rPr>
              <a:t> </a:t>
            </a:r>
            <a:r>
              <a:rPr lang="en-US" sz="2000" b="1" dirty="0" smtClean="0">
                <a:solidFill>
                  <a:schemeClr val="bg1"/>
                </a:solidFill>
                <a:latin typeface="Consolas"/>
              </a:rPr>
              <a:t> public </a:t>
            </a:r>
            <a:r>
              <a:rPr lang="en-US" sz="2000" b="1" dirty="0">
                <a:solidFill>
                  <a:schemeClr val="bg1"/>
                </a:solidFill>
                <a:latin typeface="Consolas"/>
              </a:rPr>
              <a:t>interface </a:t>
            </a:r>
            <a:r>
              <a:rPr lang="en-US" sz="2000" b="1" dirty="0" err="1">
                <a:solidFill>
                  <a:schemeClr val="bg1"/>
                </a:solidFill>
                <a:latin typeface="Consolas"/>
              </a:rPr>
              <a:t>IFindCustomers</a:t>
            </a:r>
            <a:r>
              <a:rPr lang="en-US" sz="2000" b="1" dirty="0">
                <a:solidFill>
                  <a:schemeClr val="bg1"/>
                </a:solidFill>
                <a:latin typeface="Consolas"/>
              </a:rPr>
              <a:t> </a:t>
            </a:r>
            <a:br>
              <a:rPr lang="en-US" sz="2000" b="1" dirty="0">
                <a:solidFill>
                  <a:schemeClr val="bg1"/>
                </a:solidFill>
                <a:latin typeface="Consolas"/>
              </a:rPr>
            </a:br>
            <a:r>
              <a:rPr lang="en-US" sz="2000" b="1" dirty="0" smtClean="0">
                <a:solidFill>
                  <a:schemeClr val="bg1"/>
                </a:solidFill>
                <a:latin typeface="Consolas"/>
              </a:rPr>
              <a:t>  { </a:t>
            </a:r>
            <a:r>
              <a:rPr lang="en-US" sz="2000" b="1" dirty="0">
                <a:solidFill>
                  <a:schemeClr val="bg1"/>
                </a:solidFill>
                <a:latin typeface="Consolas"/>
              </a:rPr>
              <a:t/>
            </a:r>
            <a:br>
              <a:rPr lang="en-US" sz="2000" b="1" dirty="0">
                <a:solidFill>
                  <a:schemeClr val="bg1"/>
                </a:solidFill>
                <a:latin typeface="Consolas"/>
              </a:rPr>
            </a:br>
            <a:r>
              <a:rPr lang="en-US" sz="2000" b="1" dirty="0">
                <a:solidFill>
                  <a:schemeClr val="bg1"/>
                </a:solidFill>
                <a:latin typeface="Consolas"/>
              </a:rPr>
              <a:t>	</a:t>
            </a:r>
            <a:r>
              <a:rPr lang="en-US" sz="2000" b="1" dirty="0" err="1">
                <a:solidFill>
                  <a:schemeClr val="bg1"/>
                </a:solidFill>
                <a:latin typeface="Consolas"/>
              </a:rPr>
              <a:t>IEnumerable</a:t>
            </a:r>
            <a:r>
              <a:rPr lang="en-US" sz="2000" b="1" dirty="0">
                <a:solidFill>
                  <a:schemeClr val="bg1"/>
                </a:solidFill>
                <a:latin typeface="Consolas"/>
              </a:rPr>
              <a:t> &lt;Customer&gt; </a:t>
            </a:r>
            <a:r>
              <a:rPr lang="en-US" sz="2000" b="1" dirty="0" err="1">
                <a:solidFill>
                  <a:schemeClr val="bg1"/>
                </a:solidFill>
                <a:latin typeface="Consolas"/>
              </a:rPr>
              <a:t>BornIn</a:t>
            </a:r>
            <a:r>
              <a:rPr lang="en-US" sz="2000" b="1" dirty="0">
                <a:solidFill>
                  <a:schemeClr val="bg1"/>
                </a:solidFill>
                <a:latin typeface="Consolas"/>
              </a:rPr>
              <a:t>(</a:t>
            </a:r>
            <a:r>
              <a:rPr lang="en-US" sz="2000" b="1" dirty="0" err="1">
                <a:latin typeface="Consolas"/>
              </a:rPr>
              <a:t>DateTime</a:t>
            </a:r>
            <a:r>
              <a:rPr lang="en-US" sz="2000" b="1" dirty="0">
                <a:latin typeface="Consolas"/>
              </a:rPr>
              <a:t> </a:t>
            </a:r>
            <a:r>
              <a:rPr lang="en-US" sz="2000" b="1" dirty="0" smtClean="0">
                <a:solidFill>
                  <a:srgbClr val="FF00FF"/>
                </a:solidFill>
                <a:latin typeface="Consolas"/>
              </a:rPr>
              <a:t>year</a:t>
            </a:r>
            <a:r>
              <a:rPr lang="en-US" sz="2000" b="1" dirty="0" smtClean="0">
                <a:solidFill>
                  <a:schemeClr val="bg1"/>
                </a:solidFill>
                <a:latin typeface="Consolas"/>
              </a:rPr>
              <a:t>);</a:t>
            </a:r>
            <a:r>
              <a:rPr lang="en-US" sz="2000" b="1" dirty="0">
                <a:solidFill>
                  <a:schemeClr val="bg1"/>
                </a:solidFill>
                <a:latin typeface="Consolas"/>
              </a:rPr>
              <a:t/>
            </a:r>
            <a:br>
              <a:rPr lang="en-US" sz="2000" b="1" dirty="0">
                <a:solidFill>
                  <a:schemeClr val="bg1"/>
                </a:solidFill>
                <a:latin typeface="Consolas"/>
              </a:rPr>
            </a:br>
            <a:r>
              <a:rPr lang="en-US" sz="2000" b="1" dirty="0" smtClean="0">
                <a:solidFill>
                  <a:schemeClr val="bg1"/>
                </a:solidFill>
                <a:latin typeface="Consolas"/>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2933748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Iformatter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IFormat</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7050547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r>
              <a:rPr lang="en-US" sz="2000" b="1" dirty="0" err="1" smtClean="0">
                <a:solidFill>
                  <a:schemeClr val="bg1"/>
                </a:solidFill>
                <a:latin typeface="Consolas" pitchFamily="49" charset="0"/>
                <a:ea typeface="Roboto" pitchFamily="2" charset="0"/>
                <a:cs typeface="Consolas" pitchFamily="49" charset="0"/>
              </a:rPr>
              <a:t>IObserver</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err="1" smtClean="0">
                <a:solidFill>
                  <a:schemeClr val="bg1"/>
                </a:solidFill>
                <a:latin typeface="Consolas" pitchFamily="49" charset="0"/>
                <a:ea typeface="Roboto" pitchFamily="2" charset="0"/>
                <a:cs typeface="Consolas" pitchFamily="49" charset="0"/>
              </a:rPr>
              <a:t>IObserve</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371500218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Interfaces </a:t>
            </a:r>
            <a:br>
              <a:rPr lang="de-DE" dirty="0" smtClean="0"/>
            </a:br>
            <a:r>
              <a:rPr lang="de-DE" dirty="0" smtClean="0"/>
              <a:t>definieren </a:t>
            </a:r>
            <a:r>
              <a:rPr lang="de-DE" dirty="0" smtClean="0">
                <a:solidFill>
                  <a:srgbClr val="FF00FF"/>
                </a:solidFill>
              </a:rPr>
              <a:t>verhalten</a:t>
            </a:r>
            <a:r>
              <a:rPr lang="de-DE" dirty="0" smtClean="0"/>
              <a:t>. </a:t>
            </a:r>
            <a:br>
              <a:rPr lang="de-DE" dirty="0" smtClean="0"/>
            </a:br>
            <a:r>
              <a:rPr lang="de-DE" dirty="0"/>
              <a:t/>
            </a:r>
            <a:br>
              <a:rPr lang="de-DE" dirty="0"/>
            </a:br>
            <a:r>
              <a:rPr lang="de-DE" dirty="0" smtClean="0"/>
              <a:t>Warum nennen wir sie nicht so?</a:t>
            </a:r>
            <a:endParaRPr lang="de-DE" dirty="0"/>
          </a:p>
        </p:txBody>
      </p:sp>
    </p:spTree>
    <p:extLst>
      <p:ext uri="{BB962C8B-B14F-4D97-AF65-F5344CB8AC3E}">
        <p14:creationId xmlns:p14="http://schemas.microsoft.com/office/powerpoint/2010/main" xmlns="" val="41643064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 Do Something For You</a:t>
            </a:r>
            <a:endParaRPr lang="de-DE" dirty="0"/>
          </a:p>
        </p:txBody>
      </p:sp>
    </p:spTree>
    <p:extLst>
      <p:ext uri="{BB962C8B-B14F-4D97-AF65-F5344CB8AC3E}">
        <p14:creationId xmlns:p14="http://schemas.microsoft.com/office/powerpoint/2010/main" xmlns="" val="2259103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2"/>
              </a:rPr>
              <a:t>http://www.labnol.org/software/tutorials/advice-select-best-fonts-for-powerpoint-presentation-slides/3355/</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Health</a:t>
            </a:r>
            <a:r>
              <a:rPr lang="de-AT" sz="1200" dirty="0">
                <a:latin typeface="Roboto" pitchFamily="2" charset="0"/>
                <a:ea typeface="Roboto" pitchFamily="2" charset="0"/>
              </a:rPr>
              <a:t/>
            </a:r>
            <a:br>
              <a:rPr lang="de-AT" sz="1200" dirty="0">
                <a:latin typeface="Roboto" pitchFamily="2" charset="0"/>
                <a:ea typeface="Roboto" pitchFamily="2" charset="0"/>
              </a:rPr>
            </a:br>
            <a:r>
              <a:rPr lang="de-DE" sz="1200" dirty="0">
                <a:latin typeface="Roboto" pitchFamily="2" charset="0"/>
                <a:ea typeface="Roboto" pitchFamily="2" charset="0"/>
                <a:hlinkClick r:id="rId3"/>
              </a:rPr>
              <a:t>http://thenounproject.com/noun/first-aid/#</a:t>
            </a:r>
            <a:r>
              <a:rPr lang="de-DE" sz="1200" dirty="0" smtClean="0">
                <a:latin typeface="Roboto" pitchFamily="2" charset="0"/>
                <a:ea typeface="Roboto" pitchFamily="2" charset="0"/>
                <a:hlinkClick r:id="rId3"/>
              </a:rPr>
              <a:t>icon-No2208</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a:latin typeface="Roboto" pitchFamily="2" charset="0"/>
                <a:ea typeface="Roboto" pitchFamily="2" charset="0"/>
              </a:rPr>
              <a:t/>
            </a:r>
            <a:br>
              <a:rPr lang="de-DE" sz="1200" dirty="0">
                <a:latin typeface="Roboto" pitchFamily="2" charset="0"/>
                <a:ea typeface="Roboto" pitchFamily="2" charset="0"/>
              </a:rPr>
            </a:br>
            <a:r>
              <a:rPr lang="de-DE" sz="1200" dirty="0" smtClean="0">
                <a:latin typeface="Roboto" pitchFamily="2" charset="0"/>
                <a:ea typeface="Roboto" pitchFamily="2" charset="0"/>
              </a:rPr>
              <a:t>Andy Palmer on Singletons</a:t>
            </a:r>
            <a:br>
              <a:rPr lang="de-DE" sz="1200" dirty="0" smtClean="0">
                <a:latin typeface="Roboto" pitchFamily="2" charset="0"/>
                <a:ea typeface="Roboto" pitchFamily="2" charset="0"/>
              </a:rPr>
            </a:br>
            <a:r>
              <a:rPr lang="de-DE" sz="1200" dirty="0" smtClean="0">
                <a:latin typeface="Roboto" pitchFamily="2" charset="0"/>
                <a:ea typeface="Roboto" pitchFamily="2" charset="0"/>
                <a:hlinkClick r:id="rId4"/>
              </a:rPr>
              <a:t>http</a:t>
            </a:r>
            <a:r>
              <a:rPr lang="de-DE" sz="1200" dirty="0">
                <a:latin typeface="Roboto" pitchFamily="2" charset="0"/>
                <a:ea typeface="Roboto" pitchFamily="2" charset="0"/>
                <a:hlinkClick r:id="rId4"/>
              </a:rPr>
              <a:t>://andypalmer.com/2008/05/singletons/</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 </a:t>
            </a:r>
            <a:r>
              <a:rPr lang="de-DE" dirty="0" err="1" smtClean="0">
                <a:latin typeface="Roboto" pitchFamily="2" charset="0"/>
                <a:ea typeface="Roboto" pitchFamily="2" charset="0"/>
              </a:rPr>
              <a:t>gen</a:t>
            </a:r>
            <a:r>
              <a:rPr lang="de-DE" dirty="0" err="1" smtClean="0">
                <a:solidFill>
                  <a:srgbClr val="FF00FF"/>
                </a:solidFill>
                <a:latin typeface="Roboto" pitchFamily="2" charset="0"/>
                <a:ea typeface="Roboto" pitchFamily="2" charset="0"/>
              </a:rPr>
              <a:t>ymd</a:t>
            </a:r>
            <a:r>
              <a:rPr lang="de-DE" dirty="0" err="1" smtClean="0">
                <a:solidFill>
                  <a:srgbClr val="00DB00"/>
                </a:solidFill>
                <a:latin typeface="Roboto" pitchFamily="2" charset="0"/>
                <a:ea typeface="Roboto" pitchFamily="2" charset="0"/>
              </a:rPr>
              <a:t>hms</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latin typeface="Roboto" pitchFamily="2" charset="0"/>
                <a:ea typeface="Roboto" pitchFamily="2" charset="0"/>
              </a:rPr>
              <a:t>private Date</a:t>
            </a:r>
            <a:br>
              <a:rPr lang="de-DE" dirty="0" smtClean="0">
                <a:latin typeface="Roboto" pitchFamily="2" charset="0"/>
                <a:ea typeface="Roboto" pitchFamily="2" charset="0"/>
              </a:rPr>
            </a:br>
            <a:r>
              <a:rPr lang="de-DE" dirty="0" err="1" smtClean="0">
                <a:latin typeface="Roboto" pitchFamily="2" charset="0"/>
                <a:ea typeface="Roboto" pitchFamily="2" charset="0"/>
              </a:rPr>
              <a:t>generation</a:t>
            </a:r>
            <a:r>
              <a:rPr lang="de-DE" dirty="0" err="1" smtClean="0">
                <a:solidFill>
                  <a:srgbClr val="FF00FF"/>
                </a:solidFill>
                <a:latin typeface="Roboto" pitchFamily="2" charset="0"/>
                <a:ea typeface="Roboto" pitchFamily="2" charset="0"/>
              </a:rPr>
              <a:t>Timestamp</a:t>
            </a:r>
            <a:endParaRPr lang="en-US" dirty="0">
              <a:solidFill>
                <a:srgbClr val="FF00FF"/>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Gets or sets.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for </a:t>
            </a:r>
            <a:r>
              <a:rPr lang="en-US" sz="2000" dirty="0" err="1" smtClean="0">
                <a:solidFill>
                  <a:srgbClr val="00DB00"/>
                </a:solidFill>
                <a:latin typeface="Roboto" pitchFamily="2" charset="0"/>
                <a:ea typeface="Roboto" pitchFamily="2" charset="0"/>
              </a:rPr>
              <a:t>Ewiomc</a:t>
            </a:r>
            <a:r>
              <a:rPr lang="en-US" sz="2000" dirty="0" smtClean="0">
                <a:solidFill>
                  <a:srgbClr val="00DB00"/>
                </a:solidFill>
                <a:latin typeface="Roboto" pitchFamily="2" charset="0"/>
                <a:ea typeface="Roboto" pitchFamily="2" charset="0"/>
              </a:rPr>
              <a: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&lt;/summary&gt;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Used internally by the bl.</a:t>
            </a:r>
            <a:br>
              <a:rPr lang="en-US" sz="2000" dirty="0" smtClean="0">
                <a:solidFill>
                  <a:srgbClr val="00DB00"/>
                </a:solidFill>
                <a:latin typeface="Roboto" pitchFamily="2" charset="0"/>
                <a:ea typeface="Roboto" pitchFamily="2" charset="0"/>
              </a:rPr>
            </a:br>
            <a:r>
              <a:rPr lang="en-US" sz="2000" dirty="0" smtClean="0">
                <a:solidFill>
                  <a:srgbClr val="00DB00"/>
                </a:solidFill>
                <a:latin typeface="Roboto" pitchFamily="2" charset="0"/>
                <a:ea typeface="Roboto" pitchFamily="2" charset="0"/>
              </a:rPr>
              <a:t>	/// &lt;/remarks&gt;  </a:t>
            </a: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public string </a:t>
            </a:r>
            <a:r>
              <a:rPr lang="en-US" sz="2000" dirty="0" err="1" smtClean="0">
                <a:solidFill>
                  <a:schemeClr val="bg1"/>
                </a:solidFill>
                <a:latin typeface="Roboto" pitchFamily="2" charset="0"/>
                <a:ea typeface="Roboto" pitchFamily="2" charset="0"/>
              </a:rPr>
              <a:t>Vdewgvgwid</a:t>
            </a:r>
            <a:r>
              <a:rPr lang="en-US" sz="2000" dirty="0" smtClean="0">
                <a:solidFill>
                  <a:schemeClr val="bg1"/>
                </a:solidFill>
                <a:latin typeface="Roboto" pitchFamily="2" charset="0"/>
                <a:ea typeface="Roboto" pitchFamily="2" charset="0"/>
              </a:rPr>
              <a:t> { </a:t>
            </a:r>
            <a:r>
              <a:rPr lang="en-US" sz="2000" dirty="0" smtClean="0">
                <a:latin typeface="Roboto" pitchFamily="2" charset="0"/>
                <a:ea typeface="Roboto" pitchFamily="2" charset="0"/>
              </a:rPr>
              <a:t>get</a:t>
            </a:r>
            <a:r>
              <a:rPr lang="en-US" sz="2000" dirty="0" smtClean="0">
                <a:solidFill>
                  <a:schemeClr val="bg1"/>
                </a:solidFill>
                <a:latin typeface="Roboto" pitchFamily="2" charset="0"/>
                <a:ea typeface="Roboto" pitchFamily="2" charset="0"/>
              </a:rPr>
              <a:t>; </a:t>
            </a:r>
            <a:r>
              <a:rPr lang="en-US" sz="2000" dirty="0" smtClean="0">
                <a:latin typeface="Roboto" pitchFamily="2" charset="0"/>
                <a:ea typeface="Roboto" pitchFamily="2" charset="0"/>
              </a:rPr>
              <a:t>set</a:t>
            </a:r>
            <a:r>
              <a:rPr lang="en-US" sz="2000" dirty="0" smtClean="0">
                <a:solidFill>
                  <a:schemeClr val="bg1"/>
                </a:solidFill>
                <a:latin typeface="Roboto" pitchFamily="2" charset="0"/>
                <a:ea typeface="Roboto" pitchFamily="2" charset="0"/>
              </a:rPr>
              <a:t>; }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a:r>
            <a:br>
              <a:rPr lang="en-US" sz="2000" dirty="0" smtClean="0">
                <a:solidFill>
                  <a:schemeClr val="bg1"/>
                </a:solidFill>
                <a:latin typeface="Roboto" pitchFamily="2" charset="0"/>
                <a:ea typeface="Roboto" pitchFamily="2" charset="0"/>
              </a:rPr>
            </a:br>
            <a:r>
              <a:rPr lang="en-US" sz="2000" dirty="0" smtClean="0">
                <a:solidFill>
                  <a:schemeClr val="bg1"/>
                </a:solidFill>
                <a:latin typeface="Roboto" pitchFamily="2" charset="0"/>
                <a:ea typeface="Roboto" pitchFamily="2" charset="0"/>
              </a:rPr>
              <a:t>	WTF? </a:t>
            </a:r>
            <a:r>
              <a:rPr lang="en-US" sz="2000" dirty="0" err="1" smtClean="0">
                <a:solidFill>
                  <a:schemeClr val="bg1"/>
                </a:solidFill>
                <a:latin typeface="Roboto" pitchFamily="2" charset="0"/>
                <a:ea typeface="Roboto" pitchFamily="2" charset="0"/>
              </a:rPr>
              <a:t>Ich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geh</a:t>
            </a:r>
            <a:r>
              <a:rPr lang="en-US" sz="2000" dirty="0" smtClean="0">
                <a:solidFill>
                  <a:schemeClr val="bg1"/>
                </a:solidFill>
                <a:latin typeface="Roboto" pitchFamily="2" charset="0"/>
                <a:ea typeface="Roboto" pitchFamily="2" charset="0"/>
              </a:rPr>
              <a:t> </a:t>
            </a:r>
            <a:r>
              <a:rPr lang="en-US" sz="2000" dirty="0" err="1" smtClean="0">
                <a:solidFill>
                  <a:schemeClr val="bg1"/>
                </a:solidFill>
                <a:latin typeface="Roboto" pitchFamily="2" charset="0"/>
                <a:ea typeface="Roboto" pitchFamily="2" charset="0"/>
              </a:rPr>
              <a:t>heim</a:t>
            </a:r>
            <a:r>
              <a:rPr lang="en-US" sz="2000" dirty="0" smtClean="0">
                <a:solidFill>
                  <a:schemeClr val="bg1"/>
                </a:solidFill>
                <a:latin typeface="Roboto" pitchFamily="2" charset="0"/>
                <a:ea typeface="Roboto" pitchFamily="2" charset="0"/>
              </a:rPr>
              <a:t>.</a:t>
            </a: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Klassen</a:t>
            </a:r>
            <a:r>
              <a:rPr lang="de-DE" dirty="0" smtClean="0">
                <a:solidFill>
                  <a:srgbClr val="00B7FF"/>
                </a:solidFill>
              </a:rPr>
              <a:t>namen</a:t>
            </a:r>
            <a:endParaRPr lang="en-US" dirty="0">
              <a:solidFill>
                <a:srgbClr val="00B7FF"/>
              </a:solidFill>
            </a:endParaRPr>
          </a:p>
        </p:txBody>
      </p:sp>
      <p:sp>
        <p:nvSpPr>
          <p:cNvPr id="4" name="Textplatzhalter 3"/>
          <p:cNvSpPr>
            <a:spLocks noGrp="1"/>
          </p:cNvSpPr>
          <p:nvPr>
            <p:ph type="body" sz="quarter" idx="10"/>
          </p:nvPr>
        </p:nvSpPr>
        <p:spPr/>
        <p:txBody>
          <a:bodyPr/>
          <a:lstStyle/>
          <a:p>
            <a:r>
              <a:rPr lang="de-DE" dirty="0" smtClean="0"/>
              <a:t>Aussage</a:t>
            </a:r>
            <a:endParaRPr lang="en-US" dirty="0"/>
          </a:p>
        </p:txBody>
      </p:sp>
      <p:sp>
        <p:nvSpPr>
          <p:cNvPr id="5" name="Textplatzhalter 4"/>
          <p:cNvSpPr>
            <a:spLocks noGrp="1"/>
          </p:cNvSpPr>
          <p:nvPr>
            <p:ph type="body" sz="quarter" idx="11"/>
          </p:nvPr>
        </p:nvSpPr>
        <p:spPr/>
        <p:txBody>
          <a:bodyPr/>
          <a:lstStyle/>
          <a:p>
            <a:r>
              <a:rPr lang="de-DE" dirty="0" smtClean="0"/>
              <a:t>kräftig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“Classes and objects should have noun or noun phrase names like customer, </a:t>
            </a:r>
            <a:r>
              <a:rPr lang="en-US" dirty="0" err="1" smtClean="0"/>
              <a:t>WikiPage</a:t>
            </a:r>
            <a:r>
              <a:rPr lang="en-US" dirty="0" smtClean="0"/>
              <a:t>, Account, and </a:t>
            </a:r>
            <a:r>
              <a:rPr lang="en-US" dirty="0" err="1" smtClean="0"/>
              <a:t>Addressparser</a:t>
            </a:r>
            <a:r>
              <a:rPr lang="en-US" dirty="0" smtClean="0"/>
              <a:t>. Avoid words like manager, Processor,, Data, or Info in the Name of a class. A class Name should not be a verb.”</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a14="http://schemas.microsoft.com/office/drawing/2010/main" xmlns="">
                  <a14:imgLayer r:embed="rId7">
                    <a14:imgEffect>
                      <a14:backgroundRemoval t="0" b="100000" l="11914" r="86719"/>
                    </a14:imgEffect>
                  </a14:imgLayer>
                </a14:imgProps>
              </a:ext>
              <a:ext uri="{28A0092B-C50C-407E-A947-70E740481C1C}">
                <a14:useLocalDpi xmlns:a14="http://schemas.microsoft.com/office/drawing/2010/main" xmlns="" val="0"/>
              </a:ext>
            </a:extLst>
          </a:blip>
          <a:srcRect/>
          <a:stretch>
            <a:fillRect/>
          </a:stretch>
        </p:blipFill>
        <p:spPr bwMode="auto">
          <a:xfrm>
            <a:off x="6588224" y="2483604"/>
            <a:ext cx="2398875" cy="1799157"/>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7092280" y="5018112"/>
            <a:ext cx="1219200" cy="121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a:t>
            </a:r>
            <a:r>
              <a:rPr lang="en-US" dirty="0" smtClean="0"/>
              <a:t>noun or noun phrase names </a:t>
            </a:r>
            <a:r>
              <a:rPr lang="en-US" dirty="0" smtClean="0">
                <a:solidFill>
                  <a:schemeClr val="bg1">
                    <a:lumMod val="75000"/>
                  </a:schemeClr>
                </a:solidFill>
              </a:rPr>
              <a:t>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a:t>
            </a:r>
            <a:r>
              <a:rPr lang="en-US" dirty="0" smtClean="0"/>
              <a:t>customer, </a:t>
            </a:r>
            <a:r>
              <a:rPr lang="en-US" dirty="0" err="1" smtClean="0">
                <a:solidFill>
                  <a:srgbClr val="FF00FF"/>
                </a:solidFill>
              </a:rPr>
              <a:t>WikiPage</a:t>
            </a:r>
            <a:r>
              <a:rPr lang="en-US" dirty="0" smtClean="0"/>
              <a:t>, Account, and </a:t>
            </a:r>
            <a:r>
              <a:rPr lang="en-US" dirty="0" err="1" smtClean="0"/>
              <a:t>Address</a:t>
            </a:r>
            <a:r>
              <a:rPr lang="en-US" dirty="0" err="1" smtClean="0">
                <a:solidFill>
                  <a:srgbClr val="FF00FF"/>
                </a:solidFill>
              </a:rPr>
              <a:t>parser</a:t>
            </a:r>
            <a:r>
              <a:rPr lang="en-US" dirty="0" smtClean="0">
                <a:solidFill>
                  <a:schemeClr val="bg1">
                    <a:lumMod val="75000"/>
                  </a:schemeClr>
                </a:solidFill>
              </a:rPr>
              <a:t>. Avoid words like manager, Processor,, Data, or Info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“Classes and objects should have noun or noun phrase names like customer, </a:t>
            </a:r>
            <a:r>
              <a:rPr lang="en-US" dirty="0" err="1" smtClean="0">
                <a:solidFill>
                  <a:schemeClr val="bg1">
                    <a:lumMod val="75000"/>
                  </a:schemeClr>
                </a:solidFill>
              </a:rPr>
              <a:t>WikiPage</a:t>
            </a:r>
            <a:r>
              <a:rPr lang="en-US" dirty="0" smtClean="0">
                <a:solidFill>
                  <a:schemeClr val="bg1">
                    <a:lumMod val="75000"/>
                  </a:schemeClr>
                </a:solidFill>
              </a:rPr>
              <a:t>, Account, and </a:t>
            </a:r>
            <a:r>
              <a:rPr lang="en-US" dirty="0" err="1" smtClean="0">
                <a:solidFill>
                  <a:schemeClr val="bg1">
                    <a:lumMod val="75000"/>
                  </a:schemeClr>
                </a:solidFill>
              </a:rPr>
              <a:t>Addressparser</a:t>
            </a:r>
            <a:r>
              <a:rPr lang="en-US" dirty="0" smtClean="0">
                <a:solidFill>
                  <a:schemeClr val="bg1">
                    <a:lumMod val="75000"/>
                  </a:schemeClr>
                </a:solidFill>
              </a:rPr>
              <a:t>. </a:t>
            </a:r>
            <a:r>
              <a:rPr lang="en-US" dirty="0" smtClean="0"/>
              <a:t>Avoid</a:t>
            </a:r>
            <a:r>
              <a:rPr lang="en-US" dirty="0" smtClean="0">
                <a:solidFill>
                  <a:schemeClr val="bg1">
                    <a:lumMod val="75000"/>
                  </a:schemeClr>
                </a:solidFill>
              </a:rPr>
              <a:t> words like </a:t>
            </a:r>
            <a:r>
              <a:rPr lang="en-US" dirty="0" smtClean="0"/>
              <a:t>manager, </a:t>
            </a:r>
            <a:r>
              <a:rPr lang="en-US" dirty="0" smtClean="0">
                <a:solidFill>
                  <a:srgbClr val="FF00FF"/>
                </a:solidFill>
              </a:rPr>
              <a:t>Processor</a:t>
            </a:r>
            <a:r>
              <a:rPr lang="en-US" dirty="0" smtClean="0"/>
              <a:t>, Data, or </a:t>
            </a:r>
            <a:r>
              <a:rPr lang="en-US" dirty="0" smtClean="0">
                <a:solidFill>
                  <a:srgbClr val="FF00FF"/>
                </a:solidFill>
              </a:rPr>
              <a:t>Info</a:t>
            </a:r>
            <a:r>
              <a:rPr lang="en-US" dirty="0" smtClean="0">
                <a:solidFill>
                  <a:schemeClr val="bg1">
                    <a:lumMod val="75000"/>
                  </a:schemeClr>
                </a:solidFill>
              </a:rPr>
              <a:t> in the Name of a class. A class Name should not be a verb.”</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288032"/>
            <a:ext cx="9144000" cy="3429000"/>
          </a:xfrm>
        </p:spPr>
        <p:txBody>
          <a:bodyPr>
            <a:noAutofit/>
          </a:bodyPr>
          <a:lstStyle/>
          <a:p>
            <a:r>
              <a:rPr lang="en-US" sz="34400" dirty="0" smtClean="0"/>
              <a:t>WAR</a:t>
            </a:r>
            <a:endParaRPr lang="en-US" sz="34400" dirty="0"/>
          </a:p>
        </p:txBody>
      </p:sp>
      <p:sp>
        <p:nvSpPr>
          <p:cNvPr id="3" name="Titel 1"/>
          <p:cNvSpPr txBox="1">
            <a:spLocks/>
          </p:cNvSpPr>
          <p:nvPr/>
        </p:nvSpPr>
        <p:spPr>
          <a:xfrm>
            <a:off x="0" y="3429000"/>
            <a:ext cx="9144000" cy="3429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400" b="0" i="0" u="none" strike="noStrike" kern="1200" cap="none" spc="0" normalizeH="0" baseline="0" noProof="0" dirty="0" smtClean="0">
                <a:ln>
                  <a:noFill/>
                </a:ln>
                <a:solidFill>
                  <a:srgbClr val="00B7FF"/>
                </a:solidFill>
                <a:effectLst/>
                <a:uLnTx/>
                <a:uFillTx/>
                <a:latin typeface="Bebas Neue" pitchFamily="34" charset="0"/>
                <a:ea typeface="+mj-ea"/>
                <a:cs typeface="+mj-cs"/>
              </a:rPr>
              <a:t>UM?</a:t>
            </a:r>
            <a:endParaRPr kumimoji="0" lang="en-US" sz="34400" b="0" i="0" u="none" strike="noStrike" kern="1200" cap="none" spc="0" normalizeH="0" baseline="0" noProof="0" dirty="0">
              <a:ln>
                <a:noFill/>
              </a:ln>
              <a:solidFill>
                <a:srgbClr val="00B7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Gerade Verbindung 13"/>
          <p:cNvCxnSpPr>
            <a:stCxn id="11" idx="0"/>
            <a:endCxn id="3" idx="4"/>
          </p:cNvCxnSpPr>
          <p:nvPr/>
        </p:nvCxnSpPr>
        <p:spPr>
          <a:xfrm flipV="1">
            <a:off x="2749298"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13" idx="0"/>
            <a:endCxn id="5" idx="4"/>
          </p:cNvCxnSpPr>
          <p:nvPr/>
        </p:nvCxnSpPr>
        <p:spPr>
          <a:xfrm flipV="1">
            <a:off x="6394703" y="1016318"/>
            <a:ext cx="0" cy="3402378"/>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4" idx="6"/>
            <a:endCxn id="5" idx="2"/>
          </p:cNvCxnSpPr>
          <p:nvPr/>
        </p:nvCxnSpPr>
        <p:spPr>
          <a:xfrm>
            <a:off x="4693514" y="894805"/>
            <a:ext cx="1579675"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28" name="Titel 1"/>
          <p:cNvSpPr txBox="1">
            <a:spLocks/>
          </p:cNvSpPr>
          <p:nvPr/>
        </p:nvSpPr>
        <p:spPr>
          <a:xfrm>
            <a:off x="0" y="1412776"/>
            <a:ext cx="9144000" cy="101242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9600" b="0" i="0" u="none" strike="noStrike" kern="1200" cap="none" spc="0" normalizeH="0" baseline="0" noProof="0" dirty="0" smtClean="0">
                <a:ln>
                  <a:noFill/>
                </a:ln>
                <a:solidFill>
                  <a:srgbClr val="FF00FF"/>
                </a:solidFill>
                <a:effectLst/>
                <a:uLnTx/>
                <a:uFillTx/>
                <a:latin typeface="Bebas Neue" pitchFamily="34" charset="0"/>
                <a:ea typeface="+mj-ea"/>
                <a:cs typeface="+mj-cs"/>
              </a:rPr>
              <a:t>?</a:t>
            </a:r>
            <a:endParaRPr kumimoji="0" lang="en-US" sz="96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erade Verbindung 18"/>
          <p:cNvCxnSpPr>
            <a:endCxn id="5" idx="3"/>
          </p:cNvCxnSpPr>
          <p:nvPr/>
        </p:nvCxnSpPr>
        <p:spPr>
          <a:xfrm flipV="1">
            <a:off x="2411760" y="980728"/>
            <a:ext cx="3897020" cy="389702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a:stCxn id="5" idx="4"/>
          </p:cNvCxnSpPr>
          <p:nvPr/>
        </p:nvCxnSpPr>
        <p:spPr>
          <a:xfrm flipH="1">
            <a:off x="6372202" y="1016318"/>
            <a:ext cx="22501" cy="536501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971600" y="908720"/>
            <a:ext cx="5400600" cy="5472609"/>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a:off x="971600" y="908720"/>
            <a:ext cx="4680520" cy="0"/>
          </a:xfrm>
          <a:prstGeom prst="line">
            <a:avLst/>
          </a:prstGeom>
          <a:ln w="57150">
            <a:solidFill>
              <a:srgbClr val="00FF00"/>
            </a:solidFill>
          </a:ln>
        </p:spPr>
        <p:style>
          <a:lnRef idx="1">
            <a:schemeClr val="accent1"/>
          </a:lnRef>
          <a:fillRef idx="0">
            <a:schemeClr val="accent1"/>
          </a:fillRef>
          <a:effectRef idx="0">
            <a:schemeClr val="accent1"/>
          </a:effectRef>
          <a:fontRef idx="minor">
            <a:schemeClr val="tx1"/>
          </a:fontRef>
        </p:style>
      </p:cxn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lipse 8"/>
          <p:cNvSpPr/>
          <p:nvPr/>
        </p:nvSpPr>
        <p:spPr>
          <a:xfrm>
            <a:off x="4450487"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4" name="Textplatzhalter 3"/>
          <p:cNvSpPr>
            <a:spLocks noGrp="1"/>
          </p:cNvSpPr>
          <p:nvPr>
            <p:ph type="body" sz="quarter" idx="10"/>
          </p:nvPr>
        </p:nvSpPr>
        <p:spPr>
          <a:xfrm>
            <a:off x="971600" y="1988840"/>
            <a:ext cx="7200850" cy="719137"/>
          </a:xfrm>
        </p:spPr>
        <p:txBody>
          <a:bodyPr/>
          <a:lstStyle/>
          <a:p>
            <a:endParaRPr lang="en-US" dirty="0"/>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I3</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I4</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I2</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FF00FF"/>
                </a:solidFill>
              </a:rPr>
              <a:t>Manager</a:t>
            </a:r>
            <a:r>
              <a:rPr lang="en-US" dirty="0" err="1" smtClean="0"/>
              <a:t>broker</a:t>
            </a:r>
            <a:r>
              <a:rPr lang="en-US" dirty="0" err="1" smtClean="0">
                <a:solidFill>
                  <a:srgbClr val="FF00FF"/>
                </a:solidFill>
              </a:rPr>
              <a:t>dispatcher</a:t>
            </a:r>
            <a:r>
              <a:rPr lang="en-US" dirty="0" smtClean="0">
                <a:solidFill>
                  <a:srgbClr val="FF00FF"/>
                </a:solidFill>
              </a:rPr>
              <a:t/>
            </a:r>
            <a:br>
              <a:rPr lang="en-US" dirty="0" smtClean="0">
                <a:solidFill>
                  <a:srgbClr val="FF00FF"/>
                </a:solidFill>
              </a:rPr>
            </a:br>
            <a:r>
              <a:rPr lang="en-US" dirty="0" err="1" smtClean="0"/>
              <a:t>interface</a:t>
            </a:r>
            <a:r>
              <a:rPr lang="en-US"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latin typeface="AR ESSENCE" pitchFamily="2" charset="0"/>
              </a:rPr>
              <a:t>A I3 C</a:t>
            </a:r>
            <a:endParaRPr lang="en-US" dirty="0">
              <a:latin typeface="AR ESSENCE" pitchFamily="2" charset="0"/>
            </a:endParaRPr>
          </a:p>
        </p:txBody>
      </p:sp>
      <p:sp>
        <p:nvSpPr>
          <p:cNvPr id="5" name="Titel 2"/>
          <p:cNvSpPr txBox="1">
            <a:spLocks/>
          </p:cNvSpPr>
          <p:nvPr/>
        </p:nvSpPr>
        <p:spPr>
          <a:xfrm>
            <a:off x="971600" y="3933056"/>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I4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
        <p:nvSpPr>
          <p:cNvPr id="6" name="Titel 2"/>
          <p:cNvSpPr txBox="1">
            <a:spLocks/>
          </p:cNvSpPr>
          <p:nvPr/>
        </p:nvSpPr>
        <p:spPr>
          <a:xfrm>
            <a:off x="971600" y="1484784"/>
            <a:ext cx="720080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1500" b="0" i="0" u="none" strike="noStrike" kern="1200" cap="none" spc="0" normalizeH="0" baseline="0" noProof="0" dirty="0" smtClean="0">
                <a:ln>
                  <a:noFill/>
                </a:ln>
                <a:solidFill>
                  <a:srgbClr val="FF7400"/>
                </a:solidFill>
                <a:effectLst/>
                <a:uLnTx/>
                <a:uFillTx/>
                <a:latin typeface="AR ESSENCE" pitchFamily="2" charset="0"/>
                <a:ea typeface="+mj-ea"/>
                <a:cs typeface="+mj-cs"/>
              </a:rPr>
              <a:t>A I2 C</a:t>
            </a:r>
            <a:endParaRPr kumimoji="0" lang="en-US" sz="11500" b="0" i="0" u="none" strike="noStrike" kern="1200" cap="none" spc="0" normalizeH="0" baseline="0" noProof="0" dirty="0">
              <a:ln>
                <a:noFill/>
              </a:ln>
              <a:solidFill>
                <a:srgbClr val="FF7400"/>
              </a:solidFill>
              <a:effectLst/>
              <a:uLnTx/>
              <a:uFillTx/>
              <a:latin typeface="AR ESSENCE" pitchFamily="2" charset="0"/>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CONtext</a:t>
            </a:r>
            <a:endParaRPr lang="en-US" dirty="0"/>
          </a:p>
        </p:txBody>
      </p:sp>
      <p:sp>
        <p:nvSpPr>
          <p:cNvPr id="5" name="Textplatzhalter 4"/>
          <p:cNvSpPr>
            <a:spLocks noGrp="1"/>
          </p:cNvSpPr>
          <p:nvPr>
            <p:ph type="body" sz="quarter" idx="11"/>
          </p:nvPr>
        </p:nvSpPr>
        <p:spPr>
          <a:xfrm>
            <a:off x="251520" y="3933056"/>
            <a:ext cx="8640960" cy="935161"/>
          </a:xfrm>
        </p:spPr>
        <p:txBody>
          <a:bodyPr/>
          <a:lstStyle/>
          <a:p>
            <a:r>
              <a:rPr lang="en-US" dirty="0" err="1" smtClean="0"/>
              <a:t>Bilden</a:t>
            </a:r>
            <a:r>
              <a:rPr lang="en-US" dirty="0" smtClean="0"/>
              <a:t> </a:t>
            </a:r>
            <a:r>
              <a:rPr lang="en-US" dirty="0" err="1" smtClean="0"/>
              <a:t>sie</a:t>
            </a:r>
            <a:r>
              <a:rPr lang="en-US" dirty="0" smtClean="0"/>
              <a:t> mal </a:t>
            </a:r>
            <a:r>
              <a:rPr lang="en-US" dirty="0" err="1" smtClean="0"/>
              <a:t>einen</a:t>
            </a:r>
            <a:r>
              <a:rPr lang="en-US" dirty="0" smtClean="0"/>
              <a:t> </a:t>
            </a:r>
            <a:r>
              <a:rPr lang="en-US" dirty="0" err="1" smtClean="0"/>
              <a:t>Satz</a:t>
            </a:r>
            <a:r>
              <a:rPr lang="en-US" dirty="0" smtClean="0"/>
              <a:t> </a:t>
            </a:r>
            <a:r>
              <a:rPr lang="en-US" dirty="0" err="1" smtClean="0"/>
              <a:t>mit</a:t>
            </a: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bg1"/>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bg1"/>
                </a:solidFill>
                <a:latin typeface="Roboto" pitchFamily="2" charset="0"/>
                <a:ea typeface="Roboto" pitchFamily="2" charset="0"/>
              </a:rPr>
              <a:t> deuten,</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Dass ich so traurig bin;</a:t>
            </a:r>
            <a:br>
              <a:rPr lang="de-AT" sz="4400" dirty="0" smtClean="0">
                <a:solidFill>
                  <a:schemeClr val="bg1"/>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bg1"/>
                </a:solidFill>
                <a:latin typeface="Roboto" pitchFamily="2" charset="0"/>
                <a:ea typeface="Roboto" pitchFamily="2" charset="0"/>
              </a:rPr>
              <a:t> aus uralten Zeiten, </a:t>
            </a:r>
            <a:br>
              <a:rPr lang="de-AT" sz="4400" dirty="0" smtClean="0">
                <a:solidFill>
                  <a:schemeClr val="bg1"/>
                </a:solidFill>
                <a:latin typeface="Roboto" pitchFamily="2" charset="0"/>
                <a:ea typeface="Roboto" pitchFamily="2" charset="0"/>
              </a:rPr>
            </a:br>
            <a:r>
              <a:rPr lang="de-AT" sz="4400" dirty="0" smtClean="0">
                <a:solidFill>
                  <a:schemeClr val="bg1"/>
                </a:solidFill>
                <a:latin typeface="Roboto" pitchFamily="2" charset="0"/>
                <a:ea typeface="Roboto" pitchFamily="2" charset="0"/>
              </a:rPr>
              <a:t>Das kommt mir nicht aus dem Sinn.</a:t>
            </a:r>
            <a:r>
              <a:rPr lang="en-US" sz="4400" dirty="0" smtClean="0">
                <a:solidFill>
                  <a:schemeClr val="bg1"/>
                </a:solidFill>
                <a:ea typeface="Roboto" pitchFamily="2" charset="0"/>
              </a:rPr>
              <a:t/>
            </a:r>
            <a:br>
              <a:rPr lang="en-US" sz="4400" dirty="0" smtClean="0">
                <a:solidFill>
                  <a:schemeClr val="bg1"/>
                </a:solidFill>
                <a:ea typeface="Roboto" pitchFamily="2" charset="0"/>
              </a:rPr>
            </a:br>
            <a:endParaRPr lang="en-US" sz="4400" dirty="0" smtClean="0">
              <a:solidFill>
                <a:schemeClr val="bg1"/>
              </a:solidFill>
              <a:ea typeface="Roboto" pitchFamily="2" charset="0"/>
            </a:endParaRPr>
          </a:p>
          <a:p>
            <a:pPr algn="r"/>
            <a:r>
              <a:rPr lang="en-US" sz="4400" dirty="0" smtClean="0">
                <a:solidFill>
                  <a:schemeClr val="bg1"/>
                </a:solidFill>
                <a:ea typeface="Roboto" pitchFamily="2" charset="0"/>
              </a:rPr>
              <a:t> </a:t>
            </a:r>
            <a:r>
              <a:rPr lang="en-US" sz="4400" dirty="0" smtClean="0">
                <a:solidFill>
                  <a:schemeClr val="bg1"/>
                </a:solidFill>
                <a:ea typeface="Roboto" pitchFamily="2" charset="0"/>
              </a:rPr>
              <a:t>Schiller, </a:t>
            </a:r>
            <a:r>
              <a:rPr lang="en-US" sz="4400" dirty="0" err="1" smtClean="0">
                <a:solidFill>
                  <a:schemeClr val="bg1"/>
                </a:solidFill>
                <a:ea typeface="Roboto" pitchFamily="2" charset="0"/>
              </a:rPr>
              <a:t>Loreley</a:t>
            </a:r>
            <a:r>
              <a:rPr lang="en-US" sz="4400" dirty="0" smtClean="0">
                <a:solidFill>
                  <a:schemeClr val="bg1"/>
                </a:solidFill>
                <a:ea typeface="Roboto" pitchFamily="2" charset="0"/>
              </a:rPr>
              <a:t>, 1837</a:t>
            </a:r>
            <a:endParaRPr lang="en-US" sz="2800" dirty="0">
              <a:solidFill>
                <a:schemeClr val="bg1"/>
              </a:solidFill>
              <a:ea typeface="Roboto" pitchFamily="2"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a:xfrm>
            <a:off x="251520" y="1268760"/>
            <a:ext cx="8640960" cy="4320480"/>
          </a:xfrm>
        </p:spPr>
        <p:txBody>
          <a:bodyPr>
            <a:normAutofit fontScale="90000"/>
          </a:bodyPr>
          <a:lstStyle/>
          <a:p>
            <a:pPr algn="l"/>
            <a:r>
              <a:rPr lang="de-AT" sz="4400" dirty="0" smtClean="0">
                <a:solidFill>
                  <a:schemeClr val="tx1">
                    <a:lumMod val="65000"/>
                    <a:lumOff val="35000"/>
                  </a:schemeClr>
                </a:solidFill>
                <a:latin typeface="Roboto" pitchFamily="2" charset="0"/>
                <a:ea typeface="Roboto" pitchFamily="2" charset="0"/>
              </a:rPr>
              <a:t>Ich weiß nicht was soll </a:t>
            </a:r>
            <a:r>
              <a:rPr lang="de-AT" sz="4400" dirty="0" smtClean="0">
                <a:latin typeface="Roboto" pitchFamily="2" charset="0"/>
                <a:ea typeface="Roboto" pitchFamily="2" charset="0"/>
              </a:rPr>
              <a:t>Espe</a:t>
            </a:r>
            <a:r>
              <a:rPr lang="de-AT" sz="4400" dirty="0" smtClean="0">
                <a:solidFill>
                  <a:schemeClr val="tx1">
                    <a:lumMod val="65000"/>
                    <a:lumOff val="35000"/>
                  </a:schemeClr>
                </a:solidFill>
                <a:latin typeface="Roboto" pitchFamily="2" charset="0"/>
                <a:ea typeface="Roboto" pitchFamily="2" charset="0"/>
              </a:rPr>
              <a:t> deuten,</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Dass ich so traurig bin;</a:t>
            </a:r>
            <a:br>
              <a:rPr lang="de-AT" sz="4400" dirty="0" smtClean="0">
                <a:solidFill>
                  <a:schemeClr val="tx1">
                    <a:lumMod val="65000"/>
                    <a:lumOff val="35000"/>
                  </a:schemeClr>
                </a:solidFill>
                <a:latin typeface="Roboto" pitchFamily="2" charset="0"/>
                <a:ea typeface="Roboto" pitchFamily="2" charset="0"/>
              </a:rPr>
            </a:br>
            <a:r>
              <a:rPr lang="de-AT" sz="4400" dirty="0" smtClean="0">
                <a:latin typeface="Roboto" pitchFamily="2" charset="0"/>
                <a:ea typeface="Roboto" pitchFamily="2" charset="0"/>
              </a:rPr>
              <a:t>Eimerchen</a:t>
            </a:r>
            <a:r>
              <a:rPr lang="de-AT" sz="4400" dirty="0" smtClean="0">
                <a:solidFill>
                  <a:schemeClr val="tx1">
                    <a:lumMod val="65000"/>
                    <a:lumOff val="35000"/>
                  </a:schemeClr>
                </a:solidFill>
                <a:latin typeface="Roboto" pitchFamily="2" charset="0"/>
                <a:ea typeface="Roboto" pitchFamily="2" charset="0"/>
              </a:rPr>
              <a:t> aus uralten Zeiten, </a:t>
            </a:r>
            <a:br>
              <a:rPr lang="de-AT" sz="4400" dirty="0" smtClean="0">
                <a:solidFill>
                  <a:schemeClr val="tx1">
                    <a:lumMod val="65000"/>
                    <a:lumOff val="35000"/>
                  </a:schemeClr>
                </a:solidFill>
                <a:latin typeface="Roboto" pitchFamily="2" charset="0"/>
                <a:ea typeface="Roboto" pitchFamily="2" charset="0"/>
              </a:rPr>
            </a:br>
            <a:r>
              <a:rPr lang="de-AT" sz="4400" dirty="0" smtClean="0">
                <a:solidFill>
                  <a:schemeClr val="tx1">
                    <a:lumMod val="65000"/>
                    <a:lumOff val="35000"/>
                  </a:schemeClr>
                </a:solidFill>
                <a:latin typeface="Roboto" pitchFamily="2" charset="0"/>
                <a:ea typeface="Roboto" pitchFamily="2" charset="0"/>
              </a:rPr>
              <a:t>Das kommt mir nicht aus dem Sinn.</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rgbClr val="FF7400"/>
                </a:solidFill>
                <a:ea typeface="Roboto" pitchFamily="2" charset="0"/>
              </a:rPr>
              <a:t> </a:t>
            </a:r>
            <a:r>
              <a:rPr lang="en-US" sz="4400" dirty="0" smtClean="0">
                <a:solidFill>
                  <a:srgbClr val="FF7400"/>
                </a:solidFill>
                <a:ea typeface="Roboto" pitchFamily="2" charset="0"/>
              </a:rPr>
              <a:t>Schiller, </a:t>
            </a:r>
            <a:r>
              <a:rPr lang="en-US" sz="4400" dirty="0" err="1" smtClean="0">
                <a:solidFill>
                  <a:srgbClr val="FF7400"/>
                </a:solidFill>
                <a:ea typeface="Roboto" pitchFamily="2" charset="0"/>
              </a:rPr>
              <a:t>Loreley</a:t>
            </a:r>
            <a:r>
              <a:rPr lang="en-US" sz="4400" dirty="0" smtClean="0">
                <a:solidFill>
                  <a:srgbClr val="FF7400"/>
                </a:solidFill>
                <a:ea typeface="Roboto" pitchFamily="2" charset="0"/>
              </a:rPr>
              <a:t>, 1837</a:t>
            </a:r>
            <a:endParaRPr lang="en-US" sz="2800" dirty="0">
              <a:solidFill>
                <a:srgbClr val="FF7400"/>
              </a:solidFill>
              <a:ea typeface="Roboto" pitchFamily="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feld 30"/>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endPar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endParaRPr>
          </a:p>
        </p:txBody>
      </p:sp>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2627784"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p:cNvSpPr/>
          <p:nvPr/>
        </p:nvSpPr>
        <p:spPr>
          <a:xfrm>
            <a:off x="4450487"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lipse 7"/>
          <p:cNvSpPr/>
          <p:nvPr/>
        </p:nvSpPr>
        <p:spPr>
          <a:xfrm>
            <a:off x="2627784"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p:cNvSpPr/>
          <p:nvPr/>
        </p:nvSpPr>
        <p:spPr>
          <a:xfrm>
            <a:off x="6273189" y="2595994"/>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2627784"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p:cNvSpPr/>
          <p:nvPr/>
        </p:nvSpPr>
        <p:spPr>
          <a:xfrm>
            <a:off x="4450487"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p:cNvSpPr/>
          <p:nvPr/>
        </p:nvSpPr>
        <p:spPr>
          <a:xfrm>
            <a:off x="6273189" y="4418696"/>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llipse 4"/>
          <p:cNvSpPr/>
          <p:nvPr/>
        </p:nvSpPr>
        <p:spPr>
          <a:xfrm>
            <a:off x="6273189" y="773291"/>
            <a:ext cx="243027" cy="243027"/>
          </a:xfrm>
          <a:prstGeom prst="ellipse">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 Verbindung 14"/>
          <p:cNvCxnSpPr>
            <a:stCxn id="11" idx="0"/>
            <a:endCxn id="3" idx="4"/>
          </p:cNvCxnSpPr>
          <p:nvPr/>
        </p:nvCxnSpPr>
        <p:spPr>
          <a:xfrm flipV="1">
            <a:off x="2749298"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a:stCxn id="11" idx="6"/>
            <a:endCxn id="13" idx="2"/>
          </p:cNvCxnSpPr>
          <p:nvPr/>
        </p:nvCxnSpPr>
        <p:spPr>
          <a:xfrm>
            <a:off x="2870811" y="4540210"/>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5" idx="4"/>
            <a:endCxn id="13" idx="0"/>
          </p:cNvCxnSpPr>
          <p:nvPr/>
        </p:nvCxnSpPr>
        <p:spPr>
          <a:xfrm>
            <a:off x="6394703" y="1016318"/>
            <a:ext cx="0" cy="3402378"/>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a:stCxn id="5" idx="2"/>
            <a:endCxn id="3" idx="6"/>
          </p:cNvCxnSpPr>
          <p:nvPr/>
        </p:nvCxnSpPr>
        <p:spPr>
          <a:xfrm flipH="1">
            <a:off x="2870811" y="894805"/>
            <a:ext cx="3402378" cy="0"/>
          </a:xfrm>
          <a:prstGeom prst="line">
            <a:avLst/>
          </a:prstGeom>
          <a:ln w="57150">
            <a:solidFill>
              <a:srgbClr val="FF7400"/>
            </a:solidFill>
          </a:ln>
        </p:spPr>
        <p:style>
          <a:lnRef idx="1">
            <a:schemeClr val="accent1"/>
          </a:lnRef>
          <a:fillRef idx="0">
            <a:schemeClr val="accent1"/>
          </a:fillRef>
          <a:effectRef idx="0">
            <a:schemeClr val="accent1"/>
          </a:effectRef>
          <a:fontRef idx="minor">
            <a:schemeClr val="tx1"/>
          </a:fontRef>
        </p:style>
      </p:cxnSp>
      <p:sp>
        <p:nvSpPr>
          <p:cNvPr id="17" name="Textplatzhalter 16"/>
          <p:cNvSpPr>
            <a:spLocks noGrp="1"/>
          </p:cNvSpPr>
          <p:nvPr>
            <p:ph type="body" sz="quarter" idx="10"/>
          </p:nvPr>
        </p:nvSpPr>
        <p:spPr>
          <a:xfrm>
            <a:off x="971600" y="5589240"/>
            <a:ext cx="7200850" cy="719137"/>
          </a:xfrm>
        </p:spPr>
        <p:txBody>
          <a:bodyPr/>
          <a:lstStyle/>
          <a:p>
            <a:r>
              <a:rPr lang="en-US" dirty="0" smtClean="0"/>
              <a:t>Think here!</a:t>
            </a:r>
            <a:endParaRPr lang="en-US" dirty="0"/>
          </a:p>
        </p:txBody>
      </p:sp>
      <p:sp>
        <p:nvSpPr>
          <p:cNvPr id="20" name="Textfeld 19"/>
          <p:cNvSpPr txBox="1"/>
          <p:nvPr/>
        </p:nvSpPr>
        <p:spPr>
          <a:xfrm rot="1381988">
            <a:off x="2909844" y="2137803"/>
            <a:ext cx="347299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rPr>
              <a:t>The Box</a:t>
            </a:r>
            <a:endParaRPr kumimoji="0" lang="en-US" sz="7200" b="0" i="0" u="none" strike="noStrike" kern="1200" cap="none" spc="0" normalizeH="0" baseline="0" noProof="0" dirty="0" smtClean="0">
              <a:ln w="19050">
                <a:noFill/>
              </a:ln>
              <a:solidFill>
                <a:srgbClr val="FF00FF"/>
              </a:solidFill>
              <a:effectLst>
                <a:outerShdw blurRad="50800" dist="38100" dir="2700000" algn="tl" rotWithShape="0">
                  <a:prstClr val="black">
                    <a:alpha val="40000"/>
                  </a:prstClr>
                </a:outerShdw>
              </a:effectLst>
              <a:uLnTx/>
              <a:uFillTx/>
              <a:latin typeface="Lobster 1.4" pitchFamily="50" charset="0"/>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Deinen</a:t>
            </a:r>
            <a:r>
              <a:rPr lang="en-US" dirty="0" smtClean="0">
                <a:solidFill>
                  <a:srgbClr val="00B7FF"/>
                </a:solidFill>
              </a:rPr>
              <a:t> </a:t>
            </a:r>
            <a:r>
              <a:rPr lang="en-US" dirty="0" err="1" smtClean="0">
                <a:solidFill>
                  <a:srgbClr val="FF00FF"/>
                </a:solidFill>
              </a:rPr>
              <a:t>feind</a:t>
            </a:r>
            <a:endParaRPr lang="en-US" dirty="0">
              <a:solidFill>
                <a:srgbClr val="FF00FF"/>
              </a:solidFill>
            </a:endParaRPr>
          </a:p>
        </p:txBody>
      </p:sp>
      <p:sp>
        <p:nvSpPr>
          <p:cNvPr id="4" name="Textplatzhalter 3"/>
          <p:cNvSpPr>
            <a:spLocks noGrp="1"/>
          </p:cNvSpPr>
          <p:nvPr>
            <p:ph type="body" sz="quarter" idx="10"/>
          </p:nvPr>
        </p:nvSpPr>
        <p:spPr/>
        <p:txBody>
          <a:bodyPr/>
          <a:lstStyle/>
          <a:p>
            <a:r>
              <a:rPr lang="en-US" dirty="0" err="1" smtClean="0"/>
              <a:t>Kenne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respektiere</a:t>
            </a:r>
            <a:r>
              <a:rPr lang="en-US" dirty="0" smtClean="0"/>
              <a:t> </a:t>
            </a:r>
            <a:r>
              <a:rPr lang="en-US" dirty="0" err="1" smtClean="0"/>
              <a:t>ihn</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Weasel Words</a:t>
            </a:r>
            <a:endParaRPr lang="en-US" dirty="0"/>
          </a:p>
        </p:txBody>
      </p:sp>
      <p:sp>
        <p:nvSpPr>
          <p:cNvPr id="4" name="Textplatzhalter 3"/>
          <p:cNvSpPr>
            <a:spLocks noGrp="1"/>
          </p:cNvSpPr>
          <p:nvPr>
            <p:ph type="body" sz="quarter" idx="10"/>
          </p:nvPr>
        </p:nvSpPr>
        <p:spPr/>
        <p:txBody>
          <a:bodyPr/>
          <a:lstStyle/>
          <a:p>
            <a:endParaRPr lang="en-US"/>
          </a:p>
        </p:txBody>
      </p:sp>
      <p:sp>
        <p:nvSpPr>
          <p:cNvPr id="5" name="Textplatzhalter 4"/>
          <p:cNvSpPr>
            <a:spLocks noGrp="1"/>
          </p:cNvSpPr>
          <p:nvPr>
            <p:ph type="body"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a:bodyPr>
          <a:lstStyle/>
          <a:p>
            <a:pPr algn="l"/>
            <a:r>
              <a:rPr lang="en-US" sz="4400" dirty="0" smtClean="0">
                <a:solidFill>
                  <a:schemeClr val="tx1">
                    <a:lumMod val="50000"/>
                    <a:lumOff val="50000"/>
                  </a:schemeClr>
                </a:solidFill>
                <a:latin typeface="Roboto" pitchFamily="2" charset="0"/>
                <a:ea typeface="Roboto" pitchFamily="2" charset="0"/>
              </a:rPr>
              <a:t>“I can suck melancholy out of a song, as a </a:t>
            </a:r>
            <a:r>
              <a:rPr lang="en-US" sz="4400" dirty="0" err="1" smtClean="0">
                <a:solidFill>
                  <a:schemeClr val="tx1">
                    <a:lumMod val="50000"/>
                    <a:lumOff val="50000"/>
                  </a:schemeClr>
                </a:solidFill>
                <a:latin typeface="Roboto" pitchFamily="2" charset="0"/>
                <a:ea typeface="Roboto" pitchFamily="2" charset="0"/>
              </a:rPr>
              <a:t>weazel</a:t>
            </a:r>
            <a:r>
              <a:rPr lang="en-US" sz="4400" dirty="0" smtClean="0">
                <a:solidFill>
                  <a:schemeClr val="tx1">
                    <a:lumMod val="50000"/>
                    <a:lumOff val="50000"/>
                  </a:schemeClr>
                </a:solidFill>
                <a:latin typeface="Roboto" pitchFamily="2" charset="0"/>
                <a:ea typeface="Roboto" pitchFamily="2" charset="0"/>
              </a:rPr>
              <a:t> sucks eggs.”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Shakespeare, as you like it, ii. 5.</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solidFill>
                  <a:srgbClr val="00B7FF"/>
                </a:solidFill>
              </a:rPr>
              <a:t>Taxonomie</a:t>
            </a:r>
            <a:endParaRPr lang="en-US" dirty="0">
              <a:solidFill>
                <a:srgbClr val="00B7FF"/>
              </a:solidFill>
            </a:endParaRPr>
          </a:p>
        </p:txBody>
      </p:sp>
      <p:sp>
        <p:nvSpPr>
          <p:cNvPr id="3" name="Textplatzhalter 2"/>
          <p:cNvSpPr>
            <a:spLocks noGrp="1"/>
          </p:cNvSpPr>
          <p:nvPr>
            <p:ph type="body" sz="quarter" idx="10"/>
          </p:nvPr>
        </p:nvSpPr>
        <p:spPr/>
        <p:txBody>
          <a:bodyPr/>
          <a:lstStyle/>
          <a:p>
            <a:r>
              <a:rPr lang="en-US" dirty="0" err="1" smtClean="0"/>
              <a:t>Klassifikation</a:t>
            </a:r>
            <a:endParaRPr lang="en-US" dirty="0"/>
          </a:p>
        </p:txBody>
      </p:sp>
      <p:sp>
        <p:nvSpPr>
          <p:cNvPr id="4" name="Textplatzhalter 3"/>
          <p:cNvSpPr>
            <a:spLocks noGrp="1"/>
          </p:cNvSpPr>
          <p:nvPr>
            <p:ph type="body" sz="quarter" idx="11"/>
          </p:nvPr>
        </p:nvSpPr>
        <p:spPr/>
        <p:txBody>
          <a:bodyPr/>
          <a:lstStyle/>
          <a:p>
            <a:r>
              <a:rPr lang="en-US" dirty="0" err="1" smtClean="0"/>
              <a:t>Ordnung</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4000" dirty="0" smtClean="0">
                <a:latin typeface="Roboto" pitchFamily="2" charset="0"/>
                <a:ea typeface="Roboto" pitchFamily="2" charset="0"/>
                <a:hlinkClick r:id="rId2"/>
              </a:rPr>
              <a:t>http://www.classnamer.com/</a:t>
            </a:r>
            <a:endParaRPr lang="en-US" sz="4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rgbClr val="00B7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13800" dirty="0" smtClean="0"/>
              <a:t>Double </a:t>
            </a:r>
            <a:r>
              <a:rPr lang="en-US" sz="13800" dirty="0" smtClean="0">
                <a:solidFill>
                  <a:srgbClr val="FF00FF"/>
                </a:solidFill>
              </a:rPr>
              <a:t>int</a:t>
            </a:r>
            <a:r>
              <a:rPr lang="en-US" sz="13800" dirty="0" smtClean="0"/>
              <a:t> </a:t>
            </a:r>
            <a:br>
              <a:rPr lang="en-US" sz="13800" dirty="0" smtClean="0"/>
            </a:br>
            <a:r>
              <a:rPr lang="en-US" sz="13800" dirty="0" smtClean="0"/>
              <a:t>long </a:t>
            </a:r>
            <a:r>
              <a:rPr lang="en-US" sz="13800" dirty="0" smtClean="0">
                <a:solidFill>
                  <a:srgbClr val="FF00FF"/>
                </a:solidFill>
              </a:rPr>
              <a:t>string</a:t>
            </a:r>
            <a:endParaRPr lang="en-US" sz="13800" dirty="0">
              <a:solidFill>
                <a:srgbClr val="FF00FF"/>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p</a:t>
            </a:r>
            <a:r>
              <a:rPr lang="en-US" sz="2800" b="1" dirty="0" err="1" smtClean="0">
                <a:solidFill>
                  <a:schemeClr val="bg1"/>
                </a:solidFill>
                <a:latin typeface="Consolas" pitchFamily="49" charset="0"/>
                <a:ea typeface="Roboto" pitchFamily="2" charset="0"/>
                <a:cs typeface="Consolas" pitchFamily="49" charset="0"/>
              </a:rPr>
              <a:t>Window</a:t>
            </a:r>
            <a:r>
              <a:rPr lang="en-US" sz="2800" b="1" dirty="0" smtClean="0">
                <a:solidFill>
                  <a:schemeClr val="bg1"/>
                </a:solidFill>
                <a:latin typeface="Consolas" pitchFamily="49" charset="0"/>
                <a:ea typeface="Roboto" pitchFamily="2" charset="0"/>
                <a:cs typeface="Consolas" pitchFamily="49" charset="0"/>
              </a:rPr>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br>
              <a:rPr lang="en-US" sz="2800" b="1" dirty="0" smtClean="0">
                <a:solidFill>
                  <a:schemeClr val="bg1"/>
                </a:solidFill>
                <a:latin typeface="Consolas" pitchFamily="49" charset="0"/>
                <a:ea typeface="Roboto" pitchFamily="2" charset="0"/>
                <a:cs typeface="Consolas" pitchFamily="49" charset="0"/>
              </a:rPr>
            </a:br>
            <a:r>
              <a:rPr lang="en-US" sz="2800" b="1" dirty="0" smtClean="0">
                <a:solidFill>
                  <a:schemeClr val="bg1"/>
                </a:solidFill>
                <a:latin typeface="Consolas" pitchFamily="49" charset="0"/>
                <a:ea typeface="Roboto" pitchFamily="2" charset="0"/>
                <a:cs typeface="Consolas" pitchFamily="49" charset="0"/>
              </a:rPr>
              <a:t>	</a:t>
            </a:r>
            <a:r>
              <a:rPr lang="en-US" sz="2800" b="1" dirty="0" err="1" smtClean="0">
                <a:solidFill>
                  <a:srgbClr val="FF00FF"/>
                </a:solidFill>
                <a:latin typeface="Consolas" pitchFamily="49" charset="0"/>
                <a:ea typeface="Roboto" pitchFamily="2" charset="0"/>
                <a:cs typeface="Consolas" pitchFamily="49" charset="0"/>
              </a:rPr>
              <a:t>c</a:t>
            </a:r>
            <a:r>
              <a:rPr lang="en-US" sz="2800" b="1" dirty="0" err="1" smtClean="0">
                <a:solidFill>
                  <a:schemeClr val="bg1"/>
                </a:solidFill>
                <a:latin typeface="Consolas" pitchFamily="49" charset="0"/>
                <a:ea typeface="Roboto" pitchFamily="2" charset="0"/>
                <a:cs typeface="Consolas" pitchFamily="49" charset="0"/>
              </a:rPr>
              <a:t>Customers</a:t>
            </a:r>
            <a:endParaRPr lang="en-US" sz="28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bool</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CloseWindow</a:t>
            </a:r>
            <a:r>
              <a:rPr lang="en-US" sz="2400" b="1" dirty="0" smtClean="0">
                <a:solidFill>
                  <a:schemeClr val="bg1"/>
                </a:solidFill>
                <a:latin typeface="Consolas" pitchFamily="49" charset="0"/>
                <a:ea typeface="Roboto" pitchFamily="2" charset="0"/>
                <a:cs typeface="Consolas" pitchFamily="49" charset="0"/>
              </a:rPr>
              <a:t>(</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rgbClr val="FF00FF"/>
                </a:solidFill>
                <a:latin typeface="Consolas" pitchFamily="49" charset="0"/>
                <a:ea typeface="Roboto" pitchFamily="2" charset="0"/>
                <a:cs typeface="Consolas" pitchFamily="49" charset="0"/>
              </a:rPr>
              <a:t> hWnd</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DllImport</a:t>
            </a:r>
            <a:r>
              <a:rPr lang="en-US" sz="2400" b="1" dirty="0" smtClean="0">
                <a:solidFill>
                  <a:schemeClr val="bg1"/>
                </a:solidFill>
                <a:latin typeface="Consolas" pitchFamily="49" charset="0"/>
                <a:ea typeface="Roboto" pitchFamily="2" charset="0"/>
                <a:cs typeface="Consolas" pitchFamily="49" charset="0"/>
              </a:rPr>
              <a:t>("user32.dll", </a:t>
            </a:r>
            <a:r>
              <a:rPr lang="en-US" sz="2400" b="1" dirty="0" err="1" smtClean="0">
                <a:solidFill>
                  <a:schemeClr val="bg1"/>
                </a:solidFill>
                <a:latin typeface="Consolas" pitchFamily="49" charset="0"/>
                <a:ea typeface="Roboto" pitchFamily="2" charset="0"/>
                <a:cs typeface="Consolas" pitchFamily="49" charset="0"/>
              </a:rPr>
              <a:t>SetLastError</a:t>
            </a:r>
            <a:r>
              <a:rPr lang="en-US" sz="2400" b="1" dirty="0" smtClean="0">
                <a:solidFill>
                  <a:schemeClr val="bg1"/>
                </a:solidFill>
                <a:latin typeface="Consolas" pitchFamily="49" charset="0"/>
                <a:ea typeface="Roboto" pitchFamily="2" charset="0"/>
                <a:cs typeface="Consolas" pitchFamily="49" charset="0"/>
              </a:rPr>
              <a:t>=true)]</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smtClean="0">
                <a:latin typeface="Consolas" pitchFamily="49" charset="0"/>
                <a:ea typeface="Roboto" pitchFamily="2" charset="0"/>
                <a:cs typeface="Consolas" pitchFamily="49" charset="0"/>
              </a:rPr>
              <a:t>static extern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CreateWindowEx</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WindowStylesEx</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dwExStyle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lpClassName</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string </a:t>
            </a:r>
            <a:r>
              <a:rPr lang="en-US" sz="2400" b="1" dirty="0" err="1" smtClean="0">
                <a:solidFill>
                  <a:srgbClr val="FF00FF"/>
                </a:solidFill>
                <a:latin typeface="Consolas" pitchFamily="49" charset="0"/>
                <a:ea typeface="Roboto" pitchFamily="2" charset="0"/>
                <a:cs typeface="Consolas" pitchFamily="49" charset="0"/>
              </a:rPr>
              <a:t>lpWindowName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chemeClr val="bg1"/>
                </a:solidFill>
                <a:latin typeface="Consolas" pitchFamily="49" charset="0"/>
                <a:ea typeface="Roboto" pitchFamily="2" charset="0"/>
                <a:cs typeface="Consolas" pitchFamily="49" charset="0"/>
              </a:rPr>
              <a:t>WindowStyles</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dwStyle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x,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y,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nWidth</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int </a:t>
            </a:r>
            <a:r>
              <a:rPr lang="en-US" sz="2400" b="1" dirty="0" err="1" smtClean="0">
                <a:solidFill>
                  <a:srgbClr val="FF00FF"/>
                </a:solidFill>
                <a:latin typeface="Consolas" pitchFamily="49" charset="0"/>
                <a:ea typeface="Roboto" pitchFamily="2" charset="0"/>
                <a:cs typeface="Consolas" pitchFamily="49" charset="0"/>
              </a:rPr>
              <a:t>nHeight</a:t>
            </a:r>
            <a:r>
              <a:rPr lang="en-US" sz="2400" b="1" dirty="0" smtClean="0">
                <a:solidFill>
                  <a:schemeClr val="bg1"/>
                </a:solidFill>
                <a:latin typeface="Consolas" pitchFamily="49" charset="0"/>
                <a:ea typeface="Roboto" pitchFamily="2" charset="0"/>
                <a:cs typeface="Consolas" pitchFamily="49" charset="0"/>
              </a:rPr>
              <a:t>,</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hWndParent</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hMenu</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hInstance</a:t>
            </a:r>
            <a:r>
              <a:rPr lang="en-US" sz="2400" b="1" dirty="0" smtClean="0">
                <a:solidFill>
                  <a:schemeClr val="bg1"/>
                </a:solidFill>
                <a:latin typeface="Consolas" pitchFamily="49" charset="0"/>
                <a:ea typeface="Roboto" pitchFamily="2" charset="0"/>
                <a:cs typeface="Consolas" pitchFamily="49" charset="0"/>
              </a:rPr>
              <a:t>, </a:t>
            </a:r>
            <a:br>
              <a:rPr lang="en-US" sz="2400" b="1" dirty="0" smtClean="0">
                <a:solidFill>
                  <a:schemeClr val="bg1"/>
                </a:solidFill>
                <a:latin typeface="Consolas" pitchFamily="49" charset="0"/>
                <a:ea typeface="Roboto" pitchFamily="2" charset="0"/>
                <a:cs typeface="Consolas" pitchFamily="49" charset="0"/>
              </a:rPr>
            </a:b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IntPtr</a:t>
            </a:r>
            <a:r>
              <a:rPr lang="en-US" sz="2400" b="1" dirty="0" smtClean="0">
                <a:solidFill>
                  <a:schemeClr val="bg1"/>
                </a:solidFill>
                <a:latin typeface="Consolas" pitchFamily="49" charset="0"/>
                <a:ea typeface="Roboto" pitchFamily="2" charset="0"/>
                <a:cs typeface="Consolas" pitchFamily="49" charset="0"/>
              </a:rPr>
              <a:t> </a:t>
            </a:r>
            <a:r>
              <a:rPr lang="en-US" sz="2400" b="1" dirty="0" err="1" smtClean="0">
                <a:solidFill>
                  <a:srgbClr val="FF00FF"/>
                </a:solidFill>
                <a:latin typeface="Consolas" pitchFamily="49" charset="0"/>
                <a:ea typeface="Roboto" pitchFamily="2" charset="0"/>
                <a:cs typeface="Consolas" pitchFamily="49" charset="0"/>
              </a:rPr>
              <a:t>lpParam</a:t>
            </a:r>
            <a:r>
              <a:rPr lang="en-US" sz="2400" b="1" dirty="0" smtClean="0">
                <a:solidFill>
                  <a:schemeClr val="bg1"/>
                </a:solidFill>
                <a:latin typeface="Consolas" pitchFamily="49" charset="0"/>
                <a:ea typeface="Roboto" pitchFamily="2" charset="0"/>
                <a:cs typeface="Consolas" pitchFamily="49" charset="0"/>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dafuq-did-i-just-read-meme.jpg"/>
          <p:cNvPicPr>
            <a:picLocks noChangeAspect="1"/>
          </p:cNvPicPr>
          <p:nvPr/>
        </p:nvPicPr>
        <p:blipFill>
          <a:blip r:embed="rId2" cstate="print"/>
          <a:stretch>
            <a:fillRect/>
          </a:stretch>
        </p:blipFill>
        <p:spPr>
          <a:xfrm>
            <a:off x="1907704" y="1628800"/>
            <a:ext cx="5255506" cy="3531043"/>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public int </a:t>
            </a:r>
            <a:r>
              <a:rPr lang="en-US" sz="2000" b="1" dirty="0" err="1" smtClean="0">
                <a:solidFill>
                  <a:schemeClr val="bg1"/>
                </a:solidFill>
                <a:latin typeface="Consolas" pitchFamily="49" charset="0"/>
                <a:ea typeface="Roboto" pitchFamily="2" charset="0"/>
                <a:cs typeface="Consolas" pitchFamily="49" charset="0"/>
              </a:rPr>
              <a:t>Sum</a:t>
            </a:r>
            <a:r>
              <a:rPr lang="en-US" sz="2000" b="1" dirty="0" err="1" smtClean="0">
                <a:solidFill>
                  <a:srgbClr val="FF00FF"/>
                </a:solidFill>
                <a:latin typeface="Consolas" pitchFamily="49" charset="0"/>
                <a:ea typeface="Roboto" pitchFamily="2" charset="0"/>
                <a:cs typeface="Consolas" pitchFamily="49" charset="0"/>
              </a:rPr>
              <a:t>Integers</a:t>
            </a:r>
            <a:r>
              <a:rPr lang="en-US" sz="2000" b="1" dirty="0" err="1" smtClean="0">
                <a:solidFill>
                  <a:schemeClr val="bg1"/>
                </a:solidFill>
                <a:latin typeface="Consolas" pitchFamily="49" charset="0"/>
                <a:ea typeface="Roboto" pitchFamily="2" charset="0"/>
                <a:cs typeface="Consolas" pitchFamily="49" charset="0"/>
              </a:rPr>
              <a:t>UpTo</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bound)</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Enumerable.Range</a:t>
            </a:r>
            <a:r>
              <a:rPr lang="en-US" sz="2000" b="1" dirty="0" smtClean="0">
                <a:solidFill>
                  <a:schemeClr val="bg1"/>
                </a:solidFill>
                <a:latin typeface="Consolas" pitchFamily="49" charset="0"/>
                <a:ea typeface="Roboto" pitchFamily="2" charset="0"/>
                <a:cs typeface="Consolas" pitchFamily="49" charset="0"/>
              </a:rPr>
              <a:t>(1, bound).Sum();</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err="1" smtClean="0">
                <a:solidFill>
                  <a:srgbClr val="00DB00"/>
                </a:solidFill>
                <a:latin typeface="Consolas" pitchFamily="49" charset="0"/>
                <a:ea typeface="Roboto" pitchFamily="2" charset="0"/>
                <a:cs typeface="Consolas" pitchFamily="49" charset="0"/>
              </a:rPr>
              <a:t>ICanStartAndStop</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counter;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latin typeface="Consolas" pitchFamily="49" charset="0"/>
                <a:ea typeface="Roboto" pitchFamily="2" charset="0"/>
                <a:cs typeface="Consolas" pitchFamily="49" charset="0"/>
              </a:rPr>
              <a:t>readonly</a:t>
            </a:r>
            <a:r>
              <a:rPr lang="en-US" sz="2000" b="1" dirty="0" smtClean="0">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Wristwatch</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wristwatch;</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smtClean="0">
                <a:solidFill>
                  <a:srgbClr val="00DB00"/>
                </a:solidFill>
                <a:latin typeface="Consolas" pitchFamily="49" charset="0"/>
                <a:ea typeface="Roboto" pitchFamily="2" charset="0"/>
                <a:cs typeface="Consolas" pitchFamily="49" charset="0"/>
              </a:rPr>
              <a:t>Brush</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smtClean="0">
                <a:solidFill>
                  <a:schemeClr val="bg1"/>
                </a:solidFill>
                <a:latin typeface="Consolas" pitchFamily="49" charset="0"/>
                <a:ea typeface="Roboto" pitchFamily="2" charset="0"/>
                <a:cs typeface="Consolas" pitchFamily="49" charset="0"/>
              </a:rPr>
              <a:t>color;</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double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fontSize</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bool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isRunning</a:t>
            </a:r>
            <a:r>
              <a:rPr lang="en-US" sz="2000" b="1" dirty="0" smtClean="0">
                <a:solidFill>
                  <a:schemeClr val="bg1"/>
                </a:solidFill>
                <a:latin typeface="Consolas" pitchFamily="49" charset="0"/>
                <a:ea typeface="Roboto" pitchFamily="2" charset="0"/>
                <a:cs typeface="Consolas" pitchFamily="49" charset="0"/>
              </a:rPr>
              <a:t> = false;</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private </a:t>
            </a:r>
            <a:r>
              <a:rPr lang="en-US" sz="2000" b="1" dirty="0" err="1" smtClean="0">
                <a:solidFill>
                  <a:srgbClr val="00DB00"/>
                </a:solidFill>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_</a:t>
            </a:r>
            <a:r>
              <a:rPr lang="en-US" sz="2000" b="1" dirty="0" err="1" smtClean="0">
                <a:solidFill>
                  <a:schemeClr val="bg1"/>
                </a:solidFill>
                <a:latin typeface="Consolas" pitchFamily="49" charset="0"/>
                <a:ea typeface="Roboto" pitchFamily="2" charset="0"/>
                <a:cs typeface="Consolas" pitchFamily="49" charset="0"/>
              </a:rPr>
              <a:t>timeLeft</a:t>
            </a:r>
            <a:r>
              <a:rPr lang="en-US" sz="2000" b="1" dirty="0" smtClean="0">
                <a:solidFill>
                  <a:schemeClr val="bg1"/>
                </a:solidFill>
                <a:latin typeface="Consolas" pitchFamily="49" charset="0"/>
                <a:ea typeface="Roboto" pitchFamily="2" charset="0"/>
                <a:cs typeface="Consolas" pitchFamily="49" charset="0"/>
              </a:rPr>
              <a:t>;</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rgbClr val="00B7FF"/>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0; i &lt; </a:t>
            </a:r>
            <a:r>
              <a:rPr lang="en-US" sz="2000" b="1" dirty="0" err="1" smtClean="0">
                <a:solidFill>
                  <a:schemeClr val="bg1"/>
                </a:solidFill>
                <a:latin typeface="Consolas" pitchFamily="49" charset="0"/>
                <a:ea typeface="Roboto" pitchFamily="2" charset="0"/>
                <a:cs typeface="Consolas" pitchFamily="49" charset="0"/>
              </a:rPr>
              <a:t>customers.Count</a:t>
            </a:r>
            <a:r>
              <a:rPr lang="en-US" sz="2000" b="1" dirty="0" smtClean="0">
                <a:solidFill>
                  <a:schemeClr val="bg1"/>
                </a:solidFill>
                <a:latin typeface="Consolas" pitchFamily="49" charset="0"/>
                <a:ea typeface="Roboto" pitchFamily="2" charset="0"/>
                <a:cs typeface="Consolas" pitchFamily="49" charset="0"/>
              </a:rPr>
              <a:t>; i++)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Customer </a:t>
            </a:r>
            <a:r>
              <a:rPr lang="en-US" sz="2000" b="1" dirty="0" err="1" smtClean="0">
                <a:solidFill>
                  <a:srgbClr val="FF00FF"/>
                </a:solidFill>
                <a:latin typeface="Consolas" pitchFamily="49" charset="0"/>
                <a:ea typeface="Roboto" pitchFamily="2" charset="0"/>
                <a:cs typeface="Consolas" pitchFamily="49" charset="0"/>
              </a:rPr>
              <a:t>theCustomer</a:t>
            </a:r>
            <a:r>
              <a:rPr lang="en-US" sz="2000" b="1" dirty="0" smtClean="0">
                <a:solidFill>
                  <a:schemeClr val="bg1"/>
                </a:solidFill>
                <a:latin typeface="Consolas" pitchFamily="49" charset="0"/>
                <a:ea typeface="Roboto" pitchFamily="2" charset="0"/>
                <a:cs typeface="Consolas" pitchFamily="49" charset="0"/>
              </a:rPr>
              <a:t> = customers[i];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err="1" smtClean="0">
                <a:solidFill>
                  <a:schemeClr val="tx1">
                    <a:lumMod val="75000"/>
                    <a:lumOff val="25000"/>
                  </a:schemeClr>
                </a:solidFill>
                <a:latin typeface="Roboto" pitchFamily="2" charset="0"/>
                <a:ea typeface="Roboto" pitchFamily="2" charset="0"/>
              </a:rPr>
              <a:t>CheckedGraphContext</a:t>
            </a: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smtClean="0">
                <a:solidFill>
                  <a:schemeClr val="tx1">
                    <a:lumMod val="75000"/>
                    <a:lumOff val="25000"/>
                  </a:schemeClr>
                </a:solidFill>
                <a:latin typeface="Roboto" pitchFamily="2" charset="0"/>
                <a:ea typeface="Roboto" pitchFamily="2" charset="0"/>
              </a:rPr>
              <a:t/>
            </a:r>
            <a:br>
              <a:rPr lang="de-AT" sz="2000" dirty="0" smtClean="0">
                <a:solidFill>
                  <a:schemeClr val="tx1">
                    <a:lumMod val="75000"/>
                    <a:lumOff val="25000"/>
                  </a:schemeClr>
                </a:solidFill>
                <a:latin typeface="Roboto" pitchFamily="2" charset="0"/>
                <a:ea typeface="Roboto" pitchFamily="2" charset="0"/>
              </a:rPr>
            </a:br>
            <a:r>
              <a:rPr lang="de-AT" sz="2000" dirty="0" err="1" smtClean="0">
                <a:solidFill>
                  <a:schemeClr val="tx1">
                    <a:lumMod val="75000"/>
                    <a:lumOff val="25000"/>
                  </a:schemeClr>
                </a:solidFill>
                <a:latin typeface="Roboto" pitchFamily="2" charset="0"/>
                <a:ea typeface="Roboto" pitchFamily="2" charset="0"/>
              </a:rPr>
              <a:t>StatelesErrorCorrectingMessageGeneratorsRecordGenerator</a:t>
            </a:r>
            <a:endParaRPr lang="en-US"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foreach</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latin typeface="Consolas" pitchFamily="49" charset="0"/>
                <a:ea typeface="Roboto" pitchFamily="2" charset="0"/>
                <a:cs typeface="Consolas" pitchFamily="49" charset="0"/>
              </a:rPr>
              <a:t>var</a:t>
            </a:r>
            <a:r>
              <a:rPr lang="en-US" sz="2000" b="1" dirty="0" smtClean="0">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customer</a:t>
            </a:r>
            <a:r>
              <a:rPr lang="en-US" sz="2000" b="1" dirty="0" smtClean="0">
                <a:latin typeface="Consolas" pitchFamily="49" charset="0"/>
                <a:ea typeface="Roboto" pitchFamily="2" charset="0"/>
                <a:cs typeface="Consolas" pitchFamily="49" charset="0"/>
              </a:rPr>
              <a:t> in </a:t>
            </a:r>
            <a:r>
              <a:rPr lang="en-US" sz="2000" b="1" dirty="0" smtClean="0">
                <a:solidFill>
                  <a:schemeClr val="bg1"/>
                </a:solidFill>
                <a:latin typeface="Consolas" pitchFamily="49" charset="0"/>
                <a:ea typeface="Roboto" pitchFamily="2" charset="0"/>
                <a:cs typeface="Consolas" pitchFamily="49" charset="0"/>
              </a:rPr>
              <a:t>customers)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MehrfachEn</a:t>
            </a:r>
            <a:endParaRPr lang="en-US" dirty="0"/>
          </a:p>
        </p:txBody>
      </p:sp>
      <p:sp>
        <p:nvSpPr>
          <p:cNvPr id="4" name="Textplatzhalter 3"/>
          <p:cNvSpPr>
            <a:spLocks noGrp="1"/>
          </p:cNvSpPr>
          <p:nvPr>
            <p:ph type="body" sz="quarter" idx="10"/>
          </p:nvPr>
        </p:nvSpPr>
        <p:spPr/>
        <p:txBody>
          <a:bodyPr/>
          <a:lstStyle/>
          <a:p>
            <a:r>
              <a:rPr lang="en-US" dirty="0" err="1" smtClean="0"/>
              <a:t>Hilfsmittel</a:t>
            </a:r>
            <a:r>
              <a:rPr lang="en-US" dirty="0" smtClean="0"/>
              <a:t> </a:t>
            </a:r>
            <a:r>
              <a:rPr lang="en-US" dirty="0" err="1" smtClean="0"/>
              <a:t>zur</a:t>
            </a:r>
            <a:endParaRPr lang="en-US" dirty="0"/>
          </a:p>
        </p:txBody>
      </p:sp>
      <p:sp>
        <p:nvSpPr>
          <p:cNvPr id="5" name="Textplatzhalter 4"/>
          <p:cNvSpPr>
            <a:spLocks noGrp="1"/>
          </p:cNvSpPr>
          <p:nvPr>
            <p:ph type="body" sz="quarter" idx="11"/>
          </p:nvPr>
        </p:nvSpPr>
        <p:spPr/>
        <p:txBody>
          <a:bodyPr/>
          <a:lstStyle/>
          <a:p>
            <a:r>
              <a:rPr lang="en-US" dirty="0" err="1" smtClean="0"/>
              <a:t>Vergabe</a:t>
            </a:r>
            <a:r>
              <a:rPr lang="en-US" dirty="0" smtClean="0"/>
              <a:t> des </a:t>
            </a:r>
            <a:r>
              <a:rPr lang="en-US" dirty="0" err="1" smtClean="0"/>
              <a:t>selben</a:t>
            </a:r>
            <a:r>
              <a:rPr lang="en-US" dirty="0" smtClean="0"/>
              <a:t> </a:t>
            </a:r>
            <a:r>
              <a:rPr lang="en-US" dirty="0" err="1" smtClean="0"/>
              <a:t>Namens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my</a:t>
            </a:r>
            <a:endParaRPr lang="en-US" sz="199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THE</a:t>
            </a:r>
            <a:endParaRPr lang="en-US" sz="199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AN</a:t>
            </a:r>
            <a:endParaRPr lang="en-US" sz="199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19900" dirty="0" smtClean="0"/>
              <a:t>IT</a:t>
            </a:r>
            <a:endParaRPr lang="en-US" sz="199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5940152"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Philo</a:t>
            </a:r>
          </a:p>
          <a:p>
            <a:pPr algn="ctr"/>
            <a:r>
              <a:rPr lang="en-US" sz="3200" dirty="0" err="1" smtClean="0">
                <a:latin typeface="Roboto" pitchFamily="2" charset="0"/>
                <a:ea typeface="Roboto" pitchFamily="2" charset="0"/>
              </a:rPr>
              <a:t>sophers</a:t>
            </a:r>
            <a:endParaRPr lang="de-DE" sz="3200" dirty="0">
              <a:latin typeface="Roboto" pitchFamily="2" charset="0"/>
              <a:ea typeface="Roboto" pitchFamily="2" charset="0"/>
            </a:endParaRPr>
          </a:p>
        </p:txBody>
      </p:sp>
      <p:sp>
        <p:nvSpPr>
          <p:cNvPr id="4" name="Rechteck 3"/>
          <p:cNvSpPr/>
          <p:nvPr/>
        </p:nvSpPr>
        <p:spPr>
          <a:xfrm>
            <a:off x="1619672"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Roboto" pitchFamily="2" charset="0"/>
                <a:ea typeface="Roboto" pitchFamily="2" charset="0"/>
              </a:rPr>
              <a:t>Hungarian</a:t>
            </a:r>
            <a:endParaRPr lang="de-DE" sz="2400" dirty="0">
              <a:latin typeface="Roboto" pitchFamily="2" charset="0"/>
              <a:ea typeface="Roboto" pitchFamily="2" charset="0"/>
            </a:endParaRPr>
          </a:p>
        </p:txBody>
      </p:sp>
      <p:sp>
        <p:nvSpPr>
          <p:cNvPr id="5" name="Rechteck 4"/>
          <p:cNvSpPr/>
          <p:nvPr/>
        </p:nvSpPr>
        <p:spPr>
          <a:xfrm>
            <a:off x="3779912"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Party Hats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a:t>Data</a:t>
            </a:r>
            <a:br>
              <a:rPr lang="en-US" sz="19900" dirty="0"/>
            </a:br>
            <a:r>
              <a:rPr lang="en-US" sz="19900" dirty="0">
                <a:solidFill>
                  <a:srgbClr val="FF00FF"/>
                </a:solidFill>
              </a:rPr>
              <a:t>Info</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t>Function</a:t>
            </a:r>
            <a:br>
              <a:rPr lang="en-US" sz="19900" dirty="0" smtClean="0"/>
            </a:br>
            <a:r>
              <a:rPr lang="en-US" sz="19900" dirty="0">
                <a:solidFill>
                  <a:srgbClr val="FF00FF"/>
                </a:solidFill>
              </a:rPr>
              <a:t>Process</a:t>
            </a:r>
            <a:endParaRPr lang="en-US" sz="199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19900" dirty="0" smtClean="0"/>
              <a:t>System</a:t>
            </a:r>
            <a:br>
              <a:rPr lang="en-US" sz="19900" dirty="0" smtClean="0"/>
            </a:br>
            <a:r>
              <a:rPr lang="en-US" sz="19900" dirty="0" smtClean="0">
                <a:solidFill>
                  <a:srgbClr val="FF00FF"/>
                </a:solidFill>
              </a:rPr>
              <a:t>Model</a:t>
            </a:r>
            <a:endParaRPr lang="en-US" sz="19900" dirty="0">
              <a:solidFill>
                <a:srgbClr val="FF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Johannes Hofmeister\Desktop\AbstractSingletonProxyFacto.png">
            <a:hlinkClick r:id="rId2"/>
          </p:cNvPr>
          <p:cNvPicPr>
            <a:picLocks noChangeAspect="1" noChangeArrowheads="1"/>
          </p:cNvPicPr>
          <p:nvPr/>
        </p:nvPicPr>
        <p:blipFill>
          <a:blip r:embed="rId3" cstate="print"/>
          <a:srcRect/>
          <a:stretch>
            <a:fillRect/>
          </a:stretch>
        </p:blipFill>
        <p:spPr bwMode="auto">
          <a:xfrm>
            <a:off x="1187624" y="980728"/>
            <a:ext cx="6951610" cy="4837162"/>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rgbClr val="00DB00"/>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IMPORTANCE</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err="1" smtClean="0"/>
              <a:t>Eitle</a:t>
            </a:r>
            <a:r>
              <a:rPr lang="en-US" dirty="0" smtClean="0"/>
              <a:t> </a:t>
            </a:r>
            <a:r>
              <a:rPr lang="en-US" dirty="0" err="1" smtClean="0"/>
              <a:t>Wichtigtuer</a:t>
            </a:r>
            <a:endParaRPr lang="en-US" dirty="0"/>
          </a:p>
        </p:txBody>
      </p:sp>
      <p:sp>
        <p:nvSpPr>
          <p:cNvPr id="5" name="Textplatzhalter 4"/>
          <p:cNvSpPr>
            <a:spLocks noGrp="1"/>
          </p:cNvSpPr>
          <p:nvPr>
            <p:ph type="body" sz="quarter" idx="11"/>
          </p:nvPr>
        </p:nvSpPr>
        <p:spPr/>
        <p:txBody>
          <a:bodyPr/>
          <a:lstStyle/>
          <a:p>
            <a:r>
              <a:rPr lang="en-US" dirty="0" err="1" smtClean="0"/>
              <a:t>Aufgeblasen</a:t>
            </a:r>
            <a:r>
              <a:rPr lang="en-US" dirty="0"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Flexible</a:t>
            </a:r>
            <a:br>
              <a:rPr lang="en-US" sz="19900" dirty="0">
                <a:solidFill>
                  <a:srgbClr val="00DB00"/>
                </a:solidFill>
              </a:rPr>
            </a:br>
            <a:r>
              <a:rPr lang="en-US" sz="19900" dirty="0">
                <a:solidFill>
                  <a:srgbClr val="FF7400"/>
                </a:solidFill>
              </a:rPr>
              <a:t>General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00DB00"/>
                </a:solidFill>
              </a:rPr>
              <a:t>Extended</a:t>
            </a:r>
            <a:br>
              <a:rPr lang="en-US" sz="19900" dirty="0">
                <a:solidFill>
                  <a:srgbClr val="00DB00"/>
                </a:solidFill>
              </a:rPr>
            </a:br>
            <a:r>
              <a:rPr lang="en-US" sz="19900" dirty="0">
                <a:solidFill>
                  <a:srgbClr val="FF7400"/>
                </a:solidFill>
              </a:rPr>
              <a:t>Super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ABSTRACT</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latin typeface="Consolas" pitchFamily="49" charset="0"/>
                <a:ea typeface="Roboto" pitchFamily="2" charset="0"/>
                <a:cs typeface="Consolas" pitchFamily="49" charset="0"/>
              </a:rPr>
              <a:t>	public </a:t>
            </a:r>
            <a:r>
              <a:rPr lang="en-US" sz="2000" b="1" dirty="0">
                <a:latin typeface="Consolas" pitchFamily="49" charset="0"/>
                <a:ea typeface="Roboto" pitchFamily="2" charset="0"/>
                <a:cs typeface="Consolas" pitchFamily="49" charset="0"/>
              </a:rPr>
              <a:t>abstract class </a:t>
            </a:r>
            <a:r>
              <a:rPr lang="en-US" sz="2000" b="1" dirty="0" err="1">
                <a:solidFill>
                  <a:schemeClr val="bg1"/>
                </a:solidFill>
                <a:latin typeface="Consolas" pitchFamily="49" charset="0"/>
                <a:ea typeface="Roboto" pitchFamily="2" charset="0"/>
                <a:cs typeface="Consolas" pitchFamily="49" charset="0"/>
              </a:rPr>
              <a:t>AbstractTopLevelItem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extends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AbstractItem</a:t>
            </a:r>
            <a:r>
              <a:rPr lang="en-US" sz="2000" b="1" dirty="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implements</a:t>
            </a:r>
            <a:r>
              <a:rPr lang="en-US" sz="2000" b="1" dirty="0" smtClean="0">
                <a:solidFill>
                  <a:schemeClr val="bg1"/>
                </a:solidFill>
                <a:latin typeface="Consolas" pitchFamily="49" charset="0"/>
                <a:ea typeface="Roboto" pitchFamily="2" charset="0"/>
                <a:cs typeface="Consolas" pitchFamily="49" charset="0"/>
              </a:rPr>
              <a:t> </a:t>
            </a:r>
            <a:r>
              <a:rPr lang="en-US" sz="2000" b="1" dirty="0" err="1">
                <a:solidFill>
                  <a:schemeClr val="bg1"/>
                </a:solidFill>
                <a:latin typeface="Consolas" pitchFamily="49" charset="0"/>
                <a:ea typeface="Roboto" pitchFamily="2" charset="0"/>
                <a:cs typeface="Consolas" pitchFamily="49" charset="0"/>
              </a:rPr>
              <a:t>TopLevelItem</a:t>
            </a:r>
            <a:r>
              <a:rPr lang="en-US" sz="2000" b="1" dirty="0">
                <a:solidFill>
                  <a:schemeClr val="bg1"/>
                </a:solidFill>
                <a:latin typeface="Consolas" pitchFamily="49" charset="0"/>
                <a:ea typeface="Roboto" pitchFamily="2" charset="0"/>
                <a:cs typeface="Consolas" pitchFamily="49" charset="0"/>
              </a:rPr>
              <a:t>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a:solidFill>
                  <a:schemeClr val="bg1"/>
                </a:solidFill>
                <a:latin typeface="Consolas" pitchFamily="49" charset="0"/>
                <a:ea typeface="Roboto" pitchFamily="2" charset="0"/>
                <a:cs typeface="Consolas" pitchFamily="49" charset="0"/>
              </a:rPr>
              <a:t/>
            </a:r>
            <a:br>
              <a:rPr lang="en-US" sz="2000" b="1" dirty="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endParaRPr lang="en-US" sz="2000" b="1" dirty="0">
              <a:solidFill>
                <a:schemeClr val="bg1"/>
              </a:solidFill>
              <a:latin typeface="Consolas" pitchFamily="49" charset="0"/>
              <a:ea typeface="Roboto" pitchFamily="2" charset="0"/>
              <a:cs typeface="Consolas" pitchFamily="49" charset="0"/>
            </a:endParaRPr>
          </a:p>
        </p:txBody>
      </p:sp>
    </p:spTree>
    <p:extLst>
      <p:ext uri="{BB962C8B-B14F-4D97-AF65-F5344CB8AC3E}">
        <p14:creationId xmlns:p14="http://schemas.microsoft.com/office/powerpoint/2010/main" xmlns="" val="1585547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DB00"/>
                </a:solidFill>
              </a:rPr>
              <a:t>Simplicity</a:t>
            </a:r>
            <a:endParaRPr lang="en-US" dirty="0">
              <a:solidFill>
                <a:srgbClr val="00DB00"/>
              </a:solidFill>
            </a:endParaRPr>
          </a:p>
        </p:txBody>
      </p:sp>
      <p:sp>
        <p:nvSpPr>
          <p:cNvPr id="4" name="Textplatzhalter 3"/>
          <p:cNvSpPr>
            <a:spLocks noGrp="1"/>
          </p:cNvSpPr>
          <p:nvPr>
            <p:ph type="body" sz="quarter" idx="10"/>
          </p:nvPr>
        </p:nvSpPr>
        <p:spPr/>
        <p:txBody>
          <a:bodyPr/>
          <a:lstStyle/>
          <a:p>
            <a:r>
              <a:rPr lang="en-US" dirty="0" smtClean="0"/>
              <a:t>Die </a:t>
            </a:r>
            <a:r>
              <a:rPr lang="en-US" dirty="0" err="1" smtClean="0"/>
              <a:t>Schönheit</a:t>
            </a:r>
            <a:r>
              <a:rPr lang="en-US" dirty="0" smtClean="0"/>
              <a:t> </a:t>
            </a:r>
            <a:r>
              <a:rPr lang="en-US" dirty="0" err="1" smtClean="0"/>
              <a:t>liegt</a:t>
            </a:r>
            <a:endParaRPr lang="en-US" dirty="0"/>
          </a:p>
        </p:txBody>
      </p:sp>
      <p:sp>
        <p:nvSpPr>
          <p:cNvPr id="5" name="Textplatzhalter 4"/>
          <p:cNvSpPr>
            <a:spLocks noGrp="1"/>
          </p:cNvSpPr>
          <p:nvPr>
            <p:ph type="body" sz="quarter" idx="11"/>
          </p:nvPr>
        </p:nvSpPr>
        <p:spPr/>
        <p:txBody>
          <a:bodyPr/>
          <a:lstStyle/>
          <a:p>
            <a:r>
              <a:rPr lang="en-US" dirty="0" err="1" smtClean="0"/>
              <a:t>im</a:t>
            </a:r>
            <a:r>
              <a:rPr lang="en-US" dirty="0" smtClean="0"/>
              <a:t> </a:t>
            </a:r>
            <a:r>
              <a:rPr lang="en-US" dirty="0" err="1" smtClean="0"/>
              <a:t>Auge</a:t>
            </a:r>
            <a:r>
              <a:rPr lang="en-US" dirty="0" smtClean="0"/>
              <a:t> des </a:t>
            </a:r>
            <a:r>
              <a:rPr lang="en-US" dirty="0" err="1" smtClean="0"/>
              <a:t>Betrachters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a:solidFill>
                  <a:srgbClr val="FF7400"/>
                </a:solidFill>
              </a:rPr>
              <a:t>Basic</a:t>
            </a:r>
            <a:r>
              <a:rPr lang="en-US" sz="19900" dirty="0">
                <a:solidFill>
                  <a:srgbClr val="00DB00"/>
                </a:solidFill>
              </a:rPr>
              <a:t/>
            </a:r>
            <a:br>
              <a:rPr lang="en-US" sz="19900" dirty="0">
                <a:solidFill>
                  <a:srgbClr val="00DB00"/>
                </a:solidFill>
              </a:rPr>
            </a:br>
            <a:r>
              <a:rPr lang="en-US" sz="19900" dirty="0">
                <a:solidFill>
                  <a:srgbClr val="00DB00"/>
                </a:solidFill>
              </a:rPr>
              <a:t>Easy</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FF7400"/>
                </a:solidFill>
              </a:rPr>
              <a:t>New</a:t>
            </a:r>
            <a:r>
              <a:rPr lang="en-US" sz="19900" dirty="0" smtClean="0">
                <a:solidFill>
                  <a:srgbClr val="00DB00"/>
                </a:solidFill>
              </a:rPr>
              <a:t/>
            </a:r>
            <a:br>
              <a:rPr lang="en-US" sz="19900" dirty="0" smtClean="0">
                <a:solidFill>
                  <a:srgbClr val="00DB00"/>
                </a:solidFill>
              </a:rPr>
            </a:br>
            <a:r>
              <a:rPr lang="en-US" sz="19900" dirty="0" smtClean="0">
                <a:solidFill>
                  <a:srgbClr val="00DB00"/>
                </a:solidFill>
              </a:rPr>
              <a:t>Special</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r>
              <a:rPr lang="en-US" sz="19900" dirty="0" smtClean="0">
                <a:solidFill>
                  <a:srgbClr val="00DB00"/>
                </a:solidFill>
              </a:rPr>
              <a:t>Simple</a:t>
            </a:r>
            <a:endParaRPr lang="en-US" sz="19900" dirty="0">
              <a:solidFill>
                <a:srgbClr val="00DB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1268760"/>
            <a:ext cx="8640960" cy="4320480"/>
          </a:xfrm>
        </p:spPr>
        <p:txBody>
          <a:bodyPr>
            <a:noAutofit/>
          </a:bodyPr>
          <a:lstStyle/>
          <a:p>
            <a:pPr algn="l"/>
            <a:r>
              <a:rPr lang="de-AT" sz="2800" b="1" dirty="0" smtClean="0">
                <a:solidFill>
                  <a:schemeClr val="tx1"/>
                </a:solidFill>
                <a:latin typeface="Arial" pitchFamily="34" charset="0"/>
                <a:cs typeface="Arial" pitchFamily="34" charset="0"/>
              </a:rPr>
              <a:t>Class </a:t>
            </a:r>
            <a:r>
              <a:rPr lang="de-AT" sz="2800" b="1" dirty="0" err="1" smtClean="0">
                <a:solidFill>
                  <a:schemeClr val="tx1"/>
                </a:solidFill>
                <a:latin typeface="Arial" pitchFamily="34" charset="0"/>
                <a:cs typeface="Arial" pitchFamily="34" charset="0"/>
              </a:rPr>
              <a:t>AbstractSingletonProxyFactoryBean</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r>
              <a:rPr lang="en-US" sz="2800" dirty="0" smtClean="0">
                <a:solidFill>
                  <a:schemeClr val="tx1"/>
                </a:solidFill>
                <a:latin typeface="Arial" pitchFamily="34" charset="0"/>
                <a:cs typeface="Arial" pitchFamily="34" charset="0"/>
              </a:rPr>
              <a:t>Convenient </a:t>
            </a:r>
            <a:r>
              <a:rPr lang="en-US" sz="2800" dirty="0" smtClean="0">
                <a:solidFill>
                  <a:schemeClr val="tx1"/>
                </a:solidFill>
                <a:latin typeface="Arial" pitchFamily="34" charset="0"/>
                <a:cs typeface="Arial" pitchFamily="34" charset="0"/>
              </a:rPr>
              <a:t>proxy factory bean </a:t>
            </a:r>
            <a:r>
              <a:rPr lang="en-US" sz="2800" dirty="0" err="1" smtClean="0">
                <a:solidFill>
                  <a:schemeClr val="tx1"/>
                </a:solidFill>
                <a:latin typeface="Arial" pitchFamily="34" charset="0"/>
                <a:cs typeface="Arial" pitchFamily="34" charset="0"/>
              </a:rPr>
              <a:t>superclass</a:t>
            </a:r>
            <a:r>
              <a:rPr lang="en-US" sz="2800" dirty="0" smtClean="0">
                <a:solidFill>
                  <a:schemeClr val="tx1"/>
                </a:solidFill>
                <a:latin typeface="Arial" pitchFamily="34" charset="0"/>
                <a:cs typeface="Arial" pitchFamily="34" charset="0"/>
              </a:rPr>
              <a:t> for proxy factory beans that create only singletons.</a:t>
            </a:r>
            <a:r>
              <a:rPr lang="de-AT" sz="2800" b="1" dirty="0" smtClean="0">
                <a:solidFill>
                  <a:schemeClr val="tx1"/>
                </a:solidFill>
                <a:latin typeface="Arial" pitchFamily="34" charset="0"/>
                <a:cs typeface="Arial" pitchFamily="34" charset="0"/>
              </a:rPr>
              <a:t/>
            </a:r>
            <a:br>
              <a:rPr lang="de-AT" sz="2800" b="1" dirty="0" smtClean="0">
                <a:solidFill>
                  <a:schemeClr val="tx1"/>
                </a:solidFill>
                <a:latin typeface="Arial" pitchFamily="34" charset="0"/>
                <a:cs typeface="Arial" pitchFamily="34" charset="0"/>
              </a:rPr>
            </a:br>
            <a:endParaRPr lang="en-US" sz="2800" dirty="0">
              <a:solidFill>
                <a:schemeClr val="tx1"/>
              </a:solidFill>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3200" dirty="0" smtClean="0">
                <a:latin typeface="Roboto" pitchFamily="2" charset="0"/>
                <a:ea typeface="Roboto" pitchFamily="2" charset="0"/>
              </a:rPr>
              <a:t>Details</a:t>
            </a:r>
            <a:endParaRPr lang="de-DE" sz="3200" dirty="0">
              <a:latin typeface="Roboto" pitchFamily="2" charset="0"/>
              <a:ea typeface="Roboto" pitchFamily="2" charset="0"/>
            </a:endParaRPr>
          </a:p>
        </p:txBody>
      </p:sp>
      <p:sp>
        <p:nvSpPr>
          <p:cNvPr id="4" name="Rechteck 3"/>
          <p:cNvSpPr/>
          <p:nvPr/>
        </p:nvSpPr>
        <p:spPr>
          <a:xfrm>
            <a:off x="2555776" y="249289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dirty="0" smtClean="0">
                <a:latin typeface="Roboto" pitchFamily="2" charset="0"/>
                <a:ea typeface="Roboto" pitchFamily="2" charset="0"/>
              </a:rPr>
              <a:t>Vanity</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Shape</a:t>
            </a:r>
            <a:endParaRPr lang="en-US" dirty="0"/>
          </a:p>
        </p:txBody>
      </p:sp>
      <p:sp>
        <p:nvSpPr>
          <p:cNvPr id="4" name="Textplatzhalter 3"/>
          <p:cNvSpPr>
            <a:spLocks noGrp="1"/>
          </p:cNvSpPr>
          <p:nvPr>
            <p:ph type="body" sz="quarter" idx="10"/>
          </p:nvPr>
        </p:nvSpPr>
        <p:spPr/>
        <p:txBody>
          <a:bodyPr/>
          <a:lstStyle/>
          <a:p>
            <a:r>
              <a:rPr lang="en-US" dirty="0" err="1" smtClean="0"/>
              <a:t>Mit</a:t>
            </a:r>
            <a:r>
              <a:rPr lang="en-US" dirty="0" smtClean="0"/>
              <a:t> </a:t>
            </a:r>
            <a:r>
              <a:rPr lang="en-US" dirty="0" err="1" smtClean="0"/>
              <a:t>Förmchen</a:t>
            </a:r>
            <a:r>
              <a:rPr lang="en-US" dirty="0" smtClean="0"/>
              <a:t> </a:t>
            </a:r>
            <a:r>
              <a:rPr lang="en-US" dirty="0" err="1" smtClean="0"/>
              <a:t>spielen</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List</a:t>
            </a:r>
            <a:br>
              <a:rPr lang="en-US" dirty="0" smtClean="0">
                <a:solidFill>
                  <a:srgbClr val="FF7400"/>
                </a:solidFill>
              </a:rPr>
            </a:br>
            <a:r>
              <a:rPr lang="en-US" dirty="0" smtClean="0">
                <a:solidFill>
                  <a:srgbClr val="FF7400"/>
                </a:solidFill>
              </a:rPr>
              <a:t>Query</a:t>
            </a:r>
            <a:br>
              <a:rPr lang="en-US" dirty="0" smtClean="0">
                <a:solidFill>
                  <a:srgbClr val="FF7400"/>
                </a:solidFill>
              </a:rPr>
            </a:br>
            <a:r>
              <a:rPr lang="en-US" dirty="0" smtClean="0">
                <a:solidFill>
                  <a:srgbClr val="FF7400"/>
                </a:solidFill>
              </a:rPr>
              <a:t>Array</a:t>
            </a:r>
            <a:br>
              <a:rPr lang="en-US" dirty="0" smtClean="0">
                <a:solidFill>
                  <a:srgbClr val="FF7400"/>
                </a:solidFill>
              </a:rPr>
            </a:br>
            <a:r>
              <a:rPr lang="en-US" dirty="0" smtClean="0">
                <a:solidFill>
                  <a:srgbClr val="FF7400"/>
                </a:solidFill>
              </a:rPr>
              <a:t>Dictionary</a:t>
            </a:r>
            <a:br>
              <a:rPr lang="en-US" dirty="0" smtClean="0">
                <a:solidFill>
                  <a:srgbClr val="FF7400"/>
                </a:solidFill>
              </a:rPr>
            </a:br>
            <a:r>
              <a:rPr lang="en-US" dirty="0" smtClean="0">
                <a:solidFill>
                  <a:srgbClr val="FF7400"/>
                </a:solidFill>
              </a:rPr>
              <a:t>VIEW</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BehaviorAL</a:t>
            </a:r>
            <a:endParaRPr lang="en-US" dirty="0"/>
          </a:p>
        </p:txBody>
      </p:sp>
      <p:sp>
        <p:nvSpPr>
          <p:cNvPr id="4" name="Textplatzhalter 3"/>
          <p:cNvSpPr>
            <a:spLocks noGrp="1"/>
          </p:cNvSpPr>
          <p:nvPr>
            <p:ph type="body" sz="quarter" idx="10"/>
          </p:nvPr>
        </p:nvSpPr>
        <p:spPr/>
        <p:txBody>
          <a:bodyPr/>
          <a:lstStyle/>
          <a:p>
            <a:r>
              <a:rPr lang="en-US" dirty="0" err="1" smtClean="0"/>
              <a:t>Benimm</a:t>
            </a:r>
            <a:r>
              <a:rPr lang="en-US" dirty="0" smtClean="0"/>
              <a:t> </a:t>
            </a:r>
            <a:r>
              <a:rPr lang="en-US" dirty="0" err="1" smtClean="0"/>
              <a:t>dich</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rPr>
              <a:t>Dynamic</a:t>
            </a:r>
            <a:br>
              <a:rPr lang="en-US" dirty="0" smtClean="0">
                <a:solidFill>
                  <a:srgbClr val="FF7400"/>
                </a:solidFill>
              </a:rPr>
            </a:br>
            <a:r>
              <a:rPr lang="en-US" dirty="0" smtClean="0">
                <a:solidFill>
                  <a:srgbClr val="FF7400"/>
                </a:solidFill>
              </a:rPr>
              <a:t>Lazy</a:t>
            </a:r>
            <a:br>
              <a:rPr lang="en-US" dirty="0" smtClean="0">
                <a:solidFill>
                  <a:srgbClr val="FF7400"/>
                </a:solidFill>
              </a:rPr>
            </a:br>
            <a:r>
              <a:rPr lang="en-US" dirty="0" smtClean="0">
                <a:solidFill>
                  <a:srgbClr val="FF7400"/>
                </a:solidFill>
              </a:rPr>
              <a:t>Local</a:t>
            </a:r>
            <a:br>
              <a:rPr lang="en-US" dirty="0" smtClean="0">
                <a:solidFill>
                  <a:srgbClr val="FF7400"/>
                </a:solidFill>
              </a:rPr>
            </a:br>
            <a:r>
              <a:rPr lang="en-US" dirty="0" smtClean="0">
                <a:solidFill>
                  <a:srgbClr val="FF7400"/>
                </a:solidFill>
              </a:rPr>
              <a:t>Constant</a:t>
            </a:r>
            <a:br>
              <a:rPr lang="en-US" dirty="0" smtClean="0">
                <a:solidFill>
                  <a:srgbClr val="FF7400"/>
                </a:solidFill>
              </a:rPr>
            </a:br>
            <a:r>
              <a:rPr lang="en-US" dirty="0" smtClean="0">
                <a:solidFill>
                  <a:srgbClr val="FF7400"/>
                </a:solidFill>
              </a:rPr>
              <a:t>Global</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Test</a:t>
            </a:r>
            <a:endParaRPr lang="en-US" dirty="0"/>
          </a:p>
        </p:txBody>
      </p:sp>
      <p:sp>
        <p:nvSpPr>
          <p:cNvPr id="4" name="Textplatzhalter 3"/>
          <p:cNvSpPr>
            <a:spLocks noGrp="1"/>
          </p:cNvSpPr>
          <p:nvPr>
            <p:ph type="body" sz="quarter" idx="10"/>
          </p:nvPr>
        </p:nvSpPr>
        <p:spPr/>
        <p:txBody>
          <a:bodyPr/>
          <a:lstStyle/>
          <a:p>
            <a:r>
              <a:rPr lang="en-US" dirty="0" err="1" smtClean="0"/>
              <a:t>Klappts</a:t>
            </a:r>
            <a:r>
              <a:rPr lang="en-US" dirty="0" smtClean="0"/>
              <a:t>?</a:t>
            </a:r>
            <a:endParaRPr lang="en-US" dirty="0"/>
          </a:p>
        </p:txBody>
      </p:sp>
      <p:sp>
        <p:nvSpPr>
          <p:cNvPr id="5" name="Textplatzhalter 4"/>
          <p:cNvSpPr>
            <a:spLocks noGrp="1"/>
          </p:cNvSpPr>
          <p:nvPr>
            <p:ph type="body" sz="quarter" idx="11"/>
          </p:nvPr>
        </p:nvSpPr>
        <p:spPr/>
        <p:txBody>
          <a:bodyPr/>
          <a:lstStyle/>
          <a:p>
            <a:r>
              <a:rPr lang="en-US" dirty="0" smtClean="0"/>
              <a:t>Details</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solidFill>
                  <a:srgbClr val="FF7400"/>
                </a:solidFill>
              </a:rPr>
              <a:t>MOCK</a:t>
            </a:r>
            <a:br>
              <a:rPr lang="en-US" dirty="0" smtClean="0">
                <a:solidFill>
                  <a:srgbClr val="FF7400"/>
                </a:solidFill>
              </a:rPr>
            </a:br>
            <a:r>
              <a:rPr lang="en-US" dirty="0" smtClean="0">
                <a:solidFill>
                  <a:srgbClr val="FF7400"/>
                </a:solidFill>
              </a:rPr>
              <a:t>Stub</a:t>
            </a:r>
            <a:br>
              <a:rPr lang="en-US" dirty="0" smtClean="0">
                <a:solidFill>
                  <a:srgbClr val="FF7400"/>
                </a:solidFill>
              </a:rPr>
            </a:br>
            <a:r>
              <a:rPr lang="en-US" dirty="0" smtClean="0">
                <a:solidFill>
                  <a:srgbClr val="FF7400"/>
                </a:solidFill>
              </a:rPr>
              <a:t>Fake</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smtClean="0">
                <a:solidFill>
                  <a:srgbClr val="FF00FF"/>
                </a:solidFill>
              </a:rPr>
              <a:t>Dynamic</a:t>
            </a:r>
            <a:r>
              <a:rPr lang="en-US" dirty="0" err="1" smtClean="0">
                <a:solidFill>
                  <a:srgbClr val="FF7400"/>
                </a:solidFill>
              </a:rPr>
              <a:t>MOCK</a:t>
            </a:r>
            <a:r>
              <a:rPr lang="en-US" dirty="0" smtClean="0">
                <a:solidFill>
                  <a:srgbClr val="FF7400"/>
                </a:solidFill>
              </a:rPr>
              <a:t/>
            </a:r>
            <a:br>
              <a:rPr lang="en-US" dirty="0" smtClean="0">
                <a:solidFill>
                  <a:srgbClr val="FF7400"/>
                </a:solidFill>
              </a:rPr>
            </a:br>
            <a:r>
              <a:rPr lang="en-US" dirty="0" err="1" smtClean="0">
                <a:solidFill>
                  <a:srgbClr val="FF00FF"/>
                </a:solidFill>
              </a:rPr>
              <a:t>STrickt</a:t>
            </a:r>
            <a:r>
              <a:rPr lang="en-US" dirty="0" err="1" smtClean="0">
                <a:solidFill>
                  <a:srgbClr val="FF7400"/>
                </a:solidFill>
              </a:rPr>
              <a:t>mock</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Mocks</a:t>
            </a:r>
            <a:endParaRPr lang="en-US" dirty="0"/>
          </a:p>
        </p:txBody>
      </p:sp>
      <p:sp>
        <p:nvSpPr>
          <p:cNvPr id="3" name="Textplatzhalter 2"/>
          <p:cNvSpPr>
            <a:spLocks noGrp="1"/>
          </p:cNvSpPr>
          <p:nvPr>
            <p:ph type="body" sz="quarter" idx="10"/>
          </p:nvPr>
        </p:nvSpPr>
        <p:spPr/>
        <p:txBody>
          <a:bodyPr/>
          <a:lstStyle/>
          <a:p>
            <a:endParaRPr lang="en-US" dirty="0"/>
          </a:p>
        </p:txBody>
      </p:sp>
      <p:sp>
        <p:nvSpPr>
          <p:cNvPr id="4" name="Textplatzhalter 3"/>
          <p:cNvSpPr>
            <a:spLocks noGrp="1"/>
          </p:cNvSpPr>
          <p:nvPr>
            <p:ph type="body" sz="quarter" idx="11"/>
          </p:nvPr>
        </p:nvSpPr>
        <p:spPr/>
        <p:txBody>
          <a:bodyPr/>
          <a:lstStyle/>
          <a:p>
            <a:r>
              <a:rPr lang="en-US" dirty="0" smtClean="0"/>
              <a:t>Sind </a:t>
            </a:r>
            <a:r>
              <a:rPr lang="en-US" dirty="0" err="1" smtClean="0"/>
              <a:t>keine</a:t>
            </a:r>
            <a:r>
              <a:rPr lang="en-US" dirty="0" smtClean="0"/>
              <a:t> Stubs.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Autofit/>
          </a:bodyPr>
          <a:lstStyle/>
          <a:p>
            <a:pPr algn="l"/>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rgbClr val="FF00FF"/>
                </a:solidFill>
                <a:latin typeface="Consolas" pitchFamily="49" charset="0"/>
                <a:ea typeface="Roboto" pitchFamily="2" charset="0"/>
                <a:cs typeface="Consolas" pitchFamily="49" charset="0"/>
              </a:rPr>
              <a:t>Mock</a:t>
            </a:r>
            <a:r>
              <a:rPr lang="en-US" sz="2000" b="1" dirty="0" err="1" smtClean="0">
                <a:solidFill>
                  <a:schemeClr val="bg1"/>
                </a:solidFill>
                <a:latin typeface="Consolas" pitchFamily="49" charset="0"/>
                <a:ea typeface="Roboto" pitchFamily="2" charset="0"/>
                <a:cs typeface="Consolas" pitchFamily="49" charset="0"/>
              </a:rPr>
              <a:t>Repository.Generate</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&lt;</a:t>
            </a:r>
            <a:r>
              <a:rPr lang="en-US" sz="2000" b="1" dirty="0" err="1" smtClean="0">
                <a:solidFill>
                  <a:schemeClr val="bg1"/>
                </a:solidFill>
                <a:latin typeface="Consolas" pitchFamily="49" charset="0"/>
                <a:ea typeface="Roboto" pitchFamily="2" charset="0"/>
                <a:cs typeface="Consolas" pitchFamily="49" charset="0"/>
              </a:rPr>
              <a:t>IUserRepository</a:t>
            </a:r>
            <a:r>
              <a:rPr lang="en-US" sz="2000" b="1" dirty="0" smtClean="0">
                <a:solidFill>
                  <a:schemeClr val="bg1"/>
                </a:solidFill>
                <a:latin typeface="Consolas" pitchFamily="49" charset="0"/>
                <a:ea typeface="Roboto" pitchFamily="2" charset="0"/>
                <a:cs typeface="Consolas" pitchFamily="49" charset="0"/>
              </a:rPr>
              <a:t>&gt;();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rgbClr val="FF00FF"/>
                </a:solidFill>
                <a:latin typeface="Consolas" pitchFamily="49" charset="0"/>
                <a:ea typeface="Roboto" pitchFamily="2" charset="0"/>
                <a:cs typeface="Consolas" pitchFamily="49" charset="0"/>
              </a:rPr>
              <a:t>stub</a:t>
            </a:r>
            <a:r>
              <a:rPr lang="en-US" sz="2000" b="1" dirty="0" err="1" smtClean="0">
                <a:solidFill>
                  <a:schemeClr val="bg1"/>
                </a:solidFill>
                <a:latin typeface="Consolas" pitchFamily="49" charset="0"/>
                <a:ea typeface="Roboto" pitchFamily="2" charset="0"/>
                <a:cs typeface="Consolas" pitchFamily="49" charset="0"/>
              </a:rPr>
              <a:t>UserRepository.</a:t>
            </a:r>
            <a:r>
              <a:rPr lang="en-US" sz="2000" b="1" dirty="0" err="1" smtClean="0">
                <a:solidFill>
                  <a:srgbClr val="FF00FF"/>
                </a:solidFill>
                <a:latin typeface="Consolas" pitchFamily="49" charset="0"/>
                <a:ea typeface="Roboto" pitchFamily="2" charset="0"/>
                <a:cs typeface="Consolas" pitchFamily="49" charset="0"/>
              </a:rPr>
              <a:t>Stub</a:t>
            </a:r>
            <a:r>
              <a:rPr lang="en-US" sz="2000" b="1" dirty="0" smtClean="0">
                <a:solidFill>
                  <a:schemeClr val="bg1"/>
                </a:solidFill>
                <a:latin typeface="Consolas" pitchFamily="49" charset="0"/>
                <a:ea typeface="Roboto" pitchFamily="2" charset="0"/>
                <a:cs typeface="Consolas" pitchFamily="49" charset="0"/>
              </a:rPr>
              <a:t>(x =&gt; 	</a:t>
            </a:r>
            <a:r>
              <a:rPr lang="en-US" sz="2000" b="1" dirty="0" err="1" smtClean="0">
                <a:solidFill>
                  <a:schemeClr val="bg1"/>
                </a:solidFill>
                <a:latin typeface="Consolas" pitchFamily="49" charset="0"/>
                <a:ea typeface="Roboto" pitchFamily="2" charset="0"/>
                <a:cs typeface="Consolas" pitchFamily="49" charset="0"/>
              </a:rPr>
              <a:t>x.GetUserByName</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chemeClr val="bg1"/>
                </a:solidFill>
                <a:latin typeface="Consolas" pitchFamily="49" charset="0"/>
                <a:ea typeface="Roboto" pitchFamily="2" charset="0"/>
                <a:cs typeface="Consolas" pitchFamily="49" charset="0"/>
              </a:rPr>
              <a:t>ayende</a:t>
            </a:r>
            <a:r>
              <a:rPr lang="en-US" sz="2000" b="1" dirty="0" smtClean="0">
                <a:solidFill>
                  <a:schemeClr val="bg1"/>
                </a:solidFill>
                <a:latin typeface="Consolas" pitchFamily="49" charset="0"/>
                <a:ea typeface="Roboto" pitchFamily="2" charset="0"/>
                <a:cs typeface="Consolas" pitchFamily="49" charset="0"/>
              </a:rPr>
              <a:t>")).Return(</a:t>
            </a:r>
            <a:r>
              <a:rPr lang="en-US" sz="2000" b="1" dirty="0" err="1" smtClean="0">
                <a:solidFill>
                  <a:schemeClr val="bg1"/>
                </a:solidFill>
                <a:latin typeface="Consolas" pitchFamily="49" charset="0"/>
                <a:ea typeface="Roboto" pitchFamily="2" charset="0"/>
                <a:cs typeface="Consolas" pitchFamily="49" charset="0"/>
              </a:rPr>
              <a:t>theUser</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smtClean="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B7FF"/>
                </a:solidFill>
              </a:rPr>
              <a:t>Clean code </a:t>
            </a:r>
            <a:r>
              <a:rPr lang="de-DE" dirty="0" smtClean="0">
                <a:solidFill>
                  <a:srgbClr val="FF00FF"/>
                </a:solidFill>
              </a:rPr>
              <a:t>*</a:t>
            </a:r>
            <a:endParaRPr lang="en-US" dirty="0">
              <a:solidFill>
                <a:srgbClr val="FF00FF"/>
              </a:solidFill>
            </a:endParaRPr>
          </a:p>
        </p:txBody>
      </p:sp>
      <p:sp>
        <p:nvSpPr>
          <p:cNvPr id="4" name="Textplatzhalter 3"/>
          <p:cNvSpPr>
            <a:spLocks noGrp="1"/>
          </p:cNvSpPr>
          <p:nvPr>
            <p:ph type="body" sz="quarter" idx="11"/>
          </p:nvPr>
        </p:nvSpPr>
        <p:spPr>
          <a:xfrm>
            <a:off x="5796136" y="5922839"/>
            <a:ext cx="3347864" cy="935161"/>
          </a:xfrm>
        </p:spPr>
        <p:txBody>
          <a:bodyPr/>
          <a:lstStyle/>
          <a:p>
            <a:r>
              <a:rPr lang="de-DE" dirty="0" smtClean="0">
                <a:solidFill>
                  <a:srgbClr val="FF00FF"/>
                </a:solidFill>
              </a:rPr>
              <a:t>*</a:t>
            </a:r>
            <a:r>
              <a:rPr lang="de-DE" dirty="0" smtClean="0"/>
              <a:t>The </a:t>
            </a:r>
            <a:r>
              <a:rPr lang="de-DE" dirty="0" err="1" smtClean="0"/>
              <a:t>book</a:t>
            </a:r>
            <a:r>
              <a:rPr lang="de-DE" dirty="0" smtClean="0"/>
              <a: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latin typeface="Roboto" pitchFamily="2" charset="0"/>
                <a:ea typeface="Roboto" pitchFamily="2" charset="0"/>
              </a:rPr>
              <a:t>Roles</a:t>
            </a:r>
            <a:endParaRPr lang="de-DE" sz="32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FF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latin typeface="Roboto" pitchFamily="2" charset="0"/>
                <a:ea typeface="Roboto" pitchFamily="2" charset="0"/>
              </a:rPr>
              <a:t>Patterns</a:t>
            </a:r>
            <a:endParaRPr lang="de-DE" sz="3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2555776"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Lazy</a:t>
            </a:r>
            <a:endParaRPr lang="de-DE" sz="2000" dirty="0">
              <a:latin typeface="Roboto" pitchFamily="2" charset="0"/>
              <a:ea typeface="Roboto" pitchFamily="2" charset="0"/>
            </a:endParaRPr>
          </a:p>
        </p:txBody>
      </p:sp>
      <p:sp>
        <p:nvSpPr>
          <p:cNvPr id="15" name="Rechteck 14"/>
          <p:cNvSpPr/>
          <p:nvPr/>
        </p:nvSpPr>
        <p:spPr>
          <a:xfrm>
            <a:off x="2555776" y="4725144"/>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smtClean="0">
                <a:latin typeface="Roboto" pitchFamily="2" charset="0"/>
                <a:ea typeface="Roboto" pitchFamily="2" charset="0"/>
              </a:rPr>
              <a:t>Charity</a:t>
            </a:r>
            <a:endParaRPr lang="de-DE" sz="2000" dirty="0">
              <a:latin typeface="Roboto" pitchFamily="2" charset="0"/>
              <a:ea typeface="Roboto" pitchFamily="2" charset="0"/>
            </a:endParaRPr>
          </a:p>
        </p:txBody>
      </p:sp>
      <p:sp>
        <p:nvSpPr>
          <p:cNvPr id="16" name="Rechteck 15"/>
          <p:cNvSpPr/>
          <p:nvPr/>
        </p:nvSpPr>
        <p:spPr>
          <a:xfrm>
            <a:off x="2555776" y="260648"/>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Eager</a:t>
            </a:r>
            <a:endParaRPr lang="de-DE" sz="2000" dirty="0">
              <a:latin typeface="Roboto" pitchFamily="2" charset="0"/>
              <a:ea typeface="Roboto" pitchFamily="2" charset="0"/>
            </a:endParaRPr>
          </a:p>
        </p:txBody>
      </p:sp>
      <p:sp>
        <p:nvSpPr>
          <p:cNvPr id="21" name="Rechteck 20"/>
          <p:cNvSpPr/>
          <p:nvPr/>
        </p:nvSpPr>
        <p:spPr>
          <a:xfrm>
            <a:off x="4788024" y="4725144"/>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DDD</a:t>
            </a:r>
            <a:endParaRPr lang="de-DE" sz="2000" dirty="0">
              <a:latin typeface="Roboto" pitchFamily="2" charset="0"/>
              <a:ea typeface="Roboto" pitchFamily="2" charset="0"/>
            </a:endParaRPr>
          </a:p>
        </p:txBody>
      </p:sp>
      <p:sp>
        <p:nvSpPr>
          <p:cNvPr id="22" name="Rechteck 21"/>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GoF</a:t>
            </a:r>
            <a:endParaRPr lang="de-DE" sz="2000" dirty="0">
              <a:latin typeface="Roboto" pitchFamily="2" charset="0"/>
              <a:ea typeface="Roboto" pitchFamily="2" charset="0"/>
            </a:endParaRPr>
          </a:p>
        </p:txBody>
      </p:sp>
      <p:sp>
        <p:nvSpPr>
          <p:cNvPr id="23" name="Rechteck 22"/>
          <p:cNvSpPr/>
          <p:nvPr/>
        </p:nvSpPr>
        <p:spPr>
          <a:xfrm>
            <a:off x="4788024" y="260648"/>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err="1" smtClean="0">
                <a:latin typeface="Roboto" pitchFamily="2" charset="0"/>
                <a:ea typeface="Roboto" pitchFamily="2" charset="0"/>
              </a:rPr>
              <a:t>PoEAA</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Eager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Übereifrig</a:t>
            </a:r>
            <a:endParaRPr lang="de-DE" dirty="0"/>
          </a:p>
        </p:txBody>
      </p:sp>
      <p:sp>
        <p:nvSpPr>
          <p:cNvPr id="5" name="Textplatzhalter 4"/>
          <p:cNvSpPr>
            <a:spLocks noGrp="1"/>
          </p:cNvSpPr>
          <p:nvPr>
            <p:ph type="body" sz="quarter" idx="11"/>
          </p:nvPr>
        </p:nvSpPr>
        <p:spPr/>
        <p:txBody>
          <a:bodyPr/>
          <a:lstStyle/>
          <a:p>
            <a:r>
              <a:rPr lang="en-US" dirty="0" err="1" smtClean="0"/>
              <a:t>Tausendsassa</a:t>
            </a:r>
            <a:endParaRPr lang="de-DE" dirty="0"/>
          </a:p>
        </p:txBody>
      </p:sp>
    </p:spTree>
    <p:extLst>
      <p:ext uri="{BB962C8B-B14F-4D97-AF65-F5344CB8AC3E}">
        <p14:creationId xmlns:p14="http://schemas.microsoft.com/office/powerpoint/2010/main" xmlns="" val="408065313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Provider</a:t>
            </a:r>
            <a:br>
              <a:rPr lang="de-DE" sz="16600" dirty="0" smtClean="0"/>
            </a:br>
            <a:r>
              <a:rPr lang="de-DE" sz="16600" dirty="0">
                <a:solidFill>
                  <a:srgbClr val="FF00FF"/>
                </a:solidFill>
              </a:rPr>
              <a:t>Agent</a:t>
            </a:r>
          </a:p>
        </p:txBody>
      </p:sp>
    </p:spTree>
    <p:extLst>
      <p:ext uri="{BB962C8B-B14F-4D97-AF65-F5344CB8AC3E}">
        <p14:creationId xmlns:p14="http://schemas.microsoft.com/office/powerpoint/2010/main" xmlns="" val="34864086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6600" dirty="0" smtClean="0"/>
              <a:t>Dispatcher</a:t>
            </a:r>
            <a:br>
              <a:rPr lang="de-DE" sz="16600" dirty="0" smtClean="0"/>
            </a:br>
            <a:r>
              <a:rPr lang="de-DE" sz="16600" dirty="0">
                <a:solidFill>
                  <a:srgbClr val="FF00FF"/>
                </a:solidFill>
              </a:rPr>
              <a:t>Broker</a:t>
            </a:r>
          </a:p>
        </p:txBody>
      </p:sp>
    </p:spTree>
    <p:extLst>
      <p:ext uri="{BB962C8B-B14F-4D97-AF65-F5344CB8AC3E}">
        <p14:creationId xmlns:p14="http://schemas.microsoft.com/office/powerpoint/2010/main" xmlns="" val="17003607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268760"/>
            <a:ext cx="8640960" cy="4320480"/>
          </a:xfrm>
        </p:spPr>
        <p:txBody>
          <a:bodyPr>
            <a:noAutofit/>
          </a:bodyPr>
          <a:lstStyle/>
          <a:p>
            <a:r>
              <a:rPr lang="de-DE" sz="19900" dirty="0" smtClean="0"/>
              <a:t>MANAGER</a:t>
            </a:r>
            <a:endParaRPr lang="de-DE" sz="19900" dirty="0"/>
          </a:p>
        </p:txBody>
      </p:sp>
    </p:spTree>
    <p:extLst>
      <p:ext uri="{BB962C8B-B14F-4D97-AF65-F5344CB8AC3E}">
        <p14:creationId xmlns:p14="http://schemas.microsoft.com/office/powerpoint/2010/main" xmlns="" val="26862155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FF"/>
                </a:solidFill>
              </a:rPr>
              <a:t>Prozeduraler</a:t>
            </a:r>
            <a:r>
              <a:rPr lang="de-DE" dirty="0" smtClean="0"/>
              <a:t> Code</a:t>
            </a:r>
            <a:br>
              <a:rPr lang="de-DE" dirty="0" smtClean="0"/>
            </a:br>
            <a:r>
              <a:rPr lang="de-DE" dirty="0" smtClean="0">
                <a:solidFill>
                  <a:srgbClr val="FF00FF"/>
                </a:solidFill>
              </a:rPr>
              <a:t>Große </a:t>
            </a:r>
            <a:r>
              <a:rPr lang="de-DE" dirty="0" err="1" smtClean="0"/>
              <a:t>klassen</a:t>
            </a:r>
            <a:endParaRPr lang="de-DE" dirty="0"/>
          </a:p>
        </p:txBody>
      </p:sp>
    </p:spTree>
    <p:extLst>
      <p:ext uri="{BB962C8B-B14F-4D97-AF65-F5344CB8AC3E}">
        <p14:creationId xmlns:p14="http://schemas.microsoft.com/office/powerpoint/2010/main" xmlns="" val="6671484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Schwer </a:t>
            </a:r>
            <a:r>
              <a:rPr lang="de-DE" dirty="0" err="1" smtClean="0">
                <a:solidFill>
                  <a:srgbClr val="FF00FF"/>
                </a:solidFill>
              </a:rPr>
              <a:t>Testbar</a:t>
            </a:r>
            <a:r>
              <a:rPr lang="de-DE" dirty="0" smtClean="0"/>
              <a:t/>
            </a:r>
            <a:br>
              <a:rPr lang="de-DE" dirty="0" smtClean="0"/>
            </a:br>
            <a:r>
              <a:rPr lang="de-DE" dirty="0" smtClean="0">
                <a:solidFill>
                  <a:srgbClr val="FF00FF"/>
                </a:solidFill>
              </a:rPr>
              <a:t>1000+</a:t>
            </a:r>
            <a:r>
              <a:rPr lang="de-DE" dirty="0"/>
              <a:t>Loc</a:t>
            </a:r>
          </a:p>
        </p:txBody>
      </p:sp>
    </p:spTree>
    <p:extLst>
      <p:ext uri="{BB962C8B-B14F-4D97-AF65-F5344CB8AC3E}">
        <p14:creationId xmlns:p14="http://schemas.microsoft.com/office/powerpoint/2010/main" xmlns="" val="60063836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sz="19900" dirty="0" smtClean="0">
                <a:ea typeface="Roboto" pitchFamily="2" charset="0"/>
              </a:rPr>
              <a:t>Jenkins</a:t>
            </a: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
            </a:r>
            <a:br>
              <a:rPr lang="de-DE" sz="1200" dirty="0" smtClean="0">
                <a:latin typeface="Roboto" pitchFamily="2" charset="0"/>
                <a:ea typeface="Roboto" pitchFamily="2" charset="0"/>
                <a:hlinkClick r:id="rId2"/>
              </a:rPr>
            </a:br>
            <a:r>
              <a:rPr lang="de-DE" sz="1200" dirty="0" smtClean="0">
                <a:latin typeface="Roboto" pitchFamily="2" charset="0"/>
                <a:ea typeface="Roboto" pitchFamily="2" charset="0"/>
                <a:hlinkClick r:id="rId2"/>
              </a:rPr>
              <a:t>https</a:t>
            </a:r>
            <a:r>
              <a:rPr lang="de-DE" sz="1200" dirty="0">
                <a:latin typeface="Roboto" pitchFamily="2" charset="0"/>
                <a:ea typeface="Roboto" pitchFamily="2" charset="0"/>
                <a:hlinkClick r:id="rId2"/>
              </a:rPr>
              <a:t>://github.com/jenkinsci/jenkins/blob/master/core/src/main/java/jenkins/model/Jenkins.java</a:t>
            </a:r>
            <a:endParaRPr lang="de-DE" sz="1200" dirty="0">
              <a:latin typeface="Roboto" pitchFamily="2" charset="0"/>
              <a:ea typeface="Roboto" pitchFamily="2" charset="0"/>
            </a:endParaRPr>
          </a:p>
        </p:txBody>
      </p:sp>
    </p:spTree>
    <p:extLst>
      <p:ext uri="{BB962C8B-B14F-4D97-AF65-F5344CB8AC3E}">
        <p14:creationId xmlns:p14="http://schemas.microsoft.com/office/powerpoint/2010/main" xmlns="" val="15506257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solidFill>
                  <a:srgbClr val="00B7FF"/>
                </a:solidFill>
              </a:rPr>
              <a:t>Lazy Roles</a:t>
            </a:r>
            <a:endParaRPr lang="de-DE" dirty="0">
              <a:solidFill>
                <a:srgbClr val="00B7FF"/>
              </a:solidFill>
            </a:endParaRPr>
          </a:p>
        </p:txBody>
      </p:sp>
      <p:sp>
        <p:nvSpPr>
          <p:cNvPr id="4" name="Textplatzhalter 3"/>
          <p:cNvSpPr>
            <a:spLocks noGrp="1"/>
          </p:cNvSpPr>
          <p:nvPr>
            <p:ph type="body" sz="quarter" idx="10"/>
          </p:nvPr>
        </p:nvSpPr>
        <p:spPr/>
        <p:txBody>
          <a:bodyPr/>
          <a:lstStyle/>
          <a:p>
            <a:r>
              <a:rPr lang="de-DE" dirty="0" smtClean="0"/>
              <a:t>Faulpelze</a:t>
            </a:r>
            <a:endParaRPr lang="de-DE" dirty="0"/>
          </a:p>
        </p:txBody>
      </p:sp>
      <p:sp>
        <p:nvSpPr>
          <p:cNvPr id="5" name="Textplatzhalter 4"/>
          <p:cNvSpPr>
            <a:spLocks noGrp="1"/>
          </p:cNvSpPr>
          <p:nvPr>
            <p:ph type="body" sz="quarter" idx="11"/>
          </p:nvPr>
        </p:nvSpPr>
        <p:spPr/>
        <p:txBody>
          <a:bodyPr/>
          <a:lstStyle/>
          <a:p>
            <a:r>
              <a:rPr lang="en-US" dirty="0" err="1" smtClean="0"/>
              <a:t>Nicht</a:t>
            </a:r>
            <a:r>
              <a:rPr lang="en-US" dirty="0" smtClean="0"/>
              <a:t> </a:t>
            </a:r>
            <a:r>
              <a:rPr lang="en-US" dirty="0" err="1" smtClean="0"/>
              <a:t>meine</a:t>
            </a:r>
            <a:r>
              <a:rPr lang="en-US" dirty="0" smtClean="0"/>
              <a:t> </a:t>
            </a:r>
            <a:r>
              <a:rPr lang="en-US" dirty="0" err="1" smtClean="0"/>
              <a:t>Aufgabe</a:t>
            </a:r>
            <a:r>
              <a:rPr lang="en-US" dirty="0" smtClean="0"/>
              <a:t>!</a:t>
            </a:r>
            <a:endParaRPr lang="de-DE" dirty="0"/>
          </a:p>
        </p:txBody>
      </p:sp>
    </p:spTree>
    <p:extLst>
      <p:ext uri="{BB962C8B-B14F-4D97-AF65-F5344CB8AC3E}">
        <p14:creationId xmlns:p14="http://schemas.microsoft.com/office/powerpoint/2010/main" xmlns="" val="480640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Bildschirmpräsentation (4:3)</PresentationFormat>
  <Paragraphs>242</Paragraphs>
  <Slides>148</Slides>
  <Notes>3</Notes>
  <HiddenSlides>0</HiddenSlides>
  <MMClips>0</MMClips>
  <ScaleCrop>false</ScaleCrop>
  <HeadingPairs>
    <vt:vector size="4" baseType="variant">
      <vt:variant>
        <vt:lpstr>Design</vt:lpstr>
      </vt:variant>
      <vt:variant>
        <vt:i4>1</vt:i4>
      </vt:variant>
      <vt:variant>
        <vt:lpstr>Folientitel</vt:lpstr>
      </vt:variant>
      <vt:variant>
        <vt:i4>148</vt:i4>
      </vt:variant>
    </vt:vector>
  </HeadingPairs>
  <TitlesOfParts>
    <vt:vector size="149" baseType="lpstr">
      <vt:lpstr>Larissa-Design</vt:lpstr>
      <vt:lpstr>"Always code as if the guy who ends up maintaining your code will be a violent psychopath who knows where you live."    John Woods.</vt:lpstr>
      <vt:lpstr>Folie 2</vt:lpstr>
      <vt:lpstr>Folie 3</vt:lpstr>
      <vt:lpstr>Managerbrokerdispatcher interfaceimpl</vt:lpstr>
      <vt:lpstr>http://www.classnamer.com/</vt:lpstr>
      <vt:lpstr>CheckedGraphContext  StatelesErrorCorrectingMessageGeneratorsRecordGenerator</vt:lpstr>
      <vt:lpstr>Folie 7</vt:lpstr>
      <vt:lpstr>Class AbstractSingletonProxyFactoryBean  Convenient proxy factory bean superclass for proxy factory beans that create only singletons. </vt:lpstr>
      <vt:lpstr>Clean code *</vt:lpstr>
      <vt:lpstr>intentionrevealing</vt:lpstr>
      <vt:lpstr>DEsinformation</vt:lpstr>
      <vt:lpstr>aussagekräftige</vt:lpstr>
      <vt:lpstr>Suchbare</vt:lpstr>
      <vt:lpstr>aussprechbare</vt:lpstr>
      <vt:lpstr>private Date genymdhms</vt:lpstr>
      <vt:lpstr>private Date generationTimestamp</vt:lpstr>
      <vt:lpstr> /// &lt;summary&gt;    ///  Gets or sets.    ///  Used for Ewiomc.    /// &lt;/summary&gt;    /// &lt;remarks&gt;    ///  Used internally by the bl.  /// &lt;/remarks&gt;    public string Vdewgvgwid { get; set; }     WTF? Ich geh heim.</vt:lpstr>
      <vt:lpstr>Klassennamen</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“Classes and objects should have noun or noun phrase names like customer, WikiPage, Account, and Addressparser. Avoid words like manager, Processor, Data, or Info in the Name of a class. A class Name should not be a verb.”</vt:lpstr>
      <vt:lpstr>WAR</vt:lpstr>
      <vt:lpstr>Folie 25</vt:lpstr>
      <vt:lpstr>Folie 26</vt:lpstr>
      <vt:lpstr>Folie 27</vt:lpstr>
      <vt:lpstr>Folie 28</vt:lpstr>
      <vt:lpstr>Folie 29</vt:lpstr>
      <vt:lpstr>Folie 30</vt:lpstr>
      <vt:lpstr>Folie 31</vt:lpstr>
      <vt:lpstr>Folie 32</vt:lpstr>
      <vt:lpstr>Folie 33</vt:lpstr>
      <vt:lpstr>Folie 34</vt:lpstr>
      <vt:lpstr>Folie 35</vt:lpstr>
      <vt:lpstr>CONtext</vt:lpstr>
      <vt:lpstr>I3</vt:lpstr>
      <vt:lpstr>A I3 C</vt:lpstr>
      <vt:lpstr>I3</vt:lpstr>
      <vt:lpstr>A I3 C</vt:lpstr>
      <vt:lpstr>CONtext</vt:lpstr>
      <vt:lpstr>Ich weiß nicht was soll Espe deuten, Dass ich so traurig bin; Eimerchen aus uralten Zeiten,  Das kommt mir nicht aus dem Sinn.   Schiller, Loreley, 1837</vt:lpstr>
      <vt:lpstr>Ich weiß nicht was soll Espe deuten, Dass ich so traurig bin; Eimerchen aus uralten Zeiten,  Das kommt mir nicht aus dem Sinn.   Schiller, Loreley, 1837</vt:lpstr>
      <vt:lpstr>Folie 44</vt:lpstr>
      <vt:lpstr>Folie 45</vt:lpstr>
      <vt:lpstr>Deinen feind</vt:lpstr>
      <vt:lpstr>Weasel Words</vt:lpstr>
      <vt:lpstr>“I can suck melancholy out of a song, as a weazel sucks eggs.”    Shakespeare, as you like it, ii. 5..</vt:lpstr>
      <vt:lpstr>Taxonomie</vt:lpstr>
      <vt:lpstr>Folie 50</vt:lpstr>
      <vt:lpstr>Double int  long string</vt:lpstr>
      <vt:lpstr> pWindow    cCustomers</vt:lpstr>
      <vt:lpstr> [DllImport("user32.dll")]  static extern bool CloseWindow(IntPtr hWnd);</vt:lpstr>
      <vt:lpstr> [DllImport("user32.dll", SetLastError=true)]  static extern IntPtr CreateWindowEx(  WindowStylesEx dwExStyle,   string lpClassName,  string lpWindowName,   WindowStyles dwStyle,   int x,   int y,   int nWidth,   int nHeight,  IntPtr hWndParent,   IntPtr hMenu,   IntPtr hInstance,   IntPtr lpParam);</vt:lpstr>
      <vt:lpstr>Folie 55</vt:lpstr>
      <vt:lpstr> public int SumIntegersUpTo(int bound)  {      return Enumerable.Range(1, bound).Sum();  }</vt:lpstr>
      <vt:lpstr>  private readonly ICanStartAndStop _counter;   private readonly Wristwatch _wristwatch;   private Brush _color;   private double _fontSize;   private bool _isRunning = false;   private TimeSpan _timeLeft;</vt:lpstr>
      <vt:lpstr>Folie 58</vt:lpstr>
      <vt:lpstr> for(int i = 0; i &lt; customers.Count; i++) {    Customer theCustomer = customers[i];    ...  }</vt:lpstr>
      <vt:lpstr> foreach(var customer in customers) {    ...  }</vt:lpstr>
      <vt:lpstr>MehrfachEn</vt:lpstr>
      <vt:lpstr>my</vt:lpstr>
      <vt:lpstr>THE</vt:lpstr>
      <vt:lpstr>AN</vt:lpstr>
      <vt:lpstr>IT</vt:lpstr>
      <vt:lpstr>Folie 66</vt:lpstr>
      <vt:lpstr>Data Info</vt:lpstr>
      <vt:lpstr>Function Process</vt:lpstr>
      <vt:lpstr>System Model</vt:lpstr>
      <vt:lpstr>Folie 70</vt:lpstr>
      <vt:lpstr>IMPORTANCE</vt:lpstr>
      <vt:lpstr>Flexible General</vt:lpstr>
      <vt:lpstr>Extended Super</vt:lpstr>
      <vt:lpstr>ABSTRACT</vt:lpstr>
      <vt:lpstr> public abstract class AbstractTopLevelItem   extends AbstractItem   implements TopLevelItem {    // ...  }</vt:lpstr>
      <vt:lpstr>Simplicity</vt:lpstr>
      <vt:lpstr>Basic Easy</vt:lpstr>
      <vt:lpstr>New Special</vt:lpstr>
      <vt:lpstr>Simple</vt:lpstr>
      <vt:lpstr>Folie 80</vt:lpstr>
      <vt:lpstr>Shape</vt:lpstr>
      <vt:lpstr>List Query Array Dictionary VIEW</vt:lpstr>
      <vt:lpstr>BehaviorAL</vt:lpstr>
      <vt:lpstr>Dynamic Lazy Local Constant Global</vt:lpstr>
      <vt:lpstr>Test</vt:lpstr>
      <vt:lpstr>MOCK Stub Fake</vt:lpstr>
      <vt:lpstr>DynamicMOCK STricktmock</vt:lpstr>
      <vt:lpstr>Mocks</vt:lpstr>
      <vt:lpstr>   var stubUserRepository =   MockRepository.GenerateStub&lt;IUserRepository&gt;();     stubUserRepository.Stub(x =&gt;  x.GetUserByName("ayende")).Return(theUser); </vt:lpstr>
      <vt:lpstr>Folie 90</vt:lpstr>
      <vt:lpstr>Folie 91</vt:lpstr>
      <vt:lpstr>Eager Roles</vt:lpstr>
      <vt:lpstr>Provider Agent</vt:lpstr>
      <vt:lpstr>Dispatcher Broker</vt:lpstr>
      <vt:lpstr>MANAGER</vt:lpstr>
      <vt:lpstr>Prozeduraler Code Große klassen</vt:lpstr>
      <vt:lpstr>Schwer Testbar 1000+Loc</vt:lpstr>
      <vt:lpstr>Jenkins  https://github.com/jenkinsci/jenkins/blob/master/core/src/main/java/jenkins/model/Jenkins.java</vt:lpstr>
      <vt:lpstr>Lazy Roles</vt:lpstr>
      <vt:lpstr>Nomina Agentis</vt:lpstr>
      <vt:lpstr>Derivationsmorpheme</vt:lpstr>
      <vt:lpstr>-er  -or</vt:lpstr>
      <vt:lpstr>Formatter Transformer</vt:lpstr>
      <vt:lpstr>Wrapper Mapper</vt:lpstr>
      <vt:lpstr>Validator</vt:lpstr>
      <vt:lpstr>Charity</vt:lpstr>
      <vt:lpstr>Utils Helper</vt:lpstr>
      <vt:lpstr>“We are blind to the World within us, Waiting to be born”  AT THE GATES  Blinded By FEAR</vt:lpstr>
      <vt:lpstr>Folie 109</vt:lpstr>
      <vt:lpstr>Folie 110</vt:lpstr>
      <vt:lpstr>Entwurfsmuster</vt:lpstr>
      <vt:lpstr>Builder  Facade Strategy Decorator</vt:lpstr>
      <vt:lpstr>Singleton</vt:lpstr>
      <vt:lpstr>  var instance = ConnectionSingleton.Instance; </vt:lpstr>
      <vt:lpstr>  public static DatabaseConnectionSingleton GetInstance() {    return _instance   ?? (_instance = new DatabaseConnectionSingleton()); } </vt:lpstr>
      <vt:lpstr>New, Delete?  Kann das nicht die Runtime machen?</vt:lpstr>
      <vt:lpstr> var instance = Only.One&lt;DatabaseConnection&gt;();</vt:lpstr>
      <vt:lpstr> var instance = The.Same&lt;DatabaseConnection&gt;();</vt:lpstr>
      <vt:lpstr> var instance = Unity.Resolve&lt;DatabaseConnection&gt;();</vt:lpstr>
      <vt:lpstr>var instance = ObjectFucktory.GetInstance&lt;DatabaseConnection&gt;();</vt:lpstr>
      <vt:lpstr>factory</vt:lpstr>
      <vt:lpstr>“Du willst doch nicht in einer Pizzafabrik essen, sondern in einem Restaurant”  Roberto Bez.  Sonntag abend</vt:lpstr>
      <vt:lpstr>Un-denken</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Seek &amp; Destroy</vt:lpstr>
      <vt:lpstr>Rename Class</vt:lpstr>
      <vt:lpstr>“There are many powerful refactorings, but Rename Class is the most powerful. It changes the way people see code and lets them notice possibilities that they might not have considered before"    Michael Feathers.</vt:lpstr>
      <vt:lpstr>REPOSITORY</vt:lpstr>
      <vt:lpstr>public class CustomerRepository {    IEnumerable&lt;Customer&gt;     GetCustomersByYearOfBirth(DateTime yearOfBirth)    {                } } </vt:lpstr>
      <vt:lpstr>public class CustomerRepository  {     IEnumerable&lt;Customer&gt;     GetByYearOfBirth(DateTime yearOfBirth)    {     } }</vt:lpstr>
      <vt:lpstr>public class Customers  {     IEnumerable&lt;Customer&gt;     GetByYearOfBirth(DateTime yearOfBirth)    {     } }</vt:lpstr>
      <vt:lpstr>public class Customers {     IEnumerable&lt;Customer&gt;     BornIn(DateTime yearOfBirth)    {     } }</vt:lpstr>
      <vt:lpstr>public interface ICustomerRepository  {   IEnumerable &lt;Customer&gt; BornIn(DateTime yearOfBirth); }  public class Customers : ICustomerRepository  {  /*…*/ }</vt:lpstr>
      <vt:lpstr> public class Customers : ICustomerRepository   {   /*…*/  }</vt:lpstr>
      <vt:lpstr>  public interface IFindCustomers    {   IEnumerable &lt;Customer&gt; BornIn(DateTime yearOfBirth);   } </vt:lpstr>
      <vt:lpstr>  public interface IFindCustomers    {   IEnumerable &lt;Customer&gt; BornIn(DateTime year);   }</vt:lpstr>
      <vt:lpstr> Iformatter  IFormat</vt:lpstr>
      <vt:lpstr>IObserver  IObserve</vt:lpstr>
      <vt:lpstr>Interfaces  definieren verhalten.   Warum nennen wir sie nicht so?</vt:lpstr>
      <vt:lpstr>I Do Something For You</vt:lpstr>
      <vt:lpstr>Systemische Metapher  Klare Namen</vt:lpstr>
      <vt:lpstr>Inspired by and using the fonts suggested at http://www.labnol.org/software/tutorials/advice-select-best-fonts-for-powerpoint-presentation-slides/3355/  Health http://thenounproject.com/noun/first-aid/#icon-No2208    Andy Palmer on Singletons http://andypalmer.com/2008/05/singletons/</vt:lpstr>
      <vt:lpstr>Folie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452</cp:revision>
  <dcterms:created xsi:type="dcterms:W3CDTF">2012-05-02T19:59:02Z</dcterms:created>
  <dcterms:modified xsi:type="dcterms:W3CDTF">2012-09-27T16:55:58Z</dcterms:modified>
</cp:coreProperties>
</file>