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93" r:id="rId3"/>
    <p:sldId id="29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Tekanan Darah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074723879805609"/>
          <c:y val="9.5527326175786673E-2"/>
          <c:w val="0.71708378444881893"/>
          <c:h val="0.8295113909011201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Diastolik</c:v>
                </c:pt>
              </c:strCache>
            </c:strRef>
          </c:tx>
          <c:spPr>
            <a:ln w="25400" cap="flat" cmpd="dbl" algn="ctr">
              <a:noFill/>
              <a:round/>
            </a:ln>
            <a:effectLst/>
          </c:spPr>
          <c:marker>
            <c:symbol val="circle"/>
            <c:size val="6"/>
            <c:spPr>
              <a:noFill/>
              <a:ln w="34925" cap="flat" cmpd="dbl" algn="ctr">
                <a:solidFill>
                  <a:schemeClr val="accent1">
                    <a:lumMod val="75000"/>
                    <a:alpha val="70000"/>
                  </a:schemeClr>
                </a:solidFill>
                <a:round/>
              </a:ln>
              <a:effectLst/>
            </c:spPr>
          </c:marker>
          <c:trendline>
            <c:spPr>
              <a:ln w="38100" cap="rnd" cmpd="sng" algn="ctr">
                <a:solidFill>
                  <a:schemeClr val="accent1">
                    <a:lumMod val="75000"/>
                    <a:alpha val="25000"/>
                  </a:schemeClr>
                </a:solidFill>
                <a:round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Sheet1!$A$2:$A$7</c:f>
              <c:numCache>
                <c:formatCode>General</c:formatCode>
                <c:ptCount val="6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120</c:v>
                </c:pt>
                <c:pt idx="1">
                  <c:v>100</c:v>
                </c:pt>
                <c:pt idx="2">
                  <c:v>80</c:v>
                </c:pt>
                <c:pt idx="3">
                  <c:v>60</c:v>
                </c:pt>
                <c:pt idx="4">
                  <c:v>40</c:v>
                </c:pt>
                <c:pt idx="5">
                  <c:v>20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830-4BDB-A13F-F02BDFFCF3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63300111"/>
        <c:axId val="1763306767"/>
      </c:scatterChart>
      <c:valAx>
        <c:axId val="17633001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3306767"/>
        <c:crosses val="autoZero"/>
        <c:crossBetween val="midCat"/>
      </c:valAx>
      <c:valAx>
        <c:axId val="17633067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330011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5400" cap="flat" cmpd="dbl" algn="ctr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34925" cap="flat" cmpd="dbl" algn="ctr">
        <a:solidFill>
          <a:schemeClr val="phClr">
            <a:lumMod val="75000"/>
            <a:alpha val="70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kern="1200" spc="0" normalizeH="0" baseline="0"/>
  </cs:title>
  <cs:trendline>
    <cs:lnRef idx="0">
      <cs:styleClr val="0"/>
    </cs:lnRef>
    <cs:fillRef idx="0"/>
    <cs:effectRef idx="0"/>
    <cs:fontRef idx="minor">
      <a:schemeClr val="tx1"/>
    </cs:fontRef>
    <cs:spPr>
      <a:ln w="38100" cap="rnd" cmpd="sng" algn="ctr">
        <a:solidFill>
          <a:schemeClr val="phClr">
            <a:lumMod val="75000"/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b="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2B132-8402-479D-8C54-216B3722D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B2792-C120-4159-9548-FD79C41384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D5A09-9038-41D0-9F8E-B22BC0B31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5D99-DA44-43A7-9084-E24E2F0F8914}" type="datetimeFigureOut">
              <a:rPr lang="en-ID" smtClean="0"/>
              <a:t>13/03/2021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03154-BAB2-46FC-B27E-F59F1C286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EE1FB-4420-46D4-A138-A79E2DFC2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30B9-8B16-4E00-9205-8EED999D82F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13094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66630-7AF8-4FCE-A3D3-EAB1F2C7C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C4DA4A-10A2-4CC6-B913-37EFAECFB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4280D-EB95-4F8D-BD6B-510DC201B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5D99-DA44-43A7-9084-E24E2F0F8914}" type="datetimeFigureOut">
              <a:rPr lang="en-ID" smtClean="0"/>
              <a:t>13/03/2021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0A6DE-8B97-4933-AA70-9D28F249E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5F72B-CC89-4B7E-A359-C847D9D92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30B9-8B16-4E00-9205-8EED999D82F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43887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790A6E-6298-4AB4-80B7-D3D1ED4057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2804BF-B624-4404-8C50-EAB6ABA11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D6DE0-188F-453E-B71D-F9495D33A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5D99-DA44-43A7-9084-E24E2F0F8914}" type="datetimeFigureOut">
              <a:rPr lang="en-ID" smtClean="0"/>
              <a:t>13/03/2021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8DC9F-1EFE-447E-8FD2-FFC4D146B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E7635-F5FC-4462-8AF3-0D08C76D9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30B9-8B16-4E00-9205-8EED999D82F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24710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B576-06EE-4023-943B-A54D72D5F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F5C97-4732-4D33-8023-FB2710358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8FABF-F184-486C-8602-110F67F4F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5D99-DA44-43A7-9084-E24E2F0F8914}" type="datetimeFigureOut">
              <a:rPr lang="en-ID" smtClean="0"/>
              <a:t>13/03/2021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DD81F-3A35-4FF4-9F28-A395E2AEE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9C38F-3725-4FE8-9A63-DDEC3D297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30B9-8B16-4E00-9205-8EED999D82F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0147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A5599-A264-4A90-9827-8989E3973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B69FAA-CAB8-468F-9CD3-52C3F95F4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9600A-A357-4AEE-A911-D4C8FF017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5D99-DA44-43A7-9084-E24E2F0F8914}" type="datetimeFigureOut">
              <a:rPr lang="en-ID" smtClean="0"/>
              <a:t>13/03/2021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2C27E-3F36-4601-AF87-B74803B3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3A316-259B-4B5B-9B66-B02759670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30B9-8B16-4E00-9205-8EED999D82F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26324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3F478-AB16-40E1-87DF-ACF6068A5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5D535-2196-43BA-AFE3-752D4F3ED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0E1A98-AF8E-4B9C-B531-CDA572BC0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2C900-21F4-4B92-8ADE-DBD8E6C5D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5D99-DA44-43A7-9084-E24E2F0F8914}" type="datetimeFigureOut">
              <a:rPr lang="en-ID" smtClean="0"/>
              <a:t>13/03/2021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9B7E5-0371-4D6C-8FE3-C199EA4D6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DA7FB-222E-4F34-8BD4-B34E42EB8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30B9-8B16-4E00-9205-8EED999D82F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98394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3E47E-2B4E-4755-B655-1BEFF5FE8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497F8-F4A0-4864-B520-142B62B04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AB2DA7-E19F-4CEF-82F3-14BFBE080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8BC861-B10A-4A61-B545-A8920A655A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19399B-ED38-43AF-B177-1E62310614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7851C2-170C-4957-9BCF-48458CA70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5D99-DA44-43A7-9084-E24E2F0F8914}" type="datetimeFigureOut">
              <a:rPr lang="en-ID" smtClean="0"/>
              <a:t>13/03/2021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CD9A5B-20DC-421D-9FD6-BA1C4E15C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4C72CB-E996-44EC-84DC-47266E577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30B9-8B16-4E00-9205-8EED999D82F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04991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701B1-8BC7-4C68-98BE-C74471821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A7755A-F319-4480-99FA-3718B300C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5D99-DA44-43A7-9084-E24E2F0F8914}" type="datetimeFigureOut">
              <a:rPr lang="en-ID" smtClean="0"/>
              <a:t>13/03/2021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3BB3A-25D6-4275-B17E-B6059E130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5A506C-8B5B-4606-9DD1-9682A6F9C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30B9-8B16-4E00-9205-8EED999D82F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32137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9C60D5-3D75-4CC9-8EF3-321BFF842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5D99-DA44-43A7-9084-E24E2F0F8914}" type="datetimeFigureOut">
              <a:rPr lang="en-ID" smtClean="0"/>
              <a:t>13/03/2021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410FE3-2582-4FFC-86D8-FA9C9AFED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81A657-3A91-40DC-A507-924FDFF4D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30B9-8B16-4E00-9205-8EED999D82F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05711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6D73D-75D9-40E1-8B95-AC36E9C1C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D2BC6-1C1B-4528-B5A3-4A4DCA7B3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44795-02CE-4AAA-8D7F-720EEBDF8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20EB30-4FD4-4200-B6B5-C14371B64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5D99-DA44-43A7-9084-E24E2F0F8914}" type="datetimeFigureOut">
              <a:rPr lang="en-ID" smtClean="0"/>
              <a:t>13/03/2021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9E1A37-FD02-4106-8DD8-51B1E5B50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853799-7553-4EDA-B057-469D07C23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30B9-8B16-4E00-9205-8EED999D82F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96650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FFACD-274E-43BB-B0DF-506944B34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7585EE-DCA6-4469-9078-1611B429A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BB66B-2D44-4622-B867-2E5351BAC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E9463-CF6C-4194-A5CD-ECA88F85C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5D99-DA44-43A7-9084-E24E2F0F8914}" type="datetimeFigureOut">
              <a:rPr lang="en-ID" smtClean="0"/>
              <a:t>13/03/2021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5EA64-28FC-4001-B525-8E076E262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2F49A-BF60-49D7-9683-2241C4E98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30B9-8B16-4E00-9205-8EED999D82F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08917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C1E872-1F8E-4739-A89F-77B864093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FF238-E21D-488E-B3FA-FEAC44DEB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5AEA7-0FE0-4FF1-A183-AA1D9EC064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F5D99-DA44-43A7-9084-E24E2F0F8914}" type="datetimeFigureOut">
              <a:rPr lang="en-ID" smtClean="0"/>
              <a:t>13/03/2021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79572-51AB-4BFC-9F0E-62D35C27A2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AC926-7A82-4820-8512-A71967EACB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C30B9-8B16-4E00-9205-8EED999D82F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80967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856EF8-0F6D-4927-B6D1-C588CDA19380}"/>
              </a:ext>
            </a:extLst>
          </p:cNvPr>
          <p:cNvSpPr txBox="1"/>
          <p:nvPr/>
        </p:nvSpPr>
        <p:spPr>
          <a:xfrm>
            <a:off x="3276600" y="401166"/>
            <a:ext cx="563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/>
              <a:t>TUGAS DAN LATIHAN SOAL</a:t>
            </a:r>
            <a:endParaRPr lang="en-US" dirty="0"/>
          </a:p>
          <a:p>
            <a:pPr algn="ctr"/>
            <a:r>
              <a:rPr lang="en-US" dirty="0" err="1"/>
              <a:t>Pertemuan</a:t>
            </a:r>
            <a:r>
              <a:rPr lang="en-US" dirty="0"/>
              <a:t> 2</a:t>
            </a:r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EEB360-55DB-4ECD-9D60-00E7A521BB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22"/>
          <a:stretch/>
        </p:blipFill>
        <p:spPr bwMode="auto">
          <a:xfrm>
            <a:off x="964092" y="3107634"/>
            <a:ext cx="8324850" cy="795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C87AA1-B5E7-41F7-BE26-480993B36E31}"/>
              </a:ext>
            </a:extLst>
          </p:cNvPr>
          <p:cNvSpPr txBox="1"/>
          <p:nvPr/>
        </p:nvSpPr>
        <p:spPr>
          <a:xfrm>
            <a:off x="689113" y="1027331"/>
            <a:ext cx="91437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Nama : Nurul </a:t>
            </a:r>
            <a:r>
              <a:rPr lang="en-US" dirty="0" err="1"/>
              <a:t>Cessy</a:t>
            </a:r>
            <a:r>
              <a:rPr lang="en-US" dirty="0"/>
              <a:t> Zulma</a:t>
            </a:r>
          </a:p>
          <a:p>
            <a:r>
              <a:rPr lang="en-US" dirty="0" err="1"/>
              <a:t>Nim</a:t>
            </a:r>
            <a:r>
              <a:rPr lang="en-US" dirty="0"/>
              <a:t> : 191011402706</a:t>
            </a:r>
          </a:p>
          <a:p>
            <a:r>
              <a:rPr lang="en-US" dirty="0"/>
              <a:t>Kelas : 04TPLP017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id-ID" dirty="0"/>
              <a:t>1 </a:t>
            </a:r>
            <a:r>
              <a:rPr lang="en-CA" dirty="0"/>
              <a:t>.  </a:t>
            </a:r>
            <a:r>
              <a:rPr lang="en-CA" dirty="0" err="1"/>
              <a:t>Diketahui</a:t>
            </a:r>
            <a:r>
              <a:rPr lang="en-CA" dirty="0"/>
              <a:t> data </a:t>
            </a:r>
            <a:r>
              <a:rPr lang="en-CA" dirty="0" err="1"/>
              <a:t>sebagai</a:t>
            </a:r>
            <a:r>
              <a:rPr lang="en-CA" dirty="0"/>
              <a:t> </a:t>
            </a:r>
            <a:r>
              <a:rPr lang="en-CA" dirty="0" err="1"/>
              <a:t>berikut</a:t>
            </a:r>
            <a:r>
              <a:rPr lang="en-CA" dirty="0"/>
              <a:t> :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164C2943-5330-4703-992B-BE96109D15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" t="61911" r="41950" b="5837"/>
          <a:stretch/>
        </p:blipFill>
        <p:spPr bwMode="auto">
          <a:xfrm>
            <a:off x="964092" y="3951757"/>
            <a:ext cx="5566734" cy="1222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8361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6E815BE-C0EF-418D-8E43-D9FECDDFD4B1}"/>
              </a:ext>
            </a:extLst>
          </p:cNvPr>
          <p:cNvSpPr txBox="1"/>
          <p:nvPr/>
        </p:nvSpPr>
        <p:spPr>
          <a:xfrm>
            <a:off x="649356" y="786364"/>
            <a:ext cx="115426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Jawaban</a:t>
            </a:r>
            <a:r>
              <a:rPr lang="en-US" dirty="0"/>
              <a:t> :</a:t>
            </a:r>
          </a:p>
          <a:p>
            <a:endParaRPr lang="en-US" dirty="0"/>
          </a:p>
          <a:p>
            <a:pPr marL="342900" indent="-342900">
              <a:buAutoNum type="alphaLcPeriod"/>
            </a:pPr>
            <a:r>
              <a:rPr lang="en-US" dirty="0" err="1"/>
              <a:t>Buatlah</a:t>
            </a:r>
            <a:r>
              <a:rPr lang="en-US" dirty="0"/>
              <a:t> Diagram </a:t>
            </a:r>
            <a:r>
              <a:rPr lang="en-US" dirty="0" err="1"/>
              <a:t>pencar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 </a:t>
            </a:r>
            <a:r>
              <a:rPr lang="en-US" dirty="0" err="1"/>
              <a:t>tersebut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 </a:t>
            </a:r>
            <a:endParaRPr lang="en-ID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A3406A3-D237-47FF-804C-837957E6F8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7228974"/>
              </p:ext>
            </p:extLst>
          </p:nvPr>
        </p:nvGraphicFramePr>
        <p:xfrm>
          <a:off x="2352431" y="1526038"/>
          <a:ext cx="7487138" cy="49611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CAFAA24-3E1F-450D-A409-6E70D7F98AFF}"/>
              </a:ext>
            </a:extLst>
          </p:cNvPr>
          <p:cNvSpPr txBox="1"/>
          <p:nvPr/>
        </p:nvSpPr>
        <p:spPr>
          <a:xfrm>
            <a:off x="7976382" y="2505670"/>
            <a:ext cx="2377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= 0.7692x – 14.38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0.4328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FCE4F57-BDC7-4AD1-A734-79FE2F79D6CB}"/>
              </a:ext>
            </a:extLst>
          </p:cNvPr>
          <p:cNvSpPr/>
          <p:nvPr/>
        </p:nvSpPr>
        <p:spPr>
          <a:xfrm>
            <a:off x="5683586" y="2951119"/>
            <a:ext cx="119270" cy="104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EBCA8F2-7CF1-4299-89C5-C262D193136B}"/>
              </a:ext>
            </a:extLst>
          </p:cNvPr>
          <p:cNvSpPr/>
          <p:nvPr/>
        </p:nvSpPr>
        <p:spPr>
          <a:xfrm>
            <a:off x="5802856" y="3055613"/>
            <a:ext cx="119270" cy="104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57CBCB0-5D56-40BC-847A-ECA1929EA6D1}"/>
              </a:ext>
            </a:extLst>
          </p:cNvPr>
          <p:cNvSpPr/>
          <p:nvPr/>
        </p:nvSpPr>
        <p:spPr>
          <a:xfrm>
            <a:off x="5517764" y="3130561"/>
            <a:ext cx="119270" cy="104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731F983-ED6A-4782-AF69-3511321FF2D0}"/>
              </a:ext>
            </a:extLst>
          </p:cNvPr>
          <p:cNvSpPr/>
          <p:nvPr/>
        </p:nvSpPr>
        <p:spPr>
          <a:xfrm>
            <a:off x="5623951" y="3132847"/>
            <a:ext cx="119270" cy="104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B5E5C0B-F1DF-4BC8-A0D1-3661549BB886}"/>
              </a:ext>
            </a:extLst>
          </p:cNvPr>
          <p:cNvSpPr/>
          <p:nvPr/>
        </p:nvSpPr>
        <p:spPr>
          <a:xfrm>
            <a:off x="5749847" y="3160107"/>
            <a:ext cx="119270" cy="104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64E877A-BF8D-4B63-987B-EB2489185822}"/>
              </a:ext>
            </a:extLst>
          </p:cNvPr>
          <p:cNvSpPr/>
          <p:nvPr/>
        </p:nvSpPr>
        <p:spPr>
          <a:xfrm>
            <a:off x="5220201" y="3290179"/>
            <a:ext cx="119270" cy="104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3ECFD79-F5D9-4A28-AD65-7641759AAEC8}"/>
              </a:ext>
            </a:extLst>
          </p:cNvPr>
          <p:cNvSpPr/>
          <p:nvPr/>
        </p:nvSpPr>
        <p:spPr>
          <a:xfrm>
            <a:off x="5114083" y="3394673"/>
            <a:ext cx="119270" cy="104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E7AD2E5-405F-4BE0-AB60-12D5B34DC541}"/>
              </a:ext>
            </a:extLst>
          </p:cNvPr>
          <p:cNvSpPr/>
          <p:nvPr/>
        </p:nvSpPr>
        <p:spPr>
          <a:xfrm>
            <a:off x="4945745" y="3744502"/>
            <a:ext cx="119270" cy="104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0C40918-E392-42D9-82B1-C9D4C373F5EA}"/>
              </a:ext>
            </a:extLst>
          </p:cNvPr>
          <p:cNvSpPr/>
          <p:nvPr/>
        </p:nvSpPr>
        <p:spPr>
          <a:xfrm>
            <a:off x="5114083" y="3735426"/>
            <a:ext cx="119270" cy="104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F9C694D-4134-419D-A798-1B88503BA5A6}"/>
              </a:ext>
            </a:extLst>
          </p:cNvPr>
          <p:cNvSpPr/>
          <p:nvPr/>
        </p:nvSpPr>
        <p:spPr>
          <a:xfrm>
            <a:off x="5340727" y="3630932"/>
            <a:ext cx="119270" cy="104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6F19B07-9DF6-43E2-B507-E034BC8ECD29}"/>
              </a:ext>
            </a:extLst>
          </p:cNvPr>
          <p:cNvSpPr/>
          <p:nvPr/>
        </p:nvSpPr>
        <p:spPr>
          <a:xfrm>
            <a:off x="5398494" y="3579448"/>
            <a:ext cx="119270" cy="104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17F3C1B-EE42-4986-B472-FE47C45295CA}"/>
              </a:ext>
            </a:extLst>
          </p:cNvPr>
          <p:cNvSpPr/>
          <p:nvPr/>
        </p:nvSpPr>
        <p:spPr>
          <a:xfrm>
            <a:off x="5173718" y="4006590"/>
            <a:ext cx="119270" cy="104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C242544-7866-4F08-B790-548036EF4D6E}"/>
              </a:ext>
            </a:extLst>
          </p:cNvPr>
          <p:cNvSpPr/>
          <p:nvPr/>
        </p:nvSpPr>
        <p:spPr>
          <a:xfrm>
            <a:off x="9045832" y="3928602"/>
            <a:ext cx="119270" cy="104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6E1E102-2BD1-44F8-9BA8-E776FB8B3A6A}"/>
              </a:ext>
            </a:extLst>
          </p:cNvPr>
          <p:cNvSpPr txBox="1"/>
          <p:nvPr/>
        </p:nvSpPr>
        <p:spPr>
          <a:xfrm>
            <a:off x="9255183" y="3744502"/>
            <a:ext cx="1929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Tekanan</a:t>
            </a:r>
            <a:r>
              <a:rPr lang="en-US" dirty="0"/>
              <a:t> </a:t>
            </a:r>
            <a:r>
              <a:rPr lang="en-US" dirty="0" err="1"/>
              <a:t>darah</a:t>
            </a:r>
            <a:r>
              <a:rPr lang="en-US" dirty="0"/>
              <a:t>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46670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253627-4C3A-40E2-91D9-F11515CCBED8}"/>
              </a:ext>
            </a:extLst>
          </p:cNvPr>
          <p:cNvSpPr txBox="1"/>
          <p:nvPr/>
        </p:nvSpPr>
        <p:spPr>
          <a:xfrm>
            <a:off x="543339" y="543339"/>
            <a:ext cx="1110532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b. </a:t>
            </a:r>
            <a:r>
              <a:rPr lang="en-US" b="1" u="sng" dirty="0" err="1"/>
              <a:t>Tentukan</a:t>
            </a:r>
            <a:r>
              <a:rPr lang="en-US" b="1" u="sng" dirty="0"/>
              <a:t> </a:t>
            </a:r>
            <a:r>
              <a:rPr lang="en-US" b="1" u="sng" dirty="0" err="1"/>
              <a:t>koefisien</a:t>
            </a:r>
            <a:r>
              <a:rPr lang="en-US" b="1" u="sng" dirty="0"/>
              <a:t> </a:t>
            </a:r>
            <a:r>
              <a:rPr lang="en-US" b="1" u="sng" dirty="0" err="1"/>
              <a:t>korelasi</a:t>
            </a:r>
            <a:r>
              <a:rPr lang="en-US" b="1" u="sng" dirty="0"/>
              <a:t> dan </a:t>
            </a:r>
            <a:r>
              <a:rPr lang="en-US" b="1" u="sng" dirty="0" err="1"/>
              <a:t>maknanya</a:t>
            </a:r>
            <a:endParaRPr lang="en-US" b="1" u="sng" dirty="0"/>
          </a:p>
          <a:p>
            <a:endParaRPr lang="en-US" dirty="0"/>
          </a:p>
          <a:p>
            <a:r>
              <a:rPr lang="en-US" dirty="0" err="1"/>
              <a:t>Koefisien</a:t>
            </a:r>
            <a:r>
              <a:rPr lang="en-US" dirty="0"/>
              <a:t> </a:t>
            </a:r>
            <a:r>
              <a:rPr lang="en-US" dirty="0" err="1"/>
              <a:t>korelasi</a:t>
            </a:r>
            <a:r>
              <a:rPr lang="en-US" dirty="0"/>
              <a:t> r = 0.6578</a:t>
            </a:r>
          </a:p>
          <a:p>
            <a:r>
              <a:rPr lang="en-US" dirty="0"/>
              <a:t>Yang </a:t>
            </a:r>
            <a:r>
              <a:rPr lang="en-US" dirty="0" err="1"/>
              <a:t>artinya</a:t>
            </a:r>
            <a:r>
              <a:rPr lang="en-US" dirty="0"/>
              <a:t>  </a:t>
            </a:r>
            <a:r>
              <a:rPr lang="en-ID" b="0" i="0" dirty="0" err="1">
                <a:effectLst/>
              </a:rPr>
              <a:t>nilai</a:t>
            </a:r>
            <a:r>
              <a:rPr lang="en-ID" b="0" i="0" dirty="0">
                <a:effectLst/>
              </a:rPr>
              <a:t> yang </a:t>
            </a:r>
            <a:r>
              <a:rPr lang="en-ID" b="0" i="0" dirty="0" err="1">
                <a:effectLst/>
              </a:rPr>
              <a:t>menunjukan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kuat</a:t>
            </a:r>
            <a:r>
              <a:rPr lang="en-ID" b="0" i="0" dirty="0">
                <a:effectLst/>
              </a:rPr>
              <a:t>/</a:t>
            </a:r>
            <a:r>
              <a:rPr lang="en-ID" b="0" i="0" dirty="0" err="1">
                <a:effectLst/>
              </a:rPr>
              <a:t>tidaknya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hubungan</a:t>
            </a:r>
            <a:r>
              <a:rPr lang="en-ID" b="0" i="0" dirty="0">
                <a:effectLst/>
              </a:rPr>
              <a:t> linier </a:t>
            </a:r>
            <a:r>
              <a:rPr lang="en-ID" b="0" i="0" dirty="0" err="1">
                <a:effectLst/>
              </a:rPr>
              <a:t>antar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dua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variabel</a:t>
            </a:r>
            <a:r>
              <a:rPr lang="en-ID" b="0" i="0" dirty="0">
                <a:effectLst/>
              </a:rPr>
              <a:t>. </a:t>
            </a:r>
            <a:r>
              <a:rPr lang="en-ID" b="0" i="0" dirty="0" err="1">
                <a:effectLst/>
              </a:rPr>
              <a:t>Koefisien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korelasi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biasa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dilambangkan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dengan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huruf</a:t>
            </a:r>
            <a:r>
              <a:rPr lang="en-ID" b="0" i="0" dirty="0">
                <a:effectLst/>
              </a:rPr>
              <a:t> r </a:t>
            </a:r>
            <a:r>
              <a:rPr lang="en-ID" b="0" i="0" dirty="0" err="1">
                <a:effectLst/>
              </a:rPr>
              <a:t>dimana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nilai</a:t>
            </a:r>
            <a:r>
              <a:rPr lang="en-ID" b="0" i="0" dirty="0">
                <a:effectLst/>
              </a:rPr>
              <a:t> r </a:t>
            </a:r>
            <a:r>
              <a:rPr lang="en-ID" b="0" i="0" dirty="0" err="1">
                <a:effectLst/>
              </a:rPr>
              <a:t>dapat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bervariasi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dari</a:t>
            </a:r>
            <a:r>
              <a:rPr lang="en-ID" b="0" i="0" dirty="0">
                <a:effectLst/>
              </a:rPr>
              <a:t> -1 </a:t>
            </a:r>
            <a:r>
              <a:rPr lang="en-ID" b="0" i="0" dirty="0" err="1">
                <a:effectLst/>
              </a:rPr>
              <a:t>sampai</a:t>
            </a:r>
            <a:r>
              <a:rPr lang="en-ID" b="0" i="0" dirty="0">
                <a:effectLst/>
              </a:rPr>
              <a:t> +1. Nilai r yang </a:t>
            </a:r>
            <a:r>
              <a:rPr lang="en-ID" b="0" i="0" dirty="0" err="1">
                <a:effectLst/>
              </a:rPr>
              <a:t>mendekati</a:t>
            </a:r>
            <a:r>
              <a:rPr lang="en-ID" b="0" i="0" dirty="0">
                <a:effectLst/>
              </a:rPr>
              <a:t> -1 </a:t>
            </a:r>
            <a:r>
              <a:rPr lang="en-ID" b="0" i="0" dirty="0" err="1">
                <a:effectLst/>
              </a:rPr>
              <a:t>atau</a:t>
            </a:r>
            <a:r>
              <a:rPr lang="en-ID" b="0" i="0" dirty="0">
                <a:effectLst/>
              </a:rPr>
              <a:t> +1 </a:t>
            </a:r>
            <a:r>
              <a:rPr lang="en-ID" b="0" i="0" dirty="0" err="1">
                <a:effectLst/>
              </a:rPr>
              <a:t>menunjukan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hubungan</a:t>
            </a:r>
            <a:r>
              <a:rPr lang="en-ID" b="0" i="0" dirty="0">
                <a:effectLst/>
              </a:rPr>
              <a:t> yang </a:t>
            </a:r>
            <a:r>
              <a:rPr lang="en-ID" b="0" i="0" dirty="0" err="1">
                <a:effectLst/>
              </a:rPr>
              <a:t>kuat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antara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dua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variabel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tersebut</a:t>
            </a:r>
            <a:r>
              <a:rPr lang="en-ID" b="0" i="0" dirty="0">
                <a:effectLst/>
              </a:rPr>
              <a:t> dan </a:t>
            </a:r>
            <a:r>
              <a:rPr lang="en-ID" b="0" i="0" dirty="0" err="1">
                <a:effectLst/>
              </a:rPr>
              <a:t>nilai</a:t>
            </a:r>
            <a:r>
              <a:rPr lang="en-ID" b="0" i="0" dirty="0">
                <a:effectLst/>
              </a:rPr>
              <a:t> r yang </a:t>
            </a:r>
            <a:r>
              <a:rPr lang="en-ID" b="0" i="0" dirty="0" err="1">
                <a:effectLst/>
              </a:rPr>
              <a:t>mendekati</a:t>
            </a:r>
            <a:r>
              <a:rPr lang="en-ID" b="0" i="0" dirty="0">
                <a:effectLst/>
              </a:rPr>
              <a:t> 0 </a:t>
            </a:r>
            <a:r>
              <a:rPr lang="en-ID" b="0" i="0" dirty="0" err="1">
                <a:effectLst/>
              </a:rPr>
              <a:t>mengindikasikan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lemahnya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hubungan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antara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dua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variabel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tersebut</a:t>
            </a:r>
            <a:r>
              <a:rPr lang="en-ID" b="0" i="0">
                <a:effectLst/>
              </a:rPr>
              <a:t>. </a:t>
            </a:r>
            <a:endParaRPr lang="en-US" dirty="0"/>
          </a:p>
          <a:p>
            <a:endParaRPr lang="en-US" dirty="0"/>
          </a:p>
          <a:p>
            <a:r>
              <a:rPr lang="en-US" dirty="0"/>
              <a:t>c. </a:t>
            </a:r>
            <a:r>
              <a:rPr lang="en-US" b="1" u="sng" dirty="0" err="1"/>
              <a:t>Tentukan</a:t>
            </a:r>
            <a:r>
              <a:rPr lang="en-US" b="1" u="sng" dirty="0"/>
              <a:t> </a:t>
            </a:r>
            <a:r>
              <a:rPr lang="en-US" b="1" u="sng" dirty="0" err="1"/>
              <a:t>koefisien</a:t>
            </a:r>
            <a:r>
              <a:rPr lang="en-US" b="1" u="sng" dirty="0"/>
              <a:t> </a:t>
            </a:r>
            <a:r>
              <a:rPr lang="en-US" b="1" u="sng" dirty="0" err="1"/>
              <a:t>determinasi</a:t>
            </a:r>
            <a:r>
              <a:rPr lang="en-US" b="1" u="sng" dirty="0"/>
              <a:t> dan </a:t>
            </a:r>
            <a:r>
              <a:rPr lang="en-US" b="1" u="sng" dirty="0" err="1"/>
              <a:t>maknanya</a:t>
            </a:r>
            <a:endParaRPr lang="en-US" b="1" u="sng" dirty="0"/>
          </a:p>
          <a:p>
            <a:endParaRPr lang="en-US" dirty="0"/>
          </a:p>
          <a:p>
            <a:r>
              <a:rPr lang="en-US" dirty="0" err="1"/>
              <a:t>Koefisien</a:t>
            </a:r>
            <a:r>
              <a:rPr lang="en-US" dirty="0"/>
              <a:t> </a:t>
            </a:r>
            <a:r>
              <a:rPr lang="en-US" dirty="0" err="1"/>
              <a:t>determinasi</a:t>
            </a:r>
            <a:r>
              <a:rPr lang="en-US" dirty="0"/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0.4328</a:t>
            </a:r>
            <a:endParaRPr lang="en-ID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/>
              <a:t> yang </a:t>
            </a:r>
            <a:r>
              <a:rPr lang="en-US" dirty="0" err="1"/>
              <a:t>artinya</a:t>
            </a:r>
            <a:r>
              <a:rPr lang="en-US" dirty="0"/>
              <a:t> dengan </a:t>
            </a:r>
            <a:r>
              <a:rPr lang="en-ID" dirty="0" err="1">
                <a:solidFill>
                  <a:srgbClr val="202124"/>
                </a:solidFill>
              </a:rPr>
              <a:t>hasil</a:t>
            </a:r>
            <a:r>
              <a:rPr lang="en-ID" dirty="0">
                <a:solidFill>
                  <a:srgbClr val="202124"/>
                </a:solidFill>
              </a:rPr>
              <a:t> 0.4328</a:t>
            </a:r>
            <a:r>
              <a:rPr lang="en-ID" b="0" i="0" dirty="0">
                <a:solidFill>
                  <a:srgbClr val="202124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</a:rPr>
              <a:t>untuk</a:t>
            </a:r>
            <a:r>
              <a:rPr lang="en-ID" b="0" i="0" dirty="0">
                <a:solidFill>
                  <a:srgbClr val="202124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</a:rPr>
              <a:t>menggambarkan</a:t>
            </a:r>
            <a:r>
              <a:rPr lang="en-ID" b="0" i="0" dirty="0">
                <a:solidFill>
                  <a:srgbClr val="202124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</a:rPr>
              <a:t>berapa</a:t>
            </a:r>
            <a:r>
              <a:rPr lang="en-ID" b="0" i="0" dirty="0">
                <a:solidFill>
                  <a:srgbClr val="202124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</a:rPr>
              <a:t>banyak</a:t>
            </a:r>
            <a:r>
              <a:rPr lang="en-ID" b="0" i="0" dirty="0">
                <a:solidFill>
                  <a:srgbClr val="202124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</a:rPr>
              <a:t>variasi</a:t>
            </a:r>
            <a:r>
              <a:rPr lang="en-ID" b="0" i="0" dirty="0">
                <a:solidFill>
                  <a:srgbClr val="202124"/>
                </a:solidFill>
                <a:effectLst/>
              </a:rPr>
              <a:t> yang </a:t>
            </a:r>
            <a:r>
              <a:rPr lang="en-ID" b="0" i="0" dirty="0" err="1">
                <a:solidFill>
                  <a:srgbClr val="202124"/>
                </a:solidFill>
                <a:effectLst/>
              </a:rPr>
              <a:t>dijelaskan</a:t>
            </a:r>
            <a:r>
              <a:rPr lang="en-ID" b="0" i="0" dirty="0">
                <a:solidFill>
                  <a:srgbClr val="202124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</a:rPr>
              <a:t>dalam</a:t>
            </a:r>
            <a:r>
              <a:rPr lang="en-ID" b="0" i="0" dirty="0">
                <a:solidFill>
                  <a:srgbClr val="202124"/>
                </a:solidFill>
                <a:effectLst/>
              </a:rPr>
              <a:t> model. </a:t>
            </a:r>
            <a:r>
              <a:rPr lang="en-ID" b="0" i="0" dirty="0" err="1">
                <a:solidFill>
                  <a:srgbClr val="202124"/>
                </a:solidFill>
                <a:effectLst/>
              </a:rPr>
              <a:t>Berdasarkan</a:t>
            </a:r>
            <a:r>
              <a:rPr lang="en-ID" b="0" i="0" dirty="0">
                <a:solidFill>
                  <a:srgbClr val="202124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</a:rPr>
              <a:t>nilai</a:t>
            </a:r>
            <a:r>
              <a:rPr lang="en-ID" b="0" i="0" dirty="0">
                <a:solidFill>
                  <a:srgbClr val="202124"/>
                </a:solidFill>
                <a:effectLst/>
              </a:rPr>
              <a:t> R2 </a:t>
            </a:r>
            <a:r>
              <a:rPr lang="en-ID" b="0" i="0" dirty="0" err="1">
                <a:solidFill>
                  <a:srgbClr val="202124"/>
                </a:solidFill>
                <a:effectLst/>
              </a:rPr>
              <a:t>dapat</a:t>
            </a:r>
            <a:r>
              <a:rPr lang="en-ID" b="0" i="0" dirty="0">
                <a:solidFill>
                  <a:srgbClr val="202124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</a:rPr>
              <a:t>diketahui</a:t>
            </a:r>
            <a:r>
              <a:rPr lang="en-ID" b="0" i="0" dirty="0">
                <a:solidFill>
                  <a:srgbClr val="202124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</a:rPr>
              <a:t>tingkat</a:t>
            </a:r>
            <a:r>
              <a:rPr lang="en-ID" b="0" i="0" dirty="0">
                <a:solidFill>
                  <a:srgbClr val="202124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</a:rPr>
              <a:t>signifikansi</a:t>
            </a:r>
            <a:r>
              <a:rPr lang="en-ID" b="0" i="0" dirty="0">
                <a:solidFill>
                  <a:srgbClr val="202124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</a:rPr>
              <a:t>atau</a:t>
            </a:r>
            <a:r>
              <a:rPr lang="en-ID" b="0" i="0" dirty="0">
                <a:solidFill>
                  <a:srgbClr val="202124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</a:rPr>
              <a:t>kesesuaian</a:t>
            </a:r>
            <a:r>
              <a:rPr lang="en-ID" b="0" i="0" dirty="0">
                <a:solidFill>
                  <a:srgbClr val="202124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</a:rPr>
              <a:t>hubungan</a:t>
            </a:r>
            <a:r>
              <a:rPr lang="en-ID" b="0" i="0" dirty="0">
                <a:solidFill>
                  <a:srgbClr val="202124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</a:rPr>
              <a:t>antara</a:t>
            </a:r>
            <a:r>
              <a:rPr lang="en-ID" b="0" i="0" dirty="0">
                <a:solidFill>
                  <a:srgbClr val="202124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</a:rPr>
              <a:t>vari</a:t>
            </a:r>
            <a:r>
              <a:rPr lang="en-ID" b="0" i="0" dirty="0">
                <a:solidFill>
                  <a:srgbClr val="202124"/>
                </a:solidFill>
                <a:effectLst/>
              </a:rPr>
              <a:t>- </a:t>
            </a:r>
            <a:r>
              <a:rPr lang="en-ID" b="0" i="0" dirty="0" err="1">
                <a:solidFill>
                  <a:srgbClr val="202124"/>
                </a:solidFill>
                <a:effectLst/>
              </a:rPr>
              <a:t>abel</a:t>
            </a:r>
            <a:r>
              <a:rPr lang="en-ID" b="0" i="0" dirty="0">
                <a:solidFill>
                  <a:srgbClr val="202124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</a:rPr>
              <a:t>bebas</a:t>
            </a:r>
            <a:r>
              <a:rPr lang="en-ID" b="0" i="0" dirty="0">
                <a:solidFill>
                  <a:srgbClr val="202124"/>
                </a:solidFill>
                <a:effectLst/>
              </a:rPr>
              <a:t> dan </a:t>
            </a:r>
            <a:r>
              <a:rPr lang="en-ID" b="0" i="0" dirty="0" err="1">
                <a:solidFill>
                  <a:srgbClr val="202124"/>
                </a:solidFill>
                <a:effectLst/>
              </a:rPr>
              <a:t>variabel</a:t>
            </a:r>
            <a:r>
              <a:rPr lang="en-ID" b="0" i="0" dirty="0">
                <a:solidFill>
                  <a:srgbClr val="202124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</a:rPr>
              <a:t>tak</a:t>
            </a:r>
            <a:r>
              <a:rPr lang="en-ID" b="0" i="0" dirty="0">
                <a:solidFill>
                  <a:srgbClr val="202124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</a:rPr>
              <a:t>bebas</a:t>
            </a:r>
            <a:r>
              <a:rPr lang="en-ID" b="0" i="0" dirty="0">
                <a:solidFill>
                  <a:srgbClr val="202124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</a:rPr>
              <a:t>dalam</a:t>
            </a:r>
            <a:r>
              <a:rPr lang="en-ID" b="0" i="0" dirty="0">
                <a:solidFill>
                  <a:srgbClr val="202124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</a:rPr>
              <a:t>regresi</a:t>
            </a:r>
            <a:r>
              <a:rPr lang="en-ID" b="0" i="0" dirty="0">
                <a:solidFill>
                  <a:srgbClr val="202124"/>
                </a:solidFill>
                <a:effectLst/>
              </a:rPr>
              <a:t> linier.</a:t>
            </a:r>
            <a:endParaRPr lang="en-US" dirty="0"/>
          </a:p>
          <a:p>
            <a:endParaRPr lang="en-US" dirty="0">
              <a:latin typeface="+mj-lt"/>
            </a:endParaRPr>
          </a:p>
          <a:p>
            <a:r>
              <a:rPr lang="en-US" dirty="0"/>
              <a:t> </a:t>
            </a:r>
            <a:endParaRPr lang="en-ID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903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172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wisnu bambang</dc:creator>
  <cp:lastModifiedBy>Milatul Hijrah</cp:lastModifiedBy>
  <cp:revision>17</cp:revision>
  <dcterms:created xsi:type="dcterms:W3CDTF">2021-03-12T00:58:05Z</dcterms:created>
  <dcterms:modified xsi:type="dcterms:W3CDTF">2021-03-13T08:00:13Z</dcterms:modified>
</cp:coreProperties>
</file>