
<file path=[Content_Types].xml><?xml version="1.0" encoding="utf-8"?>
<Types xmlns="http://schemas.openxmlformats.org/package/2006/content-types">
  <Default Extension="png" ContentType="image/png"/>
  <Default Extension="emf" ContentType="image/x-emf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3"/>
  </p:notesMasterIdLst>
  <p:handoutMasterIdLst>
    <p:handoutMasterId r:id="rId14"/>
  </p:handoutMasterIdLst>
  <p:sldIdLst>
    <p:sldId id="266" r:id="rId3"/>
    <p:sldId id="268" r:id="rId4"/>
    <p:sldId id="267" r:id="rId5"/>
    <p:sldId id="269" r:id="rId6"/>
    <p:sldId id="270" r:id="rId7"/>
    <p:sldId id="273" r:id="rId8"/>
    <p:sldId id="275" r:id="rId9"/>
    <p:sldId id="276" r:id="rId10"/>
    <p:sldId id="271" r:id="rId11"/>
    <p:sldId id="265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A5C"/>
    <a:srgbClr val="81A35B"/>
    <a:srgbClr val="118BB3"/>
    <a:srgbClr val="007A5D"/>
    <a:srgbClr val="008FBC"/>
    <a:srgbClr val="00B1EB"/>
    <a:srgbClr val="009B77"/>
    <a:srgbClr val="009B13"/>
    <a:srgbClr val="C99313"/>
    <a:srgbClr val="AC7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6" autoAdjust="0"/>
    <p:restoredTop sz="94645" autoAdjust="0"/>
  </p:normalViewPr>
  <p:slideViewPr>
    <p:cSldViewPr snapToGrid="0" showGuides="1">
      <p:cViewPr varScale="1">
        <p:scale>
          <a:sx n="102" d="100"/>
          <a:sy n="102" d="100"/>
        </p:scale>
        <p:origin x="132" y="972"/>
      </p:cViewPr>
      <p:guideLst>
        <p:guide orient="horz" pos="3114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-3768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04BC-B0E3-4208-A222-418A4F529526}" type="datetimeFigureOut">
              <a:rPr lang="de-DE" smtClean="0"/>
              <a:pPr/>
              <a:t>01.10.2022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8CCCE-5D86-4F2C-A810-6EA86A7CE7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339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D818D-C606-4ACC-B471-870C5A9C4C11}" type="datetimeFigureOut">
              <a:rPr lang="de-DE" smtClean="0"/>
              <a:pPr/>
              <a:t>01.10.2022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32A09-A8F9-4844-A50B-996B9FD8E09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53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12400" y="1986682"/>
            <a:ext cx="8934400" cy="2950419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212400" y="986040"/>
            <a:ext cx="8934400" cy="976109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94156" y="2543265"/>
            <a:ext cx="2350844" cy="239077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435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396000" y="684000"/>
            <a:ext cx="8504559" cy="4130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defRPr/>
            </a:lvl1pPr>
            <a:lvl2pPr marL="1080000" indent="-540000">
              <a:buFontTx/>
              <a:buNone/>
              <a:defRPr/>
            </a:lvl2pPr>
            <a:lvl3pPr marL="1620000" indent="-540000">
              <a:buFontTx/>
              <a:buNone/>
              <a:defRPr/>
            </a:lvl3pPr>
            <a:lvl4pPr>
              <a:buFontTx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4"/>
            <a:endParaRPr lang="de-DE" dirty="0"/>
          </a:p>
        </p:txBody>
      </p:sp>
      <p:sp>
        <p:nvSpPr>
          <p:cNvPr id="8" name="Textplatzhalter 10"/>
          <p:cNvSpPr txBox="1">
            <a:spLocks/>
          </p:cNvSpPr>
          <p:nvPr userDrawn="1"/>
        </p:nvSpPr>
        <p:spPr>
          <a:xfrm>
            <a:off x="7287139" y="4224489"/>
            <a:ext cx="1426482" cy="473075"/>
          </a:xfrm>
          <a:prstGeom prst="rect">
            <a:avLst/>
          </a:prstGeom>
          <a:solidFill>
            <a:srgbClr val="008FBC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5E9C93-43BB-427D-BAED-6E64D055AC3E}" type="datetime1">
              <a:rPr lang="de-DE" smtClean="0"/>
              <a:pPr/>
              <a:t>01.10.2022</a:t>
            </a:fld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04788" y="48792"/>
            <a:ext cx="7886700" cy="444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eigen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12400" y="1986682"/>
            <a:ext cx="8934400" cy="2950419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212400" y="986040"/>
            <a:ext cx="8934400" cy="976109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435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Textplatzhalter 10"/>
          <p:cNvSpPr txBox="1">
            <a:spLocks/>
          </p:cNvSpPr>
          <p:nvPr userDrawn="1"/>
        </p:nvSpPr>
        <p:spPr>
          <a:xfrm>
            <a:off x="7295606" y="4232956"/>
            <a:ext cx="1426482" cy="473075"/>
          </a:xfrm>
          <a:prstGeom prst="rect">
            <a:avLst/>
          </a:prstGeom>
          <a:solidFill>
            <a:srgbClr val="008FBC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Bild(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208800" y="1983581"/>
            <a:ext cx="8935200" cy="2952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212400" y="986040"/>
            <a:ext cx="8934400" cy="976109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600" y="1047751"/>
            <a:ext cx="8568000" cy="396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999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größerem Raum für Titel +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12400" y="2986088"/>
            <a:ext cx="8932069" cy="1951013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12400" y="986040"/>
            <a:ext cx="8935200" cy="1971473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5264" y="3609975"/>
            <a:ext cx="1294926" cy="131692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599" y="1047750"/>
            <a:ext cx="8576963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9832" y="2014237"/>
            <a:ext cx="8591519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 rmit größerem Raum für Titel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12400" y="2986088"/>
            <a:ext cx="8932069" cy="1951013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12400" y="986040"/>
            <a:ext cx="8935200" cy="1971473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599" y="1047750"/>
            <a:ext cx="8576963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9832" y="2014237"/>
            <a:ext cx="8591519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extplatzhalter 10"/>
          <p:cNvSpPr txBox="1">
            <a:spLocks/>
          </p:cNvSpPr>
          <p:nvPr userDrawn="1"/>
        </p:nvSpPr>
        <p:spPr>
          <a:xfrm>
            <a:off x="7287139" y="4224489"/>
            <a:ext cx="1426482" cy="473075"/>
          </a:xfrm>
          <a:prstGeom prst="rect">
            <a:avLst/>
          </a:prstGeom>
          <a:solidFill>
            <a:srgbClr val="008FBC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größerem Raum für Titel und Bild(ern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212400" y="986040"/>
            <a:ext cx="8935200" cy="1971473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0"/>
            <a:ext cx="8568000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014237"/>
            <a:ext cx="8568000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212400" y="2988000"/>
            <a:ext cx="8931600" cy="1951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AU TeTitelmaster mit sehr großem Raum für Titel und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2400" y="986039"/>
            <a:ext cx="8934400" cy="3952673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Grafik 9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5264" y="3609975"/>
            <a:ext cx="1294926" cy="1316921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1599" y="2864694"/>
            <a:ext cx="8589751" cy="19822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17274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55A94C6-B0FA-49BA-B334-C7EF0181C8CA}" type="datetimeFigureOut">
              <a:rPr lang="en-US" smtClean="0">
                <a:solidFill>
                  <a:srgbClr val="00B050">
                    <a:tint val="75000"/>
                  </a:srgbClr>
                </a:solidFill>
              </a:rPr>
              <a:pPr/>
              <a:t>10/1/2022</a:t>
            </a:fld>
            <a:endParaRPr lang="en-US">
              <a:solidFill>
                <a:srgbClr val="00B05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B05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05D5751-79B0-43A0-A543-EECE5F194014}" type="slidenum">
              <a:rPr lang="en-US" smtClean="0">
                <a:solidFill>
                  <a:srgbClr val="00B050">
                    <a:tint val="75000"/>
                  </a:srgbClr>
                </a:solidFill>
              </a:rPr>
              <a:pPr/>
              <a:t>‹Nr.›</a:t>
            </a:fld>
            <a:endParaRPr lang="en-US">
              <a:solidFill>
                <a:srgbClr val="00B050">
                  <a:tint val="7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57200" y="200085"/>
            <a:ext cx="7886700" cy="5105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396000" y="684000"/>
            <a:ext cx="8504559" cy="4130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defRPr/>
            </a:lvl1pPr>
            <a:lvl2pPr marL="1080000" indent="-540000">
              <a:buFontTx/>
              <a:buNone/>
              <a:defRPr/>
            </a:lvl2pPr>
            <a:lvl3pPr marL="1620000" indent="-540000">
              <a:buFontTx/>
              <a:buNone/>
              <a:defRPr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D79C1B-9CDF-412B-A63C-AF89948CABDD}" type="datetime1">
              <a:rPr lang="de-DE" smtClean="0"/>
              <a:pPr/>
              <a:t>01.10.2022</a:t>
            </a:fld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204788" y="48792"/>
            <a:ext cx="7886700" cy="444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/>
          <p:cNvSpPr/>
          <p:nvPr userDrawn="1"/>
        </p:nvSpPr>
        <p:spPr>
          <a:xfrm>
            <a:off x="0" y="987573"/>
            <a:ext cx="194400" cy="972195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 userDrawn="1"/>
        </p:nvSpPr>
        <p:spPr>
          <a:xfrm>
            <a:off x="-1" y="1984722"/>
            <a:ext cx="194400" cy="97200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18" y="0"/>
            <a:ext cx="1327082" cy="6320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59" r:id="rId3"/>
    <p:sldLayoutId id="2147483658" r:id="rId4"/>
    <p:sldLayoutId id="2147483663" r:id="rId5"/>
    <p:sldLayoutId id="2147483660" r:id="rId6"/>
    <p:sldLayoutId id="2147483661" r:id="rId7"/>
    <p:sldLayoutId id="2147483666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 userDrawn="1"/>
        </p:nvSpPr>
        <p:spPr>
          <a:xfrm>
            <a:off x="1" y="1489250"/>
            <a:ext cx="178593" cy="482425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 userDrawn="1"/>
        </p:nvSpPr>
        <p:spPr>
          <a:xfrm>
            <a:off x="0" y="982043"/>
            <a:ext cx="178593" cy="482425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reihandform 108"/>
          <p:cNvSpPr/>
          <p:nvPr userDrawn="1"/>
        </p:nvSpPr>
        <p:spPr>
          <a:xfrm>
            <a:off x="204789" y="493041"/>
            <a:ext cx="8941448" cy="4443289"/>
          </a:xfrm>
          <a:custGeom>
            <a:avLst/>
            <a:gdLst>
              <a:gd name="connsiteX0" fmla="*/ 719137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  <a:gd name="connsiteX0" fmla="*/ 723719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ln>
            <a:solidFill>
              <a:srgbClr val="003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ußzeilenplatzhalter 116"/>
          <p:cNvSpPr>
            <a:spLocks noGrp="1"/>
          </p:cNvSpPr>
          <p:nvPr>
            <p:ph type="ftr" sz="quarter" idx="3"/>
          </p:nvPr>
        </p:nvSpPr>
        <p:spPr>
          <a:xfrm>
            <a:off x="205970" y="4950000"/>
            <a:ext cx="6120000" cy="1443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8" name="Datumsplatzhalter 117"/>
          <p:cNvSpPr>
            <a:spLocks noGrp="1"/>
          </p:cNvSpPr>
          <p:nvPr>
            <p:ph type="dt" sz="half" idx="2"/>
          </p:nvPr>
        </p:nvSpPr>
        <p:spPr>
          <a:xfrm>
            <a:off x="6809840" y="4950000"/>
            <a:ext cx="108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fld id="{05E83C76-9343-49CB-B45E-C7355FBD7531}" type="datetime1">
              <a:rPr lang="de-DE" smtClean="0"/>
              <a:pPr/>
              <a:t>01.10.2022</a:t>
            </a:fld>
            <a:endParaRPr lang="de-DE" dirty="0"/>
          </a:p>
        </p:txBody>
      </p:sp>
      <p:sp>
        <p:nvSpPr>
          <p:cNvPr id="119" name="Foliennummernplatzhalter 118"/>
          <p:cNvSpPr>
            <a:spLocks noGrp="1"/>
          </p:cNvSpPr>
          <p:nvPr>
            <p:ph type="sldNum" sz="quarter" idx="4"/>
          </p:nvPr>
        </p:nvSpPr>
        <p:spPr>
          <a:xfrm>
            <a:off x="8227255" y="4950000"/>
            <a:ext cx="72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3865"/>
                </a:solidFill>
              </a:defRPr>
            </a:lvl1pPr>
          </a:lstStyle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 descr="FAU_Logo_Med_englisch_DinA4_RGB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819136" y="95841"/>
            <a:ext cx="1021934" cy="28081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4788" y="48792"/>
            <a:ext cx="7886700" cy="444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+mj-lt"/>
        <a:buAutoNum type="arabicPeriod"/>
        <a:defRPr lang="de-DE" sz="3200" b="1" kern="1200" dirty="0" smtClean="0">
          <a:solidFill>
            <a:srgbClr val="003865"/>
          </a:solidFill>
          <a:latin typeface="+mn-lt"/>
          <a:ea typeface="+mn-ea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3865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rgbClr val="0038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8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8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5.png"/><Relationship Id="rId5" Type="http://schemas.openxmlformats.org/officeDocument/2006/relationships/hyperlink" Target="https://youtu.be/NG0MBnbDGY8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3.m4a"/><Relationship Id="rId7" Type="http://schemas.openxmlformats.org/officeDocument/2006/relationships/hyperlink" Target="https://github.com/cest-sources/imaging_science_tools" TargetMode="External"/><Relationship Id="rId2" Type="http://schemas.microsoft.com/office/2007/relationships/media" Target="../media/media2.mp4"/><Relationship Id="rId1" Type="http://schemas.openxmlformats.org/officeDocument/2006/relationships/audio" Target="NULL" TargetMode="Externa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9.xml"/><Relationship Id="rId4" Type="http://schemas.openxmlformats.org/officeDocument/2006/relationships/audio" Target="../media/media3.m4a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10457" y="1103244"/>
            <a:ext cx="1074997" cy="413973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3: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chteck 5"/>
          <p:cNvSpPr/>
          <p:nvPr/>
        </p:nvSpPr>
        <p:spPr>
          <a:xfrm>
            <a:off x="410457" y="3275349"/>
            <a:ext cx="5638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b="1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Outline: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de-DE" sz="2000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de-DE" sz="2000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folders</a:t>
            </a:r>
            <a:endParaRPr lang="de-DE" sz="2000" dirty="0" smtClean="0">
              <a:solidFill>
                <a:srgbClr val="00006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de-DE" sz="2000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</a:t>
            </a: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directory</a:t>
            </a:r>
            <a:r>
              <a:rPr lang="de-DE" sz="2000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Labfolder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Labbook</a:t>
            </a:r>
            <a:endParaRPr lang="de-DE" sz="2000" dirty="0">
              <a:solidFill>
                <a:srgbClr val="00006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09371" y="1941558"/>
            <a:ext cx="832225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9305C"/>
                </a:solidFill>
                <a:latin typeface="Calibri" panose="020F0502020204030204" pitchFamily="34" charset="0"/>
              </a:rPr>
              <a:t>Prof. Dr. Moritz Zaiss</a:t>
            </a:r>
            <a:endParaRPr lang="en-US" sz="2000" dirty="0">
              <a:solidFill>
                <a:srgbClr val="19305C"/>
              </a:solidFill>
              <a:latin typeface="Calibri" panose="020F0502020204030204" pitchFamily="34" charset="0"/>
            </a:endParaRPr>
          </a:p>
          <a:p>
            <a:r>
              <a:rPr lang="en-US" sz="1400" dirty="0">
                <a:solidFill>
                  <a:srgbClr val="19305C"/>
                </a:solidFill>
                <a:latin typeface="Calibri" panose="020F0502020204030204" pitchFamily="34" charset="0"/>
              </a:rPr>
              <a:t>Max-Planck Institute for biological cybernetics, </a:t>
            </a:r>
            <a:r>
              <a:rPr lang="en-US" sz="1400" dirty="0" err="1">
                <a:solidFill>
                  <a:srgbClr val="19305C"/>
                </a:solidFill>
                <a:latin typeface="Calibri" panose="020F0502020204030204" pitchFamily="34" charset="0"/>
              </a:rPr>
              <a:t>Tübingen</a:t>
            </a:r>
            <a:endParaRPr lang="en-US" sz="1400" dirty="0">
              <a:solidFill>
                <a:srgbClr val="19305C"/>
              </a:solidFill>
              <a:latin typeface="Calibri" panose="020F0502020204030204" pitchFamily="34" charset="0"/>
            </a:endParaRPr>
          </a:p>
          <a:p>
            <a:r>
              <a:rPr lang="en-US" sz="1400" dirty="0">
                <a:solidFill>
                  <a:srgbClr val="19305C"/>
                </a:solidFill>
                <a:latin typeface="Calibri" panose="020F0502020204030204" pitchFamily="34" charset="0"/>
              </a:rPr>
              <a:t>University Clinic Erlangen, Friedrich-Alexander University (FAU) Erlangen-</a:t>
            </a:r>
            <a:r>
              <a:rPr lang="en-US" sz="1400" dirty="0" err="1">
                <a:solidFill>
                  <a:srgbClr val="19305C"/>
                </a:solidFill>
                <a:latin typeface="Calibri" panose="020F0502020204030204" pitchFamily="34" charset="0"/>
              </a:rPr>
              <a:t>Nürnberg</a:t>
            </a:r>
            <a:endParaRPr lang="en-US" sz="1400" dirty="0">
              <a:solidFill>
                <a:srgbClr val="19305C"/>
              </a:solidFill>
              <a:latin typeface="Calibri" panose="020F0502020204030204" pitchFamily="34" charset="0"/>
            </a:endParaRPr>
          </a:p>
          <a:p>
            <a:r>
              <a:rPr lang="en-US" sz="1400" dirty="0" smtClean="0">
                <a:solidFill>
                  <a:srgbClr val="19305C"/>
                </a:solidFill>
                <a:latin typeface="Calibri" panose="020F0502020204030204" pitchFamily="34" charset="0"/>
              </a:rPr>
              <a:t>moritz.zaiss@fau.de</a:t>
            </a:r>
            <a:endParaRPr lang="en-US" sz="1400" dirty="0">
              <a:solidFill>
                <a:srgbClr val="19305C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itel 3"/>
          <p:cNvSpPr txBox="1">
            <a:spLocks/>
          </p:cNvSpPr>
          <p:nvPr/>
        </p:nvSpPr>
        <p:spPr>
          <a:xfrm>
            <a:off x="0" y="477843"/>
            <a:ext cx="5476574" cy="5462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Series: Imaging Science Tools</a:t>
            </a:r>
            <a:endParaRPr lang="en-US" sz="3600" dirty="0"/>
          </a:p>
        </p:txBody>
      </p:sp>
      <p:sp>
        <p:nvSpPr>
          <p:cNvPr id="9" name="Titel 3"/>
          <p:cNvSpPr txBox="1">
            <a:spLocks/>
          </p:cNvSpPr>
          <p:nvPr/>
        </p:nvSpPr>
        <p:spPr>
          <a:xfrm>
            <a:off x="1485454" y="1067683"/>
            <a:ext cx="6934200" cy="4850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de-DE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Structures</a:t>
            </a:r>
            <a:r>
              <a:rPr lang="de-DE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Folders , Data, Code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Jingle_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2794" y="-548442"/>
            <a:ext cx="487362" cy="487363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6961365" y="4881890"/>
            <a:ext cx="2265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hlinkClick r:id="rId5"/>
              </a:rPr>
              <a:t>https://</a:t>
            </a:r>
            <a:r>
              <a:rPr lang="en-US" sz="1100" dirty="0" smtClean="0">
                <a:hlinkClick r:id="rId5"/>
              </a:rPr>
              <a:t>youtu.be/NG0MBnbDGY8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11" name="Rechteck 10"/>
          <p:cNvSpPr/>
          <p:nvPr/>
        </p:nvSpPr>
        <p:spPr>
          <a:xfrm>
            <a:off x="5974672" y="3053918"/>
            <a:ext cx="2902997" cy="152696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5"/>
    </mc:Choice>
    <mc:Fallback xmlns="">
      <p:transition spd="slow" advTm="18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 animBg="1"/>
      <p:bldP spid="7" grpId="0"/>
      <p:bldP spid="9" grpId="0"/>
      <p:bldP spid="11" grpId="0" animBg="1"/>
    </p:bldLst>
  </p:timing>
  <p:extLst mod="1">
    <p:ext uri="{E180D4A7-C9FB-4DFB-919C-405C955672EB}">
      <p14:showEvtLst xmlns:p14="http://schemas.microsoft.com/office/powerpoint/2010/main">
        <p14:playEvt time="50" objId="3"/>
        <p14:stopEvt time="18602" objId="3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Summary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Many structures may work. But have at least some structure that you follow.</a:t>
            </a:r>
          </a:p>
          <a:p>
            <a:pPr marL="0" indent="0">
              <a:buNone/>
            </a:pPr>
            <a:endParaRPr lang="en-US" sz="1800" dirty="0" smtClean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Calibri" panose="020F0502020204030204" pitchFamily="34" charset="0"/>
              </a:rPr>
              <a:t>.. Separate </a:t>
            </a:r>
            <a:r>
              <a:rPr lang="en-US" sz="1800" dirty="0">
                <a:latin typeface="Calibri" panose="020F0502020204030204" pitchFamily="34" charset="0"/>
              </a:rPr>
              <a:t>C</a:t>
            </a:r>
            <a:r>
              <a:rPr lang="en-US" sz="1800" dirty="0" smtClean="0">
                <a:latin typeface="Calibri" panose="020F0502020204030204" pitchFamily="34" charset="0"/>
              </a:rPr>
              <a:t>odes, Data and </a:t>
            </a:r>
            <a:r>
              <a:rPr lang="en-US" sz="1800" dirty="0" err="1" smtClean="0">
                <a:latin typeface="Calibri" panose="020F0502020204030204" pitchFamily="34" charset="0"/>
              </a:rPr>
              <a:t>LabLog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Calibri" panose="020F0502020204030204" pitchFamily="34" charset="0"/>
              </a:rPr>
              <a:t>.. Separate batch codes from base codes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Calibri" panose="020F0502020204030204" pitchFamily="34" charset="0"/>
              </a:rPr>
              <a:t>.. Separate evaluated data from raw data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Calibri" panose="020F0502020204030204" pitchFamily="34" charset="0"/>
              </a:rPr>
              <a:t>.. Reproduce </a:t>
            </a:r>
            <a:r>
              <a:rPr lang="en-US" sz="1800" dirty="0">
                <a:latin typeface="Calibri" panose="020F0502020204030204" pitchFamily="34" charset="0"/>
              </a:rPr>
              <a:t>results from raw </a:t>
            </a:r>
            <a:r>
              <a:rPr lang="en-US" sz="1800" dirty="0" smtClean="0">
                <a:latin typeface="Calibri" panose="020F0502020204030204" pitchFamily="34" charset="0"/>
              </a:rPr>
              <a:t>data using </a:t>
            </a:r>
            <a:r>
              <a:rPr lang="en-US" sz="1800" dirty="0" err="1" smtClean="0">
                <a:latin typeface="Calibri" panose="020F0502020204030204" pitchFamily="34" charset="0"/>
              </a:rPr>
              <a:t>LabLog</a:t>
            </a:r>
            <a:r>
              <a:rPr lang="en-US" sz="1800" dirty="0" smtClean="0">
                <a:latin typeface="Calibri" panose="020F0502020204030204" pitchFamily="34" charset="0"/>
              </a:rPr>
              <a:t>/</a:t>
            </a:r>
            <a:r>
              <a:rPr lang="en-US" sz="1800" dirty="0" err="1" smtClean="0">
                <a:latin typeface="Calibri" panose="020F0502020204030204" pitchFamily="34" charset="0"/>
              </a:rPr>
              <a:t>git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1FDC1-9BA7-4266-BCEE-080BAF7946A2}" type="datetime1">
              <a:rPr lang="de-DE" smtClean="0">
                <a:latin typeface="Calibri" panose="020F0502020204030204" pitchFamily="34" charset="0"/>
              </a:rPr>
              <a:pPr/>
              <a:t>01.10.2022</a:t>
            </a:fld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>
                <a:latin typeface="Calibri" panose="020F0502020204030204" pitchFamily="34" charset="0"/>
              </a:rPr>
              <a:pPr/>
              <a:t>10</a:t>
            </a:fld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" name="Jingle_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36"/>
                  <p14:fade in="30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4055" y="5229215"/>
            <a:ext cx="406400" cy="4064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92427" y="4020236"/>
            <a:ext cx="6510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hlinkClick r:id="rId7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hlinkClick r:id="rId7"/>
              </a:rPr>
              <a:t>github.com/cest-sources/imaging_science_tools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19305C"/>
                </a:solidFill>
                <a:latin typeface="Calibri" panose="020F0502020204030204" pitchFamily="34" charset="0"/>
              </a:rPr>
              <a:t>moritz.zaiss@fau.de</a:t>
            </a: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55013" y="4354513"/>
            <a:ext cx="609600" cy="60960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5974672" y="3053918"/>
            <a:ext cx="2902997" cy="152696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11"/>
    </mc:Choice>
    <mc:Fallback xmlns="">
      <p:transition spd="slow" advTm="12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3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 isNarration="1"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8" grpId="0"/>
      <p:bldP spid="14" grpId="0" animBg="1"/>
    </p:bldLst>
  </p:timing>
  <p:extLst mod="1">
    <p:ext uri="{E180D4A7-C9FB-4DFB-919C-405C955672EB}">
      <p14:showEvtLst xmlns:p14="http://schemas.microsoft.com/office/powerpoint/2010/main">
        <p14:playEvt time="9" objId="2"/>
        <p14:stopEvt time="10341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9720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Data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1800" dirty="0" smtClean="0"/>
              <a:t>Raw data that never changes after acquisition</a:t>
            </a:r>
          </a:p>
          <a:p>
            <a:pPr marL="3346200" lvl="7" indent="-457200"/>
            <a:r>
              <a:rPr lang="en-US" dirty="0" smtClean="0"/>
              <a:t>2022_02_13_first_MRI_test</a:t>
            </a:r>
          </a:p>
          <a:p>
            <a:pPr marL="99720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Codes</a:t>
            </a:r>
            <a:r>
              <a:rPr lang="en-US" dirty="0" smtClean="0"/>
              <a:t>	</a:t>
            </a:r>
            <a:r>
              <a:rPr lang="en-US" sz="1800" dirty="0" smtClean="0"/>
              <a:t>Codes and packages that you use and rarely change, </a:t>
            </a:r>
            <a:br>
              <a:rPr lang="en-US" sz="1800" dirty="0" smtClean="0"/>
            </a:br>
            <a:r>
              <a:rPr lang="en-US" sz="1800" dirty="0" smtClean="0"/>
              <a:t>		all checked-in via </a:t>
            </a:r>
            <a:r>
              <a:rPr lang="en-US" sz="1800" dirty="0" err="1" smtClean="0"/>
              <a:t>git</a:t>
            </a:r>
            <a:endParaRPr lang="en-US" dirty="0" smtClean="0"/>
          </a:p>
          <a:p>
            <a:pPr marL="3346200" lvl="7" indent="-457200"/>
            <a:r>
              <a:rPr lang="en-US" dirty="0" smtClean="0"/>
              <a:t>SPM12</a:t>
            </a:r>
          </a:p>
          <a:p>
            <a:pPr marL="3346200" lvl="7" indent="-457200"/>
            <a:r>
              <a:rPr lang="en-US" dirty="0" err="1" smtClean="0"/>
              <a:t>CEST_eval</a:t>
            </a:r>
            <a:endParaRPr lang="en-US" dirty="0" smtClean="0"/>
          </a:p>
          <a:p>
            <a:pPr marL="997200" lvl="1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C00000"/>
                </a:solidFill>
              </a:rPr>
              <a:t>LabLog</a:t>
            </a:r>
            <a:r>
              <a:rPr lang="en-US" dirty="0" smtClean="0"/>
              <a:t>  	</a:t>
            </a:r>
            <a:r>
              <a:rPr lang="en-US" sz="1800" dirty="0" smtClean="0"/>
              <a:t>Project folders with Batch codes / Evaluated data</a:t>
            </a:r>
          </a:p>
          <a:p>
            <a:pPr marL="3231900" lvl="7" indent="-342900"/>
            <a:r>
              <a:rPr lang="en-US" dirty="0" smtClean="0"/>
              <a:t>001_MRI_segmentation</a:t>
            </a:r>
          </a:p>
          <a:p>
            <a:pPr marL="3689100" lvl="8" indent="-342900"/>
            <a:r>
              <a:rPr lang="en-US" sz="1600" dirty="0" smtClean="0"/>
              <a:t>Batch codes using/loading </a:t>
            </a:r>
            <a:r>
              <a:rPr lang="en-US" sz="1600" dirty="0" smtClean="0">
                <a:solidFill>
                  <a:srgbClr val="C00000"/>
                </a:solidFill>
              </a:rPr>
              <a:t>Data</a:t>
            </a:r>
            <a:r>
              <a:rPr lang="en-US" sz="1600" dirty="0" smtClean="0"/>
              <a:t> and </a:t>
            </a:r>
            <a:r>
              <a:rPr lang="en-US" sz="1600" dirty="0" smtClean="0">
                <a:solidFill>
                  <a:srgbClr val="C00000"/>
                </a:solidFill>
              </a:rPr>
              <a:t>Codes</a:t>
            </a:r>
          </a:p>
          <a:p>
            <a:pPr marL="3231900" lvl="7" indent="-342900"/>
            <a:r>
              <a:rPr lang="en-US" dirty="0" smtClean="0"/>
              <a:t>002_CEST_simulation</a:t>
            </a:r>
          </a:p>
          <a:p>
            <a:pPr marL="3689100" lvl="8" indent="-342900"/>
            <a:r>
              <a:rPr lang="en-US" sz="1600" dirty="0"/>
              <a:t>Batch codes using/loading </a:t>
            </a:r>
            <a:r>
              <a:rPr lang="en-US" sz="1600" dirty="0">
                <a:solidFill>
                  <a:srgbClr val="C00000"/>
                </a:solidFill>
              </a:rPr>
              <a:t>Data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C00000"/>
                </a:solidFill>
              </a:rPr>
              <a:t>Codes</a:t>
            </a:r>
          </a:p>
          <a:p>
            <a:pPr marL="3231900" lvl="7" indent="-342900"/>
            <a:endParaRPr lang="en-US" dirty="0"/>
          </a:p>
          <a:p>
            <a:pPr marL="3231900" lvl="7" indent="-342900"/>
            <a:endParaRPr lang="en-US" dirty="0" smtClean="0"/>
          </a:p>
          <a:p>
            <a:pPr marL="3689100" lvl="8" indent="-342900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316101" y="568590"/>
            <a:ext cx="8504559" cy="43673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Have a raw data folder where all data from experiments are stored as they are. This data never changes.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date (YYYY_MM_DD) and most important info as folder name, e.g. experiment type? Phantom data or Human subject data?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 a readme.txt in each folder with all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Data folder</a:t>
            </a:r>
          </a:p>
          <a:p>
            <a:pPr marL="9972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2021_10_14_CEST_MRI</a:t>
            </a:r>
          </a:p>
          <a:p>
            <a:pPr marL="15372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Readme.txt</a:t>
            </a:r>
          </a:p>
          <a:p>
            <a:pPr marL="15372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Exp_1</a:t>
            </a:r>
          </a:p>
          <a:p>
            <a:pPr marL="15372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Exp_2</a:t>
            </a:r>
          </a:p>
          <a:p>
            <a:pPr marL="9972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2022_09_01_SNR_test1_brain_subject</a:t>
            </a:r>
          </a:p>
          <a:p>
            <a:pPr marL="153720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Readme.txt</a:t>
            </a:r>
          </a:p>
          <a:p>
            <a:pPr marL="15372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Exp_1</a:t>
            </a:r>
          </a:p>
          <a:p>
            <a:pPr marL="99720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Data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316101" y="568590"/>
            <a:ext cx="8504559" cy="4367394"/>
          </a:xfrm>
        </p:spPr>
        <p:txBody>
          <a:bodyPr/>
          <a:lstStyle/>
          <a:p>
            <a:pPr marL="540000" lvl="1" indent="0"/>
            <a:r>
              <a:rPr lang="en-US" sz="1800" dirty="0"/>
              <a:t>Codes and packages that you use and rarely change, </a:t>
            </a:r>
            <a:r>
              <a:rPr lang="en-US" sz="1800" dirty="0" smtClean="0"/>
              <a:t>all </a:t>
            </a:r>
            <a:r>
              <a:rPr lang="en-US" sz="1800" dirty="0"/>
              <a:t>checked-in via </a:t>
            </a:r>
            <a:r>
              <a:rPr lang="en-US" sz="1800" dirty="0" err="1" smtClean="0"/>
              <a:t>git</a:t>
            </a:r>
            <a:endParaRPr lang="en-US" sz="1800" dirty="0" smtClean="0"/>
          </a:p>
          <a:p>
            <a:pPr marL="540000" lvl="1" indent="0"/>
            <a:endParaRPr lang="en-US" dirty="0"/>
          </a:p>
          <a:p>
            <a:pPr marL="9972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SPM12</a:t>
            </a:r>
          </a:p>
          <a:p>
            <a:pPr marL="997200" lvl="1" indent="-457200">
              <a:buFont typeface="Arial" panose="020B0604020202020204" pitchFamily="34" charset="0"/>
              <a:buChar char="•"/>
            </a:pPr>
            <a:r>
              <a:rPr lang="en-US" sz="1800" dirty="0" err="1" smtClean="0"/>
              <a:t>CEST_eval</a:t>
            </a:r>
            <a:endParaRPr lang="en-US" sz="1800" dirty="0" smtClean="0"/>
          </a:p>
          <a:p>
            <a:pPr marL="997200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40000" lvl="1" indent="0"/>
            <a:endParaRPr lang="en-US" sz="1800" dirty="0"/>
          </a:p>
          <a:p>
            <a:pPr marL="540000" lvl="1" indent="0"/>
            <a:endParaRPr lang="en-US" sz="1800" dirty="0"/>
          </a:p>
          <a:p>
            <a:pPr marL="99720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Codes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6" y="1425165"/>
            <a:ext cx="276225" cy="23812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6" y="1772200"/>
            <a:ext cx="2762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316101" y="568590"/>
            <a:ext cx="8504559" cy="4367394"/>
          </a:xfrm>
        </p:spPr>
        <p:txBody>
          <a:bodyPr/>
          <a:lstStyle/>
          <a:p>
            <a:pPr marL="540000" lvl="1" indent="0"/>
            <a:r>
              <a:rPr lang="en-US" sz="1800" dirty="0" smtClean="0"/>
              <a:t>Use a running number to identify projects.</a:t>
            </a:r>
          </a:p>
          <a:p>
            <a:pPr marL="540000" lvl="1" indent="0"/>
            <a:r>
              <a:rPr lang="en-US" sz="1800" dirty="0" smtClean="0"/>
              <a:t>Use a </a:t>
            </a:r>
            <a:r>
              <a:rPr lang="en-US" sz="1800" dirty="0" err="1" smtClean="0"/>
              <a:t>git</a:t>
            </a:r>
            <a:r>
              <a:rPr lang="en-US" sz="1800" dirty="0" smtClean="0"/>
              <a:t> or date folders within.</a:t>
            </a:r>
            <a:br>
              <a:rPr lang="en-US" sz="1800" dirty="0" smtClean="0"/>
            </a:br>
            <a:endParaRPr lang="en-US" sz="1800" dirty="0" smtClean="0"/>
          </a:p>
          <a:p>
            <a:pPr marL="15372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001_MRI_segmentation/     </a:t>
            </a:r>
            <a:r>
              <a:rPr lang="en-US" sz="1100" dirty="0" smtClean="0"/>
              <a:t>Batch </a:t>
            </a:r>
            <a:r>
              <a:rPr lang="en-US" sz="1100" dirty="0"/>
              <a:t>codes using/loading </a:t>
            </a:r>
            <a:r>
              <a:rPr lang="en-US" sz="1100" dirty="0">
                <a:solidFill>
                  <a:srgbClr val="C00000"/>
                </a:solidFill>
              </a:rPr>
              <a:t>Data</a:t>
            </a:r>
            <a:r>
              <a:rPr lang="en-US" sz="1100" dirty="0"/>
              <a:t> and </a:t>
            </a:r>
            <a:r>
              <a:rPr lang="en-US" sz="1100" dirty="0">
                <a:solidFill>
                  <a:srgbClr val="C00000"/>
                </a:solidFill>
              </a:rPr>
              <a:t>Codes</a:t>
            </a:r>
          </a:p>
          <a:p>
            <a:pPr marL="1860300" lvl="4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2022_09_02/</a:t>
            </a:r>
          </a:p>
          <a:p>
            <a:pPr marL="1860300" lvl="4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2022_09_21/</a:t>
            </a:r>
            <a:endParaRPr lang="en-US" sz="1600" dirty="0"/>
          </a:p>
          <a:p>
            <a:pPr marL="1860300" lvl="4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2022_09_28/</a:t>
            </a:r>
          </a:p>
          <a:p>
            <a:pPr marL="1860300" lvl="4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Figures/</a:t>
            </a:r>
            <a:endParaRPr lang="en-US" sz="1600" dirty="0"/>
          </a:p>
          <a:p>
            <a:pPr marL="1860300" lvl="4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Status.pptx</a:t>
            </a:r>
          </a:p>
          <a:p>
            <a:pPr marL="1860300" lvl="4" indent="-342900"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rgbClr val="C00000"/>
              </a:solidFill>
            </a:endParaRPr>
          </a:p>
          <a:p>
            <a:pPr marL="15372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002_CEST_simulation</a:t>
            </a:r>
            <a:r>
              <a:rPr lang="en-US" sz="1600" dirty="0"/>
              <a:t>/     </a:t>
            </a:r>
            <a:r>
              <a:rPr lang="en-US" sz="1100" dirty="0"/>
              <a:t>Batch codes using/loading </a:t>
            </a:r>
            <a:r>
              <a:rPr lang="en-US" sz="1100" dirty="0">
                <a:solidFill>
                  <a:srgbClr val="C00000"/>
                </a:solidFill>
              </a:rPr>
              <a:t>Data</a:t>
            </a:r>
            <a:r>
              <a:rPr lang="en-US" sz="1100" dirty="0"/>
              <a:t> and </a:t>
            </a:r>
            <a:r>
              <a:rPr lang="en-US" sz="1100" dirty="0">
                <a:solidFill>
                  <a:srgbClr val="C00000"/>
                </a:solidFill>
              </a:rPr>
              <a:t>Codes</a:t>
            </a:r>
            <a:endParaRPr lang="en-US" sz="1600" dirty="0">
              <a:solidFill>
                <a:srgbClr val="C00000"/>
              </a:solidFill>
            </a:endParaRPr>
          </a:p>
          <a:p>
            <a:pPr marL="1860300" lvl="4" indent="-342900">
              <a:buFont typeface="Arial" panose="020B0604020202020204" pitchFamily="34" charset="0"/>
              <a:buChar char="•"/>
            </a:pPr>
            <a:r>
              <a:rPr lang="en-US" sz="1600" dirty="0"/>
              <a:t>.</a:t>
            </a:r>
            <a:r>
              <a:rPr lang="en-US" sz="1600" dirty="0" err="1" smtClean="0"/>
              <a:t>git</a:t>
            </a:r>
            <a:endParaRPr lang="en-US" sz="1600" dirty="0" smtClean="0"/>
          </a:p>
          <a:p>
            <a:pPr marL="1860300" lvl="4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   </a:t>
            </a:r>
            <a:r>
              <a:rPr lang="en-US" sz="1600" dirty="0" err="1" smtClean="0">
                <a:solidFill>
                  <a:srgbClr val="FF0000"/>
                </a:solidFill>
              </a:rPr>
              <a:t>Script.m</a:t>
            </a:r>
            <a:endParaRPr lang="en-US" sz="1600" dirty="0">
              <a:solidFill>
                <a:srgbClr val="FF0000"/>
              </a:solidFill>
            </a:endParaRPr>
          </a:p>
          <a:p>
            <a:pPr marL="1860300" lvl="4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Figures</a:t>
            </a:r>
            <a:r>
              <a:rPr lang="en-US" sz="1600" dirty="0"/>
              <a:t>/</a:t>
            </a:r>
          </a:p>
          <a:p>
            <a:pPr marL="1860300" lvl="4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Status.pptx</a:t>
            </a:r>
            <a:endParaRPr lang="en-US" sz="1600" dirty="0"/>
          </a:p>
          <a:p>
            <a:pPr marL="997200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40000" lvl="1" indent="0"/>
            <a:endParaRPr lang="en-US" sz="1800" dirty="0"/>
          </a:p>
          <a:p>
            <a:pPr marL="540000" lvl="1" indent="0"/>
            <a:endParaRPr lang="en-US" sz="1800" dirty="0"/>
          </a:p>
          <a:p>
            <a:pPr marL="99720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LabLog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5835650" y="503770"/>
            <a:ext cx="3365500" cy="4266683"/>
            <a:chOff x="5835650" y="503770"/>
            <a:chExt cx="3365500" cy="4266683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6"/>
            <a:stretch/>
          </p:blipFill>
          <p:spPr>
            <a:xfrm>
              <a:off x="5892800" y="825499"/>
              <a:ext cx="3251200" cy="3944954"/>
            </a:xfrm>
            <a:prstGeom prst="rect">
              <a:avLst/>
            </a:prstGeom>
          </p:spPr>
        </p:pic>
        <p:sp>
          <p:nvSpPr>
            <p:cNvPr id="3" name="Textfeld 2"/>
            <p:cNvSpPr txBox="1"/>
            <p:nvPr/>
          </p:nvSpPr>
          <p:spPr>
            <a:xfrm>
              <a:off x="5835650" y="503770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Real </a:t>
              </a:r>
              <a:r>
                <a:rPr lang="en-US" dirty="0" err="1" smtClean="0"/>
                <a:t>Labbook</a:t>
              </a:r>
              <a:endParaRPr lang="en-US" dirty="0"/>
            </a:p>
          </p:txBody>
        </p:sp>
        <p:sp>
          <p:nvSpPr>
            <p:cNvPr id="4" name="Rechteck 3"/>
            <p:cNvSpPr/>
            <p:nvPr/>
          </p:nvSpPr>
          <p:spPr>
            <a:xfrm>
              <a:off x="7557751" y="854314"/>
              <a:ext cx="16433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Alexander Graham Bell</a:t>
              </a:r>
              <a:endParaRPr lang="en-US" sz="1100" dirty="0"/>
            </a:p>
          </p:txBody>
        </p:sp>
      </p:grpSp>
      <p:sp>
        <p:nvSpPr>
          <p:cNvPr id="5" name="Rechteck 4"/>
          <p:cNvSpPr/>
          <p:nvPr/>
        </p:nvSpPr>
        <p:spPr>
          <a:xfrm>
            <a:off x="6820689" y="1094718"/>
            <a:ext cx="1246188" cy="2019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1" r="15331" b="14103"/>
          <a:stretch/>
        </p:blipFill>
        <p:spPr>
          <a:xfrm>
            <a:off x="2101851" y="3981551"/>
            <a:ext cx="228600" cy="241199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7518400" y="2337656"/>
            <a:ext cx="16337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dirty="0" err="1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Git</a:t>
            </a:r>
            <a:r>
              <a:rPr lang="en-US" altLang="en-US" sz="10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: </a:t>
            </a:r>
            <a:r>
              <a:rPr lang="en-US" altLang="en-US" sz="1000" dirty="0" err="1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CEST_eval</a:t>
            </a:r>
            <a:r>
              <a:rPr lang="en-US" altLang="en-US" sz="1000" dirty="0">
                <a:solidFill>
                  <a:srgbClr val="FF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0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 # 9eabf5</a:t>
            </a:r>
            <a:r>
              <a:rPr lang="en-US" altLang="en-US" sz="200" dirty="0" smtClean="0">
                <a:solidFill>
                  <a:srgbClr val="FF0000"/>
                </a:solidFill>
              </a:rPr>
              <a:t> 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152650" y="1780518"/>
            <a:ext cx="1281764" cy="2641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9720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Data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 smtClean="0"/>
          </a:p>
          <a:p>
            <a:pPr marL="9972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99720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Codes</a:t>
            </a:r>
            <a:r>
              <a:rPr lang="en-US" dirty="0" smtClean="0"/>
              <a:t>	</a:t>
            </a:r>
          </a:p>
          <a:p>
            <a:pPr marL="9972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997200" lvl="1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C00000"/>
                </a:solidFill>
              </a:rPr>
              <a:t>LabLog</a:t>
            </a:r>
            <a:r>
              <a:rPr lang="en-US" dirty="0" smtClean="0"/>
              <a:t>  </a:t>
            </a:r>
            <a:r>
              <a:rPr lang="en-US" dirty="0" smtClean="0"/>
              <a:t>	</a:t>
            </a:r>
            <a:endParaRPr lang="en-US" dirty="0"/>
          </a:p>
          <a:p>
            <a:pPr marL="3231900" lvl="7" indent="-342900"/>
            <a:endParaRPr lang="en-US" dirty="0" smtClean="0"/>
          </a:p>
          <a:p>
            <a:pPr marL="3689100" lvl="8" indent="-342900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– Take Home!</a:t>
            </a:r>
            <a:endParaRPr lang="en-US" dirty="0"/>
          </a:p>
        </p:txBody>
      </p:sp>
      <p:pic>
        <p:nvPicPr>
          <p:cNvPr id="4" name="Inhaltsplatzhalt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743" y="798477"/>
            <a:ext cx="3530049" cy="20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– Take Home!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7912" b="1385"/>
          <a:stretch/>
        </p:blipFill>
        <p:spPr>
          <a:xfrm>
            <a:off x="324606" y="657004"/>
            <a:ext cx="3051602" cy="202944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25113"/>
          <a:stretch/>
        </p:blipFill>
        <p:spPr>
          <a:xfrm>
            <a:off x="681596" y="2686445"/>
            <a:ext cx="1676400" cy="20685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881938" y="562786"/>
            <a:ext cx="6161163" cy="3416320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228B22"/>
                </a:solidFill>
                <a:latin typeface="Courier New" panose="02070309020205020404" pitchFamily="49" charset="0"/>
              </a:rPr>
              <a:t>% load codes that you need for the batch file </a:t>
            </a:r>
            <a:r>
              <a:rPr lang="en-GB" sz="9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addpath</a:t>
            </a:r>
            <a:r>
              <a:rPr lang="en-GB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genpath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A020F0"/>
                </a:solidFill>
                <a:latin typeface="Courier New" panose="02070309020205020404" pitchFamily="49" charset="0"/>
              </a:rPr>
              <a:t>'C:\thesis\Codes\</a:t>
            </a:r>
            <a:r>
              <a:rPr lang="en-GB" sz="900" dirty="0" err="1">
                <a:solidFill>
                  <a:srgbClr val="A020F0"/>
                </a:solidFill>
                <a:latin typeface="Courier New" panose="02070309020205020404" pitchFamily="49" charset="0"/>
              </a:rPr>
              <a:t>CEST_EVAL_github</a:t>
            </a:r>
            <a:r>
              <a:rPr lang="en-GB" sz="900" dirty="0">
                <a:solidFill>
                  <a:srgbClr val="A020F0"/>
                </a:solidFill>
                <a:latin typeface="Courier New" panose="02070309020205020404" pitchFamily="49" charset="0"/>
              </a:rPr>
              <a:t>\'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));  </a:t>
            </a:r>
            <a:r>
              <a:rPr lang="en-GB" sz="900" dirty="0">
                <a:solidFill>
                  <a:srgbClr val="228B22"/>
                </a:solidFill>
                <a:latin typeface="Courier New" panose="02070309020205020404" pitchFamily="49" charset="0"/>
              </a:rPr>
              <a:t>% adds all folders and subfolders to the </a:t>
            </a:r>
            <a:r>
              <a:rPr lang="en-GB" sz="900" dirty="0" err="1">
                <a:solidFill>
                  <a:srgbClr val="228B22"/>
                </a:solidFill>
                <a:latin typeface="Courier New" panose="02070309020205020404" pitchFamily="49" charset="0"/>
              </a:rPr>
              <a:t>matlab</a:t>
            </a:r>
            <a:r>
              <a:rPr lang="en-GB" sz="900" dirty="0">
                <a:solidFill>
                  <a:srgbClr val="228B22"/>
                </a:solidFill>
                <a:latin typeface="Courier New" panose="02070309020205020404" pitchFamily="49" charset="0"/>
              </a:rPr>
              <a:t> path for this session.</a:t>
            </a:r>
          </a:p>
          <a:p>
            <a:r>
              <a:rPr lang="en-US" sz="9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228B22"/>
                </a:solidFill>
                <a:latin typeface="Courier New" panose="02070309020205020404" pitchFamily="49" charset="0"/>
              </a:rPr>
              <a:t>% load data that you need for the batch file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load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'C:\thesis\Data\2022_09_29_CEST_example_data\</a:t>
            </a:r>
            <a:r>
              <a:rPr lang="en-US" sz="900" dirty="0" err="1">
                <a:solidFill>
                  <a:srgbClr val="A020F0"/>
                </a:solidFill>
                <a:latin typeface="Courier New" panose="02070309020205020404" pitchFamily="49" charset="0"/>
              </a:rPr>
              <a:t>Example_data.mat</a:t>
            </a:r>
            <a:r>
              <a:rPr lang="en-US" sz="9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228B22"/>
                </a:solidFill>
                <a:latin typeface="Courier New" panose="02070309020205020404" pitchFamily="49" charset="0"/>
              </a:rPr>
              <a:t>% now your local codes can be played out</a:t>
            </a:r>
          </a:p>
          <a:p>
            <a:endParaRPr lang="en-US" sz="90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GB" sz="9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%% </a:t>
            </a:r>
            <a:r>
              <a:rPr lang="en-GB" sz="900" dirty="0">
                <a:solidFill>
                  <a:srgbClr val="228B22"/>
                </a:solidFill>
                <a:latin typeface="Courier New" panose="02070309020205020404" pitchFamily="49" charset="0"/>
              </a:rPr>
              <a:t>lets display some data from the data we loaded</a:t>
            </a:r>
            <a:r>
              <a:rPr lang="en-GB" sz="9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, and </a:t>
            </a:r>
            <a:r>
              <a:rPr lang="en-GB" sz="900" dirty="0">
                <a:solidFill>
                  <a:srgbClr val="228B22"/>
                </a:solidFill>
                <a:latin typeface="Courier New" panose="02070309020205020404" pitchFamily="49" charset="0"/>
              </a:rPr>
              <a:t>calculate a binary mask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Mz_stack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(:,:,1,1);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Segment =A&gt;200;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figure,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subplot(1,2,1),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imagesc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subplot(1,2,2),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imagesc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(Segment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228B22"/>
                </a:solidFill>
                <a:latin typeface="Courier New" panose="02070309020205020404" pitchFamily="49" charset="0"/>
              </a:rPr>
              <a:t>%%% lets use a function (montage1t, NORM_ZSTACK) from the loaded package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Z=NORM_ZSTACK(Mz_stack,M0_stack,P,Segment); </a:t>
            </a:r>
            <a:r>
              <a:rPr lang="en-US" sz="900" dirty="0">
                <a:solidFill>
                  <a:srgbClr val="228B22"/>
                </a:solidFill>
                <a:latin typeface="Courier New" panose="02070309020205020404" pitchFamily="49" charset="0"/>
              </a:rPr>
              <a:t>% normalizes </a:t>
            </a:r>
            <a:r>
              <a:rPr lang="en-US" sz="900" dirty="0" err="1">
                <a:solidFill>
                  <a:srgbClr val="228B22"/>
                </a:solidFill>
                <a:latin typeface="Courier New" panose="02070309020205020404" pitchFamily="49" charset="0"/>
              </a:rPr>
              <a:t>Mz_stack</a:t>
            </a:r>
            <a:r>
              <a:rPr lang="en-US" sz="9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and </a:t>
            </a:r>
            <a:r>
              <a:rPr lang="en-US" sz="900" dirty="0">
                <a:solidFill>
                  <a:srgbClr val="228B22"/>
                </a:solidFill>
                <a:latin typeface="Courier New" panose="02070309020205020404" pitchFamily="49" charset="0"/>
              </a:rPr>
              <a:t>applies </a:t>
            </a:r>
            <a:r>
              <a:rPr lang="en-US" sz="9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Segment</a:t>
            </a:r>
          </a:p>
          <a:p>
            <a:endParaRPr lang="en-US" sz="9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figure,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subplot(2,2,1),montage1t(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Mz_stack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 title(</a:t>
            </a:r>
            <a:r>
              <a:rPr lang="en-GB" sz="900" dirty="0">
                <a:solidFill>
                  <a:srgbClr val="A020F0"/>
                </a:solidFill>
                <a:latin typeface="Courier New" panose="02070309020205020404" pitchFamily="49" charset="0"/>
              </a:rPr>
              <a:t>'raw data'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subplot(2,2,3),montage1t(Z); title(</a:t>
            </a:r>
            <a:r>
              <a:rPr lang="en-GB" sz="900" dirty="0">
                <a:solidFill>
                  <a:srgbClr val="A020F0"/>
                </a:solidFill>
                <a:latin typeface="Courier New" panose="02070309020205020404" pitchFamily="49" charset="0"/>
              </a:rPr>
              <a:t>'segmented and normalized data'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1" name="Pfeil nach links und rechts 10"/>
          <p:cNvSpPr/>
          <p:nvPr/>
        </p:nvSpPr>
        <p:spPr>
          <a:xfrm rot="19577325">
            <a:off x="1786593" y="1165338"/>
            <a:ext cx="1291888" cy="161457"/>
          </a:xfrm>
          <a:prstGeom prst="leftRightArrow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feil nach links und rechts 11"/>
          <p:cNvSpPr/>
          <p:nvPr/>
        </p:nvSpPr>
        <p:spPr>
          <a:xfrm rot="18370162">
            <a:off x="2332141" y="1660742"/>
            <a:ext cx="807989" cy="161457"/>
          </a:xfrm>
          <a:prstGeom prst="leftRightArrow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r Verbinder 13"/>
          <p:cNvCxnSpPr/>
          <p:nvPr/>
        </p:nvCxnSpPr>
        <p:spPr>
          <a:xfrm flipH="1">
            <a:off x="2270234" y="2789874"/>
            <a:ext cx="605396" cy="2269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4"/>
          <a:srcRect l="7450" r="5564"/>
          <a:stretch/>
        </p:blipFill>
        <p:spPr>
          <a:xfrm>
            <a:off x="480767" y="3493887"/>
            <a:ext cx="2045617" cy="1428857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390" y="2912252"/>
            <a:ext cx="1228725" cy="466725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2781338" y="457020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Results always linked to versioned Code and raw Data!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43060" y="2686445"/>
            <a:ext cx="2102177" cy="22362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461987" y="674574"/>
            <a:ext cx="8504559" cy="4130785"/>
          </a:xfrm>
        </p:spPr>
        <p:txBody>
          <a:bodyPr/>
          <a:lstStyle/>
          <a:p>
            <a:pPr marL="99720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Data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 smtClean="0"/>
          </a:p>
          <a:p>
            <a:pPr marL="9972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99720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Codes</a:t>
            </a:r>
            <a:r>
              <a:rPr lang="en-US" dirty="0" smtClean="0"/>
              <a:t>	</a:t>
            </a:r>
          </a:p>
          <a:p>
            <a:pPr marL="9972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997200" lvl="1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C00000"/>
                </a:solidFill>
              </a:rPr>
              <a:t>LabLog</a:t>
            </a:r>
            <a:r>
              <a:rPr lang="en-US" dirty="0" smtClean="0"/>
              <a:t>  </a:t>
            </a:r>
            <a:r>
              <a:rPr lang="en-US" dirty="0" smtClean="0"/>
              <a:t>	</a:t>
            </a:r>
            <a:endParaRPr lang="en-US" dirty="0"/>
          </a:p>
          <a:p>
            <a:pPr marL="3231900" lvl="7" indent="-342900"/>
            <a:endParaRPr lang="en-US" dirty="0" smtClean="0"/>
          </a:p>
          <a:p>
            <a:pPr marL="3689100" lvl="8" indent="-342900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– Take Home!</a:t>
            </a:r>
            <a:endParaRPr lang="en-US" dirty="0"/>
          </a:p>
        </p:txBody>
      </p:sp>
      <p:pic>
        <p:nvPicPr>
          <p:cNvPr id="4" name="Inhaltsplatzhalt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743" y="798477"/>
            <a:ext cx="3530049" cy="205823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81151" y="3630700"/>
            <a:ext cx="7507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Results in </a:t>
            </a:r>
            <a:r>
              <a:rPr lang="en-US" sz="2000" b="1" dirty="0" err="1" smtClean="0">
                <a:solidFill>
                  <a:srgbClr val="C00000"/>
                </a:solidFill>
              </a:rPr>
              <a:t>LabLog</a:t>
            </a:r>
            <a:r>
              <a:rPr lang="en-US" sz="2000" dirty="0" smtClean="0">
                <a:solidFill>
                  <a:srgbClr val="C00000"/>
                </a:solidFill>
              </a:rPr>
              <a:t> have a corresponding generating file.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Thus, results are always linked to versioned </a:t>
            </a:r>
            <a:r>
              <a:rPr lang="en-US" sz="2000" b="1" dirty="0" smtClean="0">
                <a:solidFill>
                  <a:srgbClr val="C00000"/>
                </a:solidFill>
              </a:rPr>
              <a:t>Code</a:t>
            </a:r>
            <a:r>
              <a:rPr lang="en-US" sz="2000" dirty="0" smtClean="0">
                <a:solidFill>
                  <a:srgbClr val="C00000"/>
                </a:solidFill>
              </a:rPr>
              <a:t> and raw </a:t>
            </a:r>
            <a:r>
              <a:rPr lang="en-US" sz="2000" b="1" dirty="0" smtClean="0">
                <a:solidFill>
                  <a:srgbClr val="C00000"/>
                </a:solidFill>
              </a:rPr>
              <a:t>Data</a:t>
            </a:r>
            <a:r>
              <a:rPr lang="en-US" sz="2000" dirty="0" smtClean="0">
                <a:solidFill>
                  <a:srgbClr val="C00000"/>
                </a:solidFill>
              </a:rPr>
              <a:t>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316101" y="568590"/>
            <a:ext cx="8504559" cy="436739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LabLog</a:t>
            </a:r>
            <a:r>
              <a:rPr lang="en-US" sz="2000" b="1" dirty="0" smtClean="0"/>
              <a:t>/001_MRI_segmentation</a:t>
            </a:r>
            <a:endParaRPr lang="en-US" sz="1100" b="1" dirty="0" smtClean="0"/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2022_09_02/</a:t>
            </a:r>
            <a:r>
              <a:rPr lang="en-US" sz="1600" dirty="0" smtClean="0">
                <a:solidFill>
                  <a:srgbClr val="FF0000"/>
                </a:solidFill>
              </a:rPr>
              <a:t>Exp_1_processed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2022_09_21/</a:t>
            </a:r>
            <a:r>
              <a:rPr lang="en-US" sz="1600" dirty="0" smtClean="0">
                <a:solidFill>
                  <a:srgbClr val="FF0000"/>
                </a:solidFill>
              </a:rPr>
              <a:t>Exp_2_processed</a:t>
            </a:r>
            <a:endParaRPr lang="en-US" sz="1600" dirty="0">
              <a:solidFill>
                <a:srgbClr val="FF0000"/>
              </a:solidFill>
            </a:endParaRP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2022_09_28</a:t>
            </a:r>
            <a:r>
              <a:rPr lang="en-US" sz="1600" dirty="0"/>
              <a:t>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Data/</a:t>
            </a:r>
          </a:p>
          <a:p>
            <a:pPr marL="9972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2021_10_14_CEST_MRI</a:t>
            </a:r>
          </a:p>
          <a:p>
            <a:pPr marL="1537200" lvl="2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Readme.txt</a:t>
            </a:r>
          </a:p>
          <a:p>
            <a:pPr marL="1537200" lvl="2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Exp_1</a:t>
            </a:r>
          </a:p>
          <a:p>
            <a:pPr marL="1537200" lvl="2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Exp_2</a:t>
            </a:r>
          </a:p>
          <a:p>
            <a:pPr marL="1537200" lvl="2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Exp_1_processed</a:t>
            </a:r>
            <a:endParaRPr lang="en-US" sz="1400" dirty="0">
              <a:solidFill>
                <a:srgbClr val="FF0000"/>
              </a:solidFill>
            </a:endParaRPr>
          </a:p>
          <a:p>
            <a:pPr marL="1537200" lvl="2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Exp_2_processed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/>
              <a:t>DataProcessed</a:t>
            </a:r>
            <a:r>
              <a:rPr lang="en-US" sz="2000" dirty="0" smtClean="0"/>
              <a:t>/</a:t>
            </a:r>
            <a:endParaRPr lang="en-US" sz="2000" dirty="0"/>
          </a:p>
          <a:p>
            <a:pPr marL="9972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2021_10_14_CEST_MRI</a:t>
            </a:r>
          </a:p>
          <a:p>
            <a:pPr marL="1537200" lvl="2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Readme.txt</a:t>
            </a:r>
          </a:p>
          <a:p>
            <a:pPr marL="1537200" lvl="2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Exp_1_processed</a:t>
            </a:r>
            <a:endParaRPr lang="en-US" sz="1400" dirty="0">
              <a:solidFill>
                <a:srgbClr val="FF0000"/>
              </a:solidFill>
            </a:endParaRPr>
          </a:p>
          <a:p>
            <a:pPr marL="1537200" lvl="2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Exp_2_processed</a:t>
            </a:r>
          </a:p>
          <a:p>
            <a:pPr marL="1537200" lvl="2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  <a:p>
            <a:pPr marL="1537200" lvl="2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537200" lvl="2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99720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Processed Data </a:t>
            </a:r>
            <a:r>
              <a:rPr lang="en-US" dirty="0" smtClean="0">
                <a:solidFill>
                  <a:srgbClr val="C00000"/>
                </a:solidFill>
              </a:rPr>
              <a:t>– in </a:t>
            </a:r>
            <a:r>
              <a:rPr lang="en-US" dirty="0" err="1" smtClean="0">
                <a:solidFill>
                  <a:srgbClr val="C00000"/>
                </a:solidFill>
              </a:rPr>
              <a:t>LabLog</a:t>
            </a:r>
            <a:r>
              <a:rPr lang="en-US" dirty="0" smtClean="0">
                <a:solidFill>
                  <a:srgbClr val="C00000"/>
                </a:solidFill>
              </a:rPr>
              <a:t>  or in raw data?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764785" y="101205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Daily work</a:t>
            </a:r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6764785" y="2425355"/>
            <a:ext cx="145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Mature processing pipeline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2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Titelfolien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436</Words>
  <Application>Microsoft Office PowerPoint</Application>
  <PresentationFormat>Bildschirmpräsentation (16:9)</PresentationFormat>
  <Paragraphs>141</Paragraphs>
  <Slides>10</Slides>
  <Notes>0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Calibri</vt:lpstr>
      <vt:lpstr>Courier New</vt:lpstr>
      <vt:lpstr>Times New Roman</vt:lpstr>
      <vt:lpstr>Titelfolienmaster</vt:lpstr>
      <vt:lpstr>Inhaltsseite</vt:lpstr>
      <vt:lpstr>Part 3:</vt:lpstr>
      <vt:lpstr>Structure</vt:lpstr>
      <vt:lpstr>Data</vt:lpstr>
      <vt:lpstr>Codes</vt:lpstr>
      <vt:lpstr>LabLog</vt:lpstr>
      <vt:lpstr>Structure – Take Home!</vt:lpstr>
      <vt:lpstr>Structure – Take Home!</vt:lpstr>
      <vt:lpstr>Structure – Take Home!</vt:lpstr>
      <vt:lpstr>Processed Data – in LabLog  or in raw data?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FAU</dc:creator>
  <cp:lastModifiedBy>M Zaiss</cp:lastModifiedBy>
  <cp:revision>370</cp:revision>
  <dcterms:created xsi:type="dcterms:W3CDTF">2014-02-08T08:57:37Z</dcterms:created>
  <dcterms:modified xsi:type="dcterms:W3CDTF">2022-10-01T18:58:29Z</dcterms:modified>
</cp:coreProperties>
</file>