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1"/>
  </p:notesMasterIdLst>
  <p:handoutMasterIdLst>
    <p:handoutMasterId r:id="rId12"/>
  </p:handoutMasterIdLst>
  <p:sldIdLst>
    <p:sldId id="266" r:id="rId3"/>
    <p:sldId id="272" r:id="rId4"/>
    <p:sldId id="273" r:id="rId5"/>
    <p:sldId id="275" r:id="rId6"/>
    <p:sldId id="276" r:id="rId7"/>
    <p:sldId id="277" r:id="rId8"/>
    <p:sldId id="278" r:id="rId9"/>
    <p:sldId id="265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5C"/>
    <a:srgbClr val="007A5D"/>
    <a:srgbClr val="008FBC"/>
    <a:srgbClr val="00B1EB"/>
    <a:srgbClr val="009B77"/>
    <a:srgbClr val="009B13"/>
    <a:srgbClr val="C99313"/>
    <a:srgbClr val="AC7F10"/>
    <a:srgbClr val="C61C38"/>
    <a:srgbClr val="8D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45" autoAdjust="0"/>
  </p:normalViewPr>
  <p:slideViewPr>
    <p:cSldViewPr snapToGrid="0" showGuides="1">
      <p:cViewPr varScale="1">
        <p:scale>
          <a:sx n="142" d="100"/>
          <a:sy n="142" d="100"/>
        </p:scale>
        <p:origin x="162" y="468"/>
      </p:cViewPr>
      <p:guideLst>
        <p:guide orient="horz" pos="311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27.09.2022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39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27.09.2022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3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12400" y="1986682"/>
            <a:ext cx="8934400" cy="295041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4156" y="2543265"/>
            <a:ext cx="2350844" cy="23907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79C1B-9CDF-412B-A63C-AF89948CABDD}" type="datetime1">
              <a:rPr lang="de-DE" smtClean="0"/>
              <a:pPr/>
              <a:t>27.09.2022</a:t>
            </a:fld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204788" y="48792"/>
            <a:ext cx="7886700" cy="44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8" name="Textplatzhalter 10"/>
          <p:cNvSpPr txBox="1">
            <a:spLocks/>
          </p:cNvSpPr>
          <p:nvPr userDrawn="1"/>
        </p:nvSpPr>
        <p:spPr>
          <a:xfrm>
            <a:off x="7287139" y="4224489"/>
            <a:ext cx="1426482" cy="473075"/>
          </a:xfrm>
          <a:prstGeom prst="rect">
            <a:avLst/>
          </a:prstGeom>
          <a:solidFill>
            <a:srgbClr val="008FBC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5E9C93-43BB-427D-BAED-6E64D055AC3E}" type="datetime1">
              <a:rPr lang="de-DE" smtClean="0"/>
              <a:pPr/>
              <a:t>27.09.2022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04788" y="48792"/>
            <a:ext cx="7886700" cy="44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12400" y="1986682"/>
            <a:ext cx="8934400" cy="295041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008FBC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208800" y="1983581"/>
            <a:ext cx="8935200" cy="2952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12400" y="2986088"/>
            <a:ext cx="8932069" cy="195101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5264" y="3609975"/>
            <a:ext cx="1294926" cy="13169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 rmit größerem Raum für Titel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12400" y="2986088"/>
            <a:ext cx="8932069" cy="195101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87139" y="4224489"/>
            <a:ext cx="1426482" cy="473075"/>
          </a:xfrm>
          <a:prstGeom prst="rect">
            <a:avLst/>
          </a:prstGeom>
          <a:solidFill>
            <a:srgbClr val="008FBC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und Bild(ern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12400" y="2988000"/>
            <a:ext cx="8931600" cy="1951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U TeTitelmaster mit sehr großem Raum für Titel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2400" y="986039"/>
            <a:ext cx="8934400" cy="3952673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5264" y="3609975"/>
            <a:ext cx="1294926" cy="131692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55A94C6-B0FA-49BA-B334-C7EF0181C8CA}" type="datetimeFigureOut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9/27/2022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05D5751-79B0-43A0-A543-EECE5F194014}" type="slidenum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‹Nr.›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00085"/>
            <a:ext cx="7886700" cy="5105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79C1B-9CDF-412B-A63C-AF89948CABDD}" type="datetime1">
              <a:rPr lang="de-DE" smtClean="0"/>
              <a:pPr/>
              <a:t>27.09.2022</a:t>
            </a:fld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204788" y="48792"/>
            <a:ext cx="7886700" cy="44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/>
          <p:cNvSpPr/>
          <p:nvPr userDrawn="1"/>
        </p:nvSpPr>
        <p:spPr>
          <a:xfrm>
            <a:off x="0" y="987573"/>
            <a:ext cx="194400" cy="972195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-1" y="1984722"/>
            <a:ext cx="194400" cy="972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18" y="0"/>
            <a:ext cx="1327082" cy="632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59" r:id="rId3"/>
    <p:sldLayoutId id="2147483658" r:id="rId4"/>
    <p:sldLayoutId id="2147483663" r:id="rId5"/>
    <p:sldLayoutId id="2147483660" r:id="rId6"/>
    <p:sldLayoutId id="2147483661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05E83C76-9343-49CB-B45E-C7355FBD7531}" type="datetime1">
              <a:rPr lang="de-DE" smtClean="0"/>
              <a:pPr/>
              <a:t>27.09.2022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 descr="FAU_Logo_Med_englisch_DinA4_RGB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19136" y="95841"/>
            <a:ext cx="1021934" cy="2808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4788" y="48792"/>
            <a:ext cx="7886700" cy="44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git-scm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microsoft.com/office/2007/relationships/media" Target="../media/media3.mp4"/><Relationship Id="rId1" Type="http://schemas.openxmlformats.org/officeDocument/2006/relationships/audio" Target="NULL" TargetMode="External"/><Relationship Id="rId6" Type="http://schemas.openxmlformats.org/officeDocument/2006/relationships/image" Target="../media/image5.png"/><Relationship Id="rId5" Type="http://schemas.openxmlformats.org/officeDocument/2006/relationships/hyperlink" Target="https://github.com/cest-sources/imaging_science_tool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10457" y="1103244"/>
            <a:ext cx="1074997" cy="413973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</a:t>
            </a:r>
            <a:r>
              <a:rPr lang="de-D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hteck 5"/>
          <p:cNvSpPr/>
          <p:nvPr/>
        </p:nvSpPr>
        <p:spPr>
          <a:xfrm>
            <a:off x="410457" y="3275349"/>
            <a:ext cx="5638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b="1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Outline: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Repositories</a:t>
            </a:r>
            <a:endParaRPr lang="de-DE" sz="2000" dirty="0" smtClean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lone,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de-DE" sz="2000" dirty="0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pull, push, </a:t>
            </a: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endParaRPr lang="de-DE" sz="2000" dirty="0" smtClean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de-DE" sz="2000" dirty="0" err="1" smtClean="0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</a:t>
            </a:r>
            <a:endParaRPr lang="de-DE" sz="2000" dirty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09371" y="1941558"/>
            <a:ext cx="83222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9305C"/>
                </a:solidFill>
                <a:latin typeface="Calibri" panose="020F0502020204030204" pitchFamily="34" charset="0"/>
              </a:rPr>
              <a:t>Prof. Dr. Moritz Zaiss</a:t>
            </a:r>
            <a:endParaRPr lang="en-US" sz="20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9305C"/>
                </a:solidFill>
                <a:latin typeface="Calibri" panose="020F0502020204030204" pitchFamily="34" charset="0"/>
              </a:rPr>
              <a:t>Max-Planck Institute for biological cybernetics, </a:t>
            </a:r>
            <a:r>
              <a:rPr lang="en-US" sz="1400" dirty="0" err="1">
                <a:solidFill>
                  <a:srgbClr val="19305C"/>
                </a:solidFill>
                <a:latin typeface="Calibri" panose="020F0502020204030204" pitchFamily="34" charset="0"/>
              </a:rPr>
              <a:t>Tübingen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9305C"/>
                </a:solidFill>
                <a:latin typeface="Calibri" panose="020F0502020204030204" pitchFamily="34" charset="0"/>
              </a:rPr>
              <a:t>University Clinic Erlangen, Friedrich-Alexander University (FAU) Erlangen-</a:t>
            </a:r>
            <a:r>
              <a:rPr lang="en-US" sz="1400" dirty="0" err="1">
                <a:solidFill>
                  <a:srgbClr val="19305C"/>
                </a:solidFill>
                <a:latin typeface="Calibri" panose="020F0502020204030204" pitchFamily="34" charset="0"/>
              </a:rPr>
              <a:t>Nürnberg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  <a:p>
            <a:r>
              <a:rPr lang="en-US" sz="1400" dirty="0" smtClean="0">
                <a:solidFill>
                  <a:srgbClr val="19305C"/>
                </a:solidFill>
                <a:latin typeface="Calibri" panose="020F0502020204030204" pitchFamily="34" charset="0"/>
              </a:rPr>
              <a:t>moritz.zaiss@fau.de</a:t>
            </a:r>
            <a:endParaRPr lang="en-US" sz="1400" dirty="0">
              <a:solidFill>
                <a:srgbClr val="19305C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el 3"/>
          <p:cNvSpPr txBox="1">
            <a:spLocks/>
          </p:cNvSpPr>
          <p:nvPr/>
        </p:nvSpPr>
        <p:spPr>
          <a:xfrm>
            <a:off x="0" y="477843"/>
            <a:ext cx="5476574" cy="5462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Series: Imaging Science Tools</a:t>
            </a:r>
            <a:endParaRPr lang="en-US" sz="3600" dirty="0"/>
          </a:p>
        </p:txBody>
      </p:sp>
      <p:sp>
        <p:nvSpPr>
          <p:cNvPr id="9" name="Titel 3"/>
          <p:cNvSpPr txBox="1">
            <a:spLocks/>
          </p:cNvSpPr>
          <p:nvPr/>
        </p:nvSpPr>
        <p:spPr>
          <a:xfrm>
            <a:off x="1485454" y="1067683"/>
            <a:ext cx="6934200" cy="4850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Science – Git,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TortoiseGit</a:t>
            </a:r>
            <a:r>
              <a:rPr lang="de-DE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Jingle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12794" y="-548442"/>
            <a:ext cx="487362" cy="487363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58213" y="4557713"/>
            <a:ext cx="406400" cy="406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7"/>
          <a:srcRect t="8165" b="20790"/>
          <a:stretch/>
        </p:blipFill>
        <p:spPr>
          <a:xfrm>
            <a:off x="6247314" y="3076057"/>
            <a:ext cx="2666851" cy="177508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034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"/>
    </mc:Choice>
    <mc:Fallback xmlns="">
      <p:transition spd="slow" advTm="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85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 isNarration="1"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4" grpId="0" animBg="1"/>
      <p:bldP spid="7" grpId="0"/>
      <p:bldP spid="9" grpId="0"/>
    </p:bldLst>
  </p:timing>
  <p:extLst mod="1">
    <p:ext uri="{E180D4A7-C9FB-4DFB-919C-405C955672EB}">
      <p14:showEvtLst xmlns:p14="http://schemas.microsoft.com/office/powerpoint/2010/main">
        <p14:playEvt time="33" objId="3"/>
        <p14:stopEvt time="60" objId="3"/>
        <p14:playEvt time="373" objId="3"/>
        <p14:stopEvt time="534" objId="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5604" y="205038"/>
            <a:ext cx="8504559" cy="41307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What is GIT?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GIT is a free and open source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versioning</a:t>
            </a:r>
            <a:r>
              <a:rPr lang="en-US" sz="20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 and repository tool </a:t>
            </a:r>
            <a:br>
              <a:rPr lang="en-US" sz="2000" dirty="0" smtClean="0">
                <a:solidFill>
                  <a:srgbClr val="000066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mostly for code and text based files.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Losing your work is very hard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Tracking your changes is very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Collaborating on projects is much easier</a:t>
            </a:r>
            <a:endParaRPr lang="en-US" sz="2000" dirty="0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0873" y="-5657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06" y="1571003"/>
            <a:ext cx="2037111" cy="33849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76037" y="3227827"/>
            <a:ext cx="4572000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​​​​​​​</a:t>
            </a:r>
            <a:r>
              <a:rPr lang="en-US" sz="1100" dirty="0" err="1" smtClean="0">
                <a:solidFill>
                  <a:srgbClr val="FF0000"/>
                </a:solidFill>
              </a:rPr>
              <a:t>MRI_eval_code_FINAL.m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​​​​​​​</a:t>
            </a:r>
            <a:r>
              <a:rPr lang="en-US" sz="1100" dirty="0" err="1">
                <a:solidFill>
                  <a:srgbClr val="FF0000"/>
                </a:solidFill>
              </a:rPr>
              <a:t>MRI_eval_code_</a:t>
            </a:r>
            <a:r>
              <a:rPr lang="en-US" sz="1100" dirty="0" err="1" smtClean="0">
                <a:solidFill>
                  <a:srgbClr val="FF0000"/>
                </a:solidFill>
              </a:rPr>
              <a:t>FINAL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last </a:t>
            </a:r>
            <a:r>
              <a:rPr lang="en-US" sz="1100" dirty="0" err="1" smtClean="0">
                <a:solidFill>
                  <a:srgbClr val="FF0000"/>
                </a:solidFill>
              </a:rPr>
              <a:t>version.m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​​​​​​​</a:t>
            </a:r>
            <a:r>
              <a:rPr lang="en-US" sz="1100" dirty="0" err="1">
                <a:solidFill>
                  <a:srgbClr val="FF0000"/>
                </a:solidFill>
              </a:rPr>
              <a:t>MRI_eval_code_</a:t>
            </a:r>
            <a:r>
              <a:rPr lang="en-US" sz="1100" dirty="0" err="1" smtClean="0">
                <a:solidFill>
                  <a:srgbClr val="FF0000"/>
                </a:solidFill>
              </a:rPr>
              <a:t>Final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FINAL last </a:t>
            </a:r>
            <a:r>
              <a:rPr lang="en-US" sz="1100" dirty="0" err="1" smtClean="0">
                <a:solidFill>
                  <a:srgbClr val="FF0000"/>
                </a:solidFill>
              </a:rPr>
              <a:t>version.m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err="1">
                <a:solidFill>
                  <a:srgbClr val="FF0000"/>
                </a:solidFill>
              </a:rPr>
              <a:t>MRI_eval_code_Final</a:t>
            </a:r>
            <a:r>
              <a:rPr lang="en-US" sz="1100" dirty="0">
                <a:solidFill>
                  <a:srgbClr val="FF0000"/>
                </a:solidFill>
              </a:rPr>
              <a:t> FINAL </a:t>
            </a:r>
            <a:r>
              <a:rPr lang="en-US" sz="1100" dirty="0" smtClean="0">
                <a:solidFill>
                  <a:srgbClr val="FF0000"/>
                </a:solidFill>
              </a:rPr>
              <a:t>best </a:t>
            </a:r>
            <a:r>
              <a:rPr lang="en-US" sz="1100" dirty="0" err="1" smtClean="0">
                <a:solidFill>
                  <a:srgbClr val="FF0000"/>
                </a:solidFill>
              </a:rPr>
              <a:t>version.m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/>
              <a:t>20160104_ProjectA_Ex1Test1_SmithE_v1.m</a:t>
            </a:r>
            <a:endParaRPr lang="en-US" sz="1100" dirty="0"/>
          </a:p>
          <a:p>
            <a:r>
              <a:rPr lang="en-US" sz="1100" dirty="0" smtClean="0"/>
              <a:t>20160104_ProjectA_Ex1Test1_SmithE_v2.m</a:t>
            </a:r>
          </a:p>
          <a:p>
            <a:r>
              <a:rPr lang="en-US" sz="1100" dirty="0" smtClean="0"/>
              <a:t>20160104_ProjectA_Ex1Test1_SmithE_v2_zaiss.m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0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02"/>
    </mc:Choice>
    <mc:Fallback xmlns="">
      <p:transition spd="slow" advTm="5420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363238" y="108147"/>
            <a:ext cx="8504559" cy="77263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What is GIT?</a:t>
            </a:r>
            <a:endParaRPr lang="en-US" sz="28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0873" y="-5657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558240" y="1159316"/>
            <a:ext cx="3352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https://github.com/cest-sources/Z-cw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3238" y="1123147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D:\LabLog\001_CEST_simulation\Z-cw</a:t>
            </a:r>
            <a:endParaRPr lang="en-US" sz="1400" b="1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305429" y="1599011"/>
            <a:ext cx="4385743" cy="3390163"/>
            <a:chOff x="2145958" y="1430923"/>
            <a:chExt cx="4385743" cy="3390163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/>
            <a:srcRect t="21113" b="20790"/>
            <a:stretch/>
          </p:blipFill>
          <p:spPr>
            <a:xfrm>
              <a:off x="2145958" y="2433918"/>
              <a:ext cx="4385743" cy="238716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/>
            <a:srcRect t="8165" b="75606"/>
            <a:stretch/>
          </p:blipFill>
          <p:spPr>
            <a:xfrm>
              <a:off x="2145958" y="1430923"/>
              <a:ext cx="4385743" cy="6668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/>
            <a:srcRect t="21113" b="75942"/>
            <a:stretch/>
          </p:blipFill>
          <p:spPr>
            <a:xfrm>
              <a:off x="2145958" y="2097741"/>
              <a:ext cx="4385743" cy="33617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Pfeil nach rechts 10"/>
            <p:cNvSpPr/>
            <p:nvPr/>
          </p:nvSpPr>
          <p:spPr>
            <a:xfrm rot="10800000">
              <a:off x="2630587" y="2070845"/>
              <a:ext cx="3205437" cy="484094"/>
            </a:xfrm>
            <a:prstGeom prst="rightArrow">
              <a:avLst/>
            </a:prstGeom>
            <a:solidFill>
              <a:srgbClr val="F1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583494" y="2171584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smtClean="0">
                  <a:solidFill>
                    <a:schemeClr val="bg1"/>
                  </a:solidFill>
                </a:rPr>
                <a:t>git clone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349893" y="2010697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MRI_eval_code.m</a:t>
            </a:r>
            <a:endParaRPr lang="en-US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363238" y="2461418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One</a:t>
            </a:r>
            <a:r>
              <a:rPr lang="de-DE" sz="1400" dirty="0" smtClean="0"/>
              <a:t> </a:t>
            </a:r>
            <a:r>
              <a:rPr lang="de-DE" sz="1400" dirty="0" err="1" smtClean="0"/>
              <a:t>file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tracked</a:t>
            </a:r>
            <a:r>
              <a:rPr lang="de-DE" sz="1400" dirty="0" smtClean="0"/>
              <a:t> </a:t>
            </a:r>
            <a:r>
              <a:rPr lang="de-DE" sz="1400" dirty="0" err="1" smtClean="0"/>
              <a:t>versions</a:t>
            </a:r>
            <a:endParaRPr lang="en-US" sz="1400" dirty="0"/>
          </a:p>
        </p:txBody>
      </p:sp>
      <p:sp>
        <p:nvSpPr>
          <p:cNvPr id="16" name="Rechteck 15"/>
          <p:cNvSpPr/>
          <p:nvPr/>
        </p:nvSpPr>
        <p:spPr>
          <a:xfrm>
            <a:off x="6902049" y="1994612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MRI_eval_code.m</a:t>
            </a:r>
            <a:endParaRPr lang="en-US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902049" y="2478254"/>
            <a:ext cx="2164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Published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approved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version</a:t>
            </a:r>
            <a:r>
              <a:rPr lang="de-DE" sz="1400" dirty="0" smtClean="0"/>
              <a:t> of </a:t>
            </a:r>
            <a:r>
              <a:rPr lang="de-DE" sz="1400" dirty="0" err="1" smtClean="0"/>
              <a:t>file</a:t>
            </a:r>
            <a:r>
              <a:rPr lang="de-DE" sz="1400" dirty="0" smtClean="0"/>
              <a:t> </a:t>
            </a:r>
          </a:p>
          <a:p>
            <a:endParaRPr lang="en-US" sz="1400" dirty="0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4612339" y="2238933"/>
            <a:ext cx="1383155" cy="484094"/>
          </a:xfrm>
          <a:prstGeom prst="rightArrow">
            <a:avLst/>
          </a:prstGeom>
          <a:solidFill>
            <a:srgbClr val="F15A5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00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02"/>
    </mc:Choice>
    <mc:Fallback xmlns="">
      <p:transition spd="slow" advTm="5420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363238" y="108147"/>
            <a:ext cx="8504559" cy="77263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66"/>
                </a:solidFill>
                <a:latin typeface="Calibri" panose="020F0502020204030204" pitchFamily="34" charset="0"/>
              </a:rPr>
              <a:t>Git</a:t>
            </a:r>
            <a:r>
              <a:rPr lang="en-US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 commands</a:t>
            </a:r>
            <a:endParaRPr lang="en-US" sz="28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0873" y="-5657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62415" y="67617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Unix – Shell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19384" y="676170"/>
            <a:ext cx="266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Windows – </a:t>
            </a:r>
            <a:r>
              <a:rPr lang="de-DE" b="1" dirty="0" err="1" smtClean="0"/>
              <a:t>TortoiseGit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52183" y="1337982"/>
            <a:ext cx="12362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</a:t>
            </a:r>
            <a:r>
              <a:rPr lang="de-DE" dirty="0" smtClean="0"/>
              <a:t>it clone</a:t>
            </a:r>
          </a:p>
          <a:p>
            <a:endParaRPr lang="de-DE" dirty="0"/>
          </a:p>
          <a:p>
            <a:r>
              <a:rPr lang="de-DE" dirty="0"/>
              <a:t>g</a:t>
            </a:r>
            <a:r>
              <a:rPr lang="de-DE" dirty="0" smtClean="0"/>
              <a:t>it </a:t>
            </a:r>
            <a:r>
              <a:rPr lang="de-DE" dirty="0" err="1" smtClean="0"/>
              <a:t>add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git </a:t>
            </a:r>
            <a:r>
              <a:rPr lang="de-DE" dirty="0" err="1" smtClean="0"/>
              <a:t>commit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git pull</a:t>
            </a:r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git push</a:t>
            </a:r>
            <a:endParaRPr lang="en-US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l="30079" t="24012" r="36826" b="14092"/>
          <a:stretch/>
        </p:blipFill>
        <p:spPr>
          <a:xfrm>
            <a:off x="4979745" y="958140"/>
            <a:ext cx="3814631" cy="4013014"/>
          </a:xfrm>
          <a:prstGeom prst="rect">
            <a:avLst/>
          </a:prstGeom>
        </p:spPr>
      </p:pic>
      <p:sp>
        <p:nvSpPr>
          <p:cNvPr id="21" name="Pfeil nach unten 20"/>
          <p:cNvSpPr/>
          <p:nvPr/>
        </p:nvSpPr>
        <p:spPr>
          <a:xfrm rot="5400000">
            <a:off x="7636247" y="1050553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 nach unten 21"/>
          <p:cNvSpPr/>
          <p:nvPr/>
        </p:nvSpPr>
        <p:spPr>
          <a:xfrm rot="5400000">
            <a:off x="7607413" y="1316132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feil nach unten 22"/>
          <p:cNvSpPr/>
          <p:nvPr/>
        </p:nvSpPr>
        <p:spPr>
          <a:xfrm rot="5400000">
            <a:off x="7728436" y="3713193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feil nach unten 23"/>
          <p:cNvSpPr/>
          <p:nvPr/>
        </p:nvSpPr>
        <p:spPr>
          <a:xfrm rot="5400000">
            <a:off x="7985351" y="4043644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feil nach unten 24"/>
          <p:cNvSpPr/>
          <p:nvPr/>
        </p:nvSpPr>
        <p:spPr>
          <a:xfrm rot="5400000">
            <a:off x="7743154" y="4750957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feil nach unten 25"/>
          <p:cNvSpPr/>
          <p:nvPr/>
        </p:nvSpPr>
        <p:spPr>
          <a:xfrm rot="5400000">
            <a:off x="6206678" y="2927158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feil nach unten 26"/>
          <p:cNvSpPr/>
          <p:nvPr/>
        </p:nvSpPr>
        <p:spPr>
          <a:xfrm rot="5400000">
            <a:off x="8090795" y="1514479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 nach unten 27"/>
          <p:cNvSpPr/>
          <p:nvPr/>
        </p:nvSpPr>
        <p:spPr>
          <a:xfrm rot="5400000">
            <a:off x="7758541" y="1815022"/>
            <a:ext cx="198347" cy="242047"/>
          </a:xfrm>
          <a:prstGeom prst="downArrow">
            <a:avLst/>
          </a:prstGeom>
          <a:solidFill>
            <a:srgbClr val="F1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9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02"/>
    </mc:Choice>
    <mc:Fallback xmlns="">
      <p:transition spd="slow" advTm="5420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363238" y="108147"/>
            <a:ext cx="8504559" cy="77263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66"/>
                </a:solidFill>
                <a:latin typeface="Calibri" panose="020F0502020204030204" pitchFamily="34" charset="0"/>
              </a:rPr>
              <a:t>Hands on!</a:t>
            </a:r>
            <a:endParaRPr lang="en-US" sz="28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0873" y="-5657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558240" y="1159316"/>
            <a:ext cx="3352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https://github.com/cest-sources/Z-cw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3238" y="1123147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D:\LabLog\001_CEST_simulation\Z-cw</a:t>
            </a:r>
            <a:endParaRPr lang="en-US" sz="1400" b="1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305429" y="1599011"/>
            <a:ext cx="4385743" cy="1211424"/>
            <a:chOff x="2145958" y="1430923"/>
            <a:chExt cx="4385743" cy="121142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/>
            <a:srcRect t="8165" b="75606"/>
            <a:stretch/>
          </p:blipFill>
          <p:spPr>
            <a:xfrm>
              <a:off x="2145958" y="1430923"/>
              <a:ext cx="4385743" cy="6668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/>
            <a:srcRect t="21113" b="75942"/>
            <a:stretch/>
          </p:blipFill>
          <p:spPr>
            <a:xfrm>
              <a:off x="2145958" y="2097741"/>
              <a:ext cx="4385743" cy="5446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Pfeil nach rechts 10"/>
            <p:cNvSpPr/>
            <p:nvPr/>
          </p:nvSpPr>
          <p:spPr>
            <a:xfrm rot="10800000">
              <a:off x="2630587" y="2070845"/>
              <a:ext cx="3205437" cy="484094"/>
            </a:xfrm>
            <a:prstGeom prst="rightArrow">
              <a:avLst/>
            </a:prstGeom>
            <a:solidFill>
              <a:srgbClr val="F1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583494" y="2171584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smtClean="0">
                  <a:solidFill>
                    <a:schemeClr val="bg1"/>
                  </a:solidFill>
                </a:rPr>
                <a:t>git clone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Pfeil nach rechts 17"/>
          <p:cNvSpPr/>
          <p:nvPr/>
        </p:nvSpPr>
        <p:spPr>
          <a:xfrm rot="10800000">
            <a:off x="4612339" y="2238933"/>
            <a:ext cx="1383155" cy="484094"/>
          </a:xfrm>
          <a:prstGeom prst="rightArrow">
            <a:avLst/>
          </a:prstGeom>
          <a:solidFill>
            <a:srgbClr val="F15A5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63238" y="496830"/>
            <a:ext cx="640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</a:t>
            </a:r>
            <a:r>
              <a:rPr lang="de-DE" dirty="0" err="1" smtClean="0"/>
              <a:t>lready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: </a:t>
            </a:r>
            <a:r>
              <a:rPr lang="de-DE" dirty="0" err="1" smtClean="0"/>
              <a:t>Matlab</a:t>
            </a:r>
            <a:r>
              <a:rPr lang="de-DE" dirty="0" smtClean="0"/>
              <a:t>, git</a:t>
            </a:r>
            <a:r>
              <a:rPr lang="de-DE" sz="1100" dirty="0" smtClean="0"/>
              <a:t>(</a:t>
            </a:r>
            <a:r>
              <a:rPr lang="en-US" sz="1200" dirty="0" smtClean="0">
                <a:hlinkClick r:id="rId4"/>
              </a:rPr>
              <a:t>git-scm.com</a:t>
            </a:r>
            <a:r>
              <a:rPr lang="de-DE" sz="1100" dirty="0" smtClean="0"/>
              <a:t>)</a:t>
            </a:r>
            <a:r>
              <a:rPr lang="de-DE" sz="2800" dirty="0" smtClean="0"/>
              <a:t>, </a:t>
            </a:r>
            <a:r>
              <a:rPr lang="de-DE" dirty="0" err="1" smtClean="0"/>
              <a:t>TortoiseGit</a:t>
            </a:r>
            <a:r>
              <a:rPr lang="de-DE" dirty="0" smtClean="0"/>
              <a:t> </a:t>
            </a:r>
            <a:r>
              <a:rPr lang="de-DE" sz="1200" dirty="0" smtClean="0"/>
              <a:t>(</a:t>
            </a:r>
            <a:r>
              <a:rPr lang="de-DE" sz="1200" dirty="0" smtClean="0">
                <a:hlinkClick r:id="rId5"/>
              </a:rPr>
              <a:t>tortoisegit.org</a:t>
            </a:r>
            <a:r>
              <a:rPr lang="de-DE" sz="1200" dirty="0" smtClean="0"/>
              <a:t>) 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3691217" y="347725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Live </a:t>
            </a:r>
            <a:r>
              <a:rPr lang="de-DE" dirty="0" err="1" smtClean="0"/>
              <a:t>demo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8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02"/>
    </mc:Choice>
    <mc:Fallback xmlns="">
      <p:transition spd="slow" advTm="5420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l="48708" t="24012" r="36826" b="14092"/>
          <a:stretch/>
        </p:blipFill>
        <p:spPr>
          <a:xfrm>
            <a:off x="6971568" y="976160"/>
            <a:ext cx="1667435" cy="401301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363238" y="108147"/>
            <a:ext cx="8504559" cy="77263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alibri" panose="020F0502020204030204" pitchFamily="34" charset="0"/>
              </a:rPr>
              <a:t>Hands on!</a:t>
            </a:r>
            <a:endParaRPr lang="en-US" sz="28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0873" y="-5657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510134" y="797531"/>
            <a:ext cx="3352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https://github.com/cest-sources/Z-cw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96191" y="731412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D:\LabLog\001_CEST_simulation\Z-cw</a:t>
            </a:r>
            <a:endParaRPr lang="en-US" sz="1400" b="1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097788" y="1352159"/>
            <a:ext cx="4385743" cy="3390163"/>
            <a:chOff x="2145958" y="1430923"/>
            <a:chExt cx="4385743" cy="3390163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4"/>
            <a:srcRect t="21113" b="20790"/>
            <a:stretch/>
          </p:blipFill>
          <p:spPr>
            <a:xfrm>
              <a:off x="2145958" y="2433918"/>
              <a:ext cx="4385743" cy="238716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165" b="75606"/>
            <a:stretch/>
          </p:blipFill>
          <p:spPr>
            <a:xfrm>
              <a:off x="2145958" y="1430923"/>
              <a:ext cx="4385743" cy="6668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4"/>
            <a:srcRect t="21113" b="75942"/>
            <a:stretch/>
          </p:blipFill>
          <p:spPr>
            <a:xfrm>
              <a:off x="2145958" y="2097741"/>
              <a:ext cx="4385743" cy="33617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Pfeil nach rechts 10"/>
            <p:cNvSpPr/>
            <p:nvPr/>
          </p:nvSpPr>
          <p:spPr>
            <a:xfrm rot="10800000">
              <a:off x="2630587" y="2070845"/>
              <a:ext cx="3205437" cy="484094"/>
            </a:xfrm>
            <a:prstGeom prst="rightArrow">
              <a:avLst/>
            </a:prstGeom>
            <a:solidFill>
              <a:srgbClr val="F1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583494" y="2171584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smtClean="0">
                  <a:solidFill>
                    <a:schemeClr val="bg1"/>
                  </a:solidFill>
                </a:rPr>
                <a:t>git clone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Pfeil nach rechts 17"/>
          <p:cNvSpPr/>
          <p:nvPr/>
        </p:nvSpPr>
        <p:spPr>
          <a:xfrm rot="10800000">
            <a:off x="4404699" y="1992081"/>
            <a:ext cx="1383155" cy="484094"/>
          </a:xfrm>
          <a:prstGeom prst="rightArrow">
            <a:avLst/>
          </a:prstGeom>
          <a:solidFill>
            <a:srgbClr val="F15A5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9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02"/>
    </mc:Choice>
    <mc:Fallback xmlns="">
      <p:transition spd="slow" advTm="5420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Issues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Summary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alibri" panose="020F0502020204030204" pitchFamily="34" charset="0"/>
              </a:rPr>
              <a:t>Git</a:t>
            </a:r>
            <a:r>
              <a:rPr lang="en-US" sz="1800" dirty="0" smtClean="0">
                <a:latin typeface="Calibri" panose="020F0502020204030204" pitchFamily="34" charset="0"/>
              </a:rPr>
              <a:t> provides versioning of code repositories. You can now..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track changes you made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track and use changes others made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never loose code anymore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Calibri" panose="020F0502020204030204" pitchFamily="34" charset="0"/>
              </a:rPr>
              <a:t>.. collaborate in a structured way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1FDC1-9BA7-4266-BCEE-080BAF7946A2}" type="datetime1">
              <a:rPr lang="de-DE" smtClean="0">
                <a:latin typeface="Calibri" panose="020F0502020204030204" pitchFamily="34" charset="0"/>
              </a:rPr>
              <a:pPr/>
              <a:t>27.09.2022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>
                <a:latin typeface="Calibri" panose="020F0502020204030204" pitchFamily="34" charset="0"/>
              </a:rPr>
              <a:pPr/>
              <a:t>8</a:t>
            </a:fld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" name="Jingle_2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36"/>
                  <p14:fade in="3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4055" y="5229215"/>
            <a:ext cx="406400" cy="4064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92427" y="4020236"/>
            <a:ext cx="651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github.com/cest-sources/imaging_science_tools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19305C"/>
                </a:solidFill>
                <a:latin typeface="Calibri" panose="020F0502020204030204" pitchFamily="34" charset="0"/>
              </a:rPr>
              <a:t>moritz.zaiss@fau.de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6"/>
          <a:srcRect t="8165" b="20790"/>
          <a:stretch/>
        </p:blipFill>
        <p:spPr>
          <a:xfrm>
            <a:off x="6233708" y="2749392"/>
            <a:ext cx="2666851" cy="177508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6.2"/>
</p:tagLst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Bildschirmpräsentation (16:9)</PresentationFormat>
  <Paragraphs>69</Paragraphs>
  <Slides>8</Slides>
  <Notes>0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Titelfolienmaster</vt:lpstr>
      <vt:lpstr>Inhaltsseite</vt:lpstr>
      <vt:lpstr>Part 2: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Issues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Zaiß, Moritz</cp:lastModifiedBy>
  <cp:revision>344</cp:revision>
  <dcterms:created xsi:type="dcterms:W3CDTF">2014-02-08T08:57:37Z</dcterms:created>
  <dcterms:modified xsi:type="dcterms:W3CDTF">2022-09-27T17:17:36Z</dcterms:modified>
</cp:coreProperties>
</file>