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3" r:id="rId6"/>
    <p:sldId id="265" r:id="rId7"/>
    <p:sldId id="267" r:id="rId8"/>
    <p:sldId id="264" r:id="rId9"/>
    <p:sldId id="266" r:id="rId10"/>
    <p:sldId id="268" r:id="rId11"/>
    <p:sldId id="270" r:id="rId12"/>
    <p:sldId id="257" r:id="rId13"/>
    <p:sldId id="271" r:id="rId14"/>
    <p:sldId id="277" r:id="rId15"/>
    <p:sldId id="272" r:id="rId16"/>
    <p:sldId id="273" r:id="rId17"/>
    <p:sldId id="274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cestayoyarzo1" TargetMode="External"/><Relationship Id="rId5" Type="http://schemas.openxmlformats.org/officeDocument/2006/relationships/hyperlink" Target="mailto:cestayoyarzo1@studentmail.nait.ca" TargetMode="External"/><Relationship Id="rId4" Type="http://schemas.openxmlformats.org/officeDocument/2006/relationships/hyperlink" Target="mailto:carlos.estay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cosystems/x-nucleo-idb05a1.html" TargetMode="External"/><Relationship Id="rId2" Type="http://schemas.openxmlformats.org/officeDocument/2006/relationships/hyperlink" Target="https://www.st.com/en/evaluation-tools/nucleo-l476r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ictips.com/pulse-width-modulation-pwm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CCFF"/>
                </a:solidFill>
              </a:rPr>
              <a:t>BLUETOOTH </a:t>
            </a:r>
            <a:br>
              <a:rPr lang="en-US" dirty="0">
                <a:solidFill>
                  <a:srgbClr val="00CCFF"/>
                </a:solidFill>
              </a:rPr>
            </a:br>
            <a:r>
              <a:rPr lang="en-US" dirty="0">
                <a:solidFill>
                  <a:srgbClr val="00CCFF"/>
                </a:solidFill>
              </a:rPr>
              <a:t>low energy (BLE)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 - Carlos </a:t>
            </a:r>
            <a:r>
              <a:rPr lang="en-US" dirty="0" err="1">
                <a:solidFill>
                  <a:schemeClr val="tx1"/>
                </a:solidFill>
              </a:rPr>
              <a:t>estay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DEVELOPMENT – dmit2504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613646"/>
          </a:xfrm>
        </p:spPr>
        <p:txBody>
          <a:bodyPr>
            <a:normAutofit/>
          </a:bodyPr>
          <a:lstStyle/>
          <a:p>
            <a:r>
              <a:rPr lang="en-US" dirty="0"/>
              <a:t>STEP 1: enable permissions in android manifest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003A0-AFAA-4CA6-8582-0D3D24AB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51" y="3119735"/>
            <a:ext cx="1069069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"android.permission.BLUETOOTH_ADMIN"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"android.permission.BLUETOOTH"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"android.permission.ACCESS_COARSE_LOCATION"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6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9485"/>
            <a:ext cx="9905999" cy="533086"/>
          </a:xfrm>
        </p:spPr>
        <p:txBody>
          <a:bodyPr>
            <a:normAutofit/>
          </a:bodyPr>
          <a:lstStyle/>
          <a:p>
            <a:r>
              <a:rPr lang="en-US" dirty="0"/>
              <a:t>STEP 2: Request for permission in run time, if not yet enabled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FA728F-847A-459E-925F-C8F9546D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20" y="2490271"/>
            <a:ext cx="896478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//Check and request permission if necessary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!= PackageManager.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Permission is not granted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shouldShowRequestPermissionRationale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explanation needed; request the permission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String[]{Manifest.permission.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result of the request.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Permission has already been granted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4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>
            <a:normAutofit/>
          </a:bodyPr>
          <a:lstStyle/>
          <a:p>
            <a:r>
              <a:rPr lang="en-US" dirty="0"/>
              <a:t>Classes to utilize to scan devices and to connect</a:t>
            </a:r>
          </a:p>
          <a:p>
            <a:pPr lvl="1"/>
            <a:r>
              <a:rPr lang="en-US" dirty="0"/>
              <a:t>BluetoothManager </a:t>
            </a:r>
          </a:p>
          <a:p>
            <a:pPr lvl="1"/>
            <a:r>
              <a:rPr lang="en-US" dirty="0"/>
              <a:t>BluetoothAdapter   </a:t>
            </a:r>
          </a:p>
          <a:p>
            <a:pPr lvl="1"/>
            <a:r>
              <a:rPr lang="en-US" dirty="0"/>
              <a:t>BluetoothGattServer : if you are setting device as a server</a:t>
            </a:r>
          </a:p>
          <a:p>
            <a:pPr lvl="1"/>
            <a:r>
              <a:rPr lang="en-US" dirty="0"/>
              <a:t>BluetoothGatt </a:t>
            </a:r>
          </a:p>
          <a:p>
            <a:pPr lvl="1"/>
            <a:r>
              <a:rPr lang="en-US" dirty="0"/>
              <a:t>BluetoothGattCharacteristic</a:t>
            </a:r>
          </a:p>
          <a:p>
            <a:pPr lvl="1"/>
            <a:r>
              <a:rPr lang="en-US" dirty="0"/>
              <a:t>BluetoothDevice</a:t>
            </a:r>
          </a:p>
          <a:p>
            <a:pPr lvl="1"/>
            <a:r>
              <a:rPr lang="en-US" dirty="0"/>
              <a:t>BluetoothLeScanner</a:t>
            </a:r>
          </a:p>
          <a:p>
            <a:pPr lvl="1"/>
            <a:r>
              <a:rPr lang="en-US" dirty="0"/>
              <a:t>Handler: to handle the Scan function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1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633101"/>
          </a:xfrm>
        </p:spPr>
        <p:txBody>
          <a:bodyPr>
            <a:normAutofit/>
          </a:bodyPr>
          <a:lstStyle/>
          <a:p>
            <a:r>
              <a:rPr lang="en-US" dirty="0"/>
              <a:t>STEP 3: initialize the Bluetooth adapter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DA9187-F664-46E9-ACDA-B306BA91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17" y="3105484"/>
            <a:ext cx="114883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//Initialize Bluetooth adapter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bluetoothManager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(BluetoothManager) getSystemService(Context.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BLUETOOTH_SERVICE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.getAdapter()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840ABF-4DE3-4A15-85C5-064D8D4A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07" y="4525860"/>
            <a:ext cx="11110608" cy="13696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//Enable Bluetooth if not yet enabled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.isEnabled()){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enableBtIntent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Intent(BluetoothAdapter.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startActivityForResult(enableBtIntent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call scanLeDevice() function (or any name)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118FEE-E8B0-4D92-9781-E6FAEC86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44" y="1788896"/>
            <a:ext cx="9734111" cy="46935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@TargetApi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scanLeDevice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boolean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 bluetoothLeScanner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.getBluetoothLeScanner()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(enable)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"Scanning..."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Stops scanning after a pre-defined scan period.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.postDelayed(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 stopped"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SCAN_PERIOD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bluetoothLeScanner.startScan(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mScanning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bluetoothLeScanner.stopScan(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leScanCallback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callback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3E9A0-03FD-42B0-9422-DCC9207F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89" y="1965033"/>
            <a:ext cx="7865684" cy="4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results</a:t>
            </a:r>
          </a:p>
          <a:p>
            <a:pPr lvl="1"/>
            <a:r>
              <a:rPr lang="en-US" sz="2400" dirty="0"/>
              <a:t>The result.getDevice() will return the Bluetooth Device to connect to.</a:t>
            </a:r>
          </a:p>
          <a:p>
            <a:pPr lvl="2"/>
            <a:r>
              <a:rPr lang="en-US" sz="2400" dirty="0"/>
              <a:t>BluetoothDevice myDevice = result.getDevice();</a:t>
            </a:r>
          </a:p>
          <a:p>
            <a:pPr lvl="2"/>
            <a:r>
              <a:rPr lang="en-US" sz="2400" dirty="0"/>
              <a:t>String myDeviceName = myDevice.getName;</a:t>
            </a:r>
          </a:p>
          <a:p>
            <a:pPr lvl="2"/>
            <a:r>
              <a:rPr lang="en-US" sz="2400" dirty="0"/>
              <a:t>String myDeviceAddress = myDevice.getAddress;</a:t>
            </a:r>
            <a:endParaRPr lang="en-CA" sz="2400" dirty="0"/>
          </a:p>
          <a:p>
            <a:pPr marL="457200" lvl="1" indent="0">
              <a:buNone/>
            </a:pPr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93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4: Scan for devices – Handle results</a:t>
            </a: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3C57E-E82D-4F44-8D92-26B4F044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8" y="1831279"/>
            <a:ext cx="10061597" cy="43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5: Select a device and connect to the Gatt server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myDevice.connectGatt(thisActivity, false, gattCallback);</a:t>
            </a:r>
            <a:endParaRPr lang="en-CA" sz="2400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8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6: Handle gattCallback results</a:t>
            </a: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C3B16-E076-4D35-B69B-F393799B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9" y="1726157"/>
            <a:ext cx="9238001" cy="48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186"/>
            <a:ext cx="9905999" cy="4983061"/>
          </a:xfrm>
        </p:spPr>
        <p:txBody>
          <a:bodyPr/>
          <a:lstStyle/>
          <a:p>
            <a:r>
              <a:rPr lang="en-US" dirty="0"/>
              <a:t>Build an android app to remotely control a 4 wheel robot using BLE</a:t>
            </a:r>
          </a:p>
          <a:p>
            <a:r>
              <a:rPr lang="en-US" dirty="0"/>
              <a:t>Control speed using slider (SeekBar)</a:t>
            </a:r>
          </a:p>
          <a:p>
            <a:r>
              <a:rPr lang="en-US" dirty="0"/>
              <a:t>Control 4 possible moves with 4 buttons: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Reverse</a:t>
            </a:r>
          </a:p>
          <a:p>
            <a:pPr lvl="1"/>
            <a:r>
              <a:rPr lang="en-US" dirty="0"/>
              <a:t>Turn right</a:t>
            </a:r>
          </a:p>
          <a:p>
            <a:pPr lvl="1"/>
            <a:r>
              <a:rPr lang="en-US" dirty="0"/>
              <a:t>Turn left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A461-A9D0-4110-8C22-1BF40D7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3" y="2414901"/>
            <a:ext cx="1896916" cy="39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1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81"/>
            <a:ext cx="9905999" cy="5511566"/>
          </a:xfrm>
        </p:spPr>
        <p:txBody>
          <a:bodyPr>
            <a:normAutofit/>
          </a:bodyPr>
          <a:lstStyle/>
          <a:p>
            <a:r>
              <a:rPr lang="en-US" dirty="0"/>
              <a:t>STEP 6: Handle gattCallback results - Discover services if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BDCC68-20DD-47DF-83C5-084F822B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62" y="1651306"/>
            <a:ext cx="8758226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onConnectionStateChange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(BluetoothGatt gatt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//super.onConnectionStateChange(gatt, status, newState);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connectedDevice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gatt.getDevice()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(newState 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BluetoothProfile.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STATE_CONNECTED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.discoverServices()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BluetoothProfile.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STATE_DISCONNECTED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Get service and characteristic to use</a:t>
            </a:r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61F846-BF64-4BBD-BAC4-AF8E3B862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43" y="1877968"/>
            <a:ext cx="1042811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onServicesDiscovered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(BluetoothGatt gatt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//super.onServicesDiscovered(gatt, status);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List&lt;BluetoothGattService&gt; services = gatt.getServices()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serviceUUID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"D973f2E0-B19E-11E2-9E96-0800200C9A66"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charUUID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"D973f2E2-B19E-11E2-9E96-0800200C9A66"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BluetoothGattService service = gatt.getService(UUID.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(serviceUUID))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service.getCharacteristic(UUID.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(charUUID))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STEPS TO CONNECT TO A GATT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8: Write into custom characteristic</a:t>
            </a:r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1DBB9B-8A2F-4D17-93EA-995EBD4D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28" y="1907246"/>
            <a:ext cx="930609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"@MF0"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bluetoothGatt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.writeCharacteristic(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customCharacteristic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3557F0-833D-4FA3-B372-55D3B9A5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9" y="3581400"/>
            <a:ext cx="1015720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//Robot connected, open remote control activity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intent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Intent(getApplicationContext()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RemoteControlActivity.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"ROBOT"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robotDevice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startActivity(intent)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735403-AD80-419A-A92C-C28E6C1D1102}"/>
              </a:ext>
            </a:extLst>
          </p:cNvPr>
          <p:cNvSpPr txBox="1">
            <a:spLocks/>
          </p:cNvSpPr>
          <p:nvPr/>
        </p:nvSpPr>
        <p:spPr>
          <a:xfrm>
            <a:off x="1499681" y="2971800"/>
            <a:ext cx="9905999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 Bluetooth device to a different activity if desired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10616-2AB6-4BF8-89BC-E936EF4B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67" y="5130732"/>
            <a:ext cx="6936865" cy="12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1478570"/>
          </a:xfrm>
        </p:spPr>
        <p:txBody>
          <a:bodyPr/>
          <a:lstStyle/>
          <a:p>
            <a:r>
              <a:rPr lang="en-US" dirty="0"/>
              <a:t>COMMANDS IMPLEMENTED FOR ROBOT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59" y="1157592"/>
            <a:ext cx="9905999" cy="483464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“@MF0” </a:t>
            </a:r>
            <a:r>
              <a:rPr lang="en-US" dirty="0"/>
              <a:t>: Move Forward</a:t>
            </a:r>
          </a:p>
          <a:p>
            <a:r>
              <a:rPr lang="en-US" dirty="0">
                <a:solidFill>
                  <a:srgbClr val="00CCFF"/>
                </a:solidFill>
              </a:rPr>
              <a:t>“@MB0” </a:t>
            </a:r>
            <a:r>
              <a:rPr lang="en-US" dirty="0"/>
              <a:t>: Move Reverse</a:t>
            </a:r>
          </a:p>
          <a:p>
            <a:r>
              <a:rPr lang="en-US" dirty="0">
                <a:solidFill>
                  <a:srgbClr val="00CCFF"/>
                </a:solidFill>
              </a:rPr>
              <a:t>“@MR0” </a:t>
            </a:r>
            <a:r>
              <a:rPr lang="en-US" dirty="0"/>
              <a:t>: Turn Right</a:t>
            </a:r>
          </a:p>
          <a:p>
            <a:r>
              <a:rPr lang="en-US" dirty="0">
                <a:solidFill>
                  <a:srgbClr val="00CCFF"/>
                </a:solidFill>
              </a:rPr>
              <a:t>“@ML0” </a:t>
            </a:r>
            <a:r>
              <a:rPr lang="en-US" dirty="0"/>
              <a:t>: Turn Left</a:t>
            </a:r>
          </a:p>
          <a:p>
            <a:endParaRPr lang="en-US" dirty="0"/>
          </a:p>
          <a:p>
            <a:r>
              <a:rPr lang="en-US" dirty="0">
                <a:solidFill>
                  <a:srgbClr val="00CCFF"/>
                </a:solidFill>
              </a:rPr>
              <a:t>“@SXX” </a:t>
            </a:r>
            <a:r>
              <a:rPr lang="en-US" dirty="0"/>
              <a:t>: Set speed to XX-&gt; from 00 to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48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SUMMARY OF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permissions in android manifest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permission ACCESS_COARSE_LOCATION in run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Bluetooth Adapter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Scan devices: bluetoothLeScanner.startScan(</a:t>
            </a:r>
            <a:r>
              <a:rPr lang="en-US" dirty="0">
                <a:solidFill>
                  <a:srgbClr val="00CCFF"/>
                </a:solidFill>
              </a:rPr>
              <a:t>leScanCallback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Declare and handle (</a:t>
            </a:r>
            <a:r>
              <a:rPr lang="en-US" dirty="0">
                <a:solidFill>
                  <a:srgbClr val="00CCFF"/>
                </a:solidFill>
              </a:rPr>
              <a:t>leScanCallback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onScanResult</a:t>
            </a:r>
            <a:r>
              <a:rPr lang="en-US" dirty="0"/>
              <a:t> is called, add result to a list view</a:t>
            </a:r>
          </a:p>
          <a:p>
            <a:pPr lvl="1"/>
            <a:r>
              <a:rPr lang="en-US" dirty="0"/>
              <a:t>Once a result (device) is selected, go to step 5</a:t>
            </a: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21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SUMMARY OF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Connect to Gatt Server: myDevice.connectGatt(thisActivity, false,        </a:t>
            </a:r>
            <a:r>
              <a:rPr lang="en-US" dirty="0">
                <a:solidFill>
                  <a:srgbClr val="00CCFF"/>
                </a:solidFill>
              </a:rPr>
              <a:t>gattCallback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6. Declare and handle </a:t>
            </a:r>
            <a:r>
              <a:rPr lang="en-US" dirty="0">
                <a:solidFill>
                  <a:srgbClr val="00CCFF"/>
                </a:solidFill>
              </a:rPr>
              <a:t>gattCallback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onConnectionStateChange</a:t>
            </a:r>
            <a:r>
              <a:rPr lang="en-US" dirty="0"/>
              <a:t> is called and new state is STATE_CONNECTED, go to step 7</a:t>
            </a:r>
          </a:p>
          <a:p>
            <a:pPr marL="0" indent="0">
              <a:buNone/>
            </a:pPr>
            <a:r>
              <a:rPr lang="en-US" dirty="0"/>
              <a:t>7. Get service and characteristic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CCFF"/>
                </a:solidFill>
              </a:rPr>
              <a:t>onServiceDiscovered</a:t>
            </a:r>
            <a:r>
              <a:rPr lang="en-US" dirty="0"/>
              <a:t> is called, get desired service, if discovered, and characteristic</a:t>
            </a:r>
          </a:p>
          <a:p>
            <a:pPr marL="0" indent="0">
              <a:buNone/>
            </a:pPr>
            <a:r>
              <a:rPr lang="en-US" dirty="0"/>
              <a:t>8. Write to custom characteristic selected</a:t>
            </a:r>
          </a:p>
          <a:p>
            <a:pPr lvl="1"/>
            <a:r>
              <a:rPr lang="en-US" dirty="0">
                <a:solidFill>
                  <a:srgbClr val="00CCFF"/>
                </a:solidFill>
              </a:rPr>
              <a:t>onCharacteristicWrite </a:t>
            </a:r>
            <a:r>
              <a:rPr lang="en-US" dirty="0"/>
              <a:t>will be called as an acknowledge that the characteristic was written properly.</a:t>
            </a:r>
            <a:endParaRPr lang="en-US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94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19" y="123568"/>
            <a:ext cx="9905998" cy="927019"/>
          </a:xfrm>
        </p:spPr>
        <p:txBody>
          <a:bodyPr/>
          <a:lstStyle/>
          <a:p>
            <a:r>
              <a:rPr lang="en-US" dirty="0"/>
              <a:t>POSSIBLE OTHER IMPLEMENTATIONS OF 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76" y="1254868"/>
            <a:ext cx="9905999" cy="4834646"/>
          </a:xfrm>
        </p:spPr>
        <p:txBody>
          <a:bodyPr>
            <a:normAutofit/>
          </a:bodyPr>
          <a:lstStyle/>
          <a:p>
            <a:r>
              <a:rPr lang="en-US" dirty="0"/>
              <a:t>Create a Bluetooth Chat between 2 android devices, one configured as a Gatt Client and other one as a Gatt Server</a:t>
            </a:r>
          </a:p>
          <a:p>
            <a:r>
              <a:rPr lang="en-US" dirty="0"/>
              <a:t>Create a chat between an android device and a computer that as a microcontroller with BLE module, which outputs the messages received in a terminal such as Tera Term, for instance</a:t>
            </a:r>
          </a:p>
          <a:p>
            <a:r>
              <a:rPr lang="en-US" dirty="0"/>
              <a:t>Read other standard BLE devices/profiles. For instance, a heart rate monitor</a:t>
            </a:r>
          </a:p>
          <a:p>
            <a:r>
              <a:rPr lang="en-US" dirty="0"/>
              <a:t>Use the android device as an extra or custom controller for a game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51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 - questions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400" dirty="0">
                <a:hlinkClick r:id="rId4"/>
              </a:rPr>
              <a:t>carlos.estayo@gmail.com</a:t>
            </a:r>
            <a:endParaRPr lang="en-US" sz="2400" dirty="0"/>
          </a:p>
          <a:p>
            <a:pPr algn="ctr"/>
            <a:r>
              <a:rPr lang="en-US" sz="2400" dirty="0">
                <a:hlinkClick r:id="rId5"/>
              </a:rPr>
              <a:t>cestayoyarzo1@studentmail.nait.ca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GitHub: cestayoyarzo1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186"/>
            <a:ext cx="9905999" cy="4983061"/>
          </a:xfrm>
        </p:spPr>
        <p:txBody>
          <a:bodyPr>
            <a:normAutofit/>
          </a:bodyPr>
          <a:lstStyle/>
          <a:p>
            <a:r>
              <a:rPr lang="en-US" dirty="0"/>
              <a:t>Components to use:</a:t>
            </a:r>
          </a:p>
          <a:p>
            <a:pPr lvl="1"/>
            <a:r>
              <a:rPr lang="en-US" dirty="0"/>
              <a:t>Android Phone</a:t>
            </a:r>
          </a:p>
          <a:p>
            <a:pPr lvl="1"/>
            <a:r>
              <a:rPr lang="en-US" dirty="0"/>
              <a:t>Custom modified robot</a:t>
            </a:r>
          </a:p>
          <a:p>
            <a:pPr lvl="1"/>
            <a:r>
              <a:rPr lang="en-US" dirty="0"/>
              <a:t>Microcontroller module: NUCLEO-L476RG</a:t>
            </a:r>
          </a:p>
          <a:p>
            <a:pPr lvl="2"/>
            <a:r>
              <a:rPr lang="en-US" dirty="0">
                <a:hlinkClick r:id="rId2"/>
              </a:rPr>
              <a:t>https://www.st.com/en/evaluation-tools/nucleo-l476rg.html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BLE module: X-NUCLEO-IDB05A1</a:t>
            </a:r>
          </a:p>
          <a:p>
            <a:pPr lvl="2"/>
            <a:r>
              <a:rPr lang="en-US" dirty="0">
                <a:hlinkClick r:id="rId3"/>
              </a:rPr>
              <a:t>https://www.st.com/en/ecosystems/x-nucleo-idb05a1.html</a:t>
            </a:r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pic>
        <p:nvPicPr>
          <p:cNvPr id="1026" name="Picture 2" descr="https://www.st.com/content/ccc/fragment/product_related/rpn_information/board_photo/9e/75/14/86/ee/4a/43/78/nucleo-Lx.jpg/files/nucleo-Lx.jpg/_jcr_content/translations/en.nucleo-Lx.jpg">
            <a:extLst>
              <a:ext uri="{FF2B5EF4-FFF2-40B4-BE49-F238E27FC236}">
                <a16:creationId xmlns:a16="http://schemas.microsoft.com/office/drawing/2014/main" id="{9BEC8DD3-1605-4141-9F4F-72231287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469" y="2229527"/>
            <a:ext cx="2725286" cy="20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t.com/content/ccc/fragment/product_related/rpn_information/board_photo/be/a4/3c/0f/70/98/45/8b/x-nucleo-idb05a1.jpg/files/x-nucleo-idb05a1.jpg/_jcr_content/translations/en.x-nucleo-idb05a1.jpg">
            <a:extLst>
              <a:ext uri="{FF2B5EF4-FFF2-40B4-BE49-F238E27FC236}">
                <a16:creationId xmlns:a16="http://schemas.microsoft.com/office/drawing/2014/main" id="{344D4F4D-75EC-4616-8634-022CE14B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88" y="4419314"/>
            <a:ext cx="2535047" cy="22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735"/>
            <a:ext cx="9905998" cy="1478570"/>
          </a:xfrm>
        </p:spPr>
        <p:txBody>
          <a:bodyPr/>
          <a:lstStyle/>
          <a:p>
            <a:r>
              <a:rPr lang="en-US" dirty="0"/>
              <a:t>Interaction diagram</a:t>
            </a:r>
            <a:endParaRPr lang="en-CA" dirty="0"/>
          </a:p>
        </p:txBody>
      </p:sp>
      <p:pic>
        <p:nvPicPr>
          <p:cNvPr id="5122" name="Picture 2" descr="Image result for android phone diagram">
            <a:extLst>
              <a:ext uri="{FF2B5EF4-FFF2-40B4-BE49-F238E27FC236}">
                <a16:creationId xmlns:a16="http://schemas.microsoft.com/office/drawing/2014/main" id="{C7502FF4-F013-427B-B0E9-D75811F97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t="29527" r="61551" b="17055"/>
          <a:stretch/>
        </p:blipFill>
        <p:spPr bwMode="auto">
          <a:xfrm>
            <a:off x="1469929" y="1522189"/>
            <a:ext cx="1890581" cy="1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st.com/content/ccc/fragment/product_related/rpn_information/board_photo/be/a4/3c/0f/70/98/45/8b/x-nucleo-idb05a1.jpg/files/x-nucleo-idb05a1.jpg/_jcr_content/translations/en.x-nucleo-idb05a1.jpg">
            <a:extLst>
              <a:ext uri="{FF2B5EF4-FFF2-40B4-BE49-F238E27FC236}">
                <a16:creationId xmlns:a16="http://schemas.microsoft.com/office/drawing/2014/main" id="{03D755D7-33E8-4A9C-806B-B92B0107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79" y="1528987"/>
            <a:ext cx="1968055" cy="172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st.com/content/ccc/fragment/product_related/rpn_information/board_photo/9e/75/14/86/ee/4a/43/78/nucleo-Lx.jpg/files/nucleo-Lx.jpg/_jcr_content/translations/en.nucleo-Lx.jpg">
            <a:extLst>
              <a:ext uri="{FF2B5EF4-FFF2-40B4-BE49-F238E27FC236}">
                <a16:creationId xmlns:a16="http://schemas.microsoft.com/office/drawing/2014/main" id="{90E7E53A-6E0D-4DD4-B262-81859998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11" y="1528987"/>
            <a:ext cx="2348561" cy="172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motor controller 4 wheels diagram">
            <a:extLst>
              <a:ext uri="{FF2B5EF4-FFF2-40B4-BE49-F238E27FC236}">
                <a16:creationId xmlns:a16="http://schemas.microsoft.com/office/drawing/2014/main" id="{E773846C-A759-41DC-847E-7B1C3222F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25264" r="580"/>
          <a:stretch/>
        </p:blipFill>
        <p:spPr bwMode="auto">
          <a:xfrm>
            <a:off x="4215659" y="3727541"/>
            <a:ext cx="2887895" cy="26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EC3CB6-F499-45C2-B790-ED35922F981E}"/>
              </a:ext>
            </a:extLst>
          </p:cNvPr>
          <p:cNvSpPr/>
          <p:nvPr/>
        </p:nvSpPr>
        <p:spPr>
          <a:xfrm>
            <a:off x="3080675" y="6376810"/>
            <a:ext cx="548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https://www.dimensionengineering.com/appnotes/simple_robot/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C684BEF-038A-43FA-9765-285AC29E9478}"/>
              </a:ext>
            </a:extLst>
          </p:cNvPr>
          <p:cNvSpPr/>
          <p:nvPr/>
        </p:nvSpPr>
        <p:spPr>
          <a:xfrm>
            <a:off x="3687438" y="2176404"/>
            <a:ext cx="699708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4B1C44-A27D-4FCD-9DFF-D2D9B04EC69F}"/>
              </a:ext>
            </a:extLst>
          </p:cNvPr>
          <p:cNvSpPr/>
          <p:nvPr/>
        </p:nvSpPr>
        <p:spPr>
          <a:xfrm>
            <a:off x="6854900" y="2272432"/>
            <a:ext cx="699708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2D06E9-C9A7-496B-9811-3C0181C8FFF7}"/>
              </a:ext>
            </a:extLst>
          </p:cNvPr>
          <p:cNvSpPr/>
          <p:nvPr/>
        </p:nvSpPr>
        <p:spPr>
          <a:xfrm rot="10800000">
            <a:off x="7877262" y="4132564"/>
            <a:ext cx="1090568" cy="11461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 of a 4 wheel robot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58105D-2011-469B-BE24-D93099CB9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90" y="1773683"/>
            <a:ext cx="7320982" cy="4465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71726-298B-4538-84F9-1200541BCA29}"/>
              </a:ext>
            </a:extLst>
          </p:cNvPr>
          <p:cNvSpPr/>
          <p:nvPr/>
        </p:nvSpPr>
        <p:spPr>
          <a:xfrm>
            <a:off x="2485937" y="6335596"/>
            <a:ext cx="747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https://www.servomagazine.com/magazine/article/may2014_McComb</a:t>
            </a:r>
          </a:p>
        </p:txBody>
      </p:sp>
    </p:spTree>
    <p:extLst>
      <p:ext uri="{BB962C8B-B14F-4D97-AF65-F5344CB8AC3E}">
        <p14:creationId xmlns:p14="http://schemas.microsoft.com/office/powerpoint/2010/main" val="158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  <a:endParaRPr lang="en-CA" dirty="0"/>
          </a:p>
        </p:txBody>
      </p:sp>
      <p:pic>
        <p:nvPicPr>
          <p:cNvPr id="4098" name="Picture 2" descr="Image result for PWM duty cycle average">
            <a:extLst>
              <a:ext uri="{FF2B5EF4-FFF2-40B4-BE49-F238E27FC236}">
                <a16:creationId xmlns:a16="http://schemas.microsoft.com/office/drawing/2014/main" id="{6599FFCB-B865-41B2-9210-526397517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91" y="1683729"/>
            <a:ext cx="4182422" cy="457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0E36A-528C-4847-B8E9-2D5E673B8458}"/>
              </a:ext>
            </a:extLst>
          </p:cNvPr>
          <p:cNvSpPr/>
          <p:nvPr/>
        </p:nvSpPr>
        <p:spPr>
          <a:xfrm>
            <a:off x="3133552" y="6348261"/>
            <a:ext cx="57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https://www.analogictips.com/pulse-width-modulation-pwm/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2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/>
          <a:lstStyle/>
          <a:p>
            <a:r>
              <a:rPr lang="en-US" dirty="0"/>
              <a:t>Transmit small amounts of data between devices</a:t>
            </a:r>
          </a:p>
          <a:p>
            <a:r>
              <a:rPr lang="en-US" dirty="0"/>
              <a:t>It is designed for low power consumption</a:t>
            </a:r>
          </a:p>
          <a:p>
            <a:r>
              <a:rPr lang="en-US" dirty="0"/>
              <a:t>Normally used for:</a:t>
            </a:r>
          </a:p>
          <a:p>
            <a:pPr lvl="1"/>
            <a:r>
              <a:rPr lang="en-US" sz="2400" dirty="0"/>
              <a:t>Proximity sensors</a:t>
            </a:r>
          </a:p>
          <a:p>
            <a:pPr lvl="1"/>
            <a:r>
              <a:rPr lang="en-US" sz="2400" dirty="0"/>
              <a:t>Heart rate monitors</a:t>
            </a:r>
          </a:p>
          <a:p>
            <a:pPr lvl="1"/>
            <a:r>
              <a:rPr lang="en-US" sz="2400" dirty="0"/>
              <a:t>Fitness devices</a:t>
            </a:r>
          </a:p>
          <a:p>
            <a:pPr lvl="1"/>
            <a:r>
              <a:rPr lang="en-US" sz="2400" dirty="0"/>
              <a:t>Remote control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4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FA3B-FA27-45D3-A428-FBD10BD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ACTORS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7E1-B57C-46AF-9942-53B7B05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473"/>
            <a:ext cx="9905999" cy="4286774"/>
          </a:xfrm>
        </p:spPr>
        <p:txBody>
          <a:bodyPr>
            <a:normAutofit/>
          </a:bodyPr>
          <a:lstStyle/>
          <a:p>
            <a:r>
              <a:rPr lang="en-US" dirty="0"/>
              <a:t>GATT : Generic Attribute Profile</a:t>
            </a:r>
          </a:p>
          <a:p>
            <a:r>
              <a:rPr lang="en-US" dirty="0"/>
              <a:t>GATT Server</a:t>
            </a:r>
          </a:p>
          <a:p>
            <a:r>
              <a:rPr lang="en-US" dirty="0"/>
              <a:t>GATT Client</a:t>
            </a:r>
          </a:p>
          <a:p>
            <a:r>
              <a:rPr lang="en-US" dirty="0"/>
              <a:t>Services: unique UUID identifier</a:t>
            </a:r>
          </a:p>
          <a:p>
            <a:r>
              <a:rPr lang="en-US" dirty="0"/>
              <a:t>Characteristics: a service can have many characteristics. Also identified by a UUID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US" dirty="0">
              <a:solidFill>
                <a:srgbClr val="00CCFF"/>
              </a:solidFill>
            </a:endParaRPr>
          </a:p>
          <a:p>
            <a:pPr lvl="1"/>
            <a:endParaRPr lang="en-CA" dirty="0">
              <a:solidFill>
                <a:srgbClr val="00CCFF"/>
              </a:solidFill>
            </a:endParaRPr>
          </a:p>
        </p:txBody>
      </p:sp>
      <p:sp>
        <p:nvSpPr>
          <p:cNvPr id="5" name="AutoShape 7" descr="blob:https://web.whatsapp.com/3145e953-4fe4-427f-871e-0562734e5448">
            <a:extLst>
              <a:ext uri="{FF2B5EF4-FFF2-40B4-BE49-F238E27FC236}">
                <a16:creationId xmlns:a16="http://schemas.microsoft.com/office/drawing/2014/main" id="{C2F167B1-CC09-4888-B242-3BA746F5D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9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721" y="319181"/>
            <a:ext cx="8518521" cy="802295"/>
          </a:xfrm>
        </p:spPr>
        <p:txBody>
          <a:bodyPr>
            <a:normAutofit/>
          </a:bodyPr>
          <a:lstStyle/>
          <a:p>
            <a:r>
              <a:rPr lang="en-US" sz="3200" dirty="0"/>
              <a:t>BLE ACTORS EXAMPLE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43087"/>
              </p:ext>
            </p:extLst>
          </p:nvPr>
        </p:nvGraphicFramePr>
        <p:xfrm>
          <a:off x="2509839" y="1744663"/>
          <a:ext cx="8720135" cy="486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183BA5-0400-4F4E-90A7-B7883DED9E3E}"/>
              </a:ext>
            </a:extLst>
          </p:cNvPr>
          <p:cNvSpPr/>
          <p:nvPr/>
        </p:nvSpPr>
        <p:spPr>
          <a:xfrm>
            <a:off x="5460801" y="1269418"/>
            <a:ext cx="2332184" cy="58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GATT SERVER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AAA778-EB56-4EAB-BE8A-FB06F0977181}"/>
              </a:ext>
            </a:extLst>
          </p:cNvPr>
          <p:cNvSpPr/>
          <p:nvPr/>
        </p:nvSpPr>
        <p:spPr>
          <a:xfrm>
            <a:off x="3675932" y="2265392"/>
            <a:ext cx="2332184" cy="580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7A66AA-DA62-4752-93B0-6621835C7A4E}"/>
              </a:ext>
            </a:extLst>
          </p:cNvPr>
          <p:cNvSpPr/>
          <p:nvPr/>
        </p:nvSpPr>
        <p:spPr>
          <a:xfrm>
            <a:off x="7349977" y="2250281"/>
            <a:ext cx="2332184" cy="580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4FC2ED-957F-448E-8926-26D0591F6141}"/>
              </a:ext>
            </a:extLst>
          </p:cNvPr>
          <p:cNvSpPr/>
          <p:nvPr/>
        </p:nvSpPr>
        <p:spPr>
          <a:xfrm>
            <a:off x="7904573" y="3035580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A99AA0-6B27-4DE4-9247-415F5BFFDE30}"/>
              </a:ext>
            </a:extLst>
          </p:cNvPr>
          <p:cNvSpPr/>
          <p:nvPr/>
        </p:nvSpPr>
        <p:spPr>
          <a:xfrm>
            <a:off x="7901542" y="3806825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DAD7B7-A1AA-4E20-9399-4EF4255F69A2}"/>
              </a:ext>
            </a:extLst>
          </p:cNvPr>
          <p:cNvSpPr/>
          <p:nvPr/>
        </p:nvSpPr>
        <p:spPr>
          <a:xfrm>
            <a:off x="7904573" y="4662488"/>
            <a:ext cx="1777588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A7086-C013-4F2F-8198-3C127D4ABF51}"/>
              </a:ext>
            </a:extLst>
          </p:cNvPr>
          <p:cNvSpPr/>
          <p:nvPr/>
        </p:nvSpPr>
        <p:spPr>
          <a:xfrm>
            <a:off x="4230194" y="3041558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16EA01-20D2-4311-B6F4-E6D4E17C73DC}"/>
              </a:ext>
            </a:extLst>
          </p:cNvPr>
          <p:cNvSpPr/>
          <p:nvPr/>
        </p:nvSpPr>
        <p:spPr>
          <a:xfrm>
            <a:off x="4230194" y="3800187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8D8504-AEA4-420D-A8A0-99395C477CBD}"/>
              </a:ext>
            </a:extLst>
          </p:cNvPr>
          <p:cNvSpPr/>
          <p:nvPr/>
        </p:nvSpPr>
        <p:spPr>
          <a:xfrm>
            <a:off x="4223104" y="4558816"/>
            <a:ext cx="1757551" cy="5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</a:t>
            </a:r>
            <a:endParaRPr lang="en-CA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5C4B37-3EB4-4AD0-96D4-DEDABCCCD36F}"/>
              </a:ext>
            </a:extLst>
          </p:cNvPr>
          <p:cNvCxnSpPr>
            <a:cxnSpLocks/>
            <a:stCxn id="65" idx="1"/>
            <a:endCxn id="71" idx="1"/>
          </p:cNvCxnSpPr>
          <p:nvPr/>
        </p:nvCxnSpPr>
        <p:spPr>
          <a:xfrm rot="10800000" flipH="1" flipV="1">
            <a:off x="7349977" y="2540290"/>
            <a:ext cx="554596" cy="2412207"/>
          </a:xfrm>
          <a:prstGeom prst="bentConnector3">
            <a:avLst>
              <a:gd name="adj1" fmla="val -41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73FDAA-7E3B-46D1-872B-03B2AD923873}"/>
              </a:ext>
            </a:extLst>
          </p:cNvPr>
          <p:cNvCxnSpPr>
            <a:stCxn id="65" idx="1"/>
            <a:endCxn id="69" idx="1"/>
          </p:cNvCxnSpPr>
          <p:nvPr/>
        </p:nvCxnSpPr>
        <p:spPr>
          <a:xfrm rot="10800000" flipH="1" flipV="1">
            <a:off x="7349977" y="2540290"/>
            <a:ext cx="554596" cy="785299"/>
          </a:xfrm>
          <a:prstGeom prst="bentConnector3">
            <a:avLst>
              <a:gd name="adj1" fmla="val -41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8D602A4-0DB3-4D81-AE0F-52387B7D96AE}"/>
              </a:ext>
            </a:extLst>
          </p:cNvPr>
          <p:cNvCxnSpPr>
            <a:stCxn id="65" idx="1"/>
            <a:endCxn id="70" idx="1"/>
          </p:cNvCxnSpPr>
          <p:nvPr/>
        </p:nvCxnSpPr>
        <p:spPr>
          <a:xfrm rot="10800000" flipH="1" flipV="1">
            <a:off x="7349976" y="2540291"/>
            <a:ext cx="551565" cy="1556544"/>
          </a:xfrm>
          <a:prstGeom prst="bentConnector3">
            <a:avLst>
              <a:gd name="adj1" fmla="val -4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8EE85-EB36-4CD8-AC46-6CF32BF5BB6A}"/>
              </a:ext>
            </a:extLst>
          </p:cNvPr>
          <p:cNvCxnSpPr>
            <a:stCxn id="3" idx="3"/>
            <a:endCxn id="65" idx="0"/>
          </p:cNvCxnSpPr>
          <p:nvPr/>
        </p:nvCxnSpPr>
        <p:spPr>
          <a:xfrm>
            <a:off x="7792985" y="1559428"/>
            <a:ext cx="723084" cy="69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8D061A-2D7A-4F16-94B8-5AE30633FE69}"/>
              </a:ext>
            </a:extLst>
          </p:cNvPr>
          <p:cNvCxnSpPr>
            <a:stCxn id="3" idx="1"/>
            <a:endCxn id="64" idx="0"/>
          </p:cNvCxnSpPr>
          <p:nvPr/>
        </p:nvCxnSpPr>
        <p:spPr>
          <a:xfrm rot="10800000" flipV="1">
            <a:off x="4842025" y="1559428"/>
            <a:ext cx="618777" cy="705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4F0FE80-A9E4-4A26-B9EF-955B6044C498}"/>
              </a:ext>
            </a:extLst>
          </p:cNvPr>
          <p:cNvCxnSpPr>
            <a:stCxn id="64" idx="1"/>
            <a:endCxn id="72" idx="1"/>
          </p:cNvCxnSpPr>
          <p:nvPr/>
        </p:nvCxnSpPr>
        <p:spPr>
          <a:xfrm rot="10800000" flipH="1" flipV="1">
            <a:off x="3675932" y="2555402"/>
            <a:ext cx="554262" cy="776166"/>
          </a:xfrm>
          <a:prstGeom prst="bentConnector3">
            <a:avLst>
              <a:gd name="adj1" fmla="val -41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568C8D1-9CEE-4C5F-A8B0-76FCE0B0FD0E}"/>
              </a:ext>
            </a:extLst>
          </p:cNvPr>
          <p:cNvCxnSpPr>
            <a:stCxn id="64" idx="1"/>
            <a:endCxn id="73" idx="1"/>
          </p:cNvCxnSpPr>
          <p:nvPr/>
        </p:nvCxnSpPr>
        <p:spPr>
          <a:xfrm rot="10800000" flipH="1" flipV="1">
            <a:off x="3675932" y="2555401"/>
            <a:ext cx="554262" cy="1534795"/>
          </a:xfrm>
          <a:prstGeom prst="bentConnector3">
            <a:avLst>
              <a:gd name="adj1" fmla="val -41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4B24EF-EDAE-463E-871D-B909BD95A3B0}"/>
              </a:ext>
            </a:extLst>
          </p:cNvPr>
          <p:cNvCxnSpPr>
            <a:stCxn id="64" idx="1"/>
            <a:endCxn id="74" idx="1"/>
          </p:cNvCxnSpPr>
          <p:nvPr/>
        </p:nvCxnSpPr>
        <p:spPr>
          <a:xfrm rot="10800000" flipH="1" flipV="1">
            <a:off x="3675932" y="2555402"/>
            <a:ext cx="547172" cy="2293424"/>
          </a:xfrm>
          <a:prstGeom prst="bentConnector3">
            <a:avLst>
              <a:gd name="adj1" fmla="val -41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4B0B3BD-CC5D-41B9-9481-E201C5C11A2C}"/>
              </a:ext>
            </a:extLst>
          </p:cNvPr>
          <p:cNvSpPr/>
          <p:nvPr/>
        </p:nvSpPr>
        <p:spPr>
          <a:xfrm>
            <a:off x="7066830" y="5811759"/>
            <a:ext cx="2332184" cy="5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GATT CLIENT</a:t>
            </a:r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F3472F9-C268-4234-82AF-78D006E85F09}"/>
              </a:ext>
            </a:extLst>
          </p:cNvPr>
          <p:cNvCxnSpPr>
            <a:stCxn id="71" idx="3"/>
            <a:endCxn id="123" idx="3"/>
          </p:cNvCxnSpPr>
          <p:nvPr/>
        </p:nvCxnSpPr>
        <p:spPr>
          <a:xfrm flipH="1">
            <a:off x="9399014" y="4952498"/>
            <a:ext cx="283147" cy="1149271"/>
          </a:xfrm>
          <a:prstGeom prst="bentConnector3">
            <a:avLst>
              <a:gd name="adj1" fmla="val -80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98775_Modern Circuit design_SL_V1.potx" id="{D7AD0F58-4DF1-4655-B454-893348AD7998}" vid="{1E267F19-E5ED-48D3-B7A8-11832F35D4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F91BB-6045-4869-8145-5C20AAEE9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microsoft.com/office/infopath/2007/PartnerControls"/>
    <ds:schemaRef ds:uri="16c05727-aa75-4e4a-9b5f-8a80a1165891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Circuit design</Template>
  <TotalTime>0</TotalTime>
  <Words>870</Words>
  <Application>Microsoft Office PowerPoint</Application>
  <PresentationFormat>Widescreen</PresentationFormat>
  <Paragraphs>148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Tw Cen MT</vt:lpstr>
      <vt:lpstr>Circuit</vt:lpstr>
      <vt:lpstr>BLUETOOTH  low energy (BLE)</vt:lpstr>
      <vt:lpstr>Project objective</vt:lpstr>
      <vt:lpstr>Project objective</vt:lpstr>
      <vt:lpstr>Interaction diagram</vt:lpstr>
      <vt:lpstr>basic control of a 4 wheel robot</vt:lpstr>
      <vt:lpstr>Pulse width modulation (PWM)</vt:lpstr>
      <vt:lpstr>BLE FEATURES</vt:lpstr>
      <vt:lpstr>BLE ACTORS</vt:lpstr>
      <vt:lpstr>BLE ACTORS EXAMPLE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STEPS TO CONNECT TO A GATT SERVER</vt:lpstr>
      <vt:lpstr>COMMANDS IMPLEMENTED FOR ROBOT</vt:lpstr>
      <vt:lpstr>SUMMARY OF STEPS</vt:lpstr>
      <vt:lpstr>SUMMARY OF STEPS</vt:lpstr>
      <vt:lpstr>POSSIBLE OTHER IMPLEMENTATIONS OF BLE</vt:lpstr>
      <vt:lpstr>  Contact details -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2019-07-08T04:15:10Z</dcterms:created>
  <dcterms:modified xsi:type="dcterms:W3CDTF">2019-07-08T19:49:02Z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