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259" r:id="rId5"/>
    <p:sldId id="257" r:id="rId6"/>
    <p:sldId id="262" r:id="rId7"/>
    <p:sldId id="265" r:id="rId8"/>
    <p:sldId id="267" r:id="rId9"/>
    <p:sldId id="26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E0000"/>
    <a:srgbClr val="A4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endParaRPr kumimoji="1" lang="ja-JP" altLang="en-US" dirty="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endParaRPr kumimoji="1" lang="ja-JP" altLang="en-US" dirty="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endParaRPr kumimoji="1" lang="ja-JP" altLang="en-US" dirty="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endParaRPr kumimoji="1" lang="ja-JP" altLang="en-US" dirty="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endParaRPr kumimoji="1" lang="ja-JP" altLang="en-US" dirty="0">
              <a:solidFill>
                <a:schemeClr val="tx2">
                  <a:lumMod val="75000"/>
                </a:schemeClr>
              </a:solidFill>
              <a:latin typeface="なぎの" charset="-120"/>
              <a:ea typeface="なぎの" charset="-120"/>
            </a:endParaRP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endParaRPr lang="ja-JP" altLang="en-US" sz="3200" dirty="0">
              <a:solidFill>
                <a:schemeClr val="tx2">
                  <a:lumMod val="75000"/>
                </a:schemeClr>
              </a:solidFill>
              <a:latin typeface="なぎの" charset="-120"/>
              <a:ea typeface="なぎの" charset="-120"/>
              <a:cs typeface="なぎの" charset="-120"/>
            </a:endParaRP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chemeClr val="tx2">
                    <a:lumMod val="75000"/>
                  </a:schemeClr>
                </a:solidFill>
                <a:latin typeface="なぎの" charset="-120"/>
                <a:ea typeface="なぎの" charset="-120"/>
                <a:cs typeface="なぎの" charset="-120"/>
                <a:sym typeface="+mn-ea"/>
              </a:rPr>
              <a:t>精神力増強トレーニングゲーム・改</a:t>
            </a:r>
            <a:endParaRPr lang="ja-JP" altLang="en-US" sz="3200" dirty="0">
              <a:solidFill>
                <a:schemeClr val="tx2">
                  <a:lumMod val="75000"/>
                </a:schemeClr>
              </a:solidFill>
              <a:latin typeface="なぎの" charset="-120"/>
              <a:ea typeface="なぎの" charset="-120"/>
              <a:cs typeface="なぎの" charset="-120"/>
              <a:sym typeface="+mn-ea"/>
            </a:endParaRP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chemeClr val="tx2">
                    <a:lumMod val="75000"/>
                  </a:schemeClr>
                </a:solidFill>
                <a:latin typeface="なぎの" charset="-120"/>
                <a:ea typeface="なぎの" charset="-120"/>
                <a:cs typeface="なぎの" charset="-120"/>
                <a:sym typeface="+mn-ea"/>
              </a:rPr>
              <a:t>メンタルトレーニングをしたい人</a:t>
            </a:r>
            <a:endParaRPr lang="en-US" altLang="ja-JP" sz="3200" dirty="0">
              <a:solidFill>
                <a:schemeClr val="tx2">
                  <a:lumMod val="75000"/>
                </a:schemeClr>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1"/>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a:solidFill>
                  <a:schemeClr val="tx2">
                    <a:lumMod val="75000"/>
                  </a:schemeClr>
                </a:solidFill>
                <a:latin typeface="なぎの" charset="-120"/>
                <a:ea typeface="なぎの" charset="-120"/>
              </a:rPr>
              <a:t>新たな世界へ躍り込む。</a:t>
            </a:r>
            <a:endParaRPr lang="ja-JP" altLang="en-US" sz="3200">
              <a:solidFill>
                <a:schemeClr val="tx2">
                  <a:lumMod val="75000"/>
                </a:schemeClr>
              </a:solidFill>
              <a:latin typeface="なぎの" charset="-120"/>
              <a:ea typeface="なぎの" charset="-120"/>
            </a:endParaRP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000" i="0" dirty="0">
                <a:solidFill>
                  <a:schemeClr val="tx2">
                    <a:lumMod val="75000"/>
                  </a:schemeClr>
                </a:solidFill>
                <a:effectLst/>
                <a:latin typeface="なぎの" charset="-120"/>
                <a:ea typeface="なぎの" charset="-120"/>
                <a:cs typeface="なぎの" charset="-120"/>
              </a:rPr>
              <a:t>2031/9/30(</a:t>
            </a:r>
            <a:r>
              <a:rPr lang="ja-JP" altLang="en-US" sz="2000" i="0" dirty="0">
                <a:solidFill>
                  <a:schemeClr val="tx2">
                    <a:lumMod val="75000"/>
                  </a:schemeClr>
                </a:solidFill>
                <a:effectLst/>
                <a:latin typeface="なぎの" charset="-120"/>
                <a:ea typeface="なぎの" charset="-120"/>
                <a:cs typeface="なぎの" charset="-120"/>
              </a:rPr>
              <a:t>火</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lnSpc>
                <a:spcPts val="1200"/>
              </a:lnSpc>
            </a:pP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起きたら手紙おいてあったからウッキウキで</a:t>
            </a:r>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読み始めたんやけど、えっぐいこと書いてあった。</a:t>
            </a:r>
            <a:endParaRPr lang="ja-JP" altLang="en-US" sz="2000" i="0" dirty="0">
              <a:solidFill>
                <a:schemeClr val="tx2">
                  <a:lumMod val="75000"/>
                </a:schemeClr>
              </a:solidFill>
              <a:effectLst/>
              <a:latin typeface="なぎの" charset="-120"/>
              <a:ea typeface="なぎの" charset="-120"/>
              <a:cs typeface="なぎの" charset="-120"/>
            </a:endParaRPr>
          </a:p>
          <a:p>
            <a:pPr algn="l"/>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「もういい年なんだからこれからは自分でどうにかしなさい」</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i="0" dirty="0">
                <a:solidFill>
                  <a:schemeClr val="tx2">
                    <a:lumMod val="75000"/>
                  </a:schemeClr>
                </a:solidFill>
                <a:effectLst/>
                <a:latin typeface="なぎの" charset="-120"/>
                <a:ea typeface="なぎの" charset="-120"/>
                <a:cs typeface="なぎの" charset="-120"/>
              </a:rPr>
              <a:t>朝から最悪や</a:t>
            </a:r>
            <a:r>
              <a:rPr lang="ja-JP" altLang="en-US" sz="2000" dirty="0">
                <a:solidFill>
                  <a:schemeClr val="tx2">
                    <a:lumMod val="75000"/>
                  </a:schemeClr>
                </a:solidFill>
                <a:latin typeface="なぎの" charset="-120"/>
                <a:ea typeface="なぎの" charset="-120"/>
                <a:cs typeface="なぎの" charset="-120"/>
              </a:rPr>
              <a:t>、</a:t>
            </a:r>
            <a:r>
              <a:rPr lang="ja-JP" altLang="en-US" sz="2000" i="0" dirty="0">
                <a:solidFill>
                  <a:schemeClr val="tx2">
                    <a:lumMod val="75000"/>
                  </a:schemeClr>
                </a:solidFill>
                <a:effectLst/>
                <a:latin typeface="なぎの" charset="-120"/>
                <a:ea typeface="なぎの" charset="-120"/>
                <a:cs typeface="なぎの" charset="-120"/>
              </a:rPr>
              <a:t>これからどうしたらええの？</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先に言っといてくれたらがんばったのになぁ</a:t>
            </a:r>
            <a:r>
              <a:rPr lang="en-US" altLang="ja-JP" sz="2000" i="0" dirty="0">
                <a:solidFill>
                  <a:schemeClr val="tx2">
                    <a:lumMod val="75000"/>
                  </a:schemeClr>
                </a:solidFill>
                <a:effectLst/>
                <a:latin typeface="なぎの" charset="-120"/>
                <a:ea typeface="なぎの" charset="-120"/>
                <a:cs typeface="なぎの" charset="-120"/>
              </a:rPr>
              <a:t>…</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a:solidFill>
                  <a:schemeClr val="tx2">
                    <a:lumMod val="75000"/>
                  </a:schemeClr>
                </a:solidFill>
                <a:effectLst/>
                <a:latin typeface="なぎの" charset="-120"/>
                <a:ea typeface="なぎの" charset="-120"/>
                <a:cs typeface="なぎの" charset="-120"/>
              </a:rPr>
              <a:t>とりあえずあした</a:t>
            </a:r>
            <a:endParaRPr lang="en-US" altLang="ja-JP" sz="200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1"/>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2"/>
          <a:stretch>
            <a:fillRect/>
          </a:stretch>
        </p:blipFill>
        <p:spPr>
          <a:xfrm>
            <a:off x="10925492" y="3642224"/>
            <a:ext cx="856615" cy="8566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endParaRPr lang="ja-JP" altLang="en-US" sz="4000" dirty="0">
              <a:solidFill>
                <a:schemeClr val="tx2">
                  <a:lumMod val="75000"/>
                </a:schemeClr>
              </a:solidFill>
              <a:latin typeface="なぎの" charset="-120"/>
              <a:ea typeface="なぎの" charset="-120"/>
            </a:endParaRPr>
          </a:p>
        </p:txBody>
      </p:sp>
      <p:pic>
        <p:nvPicPr>
          <p:cNvPr id="7" name="図形 6" descr="D:\desktop\keyboard.pngkeyboard"/>
          <p:cNvPicPr>
            <a:picLocks noChangeAspect="1"/>
          </p:cNvPicPr>
          <p:nvPr/>
        </p:nvPicPr>
        <p:blipFill>
          <a:blip r:embed="rId1"/>
          <a:srcRect/>
          <a:stretch>
            <a:fillRect/>
          </a:stretch>
        </p:blipFill>
        <p:spPr>
          <a:xfrm>
            <a:off x="2575878" y="738823"/>
            <a:ext cx="7040880" cy="2710180"/>
          </a:xfrm>
          <a:prstGeom prst="rect">
            <a:avLst/>
          </a:prstGeom>
          <a:effectLst/>
        </p:spPr>
      </p:pic>
      <p:sp>
        <p:nvSpPr>
          <p:cNvPr id="8" name="テキストボックス 7"/>
          <p:cNvSpPr txBox="1"/>
          <p:nvPr/>
        </p:nvSpPr>
        <p:spPr>
          <a:xfrm>
            <a:off x="1849755" y="3647440"/>
            <a:ext cx="8491855" cy="2922905"/>
          </a:xfrm>
          <a:prstGeom prst="rect">
            <a:avLst/>
          </a:prstGeom>
          <a:noFill/>
        </p:spPr>
        <p:txBody>
          <a:bodyPr wrap="square" rtlCol="0">
            <a:spAutoFit/>
          </a:bodyPr>
          <a:lstStyle/>
          <a:p>
            <a:r>
              <a:rPr lang="en-US" altLang="ja-JP" sz="2800" dirty="0">
                <a:ln w="3175">
                  <a:noFill/>
                </a:ln>
                <a:solidFill>
                  <a:schemeClr val="accent2"/>
                </a:solidFill>
                <a:effectLst/>
                <a:latin typeface="なぎの" charset="-120"/>
                <a:ea typeface="なぎの" charset="-120"/>
                <a:cs typeface="なぎの" charset="-120"/>
              </a:rPr>
              <a:t>E</a:t>
            </a:r>
            <a:r>
              <a:rPr lang="en-US" altLang="ja-JP" sz="2800" dirty="0">
                <a:ln w="3175">
                  <a:noFill/>
                </a:ln>
                <a:solidFill>
                  <a:schemeClr val="accent2"/>
                </a:solidFill>
                <a:latin typeface="なぎの" charset="-120"/>
                <a:ea typeface="なぎの" charset="-120"/>
                <a:cs typeface="なぎの" charset="-120"/>
              </a:rPr>
              <a:t>sc</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ポーズ</a:t>
            </a:r>
            <a:r>
              <a:rPr lang="en-US" altLang="ja-JP" sz="2800" dirty="0">
                <a:solidFill>
                  <a:schemeClr val="tx2">
                    <a:lumMod val="75000"/>
                  </a:schemeClr>
                </a:solidFill>
                <a:latin typeface="なぎの" charset="-120"/>
                <a:ea typeface="なぎの" charset="-120"/>
                <a:cs typeface="なぎの" charset="-120"/>
              </a:rPr>
              <a:t>	</a:t>
            </a:r>
            <a:r>
              <a:rPr lang="en-US" altLang="ja-JP" sz="2800" dirty="0">
                <a:latin typeface="なぎの" charset="-120"/>
                <a:ea typeface="なぎの" charset="-120"/>
                <a:cs typeface="なぎの" charset="-120"/>
              </a:rPr>
              <a:t>	</a:t>
            </a:r>
            <a:r>
              <a:rPr lang="en-US" altLang="ja-JP" sz="2800" dirty="0">
                <a:solidFill>
                  <a:srgbClr val="FF0000"/>
                </a:solidFill>
                <a:latin typeface="なぎの" charset="-120"/>
                <a:ea typeface="なぎの" charset="-120"/>
                <a:cs typeface="なぎの" charset="-120"/>
              </a:rPr>
              <a:t>W</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ジャンプ</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I</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ズームイン</a:t>
            </a:r>
            <a:endParaRPr lang="ja-JP" altLang="en-US"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A</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左移動</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O</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ズームアウト</a:t>
            </a:r>
            <a:endParaRPr lang="en-US" altLang="ja-JP"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D</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右移動</a:t>
            </a:r>
            <a:endParaRPr lang="ja-JP" altLang="en-US" sz="2800" dirty="0">
              <a:solidFill>
                <a:schemeClr val="tx2">
                  <a:lumMod val="75000"/>
                </a:schemeClr>
              </a:solidFill>
              <a:latin typeface="なぎの" charset="-120"/>
              <a:ea typeface="なぎの" charset="-120"/>
              <a:cs typeface="なぎの" charset="-120"/>
            </a:endParaRPr>
          </a:p>
          <a:p>
            <a:endParaRPr lang="ja-JP" altLang="en-US" sz="2800" dirty="0">
              <a:latin typeface="なぎの" charset="-120"/>
              <a:ea typeface="なぎの" charset="-120"/>
              <a:cs typeface="なぎの" charset="-120"/>
            </a:endParaRPr>
          </a:p>
          <a:p>
            <a:r>
              <a:rPr lang="en-US" altLang="ja-JP" sz="2800" dirty="0">
                <a:solidFill>
                  <a:srgbClr val="00B050"/>
                </a:solidFill>
                <a:latin typeface="なぎの" charset="-120"/>
                <a:ea typeface="なぎの" charset="-120"/>
                <a:cs typeface="なぎの" charset="-120"/>
                <a:sym typeface="+mn-ea"/>
              </a:rPr>
              <a:t>J</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アクション</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決定や、ギミックを起動する</a:t>
            </a:r>
            <a:endParaRPr lang="ja-JP" altLang="en-US" sz="2800" dirty="0">
              <a:solidFill>
                <a:schemeClr val="tx2">
                  <a:lumMod val="75000"/>
                </a:schemeClr>
              </a:solidFill>
              <a:latin typeface="なぎの" charset="-120"/>
              <a:ea typeface="なぎの" charset="-120"/>
              <a:cs typeface="なぎの" charset="-120"/>
              <a:sym typeface="+mn-ea"/>
            </a:endParaRPr>
          </a:p>
          <a:p>
            <a:r>
              <a:rPr lang="en-US" altLang="ja-JP" sz="2800" dirty="0" err="1">
                <a:solidFill>
                  <a:srgbClr val="00B050"/>
                </a:solidFill>
                <a:latin typeface="なぎの" charset="-120"/>
                <a:ea typeface="なぎの" charset="-120"/>
                <a:cs typeface="なぎの" charset="-120"/>
                <a:sym typeface="+mn-ea"/>
              </a:rPr>
              <a:t>Spc</a:t>
            </a:r>
            <a:r>
              <a:rPr lang="en-US" altLang="ja-JP" sz="2800" dirty="0">
                <a:solidFill>
                  <a:schemeClr val="tx1"/>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戻る</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チェックポイントに戻る</a:t>
            </a:r>
            <a:endParaRPr lang="ja-JP" altLang="en-US" sz="2800" dirty="0">
              <a:solidFill>
                <a:schemeClr val="tx2">
                  <a:lumMod val="75000"/>
                </a:schemeClr>
              </a:solidFill>
              <a:latin typeface="なぎの" charset="-120"/>
              <a:ea typeface="なぎの" charset="-120"/>
              <a:cs typeface="なぎの" charset="-120"/>
              <a:sym typeface="+mn-ea"/>
            </a:endParaRPr>
          </a:p>
          <a:p>
            <a:pPr>
              <a:lnSpc>
                <a:spcPct val="100000"/>
              </a:lnSpc>
            </a:pPr>
            <a:r>
              <a:rPr lang="en-US" altLang="ja-JP" sz="1600" dirty="0">
                <a:solidFill>
                  <a:schemeClr val="tx2">
                    <a:lumMod val="75000"/>
                  </a:schemeClr>
                </a:solidFill>
                <a:latin typeface="なぎの" charset="-120"/>
                <a:ea typeface="なぎの" charset="-120"/>
                <a:cs typeface="なぎの" charset="-120"/>
                <a:sym typeface="+mn-ea"/>
              </a:rPr>
              <a:t>※</a:t>
            </a:r>
            <a:r>
              <a:rPr lang="ja-JP" altLang="en-US" sz="1600" dirty="0">
                <a:solidFill>
                  <a:schemeClr val="tx2">
                    <a:lumMod val="75000"/>
                  </a:schemeClr>
                </a:solidFill>
                <a:latin typeface="なぎの" charset="-120"/>
                <a:ea typeface="なぎの" charset="-120"/>
                <a:cs typeface="なぎの" charset="-120"/>
                <a:sym typeface="+mn-ea"/>
              </a:rPr>
              <a:t>ゲーム内からもポーズメニューを開くことで操作方法を確認できます。</a:t>
            </a:r>
            <a:endParaRPr lang="ja-JP" altLang="en-US" sz="1600" dirty="0">
              <a:solidFill>
                <a:schemeClr val="tx2">
                  <a:lumMod val="75000"/>
                </a:schemeClr>
              </a:solidFill>
              <a:latin typeface="なぎの" charset="-120"/>
              <a:ea typeface="なぎの" charset="-120"/>
              <a:cs typeface="なぎの" charset="-12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pic>
        <p:nvPicPr>
          <p:cNvPr id="9" name="図形 8" descr="mamaplant"/>
          <p:cNvPicPr>
            <a:picLocks noChangeAspect="1"/>
          </p:cNvPicPr>
          <p:nvPr/>
        </p:nvPicPr>
        <p:blipFill>
          <a:blip r:embed="rId1"/>
          <a:stretch>
            <a:fillRect/>
          </a:stretch>
        </p:blipFill>
        <p:spPr>
          <a:xfrm>
            <a:off x="7682865" y="2207895"/>
            <a:ext cx="4107180" cy="4107180"/>
          </a:xfrm>
          <a:prstGeom prst="rect">
            <a:avLst/>
          </a:prstGeom>
        </p:spPr>
      </p:pic>
      <p:sp>
        <p:nvSpPr>
          <p:cNvPr id="2" name="テキストボックス 1"/>
          <p:cNvSpPr txBox="1"/>
          <p:nvPr/>
        </p:nvSpPr>
        <p:spPr>
          <a:xfrm>
            <a:off x="379730" y="1615440"/>
            <a:ext cx="8382000" cy="5058410"/>
          </a:xfrm>
          <a:prstGeom prst="rect">
            <a:avLst/>
          </a:prstGeom>
          <a:noFill/>
          <a:ln>
            <a:noFill/>
          </a:ln>
        </p:spPr>
        <p:txBody>
          <a:bodyPr wrap="square" rtlCol="0">
            <a:noAutofit/>
          </a:bodyPr>
          <a:lstStyle/>
          <a:p>
            <a:pPr algn="l"/>
            <a:r>
              <a:rPr lang="ja-JP" altLang="en-US" sz="2400" i="0" dirty="0">
                <a:solidFill>
                  <a:schemeClr val="tx2">
                    <a:lumMod val="75000"/>
                  </a:schemeClr>
                </a:solidFill>
                <a:effectLst/>
                <a:latin typeface="なぎの" charset="-120"/>
                <a:ea typeface="なぎの" charset="-120"/>
              </a:rPr>
              <a:t>ステージは選択制で全三話</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進むにつれて難易度が上がっていくため</a:t>
            </a:r>
            <a:endParaRPr lang="ja-JP" altLang="en-US" sz="2400" i="0" dirty="0">
              <a:solidFill>
                <a:schemeClr val="tx2">
                  <a:lumMod val="75000"/>
                </a:schemeClr>
              </a:solidFill>
              <a:effectLst/>
              <a:latin typeface="なぎの" charset="-120"/>
              <a:ea typeface="なぎの" charset="-120"/>
            </a:endParaRPr>
          </a:p>
          <a:p>
            <a:pPr algn="l"/>
            <a:r>
              <a:rPr lang="ja-JP" altLang="en-US" sz="2400" i="0" dirty="0">
                <a:solidFill>
                  <a:schemeClr val="tx2">
                    <a:lumMod val="75000"/>
                  </a:schemeClr>
                </a:solidFill>
                <a:effectLst/>
                <a:latin typeface="なぎの" charset="-120"/>
                <a:ea typeface="なぎの" charset="-120"/>
              </a:rPr>
              <a:t>序盤のうちに適応できるかがカギ</a:t>
            </a:r>
            <a:endParaRPr lang="ja-JP" altLang="en-US" sz="2400" i="0" dirty="0">
              <a:solidFill>
                <a:schemeClr val="tx2">
                  <a:lumMod val="75000"/>
                </a:schemeClr>
              </a:solidFill>
              <a:effectLst/>
              <a:latin typeface="なぎの" charset="-120"/>
              <a:ea typeface="なぎの" charset="-120"/>
            </a:endParaRPr>
          </a:p>
          <a:p>
            <a:pPr algn="l"/>
            <a:endParaRPr lang="ja-JP" altLang="en-US" sz="2800" i="0" dirty="0">
              <a:solidFill>
                <a:schemeClr val="tx2">
                  <a:lumMod val="75000"/>
                </a:schemeClr>
              </a:solidFill>
              <a:effectLs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妨害されながら</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アスレチックのように足場を飛び越えたり</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障害物を乗り越えたりすることで</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精神力増強を図る。</a:t>
            </a:r>
            <a:endParaRPr lang="ja-JP" altLang="en-US" sz="3200" i="0" dirty="0">
              <a:solidFill>
                <a:schemeClr val="accent5"/>
              </a:solidFill>
              <a:effectLst/>
              <a:highlight>
                <a:srgbClr val="FFFF00"/>
              </a:highlight>
              <a:latin typeface="なぎの" charset="-120"/>
              <a:ea typeface="なぎの" charset="-120"/>
            </a:endParaRPr>
          </a:p>
        </p:txBody>
      </p:sp>
      <p:sp>
        <p:nvSpPr>
          <p:cNvPr id="8" name="テキストボックス 7"/>
          <p:cNvSpPr txBox="1"/>
          <p:nvPr/>
        </p:nvSpPr>
        <p:spPr>
          <a:xfrm>
            <a:off x="1339850" y="518795"/>
            <a:ext cx="9512300" cy="583565"/>
          </a:xfrm>
          <a:prstGeom prst="rect">
            <a:avLst/>
          </a:prstGeom>
          <a:noFill/>
        </p:spPr>
        <p:txBody>
          <a:bodyPr wrap="square" rtlCol="0">
            <a:spAutoFit/>
          </a:bodyPr>
          <a:p>
            <a:pPr algn="ctr"/>
            <a:r>
              <a:rPr lang="ja-JP" altLang="en-US" sz="3200" dirty="0">
                <a:solidFill>
                  <a:schemeClr val="tx2">
                    <a:lumMod val="75000"/>
                  </a:schemeClr>
                </a:solidFill>
                <a:effectLst/>
                <a:latin typeface="なぎの" charset="-120"/>
                <a:ea typeface="なぎの" charset="-120"/>
                <a:sym typeface="+mn-ea"/>
              </a:rPr>
              <a:t>ゲームシステム</a:t>
            </a:r>
            <a:endParaRPr lang="ja-JP" altLang="en-US" sz="3200" dirty="0">
              <a:solidFill>
                <a:schemeClr val="tx2">
                  <a:lumMod val="75000"/>
                </a:schemeClr>
              </a:solidFill>
              <a:effectLst/>
              <a:latin typeface="なぎの" charset="-120"/>
              <a:ea typeface="なぎの" charset="-12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5"/>
                </a:solidFill>
                <a:effectLst/>
                <a:latin typeface="なぎの" charset="-120"/>
                <a:ea typeface="なぎの" charset="-120"/>
              </a:rPr>
              <a:t>パソコン</a:t>
            </a:r>
            <a:endParaRPr lang="ja-JP" altLang="en-US" sz="2000" i="0" dirty="0">
              <a:solidFill>
                <a:schemeClr val="accent1"/>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チェックポイント。</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カメラのズームイン</a:t>
            </a:r>
            <a:r>
              <a:rPr lang="en-US" altLang="ja-JP" sz="2000" dirty="0">
                <a:solidFill>
                  <a:schemeClr val="tx1"/>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アウト</a:t>
            </a:r>
            <a:endParaRPr lang="ja-JP" altLang="en-US" sz="2000" dirty="0">
              <a:solidFill>
                <a:schemeClr val="tx1"/>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死角にある情報を収集する。</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または、位置の調節用。</a:t>
            </a:r>
            <a:endParaRPr lang="ja-JP" altLang="en-US" dirty="0">
              <a:solidFill>
                <a:schemeClr val="tx2">
                  <a:lumMod val="75000"/>
                </a:schemeClr>
              </a:solidFill>
              <a:effectLst/>
              <a:latin typeface="なぎの" charset="-120"/>
              <a:ea typeface="なぎの" charset="-120"/>
              <a:sym typeface="+mn-ea"/>
            </a:endParaRPr>
          </a:p>
        </p:txBody>
      </p:sp>
      <p:pic>
        <p:nvPicPr>
          <p:cNvPr id="6" name="図形 5" descr="carrot00"/>
          <p:cNvPicPr>
            <a:picLocks noChangeAspect="1"/>
          </p:cNvPicPr>
          <p:nvPr/>
        </p:nvPicPr>
        <p:blipFill>
          <a:blip r:embed="rId1"/>
          <a:stretch>
            <a:fillRect/>
          </a:stretch>
        </p:blipFill>
        <p:spPr>
          <a:xfrm>
            <a:off x="6096000" y="1720850"/>
            <a:ext cx="4402455" cy="2476500"/>
          </a:xfrm>
          <a:prstGeom prst="rect">
            <a:avLst/>
          </a:prstGeom>
        </p:spPr>
      </p:pic>
      <p:pic>
        <p:nvPicPr>
          <p:cNvPr id="7" name="図形 6" descr="pc_base"/>
          <p:cNvPicPr>
            <a:picLocks noChangeAspect="1"/>
          </p:cNvPicPr>
          <p:nvPr/>
        </p:nvPicPr>
        <p:blipFill>
          <a:blip r:embed="rId2"/>
          <a:stretch>
            <a:fillRect/>
          </a:stretch>
        </p:blipFill>
        <p:spPr>
          <a:xfrm>
            <a:off x="7127875" y="3271520"/>
            <a:ext cx="3091815" cy="3091815"/>
          </a:xfrm>
          <a:prstGeom prst="rect">
            <a:avLst/>
          </a:prstGeom>
        </p:spPr>
      </p:pic>
      <p:pic>
        <p:nvPicPr>
          <p:cNvPr id="8" name="図形 7" descr="takanotumes"/>
          <p:cNvPicPr>
            <a:picLocks noChangeAspect="1"/>
          </p:cNvPicPr>
          <p:nvPr/>
        </p:nvPicPr>
        <p:blipFill>
          <a:blip r:embed="rId3"/>
          <a:stretch>
            <a:fillRect/>
          </a:stretch>
        </p:blipFill>
        <p:spPr>
          <a:xfrm>
            <a:off x="10283190" y="3043555"/>
            <a:ext cx="1560830" cy="1560830"/>
          </a:xfrm>
          <a:prstGeom prst="rect">
            <a:avLst/>
          </a:prstGeom>
        </p:spPr>
      </p:pic>
      <p:pic>
        <p:nvPicPr>
          <p:cNvPr id="10" name="図形 9" descr="musimegane"/>
          <p:cNvPicPr>
            <a:picLocks noChangeAspect="1"/>
          </p:cNvPicPr>
          <p:nvPr/>
        </p:nvPicPr>
        <p:blipFill>
          <a:blip r:embed="rId4"/>
          <a:stretch>
            <a:fillRect/>
          </a:stretch>
        </p:blipFill>
        <p:spPr>
          <a:xfrm>
            <a:off x="10138410" y="5189220"/>
            <a:ext cx="1560830" cy="1560830"/>
          </a:xfrm>
          <a:prstGeom prst="rect">
            <a:avLst/>
          </a:prstGeom>
        </p:spPr>
      </p:pic>
      <p:pic>
        <p:nvPicPr>
          <p:cNvPr id="12" name="図形 11" descr="eggplant_base"/>
          <p:cNvPicPr>
            <a:picLocks noChangeAspect="1"/>
          </p:cNvPicPr>
          <p:nvPr/>
        </p:nvPicPr>
        <p:blipFill>
          <a:blip r:embed="rId5"/>
          <a:stretch>
            <a:fillRect/>
          </a:stretch>
        </p:blipFill>
        <p:spPr>
          <a:xfrm>
            <a:off x="9224645" y="86995"/>
            <a:ext cx="2474595" cy="2474595"/>
          </a:xfrm>
          <a:prstGeom prst="rect">
            <a:avLst/>
          </a:prstGeom>
        </p:spPr>
      </p:pic>
      <p:pic>
        <p:nvPicPr>
          <p:cNvPr id="11" name="図形 10" descr="eggplant_eye"/>
          <p:cNvPicPr>
            <a:picLocks noChangeAspect="1"/>
          </p:cNvPicPr>
          <p:nvPr/>
        </p:nvPicPr>
        <p:blipFill>
          <a:blip r:embed="rId6"/>
          <a:stretch>
            <a:fillRect/>
          </a:stretch>
        </p:blipFill>
        <p:spPr>
          <a:xfrm>
            <a:off x="9145270" y="111760"/>
            <a:ext cx="2425065" cy="2425065"/>
          </a:xfrm>
          <a:prstGeom prst="rect">
            <a:avLst/>
          </a:prstGeom>
        </p:spPr>
      </p:pic>
      <p:sp>
        <p:nvSpPr>
          <p:cNvPr id="13" name="テキストボックス 12"/>
          <p:cNvSpPr txBox="1"/>
          <p:nvPr/>
        </p:nvSpPr>
        <p:spPr>
          <a:xfrm>
            <a:off x="2908300" y="295275"/>
            <a:ext cx="6375400" cy="583565"/>
          </a:xfrm>
          <a:prstGeom prst="rect">
            <a:avLst/>
          </a:prstGeom>
          <a:noFill/>
        </p:spPr>
        <p:txBody>
          <a:bodyPr wrap="square" rtlCol="0">
            <a:spAutoFit/>
          </a:bodyPr>
          <a:p>
            <a:pPr algn="ctr"/>
            <a:r>
              <a:rPr lang="ja-JP" altLang="en-US" sz="3200">
                <a:latin typeface="なぎの" charset="-120"/>
                <a:ea typeface="なぎの" charset="-120"/>
              </a:rPr>
              <a:t>ギミック・障害物紹介</a:t>
            </a:r>
            <a:endParaRPr lang="ja-JP" altLang="en-US" sz="3200">
              <a:latin typeface="なぎの" charset="-120"/>
              <a:ea typeface="なぎの"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11534775" cy="5723890"/>
          </a:xfrm>
          <a:prstGeom prst="rect">
            <a:avLst/>
          </a:prstGeom>
          <a:noFill/>
          <a:ln>
            <a:noFill/>
          </a:ln>
        </p:spPr>
        <p:txBody>
          <a:bodyPr wrap="square" rtlCol="0">
            <a:noAutofit/>
          </a:bodyPr>
          <a:lstStyle/>
          <a:p>
            <a:pPr algn="l"/>
            <a:endParaRPr lang="ja-JP" altLang="en-US" sz="2000" dirty="0">
              <a:solidFill>
                <a:schemeClr val="tx2">
                  <a:lumMod val="75000"/>
                </a:schemeClr>
              </a:solidFill>
              <a:effectLst/>
              <a:latin typeface="なぎの" charset="-120"/>
              <a:ea typeface="なぎの" charset="-120"/>
              <a:sym typeface="+mn-ea"/>
            </a:endParaRPr>
          </a:p>
        </p:txBody>
      </p:sp>
      <p:sp>
        <p:nvSpPr>
          <p:cNvPr id="13" name="テキストボックス 12"/>
          <p:cNvSpPr txBox="1"/>
          <p:nvPr/>
        </p:nvSpPr>
        <p:spPr>
          <a:xfrm>
            <a:off x="328930" y="295275"/>
            <a:ext cx="11534140" cy="5507990"/>
          </a:xfrm>
          <a:prstGeom prst="rect">
            <a:avLst/>
          </a:prstGeom>
          <a:noFill/>
        </p:spPr>
        <p:txBody>
          <a:bodyPr wrap="square" rtlCol="0">
            <a:spAutoFit/>
          </a:bodyPr>
          <a:p>
            <a:pPr algn="ctr"/>
            <a:r>
              <a:rPr lang="ja-JP" altLang="en-US" sz="3200">
                <a:latin typeface="なぎの" charset="-120"/>
                <a:ea typeface="なぎの" charset="-120"/>
              </a:rPr>
              <a:t>難しいゲーム</a:t>
            </a:r>
            <a:r>
              <a:rPr lang="ja-JP" altLang="en-US" sz="3200">
                <a:latin typeface="なぎの" charset="-120"/>
                <a:ea typeface="なぎの" charset="-120"/>
              </a:rPr>
              <a:t>の定義</a:t>
            </a:r>
            <a:endParaRPr lang="ja-JP" altLang="en-US" sz="3200">
              <a:latin typeface="なぎの" charset="-120"/>
              <a:ea typeface="なぎの" charset="-120"/>
            </a:endParaRPr>
          </a:p>
          <a:p>
            <a:pPr algn="l"/>
            <a:r>
              <a:rPr lang="ja-JP" altLang="en-US" sz="3200">
                <a:latin typeface="なぎの" charset="-120"/>
                <a:ea typeface="なぎの" charset="-120"/>
              </a:rPr>
              <a:t>・むずかしい</a:t>
            </a:r>
            <a:endParaRPr lang="ja-JP" altLang="en-US" sz="3200">
              <a:latin typeface="なぎの" charset="-120"/>
              <a:ea typeface="なぎの" charset="-120"/>
            </a:endParaRPr>
          </a:p>
          <a:p>
            <a:pPr algn="l"/>
            <a:endParaRPr lang="ja-JP" altLang="en-US" sz="3200">
              <a:latin typeface="なぎの" charset="-120"/>
              <a:ea typeface="なぎの" charset="-120"/>
            </a:endParaRPr>
          </a:p>
          <a:p>
            <a:pPr algn="l"/>
            <a:r>
              <a:rPr lang="ja-JP" altLang="en-US" sz="3200">
                <a:latin typeface="なぎの" charset="-120"/>
                <a:ea typeface="なぎの" charset="-120"/>
              </a:rPr>
              <a:t>・キャラ操作力が必要</a:t>
            </a:r>
            <a:endParaRPr lang="ja-JP" altLang="en-US" sz="3200">
              <a:latin typeface="なぎの" charset="-120"/>
              <a:ea typeface="なぎの" charset="-120"/>
            </a:endParaRPr>
          </a:p>
          <a:p>
            <a:pPr algn="l"/>
            <a:r>
              <a:rPr lang="en-US" altLang="ja-JP" sz="3200">
                <a:latin typeface="なぎの" charset="-120"/>
                <a:ea typeface="なぎの" charset="-120"/>
              </a:rPr>
              <a:t>→</a:t>
            </a:r>
            <a:r>
              <a:rPr lang="ja-JP" altLang="en-US" sz="3200">
                <a:latin typeface="なぎの" charset="-120"/>
                <a:ea typeface="なぎの" charset="-120"/>
              </a:rPr>
              <a:t>ジャンプのタイミング</a:t>
            </a:r>
            <a:endParaRPr lang="ja-JP" altLang="en-US" sz="3200">
              <a:latin typeface="なぎの" charset="-120"/>
              <a:ea typeface="なぎの" charset="-120"/>
            </a:endParaRPr>
          </a:p>
          <a:p>
            <a:pPr indent="457200" algn="l"/>
            <a:r>
              <a:rPr lang="ja-JP" altLang="en-US" sz="3200">
                <a:latin typeface="なぎの" charset="-120"/>
                <a:ea typeface="なぎの" charset="-120"/>
              </a:rPr>
              <a:t>空中操作がシビア</a:t>
            </a:r>
            <a:endParaRPr lang="ja-JP" altLang="en-US" sz="3200">
              <a:latin typeface="なぎの" charset="-120"/>
              <a:ea typeface="なぎの" charset="-120"/>
            </a:endParaRPr>
          </a:p>
          <a:p>
            <a:pPr indent="457200" algn="l"/>
            <a:r>
              <a:rPr lang="ja-JP" altLang="en-US" sz="3200">
                <a:latin typeface="なぎの" charset="-120"/>
                <a:ea typeface="なぎの" charset="-120"/>
              </a:rPr>
              <a:t>キーの同時押し</a:t>
            </a:r>
            <a:endParaRPr lang="ja-JP" altLang="en-US" sz="3200">
              <a:latin typeface="なぎの" charset="-120"/>
              <a:ea typeface="なぎの" charset="-120"/>
            </a:endParaRPr>
          </a:p>
          <a:p>
            <a:pPr algn="l"/>
            <a:endParaRPr lang="ja-JP" altLang="en-US" sz="3200">
              <a:latin typeface="なぎの" charset="-120"/>
              <a:ea typeface="なぎの" charset="-120"/>
            </a:endParaRPr>
          </a:p>
          <a:p>
            <a:pPr algn="l"/>
            <a:r>
              <a:rPr lang="ja-JP" altLang="en-US" sz="3200">
                <a:latin typeface="なぎの" charset="-120"/>
                <a:ea typeface="なぎの" charset="-120"/>
              </a:rPr>
              <a:t>・</a:t>
            </a:r>
            <a:r>
              <a:rPr lang="ja-JP" altLang="en-US" sz="3200">
                <a:latin typeface="なぎの" charset="-120"/>
                <a:ea typeface="なぎの" charset="-120"/>
              </a:rPr>
              <a:t>敵が多い</a:t>
            </a:r>
            <a:endParaRPr lang="ja-JP" altLang="en-US" sz="3200">
              <a:latin typeface="なぎの" charset="-120"/>
              <a:ea typeface="なぎの" charset="-120"/>
            </a:endParaRPr>
          </a:p>
          <a:p>
            <a:pPr algn="l"/>
            <a:endParaRPr lang="ja-JP" altLang="en-US" sz="3200">
              <a:latin typeface="なぎの" charset="-120"/>
              <a:ea typeface="なぎの" charset="-120"/>
            </a:endParaRPr>
          </a:p>
          <a:p>
            <a:pPr algn="l"/>
            <a:r>
              <a:rPr lang="ja-JP" altLang="en-US" sz="3200">
                <a:latin typeface="なぎの" charset="-120"/>
                <a:ea typeface="なぎの" charset="-120"/>
              </a:rPr>
              <a:t>これらの条件を満たすゲームが精神力増強</a:t>
            </a:r>
            <a:r>
              <a:rPr lang="ja-JP" altLang="en-US" sz="3200">
                <a:latin typeface="なぎの" charset="-120"/>
                <a:ea typeface="なぎの" charset="-120"/>
              </a:rPr>
              <a:t>できる</a:t>
            </a:r>
            <a:endParaRPr lang="ja-JP" altLang="en-US" sz="3200">
              <a:latin typeface="なぎの" charset="-120"/>
              <a:ea typeface="なぎの"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コンテンツプレースホルダ 3"/>
          <p:cNvGraphicFramePr>
            <a:graphicFrameLocks noChangeAspect="1"/>
          </p:cNvGraphicFramePr>
          <p:nvPr>
            <p:ph idx="1"/>
          </p:nvPr>
        </p:nvGraphicFramePr>
        <p:xfrm>
          <a:off x="5295900" y="0"/>
          <a:ext cx="6896100" cy="3035300"/>
        </p:xfrm>
        <a:graphic>
          <a:graphicData uri="http://schemas.openxmlformats.org/presentationml/2006/ole">
            <mc:AlternateContent xmlns:mc="http://schemas.openxmlformats.org/markup-compatibility/2006">
              <mc:Choice xmlns:v="urn:schemas-microsoft-com:vml" Requires="v">
                <p:oleObj spid="_x0000_s5" name="" r:id="rId1" imgW="6276975" imgH="2762250" progId="Paint.Picture">
                  <p:embed/>
                </p:oleObj>
              </mc:Choice>
              <mc:Fallback>
                <p:oleObj name="" r:id="rId1" imgW="6276975" imgH="2762250" progId="Paint.Picture">
                  <p:embed/>
                  <p:pic>
                    <p:nvPicPr>
                      <p:cNvPr id="0" name="図形 4"/>
                      <p:cNvPicPr/>
                      <p:nvPr/>
                    </p:nvPicPr>
                    <p:blipFill>
                      <a:blip r:embed="rId2"/>
                      <a:stretch>
                        <a:fillRect/>
                      </a:stretch>
                    </p:blipFill>
                    <p:spPr>
                      <a:xfrm>
                        <a:off x="5295900" y="0"/>
                        <a:ext cx="6896100" cy="303530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Words>
  <Application>WPS Presentation</Application>
  <PresentationFormat>ワイド画面</PresentationFormat>
  <Paragraphs>75</Paragraphs>
  <Slides>7</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8" baseType="lpstr">
      <vt:lpstr>Arial</vt:lpstr>
      <vt:lpstr>ＭＳ Ｐゴシック</vt:lpstr>
      <vt:lpstr>Wingdings</vt:lpstr>
      <vt:lpstr>なぎの</vt:lpstr>
      <vt:lpstr>FOT-Popハッピネス Std EB</vt:lpstr>
      <vt:lpstr>Microsoft YaHei</vt:lpstr>
      <vt:lpstr>ＭＳ Ｐゴシック</vt:lpstr>
      <vt:lpstr>Arial Unicode MS</vt:lpstr>
      <vt:lpstr>Calibri</vt:lpstr>
      <vt:lpstr>Office テーマ</vt:lpstr>
      <vt:lpstr>Paint.Picture</vt:lpstr>
      <vt:lpstr>🍅くんのひきこもり脱出ゲーム</vt:lpstr>
      <vt:lpstr>PowerPoint 演示文稿</vt:lpstr>
      <vt:lpstr>操作方法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student601</cp:lastModifiedBy>
  <cp:revision>102</cp:revision>
  <dcterms:created xsi:type="dcterms:W3CDTF">2023-10-15T05:40:00Z</dcterms:created>
  <dcterms:modified xsi:type="dcterms:W3CDTF">2023-11-07T04:49:03Z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