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2E0000"/>
    <a:srgbClr val="A49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 autoAdjust="0"/>
  </p:normalViewPr>
  <p:slideViewPr>
    <p:cSldViewPr snapToGrid="0">
      <p:cViewPr varScale="1">
        <p:scale>
          <a:sx n="110" d="100"/>
          <a:sy n="110" d="100"/>
        </p:scale>
        <p:origin x="576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D61A3E-AC6E-4B60-95A4-C1B3371851F9}" type="datetimeFigureOut">
              <a:rPr kumimoji="1" lang="ja-JP" altLang="en-US" smtClean="0"/>
              <a:t>2023/10/20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90A3E0-14E8-4BE6-85AB-5C5385A62A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C34F6E-DEEE-400C-92A1-19923C75B907}" type="datetimeFigureOut">
              <a:rPr kumimoji="1" lang="ja-JP" altLang="en-US" smtClean="0"/>
              <a:t>2023/10/20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3A1E1-D89E-4D9F-ACC7-724568FAD5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23A1E1-D89E-4D9F-ACC7-724568FAD569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5B98E-B881-44C6-965E-C4CBF4BD5DE0}" type="datetimeFigureOut">
              <a:rPr kumimoji="1" lang="ja-JP" altLang="en-US" smtClean="0"/>
              <a:t>2023/10/20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1B85B-3F11-4807-BF0A-089ABAB91E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フッター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5B98E-B881-44C6-965E-C4CBF4BD5DE0}" type="datetimeFigureOut">
              <a:rPr kumimoji="1" lang="ja-JP" altLang="en-US" smtClean="0"/>
              <a:t>2023/10/20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1B85B-3F11-4807-BF0A-089ABAB91E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5B98E-B881-44C6-965E-C4CBF4BD5DE0}" type="datetimeFigureOut">
              <a:rPr kumimoji="1" lang="ja-JP" altLang="en-US" smtClean="0"/>
              <a:t>2023/10/20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1B85B-3F11-4807-BF0A-089ABAB91E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5B98E-B881-44C6-965E-C4CBF4BD5DE0}" type="datetimeFigureOut">
              <a:rPr kumimoji="1" lang="ja-JP" altLang="en-US" smtClean="0"/>
              <a:t>2023/10/20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1B85B-3F11-4807-BF0A-089ABAB91E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5B98E-B881-44C6-965E-C4CBF4BD5DE0}" type="datetimeFigureOut">
              <a:rPr kumimoji="1" lang="ja-JP" altLang="en-US" smtClean="0"/>
              <a:t>2023/10/20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1B85B-3F11-4807-BF0A-089ABAB91E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5B98E-B881-44C6-965E-C4CBF4BD5DE0}" type="datetimeFigureOut">
              <a:rPr kumimoji="1" lang="ja-JP" altLang="en-US" smtClean="0"/>
              <a:t>2023/10/20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1B85B-3F11-4807-BF0A-089ABAB91E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5B98E-B881-44C6-965E-C4CBF4BD5DE0}" type="datetimeFigureOut">
              <a:rPr kumimoji="1" lang="ja-JP" altLang="en-US" smtClean="0"/>
              <a:t>2023/10/20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1B85B-3F11-4807-BF0A-089ABAB91E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5B98E-B881-44C6-965E-C4CBF4BD5DE0}" type="datetimeFigureOut">
              <a:rPr kumimoji="1" lang="ja-JP" altLang="en-US" smtClean="0"/>
              <a:t>2023/10/20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1B85B-3F11-4807-BF0A-089ABAB91E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ja-JP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>
            <a:lvl1pPr marL="228600" indent="-228600">
              <a:defRPr kumimoji="1" lang="ja-JP" alt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>
              <a:defRPr kumimoji="1" lang="ja-JP" alt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>
              <a:defRPr kumimoji="1" lang="ja-JP" alt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>
              <a:defRPr kumimoji="1" lang="ja-JP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>
              <a:defRPr kumimoji="1" lang="ja-JP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kumimoji="1" lang="ja-JP" altLang="en-US" dirty="0"/>
              <a:t>マスター テキストの書式設定</a:t>
            </a:r>
          </a:p>
          <a:p>
            <a:pPr marL="685800" lvl="1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kumimoji="1" lang="ja-JP" altLang="en-US" dirty="0"/>
              <a:t>第 2 レベル</a:t>
            </a:r>
          </a:p>
          <a:p>
            <a:pPr marL="1143000" lvl="2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marL="1600200" lvl="3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marL="2057400" lvl="4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altLang="ja-JP" smtClean="0"/>
              <a:t>10/20/2023</a:t>
            </a:fld>
            <a:endParaRPr 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altLang="ja-JP" smtClean="0"/>
              <a:t>‹#›</a:t>
            </a:fld>
            <a:endParaRPr lang="ja-JP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C5B98E-B881-44C6-965E-C4CBF4BD5DE0}" type="datetimeFigureOut">
              <a:rPr kumimoji="1" lang="ja-JP" altLang="en-US" smtClean="0"/>
              <a:t>2023/10/20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61B85B-3F11-4807-BF0A-089ABAB91E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15035" y="608330"/>
            <a:ext cx="10199370" cy="1199515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>
                <a:latin typeface="FOT-Popハッピネス Std EB" panose="02020900000000000000" charset="-128"/>
                <a:ea typeface="FOT-Popハッピネス Std EB" panose="02020900000000000000" charset="-128"/>
              </a:rPr>
              <a:t>🍅</a:t>
            </a:r>
            <a:r>
              <a:rPr kumimoji="1" lang="ja-JP" altLang="en-US" dirty="0">
                <a:solidFill>
                  <a:schemeClr val="tx2">
                    <a:lumMod val="75000"/>
                  </a:schemeClr>
                </a:solidFill>
                <a:latin typeface="FOT-Popハッピネス Std EB" panose="02020900000000000000" charset="-128"/>
                <a:ea typeface="FOT-Popハッピネス Std EB" panose="02020900000000000000" charset="-128"/>
              </a:rPr>
              <a:t>くんのひきこもり脱出ゲーム</a:t>
            </a:r>
          </a:p>
        </p:txBody>
      </p:sp>
      <p:sp>
        <p:nvSpPr>
          <p:cNvPr id="5" name="テキストボックス 4"/>
          <p:cNvSpPr txBox="1"/>
          <p:nvPr/>
        </p:nvSpPr>
        <p:spPr>
          <a:xfrm>
            <a:off x="915035" y="2398395"/>
            <a:ext cx="975296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ja-JP" altLang="en-US" sz="3200" dirty="0">
                <a:solidFill>
                  <a:schemeClr val="accent6"/>
                </a:solidFill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</a:rPr>
              <a:t>ジャンル</a:t>
            </a:r>
            <a:r>
              <a:rPr lang="en-US" altLang="ja-JP" sz="3200" dirty="0"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</a:rPr>
              <a:t>		</a:t>
            </a:r>
            <a:r>
              <a:rPr lang="en-US" altLang="ja-JP" sz="3200" dirty="0">
                <a:solidFill>
                  <a:schemeClr val="tx2">
                    <a:lumMod val="75000"/>
                  </a:schemeClr>
                </a:solidFill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</a:rPr>
              <a:t>2D</a:t>
            </a:r>
            <a:r>
              <a:rPr lang="ja-JP" altLang="en-US" sz="3200" dirty="0">
                <a:solidFill>
                  <a:schemeClr val="tx2">
                    <a:lumMod val="75000"/>
                  </a:schemeClr>
                </a:solidFill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</a:rPr>
              <a:t>横スクロールアクション</a:t>
            </a:r>
          </a:p>
          <a:p>
            <a:pPr algn="l"/>
            <a:r>
              <a:rPr lang="ja-JP" altLang="en-US" sz="3200" dirty="0">
                <a:solidFill>
                  <a:srgbClr val="7030A0"/>
                </a:solidFill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</a:rPr>
              <a:t>コンセプト</a:t>
            </a:r>
            <a:r>
              <a:rPr lang="en-US" altLang="ja-JP" sz="3200" dirty="0"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</a:rPr>
              <a:t>	</a:t>
            </a:r>
            <a:r>
              <a:rPr lang="ja-JP" altLang="en-US" sz="3200" dirty="0">
                <a:solidFill>
                  <a:schemeClr val="tx2">
                    <a:lumMod val="75000"/>
                  </a:schemeClr>
                </a:solidFill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  <a:sym typeface="+mn-ea"/>
              </a:rPr>
              <a:t>精神力増強トレーニングゲーム・改</a:t>
            </a:r>
          </a:p>
          <a:p>
            <a:pPr algn="l"/>
            <a:r>
              <a:rPr lang="ja-JP" altLang="en-US" sz="3200" dirty="0">
                <a:solidFill>
                  <a:schemeClr val="accent5"/>
                </a:solidFill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  <a:sym typeface="+mn-ea"/>
              </a:rPr>
              <a:t>ターゲット</a:t>
            </a:r>
            <a:r>
              <a:rPr lang="en-US" altLang="ja-JP" sz="3200" dirty="0"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  <a:sym typeface="+mn-ea"/>
              </a:rPr>
              <a:t>	</a:t>
            </a:r>
            <a:r>
              <a:rPr lang="ja-JP" altLang="en-US" sz="3200" dirty="0">
                <a:solidFill>
                  <a:schemeClr val="tx2">
                    <a:lumMod val="75000"/>
                  </a:schemeClr>
                </a:solidFill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  <a:sym typeface="+mn-ea"/>
              </a:rPr>
              <a:t>メンタルトレーニングをしたい人</a:t>
            </a:r>
            <a:endParaRPr lang="en-US" altLang="ja-JP" sz="3200" dirty="0">
              <a:solidFill>
                <a:schemeClr val="tx2">
                  <a:lumMod val="75000"/>
                </a:schemeClr>
              </a:solidFill>
              <a:latin typeface="FOT-Popハッピネス Std EB" panose="02020900000000000000" charset="-128"/>
              <a:ea typeface="FOT-Popハッピネス Std EB" panose="02020900000000000000" charset="-128"/>
              <a:cs typeface="FOT-Popハッピネス Std EB" panose="02020900000000000000" charset="-128"/>
              <a:sym typeface="+mn-ea"/>
            </a:endParaRPr>
          </a:p>
        </p:txBody>
      </p:sp>
      <p:pic>
        <p:nvPicPr>
          <p:cNvPr id="6" name="図形 5" descr="tomatoman"/>
          <p:cNvPicPr>
            <a:picLocks noChangeAspect="1"/>
          </p:cNvPicPr>
          <p:nvPr/>
        </p:nvPicPr>
        <p:blipFill>
          <a:blip r:embed="rId3"/>
          <a:srcRect b="33173"/>
          <a:stretch>
            <a:fillRect/>
          </a:stretch>
        </p:blipFill>
        <p:spPr>
          <a:xfrm>
            <a:off x="4573270" y="4822825"/>
            <a:ext cx="3045460" cy="20351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>
            <a:spLocks noGrp="1"/>
          </p:cNvSpPr>
          <p:nvPr/>
        </p:nvSpPr>
        <p:spPr>
          <a:xfrm>
            <a:off x="838200" y="295275"/>
            <a:ext cx="10515600" cy="5918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ja-JP" sz="4000">
                <a:latin typeface="FOT-Popハッピネス Std EB" panose="02020900000000000000" charset="-128"/>
                <a:ea typeface="FOT-Popハッピネス Std EB" panose="02020900000000000000" charset="-128"/>
              </a:rPr>
              <a:t>Untitled</a:t>
            </a:r>
          </a:p>
        </p:txBody>
      </p:sp>
      <p:sp>
        <p:nvSpPr>
          <p:cNvPr id="6" name="テキストボックス 5"/>
          <p:cNvSpPr txBox="1"/>
          <p:nvPr/>
        </p:nvSpPr>
        <p:spPr>
          <a:xfrm>
            <a:off x="374650" y="1259840"/>
            <a:ext cx="7148195" cy="193620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ja-JP" altLang="en-US" sz="2400" b="0" i="0" dirty="0">
                <a:solidFill>
                  <a:schemeClr val="tx2">
                    <a:lumMod val="75000"/>
                  </a:schemeClr>
                </a:solidFill>
                <a:effectLst/>
                <a:latin typeface="FOT-Popハッピネス Std EB" panose="02020900000000000000" pitchFamily="18" charset="-128"/>
                <a:ea typeface="FOT-Popハッピネス Std EB" panose="02020900000000000000" pitchFamily="18" charset="-128"/>
              </a:rPr>
              <a:t>部屋の前に一通の手紙</a:t>
            </a:r>
            <a:endParaRPr lang="en-US" altLang="ja-JP" sz="2400" b="0" i="0" dirty="0">
              <a:solidFill>
                <a:schemeClr val="tx2">
                  <a:lumMod val="75000"/>
                </a:schemeClr>
              </a:solidFill>
              <a:effectLst/>
              <a:latin typeface="FOT-Popハッピネス Std EB" panose="02020900000000000000" pitchFamily="18" charset="-128"/>
              <a:ea typeface="FOT-Popハッピネス Std EB" panose="02020900000000000000" pitchFamily="18" charset="-128"/>
            </a:endParaRPr>
          </a:p>
          <a:p>
            <a:pPr algn="l"/>
            <a:r>
              <a:rPr lang="ja-JP" altLang="en-US" sz="2400" b="0" i="0" dirty="0">
                <a:solidFill>
                  <a:schemeClr val="tx2">
                    <a:lumMod val="75000"/>
                  </a:schemeClr>
                </a:solidFill>
                <a:effectLst/>
                <a:latin typeface="FOT-Popハッピネス Std EB" panose="02020900000000000000" pitchFamily="18" charset="-128"/>
                <a:ea typeface="FOT-Popハッピネス Std EB" panose="02020900000000000000" pitchFamily="18" charset="-128"/>
              </a:rPr>
              <a:t>未来への旅立ちの合図</a:t>
            </a:r>
            <a:endParaRPr lang="en-US" altLang="ja-JP" sz="2400" b="0" i="0" dirty="0">
              <a:solidFill>
                <a:schemeClr val="tx2">
                  <a:lumMod val="75000"/>
                </a:schemeClr>
              </a:solidFill>
              <a:effectLst/>
              <a:latin typeface="FOT-Popハッピネス Std EB" panose="02020900000000000000" pitchFamily="18" charset="-128"/>
              <a:ea typeface="FOT-Popハッピネス Std EB" panose="02020900000000000000" pitchFamily="18" charset="-128"/>
            </a:endParaRPr>
          </a:p>
          <a:p>
            <a:pPr algn="l"/>
            <a:endParaRPr lang="ja-JP" altLang="en-US" sz="2400" b="0" i="0" dirty="0">
              <a:solidFill>
                <a:schemeClr val="tx2">
                  <a:lumMod val="75000"/>
                </a:schemeClr>
              </a:solidFill>
              <a:effectLst/>
              <a:latin typeface="FOT-Popハッピネス Std EB" panose="02020900000000000000" pitchFamily="18" charset="-128"/>
              <a:ea typeface="FOT-Popハッピネス Std EB" panose="02020900000000000000" pitchFamily="18" charset="-128"/>
            </a:endParaRPr>
          </a:p>
          <a:p>
            <a:pPr algn="l"/>
            <a:r>
              <a:rPr lang="ja-JP" altLang="en-US" sz="2400" b="0" i="0" dirty="0">
                <a:solidFill>
                  <a:schemeClr val="tx2">
                    <a:lumMod val="75000"/>
                  </a:schemeClr>
                </a:solidFill>
                <a:effectLst/>
                <a:latin typeface="FOT-Popハッピネス Std EB" panose="02020900000000000000" pitchFamily="18" charset="-128"/>
                <a:ea typeface="FOT-Popハッピネス Std EB" panose="02020900000000000000" pitchFamily="18" charset="-128"/>
              </a:rPr>
              <a:t>これからは自分の手で稼がかなければ</a:t>
            </a:r>
            <a:endParaRPr lang="en-US" altLang="ja-JP" sz="2400" b="0" i="0" dirty="0">
              <a:solidFill>
                <a:schemeClr val="tx2">
                  <a:lumMod val="75000"/>
                </a:schemeClr>
              </a:solidFill>
              <a:effectLst/>
              <a:latin typeface="FOT-Popハッピネス Std EB" panose="02020900000000000000" pitchFamily="18" charset="-128"/>
              <a:ea typeface="FOT-Popハッピネス Std EB" panose="02020900000000000000" pitchFamily="18" charset="-128"/>
            </a:endParaRPr>
          </a:p>
          <a:p>
            <a:pPr algn="l"/>
            <a:r>
              <a:rPr lang="ja-JP" altLang="en-US" sz="2400" b="0" i="0" dirty="0">
                <a:solidFill>
                  <a:schemeClr val="tx2">
                    <a:lumMod val="75000"/>
                  </a:schemeClr>
                </a:solidFill>
                <a:effectLst/>
                <a:latin typeface="FOT-Popハッピネス Std EB" panose="02020900000000000000" pitchFamily="18" charset="-128"/>
                <a:ea typeface="FOT-Popハッピネス Std EB" panose="02020900000000000000" pitchFamily="18" charset="-128"/>
              </a:rPr>
              <a:t>生きていくための糧を</a:t>
            </a:r>
            <a:endParaRPr lang="en-US" altLang="ja-JP" sz="2400" b="0" i="0" dirty="0">
              <a:solidFill>
                <a:schemeClr val="tx2">
                  <a:lumMod val="75000"/>
                </a:schemeClr>
              </a:solidFill>
              <a:effectLst/>
              <a:latin typeface="FOT-Popハッピネス Std EB" panose="02020900000000000000" pitchFamily="18" charset="-128"/>
              <a:ea typeface="FOT-Popハッピネス Std EB" panose="02020900000000000000" pitchFamily="18" charset="-128"/>
            </a:endParaRPr>
          </a:p>
          <a:p>
            <a:pPr algn="l"/>
            <a:endParaRPr lang="ja-JP" altLang="en-US" sz="2400" b="0" i="0" dirty="0">
              <a:solidFill>
                <a:schemeClr val="tx2">
                  <a:lumMod val="75000"/>
                </a:schemeClr>
              </a:solidFill>
              <a:effectLst/>
              <a:latin typeface="FOT-Popハッピネス Std EB" panose="02020900000000000000" pitchFamily="18" charset="-128"/>
              <a:ea typeface="FOT-Popハッピネス Std EB" panose="02020900000000000000" pitchFamily="18" charset="-128"/>
            </a:endParaRPr>
          </a:p>
          <a:p>
            <a:pPr algn="l"/>
            <a:r>
              <a:rPr lang="ja-JP" altLang="en-US" sz="2400" b="0" i="0" dirty="0">
                <a:solidFill>
                  <a:schemeClr val="tx2">
                    <a:lumMod val="75000"/>
                  </a:schemeClr>
                </a:solidFill>
                <a:effectLst/>
                <a:latin typeface="FOT-Popハッピネス Std EB" panose="02020900000000000000" pitchFamily="18" charset="-128"/>
                <a:ea typeface="FOT-Popハッピネス Std EB" panose="02020900000000000000" pitchFamily="18" charset="-128"/>
              </a:rPr>
              <a:t>ステージ内に仕掛けられたたくさんの試練 それを乗り越えて就職を目指そう</a:t>
            </a:r>
          </a:p>
        </p:txBody>
      </p:sp>
      <p:pic>
        <p:nvPicPr>
          <p:cNvPr id="7" name="図形 6" descr="C:\Users\student601\Documents\letter.pngletter"/>
          <p:cNvPicPr>
            <a:picLocks noChangeAspect="1"/>
          </p:cNvPicPr>
          <p:nvPr/>
        </p:nvPicPr>
        <p:blipFill>
          <a:blip r:embed="rId2"/>
          <a:srcRect l="7" r="7"/>
          <a:stretch>
            <a:fillRect/>
          </a:stretch>
        </p:blipFill>
        <p:spPr>
          <a:xfrm>
            <a:off x="7603490" y="1113518"/>
            <a:ext cx="4360545" cy="366649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図形 8" descr="mamaplan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5492" y="3642224"/>
            <a:ext cx="856615" cy="856615"/>
          </a:xfrm>
          <a:prstGeom prst="rect">
            <a:avLst/>
          </a:prstGeom>
        </p:spPr>
      </p:pic>
      <p:sp>
        <p:nvSpPr>
          <p:cNvPr id="10" name="テキストボックス 9"/>
          <p:cNvSpPr txBox="1"/>
          <p:nvPr/>
        </p:nvSpPr>
        <p:spPr>
          <a:xfrm>
            <a:off x="374650" y="5329509"/>
            <a:ext cx="725424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solidFill>
                  <a:schemeClr val="tx2">
                    <a:lumMod val="75000"/>
                  </a:schemeClr>
                </a:solidFill>
                <a:latin typeface="FOT-Popハッピネス Std EB" panose="02020900000000000000" charset="-128"/>
                <a:ea typeface="FOT-Popハッピネス Std EB" panose="02020900000000000000" charset="-128"/>
              </a:rPr>
              <a:t>全三話</a:t>
            </a:r>
          </a:p>
          <a:p>
            <a:r>
              <a:rPr lang="ja-JP" altLang="en-US" sz="2400" dirty="0">
                <a:solidFill>
                  <a:schemeClr val="tx2">
                    <a:lumMod val="75000"/>
                  </a:schemeClr>
                </a:solidFill>
                <a:latin typeface="FOT-Popハッピネス Std EB" panose="02020900000000000000" charset="-128"/>
                <a:ea typeface="FOT-Popハッピネス Std EB" panose="02020900000000000000" charset="-128"/>
              </a:rPr>
              <a:t>ステージ選択制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591820"/>
          </a:xfrm>
        </p:spPr>
        <p:txBody>
          <a:bodyPr>
            <a:noAutofit/>
          </a:bodyPr>
          <a:lstStyle/>
          <a:p>
            <a:pPr algn="ctr"/>
            <a:r>
              <a:rPr lang="ja-JP" altLang="en-US" sz="4000" dirty="0">
                <a:solidFill>
                  <a:schemeClr val="tx2">
                    <a:lumMod val="75000"/>
                  </a:schemeClr>
                </a:solidFill>
                <a:latin typeface="FOT-Popハッピネス Std EB" panose="02020900000000000000" charset="-128"/>
                <a:ea typeface="FOT-Popハッピネス Std EB" panose="02020900000000000000" charset="-128"/>
              </a:rPr>
              <a:t>操作方法</a:t>
            </a:r>
          </a:p>
        </p:txBody>
      </p:sp>
      <p:pic>
        <p:nvPicPr>
          <p:cNvPr id="7" name="図形 6" descr="D:\desktop\keyboard.pngkeyboard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575878" y="738823"/>
            <a:ext cx="7040880" cy="2710180"/>
          </a:xfrm>
          <a:prstGeom prst="rect">
            <a:avLst/>
          </a:prstGeom>
          <a:effectLst/>
        </p:spPr>
      </p:pic>
      <p:sp>
        <p:nvSpPr>
          <p:cNvPr id="8" name="テキストボックス 7"/>
          <p:cNvSpPr txBox="1"/>
          <p:nvPr/>
        </p:nvSpPr>
        <p:spPr>
          <a:xfrm>
            <a:off x="1849755" y="3647440"/>
            <a:ext cx="849185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>
                <a:ln w="3175">
                  <a:noFill/>
                </a:ln>
                <a:solidFill>
                  <a:schemeClr val="accent2"/>
                </a:solidFill>
                <a:effectLst/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</a:rPr>
              <a:t>E</a:t>
            </a:r>
            <a:r>
              <a:rPr lang="en-US" altLang="ja-JP" sz="2800" dirty="0">
                <a:ln w="3175">
                  <a:noFill/>
                </a:ln>
                <a:solidFill>
                  <a:schemeClr val="accent2"/>
                </a:solidFill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</a:rPr>
              <a:t>sc</a:t>
            </a:r>
            <a:r>
              <a:rPr lang="en-US" altLang="ja-JP" sz="2800" dirty="0"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</a:rPr>
              <a:t> </a:t>
            </a:r>
            <a:r>
              <a:rPr lang="ja-JP" altLang="en-US" sz="2800" dirty="0">
                <a:solidFill>
                  <a:schemeClr val="tx2">
                    <a:lumMod val="75000"/>
                  </a:schemeClr>
                </a:solidFill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</a:rPr>
              <a:t>ポーズ</a:t>
            </a:r>
            <a:r>
              <a:rPr lang="en-US" altLang="ja-JP" sz="2800" dirty="0">
                <a:solidFill>
                  <a:schemeClr val="tx2">
                    <a:lumMod val="75000"/>
                  </a:schemeClr>
                </a:solidFill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</a:rPr>
              <a:t>	</a:t>
            </a:r>
            <a:r>
              <a:rPr lang="en-US" altLang="ja-JP" sz="2800" dirty="0"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</a:rPr>
              <a:t>	</a:t>
            </a:r>
            <a:r>
              <a:rPr lang="en-US" altLang="ja-JP" sz="2800" dirty="0">
                <a:solidFill>
                  <a:srgbClr val="FF0000"/>
                </a:solidFill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</a:rPr>
              <a:t>W</a:t>
            </a:r>
            <a:r>
              <a:rPr lang="en-US" altLang="ja-JP" sz="2800" dirty="0"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</a:rPr>
              <a:t> </a:t>
            </a:r>
            <a:r>
              <a:rPr lang="ja-JP" altLang="en-US" sz="2800" dirty="0">
                <a:solidFill>
                  <a:schemeClr val="tx2">
                    <a:lumMod val="75000"/>
                  </a:schemeClr>
                </a:solidFill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</a:rPr>
              <a:t>ジャンプ</a:t>
            </a:r>
            <a:r>
              <a:rPr lang="en-US" altLang="ja-JP" sz="2800" dirty="0"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</a:rPr>
              <a:t>	</a:t>
            </a:r>
            <a:r>
              <a:rPr lang="en-US" altLang="ja-JP" sz="2800" dirty="0">
                <a:solidFill>
                  <a:srgbClr val="0070C0"/>
                </a:solidFill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  <a:sym typeface="+mn-ea"/>
              </a:rPr>
              <a:t>I</a:t>
            </a:r>
            <a:r>
              <a:rPr lang="en-US" altLang="ja-JP" sz="2800" dirty="0"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  <a:sym typeface="+mn-ea"/>
              </a:rPr>
              <a:t> </a:t>
            </a:r>
            <a:r>
              <a:rPr lang="ja-JP" altLang="en-US" sz="2800" dirty="0">
                <a:solidFill>
                  <a:schemeClr val="tx2">
                    <a:lumMod val="75000"/>
                  </a:schemeClr>
                </a:solidFill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  <a:sym typeface="+mn-ea"/>
              </a:rPr>
              <a:t>ズームイン</a:t>
            </a:r>
            <a:endParaRPr lang="ja-JP" altLang="en-US" sz="2800" dirty="0">
              <a:solidFill>
                <a:schemeClr val="tx2">
                  <a:lumMod val="75000"/>
                </a:schemeClr>
              </a:solidFill>
              <a:latin typeface="FOT-Popハッピネス Std EB" panose="02020900000000000000" charset="-128"/>
              <a:ea typeface="FOT-Popハッピネス Std EB" panose="02020900000000000000" charset="-128"/>
              <a:cs typeface="FOT-Popハッピネス Std EB" panose="02020900000000000000" charset="-128"/>
            </a:endParaRPr>
          </a:p>
          <a:p>
            <a:r>
              <a:rPr lang="en-US" altLang="ja-JP" sz="2800" dirty="0">
                <a:solidFill>
                  <a:srgbClr val="FF0000"/>
                </a:solidFill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</a:rPr>
              <a:t>			A</a:t>
            </a:r>
            <a:r>
              <a:rPr lang="en-US" altLang="ja-JP" sz="2800" dirty="0"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</a:rPr>
              <a:t> </a:t>
            </a:r>
            <a:r>
              <a:rPr lang="ja-JP" altLang="en-US" sz="2800" dirty="0">
                <a:solidFill>
                  <a:schemeClr val="tx2">
                    <a:lumMod val="75000"/>
                  </a:schemeClr>
                </a:solidFill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</a:rPr>
              <a:t>左移動</a:t>
            </a:r>
            <a:r>
              <a:rPr lang="en-US" altLang="ja-JP" sz="2800" dirty="0"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</a:rPr>
              <a:t>		</a:t>
            </a:r>
            <a:r>
              <a:rPr lang="en-US" altLang="ja-JP" sz="2800" dirty="0">
                <a:solidFill>
                  <a:srgbClr val="0070C0"/>
                </a:solidFill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  <a:sym typeface="+mn-ea"/>
              </a:rPr>
              <a:t>O</a:t>
            </a:r>
            <a:r>
              <a:rPr lang="en-US" altLang="ja-JP" sz="2800" dirty="0"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  <a:sym typeface="+mn-ea"/>
              </a:rPr>
              <a:t> </a:t>
            </a:r>
            <a:r>
              <a:rPr lang="ja-JP" altLang="en-US" sz="2800" dirty="0">
                <a:solidFill>
                  <a:schemeClr val="tx2">
                    <a:lumMod val="75000"/>
                  </a:schemeClr>
                </a:solidFill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  <a:sym typeface="+mn-ea"/>
              </a:rPr>
              <a:t>ズームアウト</a:t>
            </a:r>
            <a:endParaRPr lang="en-US" altLang="ja-JP" sz="2800" dirty="0">
              <a:solidFill>
                <a:schemeClr val="tx2">
                  <a:lumMod val="75000"/>
                </a:schemeClr>
              </a:solidFill>
              <a:latin typeface="FOT-Popハッピネス Std EB" panose="02020900000000000000" charset="-128"/>
              <a:ea typeface="FOT-Popハッピネス Std EB" panose="02020900000000000000" charset="-128"/>
              <a:cs typeface="FOT-Popハッピネス Std EB" panose="02020900000000000000" charset="-128"/>
            </a:endParaRPr>
          </a:p>
          <a:p>
            <a:r>
              <a:rPr lang="en-US" altLang="ja-JP" sz="2800" dirty="0">
                <a:solidFill>
                  <a:srgbClr val="FF0000"/>
                </a:solidFill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</a:rPr>
              <a:t>			D</a:t>
            </a:r>
            <a:r>
              <a:rPr lang="en-US" altLang="ja-JP" sz="2800" dirty="0"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</a:rPr>
              <a:t> </a:t>
            </a:r>
            <a:r>
              <a:rPr lang="ja-JP" altLang="en-US" sz="2800" dirty="0">
                <a:solidFill>
                  <a:schemeClr val="tx2">
                    <a:lumMod val="75000"/>
                  </a:schemeClr>
                </a:solidFill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</a:rPr>
              <a:t>右移動</a:t>
            </a:r>
          </a:p>
          <a:p>
            <a:endParaRPr lang="ja-JP" altLang="en-US" sz="2800" dirty="0">
              <a:latin typeface="FOT-Popハッピネス Std EB" panose="02020900000000000000" charset="-128"/>
              <a:ea typeface="FOT-Popハッピネス Std EB" panose="02020900000000000000" charset="-128"/>
              <a:cs typeface="FOT-Popハッピネス Std EB" panose="02020900000000000000" charset="-128"/>
            </a:endParaRPr>
          </a:p>
          <a:p>
            <a:r>
              <a:rPr lang="en-US" altLang="ja-JP" sz="2800" dirty="0">
                <a:solidFill>
                  <a:srgbClr val="00B050"/>
                </a:solidFill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  <a:sym typeface="+mn-ea"/>
              </a:rPr>
              <a:t>J</a:t>
            </a:r>
            <a:r>
              <a:rPr lang="en-US" altLang="ja-JP" sz="2800" dirty="0"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  <a:sym typeface="+mn-ea"/>
              </a:rPr>
              <a:t> </a:t>
            </a:r>
            <a:r>
              <a:rPr lang="ja-JP" altLang="en-US" sz="2800" dirty="0">
                <a:solidFill>
                  <a:schemeClr val="tx2">
                    <a:lumMod val="75000"/>
                  </a:schemeClr>
                </a:solidFill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  <a:sym typeface="+mn-ea"/>
              </a:rPr>
              <a:t>アクション</a:t>
            </a:r>
            <a:r>
              <a:rPr lang="en-US" altLang="ja-JP" sz="2800" dirty="0">
                <a:solidFill>
                  <a:schemeClr val="tx2">
                    <a:lumMod val="75000"/>
                  </a:schemeClr>
                </a:solidFill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  <a:sym typeface="+mn-ea"/>
              </a:rPr>
              <a:t>	</a:t>
            </a:r>
            <a:r>
              <a:rPr lang="ja-JP" altLang="en-US" sz="2800" dirty="0">
                <a:solidFill>
                  <a:schemeClr val="tx2">
                    <a:lumMod val="75000"/>
                  </a:schemeClr>
                </a:solidFill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  <a:sym typeface="+mn-ea"/>
              </a:rPr>
              <a:t>レバーなどのギミックを起動する</a:t>
            </a:r>
          </a:p>
          <a:p>
            <a:r>
              <a:rPr lang="en-US" altLang="ja-JP" sz="2800" dirty="0" err="1">
                <a:solidFill>
                  <a:srgbClr val="00B050"/>
                </a:solidFill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  <a:sym typeface="+mn-ea"/>
              </a:rPr>
              <a:t>Spc</a:t>
            </a:r>
            <a:r>
              <a:rPr lang="en-US" altLang="ja-JP" sz="2800" dirty="0">
                <a:solidFill>
                  <a:schemeClr val="tx1"/>
                </a:solidFill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  <a:sym typeface="+mn-ea"/>
              </a:rPr>
              <a:t> </a:t>
            </a:r>
            <a:r>
              <a:rPr lang="ja-JP" altLang="en-US" sz="2800" dirty="0">
                <a:solidFill>
                  <a:schemeClr val="tx2">
                    <a:lumMod val="75000"/>
                  </a:schemeClr>
                </a:solidFill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  <a:sym typeface="+mn-ea"/>
              </a:rPr>
              <a:t>戻る</a:t>
            </a:r>
            <a:r>
              <a:rPr lang="en-US" altLang="ja-JP" sz="2800" dirty="0">
                <a:solidFill>
                  <a:schemeClr val="tx2">
                    <a:lumMod val="75000"/>
                  </a:schemeClr>
                </a:solidFill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  <a:sym typeface="+mn-ea"/>
              </a:rPr>
              <a:t>	</a:t>
            </a:r>
            <a:r>
              <a:rPr lang="ja-JP" altLang="en-US" sz="2800" dirty="0">
                <a:solidFill>
                  <a:schemeClr val="tx2">
                    <a:lumMod val="75000"/>
                  </a:schemeClr>
                </a:solidFill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  <a:sym typeface="+mn-ea"/>
              </a:rPr>
              <a:t>チェックポイントに戻る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ボックス 5"/>
          <p:cNvSpPr txBox="1"/>
          <p:nvPr/>
        </p:nvSpPr>
        <p:spPr>
          <a:xfrm>
            <a:off x="898842" y="1322705"/>
            <a:ext cx="1039431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400" dirty="0">
                <a:solidFill>
                  <a:schemeClr val="tx2">
                    <a:lumMod val="75000"/>
                  </a:schemeClr>
                </a:solidFill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</a:rPr>
              <a:t>特別感謝</a:t>
            </a:r>
          </a:p>
          <a:p>
            <a:r>
              <a:rPr lang="ja-JP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</a:rPr>
              <a:t>ゲームエンジン</a:t>
            </a:r>
            <a:r>
              <a:rPr lang="en-US" altLang="ja-JP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</a:rPr>
              <a:t>	</a:t>
            </a:r>
            <a:r>
              <a:rPr lang="en-US" altLang="ja-JP" sz="2800" dirty="0">
                <a:solidFill>
                  <a:schemeClr val="tx2">
                    <a:lumMod val="75000"/>
                  </a:schemeClr>
                </a:solidFill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</a:rPr>
              <a:t>Unity</a:t>
            </a:r>
          </a:p>
          <a:p>
            <a:endParaRPr lang="ja-JP" altLang="en-US" sz="2800" dirty="0">
              <a:solidFill>
                <a:srgbClr val="C00000"/>
              </a:solidFill>
              <a:latin typeface="FOT-Popハッピネス Std EB" panose="02020900000000000000" charset="-128"/>
              <a:ea typeface="FOT-Popハッピネス Std EB" panose="02020900000000000000" charset="-128"/>
              <a:cs typeface="FOT-Popハッピネス Std EB" panose="02020900000000000000" charset="-128"/>
            </a:endParaRPr>
          </a:p>
          <a:p>
            <a:r>
              <a:rPr lang="ja-JP" altLang="en-US" sz="2800" dirty="0">
                <a:solidFill>
                  <a:srgbClr val="C00000"/>
                </a:solidFill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</a:rPr>
              <a:t>使用ツール</a:t>
            </a:r>
            <a:r>
              <a:rPr lang="en-US" altLang="ja-JP" sz="2800" dirty="0">
                <a:solidFill>
                  <a:srgbClr val="C00000"/>
                </a:solidFill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</a:rPr>
              <a:t>	</a:t>
            </a:r>
            <a:r>
              <a:rPr lang="en-US" altLang="ja-JP" sz="2800" dirty="0"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</a:rPr>
              <a:t>	</a:t>
            </a:r>
            <a:r>
              <a:rPr lang="en-US" altLang="ja-JP" sz="2800" dirty="0" err="1">
                <a:solidFill>
                  <a:schemeClr val="tx2">
                    <a:lumMod val="75000"/>
                  </a:schemeClr>
                </a:solidFill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</a:rPr>
              <a:t>Neovim</a:t>
            </a:r>
            <a:r>
              <a:rPr lang="en-US" altLang="ja-JP" sz="2800" dirty="0">
                <a:solidFill>
                  <a:schemeClr val="tx2">
                    <a:lumMod val="75000"/>
                  </a:schemeClr>
                </a:solidFill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</a:rPr>
              <a:t> with </a:t>
            </a:r>
            <a:r>
              <a:rPr lang="en-US" altLang="ja-JP" sz="2800" dirty="0" err="1">
                <a:solidFill>
                  <a:schemeClr val="tx2">
                    <a:lumMod val="75000"/>
                  </a:schemeClr>
                </a:solidFill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</a:rPr>
              <a:t>VSCode</a:t>
            </a:r>
            <a:endParaRPr lang="en-US" altLang="ja-JP" sz="2800" dirty="0">
              <a:solidFill>
                <a:schemeClr val="tx2">
                  <a:lumMod val="75000"/>
                </a:schemeClr>
              </a:solidFill>
              <a:latin typeface="FOT-Popハッピネス Std EB" panose="02020900000000000000" charset="-128"/>
              <a:ea typeface="FOT-Popハッピネス Std EB" panose="02020900000000000000" charset="-128"/>
              <a:cs typeface="FOT-Popハッピネス Std EB" panose="02020900000000000000" charset="-128"/>
            </a:endParaRPr>
          </a:p>
          <a:p>
            <a:r>
              <a:rPr lang="en-US" altLang="ja-JP" sz="2800" dirty="0">
                <a:solidFill>
                  <a:schemeClr val="tx2">
                    <a:lumMod val="75000"/>
                  </a:schemeClr>
                </a:solidFill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</a:rPr>
              <a:t>			GIMP</a:t>
            </a:r>
          </a:p>
          <a:p>
            <a:r>
              <a:rPr lang="en-US" altLang="ja-JP" sz="2800" dirty="0">
                <a:solidFill>
                  <a:schemeClr val="tx2">
                    <a:lumMod val="75000"/>
                  </a:schemeClr>
                </a:solidFill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</a:rPr>
              <a:t>			Git</a:t>
            </a:r>
          </a:p>
          <a:p>
            <a:r>
              <a:rPr lang="en-US" altLang="ja-JP" sz="2800" dirty="0">
                <a:solidFill>
                  <a:schemeClr val="tx2">
                    <a:lumMod val="75000"/>
                  </a:schemeClr>
                </a:solidFill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</a:rPr>
              <a:t>			Google Bard</a:t>
            </a:r>
          </a:p>
          <a:p>
            <a:r>
              <a:rPr lang="en-US" altLang="ja-JP" sz="2800" dirty="0">
                <a:solidFill>
                  <a:schemeClr val="tx2">
                    <a:lumMod val="75000"/>
                  </a:schemeClr>
                </a:solidFill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</a:rPr>
              <a:t>			Notion</a:t>
            </a:r>
          </a:p>
        </p:txBody>
      </p:sp>
      <p:sp>
        <p:nvSpPr>
          <p:cNvPr id="2" name="テキストボックス 5"/>
          <p:cNvSpPr txBox="1"/>
          <p:nvPr/>
        </p:nvSpPr>
        <p:spPr>
          <a:xfrm>
            <a:off x="899160" y="642640"/>
            <a:ext cx="103943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chemeClr val="accent5"/>
                </a:solidFill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</a:rPr>
              <a:t>制作期間</a:t>
            </a:r>
            <a:r>
              <a:rPr lang="en-US" altLang="ja-JP" sz="2800" dirty="0">
                <a:solidFill>
                  <a:schemeClr val="tx2">
                    <a:lumMod val="75000"/>
                  </a:schemeClr>
                </a:solidFill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</a:rPr>
              <a:t>		2023/9/13 ~ 2024/1/26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MS P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MS P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150</Words>
  <Application>Microsoft Office PowerPoint</Application>
  <PresentationFormat>ワイド画面</PresentationFormat>
  <Paragraphs>31</Paragraphs>
  <Slides>4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FOT-Popハッピネス Std EB</vt:lpstr>
      <vt:lpstr>MS PGothic</vt:lpstr>
      <vt:lpstr>Arial</vt:lpstr>
      <vt:lpstr>Calibri</vt:lpstr>
      <vt:lpstr>Office テーマ</vt:lpstr>
      <vt:lpstr>🍅くんのひきこもり脱出ゲーム</vt:lpstr>
      <vt:lpstr>PowerPoint プレゼンテーション</vt:lpstr>
      <vt:lpstr>操作方法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TaxMC Neo</dc:title>
  <dc:creator/>
  <cp:lastModifiedBy>trrne albacore</cp:lastModifiedBy>
  <cp:revision>40</cp:revision>
  <dcterms:created xsi:type="dcterms:W3CDTF">2023-10-15T05:40:00Z</dcterms:created>
  <dcterms:modified xsi:type="dcterms:W3CDTF">2023-10-19T19:43:21Z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1041-11.2.0.11042</vt:lpwstr>
  </property>
  <property fmtid="{D5CDD505-2E9C-101B-9397-08002B2CF9AE}" pid="3" name="ICV">
    <vt:lpwstr>40CABE2C98844EC2A8FA320C464CD71C</vt:lpwstr>
  </property>
</Properties>
</file>