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75" r:id="rId13"/>
    <p:sldId id="269" r:id="rId14"/>
    <p:sldId id="271" r:id="rId15"/>
    <p:sldId id="276" r:id="rId16"/>
    <p:sldId id="265" r:id="rId17"/>
    <p:sldId id="278" r:id="rId18"/>
    <p:sldId id="270" r:id="rId19"/>
    <p:sldId id="272" r:id="rId20"/>
    <p:sldId id="266" r:id="rId21"/>
    <p:sldId id="274" r:id="rId22"/>
    <p:sldId id="27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1"/>
    <p:restoredTop sz="93484"/>
  </p:normalViewPr>
  <p:slideViewPr>
    <p:cSldViewPr snapToGrid="0" snapToObjects="1">
      <p:cViewPr>
        <p:scale>
          <a:sx n="105" d="100"/>
          <a:sy n="105" d="100"/>
        </p:scale>
        <p:origin x="240" y="472"/>
      </p:cViewPr>
      <p:guideLst/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3EFD1-E012-1B4E-9FBB-EC2F7160D07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6691-7D57-7540-8F73-8808FBCB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0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8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9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35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31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T058/2019.1" TargetMode="External"/><Relationship Id="rId2" Type="http://schemas.openxmlformats.org/officeDocument/2006/relationships/hyperlink" Target="https://github.com/CET0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msbrito@uesc.b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AB38-A02B-4542-92DE-CA2FD321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CET 058 –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6394B-72F4-9441-BAC3-C42C317D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Prof. Mathias Santos de Brito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EF29D-BE3D-0048-A1A9-2B3C993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6D351-90A8-8C4B-913B-E3C5FBCC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DC53D-F2AA-F44D-9212-3DF78E3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7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5BC8-697F-6A43-B980-2595940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994-4DF0-444F-AF42-9A2F9B6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“É a primeira Fase de um Compilador. Sua tarefa principal é a de ler os caracteres de entrada e produzir uma sequência de </a:t>
            </a:r>
            <a:r>
              <a:rPr lang="pt-BR" i="1" dirty="0" err="1"/>
              <a:t>tokens</a:t>
            </a:r>
            <a:r>
              <a:rPr lang="pt-BR" dirty="0"/>
              <a:t> que o </a:t>
            </a:r>
            <a:r>
              <a:rPr lang="pt-BR" i="1" dirty="0" err="1"/>
              <a:t>parser</a:t>
            </a:r>
            <a:r>
              <a:rPr lang="pt-BR" dirty="0"/>
              <a:t> utiliza para a análise sintática”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Alfredo V. </a:t>
            </a:r>
            <a:r>
              <a:rPr lang="pt-BR" sz="1800" dirty="0" err="1"/>
              <a:t>Aho</a:t>
            </a:r>
            <a:r>
              <a:rPr lang="pt-BR" sz="1800" dirty="0"/>
              <a:t>; Compiladores: Princípios, Técnicas e Ferramentas</a:t>
            </a:r>
            <a:r>
              <a:rPr lang="pt-BR" dirty="0"/>
              <a:t>	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D19C6-B751-3C4F-B6F8-650FA8E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67972-8738-624A-A0F8-317F6958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4A05B-BF30-434A-B1E6-770928DB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768B-4C0D-9844-8EE3-599FC48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68E3-96E6-D843-A7A6-2FE9CB2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o arquivo de entrada e </a:t>
            </a:r>
            <a:r>
              <a:rPr lang="pt-BR" dirty="0" err="1"/>
              <a:t>escaneia</a:t>
            </a:r>
            <a:r>
              <a:rPr lang="pt-BR" dirty="0"/>
              <a:t> os caracteres.</a:t>
            </a:r>
          </a:p>
          <a:p>
            <a:r>
              <a:rPr lang="pt-BR" dirty="0"/>
              <a:t>Agrupa-os em Lexemas e produz um </a:t>
            </a:r>
            <a:r>
              <a:rPr lang="pt-BR" i="1" dirty="0" err="1"/>
              <a:t>token</a:t>
            </a:r>
            <a:r>
              <a:rPr lang="pt-BR" dirty="0"/>
              <a:t> como saída.</a:t>
            </a:r>
          </a:p>
          <a:p>
            <a:r>
              <a:rPr lang="pt-BR" dirty="0"/>
              <a:t>Pode remover espaços e comentários do código-fonte.</a:t>
            </a:r>
          </a:p>
          <a:p>
            <a:r>
              <a:rPr lang="pt-BR" dirty="0"/>
              <a:t>Expandir Macros encontradas no código-fonte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10895-3533-4541-AE48-06BF0DC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D5CB-E40F-8544-A5BF-B1378F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42AC5-591F-1C49-B5E1-3DC9D2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2CD-DC77-F243-85C7-6E940DC2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r>
              <a:rPr lang="pt-BR" dirty="0"/>
              <a:t> e </a:t>
            </a:r>
            <a:r>
              <a:rPr lang="pt-BR" dirty="0" err="1"/>
              <a:t>Lexamas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18EAE-600E-3643-8989-610D6B5C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são um conjunto de caracteres que possui um significado</a:t>
            </a:r>
          </a:p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identificadores</a:t>
            </a:r>
          </a:p>
          <a:p>
            <a:pPr lvl="1"/>
            <a:r>
              <a:rPr lang="pt-BR" dirty="0"/>
              <a:t>Constantes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Um Lexema é o conjunto de caracteres que forma 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r>
              <a:rPr lang="pt-BR" dirty="0"/>
              <a:t>Um lexema pode ser composto por um ou mais caracteres</a:t>
            </a:r>
          </a:p>
          <a:p>
            <a:r>
              <a:rPr lang="pt-BR" dirty="0"/>
              <a:t>Um </a:t>
            </a:r>
            <a:r>
              <a:rPr lang="pt-BR" i="1" dirty="0" err="1"/>
              <a:t>token</a:t>
            </a:r>
            <a:r>
              <a:rPr lang="pt-BR" i="1" dirty="0"/>
              <a:t> </a:t>
            </a:r>
            <a:r>
              <a:rPr lang="pt-BR" dirty="0"/>
              <a:t>pode ser composto por mais de um lexema.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31DAC-FBB7-CA46-B33D-D521402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315FE-BD39-B546-84E1-41C9595D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B0309-BE8D-484C-B6D7-DBC888C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5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F17-6A83-A840-B1D5-CD0E2D6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exemplo... Quais </a:t>
            </a:r>
            <a:r>
              <a:rPr lang="pt-BR" i="1" dirty="0" err="1"/>
              <a:t>Tokens</a:t>
            </a:r>
            <a:r>
              <a:rPr lang="pt-BR" dirty="0"/>
              <a:t> podemos extrair?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3D7-1FA2-CF42-9DBA-BA6A71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8955-5658-2D46-BE54-2F0ABB7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77AC-FBE9-8644-8074-7AB344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2E3671-E6AC-C248-8438-2BE6BDADFB10}"/>
              </a:ext>
            </a:extLst>
          </p:cNvPr>
          <p:cNvSpPr/>
          <p:nvPr/>
        </p:nvSpPr>
        <p:spPr>
          <a:xfrm>
            <a:off x="889638" y="1183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#include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&lt;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stdio.c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&gt; </a:t>
            </a:r>
            <a:b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2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main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for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&lt;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printf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"%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d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,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endParaRPr lang="pt-BR" dirty="0">
              <a:solidFill>
                <a:srgbClr val="C5C8C6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F1E1C-1B5C-2B45-B3EF-39B932AF49AF}"/>
              </a:ext>
            </a:extLst>
          </p:cNvPr>
          <p:cNvSpPr txBox="1"/>
          <p:nvPr/>
        </p:nvSpPr>
        <p:spPr>
          <a:xfrm>
            <a:off x="6559732" y="1183606"/>
            <a:ext cx="410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Antes de Iniciar a análise sintática devemos extrair os </a:t>
            </a:r>
            <a:r>
              <a:rPr lang="pt-BR" sz="2800" i="1" dirty="0" err="1"/>
              <a:t>tokens</a:t>
            </a:r>
            <a:r>
              <a:rPr lang="pt-BR" sz="2800" i="1" dirty="0"/>
              <a:t>, </a:t>
            </a:r>
            <a:r>
              <a:rPr lang="pt-BR" sz="2800" dirty="0"/>
              <a:t>tente encontrar alguns </a:t>
            </a:r>
            <a:r>
              <a:rPr lang="pt-BR" sz="2800" i="1" dirty="0" err="1"/>
              <a:t>tokens</a:t>
            </a:r>
            <a:r>
              <a:rPr lang="pt-BR" sz="2800" dirty="0"/>
              <a:t> e classifique-os...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BE219-089E-7B47-93C7-C8EB48DB2C99}"/>
              </a:ext>
            </a:extLst>
          </p:cNvPr>
          <p:cNvSpPr txBox="1"/>
          <p:nvPr/>
        </p:nvSpPr>
        <p:spPr>
          <a:xfrm>
            <a:off x="5011815" y="4662533"/>
            <a:ext cx="131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&lt;id, “</a:t>
            </a:r>
            <a:r>
              <a:rPr lang="pt-BR" sz="2400" b="1" dirty="0" err="1"/>
              <a:t>n</a:t>
            </a:r>
            <a:r>
              <a:rPr lang="pt-BR" sz="2400" b="1" dirty="0"/>
              <a:t>”&gt;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9A7C9-0293-2D45-833A-78B87CDA85F4}"/>
              </a:ext>
            </a:extLst>
          </p:cNvPr>
          <p:cNvSpPr txBox="1"/>
          <p:nvPr/>
        </p:nvSpPr>
        <p:spPr>
          <a:xfrm>
            <a:off x="6327696" y="4662533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number</a:t>
            </a:r>
            <a:r>
              <a:rPr lang="pt-BR" sz="2400" b="1" dirty="0"/>
              <a:t>, “0”&gt;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FA42E-7103-6F46-9793-D1BA1A9A90F4}"/>
              </a:ext>
            </a:extLst>
          </p:cNvPr>
          <p:cNvSpPr txBox="1"/>
          <p:nvPr/>
        </p:nvSpPr>
        <p:spPr>
          <a:xfrm>
            <a:off x="8365090" y="4662532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if</a:t>
            </a:r>
            <a:r>
              <a:rPr lang="pt-BR" sz="2400" b="1" dirty="0"/>
              <a:t>, &gt;</a:t>
            </a:r>
          </a:p>
        </p:txBody>
      </p:sp>
    </p:spTree>
    <p:extLst>
      <p:ext uri="{BB962C8B-B14F-4D97-AF65-F5344CB8AC3E}">
        <p14:creationId xmlns:p14="http://schemas.microsoft.com/office/powerpoint/2010/main" val="115911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5074-80E6-D644-A554-1C2B738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5DC7E6-335D-B243-B1C5-5EFDF9F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22988"/>
              </p:ext>
            </p:extLst>
          </p:nvPr>
        </p:nvGraphicFramePr>
        <p:xfrm>
          <a:off x="812006" y="26828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167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2642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90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Exemplos de Lexemas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&lt;, &gt;, &lt;=, &gt;=, &lt;&gt;, &gt;,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Idade,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1, 3.52, 5.4345E6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715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939A8-400F-5E41-B4FE-5BC55C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528D-D3CF-3A47-A97B-5BC4F7A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8C9D0-6CA6-6743-A2D2-E17B7C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7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5528-3B70-D54E-8EBC-C994113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Durante 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5C70F-E12D-9348-B5C9-1A8AC75E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Ambiguidades – Quando definimos a nossa linguagem podemos ter que lidar com ambiguidades do gênero:</a:t>
            </a:r>
          </a:p>
          <a:p>
            <a:pPr lvl="1"/>
            <a:r>
              <a:rPr lang="pt-BR" dirty="0"/>
              <a:t>Exemplos: </a:t>
            </a:r>
          </a:p>
          <a:p>
            <a:pPr lvl="2"/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int</a:t>
            </a:r>
            <a:r>
              <a:rPr lang="pt-BR" dirty="0"/>
              <a:t>  </a:t>
            </a:r>
            <a:r>
              <a:rPr lang="pt-BR" dirty="0" err="1"/>
              <a:t>vs</a:t>
            </a:r>
            <a:r>
              <a:rPr lang="pt-BR" dirty="0"/>
              <a:t>  </a:t>
            </a:r>
            <a:r>
              <a:rPr lang="pt-BR" sz="1800" dirty="0" err="1">
                <a:solidFill>
                  <a:srgbClr val="FFFFB6"/>
                </a:solidFill>
                <a:latin typeface="Helvetica" pitchFamily="2" charset="0"/>
              </a:rPr>
              <a:t>print</a:t>
            </a:r>
            <a:endParaRPr lang="pt-BR" sz="1800" dirty="0">
              <a:solidFill>
                <a:srgbClr val="FFFFB6"/>
              </a:solidFill>
              <a:latin typeface="Helvetica" pitchFamily="2" charset="0"/>
            </a:endParaRPr>
          </a:p>
          <a:p>
            <a:pPr lvl="2"/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</a:t>
            </a:r>
            <a:r>
              <a:rPr lang="pt-BR" dirty="0"/>
              <a:t>    </a:t>
            </a:r>
            <a:r>
              <a:rPr lang="pt-BR" dirty="0" err="1"/>
              <a:t>vs</a:t>
            </a:r>
            <a:r>
              <a:rPr lang="pt-BR" dirty="0"/>
              <a:t>   </a:t>
            </a:r>
            <a:r>
              <a:rPr lang="pt-BR" sz="1800" dirty="0">
                <a:solidFill>
                  <a:srgbClr val="EDEDED"/>
                </a:solidFill>
                <a:latin typeface="Helvetica" pitchFamily="2" charset="0"/>
              </a:rPr>
              <a:t>&gt;=</a:t>
            </a:r>
          </a:p>
          <a:p>
            <a:endParaRPr lang="pt-BR" dirty="0"/>
          </a:p>
          <a:p>
            <a:r>
              <a:rPr lang="pt-BR" dirty="0" err="1"/>
              <a:t>Lookahead</a:t>
            </a:r>
            <a:endParaRPr lang="pt-BR" dirty="0"/>
          </a:p>
          <a:p>
            <a:pPr lvl="1"/>
            <a:r>
              <a:rPr lang="pt-BR" dirty="0"/>
              <a:t>É o nome da técnica usada para identificar se a leitura do </a:t>
            </a:r>
            <a:r>
              <a:rPr lang="pt-BR" i="1" dirty="0" err="1"/>
              <a:t>token</a:t>
            </a:r>
            <a:r>
              <a:rPr lang="pt-BR" dirty="0"/>
              <a:t> atual encerrou baseado na leitura de caracteres seguintes, definindo assim o termino do </a:t>
            </a:r>
            <a:r>
              <a:rPr lang="pt-BR" i="1" dirty="0" err="1"/>
              <a:t>token</a:t>
            </a:r>
            <a:r>
              <a:rPr lang="pt-BR" dirty="0"/>
              <a:t> atual bem como o início do próximo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987FB-2F69-F240-9CB9-CB06174F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AF75B-383F-CF46-B020-279CB3B4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F43F9-F725-7349-91A2-EF5E05E5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5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18AB7E-74E0-2547-B863-5848E69F82D8}"/>
              </a:ext>
            </a:extLst>
          </p:cNvPr>
          <p:cNvSpPr txBox="1"/>
          <p:nvPr/>
        </p:nvSpPr>
        <p:spPr>
          <a:xfrm>
            <a:off x="188386" y="183568"/>
            <a:ext cx="439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Antes da teoria... Prática!</a:t>
            </a:r>
          </a:p>
        </p:txBody>
      </p:sp>
    </p:spTree>
    <p:extLst>
      <p:ext uri="{BB962C8B-B14F-4D97-AF65-F5344CB8AC3E}">
        <p14:creationId xmlns:p14="http://schemas.microsoft.com/office/powerpoint/2010/main" val="32003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26A381D-1FE2-F344-BCCF-9A4D8C5A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da Teoria... Prática!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D36A723C-FBE6-974F-8A02-216B5F6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mergulhar nos detalhes das expressões regulares e suas formalidades, vamos brincar com uma ferramenta que usa expressões regulares.</a:t>
            </a:r>
          </a:p>
          <a:p>
            <a:endParaRPr lang="pt-BR" dirty="0"/>
          </a:p>
          <a:p>
            <a:r>
              <a:rPr lang="pt-BR" dirty="0"/>
              <a:t>Vamos fazer alguns exercícios e entender como as expressões regulares funcionam na prática.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424C9-4A06-7742-BACC-F210B1E3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A058-167F-F348-8316-781F3ADA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7F21B-31C8-AF44-A6CE-293655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5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FF7E-4791-5541-A1D0-ABE424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extrair os </a:t>
            </a:r>
            <a:r>
              <a:rPr lang="pt-BR" i="1" dirty="0" err="1"/>
              <a:t>tokens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2580-E6A8-5444-A893-35F14D59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utilizar expressões regulares para extrair os </a:t>
            </a:r>
            <a:r>
              <a:rPr lang="pt-BR" i="1" dirty="0" err="1"/>
              <a:t>tokens</a:t>
            </a:r>
            <a:r>
              <a:rPr lang="pt-BR" dirty="0"/>
              <a:t> de um </a:t>
            </a:r>
            <a:r>
              <a:rPr lang="pt-BR" i="1" dirty="0" err="1"/>
              <a:t>stream</a:t>
            </a:r>
            <a:r>
              <a:rPr lang="pt-BR" dirty="0"/>
              <a:t> de caracteres.</a:t>
            </a:r>
          </a:p>
          <a:p>
            <a:r>
              <a:rPr lang="pt-BR" dirty="0"/>
              <a:t>Expressões regulares são extremamente úteis em diversas área da computação e suas aplicações.</a:t>
            </a:r>
          </a:p>
          <a:p>
            <a:pPr lvl="1"/>
            <a:r>
              <a:rPr lang="pt-BR" dirty="0"/>
              <a:t>Administração de Redes</a:t>
            </a:r>
          </a:p>
          <a:p>
            <a:pPr lvl="1"/>
            <a:r>
              <a:rPr lang="pt-BR" dirty="0"/>
              <a:t>Análise de Dados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Diversas ferramentas usam expressões regulares e muitas linguagens oferecem bibliotecas para processar </a:t>
            </a:r>
            <a:r>
              <a:rPr lang="pt-BR" i="1" dirty="0" err="1"/>
              <a:t>strings</a:t>
            </a:r>
            <a:r>
              <a:rPr lang="pt-BR" dirty="0"/>
              <a:t> usando expressões regulares.</a:t>
            </a:r>
          </a:p>
          <a:p>
            <a:pPr lvl="1"/>
            <a:r>
              <a:rPr lang="pt-BR" dirty="0" err="1"/>
              <a:t>sed</a:t>
            </a:r>
            <a:r>
              <a:rPr lang="pt-BR" dirty="0"/>
              <a:t>, </a:t>
            </a:r>
            <a:r>
              <a:rPr lang="pt-BR" dirty="0" err="1"/>
              <a:t>awk</a:t>
            </a:r>
            <a:r>
              <a:rPr lang="pt-BR" dirty="0"/>
              <a:t>, </a:t>
            </a:r>
            <a:r>
              <a:rPr lang="pt-BR" dirty="0" err="1"/>
              <a:t>perl</a:t>
            </a:r>
            <a:endParaRPr lang="pt-BR" dirty="0"/>
          </a:p>
          <a:p>
            <a:r>
              <a:rPr lang="pt-BR" dirty="0"/>
              <a:t>Um problema potencial  são as diferentes sintaxes para representar uma Expressão Regular.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4675-D49F-1845-906C-2FB581F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2B022-AD13-C444-8AA9-38A5EE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D360-8564-D242-A0C7-4B9CCCE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4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o </a:t>
            </a:r>
            <a:r>
              <a:rPr lang="pt-BR" dirty="0" err="1"/>
              <a:t>Awk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F1FE-C153-804B-9B2E-A095E95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Ementa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31F707F-19A7-C047-9623-57C5C18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Introdução ao Estudo dos Compiladores</a:t>
            </a:r>
          </a:p>
          <a:p>
            <a:r>
              <a:rPr lang="pt-BR" noProof="0" dirty="0"/>
              <a:t>Linguagens de Programação</a:t>
            </a:r>
          </a:p>
          <a:p>
            <a:r>
              <a:rPr lang="pt-BR" noProof="0" dirty="0"/>
              <a:t>Tradutores e Compiladores</a:t>
            </a:r>
          </a:p>
          <a:p>
            <a:r>
              <a:rPr lang="pt-BR" noProof="0" dirty="0"/>
              <a:t>Análise Léxica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Geração de Código Intermediário</a:t>
            </a:r>
          </a:p>
          <a:p>
            <a:r>
              <a:rPr lang="pt-BR" noProof="0" dirty="0"/>
              <a:t>Otimização de Código</a:t>
            </a:r>
          </a:p>
          <a:p>
            <a:r>
              <a:rPr lang="pt-BR" noProof="0" dirty="0"/>
              <a:t>Gerência de Memória</a:t>
            </a:r>
          </a:p>
          <a:p>
            <a:r>
              <a:rPr lang="pt-BR" noProof="0" dirty="0"/>
              <a:t>Geração de Código Objeto</a:t>
            </a:r>
          </a:p>
          <a:p>
            <a:endParaRPr lang="pt-BR" noProof="0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9F0C869-8C39-EB4F-A98D-AB5B4E73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C0A215F-74F2-B241-82E3-91BC9CD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5CCE8C5-0DF7-1E42-9533-5A8DFF5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8450A-B10D-A543-8EFD-23B16465E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dirty="0"/>
              <a:t>^ </a:t>
            </a:r>
            <a:r>
              <a:rPr lang="pt-BR" dirty="0"/>
              <a:t>caractere</a:t>
            </a:r>
            <a:r>
              <a:rPr lang="en" dirty="0"/>
              <a:t> no </a:t>
            </a:r>
            <a:r>
              <a:rPr lang="en" dirty="0" err="1"/>
              <a:t>começo</a:t>
            </a:r>
            <a:r>
              <a:rPr lang="en" dirty="0"/>
              <a:t> do string.</a:t>
            </a:r>
          </a:p>
          <a:p>
            <a:r>
              <a:rPr lang="pt-BR" dirty="0"/>
              <a:t>$ caractere no final do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. Qualquer caractere simples incluindo nova linha</a:t>
            </a:r>
          </a:p>
          <a:p>
            <a:r>
              <a:rPr lang="pt-BR" dirty="0"/>
              <a:t>[...] Lista de caracteres podendo usar intervalos como </a:t>
            </a:r>
            <a:r>
              <a:rPr lang="pt-BR" dirty="0" err="1"/>
              <a:t>a-z</a:t>
            </a:r>
            <a:r>
              <a:rPr lang="pt-BR" dirty="0"/>
              <a:t>, A-Z, 0-9</a:t>
            </a:r>
          </a:p>
          <a:p>
            <a:r>
              <a:rPr lang="pt-BR" dirty="0"/>
              <a:t>| usado para indicar alternativas, como um OU.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8DA8B-E394-4647-994C-8F7265BCF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* o símbolo o regular anterior pode se repetir.</a:t>
            </a:r>
          </a:p>
          <a:p>
            <a:r>
              <a:rPr lang="pt-BR" dirty="0"/>
              <a:t>+ como o anterior mas deve ocorrer pelo menos uma vez</a:t>
            </a:r>
          </a:p>
          <a:p>
            <a:r>
              <a:rPr lang="pt-BR" dirty="0"/>
              <a:t>? O símbolo anterior deve ocorrer uma vez ou nenhuma.</a:t>
            </a:r>
          </a:p>
          <a:p>
            <a:r>
              <a:rPr lang="pt-BR" dirty="0" err="1"/>
              <a:t>Ex</a:t>
            </a:r>
            <a:r>
              <a:rPr lang="pt-BR" dirty="0"/>
              <a:t> para detecção de um identificador. </a:t>
            </a:r>
            <a:br>
              <a:rPr lang="pt-BR" dirty="0"/>
            </a:br>
            <a:r>
              <a:rPr lang="pt-BR" dirty="0"/>
              <a:t>	</a:t>
            </a:r>
            <a:r>
              <a:rPr lang="pt-BR" sz="2000" dirty="0">
                <a:latin typeface="Courier" pitchFamily="2" charset="0"/>
              </a:rPr>
              <a:t>[_a-</a:t>
            </a:r>
            <a:r>
              <a:rPr lang="pt-BR" sz="2000" dirty="0" err="1">
                <a:latin typeface="Courier" pitchFamily="2" charset="0"/>
              </a:rPr>
              <a:t>zA</a:t>
            </a:r>
            <a:r>
              <a:rPr lang="pt-BR" sz="2000" dirty="0">
                <a:latin typeface="Courier" pitchFamily="2" charset="0"/>
              </a:rPr>
              <a:t>-</a:t>
            </a:r>
            <a:r>
              <a:rPr lang="pt-BR" sz="2000" dirty="0" err="1">
                <a:latin typeface="Courier" pitchFamily="2" charset="0"/>
              </a:rPr>
              <a:t>Z</a:t>
            </a:r>
            <a:r>
              <a:rPr lang="pt-BR" sz="2000" dirty="0">
                <a:latin typeface="Courier" pitchFamily="2" charset="0"/>
              </a:rPr>
              <a:t>][_a-zA-Z0-9]*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E91D40-26B5-0A4F-A018-FE75FEEB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Expressões Regulares em AWK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803530-8916-094D-AAED-2BC17B0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5C32D-BB91-8A4D-B7F3-13501D0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0200F-2E32-EB45-914E-E58456E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8034-4D4F-774F-B20E-0FDABE0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Bufferes</a:t>
            </a:r>
            <a:r>
              <a:rPr lang="pt-BR" dirty="0"/>
              <a:t>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6424-7D14-BE48-B9EB-C4E8276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Algumas dificuldades pode ser observadas durante a extração de </a:t>
            </a:r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em um código fonte.</a:t>
            </a:r>
          </a:p>
          <a:p>
            <a:pPr lvl="1"/>
            <a:r>
              <a:rPr lang="pt-BR" i="1" dirty="0"/>
              <a:t>Isso é especialmente válido ao tentarmos, ex., extrair </a:t>
            </a:r>
            <a:r>
              <a:rPr lang="pt-BR" i="1" dirty="0" err="1"/>
              <a:t>tokens</a:t>
            </a:r>
            <a:r>
              <a:rPr lang="pt-BR" i="1" dirty="0"/>
              <a:t> cujo padrão pode aparecer em identificador.</a:t>
            </a:r>
          </a:p>
          <a:p>
            <a:pPr lvl="1"/>
            <a:r>
              <a:rPr lang="pt-BR" i="1" dirty="0"/>
              <a:t>Onde começa e onde termina o </a:t>
            </a:r>
            <a:r>
              <a:rPr lang="pt-BR" i="1" dirty="0" err="1"/>
              <a:t>token</a:t>
            </a:r>
            <a:r>
              <a:rPr lang="pt-BR" i="1" dirty="0"/>
              <a:t> é uma informação essencial.</a:t>
            </a:r>
          </a:p>
          <a:p>
            <a:r>
              <a:rPr lang="pt-BR" i="1" dirty="0"/>
              <a:t>Muitas vezes antes de determinar se uma ocorrência é válida precisamos ler alguns caracteres à frente. A técnica de analisar caracteres à frente é conhecida como </a:t>
            </a:r>
            <a:r>
              <a:rPr lang="pt-BR" b="1" i="1" dirty="0" err="1"/>
              <a:t>Lookahead</a:t>
            </a:r>
            <a:r>
              <a:rPr lang="pt-BR" b="1" i="1" dirty="0"/>
              <a:t>.</a:t>
            </a:r>
          </a:p>
          <a:p>
            <a:r>
              <a:rPr lang="pt-BR" i="1" dirty="0"/>
              <a:t>A dificuldade também está ligada à definição da gramática correspondente à linguagem.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1ADDF-02D5-8C45-BBFF-8C1437EA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50F3E-A569-604A-98DF-4E66DED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57526-22B1-734C-B34C-4E2291B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1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8688819-746B-2549-8FF9-B16CECF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Regulares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AC1510-A6C3-FE44-A8A8-DD3B1E134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Revisão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8827-3A1A-4C47-B267-420D7B6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3608A-0432-0843-8B5D-E910DFE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FC0FE-4135-5940-AD3F-B335D0C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1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00E0-05B0-F441-9F01-190DCCA3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Flex – Gerador de Analisador Léxico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FEB05-1ABA-0C46-B521-658C59BF2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2DEDD-A90D-2648-99FD-71830F96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73CFE-5838-F940-A868-CF90513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8FDCD-2BCC-674C-9557-01F9BABD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2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EC56AA6-EE09-B14C-95B0-6A22B9B5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Sintaxe para formação de expressões regulares.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C4C19-B665-354E-93C0-8D6D6C5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100">
                <a:solidFill>
                  <a:prstClr val="white">
                    <a:alpha val="80000"/>
                  </a:prstClr>
                </a:solidFill>
              </a:rPr>
              <a:t>Compiladores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CD71C-26FC-CD4C-8A49-3E5D3520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100">
                <a:solidFill>
                  <a:schemeClr val="tx1">
                    <a:alpha val="80000"/>
                  </a:schemeClr>
                </a:solidFill>
              </a:rPr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D15AE-36DB-ED43-92BD-0CF6D0C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B6592E8-4CB6-CA48-8DDA-14B9D6C8BDBF}" type="slidenum">
              <a:rPr lang="pt-BR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pt-BR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20" name="Espaço Reservado para Conteúdo 8">
            <a:extLst>
              <a:ext uri="{FF2B5EF4-FFF2-40B4-BE49-F238E27FC236}">
                <a16:creationId xmlns:a16="http://schemas.microsoft.com/office/drawing/2014/main" id="{F818B44D-472F-3946-84D7-528544FB3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4486"/>
              </p:ext>
            </p:extLst>
          </p:nvPr>
        </p:nvGraphicFramePr>
        <p:xfrm>
          <a:off x="5314713" y="966775"/>
          <a:ext cx="5841959" cy="557213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57882">
                  <a:extLst>
                    <a:ext uri="{9D8B030D-6E8A-4147-A177-3AD203B41FA5}">
                      <a16:colId xmlns:a16="http://schemas.microsoft.com/office/drawing/2014/main" val="1367811284"/>
                    </a:ext>
                  </a:extLst>
                </a:gridCol>
                <a:gridCol w="4184077">
                  <a:extLst>
                    <a:ext uri="{9D8B030D-6E8A-4147-A177-3AD203B41FA5}">
                      <a16:colId xmlns:a16="http://schemas.microsoft.com/office/drawing/2014/main" val="526959745"/>
                    </a:ext>
                  </a:extLst>
                </a:gridCol>
              </a:tblGrid>
              <a:tr h="305157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Padrão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cap="all" dirty="0">
                          <a:effectLst/>
                        </a:rPr>
                        <a:t>Casa com...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190" marR="50190" marT="50190" marB="50190" anchor="ctr"/>
                </a:tc>
                <a:extLst>
                  <a:ext uri="{0D108BD9-81ED-4DB2-BD59-A6C34878D82A}">
                    <a16:rowId xmlns:a16="http://schemas.microsoft.com/office/drawing/2014/main" val="178902234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digits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6341307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[0+9]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+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153924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[0,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‘,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5561432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 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0, ‘ ‘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442778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either -, 0 or 9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099577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[-0-9]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– or all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2520335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[0-9]+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one or more digit between 0 and 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640236848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05683472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[^A-Z]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all the other characters except the upper case letters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821273624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either aa, aaa or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75103085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a{2, 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two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355512719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a{4}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exactly 4 a’s i.e, aaaa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120450173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.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character except newline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658361101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a*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0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406694935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a+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 or more occurrences of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792033576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all lower case letters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3556612657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[a-zA-Z]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any alphabetic letter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2965452822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>
                          <a:effectLst/>
                        </a:rPr>
                        <a:t>w(x | y)z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u="none" strike="noStrike" dirty="0" err="1">
                          <a:effectLst/>
                        </a:rPr>
                        <a:t>wxz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or</a:t>
                      </a:r>
                      <a:r>
                        <a:rPr lang="pt-BR" sz="1200" u="none" strike="noStrike" dirty="0">
                          <a:effectLst/>
                        </a:rPr>
                        <a:t> </a:t>
                      </a:r>
                      <a:r>
                        <a:rPr lang="pt-BR" sz="1200" u="none" strike="noStrike" dirty="0" err="1">
                          <a:effectLst/>
                        </a:rPr>
                        <a:t>wyz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833" marR="87833" marT="43916" marB="43916" anchor="ctr"/>
                </a:tc>
                <a:extLst>
                  <a:ext uri="{0D108BD9-81ED-4DB2-BD59-A6C34878D82A}">
                    <a16:rowId xmlns:a16="http://schemas.microsoft.com/office/drawing/2014/main" val="41542462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BB09D-1FCE-1847-A89C-28821A8DCD7C}"/>
              </a:ext>
            </a:extLst>
          </p:cNvPr>
          <p:cNvSpPr txBox="1"/>
          <p:nvPr/>
        </p:nvSpPr>
        <p:spPr>
          <a:xfrm>
            <a:off x="11490884" y="642938"/>
            <a:ext cx="323165" cy="45243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pt-BR" sz="900" dirty="0"/>
              <a:t>Tabela adaptada de </a:t>
            </a:r>
            <a:r>
              <a:rPr lang="pt-BR" sz="900" dirty="0" err="1"/>
              <a:t>https</a:t>
            </a:r>
            <a:r>
              <a:rPr lang="pt-BR" sz="900" dirty="0"/>
              <a:t>://</a:t>
            </a:r>
            <a:r>
              <a:rPr lang="pt-BR" sz="900" dirty="0" err="1"/>
              <a:t>www.geeksforgeeks.org</a:t>
            </a:r>
            <a:r>
              <a:rPr lang="pt-BR" sz="900" dirty="0"/>
              <a:t>/</a:t>
            </a:r>
            <a:r>
              <a:rPr lang="pt-BR" sz="900" dirty="0" err="1"/>
              <a:t>flex</a:t>
            </a:r>
            <a:r>
              <a:rPr lang="pt-BR" sz="900" dirty="0"/>
              <a:t>-</a:t>
            </a:r>
            <a:r>
              <a:rPr lang="pt-BR" sz="900" dirty="0" err="1"/>
              <a:t>fast</a:t>
            </a:r>
            <a:r>
              <a:rPr lang="pt-BR" sz="900" dirty="0"/>
              <a:t>-lexical-</a:t>
            </a:r>
            <a:r>
              <a:rPr lang="pt-BR" sz="900" dirty="0" err="1"/>
              <a:t>analyzer</a:t>
            </a:r>
            <a:r>
              <a:rPr lang="pt-BR" sz="900" dirty="0"/>
              <a:t>-</a:t>
            </a:r>
            <a:r>
              <a:rPr lang="pt-BR" sz="900" dirty="0" err="1"/>
              <a:t>generator</a:t>
            </a:r>
            <a:r>
              <a:rPr lang="pt-BR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042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F466-56A3-D64A-9DD5-161F35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C173-6726-874A-8180-D5D89DB8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Note that inside of a character class, all regular expression operators lose their special meaning except escape (‘\’) and the character class operators, ‘-’, ‘]]’, and, at the beginning of the class, ‘^’.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6495-6493-2348-814C-2ABBC1BC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B6F68-9EDE-144A-9E5F-4CCAC0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36FE6-375B-D647-8BC4-B0CFD40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435E2-1A2C-524F-B8B2-8DE9C80C1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/>
              <a:t>Linguagens de Programação</a:t>
            </a:r>
          </a:p>
          <a:p>
            <a:pPr lvl="1"/>
            <a:r>
              <a:rPr lang="pt-BR" noProof="0" dirty="0"/>
              <a:t>Evolução das Linguagens de Programação</a:t>
            </a:r>
          </a:p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Gramática e Linguagens Regulares (revisão)</a:t>
            </a:r>
          </a:p>
          <a:p>
            <a:pPr lvl="1"/>
            <a:r>
              <a:rPr lang="pt-BR" noProof="0" dirty="0"/>
              <a:t>Especificação, Implementação e tabela de símbolos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Recuperação de Erros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6763DC-B2C4-794F-AE0C-E08F7919E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pt-BR" sz="2000" noProof="0" dirty="0"/>
              <a:t>Tradução dirigida por Sintaxe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Intermediário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Linguagens Intermediárias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Construção da Tabela de Símbolos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Geração de Código para Comando de Atribuição, Expressões Lógicas, Comandos de Controle e </a:t>
            </a:r>
            <a:r>
              <a:rPr lang="pt-BR" sz="2000" noProof="0" dirty="0" err="1"/>
              <a:t>Backpatching</a:t>
            </a:r>
            <a:endParaRPr lang="pt-BR" sz="2000" noProof="0" dirty="0"/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 Intermediário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Otimização de Código para Expressões Aritméticas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Gerência de Memória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Objeto</a:t>
            </a:r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A2954-3181-6F40-891C-BCCBBF6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- Atual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09A69FC-3817-4440-9873-E0B73C8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4D4DAAD-B0F1-C041-B302-F65BD6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33B4D4-F2D9-A145-BB9D-DD3384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4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66EA5A-4CE3-7443-A0D6-6B338F128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Conteúdo Programático -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4CD455-E40B-6B44-931D-FFC3AC4C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>
                <a:solidFill>
                  <a:schemeClr val="tx2"/>
                </a:solidFill>
              </a:rPr>
              <a:t>Estrutura Baseada na Disciplina MIT 6035 do Prof. Martin </a:t>
            </a:r>
            <a:r>
              <a:rPr lang="pt-BR" noProof="0" dirty="0" err="1">
                <a:solidFill>
                  <a:schemeClr val="tx2"/>
                </a:solidFill>
              </a:rPr>
              <a:t>Rinard</a:t>
            </a:r>
            <a:endParaRPr lang="pt-BR" noProof="0" dirty="0">
              <a:solidFill>
                <a:schemeClr val="tx2"/>
              </a:solidFill>
            </a:endParaRPr>
          </a:p>
          <a:p>
            <a:r>
              <a:rPr lang="pt-BR" noProof="0" dirty="0" err="1">
                <a:solidFill>
                  <a:schemeClr val="tx2"/>
                </a:solidFill>
              </a:rPr>
              <a:t>http</a:t>
            </a:r>
            <a:r>
              <a:rPr lang="pt-BR" noProof="0" dirty="0">
                <a:solidFill>
                  <a:schemeClr val="tx2"/>
                </a:solidFill>
              </a:rPr>
              <a:t>://6.035.scripts.mit.edu/fa18/</a:t>
            </a:r>
            <a:r>
              <a:rPr lang="pt-BR" noProof="0" dirty="0" err="1">
                <a:solidFill>
                  <a:schemeClr val="tx2"/>
                </a:solidFill>
              </a:rPr>
              <a:t>schedule.html</a:t>
            </a:r>
            <a:endParaRPr lang="pt-BR" noProof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F182B29-D00F-1F42-91A6-93A9F285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6B0984-0FB3-EB47-88B9-6F8D77D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5404EF7-D396-9543-8674-ECFE7F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4D61E-B340-034F-A5AE-A6A4BAAB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Expressões Regulares</a:t>
            </a:r>
          </a:p>
          <a:p>
            <a:pPr lvl="1"/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Representações Intermediárias</a:t>
            </a:r>
          </a:p>
          <a:p>
            <a:r>
              <a:rPr lang="pt-BR" noProof="0" dirty="0"/>
              <a:t>Geração de Código (não otimizado)</a:t>
            </a:r>
          </a:p>
          <a:p>
            <a:pPr lvl="1"/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775D5C-3568-4B41-9E48-2E8B3242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noProof="0" dirty="0"/>
              <a:t>Introdução à Analise de Programa e Otimização.</a:t>
            </a:r>
            <a:endParaRPr lang="pt-BR" dirty="0"/>
          </a:p>
          <a:p>
            <a:pPr lvl="1"/>
            <a:r>
              <a:rPr lang="pt-BR" dirty="0"/>
              <a:t>Otimização de Laços</a:t>
            </a:r>
          </a:p>
          <a:p>
            <a:pPr lvl="1"/>
            <a:r>
              <a:rPr lang="pt-BR" noProof="0" dirty="0"/>
              <a:t>Alocação de Registros</a:t>
            </a:r>
          </a:p>
          <a:p>
            <a:pPr lvl="1"/>
            <a:r>
              <a:rPr lang="pt-BR" noProof="0" dirty="0"/>
              <a:t>Introdução à Análise de Programa</a:t>
            </a:r>
          </a:p>
          <a:p>
            <a:pPr lvl="1"/>
            <a:r>
              <a:rPr lang="pt-BR" noProof="0" dirty="0"/>
              <a:t>Introdução à Análise de Fluxo de Dados</a:t>
            </a:r>
          </a:p>
          <a:p>
            <a:pPr lvl="1"/>
            <a:r>
              <a:rPr lang="pt-BR" noProof="0" dirty="0"/>
              <a:t>Paralelização</a:t>
            </a:r>
          </a:p>
          <a:p>
            <a:pPr lvl="1"/>
            <a:r>
              <a:rPr lang="pt-BR" dirty="0"/>
              <a:t>Otimização de Memória</a:t>
            </a:r>
          </a:p>
          <a:p>
            <a:pPr lvl="1"/>
            <a:endParaRPr lang="pt-BR" noProof="0" dirty="0"/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D569B-552A-7542-9D6A-C6B7966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Proposto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E3FAB04-9CB5-3548-99EB-EDB343C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7623A6-3043-8D4F-80D2-CA0D116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A9B844B-B50F-864A-9F43-F03225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4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69F6A6-5BCE-1944-8364-FF46513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pt-BR" noProof="0"/>
              <a:t>Compiladores é uma das disciplinas mais complexas da Ciência da Computação.</a:t>
            </a: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597A07E-515F-724A-BCB5-031DD7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/>
          <a:p>
            <a:endParaRPr lang="pt-BR"/>
          </a:p>
          <a:p>
            <a:endParaRPr lang="pt-BR"/>
          </a:p>
          <a:p>
            <a:pPr algn="ctr"/>
            <a:r>
              <a:rPr lang="pt-BR"/>
              <a:t>Um desafio para ambos Professor e Estudante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FD044-968D-A44D-AD8D-71AFDFA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BC542-BC12-7B4F-900D-3AC40C0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CD3A3-57AA-0447-8302-529B93A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C01D4C-5E12-C74E-9BF7-878FF7949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Provas – Peso total 30%</a:t>
            </a:r>
          </a:p>
          <a:p>
            <a:r>
              <a:rPr lang="pt-BR" dirty="0"/>
              <a:t>Prova 1 – 01/04/2019</a:t>
            </a:r>
          </a:p>
          <a:p>
            <a:r>
              <a:rPr lang="pt-BR" dirty="0"/>
              <a:t>Prova 2 – 29/05/2019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A785-E198-D543-9E3C-8323CBC3F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– Peso Total 70%</a:t>
            </a:r>
          </a:p>
          <a:p>
            <a:r>
              <a:rPr lang="pt-BR" dirty="0"/>
              <a:t>4 Etapas</a:t>
            </a:r>
          </a:p>
          <a:p>
            <a:pPr lvl="1"/>
            <a:r>
              <a:rPr lang="pt-BR" dirty="0"/>
              <a:t>Análise Léxica – 24/04/2019</a:t>
            </a:r>
          </a:p>
          <a:p>
            <a:pPr lvl="1"/>
            <a:r>
              <a:rPr lang="pt-BR" dirty="0"/>
              <a:t>Análise Sintática – 29/05/2019</a:t>
            </a:r>
          </a:p>
          <a:p>
            <a:pPr lvl="1"/>
            <a:r>
              <a:rPr lang="pt-BR" dirty="0"/>
              <a:t>Otimização – 27/06/2019</a:t>
            </a:r>
          </a:p>
          <a:p>
            <a:pPr marL="457189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5FE7E7-19B5-9747-A5DB-B93EBEE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Avaliações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6F49F-29AB-604D-A994-1769257E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7FB81-EAE7-E040-9B52-DA7AFA9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78BB3-5764-4647-899E-64B2D15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3401B6-114D-4A4A-B6B8-5137E9F4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defTabSz="914400"/>
            <a:r>
              <a:rPr lang="en-US" sz="1700" dirty="0"/>
              <a:t>Ferramentas a </a:t>
            </a:r>
            <a:r>
              <a:rPr lang="en-US" sz="1700" dirty="0" err="1"/>
              <a:t>serem</a:t>
            </a:r>
            <a:r>
              <a:rPr lang="en-US" sz="1700" dirty="0"/>
              <a:t> </a:t>
            </a:r>
            <a:r>
              <a:rPr lang="en-US" sz="1700" dirty="0" err="1"/>
              <a:t>utilizadas</a:t>
            </a:r>
            <a:endParaRPr lang="en-US" sz="1700" dirty="0"/>
          </a:p>
          <a:p>
            <a:pPr lvl="1" indent="-228600" defTabSz="914400"/>
            <a:r>
              <a:rPr lang="en-US" sz="1700" dirty="0"/>
              <a:t>Flex e BISON</a:t>
            </a:r>
          </a:p>
          <a:p>
            <a:pPr lvl="1" indent="-228600" defTabSz="914400"/>
            <a:r>
              <a:rPr lang="en-US" sz="1700" dirty="0" err="1"/>
              <a:t>Talvez</a:t>
            </a:r>
            <a:r>
              <a:rPr lang="en-US" sz="1700" dirty="0"/>
              <a:t> LLVM</a:t>
            </a:r>
          </a:p>
          <a:p>
            <a:pPr lvl="1" indent="-228600" defTabSz="914400"/>
            <a:endParaRPr lang="en-US" sz="1700" dirty="0"/>
          </a:p>
          <a:p>
            <a:pPr indent="-228600" defTabSz="914400"/>
            <a:r>
              <a:rPr lang="en-US" sz="2100" dirty="0" err="1"/>
              <a:t>Organização</a:t>
            </a:r>
            <a:r>
              <a:rPr lang="en-US" sz="2100" dirty="0"/>
              <a:t> da </a:t>
            </a:r>
            <a:r>
              <a:rPr lang="en-US" sz="2100" dirty="0" err="1"/>
              <a:t>Disciplina</a:t>
            </a:r>
            <a:r>
              <a:rPr lang="en-US" sz="2100" dirty="0"/>
              <a:t> e </a:t>
            </a:r>
            <a:r>
              <a:rPr lang="en-US" sz="2100" dirty="0" err="1"/>
              <a:t>Comunicação</a:t>
            </a:r>
            <a:endParaRPr lang="en-US" sz="2100" dirty="0"/>
          </a:p>
          <a:p>
            <a:pPr lvl="1" indent="-228600" defTabSz="914400"/>
            <a:r>
              <a:rPr lang="en-US" sz="1700" dirty="0">
                <a:hlinkClick r:id="rId2"/>
              </a:rPr>
              <a:t>https://github.com/CET058</a:t>
            </a:r>
            <a:r>
              <a:rPr lang="en-US" sz="1700" dirty="0"/>
              <a:t> </a:t>
            </a:r>
          </a:p>
          <a:p>
            <a:pPr indent="-228600" defTabSz="914400"/>
            <a:r>
              <a:rPr lang="en-US" sz="1700" dirty="0" err="1"/>
              <a:t>Repositório</a:t>
            </a:r>
            <a:r>
              <a:rPr lang="en-US" sz="1700" dirty="0"/>
              <a:t> de </a:t>
            </a:r>
            <a:r>
              <a:rPr lang="en-US" sz="1700" dirty="0" err="1"/>
              <a:t>Suporte</a:t>
            </a:r>
            <a:endParaRPr lang="en-US" sz="1700" dirty="0"/>
          </a:p>
          <a:p>
            <a:pPr lvl="1" indent="-228600" defTabSz="914400"/>
            <a:r>
              <a:rPr lang="en-US" sz="1700" dirty="0">
                <a:hlinkClick r:id="rId3"/>
              </a:rPr>
              <a:t>https://github.com/CET058/2019.1</a:t>
            </a:r>
            <a:endParaRPr lang="en-US" sz="1700" dirty="0"/>
          </a:p>
          <a:p>
            <a:pPr lvl="1" indent="-228600" defTabSz="914400"/>
            <a:endParaRPr lang="en-US" sz="1700" dirty="0"/>
          </a:p>
          <a:p>
            <a:pPr indent="-228600" defTabSz="914400"/>
            <a:r>
              <a:rPr lang="en-US" sz="1700" dirty="0" err="1"/>
              <a:t>Contato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e-mail </a:t>
            </a:r>
            <a:r>
              <a:rPr lang="en-US" sz="1700" dirty="0" err="1"/>
              <a:t>através</a:t>
            </a:r>
            <a:r>
              <a:rPr lang="en-US" sz="1700" dirty="0"/>
              <a:t> de </a:t>
            </a:r>
            <a:r>
              <a:rPr lang="en-US" sz="1700" dirty="0">
                <a:hlinkClick r:id="rId4"/>
              </a:rPr>
              <a:t>msbrito@uesc.br</a:t>
            </a:r>
            <a:r>
              <a:rPr lang="en-US" sz="1700" dirty="0"/>
              <a:t> com </a:t>
            </a:r>
            <a:r>
              <a:rPr lang="en-US" sz="1700" dirty="0" err="1"/>
              <a:t>título</a:t>
            </a:r>
            <a:r>
              <a:rPr lang="en-US" sz="1700" dirty="0"/>
              <a:t> </a:t>
            </a:r>
            <a:r>
              <a:rPr lang="en-US" sz="1700" dirty="0" err="1"/>
              <a:t>iniciando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[CET058]</a:t>
            </a:r>
          </a:p>
          <a:p>
            <a:pPr lvl="1" indent="-228600" defTabSz="914400"/>
            <a:r>
              <a:rPr lang="en-US" sz="1700" dirty="0" err="1"/>
              <a:t>Atenção</a:t>
            </a:r>
            <a:r>
              <a:rPr lang="en-US" sz="1700" dirty="0"/>
              <a:t> e-mails </a:t>
            </a:r>
            <a:r>
              <a:rPr lang="en-US" sz="1700" dirty="0" err="1"/>
              <a:t>sem</a:t>
            </a:r>
            <a:r>
              <a:rPr lang="en-US" sz="1700" dirty="0"/>
              <a:t> </a:t>
            </a:r>
            <a:r>
              <a:rPr lang="en-US" sz="1700" dirty="0" err="1"/>
              <a:t>esse</a:t>
            </a:r>
            <a:r>
              <a:rPr lang="en-US" sz="1700" dirty="0"/>
              <a:t> </a:t>
            </a:r>
            <a:r>
              <a:rPr lang="en-US" sz="1700" dirty="0" err="1"/>
              <a:t>título</a:t>
            </a:r>
            <a:r>
              <a:rPr lang="en-US" sz="1700" dirty="0"/>
              <a:t> </a:t>
            </a:r>
            <a:r>
              <a:rPr lang="en-US" sz="1700" dirty="0" err="1"/>
              <a:t>poderão</a:t>
            </a:r>
            <a:r>
              <a:rPr lang="en-US" sz="1700" dirty="0"/>
              <a:t> </a:t>
            </a:r>
            <a:r>
              <a:rPr lang="en-US" sz="1700" dirty="0" err="1"/>
              <a:t>demorar</a:t>
            </a:r>
            <a:r>
              <a:rPr lang="en-US" sz="1700" dirty="0"/>
              <a:t> de </a:t>
            </a:r>
            <a:r>
              <a:rPr lang="en-US" sz="1700" dirty="0" err="1"/>
              <a:t>ser</a:t>
            </a:r>
            <a:r>
              <a:rPr lang="en-US" sz="1700" dirty="0"/>
              <a:t> </a:t>
            </a:r>
            <a:r>
              <a:rPr lang="en-US" sz="1700" dirty="0" err="1"/>
              <a:t>respondidos</a:t>
            </a:r>
            <a:r>
              <a:rPr lang="en-US" sz="17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abeça com Engrenagens">
            <a:extLst>
              <a:ext uri="{FF2B5EF4-FFF2-40B4-BE49-F238E27FC236}">
                <a16:creationId xmlns:a16="http://schemas.microsoft.com/office/drawing/2014/main" id="{3F9012D6-C404-1D40-B87C-20CAF6E99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3FB3A-D200-D840-BC2C-A49B43A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90136-9A8B-3043-B5FC-3F5990F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7F5CF-66F1-5F4A-8B28-328F6B6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60C058-E68A-2346-B8AD-624A5B2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Organização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60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1281A6-3DBA-674E-8A7B-13754775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Análise Léxica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D965CE1-D195-4C4C-9B59-407E3363B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0CFF-9042-314E-B533-F6CBA3F7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DB1AA-5EFB-0748-8E81-B7B47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497EF-E9FF-CA47-867A-5907A0D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1395</Words>
  <Application>Microsoft Macintosh PowerPoint</Application>
  <PresentationFormat>Widescreen</PresentationFormat>
  <Paragraphs>285</Paragraphs>
  <Slides>25</Slides>
  <Notes>8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Helvetica</vt:lpstr>
      <vt:lpstr>Tema do Office</vt:lpstr>
      <vt:lpstr>CET 058 – Compiladores</vt:lpstr>
      <vt:lpstr>Ementa</vt:lpstr>
      <vt:lpstr>Conteúdo Programático - Atual</vt:lpstr>
      <vt:lpstr>Conteúdo Programático - Proposto</vt:lpstr>
      <vt:lpstr>Conteúdo Programático Proposto</vt:lpstr>
      <vt:lpstr>Compiladores é uma das disciplinas mais complexas da Ciência da Computação.</vt:lpstr>
      <vt:lpstr>Avaliações</vt:lpstr>
      <vt:lpstr>Projeto e Organização da Disciplina</vt:lpstr>
      <vt:lpstr>Análise Léxica</vt:lpstr>
      <vt:lpstr>O que é?</vt:lpstr>
      <vt:lpstr>Objetivos</vt:lpstr>
      <vt:lpstr>Tokens e Lexamas</vt:lpstr>
      <vt:lpstr>Um exemplo... Quais Tokens podemos extrair?</vt:lpstr>
      <vt:lpstr>Exemplos</vt:lpstr>
      <vt:lpstr>Problemas Durante o Processo</vt:lpstr>
      <vt:lpstr>Expressões Regulares</vt:lpstr>
      <vt:lpstr>Antes da Teoria... Prática!</vt:lpstr>
      <vt:lpstr>Como extrair os tokens?</vt:lpstr>
      <vt:lpstr>Brincando com o Awk</vt:lpstr>
      <vt:lpstr>Sintaxe para Expressões Regulares em AWK</vt:lpstr>
      <vt:lpstr>Bufferes de Entrada</vt:lpstr>
      <vt:lpstr>Linguagens Regulares</vt:lpstr>
      <vt:lpstr>Flex – Gerador de Analisador Léxico</vt:lpstr>
      <vt:lpstr>Sintaxe para formação de expressões regulares.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058 – Compiladores</dc:title>
  <dc:creator>TU-Pseudonym 1436394553627466</dc:creator>
  <cp:lastModifiedBy>TU-Pseudonym 1436394553627466</cp:lastModifiedBy>
  <cp:revision>4</cp:revision>
  <dcterms:created xsi:type="dcterms:W3CDTF">2019-03-12T17:15:54Z</dcterms:created>
  <dcterms:modified xsi:type="dcterms:W3CDTF">2019-03-13T13:18:56Z</dcterms:modified>
</cp:coreProperties>
</file>