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75" r:id="rId13"/>
    <p:sldId id="269" r:id="rId14"/>
    <p:sldId id="271" r:id="rId15"/>
    <p:sldId id="276" r:id="rId16"/>
    <p:sldId id="265" r:id="rId17"/>
    <p:sldId id="278" r:id="rId18"/>
    <p:sldId id="270" r:id="rId19"/>
    <p:sldId id="272" r:id="rId20"/>
    <p:sldId id="266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0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67"/>
    <p:restoredTop sz="86420"/>
  </p:normalViewPr>
  <p:slideViewPr>
    <p:cSldViewPr snapToGrid="0" snapToObjects="1">
      <p:cViewPr varScale="1">
        <p:scale>
          <a:sx n="106" d="100"/>
          <a:sy n="106" d="100"/>
        </p:scale>
        <p:origin x="184" y="312"/>
      </p:cViewPr>
      <p:guideLst/>
    </p:cSldViewPr>
  </p:slideViewPr>
  <p:outlineViewPr>
    <p:cViewPr>
      <p:scale>
        <a:sx n="33" d="100"/>
        <a:sy n="33" d="100"/>
      </p:scale>
      <p:origin x="0" y="-19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3EFD1-E012-1B4E-9FBB-EC2F7160D07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6691-7D57-7540-8F73-8808FBCB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14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5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0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1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4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8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9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6F2B-4B97-5841-A3D9-94187826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938"/>
            <a:ext cx="9144000" cy="2151062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49B4B-4809-9747-B225-FEB8C6C2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528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83718-995D-FF49-A8B0-920E495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E7CA-52A3-BF4B-8455-1765046A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9E4C5-529B-C24C-B7B8-38355B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B67F182A-4769-3943-9846-737B4071E3D3}"/>
              </a:ext>
            </a:extLst>
          </p:cNvPr>
          <p:cNvSpPr/>
          <p:nvPr userDrawn="1"/>
        </p:nvSpPr>
        <p:spPr>
          <a:xfrm flipV="1">
            <a:off x="1495424" y="2970222"/>
            <a:ext cx="9172576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F457B-BC9F-1A42-9EDC-FCF036BC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1AF23-CB4D-D344-BA41-E52CE1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ADBB-6006-7B49-9822-95C71B3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FB62-3F64-1A4B-B527-22E530D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882ECEEC-9EE1-384E-B005-8898D96435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96DEBCF-C2CB-A742-8547-4B62663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935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ADE5C-6682-5F4B-9DF2-C6365126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BFFD8-32E2-0045-885F-64E304AB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5D63-30EC-9542-BFDC-E7C3258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CE2D-720B-CC46-9FAC-7811BD6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C6479-253B-BF42-9CA7-2305BB0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5CF808F-6CEE-C144-B414-0869DA5793B4}"/>
              </a:ext>
            </a:extLst>
          </p:cNvPr>
          <p:cNvSpPr/>
          <p:nvPr userDrawn="1"/>
        </p:nvSpPr>
        <p:spPr>
          <a:xfrm rot="5400000" flipV="1">
            <a:off x="6511134" y="2501107"/>
            <a:ext cx="5889627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F26A-4C10-AE48-B0EE-4C91F23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F7D9-692E-604B-82AA-E17DD545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5C32F-F9F1-754E-9572-5525AE2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8214-5AE7-664E-A307-30C6435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89C-5FEB-004C-A918-F3F031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5954C73-9051-024B-ACFF-67175C9AADCB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DC2E-BE35-0048-BCB0-46E3F36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C097A-EB40-594C-B2D6-F270DA0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D76DE-3ADE-C34F-9725-FD4AA2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47B9B-2F7E-2B4C-BCD4-90538B6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6322A-273C-F64F-896D-212963A9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3AAE2A31-3951-3647-8881-B70B82C102DF}"/>
              </a:ext>
            </a:extLst>
          </p:cNvPr>
          <p:cNvSpPr/>
          <p:nvPr userDrawn="1"/>
        </p:nvSpPr>
        <p:spPr>
          <a:xfrm flipV="1">
            <a:off x="831851" y="2838459"/>
            <a:ext cx="10528298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B6CB-A3A2-EA40-BC8C-0AD4DA0D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F05DB-C53D-4741-BD12-311102BA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B2FB4-17A9-1A44-BDB8-AE133D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147E-24B0-A94D-AB05-7CB8089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A63AA-DDC7-704C-ACD4-71C5CBE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CDD27DAA-374E-2846-B82D-9B1878B3F0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95BF1B-8221-E64C-B8D8-FC17FEB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31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934-091B-FA4D-9651-C32F2DE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7C160-A257-774E-BB9A-A9D146B1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DD21-C1BB-0F43-95B6-FCDA01A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9A561-4315-7A44-AE38-EF9851B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5121F-E7B5-314B-8CC4-4F44A29D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52803D-8052-AC45-BD33-95078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2A5B0-D894-4149-A030-04EEC9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3CAB6-2BB2-9D4C-893B-368A6B1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259D3-879B-F64E-9BE7-3770AA6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8F85E9-D217-4E47-8E04-5B5C2AE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DCED3-0447-B047-8729-37FD8C6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A0314BFA-51C4-444A-9576-A27965E33320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727A1-4DBA-BA4D-84F2-FB509CF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94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06AF3-E839-7C4C-A8FA-595621B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9779B-7A6D-7B4E-9C1D-AC067E76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8802C-CC65-8047-BFBA-D9BFDB5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0F77-122D-6941-A97D-092DCAC2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457200"/>
            <a:ext cx="3814762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1E06-3AFE-F242-9048-1ED0384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CC1BB-4C8D-144D-A9E1-4ABB9A2E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1274D-9783-6249-B94A-5C04AA6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5C9E5-678A-9A44-A742-2613DDD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BD4D5-7E16-D640-B6E8-4F36FC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3F539175-B0DA-CD47-88DA-A1DEB8A1A4EA}"/>
              </a:ext>
            </a:extLst>
          </p:cNvPr>
          <p:cNvSpPr/>
          <p:nvPr userDrawn="1"/>
        </p:nvSpPr>
        <p:spPr>
          <a:xfrm flipV="1">
            <a:off x="793748" y="595310"/>
            <a:ext cx="4052888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FBFB-227F-0942-AA10-9A14DE0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57200"/>
            <a:ext cx="3771900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C21D24-4643-A44D-84A4-CC245D542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45A19-1A05-BB4A-994E-C8C98BC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8582-64FB-9A48-B57A-8466ADE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BA70D-D649-3E47-AAEC-73D75A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ACB6B-9057-9F4D-8B91-EED5209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8675588E-BFE9-B745-AB14-CA0866963390}"/>
              </a:ext>
            </a:extLst>
          </p:cNvPr>
          <p:cNvSpPr/>
          <p:nvPr userDrawn="1"/>
        </p:nvSpPr>
        <p:spPr>
          <a:xfrm flipV="1">
            <a:off x="836612" y="595309"/>
            <a:ext cx="4010024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752D2-8330-D94C-937B-E008618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B41A-B648-9944-91F7-D0A1B8E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9A356-31E6-9F4E-8440-1C47BA08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F88A-15A2-9941-8B0B-DF908192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06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AC5B5-C203-AE48-9044-82D774B7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121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9C0D96-A10E-C746-A2D7-D247A7658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6000"/>
          </a:blip>
          <a:stretch>
            <a:fillRect/>
          </a:stretch>
        </p:blipFill>
        <p:spPr>
          <a:xfrm>
            <a:off x="5607225" y="520896"/>
            <a:ext cx="4220811" cy="5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T058/2019.1" TargetMode="External"/><Relationship Id="rId2" Type="http://schemas.openxmlformats.org/officeDocument/2006/relationships/hyperlink" Target="https://github.com/CET05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msbrito@uesc.b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AB38-A02B-4542-92DE-CA2FD321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CET 058 – 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6394B-72F4-9441-BAC3-C42C317D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Prof. Mathias Santos de Brito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EF29D-BE3D-0048-A1A9-2B3C993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F6D351-90A8-8C4B-913B-E3C5FBCC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DC53D-F2AA-F44D-9212-3DF78E3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7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5BC8-697F-6A43-B980-2595940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994-4DF0-444F-AF42-9A2F9B67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“É a primeira Fase de um Compilador. Sua tarefa principal é a de ler os caracteres de entrada e produzir uma sequência de </a:t>
            </a:r>
            <a:r>
              <a:rPr lang="pt-BR" i="1" dirty="0" err="1"/>
              <a:t>tokens</a:t>
            </a:r>
            <a:r>
              <a:rPr lang="pt-BR" dirty="0"/>
              <a:t> que o </a:t>
            </a:r>
            <a:r>
              <a:rPr lang="pt-BR" i="1" dirty="0" err="1"/>
              <a:t>parser</a:t>
            </a:r>
            <a:r>
              <a:rPr lang="pt-BR" dirty="0"/>
              <a:t> utiliza para a análise sintática”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Alfredo V. </a:t>
            </a:r>
            <a:r>
              <a:rPr lang="pt-BR" sz="1800" dirty="0" err="1"/>
              <a:t>Aho</a:t>
            </a:r>
            <a:r>
              <a:rPr lang="pt-BR" sz="1800" dirty="0"/>
              <a:t>; Compiladores: Princípios, Técnicas e Ferramentas</a:t>
            </a:r>
            <a:r>
              <a:rPr lang="pt-BR" dirty="0"/>
              <a:t>	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D19C6-B751-3C4F-B6F8-650FA8EA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67972-8738-624A-A0F8-317F6958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4A05B-BF30-434A-B1E6-770928DB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0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768B-4C0D-9844-8EE3-599FC48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68E3-96E6-D843-A7A6-2FE9CB2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o arquivo de entrada e </a:t>
            </a:r>
            <a:r>
              <a:rPr lang="pt-BR" dirty="0" err="1"/>
              <a:t>escaneia</a:t>
            </a:r>
            <a:r>
              <a:rPr lang="pt-BR" dirty="0"/>
              <a:t> os caracteres.</a:t>
            </a:r>
          </a:p>
          <a:p>
            <a:r>
              <a:rPr lang="pt-BR" dirty="0"/>
              <a:t>Agrupa-os em Lexemas e produz um </a:t>
            </a:r>
            <a:r>
              <a:rPr lang="pt-BR" i="1" dirty="0" err="1"/>
              <a:t>token</a:t>
            </a:r>
            <a:r>
              <a:rPr lang="pt-BR" dirty="0"/>
              <a:t> como saída.</a:t>
            </a:r>
          </a:p>
          <a:p>
            <a:r>
              <a:rPr lang="pt-BR" dirty="0"/>
              <a:t>Pode remover espaços e comentários do código-fonte.</a:t>
            </a:r>
          </a:p>
          <a:p>
            <a:r>
              <a:rPr lang="pt-BR" dirty="0"/>
              <a:t>Expandir Macros encontradas no código-fonte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10895-3533-4541-AE48-06BF0DC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D5CB-E40F-8544-A5BF-B1378F2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42AC5-591F-1C49-B5E1-3DC9D28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2CD-DC77-F243-85C7-6E940DC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Tokens</a:t>
            </a:r>
            <a:r>
              <a:rPr lang="pt-BR" dirty="0"/>
              <a:t> e </a:t>
            </a:r>
            <a:r>
              <a:rPr lang="pt-BR" dirty="0" err="1"/>
              <a:t>Lexamas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18EAE-600E-3643-8989-610D6B5C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são um conjunto de caracteres que possui um significado</a:t>
            </a:r>
          </a:p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identificadores</a:t>
            </a:r>
          </a:p>
          <a:p>
            <a:pPr lvl="1"/>
            <a:r>
              <a:rPr lang="pt-BR" dirty="0"/>
              <a:t>Constantes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Etc.</a:t>
            </a:r>
          </a:p>
          <a:p>
            <a:r>
              <a:rPr lang="pt-BR" dirty="0"/>
              <a:t>Um Lexema é o conjunto de caracteres que forma 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r>
              <a:rPr lang="pt-BR" dirty="0"/>
              <a:t>Um lexema pode ser composto por um ou mais caracteres</a:t>
            </a:r>
          </a:p>
          <a:p>
            <a:r>
              <a:rPr lang="pt-BR" dirty="0"/>
              <a:t>Um </a:t>
            </a:r>
            <a:r>
              <a:rPr lang="pt-BR" i="1" dirty="0" err="1"/>
              <a:t>token</a:t>
            </a:r>
            <a:r>
              <a:rPr lang="pt-BR" i="1" dirty="0"/>
              <a:t> </a:t>
            </a:r>
            <a:r>
              <a:rPr lang="pt-BR" dirty="0"/>
              <a:t>pode ser composto por mais de um lexema.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31DAC-FBB7-CA46-B33D-D521402C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315FE-BD39-B546-84E1-41C9595D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B0309-BE8D-484C-B6D7-DBC888C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5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F17-6A83-A840-B1D5-CD0E2D60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exemplo... Quais </a:t>
            </a:r>
            <a:r>
              <a:rPr lang="pt-BR" i="1" dirty="0" err="1"/>
              <a:t>Tokens</a:t>
            </a:r>
            <a:r>
              <a:rPr lang="pt-BR" dirty="0"/>
              <a:t> podemos extrair?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4F3D7-1FA2-CF42-9DBA-BA6A71F6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8955-5658-2D46-BE54-2F0ABB7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777AC-FBE9-8644-8074-7AB344D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13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2E3671-E6AC-C248-8438-2BE6BDADFB10}"/>
              </a:ext>
            </a:extLst>
          </p:cNvPr>
          <p:cNvSpPr/>
          <p:nvPr/>
        </p:nvSpPr>
        <p:spPr>
          <a:xfrm>
            <a:off x="889638" y="11836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#include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&lt;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stdio.c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&gt; </a:t>
            </a:r>
            <a:b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2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main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for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&lt;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printf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"%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d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,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endParaRPr lang="pt-BR" dirty="0">
              <a:solidFill>
                <a:srgbClr val="C5C8C6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F1E1C-1B5C-2B45-B3EF-39B932AF49AF}"/>
              </a:ext>
            </a:extLst>
          </p:cNvPr>
          <p:cNvSpPr txBox="1"/>
          <p:nvPr/>
        </p:nvSpPr>
        <p:spPr>
          <a:xfrm>
            <a:off x="6559732" y="1183606"/>
            <a:ext cx="4101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Antes de Iniciar a análise sintática devemos extrair os </a:t>
            </a:r>
            <a:r>
              <a:rPr lang="pt-BR" sz="2800" i="1" dirty="0" err="1"/>
              <a:t>tokens</a:t>
            </a:r>
            <a:r>
              <a:rPr lang="pt-BR" sz="2800" i="1" dirty="0"/>
              <a:t>, </a:t>
            </a:r>
            <a:r>
              <a:rPr lang="pt-BR" sz="2800" dirty="0"/>
              <a:t>tente encontrar alguns </a:t>
            </a:r>
            <a:r>
              <a:rPr lang="pt-BR" sz="2800" i="1" dirty="0" err="1"/>
              <a:t>tokens</a:t>
            </a:r>
            <a:r>
              <a:rPr lang="pt-BR" sz="2800" dirty="0"/>
              <a:t> e classifique-os...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BE219-089E-7B47-93C7-C8EB48DB2C99}"/>
              </a:ext>
            </a:extLst>
          </p:cNvPr>
          <p:cNvSpPr txBox="1"/>
          <p:nvPr/>
        </p:nvSpPr>
        <p:spPr>
          <a:xfrm>
            <a:off x="5011815" y="4662533"/>
            <a:ext cx="131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&lt;id, “</a:t>
            </a:r>
            <a:r>
              <a:rPr lang="pt-BR" sz="2400" b="1" dirty="0" err="1"/>
              <a:t>n</a:t>
            </a:r>
            <a:r>
              <a:rPr lang="pt-BR" sz="2400" b="1" dirty="0"/>
              <a:t>”&gt;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F9A7C9-0293-2D45-833A-78B87CDA85F4}"/>
              </a:ext>
            </a:extLst>
          </p:cNvPr>
          <p:cNvSpPr txBox="1"/>
          <p:nvPr/>
        </p:nvSpPr>
        <p:spPr>
          <a:xfrm>
            <a:off x="6327696" y="4662533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number</a:t>
            </a:r>
            <a:r>
              <a:rPr lang="pt-BR" sz="2400" b="1" dirty="0"/>
              <a:t>, “0”&gt;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EFA42E-7103-6F46-9793-D1BA1A9A90F4}"/>
              </a:ext>
            </a:extLst>
          </p:cNvPr>
          <p:cNvSpPr txBox="1"/>
          <p:nvPr/>
        </p:nvSpPr>
        <p:spPr>
          <a:xfrm>
            <a:off x="8365090" y="4662532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if</a:t>
            </a:r>
            <a:r>
              <a:rPr lang="pt-BR" sz="2400" b="1" dirty="0"/>
              <a:t>, &gt;</a:t>
            </a:r>
          </a:p>
        </p:txBody>
      </p:sp>
    </p:spTree>
    <p:extLst>
      <p:ext uri="{BB962C8B-B14F-4D97-AF65-F5344CB8AC3E}">
        <p14:creationId xmlns:p14="http://schemas.microsoft.com/office/powerpoint/2010/main" val="115911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5074-80E6-D644-A554-1C2B738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D5DC7E6-335D-B243-B1C5-5EFDF9FE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22988"/>
              </p:ext>
            </p:extLst>
          </p:nvPr>
        </p:nvGraphicFramePr>
        <p:xfrm>
          <a:off x="812006" y="268287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167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2642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90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Exemplos de Lexemas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3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&lt;, &gt;, &lt;=, &gt;=, &lt;&gt;, &gt;,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Idade,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1, 3.52, 5.4345E6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715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939A8-400F-5E41-B4FE-5BC55CD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528D-D3CF-3A47-A97B-5BC4F7A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8C9D0-6CA6-6743-A2D2-E17B7C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7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5528-3B70-D54E-8EBC-C994113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Durante 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5C70F-E12D-9348-B5C9-1A8AC75E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Ambiguidades – Quando definimos a nossa linguagem podemos ter que lidar com ambiguidades do gênero: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int</a:t>
            </a:r>
            <a:r>
              <a:rPr lang="pt-BR" dirty="0"/>
              <a:t>  </a:t>
            </a:r>
            <a:r>
              <a:rPr lang="pt-BR" dirty="0" err="1"/>
              <a:t>vs</a:t>
            </a:r>
            <a:r>
              <a:rPr lang="pt-BR" dirty="0"/>
              <a:t>  </a:t>
            </a:r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print</a:t>
            </a:r>
            <a:endParaRPr lang="pt-BR" sz="1800" dirty="0">
              <a:solidFill>
                <a:srgbClr val="FFFFB6"/>
              </a:solidFill>
              <a:latin typeface="Helvetica" pitchFamily="2" charset="0"/>
            </a:endParaRPr>
          </a:p>
          <a:p>
            <a:pPr lvl="2"/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</a:t>
            </a:r>
            <a:r>
              <a:rPr lang="pt-BR" dirty="0"/>
              <a:t>    </a:t>
            </a:r>
            <a:r>
              <a:rPr lang="pt-BR" dirty="0" err="1"/>
              <a:t>vs</a:t>
            </a:r>
            <a:r>
              <a:rPr lang="pt-BR" dirty="0"/>
              <a:t>   </a:t>
            </a:r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&gt;=</a:t>
            </a:r>
          </a:p>
          <a:p>
            <a:endParaRPr lang="pt-BR" dirty="0"/>
          </a:p>
          <a:p>
            <a:r>
              <a:rPr lang="pt-BR" dirty="0" err="1"/>
              <a:t>Lookahead</a:t>
            </a:r>
            <a:endParaRPr lang="pt-BR" dirty="0"/>
          </a:p>
          <a:p>
            <a:pPr lvl="1"/>
            <a:r>
              <a:rPr lang="pt-BR" dirty="0"/>
              <a:t>É o nome da técnica usada para identificar se a leitura do </a:t>
            </a:r>
            <a:r>
              <a:rPr lang="pt-BR" i="1" dirty="0" err="1"/>
              <a:t>token</a:t>
            </a:r>
            <a:r>
              <a:rPr lang="pt-BR" dirty="0"/>
              <a:t> atual encerrou baseado na leitura de caracteres seguintes, definindo assim o termino do </a:t>
            </a:r>
            <a:r>
              <a:rPr lang="pt-BR" i="1" dirty="0" err="1"/>
              <a:t>token</a:t>
            </a:r>
            <a:r>
              <a:rPr lang="pt-BR" dirty="0"/>
              <a:t> atual bem como o início do próximo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987FB-2F69-F240-9CB9-CB06174F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AF75B-383F-CF46-B020-279CB3B4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F43F9-F725-7349-91A2-EF5E05E5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5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18AB7E-74E0-2547-B863-5848E69F82D8}"/>
              </a:ext>
            </a:extLst>
          </p:cNvPr>
          <p:cNvSpPr txBox="1"/>
          <p:nvPr/>
        </p:nvSpPr>
        <p:spPr>
          <a:xfrm>
            <a:off x="188386" y="183568"/>
            <a:ext cx="439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Antes da teoria... Prática!</a:t>
            </a:r>
          </a:p>
        </p:txBody>
      </p:sp>
    </p:spTree>
    <p:extLst>
      <p:ext uri="{BB962C8B-B14F-4D97-AF65-F5344CB8AC3E}">
        <p14:creationId xmlns:p14="http://schemas.microsoft.com/office/powerpoint/2010/main" val="320030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26A381D-1FE2-F344-BCCF-9A4D8C5A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da Teoria... Prática!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D36A723C-FBE6-974F-8A02-216B5F63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mergulhar nos detalhes das expressões regulares e suas formalidades, vamos brincar com uma ferramenta que usa expressões regulares.</a:t>
            </a:r>
          </a:p>
          <a:p>
            <a:endParaRPr lang="pt-BR" dirty="0"/>
          </a:p>
          <a:p>
            <a:r>
              <a:rPr lang="pt-BR" dirty="0"/>
              <a:t>Vamos fazer alguns exercícios e entender como as expressões regulares funcionam na prática.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424C9-4A06-7742-BACC-F210B1E3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2A058-167F-F348-8316-781F3ADA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7F21B-31C8-AF44-A6CE-293655FB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5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FF7E-4791-5541-A1D0-ABE4240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extrair os </a:t>
            </a:r>
            <a:r>
              <a:rPr lang="pt-BR" i="1" dirty="0" err="1"/>
              <a:t>tokens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2580-E6A8-5444-A893-35F14D59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Podemos utilizar expressões regulares para extrair os </a:t>
            </a:r>
            <a:r>
              <a:rPr lang="pt-BR" i="1" dirty="0" err="1"/>
              <a:t>tokens</a:t>
            </a:r>
            <a:r>
              <a:rPr lang="pt-BR" dirty="0"/>
              <a:t> de um </a:t>
            </a:r>
            <a:r>
              <a:rPr lang="pt-BR" i="1" dirty="0" err="1"/>
              <a:t>stream</a:t>
            </a:r>
            <a:r>
              <a:rPr lang="pt-BR" dirty="0"/>
              <a:t> de caracteres.</a:t>
            </a:r>
          </a:p>
          <a:p>
            <a:r>
              <a:rPr lang="pt-BR" dirty="0"/>
              <a:t>Expressões regulares são extremamente úteis em diversas área da computação e suas aplicações.</a:t>
            </a:r>
          </a:p>
          <a:p>
            <a:pPr lvl="1"/>
            <a:r>
              <a:rPr lang="pt-BR" dirty="0"/>
              <a:t>Administração de Redes</a:t>
            </a:r>
          </a:p>
          <a:p>
            <a:pPr lvl="1"/>
            <a:r>
              <a:rPr lang="pt-BR" dirty="0"/>
              <a:t>Análise de Dados</a:t>
            </a:r>
          </a:p>
          <a:p>
            <a:pPr lvl="1"/>
            <a:r>
              <a:rPr lang="pt-BR" dirty="0"/>
              <a:t>Etc...</a:t>
            </a:r>
          </a:p>
          <a:p>
            <a:r>
              <a:rPr lang="pt-BR" dirty="0"/>
              <a:t>Diversas ferramentas usam expressões regulares e muitas linguagens oferecem bibliotecas para processar </a:t>
            </a:r>
            <a:r>
              <a:rPr lang="pt-BR" i="1" dirty="0" err="1"/>
              <a:t>strings</a:t>
            </a:r>
            <a:r>
              <a:rPr lang="pt-BR" dirty="0"/>
              <a:t> usando expressões regulares.</a:t>
            </a:r>
          </a:p>
          <a:p>
            <a:pPr lvl="1"/>
            <a:r>
              <a:rPr lang="pt-BR" dirty="0" err="1"/>
              <a:t>sed</a:t>
            </a:r>
            <a:r>
              <a:rPr lang="pt-BR" dirty="0"/>
              <a:t>, </a:t>
            </a:r>
            <a:r>
              <a:rPr lang="pt-BR" dirty="0" err="1"/>
              <a:t>awk</a:t>
            </a:r>
            <a:r>
              <a:rPr lang="pt-BR" dirty="0"/>
              <a:t>, </a:t>
            </a:r>
            <a:r>
              <a:rPr lang="pt-BR" dirty="0" err="1"/>
              <a:t>perl</a:t>
            </a:r>
            <a:endParaRPr lang="pt-BR" dirty="0"/>
          </a:p>
          <a:p>
            <a:r>
              <a:rPr lang="pt-BR" dirty="0"/>
              <a:t>Um problema potencial  são as diferentes sintaxes para representar uma Expressão Regular.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4675-D49F-1845-906C-2FB581FC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2B022-AD13-C444-8AA9-38A5EE5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D360-8564-D242-A0C7-4B9CCCE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4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com o </a:t>
            </a:r>
            <a:r>
              <a:rPr lang="pt-BR" dirty="0" err="1"/>
              <a:t>Awk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F1FE-C153-804B-9B2E-A095E95C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Ementa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31F707F-19A7-C047-9623-57C5C18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Introdução ao Estudo dos Compiladores</a:t>
            </a:r>
          </a:p>
          <a:p>
            <a:r>
              <a:rPr lang="pt-BR" noProof="0" dirty="0"/>
              <a:t>Linguagens de Programação</a:t>
            </a:r>
          </a:p>
          <a:p>
            <a:r>
              <a:rPr lang="pt-BR" noProof="0" dirty="0"/>
              <a:t>Tradutores e Compiladores</a:t>
            </a:r>
          </a:p>
          <a:p>
            <a:r>
              <a:rPr lang="pt-BR" noProof="0" dirty="0"/>
              <a:t>Análise Léxica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Geração de Código Intermediário</a:t>
            </a:r>
          </a:p>
          <a:p>
            <a:r>
              <a:rPr lang="pt-BR" noProof="0" dirty="0"/>
              <a:t>Otimização de Código</a:t>
            </a:r>
          </a:p>
          <a:p>
            <a:r>
              <a:rPr lang="pt-BR" noProof="0" dirty="0"/>
              <a:t>Gerência de Memória</a:t>
            </a:r>
          </a:p>
          <a:p>
            <a:r>
              <a:rPr lang="pt-BR" noProof="0" dirty="0"/>
              <a:t>Geração de Código Objeto</a:t>
            </a:r>
          </a:p>
          <a:p>
            <a:endParaRPr lang="pt-BR" noProof="0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9F0C869-8C39-EB4F-A98D-AB5B4E73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3C0A215F-74F2-B241-82E3-91BC9CD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5CCE8C5-0DF7-1E42-9533-5A8DFF51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8450A-B10D-A543-8EFD-23B16465E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^ caractere no </a:t>
            </a:r>
            <a:r>
              <a:rPr lang="pt-BR" dirty="0" err="1"/>
              <a:t>começo</a:t>
            </a:r>
            <a:r>
              <a:rPr lang="pt-BR" dirty="0"/>
              <a:t> do string.</a:t>
            </a:r>
          </a:p>
          <a:p>
            <a:r>
              <a:rPr lang="pt-BR" dirty="0"/>
              <a:t>$ caractere no final do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. Qualquer caractere simples incluindo nova linha</a:t>
            </a:r>
          </a:p>
          <a:p>
            <a:r>
              <a:rPr lang="pt-BR" dirty="0"/>
              <a:t>[...] Lista de caracteres podendo usar intervalos como </a:t>
            </a:r>
            <a:r>
              <a:rPr lang="pt-BR" dirty="0" err="1"/>
              <a:t>a-z</a:t>
            </a:r>
            <a:r>
              <a:rPr lang="pt-BR" dirty="0"/>
              <a:t>, A-Z, 0-9</a:t>
            </a:r>
          </a:p>
          <a:p>
            <a:r>
              <a:rPr lang="pt-BR" dirty="0"/>
              <a:t>| usado para indicar alternativas, como um OU.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8DA8B-E394-4647-994C-8F7265BCF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* o símbolo o regular anterior pode se repetir.</a:t>
            </a:r>
          </a:p>
          <a:p>
            <a:r>
              <a:rPr lang="pt-BR" dirty="0"/>
              <a:t>+ como o anterior mas deve ocorrer pelo menos uma vez</a:t>
            </a:r>
          </a:p>
          <a:p>
            <a:r>
              <a:rPr lang="pt-BR" dirty="0"/>
              <a:t>? O símbolo anterior deve ocorrer uma vez ou nenhuma.</a:t>
            </a:r>
          </a:p>
          <a:p>
            <a:r>
              <a:rPr lang="pt-BR" dirty="0" err="1"/>
              <a:t>Ex</a:t>
            </a:r>
            <a:r>
              <a:rPr lang="pt-BR" dirty="0"/>
              <a:t> para detecção de um identificador. </a:t>
            </a:r>
            <a:br>
              <a:rPr lang="pt-BR" dirty="0"/>
            </a:br>
            <a:r>
              <a:rPr lang="pt-BR" dirty="0"/>
              <a:t>	</a:t>
            </a:r>
            <a:r>
              <a:rPr lang="pt-BR" sz="2000" dirty="0">
                <a:latin typeface="Courier" pitchFamily="2" charset="0"/>
              </a:rPr>
              <a:t>[_a-</a:t>
            </a:r>
            <a:r>
              <a:rPr lang="pt-BR" sz="2000" dirty="0" err="1">
                <a:latin typeface="Courier" pitchFamily="2" charset="0"/>
              </a:rPr>
              <a:t>zA</a:t>
            </a:r>
            <a:r>
              <a:rPr lang="pt-BR" sz="2000" dirty="0">
                <a:latin typeface="Courier" pitchFamily="2" charset="0"/>
              </a:rPr>
              <a:t>-</a:t>
            </a:r>
            <a:r>
              <a:rPr lang="pt-BR" sz="2000" dirty="0" err="1">
                <a:latin typeface="Courier" pitchFamily="2" charset="0"/>
              </a:rPr>
              <a:t>Z</a:t>
            </a:r>
            <a:r>
              <a:rPr lang="pt-BR" sz="2000" dirty="0">
                <a:latin typeface="Courier" pitchFamily="2" charset="0"/>
              </a:rPr>
              <a:t>][_a-zA-Z0-9]*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6E91D40-26B5-0A4F-A018-FE75FEEB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Expressões Regulares em AWK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803530-8916-094D-AAED-2BC17B0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5C32D-BB91-8A4D-B7F3-13501D0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90200F-2E32-EB45-914E-E58456E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9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8034-4D4F-774F-B20E-0FDABE0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Bufferes</a:t>
            </a:r>
            <a:r>
              <a:rPr lang="pt-BR" dirty="0"/>
              <a:t>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E6424-7D14-BE48-B9EB-C4E8276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dificuldades pode ser observadas durante a extração de </a:t>
            </a:r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em um código fonte.</a:t>
            </a:r>
          </a:p>
          <a:p>
            <a:pPr lvl="1"/>
            <a:r>
              <a:rPr lang="pt-BR" i="1" dirty="0"/>
              <a:t>Isso é especialmente válido ao tentarmos, ex., extrair </a:t>
            </a:r>
            <a:r>
              <a:rPr lang="pt-BR" i="1" dirty="0" err="1"/>
              <a:t>tokens</a:t>
            </a:r>
            <a:r>
              <a:rPr lang="pt-BR" i="1" dirty="0"/>
              <a:t> cujo padrão pode aparecer em identificador.</a:t>
            </a:r>
          </a:p>
          <a:p>
            <a:pPr lvl="1"/>
            <a:r>
              <a:rPr lang="pt-BR" i="1" dirty="0"/>
              <a:t>Onde começa e onde termina o </a:t>
            </a:r>
            <a:r>
              <a:rPr lang="pt-BR" i="1" dirty="0" err="1"/>
              <a:t>token</a:t>
            </a:r>
            <a:r>
              <a:rPr lang="pt-BR" i="1" dirty="0"/>
              <a:t> é uma informação essencial.</a:t>
            </a:r>
          </a:p>
          <a:p>
            <a:r>
              <a:rPr lang="pt-BR" i="1" dirty="0"/>
              <a:t>Muitas vezes antes de determinar se uma ocorrência é válida precisamos ler alguns caracteres à frente. A técnica de analisar caracteres à frente é conhecida como </a:t>
            </a:r>
            <a:r>
              <a:rPr lang="pt-BR" b="1" i="1" dirty="0" err="1"/>
              <a:t>Lookahead</a:t>
            </a:r>
            <a:r>
              <a:rPr lang="pt-BR" b="1" i="1" dirty="0"/>
              <a:t>.</a:t>
            </a:r>
          </a:p>
          <a:p>
            <a:r>
              <a:rPr lang="pt-BR" i="1" dirty="0"/>
              <a:t>A dificuldade também está ligada à definição da gramática correspondente à linguagem.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1ADDF-02D5-8C45-BBFF-8C1437EA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50F3E-A569-604A-98DF-4E66DED5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57526-22B1-734C-B34C-4E2291B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1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00E0-05B0-F441-9F01-190DCCA3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Flex – Gerador de Analisador Léxico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FEB05-1ABA-0C46-B521-658C59BF2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2DEDD-A90D-2648-99FD-71830F96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73CFE-5838-F940-A868-CF90513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8FDCD-2BCC-674C-9557-01F9BABD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2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EC56AA6-EE09-B14C-95B0-6A22B9B5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Sintaxe para formação de expressões regulares.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C4C19-B665-354E-93C0-8D6D6C55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100">
                <a:solidFill>
                  <a:prstClr val="white">
                    <a:alpha val="80000"/>
                  </a:prstClr>
                </a:solidFill>
              </a:rPr>
              <a:t>Compiladores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CD71C-26FC-CD4C-8A49-3E5D3520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100">
                <a:solidFill>
                  <a:schemeClr val="tx1">
                    <a:alpha val="80000"/>
                  </a:schemeClr>
                </a:solidFill>
              </a:rPr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D15AE-36DB-ED43-92BD-0CF6D0C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B6592E8-4CB6-CA48-8DDA-14B9D6C8BDBF}" type="slidenum">
              <a:rPr lang="pt-BR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pt-BR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20" name="Espaço Reservado para Conteúdo 8">
            <a:extLst>
              <a:ext uri="{FF2B5EF4-FFF2-40B4-BE49-F238E27FC236}">
                <a16:creationId xmlns:a16="http://schemas.microsoft.com/office/drawing/2014/main" id="{F818B44D-472F-3946-84D7-528544FB3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4486"/>
              </p:ext>
            </p:extLst>
          </p:nvPr>
        </p:nvGraphicFramePr>
        <p:xfrm>
          <a:off x="5314713" y="966775"/>
          <a:ext cx="5841959" cy="557213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57882">
                  <a:extLst>
                    <a:ext uri="{9D8B030D-6E8A-4147-A177-3AD203B41FA5}">
                      <a16:colId xmlns:a16="http://schemas.microsoft.com/office/drawing/2014/main" val="1367811284"/>
                    </a:ext>
                  </a:extLst>
                </a:gridCol>
                <a:gridCol w="4184077">
                  <a:extLst>
                    <a:ext uri="{9D8B030D-6E8A-4147-A177-3AD203B41FA5}">
                      <a16:colId xmlns:a16="http://schemas.microsoft.com/office/drawing/2014/main" val="526959745"/>
                    </a:ext>
                  </a:extLst>
                </a:gridCol>
              </a:tblGrid>
              <a:tr h="305157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Padrão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Casa com...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extLst>
                  <a:ext uri="{0D108BD9-81ED-4DB2-BD59-A6C34878D82A}">
                    <a16:rowId xmlns:a16="http://schemas.microsoft.com/office/drawing/2014/main" val="178902234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digits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6341307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[0+9]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+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153924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[0,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‘,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5561432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442778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-, 0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099577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– or all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2520335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one or more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0236848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05683472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the upper case letters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82127362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aa, aaa or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7510308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two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35551271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exactly 4 a’s i.e,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450173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.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character except newline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65836110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a*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406694935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79203357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all lower case letters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556612657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alphabetic letter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6545282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w(x | y)z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 err="1">
                          <a:effectLst/>
                        </a:rPr>
                        <a:t>wxz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or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wyz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5424622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BB09D-1FCE-1847-A89C-28821A8DCD7C}"/>
              </a:ext>
            </a:extLst>
          </p:cNvPr>
          <p:cNvSpPr txBox="1"/>
          <p:nvPr/>
        </p:nvSpPr>
        <p:spPr>
          <a:xfrm>
            <a:off x="11490884" y="642938"/>
            <a:ext cx="323165" cy="45243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Tabela adaptada de </a:t>
            </a:r>
            <a:r>
              <a:rPr lang="pt-BR" sz="900" dirty="0" err="1"/>
              <a:t>https</a:t>
            </a:r>
            <a:r>
              <a:rPr lang="pt-BR" sz="900" dirty="0"/>
              <a:t>://</a:t>
            </a:r>
            <a:r>
              <a:rPr lang="pt-BR" sz="900" dirty="0" err="1"/>
              <a:t>www.geeksforgeeks.org</a:t>
            </a:r>
            <a:r>
              <a:rPr lang="pt-BR" sz="900" dirty="0"/>
              <a:t>/</a:t>
            </a:r>
            <a:r>
              <a:rPr lang="pt-BR" sz="900" dirty="0" err="1"/>
              <a:t>flex</a:t>
            </a:r>
            <a:r>
              <a:rPr lang="pt-BR" sz="900" dirty="0"/>
              <a:t>-</a:t>
            </a:r>
            <a:r>
              <a:rPr lang="pt-BR" sz="900" dirty="0" err="1"/>
              <a:t>fast</a:t>
            </a:r>
            <a:r>
              <a:rPr lang="pt-BR" sz="900" dirty="0"/>
              <a:t>-lexical-</a:t>
            </a:r>
            <a:r>
              <a:rPr lang="pt-BR" sz="900" dirty="0" err="1"/>
              <a:t>analyzer</a:t>
            </a:r>
            <a:r>
              <a:rPr lang="pt-BR" sz="900" dirty="0"/>
              <a:t>-</a:t>
            </a:r>
            <a:r>
              <a:rPr lang="pt-BR" sz="900" dirty="0" err="1"/>
              <a:t>generator</a:t>
            </a:r>
            <a:r>
              <a:rPr lang="pt-BR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1042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F466-56A3-D64A-9DD5-161F354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C173-6726-874A-8180-D5D89DB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Note que, dentro de classes de caracteres, operadores de expressões regulares perdem o seu significado e se tornam literais.</a:t>
            </a:r>
          </a:p>
          <a:p>
            <a:r>
              <a:rPr lang="pt-BR" dirty="0"/>
              <a:t>Com a exceção dos caracteres abaixo que precisam ser escapados.</a:t>
            </a:r>
          </a:p>
          <a:p>
            <a:pPr lvl="1"/>
            <a:r>
              <a:rPr lang="pt-BR" dirty="0"/>
              <a:t>\   caractere de escape</a:t>
            </a:r>
          </a:p>
          <a:p>
            <a:pPr lvl="1"/>
            <a:r>
              <a:rPr lang="pt-BR" dirty="0"/>
              <a:t>-	 intervalo </a:t>
            </a:r>
          </a:p>
          <a:p>
            <a:pPr lvl="1"/>
            <a:r>
              <a:rPr lang="pt-BR" dirty="0"/>
              <a:t>[]  operadores de classe de caracteres</a:t>
            </a:r>
          </a:p>
          <a:p>
            <a:pPr lvl="1"/>
            <a:r>
              <a:rPr lang="pt-BR" dirty="0"/>
              <a:t>^  no início da classe.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6495-6493-2348-814C-2ABBC1BC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B6F68-9EDE-144A-9E5F-4CCAC08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36FE6-375B-D647-8BC4-B0CFD402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2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47A173-C85B-6D45-AA91-02D763A0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Teoria: Linguagens e Expressões Regulares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857C873-49E3-C44B-AEC9-1FA744461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dirty="0"/>
              <a:t>Revisão de Teoria da Computação...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10CA9-7FFF-B84E-8423-3A9567B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1EF39-8715-7A44-A15D-BABAB673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9C147-63DD-BA49-BE5B-C7F16129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4B9CCC6-B104-B64E-942C-41B7A22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Alfabetos e Cadeias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são uma excelente ferramenta para especificar padrões que podem ocorrer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de caracteres.</a:t>
                </a:r>
              </a:p>
              <a:p>
                <a:pPr lvl="1"/>
                <a:r>
                  <a:rPr lang="pt-BR" dirty="0"/>
                  <a:t>Nos referimos diariamente à cadeia de caracteres como </a:t>
                </a:r>
                <a:r>
                  <a:rPr lang="pt-BR" dirty="0" err="1"/>
                  <a:t>strings</a:t>
                </a:r>
                <a:r>
                  <a:rPr lang="pt-BR" dirty="0"/>
                  <a:t>. Os dois conceitos são equivalentes.</a:t>
                </a:r>
              </a:p>
              <a:p>
                <a:r>
                  <a:rPr lang="pt-BR" dirty="0"/>
                  <a:t>Ao conjunto de caracteres válidos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chamamos de </a:t>
                </a:r>
                <a:r>
                  <a:rPr lang="pt-BR" b="1" dirty="0">
                    <a:solidFill>
                      <a:schemeClr val="accent1"/>
                    </a:solidFill>
                  </a:rPr>
                  <a:t>alfabeto</a:t>
                </a:r>
                <a:r>
                  <a:rPr lang="pt-BR" b="1" dirty="0"/>
                  <a:t>.</a:t>
                </a:r>
              </a:p>
              <a:p>
                <a:pPr lvl="1"/>
                <a:r>
                  <a:rPr lang="pt-BR" dirty="0"/>
                  <a:t>Ex. o conjunto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{0,1}  </m:t>
                    </m:r>
                  </m:oMath>
                </a14:m>
                <a:r>
                  <a:rPr lang="pt-BR" dirty="0"/>
                  <a:t>é o alfabeto binário.</a:t>
                </a:r>
              </a:p>
              <a:p>
                <a:r>
                  <a:rPr lang="pt-BR" i="0" dirty="0">
                    <a:latin typeface="+mj-lt"/>
                    <a:ea typeface="Cambria Math" panose="02040503050406030204" pitchFamily="18" charset="0"/>
                  </a:rPr>
                  <a:t>∅</a:t>
                </a:r>
                <a:r>
                  <a:rPr lang="pt-BR" dirty="0"/>
                  <a:t> denota o conjunto vazio</a:t>
                </a:r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D2A75-6736-7B4A-8A70-85C9420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0E7D5-B62D-AF40-A088-8BC1370D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B5AF2-E809-3B49-BCE3-98152F74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01A6-8C3A-5E46-8BC7-3AE2EFE2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“Uma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linguagem</a:t>
                </a:r>
                <a:r>
                  <a:rPr lang="pt-BR" dirty="0"/>
                  <a:t> é qualquer conjunto contável de cadeias de um alfabeto fixo.”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“</a:t>
                </a:r>
                <a:r>
                  <a:rPr lang="pt-BR" dirty="0">
                    <a:ea typeface="Cambria Math" panose="02040503050406030204" pitchFamily="18" charset="0"/>
                  </a:rPr>
                  <a:t>∅, o</a:t>
                </a:r>
                <a:r>
                  <a:rPr lang="pt-BR" dirty="0"/>
                  <a:t> conjunto vazio,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o conjunto contendo apenas a cadeia vazia são linguagens sob essa definição”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32" r="-1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FC5CB-FD3A-A745-8CAD-1DA28297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58484-CA63-7641-BF87-C3F72D51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D2E1E-7F0F-A445-AA0C-FA506CD4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2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6A3D-2D87-DA49-BB46-9C8ABF0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0A447-CC74-0E4F-9769-08579891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operações sobre linguagens são importantes em uma Análise Léxica elas são:</a:t>
            </a:r>
          </a:p>
          <a:p>
            <a:pPr lvl="1"/>
            <a:r>
              <a:rPr lang="pt-BR" dirty="0"/>
              <a:t>União</a:t>
            </a:r>
          </a:p>
          <a:p>
            <a:pPr lvl="1"/>
            <a:r>
              <a:rPr lang="pt-BR" dirty="0"/>
              <a:t>Concatenação</a:t>
            </a:r>
          </a:p>
          <a:p>
            <a:pPr lvl="1"/>
            <a:r>
              <a:rPr lang="pt-BR" dirty="0" err="1"/>
              <a:t>Kleene</a:t>
            </a:r>
            <a:r>
              <a:rPr lang="pt-BR" dirty="0"/>
              <a:t>-Star ou Fecho de </a:t>
            </a:r>
            <a:r>
              <a:rPr lang="pt-BR" dirty="0" err="1"/>
              <a:t>Kleene</a:t>
            </a:r>
            <a:endParaRPr lang="pt-BR" dirty="0"/>
          </a:p>
          <a:p>
            <a:pPr lvl="1"/>
            <a:r>
              <a:rPr lang="pt-BR" dirty="0" err="1"/>
              <a:t>Kleene</a:t>
            </a:r>
            <a:r>
              <a:rPr lang="pt-BR" dirty="0"/>
              <a:t>-Plus ou Fecho Positivo de </a:t>
            </a:r>
            <a:r>
              <a:rPr lang="pt-BR" dirty="0" err="1"/>
              <a:t>Kleene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A9DA8-9940-774E-B1C2-6530D71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62A67-E345-134D-BD19-F91B47F7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94882-C927-CA4B-A312-616ECDE7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1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32CEE-E126-3041-8AF7-68D44877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A união é uma operação bem conhecida por nós, vejamos:</a:t>
                </a:r>
              </a:p>
              <a:p>
                <a:pPr lvl="1"/>
                <a:r>
                  <a:rPr lang="pt-BR" dirty="0"/>
                  <a:t>“Dada duas linguagens L e M a sua união é composta por todas as cadeias formadas a partir de uma cadeia da primeira linguagem e uma cadeia da segunda linguagem em todas as formas possíveis.” (AHO, 1995; p. 76)</a:t>
                </a:r>
              </a:p>
              <a:p>
                <a:pPr lvl="1"/>
                <a:r>
                  <a:rPr lang="pt-BR" dirty="0"/>
                  <a:t>Símbolos -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𝑚𝑎𝑡𝑒𝑚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𝑡𝑖𝑐𝑎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𝑠𝑖𝑠𝑡𝑒𝑚𝑎𝑠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𝑈𝑁𝐼𝑋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“União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}”</m:t>
                    </m:r>
                  </m:oMath>
                </a14:m>
                <a:r>
                  <a:rPr lang="pt-BR" dirty="0"/>
                  <a:t> (AHO, 1995; p. 76)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O conjunto de Letras e Dígitos – Estritament</a:t>
                </a:r>
                <a:r>
                  <a:rPr lang="pt-BR" dirty="0">
                    <a:ea typeface="Cambria Math" panose="02040503050406030204" pitchFamily="18" charset="0"/>
                  </a:rPr>
                  <a:t>e falando a linguagem com 62 cadeias de tamanho um, cada uma tendo uma letra ou dígito</a:t>
                </a:r>
                <a:r>
                  <a:rPr lang="pt-BR" b="0" dirty="0">
                    <a:ea typeface="Cambria Math" panose="02040503050406030204" pitchFamily="18" charset="0"/>
                  </a:rPr>
                  <a:t>“. (AHO, 1995; p. 77)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093A6-1968-6E4D-9BA0-BD6B6ECE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7B275-FE4D-D640-8474-59751C1C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4C69D-B944-2140-AEE3-4937A5C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46F175-FE13-2243-A80A-69F1F864DB55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230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435E2-1A2C-524F-B8B2-8DE9C80C1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noProof="0" dirty="0"/>
              <a:t>Linguagens de Programação</a:t>
            </a:r>
          </a:p>
          <a:p>
            <a:pPr lvl="1"/>
            <a:r>
              <a:rPr lang="pt-BR" noProof="0" dirty="0"/>
              <a:t>Evolução das Linguagens de Programação</a:t>
            </a:r>
          </a:p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Gramática e Linguagens Regulares (revisão)</a:t>
            </a:r>
          </a:p>
          <a:p>
            <a:pPr lvl="1"/>
            <a:r>
              <a:rPr lang="pt-BR" noProof="0" dirty="0"/>
              <a:t>Especificação, Implementação e tabela de símbolos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Recuperação de Erros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6763DC-B2C4-794F-AE0C-E08F7919E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</a:pPr>
            <a:r>
              <a:rPr lang="pt-BR" sz="2000" noProof="0" dirty="0"/>
              <a:t>Tradução dirigida por Sintaxe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Intermediário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Linguagens Intermediárias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Construção da Tabela de Símbolos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Geração de Código para Comando de Atribuição, Expressões Lógicas, Comandos de Controle e </a:t>
            </a:r>
            <a:r>
              <a:rPr lang="pt-BR" sz="2000" noProof="0" dirty="0" err="1"/>
              <a:t>Backpatching</a:t>
            </a:r>
            <a:endParaRPr lang="pt-BR" sz="2000" noProof="0" dirty="0"/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 Intermediário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Otimização de Código para Expressões Aritméticas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Gerência de Memória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Objeto</a:t>
            </a:r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A2954-3181-6F40-891C-BCCBBF6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- Atual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09A69FC-3817-4440-9873-E0B73C8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4D4DAAD-B0F1-C041-B302-F65BD6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33B4D4-F2D9-A145-BB9D-DD3384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4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90618-E2A9-704A-8FC8-D73077EE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“A concatenação é formada por uma cadeia da primeira linguagem e uma cadeia da segunda linguagem em todas as formas possíveis e concatenando-as.” (AHO, 1995; p. 76)</a:t>
                </a:r>
              </a:p>
              <a:p>
                <a:pPr lvl="1"/>
                <a:r>
                  <a:rPr lang="pt-BR" dirty="0"/>
                  <a:t>Símbolo - . ou implícito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lvl="1"/>
                <a:r>
                  <a:rPr lang="pt-BR" b="0" dirty="0"/>
                  <a:t>A operação de concatenação pode também ser escrita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pt-BR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“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𝐿𝐷</m:t>
                    </m:r>
                  </m:oMath>
                </a14:m>
                <a:r>
                  <a:rPr lang="pt-BR" b="0" dirty="0"/>
                  <a:t> é o conjunto de 520 cadeias de tamanho 2 cada um consistindo em uma letra seguida por um dígito.”</a:t>
                </a:r>
                <a:r>
                  <a:rPr lang="pt-BR" dirty="0"/>
                  <a:t> (AHO, 1995; p. 77)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457189" lvl="1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F11D4-C3C0-184B-9087-E410DB7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677B5-9619-114A-80FC-003B9D07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DFE1E-1189-5C43-BB03-E0723EC5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1C7757-B482-E44F-8699-2DEE90DC009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671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PT" dirty="0"/>
                  <a:t> “é o conjunto de cadeias obtidas concatenando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PT" dirty="0"/>
                  <a:t> zero ou mais vezes.” (AHO, 1995; p. 76)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letras, incluindo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a cadeia vazia.”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31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811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Fechamento positivo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positivo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pt-PT" dirty="0"/>
                  <a:t> é semelhante ao fecho de </a:t>
                </a:r>
                <a:r>
                  <a:rPr lang="pt-PT" dirty="0" err="1"/>
                  <a:t>kleene</a:t>
                </a:r>
                <a:r>
                  <a:rPr lang="pt-PT" dirty="0"/>
                  <a:t> com a diferença que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não é possível.</a:t>
                </a:r>
              </a:p>
              <a:p>
                <a:pPr lvl="1"/>
                <a:r>
                  <a:rPr lang="pt-PT" dirty="0"/>
                  <a:t>Símbolo + sobrescrito, normal em UNIX.</a:t>
                </a:r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um ou mais dígitos.”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313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8688819-746B-2549-8FF9-B16CECF0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AC1510-A6C3-FE44-A8A8-DD3B1E13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anteriormente as expressões regulares são um ferramenta útil para definirmos um padrão que estamos buscando em uma cadeia de caracteres.</a:t>
            </a:r>
          </a:p>
          <a:p>
            <a:r>
              <a:rPr lang="pt-BR" dirty="0"/>
              <a:t>A notação de expressões regulares que utilizamos tanto no </a:t>
            </a:r>
            <a:r>
              <a:rPr lang="pt-BR" dirty="0" err="1"/>
              <a:t>awk</a:t>
            </a:r>
            <a:r>
              <a:rPr lang="pt-BR" dirty="0"/>
              <a:t> como no Flex, se diferenciam um pouco da notação formal. </a:t>
            </a:r>
          </a:p>
          <a:p>
            <a:r>
              <a:rPr lang="pt-BR" dirty="0"/>
              <a:t>Vejamos alguns exemplos.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48827-3A1A-4C47-B267-420D7B6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3608A-0432-0843-8B5D-E910DFE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FC0FE-4135-5940-AD3F-B335D0C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1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ADCC4-0F58-4F4F-9D45-EA392EC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Suponhamos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pt-BR" dirty="0"/>
                  <a:t> seja o conjunto de todas as letras do alfabeto mais o caractere </a:t>
                </a:r>
                <a:r>
                  <a:rPr lang="pt-BR" dirty="0" err="1"/>
                  <a:t>underscore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representando qualquer dígito de 0 à 9.</a:t>
                </a:r>
              </a:p>
              <a:p>
                <a:r>
                  <a:rPr lang="pt-BR" dirty="0"/>
                  <a:t>Tomemos por base a seguinte expressão regular abaixo: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*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A barra vertical, como vimos é união e letra_ está sendo concatenada com a união entre parêntese.</a:t>
                </a:r>
              </a:p>
              <a:p>
                <a:r>
                  <a:rPr lang="pt-BR" dirty="0"/>
                  <a:t>Esta expressão regular representa o conjunto dos identificadores da linguagem C.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sz="1300" dirty="0"/>
                  <a:t>Adaptado de </a:t>
                </a:r>
                <a:r>
                  <a:rPr lang="pt-PT" sz="1400" dirty="0"/>
                  <a:t>(AHO, 1995; p. 77)</a:t>
                </a:r>
              </a:p>
              <a:p>
                <a:pPr>
                  <a:buFont typeface="Wingdings" pitchFamily="2" charset="2"/>
                  <a:buChar char="Ø"/>
                </a:pPr>
                <a:endParaRPr lang="pt-BR" sz="13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45ACA-DE1C-FB4D-8DA8-283FEF2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CD65-4688-B049-8895-361CE56F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5CB8A-7CC0-A442-9F5B-714A16F5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FA1F91-17A1-E942-9E86-841AAAA24CC1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5516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134E1-12EC-FB4E-82D4-D27E699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Regras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/>
                  <a:t> é uma expressão regular, ou seja, a linguagem cujo único elemento é a cadeia vazia.”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é um símbolo pertencente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uma expressão regular,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ou seja, a linguagem com uma cadeia, de tamanho um, com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em sua única posição. Observe que por convenção, usamos itálico para símbolos e negrito para sua expressão regular correspondente.”</a:t>
                </a:r>
              </a:p>
              <a:p>
                <a:r>
                  <a:rPr lang="pt-PT" dirty="0"/>
                  <a:t>(AHO, 1995; p. 77)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2D65D-BEBC-684C-A3D0-048C125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5CE53-F876-AF4B-AC6C-3972FE99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A78A5-F24B-1A4D-8741-DCAC9532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A58342-2A24-464B-B0AE-0FA5B142ECA4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906471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83B97-2F5D-6241-BC24-97EC1CC9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“As expressões regulares são construídas recursivamente a partir de expressões regulares menores.</a:t>
                </a:r>
              </a:p>
              <a:p>
                <a:r>
                  <a:rPr lang="pt-BR" b="1" dirty="0"/>
                  <a:t>“Indução: </a:t>
                </a:r>
                <a:r>
                  <a:rPr lang="pt-BR" dirty="0"/>
                  <a:t>existem 4 partes na indução, por meio das quais expressões regulares maiores são construídas a partir das menores...”</a:t>
                </a: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uma linguagem denotando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 um linguagem denotando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pt-BR" dirty="0"/>
                  <a:t>. Esta última regra diz que podemos acrescentar pares de parêntesis em torno das expressões sem alterar a linguagem que eles denotam.</a:t>
                </a:r>
              </a:p>
              <a:p>
                <a:pPr marL="971539" lvl="1" indent="-514350">
                  <a:buFont typeface="+mj-lt"/>
                  <a:buAutoNum type="arabicPeriod"/>
                </a:pPr>
                <a:endParaRPr lang="pt-BR" dirty="0"/>
              </a:p>
              <a:p>
                <a:r>
                  <a:rPr lang="pt-PT" dirty="0"/>
                  <a:t>(AHO, 1995; p. 77)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1C319-2CF7-0F48-AE02-7C69F8F7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AB63A-04DB-F74F-9C4F-33EADAE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55673-A564-814C-9519-304AD46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ABA22E-CFAF-AA4A-A142-5A2CF031E26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35162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7C5B5-2A79-9C48-A4A8-4782267F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Precedência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O operador unário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possui precedência mais alta e é associativa à esquerda.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A concatenação tem a segunda maior prioridade e é associativa à </a:t>
                </a:r>
                <a:r>
                  <a:rPr lang="pt-BR" dirty="0" err="1"/>
                  <a:t>esqueda</a:t>
                </a:r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| Tem a precedência mais baixa, e é associativa à esquerda.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514350" indent="-514350">
                  <a:buFont typeface="+mj-lt"/>
                  <a:buAutoNum type="alphaLcParenR"/>
                </a:pPr>
                <a:endParaRPr lang="pt-BR" dirty="0"/>
              </a:p>
              <a:p>
                <a:r>
                  <a:rPr lang="pt-PT" sz="2000" dirty="0"/>
                  <a:t>(AHO, 1995; p. 77)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39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E4084-372D-9449-B513-17F14AA7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77919-E059-6F40-8CE6-50F2D9FA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1707F-4CDF-594C-A264-CEF5B2B6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EBE3EB-0C1E-194C-91F2-CE5D9EBEA063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/>
              <a:t>AHO, Alfred V.; SETHI, Ravi; ULLMAN, Jeffrey D. Compiladores:  princípios, técnicas e ferramentas. Rio de Janeiro: Guanabara Koogan, c1995. 344p. ISBN 8527703122 (broch.)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992674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3F97-515E-EE4E-8DEF-14D0D4C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Ex. “Considere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:r>
                  <a:rPr lang="pt-BR" dirty="0"/>
                  <a:t>A expressão regular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dirty="0"/>
                  <a:t> denota a linguagem {a, </a:t>
                </a:r>
                <a:r>
                  <a:rPr lang="pt-BR" dirty="0" err="1"/>
                  <a:t>b</a:t>
                </a:r>
                <a:r>
                  <a:rPr lang="pt-BR" dirty="0"/>
                  <a:t>}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pt-BR" dirty="0"/>
                  <a:t> denota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𝑏𝑏</m:t>
                        </m:r>
                      </m:e>
                    </m:d>
                  </m:oMath>
                </a14:m>
                <a:r>
                  <a:rPr lang="pt-BR" dirty="0"/>
                  <a:t>, a linguagem de todas as cadeias de tamanho dois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𝒂𝒂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𝒃𝒃</m:t>
                    </m:r>
                  </m:oMath>
                </a14:m>
                <a:endParaRPr lang="pt-BR" b="1" dirty="0"/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b="1" dirty="0"/>
                  <a:t> </a:t>
                </a:r>
                <a:r>
                  <a:rPr lang="pt-BR" dirty="0"/>
                  <a:t>denota as linguagens consistindo em todas as cadeias de zero ou mais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, ou seja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denota o conjunto de todas as cadeias consistindo em zero ou mais instâncias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 ou seja todas as cadeias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s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denota a linguagem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pt-BR" dirty="0"/>
                  <a:t>, ou seja a cadeia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todas as cadeias consistindo em zero ou mais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 e terminado em b.”</a:t>
                </a:r>
              </a:p>
              <a:p>
                <a:endParaRPr lang="pt-PT" dirty="0"/>
              </a:p>
              <a:p>
                <a:r>
                  <a:rPr lang="pt-PT" dirty="0"/>
                  <a:t>(AHO, 1995; p. 77-78)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3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4B008-F4BB-A244-93A0-E66FAC9B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82346-81DF-9F4A-BBE8-C1C13E79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36B4D-BBD3-AA45-B744-480C7391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38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AC6323-39A1-1B45-BC9E-D4DC7B02E82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7420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Uma linguagem que pode ser definida por uma expressão regular é chamada de </a:t>
                </a:r>
                <a:r>
                  <a:rPr lang="pt-BR" i="1" dirty="0"/>
                  <a:t>conjunto regular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Duas expressões regulares são equivalentes se elas denotam o mesmo conjunto regular e as descrevemos como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endParaRPr lang="pt-BR" dirty="0"/>
              </a:p>
              <a:p>
                <a:r>
                  <a:rPr lang="pt-BR" dirty="0"/>
                  <a:t>As expressões regulares possuem uma diversidade de expressões regulares:</a:t>
                </a:r>
              </a:p>
              <a:p>
                <a:endParaRPr lang="pt-BR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452D97-CF47-EB4B-8823-78D687B893B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048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66EA5A-4CE3-7443-A0D6-6B338F128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Conteúdo Programático -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4CD455-E40B-6B44-931D-FFC3AC4C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>
                <a:solidFill>
                  <a:schemeClr val="tx2"/>
                </a:solidFill>
              </a:rPr>
              <a:t>Estrutura Baseada na Disciplina MIT 6035 do Prof. Martin </a:t>
            </a:r>
            <a:r>
              <a:rPr lang="pt-BR" noProof="0" dirty="0" err="1">
                <a:solidFill>
                  <a:schemeClr val="tx2"/>
                </a:solidFill>
              </a:rPr>
              <a:t>Rinard</a:t>
            </a:r>
            <a:endParaRPr lang="pt-BR" noProof="0" dirty="0">
              <a:solidFill>
                <a:schemeClr val="tx2"/>
              </a:solidFill>
            </a:endParaRPr>
          </a:p>
          <a:p>
            <a:r>
              <a:rPr lang="pt-BR" noProof="0" dirty="0" err="1">
                <a:solidFill>
                  <a:schemeClr val="tx2"/>
                </a:solidFill>
              </a:rPr>
              <a:t>http</a:t>
            </a:r>
            <a:r>
              <a:rPr lang="pt-BR" noProof="0" dirty="0">
                <a:solidFill>
                  <a:schemeClr val="tx2"/>
                </a:solidFill>
              </a:rPr>
              <a:t>://6.035.scripts.mit.edu/fa18/</a:t>
            </a:r>
            <a:r>
              <a:rPr lang="pt-BR" noProof="0" dirty="0" err="1">
                <a:solidFill>
                  <a:schemeClr val="tx2"/>
                </a:solidFill>
              </a:rPr>
              <a:t>schedule.html</a:t>
            </a:r>
            <a:endParaRPr lang="pt-BR" noProof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F182B29-D00F-1F42-91A6-93A9F285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6B0984-0FB3-EB47-88B9-6F8D77D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5404EF7-D396-9543-8674-ECFE7F6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6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/>
          <a:p>
            <a:r>
              <a:rPr lang="pt-BR"/>
              <a:t>Expressões Regulares: Leis Algébricas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062413" cy="365125"/>
          </a:xfrm>
        </p:spPr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6"/>
            <a:ext cx="1217435" cy="365125"/>
          </a:xfrm>
        </p:spPr>
        <p:txBody>
          <a:bodyPr/>
          <a:lstStyle/>
          <a:p>
            <a:fld id="{BB6592E8-4CB6-CA48-8DDA-14B9D6C8BDBF}" type="slidenum">
              <a:rPr lang="pt-BR" smtClean="0"/>
              <a:t>40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9CC99F-877A-564E-9C49-518BCA49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88" y="1403200"/>
            <a:ext cx="9828036" cy="37124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0A593A-496F-2C45-B437-9B22F14886CE}"/>
              </a:ext>
            </a:extLst>
          </p:cNvPr>
          <p:cNvSpPr txBox="1"/>
          <p:nvPr/>
        </p:nvSpPr>
        <p:spPr>
          <a:xfrm>
            <a:off x="707366" y="5520906"/>
            <a:ext cx="232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(AHO, 1995; p. 78)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842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maior conveniência, podemos dar nome às expressões regulares, como já vimos anteriormente com o exemplo do identificador em C.</a:t>
                </a:r>
              </a:p>
              <a:p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é um alfabeto de símbolos básicos, então uma definição regular  é uma sequência de definições da forma.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novo símbolo, não 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e não o mesmo que qualquer outro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uma expressão regular envolvendo símbolos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PT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41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94122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C7007-9044-C54C-85FB-E343CA7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</m:oMath>
                </a14:m>
                <a:r>
                  <a:rPr lang="pt-BR" dirty="0"/>
                  <a:t>_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err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|_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0 | 1 | 2 | ... | 9|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𝑙𝑒𝑡𝑟𝑎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_(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𝑙𝑒𝑡𝑟𝑎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𝑑𝑖𝑔𝑖𝑡𝑜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A74CA-EA04-0A4F-BB85-DD5ED374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DD3A1-02E8-EC49-BB17-68858AE7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85EB2-2FC7-AC4A-9DE5-B472F5F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186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1E83A-339E-7C41-9EF5-A360105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74AA4-5613-D34A-8592-31EF947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Fazer exercícios da seção 3.3 do livro </a:t>
            </a:r>
            <a:r>
              <a:rPr lang="pt-PT" dirty="0"/>
              <a:t>(AHO, 1995; p. 78)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94C25-D5EE-3F4D-B71F-64CC6E45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E3B54-140E-F04D-B32B-984AFA8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8E1E0-9024-5A45-8FF1-CFBC1EF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50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A49A-E8B4-9840-A9F3-C4C4DB6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nos Repositórios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3A1F4B42-33AF-C24B-BE5D-E60DF78BB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524594"/>
              </p:ext>
            </p:extLst>
          </p:nvPr>
        </p:nvGraphicFramePr>
        <p:xfrm>
          <a:off x="812006" y="1199517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689">
                  <a:extLst>
                    <a:ext uri="{9D8B030D-6E8A-4147-A177-3AD203B41FA5}">
                      <a16:colId xmlns:a16="http://schemas.microsoft.com/office/drawing/2014/main" val="1258381910"/>
                    </a:ext>
                  </a:extLst>
                </a:gridCol>
                <a:gridCol w="6490911">
                  <a:extLst>
                    <a:ext uri="{9D8B030D-6E8A-4147-A177-3AD203B41FA5}">
                      <a16:colId xmlns:a16="http://schemas.microsoft.com/office/drawing/2014/main" val="1084935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 no Repositório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4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Nobre e Raí Pereira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14 dias atrás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Dantas e Ítalo Ramos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12 dias </a:t>
                      </a:r>
                      <a:r>
                        <a:rPr lang="pt-BR" dirty="0" err="1"/>
                        <a:t>atraás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6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Higor</a:t>
                      </a:r>
                      <a:r>
                        <a:rPr lang="pt-BR" dirty="0"/>
                        <a:t> Belém e Isaac </a:t>
                      </a:r>
                      <a:r>
                        <a:rPr lang="pt-BR" dirty="0" err="1"/>
                        <a:t>Allef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Exercício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5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Camila Dias e Ian Moreira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Parte 1 - Trabalho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9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Jefson</a:t>
                      </a:r>
                      <a:r>
                        <a:rPr lang="pt-BR" dirty="0"/>
                        <a:t> Matos e Thales Augusto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Marcos Rogério e Felipe Cardoso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Fork</a:t>
                      </a:r>
                      <a:r>
                        <a:rPr lang="pt-BR" dirty="0"/>
                        <a:t> do 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 do Prof.?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Thiago Silva e Adonias Alcântara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Enunciado de Exercício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: Update </a:t>
                      </a:r>
                      <a:r>
                        <a:rPr lang="pt-BR" dirty="0" err="1"/>
                        <a:t>Exercises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9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Brandon</a:t>
                      </a:r>
                      <a:r>
                        <a:rPr lang="pt-BR" dirty="0"/>
                        <a:t> Ribeiro e Bruna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Valber</a:t>
                      </a:r>
                      <a:r>
                        <a:rPr lang="pt-BR" dirty="0"/>
                        <a:t> Francisco e Daniel Lucas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2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Matheus Almeida e Alexandre </a:t>
                      </a:r>
                      <a:r>
                        <a:rPr lang="pt-BR" dirty="0" err="1"/>
                        <a:t>Pedrecal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Trabalho Parte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Gabriel Figueiredo e Marcos Fortuna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Exercício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9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Márcio </a:t>
                      </a:r>
                      <a:r>
                        <a:rPr lang="pt-BR" dirty="0" err="1"/>
                        <a:t>Andre</a:t>
                      </a:r>
                      <a:r>
                        <a:rPr lang="pt-BR" dirty="0"/>
                        <a:t> e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0359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30E5F-901F-2C49-9550-4014179E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C0903-F069-3F45-8235-1E8DF77D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C7291-361E-5944-904E-F23F12F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5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8DF0-1823-D54B-AA53-C1CC73FD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03D00-AAA3-454F-BFA3-EB49B5D7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passo inicial na análise léxica é  a construção de </a:t>
            </a:r>
            <a:r>
              <a:rPr lang="pt-BR" b="1" dirty="0"/>
              <a:t>Diagramas de Transição</a:t>
            </a:r>
            <a:r>
              <a:rPr lang="pt-BR" dirty="0"/>
              <a:t> a partir dos padrões definidos.</a:t>
            </a:r>
          </a:p>
          <a:p>
            <a:pPr lvl="1"/>
            <a:r>
              <a:rPr lang="pt-BR" dirty="0"/>
              <a:t>Dentre os nós no conjunto de estados definimos um estado inicial e um ou mais estados finais.</a:t>
            </a:r>
          </a:p>
          <a:p>
            <a:r>
              <a:rPr lang="pt-BR" dirty="0"/>
              <a:t>Estes diagramas são compostos por nós e arestas, onde um nó representa um estado e as arestas uma condição de transição.</a:t>
            </a:r>
          </a:p>
          <a:p>
            <a:r>
              <a:rPr lang="pt-BR" dirty="0"/>
              <a:t>Esses diagramas já são velho conhecidos de vocês, e vocês os estudaram na disciplina Teoria da Computação como uma forma de representar Autômatos, no nosso caso estamos lidando com Autômatos Finitos Determinísticos (AFD ou DFA em Inglês) nos exemplos a seguir.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8284FE-8A77-694D-A9DF-9F07C908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80957-F727-9446-8DA9-63837739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682D2-2B47-0042-AA84-F718B1F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789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B01C0-DF65-D14B-9BC0-CD3C0AEF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exemplo de Diagrama de Transição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F5B29-FC4D-0646-A64A-BFC706A8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D0CB2-0CF9-874F-8F05-20E17D8C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DD4C3-4FEC-564F-B8F3-0E182CFE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46</a:t>
            </a:fld>
            <a:endParaRPr lang="pt-BR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FA92936-9C44-7747-9687-71B2F0B2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06" y="1033460"/>
            <a:ext cx="7086600" cy="51943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037F0F3-EB42-2449-A4BD-35662B18FC53}"/>
              </a:ext>
            </a:extLst>
          </p:cNvPr>
          <p:cNvSpPr txBox="1"/>
          <p:nvPr/>
        </p:nvSpPr>
        <p:spPr>
          <a:xfrm>
            <a:off x="11353800" y="86359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Fonte: 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E08A84-2012-5544-9214-39F8EC7814DD}"/>
              </a:ext>
            </a:extLst>
          </p:cNvPr>
          <p:cNvSpPr/>
          <p:nvPr/>
        </p:nvSpPr>
        <p:spPr>
          <a:xfrm rot="16200000">
            <a:off x="8857098" y="5120216"/>
            <a:ext cx="199214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Bef>
                <a:spcPts val="1000"/>
              </a:spcBef>
            </a:pPr>
            <a:r>
              <a:rPr lang="pt-PT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(AHO, 1995; p. 83)</a:t>
            </a:r>
          </a:p>
        </p:txBody>
      </p:sp>
    </p:spTree>
    <p:extLst>
      <p:ext uri="{BB962C8B-B14F-4D97-AF65-F5344CB8AC3E}">
        <p14:creationId xmlns:p14="http://schemas.microsoft.com/office/powerpoint/2010/main" val="3030958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61B94-0D97-AE40-A702-8524DF68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0FE84-6BAE-7241-8859-A2B74347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O problema de ambiguidade entre identificadores e palavras reservadas constitui um problema adicional na análise Léxica.</a:t>
            </a:r>
          </a:p>
          <a:p>
            <a:r>
              <a:rPr lang="pt-BR" dirty="0"/>
              <a:t>Pois palavras chaves podem ser uma </a:t>
            </a:r>
            <a:r>
              <a:rPr lang="pt-BR" dirty="0" err="1"/>
              <a:t>substring</a:t>
            </a:r>
            <a:r>
              <a:rPr lang="pt-BR" dirty="0"/>
              <a:t>, sufixo ou prefixo de um identificador.  Analise o Diagrama abaixo!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559EC-740B-F84F-AED0-A03BA7D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2C780-086E-EF40-8C59-593373A1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62F98-9EA1-ED4F-8FF0-4C87B131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47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ECAF3-4AEE-8446-AFE7-A85FC7C0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06" y="3798055"/>
            <a:ext cx="8407400" cy="2298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F4C617-1B35-D942-A192-5A02AA3A645F}"/>
              </a:ext>
            </a:extLst>
          </p:cNvPr>
          <p:cNvSpPr txBox="1"/>
          <p:nvPr/>
        </p:nvSpPr>
        <p:spPr>
          <a:xfrm>
            <a:off x="11353800" y="86359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Fonte: 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377B9C-66EE-194A-B859-56B39BBB09F0}"/>
              </a:ext>
            </a:extLst>
          </p:cNvPr>
          <p:cNvSpPr/>
          <p:nvPr/>
        </p:nvSpPr>
        <p:spPr>
          <a:xfrm rot="16200000">
            <a:off x="9463611" y="4853799"/>
            <a:ext cx="199214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Bef>
                <a:spcPts val="1000"/>
              </a:spcBef>
            </a:pPr>
            <a:r>
              <a:rPr lang="pt-PT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(AHO, 1995; p. 84)</a:t>
            </a:r>
          </a:p>
        </p:txBody>
      </p:sp>
    </p:spTree>
    <p:extLst>
      <p:ext uri="{BB962C8B-B14F-4D97-AF65-F5344CB8AC3E}">
        <p14:creationId xmlns:p14="http://schemas.microsoft.com/office/powerpoint/2010/main" val="3231015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3D16-3400-0E4E-94C3-56AFA05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80CFB-F811-B747-AAC3-9D42F0F0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duas soluções básicas para este problema:</a:t>
            </a:r>
          </a:p>
          <a:p>
            <a:pPr marL="914389" lvl="1" indent="-457200">
              <a:buFont typeface="+mj-lt"/>
              <a:buAutoNum type="arabicPeriod"/>
            </a:pPr>
            <a:r>
              <a:rPr lang="pt-BR" dirty="0"/>
              <a:t>Adicionar as palavras-reservadas na tabela de símbolos e marca-las como palavra-reservada. Ao reconhecer um </a:t>
            </a:r>
            <a:r>
              <a:rPr lang="pt-BR" dirty="0" err="1"/>
              <a:t>lexama</a:t>
            </a:r>
            <a:r>
              <a:rPr lang="pt-BR" dirty="0"/>
              <a:t> do tipo ID este é colocado na tabela de símbolos se ainda não existe, ou retornando uma referência ao símbolo na tabela.</a:t>
            </a:r>
          </a:p>
          <a:p>
            <a:pPr marL="914389" lvl="1" indent="-457200">
              <a:buFont typeface="+mj-lt"/>
              <a:buAutoNum type="arabicPeriod"/>
            </a:pPr>
            <a:r>
              <a:rPr lang="pt-BR" dirty="0"/>
              <a:t>Adicionar um diagrama específico para cada palavra-chave. Analise o diagrama abaixo: para “</a:t>
            </a:r>
            <a:r>
              <a:rPr lang="pt-BR" dirty="0" err="1"/>
              <a:t>then</a:t>
            </a:r>
            <a:r>
              <a:rPr lang="pt-BR" dirty="0"/>
              <a:t> “ e “</a:t>
            </a:r>
            <a:r>
              <a:rPr lang="pt-BR" dirty="0" err="1"/>
              <a:t>thenextvalue</a:t>
            </a:r>
            <a:r>
              <a:rPr lang="pt-BR" dirty="0"/>
              <a:t>”.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4AB02-6341-EA44-9A01-FAB0CB37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3D26E-EC56-DF4C-9964-AD4D990A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1EAB8-030E-774D-9DE4-1770687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391D68-8E62-E94C-990A-0369AA65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84" y="4587014"/>
            <a:ext cx="7307652" cy="15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7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A289B-104B-CB47-B23F-FE467989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58828-F082-1F4E-B0B6-47E9E422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relação à técnica 2, não precisamos submeter a análise para diferentes diagramas.</a:t>
            </a:r>
          </a:p>
          <a:p>
            <a:r>
              <a:rPr lang="pt-BR" dirty="0"/>
              <a:t>Podemos escrever um só diagrama que contemplem todos os diagramas necessários para o reconhecimento dos lexemas.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18707-CD04-1D41-BB49-A55643C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4CFC0-67D5-D049-A84D-53481F1E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27831-A7DC-2E49-A4FA-DF8BA78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7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4D61E-B340-034F-A5AE-A6A4BAAB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Expressões Regulares</a:t>
            </a:r>
          </a:p>
          <a:p>
            <a:pPr lvl="1"/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Representações Intermediárias</a:t>
            </a:r>
          </a:p>
          <a:p>
            <a:r>
              <a:rPr lang="pt-BR" noProof="0" dirty="0"/>
              <a:t>Geração de Código (não otimizado)</a:t>
            </a:r>
          </a:p>
          <a:p>
            <a:pPr lvl="1"/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775D5C-3568-4B41-9E48-2E8B3242F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noProof="0" dirty="0"/>
              <a:t>Introdução à Analise de Programa e Otimização.</a:t>
            </a:r>
            <a:endParaRPr lang="pt-BR" dirty="0"/>
          </a:p>
          <a:p>
            <a:pPr lvl="1"/>
            <a:r>
              <a:rPr lang="pt-BR" dirty="0"/>
              <a:t>Otimização de Laços</a:t>
            </a:r>
          </a:p>
          <a:p>
            <a:pPr lvl="1"/>
            <a:r>
              <a:rPr lang="pt-BR" noProof="0" dirty="0"/>
              <a:t>Alocação de Registros</a:t>
            </a:r>
          </a:p>
          <a:p>
            <a:pPr lvl="1"/>
            <a:r>
              <a:rPr lang="pt-BR" noProof="0" dirty="0"/>
              <a:t>Introdução à Análise de Programa</a:t>
            </a:r>
          </a:p>
          <a:p>
            <a:pPr lvl="1"/>
            <a:r>
              <a:rPr lang="pt-BR" noProof="0" dirty="0"/>
              <a:t>Introdução à Análise de Fluxo de Dados</a:t>
            </a:r>
          </a:p>
          <a:p>
            <a:pPr lvl="1"/>
            <a:r>
              <a:rPr lang="pt-BR" noProof="0" dirty="0"/>
              <a:t>Paralelização</a:t>
            </a:r>
          </a:p>
          <a:p>
            <a:pPr lvl="1"/>
            <a:r>
              <a:rPr lang="pt-BR" dirty="0"/>
              <a:t>Otimização de Memória</a:t>
            </a:r>
          </a:p>
          <a:p>
            <a:pPr lvl="1"/>
            <a:endParaRPr lang="pt-BR" noProof="0" dirty="0"/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D569B-552A-7542-9D6A-C6B7966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Proposto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E3FAB04-9CB5-3548-99EB-EDB343C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7623A6-3043-8D4F-80D2-CA0D116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A9B844B-B50F-864A-9F43-F032257C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42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F9A3D-27D9-D645-89FA-FF62157D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A3232-492C-B249-8D79-4A4C41EE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exercícios da página 88 e 89 do livro </a:t>
            </a:r>
            <a:r>
              <a:rPr lang="pt-PT" dirty="0"/>
              <a:t>(AHO, 1995)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6679D-120B-A043-AC49-051E6F74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415A3-9C92-224C-B6A5-A201D36C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DF88F-2558-3E46-97D9-29BC0601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97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E96E-8936-4D4C-A2A1-253A0800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 AFD/DFA e AFN/NFA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F6F9C-3555-694D-AA66-5D72A6868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é uma notação para definir padrões, porém a sua análise e simulação em computadores são realizados através de autômatos finitos.</a:t>
                </a:r>
              </a:p>
              <a:p>
                <a:endParaRPr lang="pt-BR" dirty="0"/>
              </a:p>
              <a:p>
                <a:r>
                  <a:rPr lang="pt-BR" dirty="0"/>
                  <a:t>A grosso modo a diferença entre autômatos finitos determinísticos e não-determinísticos é o fato de que o segundo pode conter diferentes arestas saindo de um estado e pode inclusive ter uma aresta rotulada com 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vazio.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F6F9C-3555-694D-AA66-5D72A6868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6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45D14-C655-A945-9EE4-2926A28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72ECB-691B-AE49-B9F9-34A1F8A1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DA039-728E-DF41-86F4-BC8D1FBA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53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61865-1FD7-784B-B3BA-CF0058AD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 AFD/DFA e AFN/NFA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E356A-F799-E049-883E-110976F7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Ambos os tipos de autômatos podem ser utilizados para representar uma expressão regular.</a:t>
            </a:r>
          </a:p>
          <a:p>
            <a:pPr lvl="1"/>
            <a:r>
              <a:rPr lang="pt-BR" dirty="0"/>
              <a:t>Em geral </a:t>
            </a:r>
            <a:r>
              <a:rPr lang="pt-BR" dirty="0" err="1"/>
              <a:t>AFDs</a:t>
            </a:r>
            <a:r>
              <a:rPr lang="pt-BR" dirty="0"/>
              <a:t> são mais fáceis de simular do que AFN.</a:t>
            </a:r>
          </a:p>
          <a:p>
            <a:pPr lvl="1"/>
            <a:endParaRPr lang="pt-BR" dirty="0"/>
          </a:p>
          <a:p>
            <a:r>
              <a:rPr lang="pt-BR" dirty="0"/>
              <a:t>A conversão de uma AFN para uma AFD, porém, pode ser muito complexa, caso essa complexidade seja maior que a simulação do AFN, este último pode ser a escolha correta.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B31C5-0BA1-DB4B-9F8B-F1C33616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80D29-0D5D-3C43-BD0B-D3700750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91333-9054-534B-ACD9-9889DF0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695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14F1F-51C1-F743-9B17-FA3A443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968348-D355-C944-9C9A-A2FEB480A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Crie um AFD que aceite a linguagem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𝑎𝑏𝑏</m:t>
                    </m:r>
                  </m:oMath>
                </a14:m>
                <a:endParaRPr lang="en-US" b="0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968348-D355-C944-9C9A-A2FEB480A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3B970-6545-2345-98E4-79A0DD36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D8C2A-3513-5F47-8D47-BD8219E5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671D3-446A-744A-AC64-95C333BD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864623-2395-1248-B3BB-0F6BF0773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52" r="1741"/>
          <a:stretch/>
        </p:blipFill>
        <p:spPr>
          <a:xfrm>
            <a:off x="2852283" y="2886543"/>
            <a:ext cx="6367035" cy="28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6369-6AC3-3C42-A77B-AC791074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95A4D-656A-904B-AEDB-1C3E7716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C4789-B148-1045-9D37-AC036769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65AD98-DD7D-E74A-897B-8B53397B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C6174-F5F6-8148-93DC-DFEC6A00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46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988-406B-A747-AA1B-C811064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AFD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4B3BC-8630-7142-8FE9-86E57267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Façam os Exercícios das Páginas 96 e 97 do livro </a:t>
            </a:r>
            <a:r>
              <a:rPr lang="pt-PT" dirty="0"/>
              <a:t>(AHO, 1995)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9731F-BC76-1041-B1D7-C9172A34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FB5BD-0320-8943-94BF-C5529A65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64264-A31F-744F-988F-6B376315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1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69F6A6-5BCE-1944-8364-FF46513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>
            <a:normAutofit fontScale="90000"/>
          </a:bodyPr>
          <a:lstStyle/>
          <a:p>
            <a:pPr algn="ctr"/>
            <a:r>
              <a:rPr lang="pt-BR" noProof="0" dirty="0"/>
              <a:t>Compiladores é uma das disciplinas mais complexas da Ciência da Computação.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597A07E-515F-724A-BCB5-031DD75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Um desafio para ambos Professor e Estudante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FD044-968D-A44D-AD8D-71AFDFA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BC542-BC12-7B4F-900D-3AC40C0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CD3A3-57AA-0447-8302-529B93A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6C01D4C-5E12-C74E-9BF7-878FF7949E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Provas – Peso total 30%</a:t>
            </a:r>
          </a:p>
          <a:p>
            <a:r>
              <a:rPr lang="pt-BR" dirty="0"/>
              <a:t>Prova 1 – 01/04/2019</a:t>
            </a:r>
          </a:p>
          <a:p>
            <a:r>
              <a:rPr lang="pt-BR" dirty="0"/>
              <a:t>Prova 2 – 29/05/2019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A785-E198-D543-9E3C-8323CBC3F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Projeto – Peso Total 70%</a:t>
            </a:r>
          </a:p>
          <a:p>
            <a:r>
              <a:rPr lang="pt-BR" dirty="0"/>
              <a:t>4 Etapas</a:t>
            </a:r>
          </a:p>
          <a:p>
            <a:pPr lvl="1"/>
            <a:r>
              <a:rPr lang="pt-BR" dirty="0"/>
              <a:t>Análise Léxica – 24/04/2019</a:t>
            </a:r>
          </a:p>
          <a:p>
            <a:pPr lvl="1"/>
            <a:r>
              <a:rPr lang="pt-BR" dirty="0"/>
              <a:t>Análise Sintática – 29/05/2019</a:t>
            </a:r>
          </a:p>
          <a:p>
            <a:pPr lvl="1"/>
            <a:r>
              <a:rPr lang="pt-BR" dirty="0"/>
              <a:t>Otimização – 27/06/2019</a:t>
            </a:r>
          </a:p>
          <a:p>
            <a:pPr marL="457189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5FE7E7-19B5-9747-A5DB-B93EBEE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Avaliações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6F49F-29AB-604D-A994-1769257E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7FB81-EAE7-E040-9B52-DA7AFA9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78BB3-5764-4647-899E-64B2D15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C3401B6-114D-4A4A-B6B8-5137E9F4D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/>
            <a:r>
              <a:rPr lang="pt-BR" sz="1700" dirty="0"/>
              <a:t>Ferramentas a serem utilizadas</a:t>
            </a:r>
          </a:p>
          <a:p>
            <a:pPr lvl="1" indent="-228600" defTabSz="914400"/>
            <a:r>
              <a:rPr lang="pt-BR" sz="1700" dirty="0"/>
              <a:t>Flex e BISON</a:t>
            </a:r>
          </a:p>
          <a:p>
            <a:pPr lvl="1" indent="-228600" defTabSz="914400"/>
            <a:r>
              <a:rPr lang="pt-BR" sz="1700" dirty="0"/>
              <a:t>Talvez LLVM</a:t>
            </a:r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2100" dirty="0"/>
              <a:t>Organização da Disciplina e Comunicação</a:t>
            </a:r>
          </a:p>
          <a:p>
            <a:pPr lvl="1" indent="-228600" defTabSz="914400"/>
            <a:r>
              <a:rPr lang="pt-BR" sz="1700" dirty="0">
                <a:hlinkClick r:id="rId2"/>
              </a:rPr>
              <a:t>https://github.com/CET058</a:t>
            </a:r>
            <a:r>
              <a:rPr lang="pt-BR" sz="1700" dirty="0"/>
              <a:t> </a:t>
            </a:r>
          </a:p>
          <a:p>
            <a:pPr indent="-228600" defTabSz="914400"/>
            <a:r>
              <a:rPr lang="pt-BR" sz="1700" dirty="0"/>
              <a:t>Repositório de Suporte</a:t>
            </a:r>
          </a:p>
          <a:p>
            <a:pPr lvl="1" indent="-228600" defTabSz="914400"/>
            <a:r>
              <a:rPr lang="pt-BR" sz="1700" dirty="0">
                <a:hlinkClick r:id="rId3"/>
              </a:rPr>
              <a:t>https://github.com/CET058/2019.1</a:t>
            </a:r>
            <a:endParaRPr lang="pt-BR" sz="1700" dirty="0"/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1700" dirty="0"/>
              <a:t>Contato por e-mail através de </a:t>
            </a:r>
            <a:r>
              <a:rPr lang="pt-BR" sz="1700" dirty="0">
                <a:hlinkClick r:id="rId4"/>
              </a:rPr>
              <a:t>msbrito@uesc.br</a:t>
            </a:r>
            <a:r>
              <a:rPr lang="pt-BR" sz="1700" dirty="0"/>
              <a:t> com título iniciando em [CET058]</a:t>
            </a:r>
          </a:p>
          <a:p>
            <a:pPr lvl="1" indent="-228600" defTabSz="914400"/>
            <a:r>
              <a:rPr lang="pt-BR" sz="1700" dirty="0"/>
              <a:t>Atenção e-mails sem esse título poderão demorar de ser respondidos.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abeça com Engrenagens">
            <a:extLst>
              <a:ext uri="{FF2B5EF4-FFF2-40B4-BE49-F238E27FC236}">
                <a16:creationId xmlns:a16="http://schemas.microsoft.com/office/drawing/2014/main" id="{3F9012D6-C404-1D40-B87C-20CAF6E99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3FB3A-D200-D840-BC2C-A49B43A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90136-9A8B-3043-B5FC-3F5990F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7F5CF-66F1-5F4A-8B28-328F6B6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8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60C058-E68A-2346-B8AD-624A5B29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 Organização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1605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1281A6-3DBA-674E-8A7B-13754775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/>
              <a:t>Análise Léxica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D965CE1-D195-4C4C-9B59-407E3363B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D0CFF-9042-314E-B533-F6CBA3F7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FDB1AA-5EFB-0748-8E81-B7B476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497EF-E9FF-CA47-867A-5907A0D5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20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12942</TotalTime>
  <Words>3791</Words>
  <Application>Microsoft Macintosh PowerPoint</Application>
  <PresentationFormat>Widescreen</PresentationFormat>
  <Paragraphs>583</Paragraphs>
  <Slides>55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</vt:lpstr>
      <vt:lpstr>Helvetica</vt:lpstr>
      <vt:lpstr>Wingdings</vt:lpstr>
      <vt:lpstr>Tema do Office</vt:lpstr>
      <vt:lpstr>CET 058 – Compiladores</vt:lpstr>
      <vt:lpstr>Ementa</vt:lpstr>
      <vt:lpstr>Conteúdo Programático - Atual</vt:lpstr>
      <vt:lpstr>Conteúdo Programático - Proposto</vt:lpstr>
      <vt:lpstr>Conteúdo Programático Proposto</vt:lpstr>
      <vt:lpstr>Compiladores é uma das disciplinas mais complexas da Ciência da Computação.</vt:lpstr>
      <vt:lpstr>Avaliações</vt:lpstr>
      <vt:lpstr>Projeto e Organização da Disciplina</vt:lpstr>
      <vt:lpstr>Análise Léxica</vt:lpstr>
      <vt:lpstr>O que é?</vt:lpstr>
      <vt:lpstr>Objetivos</vt:lpstr>
      <vt:lpstr>Tokens e Lexamas</vt:lpstr>
      <vt:lpstr>Um exemplo... Quais Tokens podemos extrair?</vt:lpstr>
      <vt:lpstr>Exemplos</vt:lpstr>
      <vt:lpstr>Problemas Durante o Processo</vt:lpstr>
      <vt:lpstr>Expressões Regulares</vt:lpstr>
      <vt:lpstr>Antes da Teoria... Prática!</vt:lpstr>
      <vt:lpstr>Como extrair os tokens?</vt:lpstr>
      <vt:lpstr>Brincando com o Awk</vt:lpstr>
      <vt:lpstr>Sintaxe para Expressões Regulares em AWK</vt:lpstr>
      <vt:lpstr>Bufferes de Entrada</vt:lpstr>
      <vt:lpstr>Flex – Gerador de Analisador Léxico</vt:lpstr>
      <vt:lpstr>Sintaxe para formação de expressões regulares.</vt:lpstr>
      <vt:lpstr>Atenção</vt:lpstr>
      <vt:lpstr>Teoria: Linguagens e Expressões Regulares</vt:lpstr>
      <vt:lpstr>Alfabetos e Cadeias</vt:lpstr>
      <vt:lpstr>Linguagens Regulares</vt:lpstr>
      <vt:lpstr>Operações Sobre Linguagens</vt:lpstr>
      <vt:lpstr>União</vt:lpstr>
      <vt:lpstr>Concatenação</vt:lpstr>
      <vt:lpstr>Fecho de Kleene</vt:lpstr>
      <vt:lpstr>Fechamento positivo de Kleene</vt:lpstr>
      <vt:lpstr>Expressões Regulares</vt:lpstr>
      <vt:lpstr>Expressões Regulares</vt:lpstr>
      <vt:lpstr>Expressões Regulares: Regras Base</vt:lpstr>
      <vt:lpstr>Expressões Regulares</vt:lpstr>
      <vt:lpstr>Expressões Regulares: Precedência</vt:lpstr>
      <vt:lpstr>Expressões Regulares</vt:lpstr>
      <vt:lpstr>Expressões Regulares</vt:lpstr>
      <vt:lpstr>Expressões Regulares: Leis Algébricas</vt:lpstr>
      <vt:lpstr>Definições Regulares</vt:lpstr>
      <vt:lpstr>Definições Regulares</vt:lpstr>
      <vt:lpstr>Exercícios</vt:lpstr>
      <vt:lpstr>Atividade nos Repositórios</vt:lpstr>
      <vt:lpstr>Diagramas de Transição</vt:lpstr>
      <vt:lpstr>Um exemplo de Diagrama de Transição</vt:lpstr>
      <vt:lpstr>Ambiguidades, Identificadores e Palavras Reservadas</vt:lpstr>
      <vt:lpstr>Ambiguidades, Identificadores e Palavras Reservadas</vt:lpstr>
      <vt:lpstr>Ambiguidades, Identificadores e Palavras Reservadas</vt:lpstr>
      <vt:lpstr>Ambiguidades, Identificadores e Palavras Reservadas</vt:lpstr>
      <vt:lpstr>Expressões Regulares AFD/DFA e AFN/NFA</vt:lpstr>
      <vt:lpstr>Expressões Regulares AFD/DFA e AFN/NFA</vt:lpstr>
      <vt:lpstr>Usando AFD</vt:lpstr>
      <vt:lpstr>Apresentação do PowerPoint</vt:lpstr>
      <vt:lpstr>Usando AFD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058 – Compiladores</dc:title>
  <dc:creator>TU-Pseudonym 1436394553627466</dc:creator>
  <cp:lastModifiedBy>TU-Pseudonym 1436394553627466</cp:lastModifiedBy>
  <cp:revision>47</cp:revision>
  <dcterms:created xsi:type="dcterms:W3CDTF">2019-03-12T17:15:54Z</dcterms:created>
  <dcterms:modified xsi:type="dcterms:W3CDTF">2019-04-01T12:43:19Z</dcterms:modified>
</cp:coreProperties>
</file>