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1"/>
    <p:restoredTop sz="86420"/>
  </p:normalViewPr>
  <p:slideViewPr>
    <p:cSldViewPr snapToGrid="0" snapToObjects="1">
      <p:cViewPr varScale="1">
        <p:scale>
          <a:sx n="74" d="100"/>
          <a:sy n="74" d="100"/>
        </p:scale>
        <p:origin x="208" y="1000"/>
      </p:cViewPr>
      <p:guideLst/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5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^ caractere no </a:t>
            </a:r>
            <a:r>
              <a:rPr lang="pt-BR" dirty="0" err="1"/>
              <a:t>começo</a:t>
            </a:r>
            <a:r>
              <a:rPr lang="pt-BR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dentro de classes de caracteres, operadores de expressões regulares perdem o seu significado e se tornam literais.</a:t>
            </a:r>
          </a:p>
          <a:p>
            <a:r>
              <a:rPr lang="pt-BR" dirty="0"/>
              <a:t>Com a exceção dos caracteres abaixo que precisam ser escapados.</a:t>
            </a:r>
          </a:p>
          <a:p>
            <a:pPr lvl="1"/>
            <a:r>
              <a:rPr lang="pt-BR" dirty="0"/>
              <a:t>\   caractere de escape</a:t>
            </a:r>
          </a:p>
          <a:p>
            <a:pPr lvl="1"/>
            <a:r>
              <a:rPr lang="pt-BR" dirty="0"/>
              <a:t>-	 intervalo </a:t>
            </a:r>
          </a:p>
          <a:p>
            <a:pPr lvl="1"/>
            <a:r>
              <a:rPr lang="pt-BR" dirty="0"/>
              <a:t>[]  operadores de classe de caracteres</a:t>
            </a:r>
          </a:p>
          <a:p>
            <a:pPr lvl="1"/>
            <a:r>
              <a:rPr lang="pt-BR" dirty="0"/>
              <a:t>^  no início da classe.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47A173-C85B-6D45-AA91-02D763A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Teoria: Linguagens e Expressões Regulares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57C873-49E3-C44B-AEC9-1FA74446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 de Teoria da Computação...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10CA9-7FFF-B84E-8423-3A9567B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1EF39-8715-7A44-A15D-BABAB67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9C147-63DD-BA49-BE5B-C7F1612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4B9CCC6-B104-B64E-942C-41B7A22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Alfabetos e Cadeias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são uma excelente ferramenta para especificar padrões que podem ocorrer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de caracteres.</a:t>
                </a:r>
              </a:p>
              <a:p>
                <a:pPr lvl="1"/>
                <a:r>
                  <a:rPr lang="pt-BR" dirty="0"/>
                  <a:t>Nos referimos diariamente à cadeia de caracteres como </a:t>
                </a:r>
                <a:r>
                  <a:rPr lang="pt-BR" dirty="0" err="1"/>
                  <a:t>strings</a:t>
                </a:r>
                <a:r>
                  <a:rPr lang="pt-BR" dirty="0"/>
                  <a:t>. Os dois conceitos são equivalentes.</a:t>
                </a:r>
              </a:p>
              <a:p>
                <a:r>
                  <a:rPr lang="pt-BR" dirty="0"/>
                  <a:t>Ao conjunto de caracteres válidos em 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cadeia</a:t>
                </a:r>
                <a:r>
                  <a:rPr lang="pt-BR" dirty="0"/>
                  <a:t> chamamos de </a:t>
                </a:r>
                <a:r>
                  <a:rPr lang="pt-BR" b="1" dirty="0">
                    <a:solidFill>
                      <a:schemeClr val="accent1"/>
                    </a:solidFill>
                  </a:rPr>
                  <a:t>alfabeto</a:t>
                </a:r>
                <a:r>
                  <a:rPr lang="pt-BR" b="1" dirty="0"/>
                  <a:t>.</a:t>
                </a:r>
              </a:p>
              <a:p>
                <a:pPr lvl="1"/>
                <a:r>
                  <a:rPr lang="pt-BR" dirty="0"/>
                  <a:t>Ex. o conjunto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{0,1}  </m:t>
                    </m:r>
                  </m:oMath>
                </a14:m>
                <a:r>
                  <a:rPr lang="pt-BR" dirty="0"/>
                  <a:t>é o alfabeto binário.</a:t>
                </a:r>
              </a:p>
              <a:p>
                <a:r>
                  <a:rPr lang="pt-BR" i="0" dirty="0">
                    <a:latin typeface="+mj-lt"/>
                    <a:ea typeface="Cambria Math" panose="02040503050406030204" pitchFamily="18" charset="0"/>
                  </a:rPr>
                  <a:t>∅</a:t>
                </a:r>
                <a:r>
                  <a:rPr lang="pt-BR" dirty="0"/>
                  <a:t> denota o conjunto vazio</a:t>
                </a:r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1C4884C3-8E6A-EC45-8445-DEF4D1C07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D2A75-6736-7B4A-8A70-85C9420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0E7D5-B62D-AF40-A088-8BC1370D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B5AF2-E809-3B49-BCE3-98152F74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01A6-8C3A-5E46-8BC7-3AE2EFE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“Uma </a:t>
                </a:r>
                <a:r>
                  <a:rPr lang="pt-BR" b="1" dirty="0">
                    <a:solidFill>
                      <a:schemeClr val="accent1"/>
                    </a:solidFill>
                  </a:rPr>
                  <a:t>linguagem</a:t>
                </a:r>
                <a:r>
                  <a:rPr lang="pt-BR" dirty="0"/>
                  <a:t> é qualquer conjunto contável de cadeias de um alfabeto fixo.”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“</a:t>
                </a:r>
                <a:r>
                  <a:rPr lang="pt-BR" dirty="0">
                    <a:ea typeface="Cambria Math" panose="02040503050406030204" pitchFamily="18" charset="0"/>
                  </a:rPr>
                  <a:t>∅, o</a:t>
                </a:r>
                <a:r>
                  <a:rPr lang="pt-BR" dirty="0"/>
                  <a:t> conjunto vazio,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o conjunto contendo apenas a cadeia vazia são linguagens sob essa definição”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8080DC-444B-394C-837E-CA19654C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32" r="-1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FC5CB-FD3A-A745-8CAD-1DA2829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58484-CA63-7641-BF87-C3F72D5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2E1E-7F0F-A445-AA0C-FA506CD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2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6A3D-2D87-DA49-BB46-9C8ABF0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0A447-CC74-0E4F-9769-08579891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operações sobre linguagens são importantes em uma Análise Léxica elas são:</a:t>
            </a:r>
          </a:p>
          <a:p>
            <a:pPr lvl="1"/>
            <a:r>
              <a:rPr lang="pt-BR" dirty="0"/>
              <a:t>União</a:t>
            </a:r>
          </a:p>
          <a:p>
            <a:pPr lvl="1"/>
            <a:r>
              <a:rPr lang="pt-BR" dirty="0"/>
              <a:t>Concatenação</a:t>
            </a:r>
          </a:p>
          <a:p>
            <a:pPr lvl="1"/>
            <a:r>
              <a:rPr lang="pt-BR" dirty="0" err="1"/>
              <a:t>Kleene</a:t>
            </a:r>
            <a:r>
              <a:rPr lang="pt-BR" dirty="0"/>
              <a:t>-Star ou Fecho de </a:t>
            </a:r>
            <a:r>
              <a:rPr lang="pt-BR" dirty="0" err="1"/>
              <a:t>Kleene</a:t>
            </a:r>
            <a:endParaRPr lang="pt-BR" dirty="0"/>
          </a:p>
          <a:p>
            <a:pPr lvl="1"/>
            <a:r>
              <a:rPr lang="pt-BR" dirty="0" err="1"/>
              <a:t>Kleene</a:t>
            </a:r>
            <a:r>
              <a:rPr lang="pt-BR" dirty="0"/>
              <a:t>-Plus ou Fecho Positivo de </a:t>
            </a:r>
            <a:r>
              <a:rPr lang="pt-BR" dirty="0" err="1"/>
              <a:t>Kleene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A9DA8-9940-774E-B1C2-6530D71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62A67-E345-134D-BD19-F91B47F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94882-C927-CA4B-A312-616ECDE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1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2CEE-E126-3041-8AF7-68D44877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A união é uma operação bem conhecida por nós, vejamos:</a:t>
                </a:r>
              </a:p>
              <a:p>
                <a:pPr lvl="1"/>
                <a:r>
                  <a:rPr lang="pt-BR" dirty="0"/>
                  <a:t>“Dada duas linguagens L e M a sua união é composta por todas as cadeias formadas a partir de uma cadeia da primeira linguagem e uma cadeia da segunda linguagem em todas as formas possíveis.” (AHO, 1995; p. 76)</a:t>
                </a:r>
              </a:p>
              <a:p>
                <a:pPr lvl="1"/>
                <a:r>
                  <a:rPr lang="pt-BR" dirty="0"/>
                  <a:t>Símbolos -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𝑚𝑎𝑡𝑒𝑚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𝑡𝑖𝑐𝑎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𝑠𝑖𝑠𝑡𝑒𝑚𝑎𝑠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𝑈𝑁𝐼𝑋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“União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}”</m:t>
                    </m:r>
                  </m:oMath>
                </a14:m>
                <a:r>
                  <a:rPr lang="pt-BR" dirty="0"/>
                  <a:t> (AHO, 1995; p. 76)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O conjunto de Letras e Dígitos – Estritament</a:t>
                </a:r>
                <a:r>
                  <a:rPr lang="pt-BR" dirty="0">
                    <a:ea typeface="Cambria Math" panose="02040503050406030204" pitchFamily="18" charset="0"/>
                  </a:rPr>
                  <a:t>e falando a linguagem com 62 cadeias de tamanho um, cada uma tendo uma letra ou dígito</a:t>
                </a:r>
                <a:r>
                  <a:rPr lang="pt-BR" b="0" dirty="0">
                    <a:ea typeface="Cambria Math" panose="02040503050406030204" pitchFamily="18" charset="0"/>
                  </a:rPr>
                  <a:t>“. (AHO, 1995; p. 77)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C3948B-A990-FF47-BDB0-35AF1C7A4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093A6-1968-6E4D-9BA0-BD6B6ECE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7B275-FE4D-D640-8474-59751C1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C69D-B944-2140-AEE3-4937A5C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46F175-FE13-2243-A80A-69F1F864DB55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230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90618-E2A9-704A-8FC8-D73077EE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“A concatenação é formada por uma cadeia da primeira linguagem e uma cadeia da segunda linguagem em todas as formas possíveis e concatenando-as.” (AHO, 1995; p. 76)</a:t>
                </a:r>
              </a:p>
              <a:p>
                <a:pPr lvl="1"/>
                <a:r>
                  <a:rPr lang="pt-BR" dirty="0"/>
                  <a:t>Símbolo - . ou implícito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lvl="1"/>
                <a:r>
                  <a:rPr lang="pt-BR" b="0" dirty="0"/>
                  <a:t>A operação de concatenação pode também ser 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pt-BR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pt-BR" dirty="0"/>
                  <a:t>Dada uma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pt-BR" dirty="0"/>
              </a:p>
              <a:p>
                <a:r>
                  <a:rPr lang="pt-BR" dirty="0"/>
                  <a:t>“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b="0" dirty="0"/>
                  <a:t> é o conjunto de 520 cadeias de tamanho 2 cada um consistindo em uma letra seguida por um dígito.”</a:t>
                </a:r>
                <a:r>
                  <a:rPr lang="pt-BR" dirty="0"/>
                  <a:t> (AHO, 1995; p. 77)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457189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237055-7D98-904B-A587-A01BE0E0A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F11D4-C3C0-184B-9087-E410DB7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677B5-9619-114A-80FC-003B9D07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DFE1E-1189-5C43-BB03-E0723EC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1C7757-B482-E44F-8699-2DEE90DC009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671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PT" dirty="0"/>
                  <a:t> “é o conjunto de cadeias obtidas concatenando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zero ou mais vezes.” (AHO, 1995; p. 76)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letras, incluindo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a cadeia vazia.”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811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FB049-3384-CF4F-BC6C-32D4ED6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Fechamento positivo de </a:t>
            </a:r>
            <a:r>
              <a:rPr lang="pt-BR" dirty="0" err="1"/>
              <a:t>Kleene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O Fecho positivo de </a:t>
                </a:r>
                <a:r>
                  <a:rPr lang="pt-PT" dirty="0" err="1"/>
                  <a:t>Kleene</a:t>
                </a:r>
                <a:r>
                  <a:rPr lang="pt-PT" dirty="0"/>
                  <a:t>, representado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é semelhante ao fecho de </a:t>
                </a:r>
                <a:r>
                  <a:rPr lang="pt-PT" dirty="0" err="1"/>
                  <a:t>kleene</a:t>
                </a:r>
                <a:r>
                  <a:rPr lang="pt-PT" dirty="0"/>
                  <a:t> com a diferença que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PT" b="0" dirty="0"/>
                  <a:t> não é possível.</a:t>
                </a:r>
              </a:p>
              <a:p>
                <a:pPr lvl="1"/>
                <a:r>
                  <a:rPr lang="pt-PT" dirty="0"/>
                  <a:t>Símbolo + sobrescrito, normal em UNIX.</a:t>
                </a:r>
                <a:endParaRPr lang="pt-PT" b="0" dirty="0"/>
              </a:p>
              <a:p>
                <a:pPr lvl="1"/>
                <a:endParaRPr lang="pt-PT" dirty="0"/>
              </a:p>
              <a:p>
                <a:r>
                  <a:rPr lang="pt-BR" dirty="0"/>
                  <a:t>Dada ume Linguagem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0, 1, …9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pt-PT" b="0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PT" b="0" dirty="0"/>
                  <a:t> é o conjunto de  todas as cadeias de um ou mais dígitos.”</a:t>
                </a:r>
                <a:r>
                  <a:rPr lang="pt-PT" dirty="0"/>
                  <a:t> (AHO, 1995; p. 77)</a:t>
                </a:r>
              </a:p>
              <a:p>
                <a:endParaRPr lang="pt-PT" b="0" dirty="0"/>
              </a:p>
              <a:p>
                <a:pPr lvl="1"/>
                <a:endParaRPr lang="pt-PT" b="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2015B6-68FD-8745-B5E0-38424FCE3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1DE04-54E8-2740-8EDA-E5F51B5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83807-272B-5D41-A7AC-AC17C5C5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5D420-EA70-DA48-B6BE-81DE7F6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403DB-9001-3A4E-A47B-8C72B81B95DC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313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 as expressões regulares são um ferramenta útil para definirmos um padrão que estamos buscando em uma cadeia de caracteres.</a:t>
            </a:r>
          </a:p>
          <a:p>
            <a:r>
              <a:rPr lang="pt-BR" dirty="0"/>
              <a:t>A notação de expressões regulares que utilizamos tanto no </a:t>
            </a:r>
            <a:r>
              <a:rPr lang="pt-BR" dirty="0" err="1"/>
              <a:t>awk</a:t>
            </a:r>
            <a:r>
              <a:rPr lang="pt-BR" dirty="0"/>
              <a:t> como no Flex, se diferenciam um pouco da notação formal. </a:t>
            </a:r>
          </a:p>
          <a:p>
            <a:r>
              <a:rPr lang="pt-BR" dirty="0"/>
              <a:t>Vejamos alguns exemplos.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ADCC4-0F58-4F4F-9D45-EA392EC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Suponhamos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pt-BR" dirty="0"/>
                  <a:t> seja o conjunto de todas as letras do alfabeto mais o caractere </a:t>
                </a:r>
                <a:r>
                  <a:rPr lang="pt-BR" dirty="0" err="1"/>
                  <a:t>underscore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representando qualquer dígito de 0 à 9.</a:t>
                </a:r>
              </a:p>
              <a:p>
                <a:r>
                  <a:rPr lang="pt-BR" dirty="0"/>
                  <a:t>Tomemos por base a seguinte expressão regular abaixo: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*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A barra vertical, como vimos é união e letra_ está sendo concatenada com a união entre parêntese.</a:t>
                </a:r>
              </a:p>
              <a:p>
                <a:r>
                  <a:rPr lang="pt-BR" dirty="0"/>
                  <a:t>Esta expressão regular representa o conjunto dos identificadores da linguagem C.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pt-BR" sz="1300" dirty="0"/>
                  <a:t>Adaptado de </a:t>
                </a:r>
                <a:r>
                  <a:rPr lang="pt-PT" sz="1400" dirty="0"/>
                  <a:t>(AHO, 1995; p. 77)</a:t>
                </a:r>
              </a:p>
              <a:p>
                <a:pPr>
                  <a:buFont typeface="Wingdings" pitchFamily="2" charset="2"/>
                  <a:buChar char="Ø"/>
                </a:pPr>
                <a:endParaRPr lang="pt-BR" sz="13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A406303-42BC-7E44-9B2D-C44C3D7D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45ACA-DE1C-FB4D-8DA8-283FEF2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CD65-4688-B049-8895-361CE56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5CB8A-7CC0-A442-9F5B-714A16F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FA1F91-17A1-E942-9E86-841AAAA24CC1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551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34E1-12EC-FB4E-82D4-D27E699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Regras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/>
                  <a:t> é uma expressão regular, ou seja, a linguagem cujo único elemento é a cadeia vazia.”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é um símbolo pertencente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uma expressão regular,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ou seja, a linguagem com uma cadeia, de tamanho um, com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em sua única posição. Observe que por convenção, usamos itálico para símbolos e negrito para sua expressão regular correspondente.”</a:t>
                </a:r>
              </a:p>
              <a:p>
                <a:r>
                  <a:rPr lang="pt-PT" dirty="0"/>
                  <a:t>(AHO, 1995; p. 77)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CCBD8AC-83B1-8845-BC8F-26A9926AA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2D65D-BEBC-684C-A3D0-048C125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5CE53-F876-AF4B-AC6C-3972FE9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8A5-F24B-1A4D-8741-DCAC953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A58342-2A24-464B-B0AE-0FA5B142ECA4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06471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3B97-2F5D-6241-BC24-97EC1C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“As expressões regulares são construídas recursivamente a partir de expressões regulares menores.</a:t>
                </a:r>
              </a:p>
              <a:p>
                <a:r>
                  <a:rPr lang="pt-BR" b="1" dirty="0"/>
                  <a:t>“Indução: </a:t>
                </a:r>
                <a:r>
                  <a:rPr lang="pt-BR" dirty="0"/>
                  <a:t>existem 4 partes na indução, por meio das quais expressões regulares maiores são construídas a partir das menores...”</a:t>
                </a: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 é uma expressão regular denotando a linguagem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uma linguagem denotando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971539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 um linguagem denotando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. Esta última regra diz que podemos acrescentar pares de parêntesis em torno das expressões sem alterar a linguagem que eles denotam.</a:t>
                </a:r>
              </a:p>
              <a:p>
                <a:pPr marL="971539" lvl="1" indent="-514350">
                  <a:buFont typeface="+mj-lt"/>
                  <a:buAutoNum type="arabicPeriod"/>
                </a:pPr>
                <a:endParaRPr lang="pt-BR" dirty="0"/>
              </a:p>
              <a:p>
                <a:r>
                  <a:rPr lang="pt-PT" dirty="0"/>
                  <a:t>(AHO, 1995; p. 77)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EA5D55-5042-1F4E-A669-2CD4345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1C319-2CF7-0F48-AE02-7C69F8F7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B63A-04DB-F74F-9C4F-33EADAE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5673-A564-814C-9519-304AD46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BA22E-CFAF-AA4A-A142-5A2CF031E26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3516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C5B5-2A79-9C48-A4A8-4782267F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Regulares: Precedência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O operador unário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possui precedência mais alta e é associativa à esquerda.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A concatenação tem a segunda maior prioridade e é associativa à </a:t>
                </a:r>
                <a:r>
                  <a:rPr lang="pt-BR" dirty="0" err="1"/>
                  <a:t>esqueda</a:t>
                </a:r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pt-BR" dirty="0"/>
                  <a:t>| Tem a precedência mais baixa, e é associativa à esquerda.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Font typeface="+mj-lt"/>
                  <a:buAutoNum type="alphaLcParenR"/>
                </a:pPr>
                <a:endParaRPr lang="pt-BR" dirty="0"/>
              </a:p>
              <a:p>
                <a:r>
                  <a:rPr lang="pt-PT" sz="2000" dirty="0"/>
                  <a:t>(AHO, 1995; p. 77)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38B9B7-BE32-4F43-A96D-3DAA07A59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E4084-372D-9449-B513-17F14AA7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77919-E059-6F40-8CE6-50F2D9F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707F-4CDF-594C-A264-CEF5B2B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EBE3EB-0C1E-194C-91F2-CE5D9EBEA063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/>
              <a:t>AHO, Alfred V.; SETHI, Ravi; ULLMAN, Jeffrey D. Compiladores:  princípios, técnicas e ferramentas. Rio de Janeiro: Guanabara Koogan, c1995. 344p. ISBN 8527703122 (broch.)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9267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F97-515E-EE4E-8DEF-14D0D4C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Ex. “Considere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:r>
                  <a:rPr lang="pt-BR" dirty="0"/>
                  <a:t>A expressão regular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pt-BR" dirty="0"/>
                  <a:t> denota a linguagem {a, </a:t>
                </a:r>
                <a:r>
                  <a:rPr lang="pt-BR" dirty="0" err="1"/>
                  <a:t>b</a:t>
                </a:r>
                <a:r>
                  <a:rPr lang="pt-BR" dirty="0"/>
                  <a:t>}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pt-BR" dirty="0"/>
                  <a:t> denota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𝑏𝑏</m:t>
                        </m:r>
                      </m:e>
                    </m:d>
                  </m:oMath>
                </a14:m>
                <a:r>
                  <a:rPr lang="pt-BR" dirty="0"/>
                  <a:t>, a linguagem de todas as cadeias de tamanho dois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𝒂𝒂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𝒃𝒃</m:t>
                    </m:r>
                  </m:oMath>
                </a14:m>
                <a:endParaRPr lang="pt-BR" b="1" dirty="0"/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denota as linguagens consistindo em todas as cadeias de zero ou mais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, ou 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denota o conjunto de todas as cadeias consistindo em zero ou mais instâncias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 ou seja todas as cadeias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s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pt-BR" dirty="0"/>
                  <a:t>. Outra expressão regular para a mesma linguagem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914389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denota a linguagem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pt-BR" dirty="0"/>
                  <a:t>, ou seja a cadeia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todas as cadeias consistindo em zero ou mais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 err="1"/>
                  <a:t>s</a:t>
                </a:r>
                <a:r>
                  <a:rPr lang="pt-BR" dirty="0"/>
                  <a:t> e terminado em b.”</a:t>
                </a:r>
              </a:p>
              <a:p>
                <a:endParaRPr lang="pt-PT" dirty="0"/>
              </a:p>
              <a:p>
                <a:r>
                  <a:rPr lang="pt-PT" dirty="0"/>
                  <a:t>(AHO, 1995; p. 77-78)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28CBF0-382F-5641-A25E-56C55578F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3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B008-F4BB-A244-93A0-E66FAC9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82346-81DF-9F4A-BBE8-C1C13E79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6B4D-BBD3-AA45-B744-480C739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AC6323-39A1-1B45-BC9E-D4DC7B02E82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7420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Uma linguagem que pode ser definida por uma expressão regular é chamada de </a:t>
                </a:r>
                <a:r>
                  <a:rPr lang="pt-BR" i="1" dirty="0"/>
                  <a:t>conjunto regular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Duas expressões regulares são equivalentes se elas denotam o mesmo conjunto regular e as descrevemos como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endParaRPr lang="pt-BR" dirty="0"/>
              </a:p>
              <a:p>
                <a:r>
                  <a:rPr lang="pt-BR" dirty="0"/>
                  <a:t>As expressões regulares possuem uma diversidade de expressões regulares:</a:t>
                </a:r>
              </a:p>
              <a:p>
                <a:endParaRPr lang="pt-BR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F47B0E-6706-8C49-A632-356C9AFA5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452D97-CF47-EB4B-8823-78D687B893BF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048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/>
          <a:p>
            <a:r>
              <a:rPr lang="pt-BR"/>
              <a:t>Expressões Regulares: Leis Algébricas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062413" cy="365125"/>
          </a:xfrm>
        </p:spPr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6"/>
            <a:ext cx="1217435" cy="365125"/>
          </a:xfrm>
        </p:spPr>
        <p:txBody>
          <a:bodyPr/>
          <a:lstStyle/>
          <a:p>
            <a:fld id="{BB6592E8-4CB6-CA48-8DDA-14B9D6C8BDBF}" type="slidenum">
              <a:rPr lang="pt-BR" smtClean="0"/>
              <a:t>40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CC99F-877A-564E-9C49-518BCA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88" y="1403200"/>
            <a:ext cx="9828036" cy="3712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A593A-496F-2C45-B437-9B22F14886CE}"/>
              </a:ext>
            </a:extLst>
          </p:cNvPr>
          <p:cNvSpPr txBox="1"/>
          <p:nvPr/>
        </p:nvSpPr>
        <p:spPr>
          <a:xfrm>
            <a:off x="707366" y="552090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(AHO, 1995; p. 78)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42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12BB-384D-184D-B06E-30DB1BA4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maior conveniência, podemos dar nome às expressões regulares, como já vimos anteriormente com o exemplo do identificador em C.</a:t>
                </a:r>
              </a:p>
              <a:p>
                <a:r>
                  <a:rPr lang="pt-BR" dirty="0"/>
                  <a:t>“Se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é um alfabeto de símbolos básicos, então uma definição regular  é uma sequência de definições da forma.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novo símbolo, não 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e não o mesmo que qualquer outro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uma expressão regular envolvendo símbolos do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PT" dirty="0"/>
              </a:p>
              <a:p>
                <a:r>
                  <a:rPr lang="pt-PT" dirty="0"/>
                  <a:t>(AHO, 1995; p. 78)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CB9599-70E3-3943-99FC-37130D23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C9BB5-AABC-0E47-96FD-328B3A4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E6C50-DFB8-B041-BC04-6D83BD3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7F5FC-0079-B54B-8E02-9EBA9253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41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6A1C7-239E-EB47-9BB8-A8C263319749}"/>
              </a:ext>
            </a:extLst>
          </p:cNvPr>
          <p:cNvSpPr txBox="1"/>
          <p:nvPr/>
        </p:nvSpPr>
        <p:spPr>
          <a:xfrm>
            <a:off x="11352384" y="64293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122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7007-9044-C54C-85FB-E343CA7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𝑙𝑒𝑡𝑟𝑎</m:t>
                    </m:r>
                  </m:oMath>
                </a14:m>
                <a:r>
                  <a:rPr lang="pt-BR" dirty="0"/>
                  <a:t>_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dirty="0" err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|_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𝑑𝑖𝑔𝑖𝑡𝑜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0 | 1 | 2 | ... | 9|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𝑙𝑒𝑡𝑟𝑎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_(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𝑙𝑒𝑡𝑟𝑎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𝑑𝑖𝑔𝑖𝑡𝑜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A35815-CCF2-EE48-B238-C14185BF6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A74CA-EA04-0A4F-BB85-DD5ED374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DD3A1-02E8-EC49-BB17-68858AE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85EB2-2FC7-AC4A-9DE5-B472F5F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E83A-339E-7C41-9EF5-A360105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74AA4-5613-D34A-8592-31EF947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Fazer exercícios da seção 3.3 do livro </a:t>
            </a:r>
            <a:r>
              <a:rPr lang="pt-PT" dirty="0"/>
              <a:t>(AHO, 1995; p. 78)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94C25-D5EE-3F4D-B71F-64CC6E45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E3B54-140E-F04D-B32B-984AFA8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8E1E0-9024-5A45-8FF1-CFBC1EF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A49A-E8B4-9840-A9F3-C4C4DB6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nos Repositórios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A1F4B42-33AF-C24B-BE5D-E60DF78B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80706"/>
              </p:ext>
            </p:extLst>
          </p:nvPr>
        </p:nvGraphicFramePr>
        <p:xfrm>
          <a:off x="812006" y="1199517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558">
                  <a:extLst>
                    <a:ext uri="{9D8B030D-6E8A-4147-A177-3AD203B41FA5}">
                      <a16:colId xmlns:a16="http://schemas.microsoft.com/office/drawing/2014/main" val="1258381910"/>
                    </a:ext>
                  </a:extLst>
                </a:gridCol>
                <a:gridCol w="6493042">
                  <a:extLst>
                    <a:ext uri="{9D8B030D-6E8A-4147-A177-3AD203B41FA5}">
                      <a16:colId xmlns:a16="http://schemas.microsoft.com/office/drawing/2014/main" val="1084935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no Repositório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Nobre e Raí Pereira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Eduardo Dantas e Ítalo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12 dias </a:t>
                      </a:r>
                      <a:r>
                        <a:rPr lang="pt-BR" dirty="0" err="1"/>
                        <a:t>atraás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Higor</a:t>
                      </a:r>
                      <a:r>
                        <a:rPr lang="pt-BR" dirty="0"/>
                        <a:t> Belém e Isaac </a:t>
                      </a:r>
                      <a:r>
                        <a:rPr lang="pt-BR" dirty="0" err="1"/>
                        <a:t>Allef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Camila Dias e Ian Moreira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 – Último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14 dias atrás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Jefson</a:t>
                      </a:r>
                      <a:r>
                        <a:rPr lang="pt-BR" dirty="0"/>
                        <a:t> Matos e Thales Augusto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5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 Rogério e Felipe Cardoso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Thiago Silva e Adonias Alcântara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9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Brandon</a:t>
                      </a:r>
                      <a:r>
                        <a:rPr lang="pt-BR" dirty="0"/>
                        <a:t> Ribeiro e Bruna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Valber</a:t>
                      </a:r>
                      <a:r>
                        <a:rPr lang="pt-BR" dirty="0"/>
                        <a:t> Francisco e Daniel Lucas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Matheus Almeida e Alexandre </a:t>
                      </a:r>
                      <a:r>
                        <a:rPr lang="pt-BR" dirty="0" err="1"/>
                        <a:t>Pedrecal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Gabriel Figueiredo e Marcos Fortuna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Márcio </a:t>
                      </a:r>
                      <a:r>
                        <a:rPr lang="pt-BR" dirty="0" err="1"/>
                        <a:t>Andre</a:t>
                      </a:r>
                      <a:r>
                        <a:rPr lang="pt-BR" dirty="0"/>
                        <a:t> e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03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30E5F-901F-2C49-9550-4014179E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C0903-F069-3F45-8235-1E8DF77D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C7291-361E-5944-904E-F23F12F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8DF0-1823-D54B-AA53-C1CC73F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03D00-AAA3-454F-BFA3-EB49B5D7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passo inicial na análise léxica é  a construção de </a:t>
            </a:r>
            <a:r>
              <a:rPr lang="pt-BR" b="1" dirty="0"/>
              <a:t>Diagramas de Transição</a:t>
            </a:r>
            <a:r>
              <a:rPr lang="pt-BR" dirty="0"/>
              <a:t> a partir dos padrões definidos.</a:t>
            </a:r>
          </a:p>
          <a:p>
            <a:pPr lvl="1"/>
            <a:r>
              <a:rPr lang="pt-BR" dirty="0"/>
              <a:t>Dentre os nós no conjunto de estados definimos um estado inicial e um ou mais estados finais.</a:t>
            </a:r>
          </a:p>
          <a:p>
            <a:r>
              <a:rPr lang="pt-BR" dirty="0"/>
              <a:t>Estes diagramas são compostos por nós e arestas, onde um nó representa um estado e as arestas uma condição de transição.</a:t>
            </a:r>
          </a:p>
          <a:p>
            <a:r>
              <a:rPr lang="pt-BR" dirty="0"/>
              <a:t>Esses diagramas já são velho conhecidos de vocês, e vocês os estudaram na disciplina Teoria da Computação como uma forma de representar Autômatos, no nosso caso estamos lidando com Autômatos Finitos Determinísticos (AFD ou DFA em Inglês) nos exemplos a seguir.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84FE-8A77-694D-A9DF-9F07C90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80957-F727-9446-8DA9-6383773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682D2-2B47-0042-AA84-F718B1F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89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01C0-DF65-D14B-9BC0-CD3C0AE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de Diagrama de Transição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5B29-FC4D-0646-A64A-BFC706A8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D0CB2-0CF9-874F-8F05-20E17D8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DD4C3-4FEC-564F-B8F3-0E182CF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46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FA92936-9C44-7747-9687-71B2F0B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06" y="1033460"/>
            <a:ext cx="7086600" cy="51943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37F0F3-EB42-2449-A4BD-35662B18FC53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E08A84-2012-5544-9214-39F8EC7814DD}"/>
              </a:ext>
            </a:extLst>
          </p:cNvPr>
          <p:cNvSpPr/>
          <p:nvPr/>
        </p:nvSpPr>
        <p:spPr>
          <a:xfrm rot="16200000">
            <a:off x="8857098" y="5120216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83)</a:t>
            </a:r>
          </a:p>
        </p:txBody>
      </p:sp>
    </p:spTree>
    <p:extLst>
      <p:ext uri="{BB962C8B-B14F-4D97-AF65-F5344CB8AC3E}">
        <p14:creationId xmlns:p14="http://schemas.microsoft.com/office/powerpoint/2010/main" val="3030958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1B94-0D97-AE40-A702-8524DF68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0FE84-6BAE-7241-8859-A2B74347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O problema de ambiguidade entre identificadores e palavras reservadas constitui um problema adicional na análise Léxica.</a:t>
            </a:r>
          </a:p>
          <a:p>
            <a:r>
              <a:rPr lang="pt-BR" dirty="0"/>
              <a:t>Pois palavras chaves podem ser uma </a:t>
            </a:r>
            <a:r>
              <a:rPr lang="pt-BR" dirty="0" err="1"/>
              <a:t>substring</a:t>
            </a:r>
            <a:r>
              <a:rPr lang="pt-BR" dirty="0"/>
              <a:t>, sufixo ou prefixo de um identificador.  Analise o Diagrama abaixo!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559EC-740B-F84F-AED0-A03BA7D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2C780-086E-EF40-8C59-593373A1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62F98-9EA1-ED4F-8FF0-4C87B13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ECAF3-4AEE-8446-AFE7-A85FC7C0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06" y="3798055"/>
            <a:ext cx="8407400" cy="229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F4C617-1B35-D942-A192-5A02AA3A645F}"/>
              </a:ext>
            </a:extLst>
          </p:cNvPr>
          <p:cNvSpPr txBox="1"/>
          <p:nvPr/>
        </p:nvSpPr>
        <p:spPr>
          <a:xfrm>
            <a:off x="11353800" y="863598"/>
            <a:ext cx="461665" cy="55340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Fonte: AHO, Alfred V.; SETHI, </a:t>
            </a:r>
            <a:r>
              <a:rPr lang="pt-BR" sz="900" dirty="0" err="1"/>
              <a:t>Ravi</a:t>
            </a:r>
            <a:r>
              <a:rPr lang="pt-BR" sz="900" dirty="0"/>
              <a:t>; ULLMAN, Jeffrey D. Compiladores:  princípios, técnicas e ferramentas. Rio de Janeiro: Guanabara Koogan, c1995. 344p. ISBN 8527703122 (</a:t>
            </a:r>
            <a:r>
              <a:rPr lang="pt-BR" sz="900" dirty="0" err="1"/>
              <a:t>broch</a:t>
            </a:r>
            <a:r>
              <a:rPr lang="pt-BR" sz="900" dirty="0"/>
              <a:t>.)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77B9C-66EE-194A-B859-56B39BBB09F0}"/>
              </a:ext>
            </a:extLst>
          </p:cNvPr>
          <p:cNvSpPr/>
          <p:nvPr/>
        </p:nvSpPr>
        <p:spPr>
          <a:xfrm rot="16200000">
            <a:off x="9463611" y="4853799"/>
            <a:ext cx="199214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Bef>
                <a:spcPts val="1000"/>
              </a:spcBef>
            </a:pPr>
            <a:r>
              <a:rPr lang="pt-PT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(AHO, 1995; p. 84)</a:t>
            </a:r>
          </a:p>
        </p:txBody>
      </p:sp>
    </p:spTree>
    <p:extLst>
      <p:ext uri="{BB962C8B-B14F-4D97-AF65-F5344CB8AC3E}">
        <p14:creationId xmlns:p14="http://schemas.microsoft.com/office/powerpoint/2010/main" val="323101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3D16-3400-0E4E-94C3-56AFA05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80CFB-F811-B747-AAC3-9D42F0F0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duas soluções básicas para este problema: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as palavras-reservadas na tabela de símbolos e marca-las como palavra-reservada. Ao reconhecer um </a:t>
            </a:r>
            <a:r>
              <a:rPr lang="pt-BR" dirty="0" err="1"/>
              <a:t>lexama</a:t>
            </a:r>
            <a:r>
              <a:rPr lang="pt-BR" dirty="0"/>
              <a:t> do tipo ID este é colocado na tabela de símbolos se ainda não existe, ou retornando uma referência ao símbolo na tabela.</a:t>
            </a:r>
          </a:p>
          <a:p>
            <a:pPr marL="914389" lvl="1" indent="-457200">
              <a:buFont typeface="+mj-lt"/>
              <a:buAutoNum type="arabicPeriod"/>
            </a:pPr>
            <a:r>
              <a:rPr lang="pt-BR" dirty="0"/>
              <a:t>Adicionar um diagrama específico para cada palavra-chave. Analise o diagrama abaixo: para “</a:t>
            </a:r>
            <a:r>
              <a:rPr lang="pt-BR" dirty="0" err="1"/>
              <a:t>then</a:t>
            </a:r>
            <a:r>
              <a:rPr lang="pt-BR" dirty="0"/>
              <a:t> “ e “</a:t>
            </a:r>
            <a:r>
              <a:rPr lang="pt-BR" dirty="0" err="1"/>
              <a:t>thenextvalue</a:t>
            </a:r>
            <a:r>
              <a:rPr lang="pt-BR" dirty="0"/>
              <a:t>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4AB02-6341-EA44-9A01-FAB0CB3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3D26E-EC56-DF4C-9964-AD4D990A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EAB8-030E-774D-9DE4-1770687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391D68-8E62-E94C-990A-0369AA65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4" y="4587014"/>
            <a:ext cx="7307652" cy="1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A289B-104B-CB47-B23F-FE46798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58828-F082-1F4E-B0B6-47E9E42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relação à técnica 2, não precisamos submeter a análise para diferentes diagramas.</a:t>
            </a:r>
          </a:p>
          <a:p>
            <a:r>
              <a:rPr lang="pt-BR" dirty="0"/>
              <a:t>Podemos escrever um só diagrama que contemplem todos os diagramas necessários para o reconhecimento dos lexemas.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18707-CD04-1D41-BB49-A55643C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4CFC0-67D5-D049-A84D-53481F1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27831-A7DC-2E49-A4FA-DF8BA78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F9A3D-27D9-D645-89FA-FF62157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Ambiguidades</a:t>
            </a:r>
            <a:r>
              <a:rPr lang="pt-BR" sz="3600" dirty="0"/>
              <a:t>, Identificadores e Palavras Reservadas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A3232-492C-B249-8D79-4A4C41EE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exercícios da página 88 e 89 do livro </a:t>
            </a:r>
            <a:r>
              <a:rPr lang="pt-PT" dirty="0"/>
              <a:t>(AHO, 1995)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6679D-120B-A043-AC49-051E6F74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415A3-9C92-224C-B6A5-A201D36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DF88F-2558-3E46-97D9-29BC060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97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E96E-8936-4D4C-A2A1-253A080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AFD/DFA e AFN/NFA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Expressões Regulares é uma notação para definir padrões, porém a sua análise e simulação em computadores são realizados através de autômatos finitos.</a:t>
                </a:r>
              </a:p>
              <a:p>
                <a:endParaRPr lang="pt-BR" dirty="0"/>
              </a:p>
              <a:p>
                <a:r>
                  <a:rPr lang="pt-BR" dirty="0"/>
                  <a:t>A grosso modo a diferença entre autômatos finitos determinísticos e não-determinísticos é o fato de que o segundo pode conter diferentes arestas saindo de um estado e pode inclusive ter uma aresta rotulada com 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vazio.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F6F9C-3555-694D-AA66-5D72A6868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45D14-C655-A945-9EE4-2926A28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72ECB-691B-AE49-B9F9-34A1F8A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DA039-728E-DF41-86F4-BC8D1FB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 dirty="0"/>
              <a:t>Compiladores é uma das disciplinas mais complexas da Ciência da Computação.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Um desafio para ambos Professor e Estudante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1700" dirty="0"/>
              <a:t>Ferramentas a serem utilizadas</a:t>
            </a:r>
          </a:p>
          <a:p>
            <a:pPr lvl="1" indent="-228600" defTabSz="914400"/>
            <a:r>
              <a:rPr lang="pt-BR" sz="1700" dirty="0"/>
              <a:t>Flex e BISON</a:t>
            </a:r>
          </a:p>
          <a:p>
            <a:pPr lvl="1" indent="-228600" defTabSz="914400"/>
            <a:r>
              <a:rPr lang="pt-BR" sz="1700" dirty="0"/>
              <a:t>Talvez LLVM</a:t>
            </a:r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2100" dirty="0"/>
              <a:t>Organização da Disciplina e Comunicação</a:t>
            </a:r>
          </a:p>
          <a:p>
            <a:pPr lvl="1" indent="-228600" defTabSz="914400"/>
            <a:r>
              <a:rPr lang="pt-BR" sz="1700" dirty="0">
                <a:hlinkClick r:id="rId2"/>
              </a:rPr>
              <a:t>https://github.com/CET058</a:t>
            </a:r>
            <a:r>
              <a:rPr lang="pt-BR" sz="1700" dirty="0"/>
              <a:t> </a:t>
            </a:r>
          </a:p>
          <a:p>
            <a:pPr indent="-228600" defTabSz="914400"/>
            <a:r>
              <a:rPr lang="pt-BR" sz="1700" dirty="0"/>
              <a:t>Repositório de Suporte</a:t>
            </a:r>
          </a:p>
          <a:p>
            <a:pPr lvl="1" indent="-228600" defTabSz="914400"/>
            <a:r>
              <a:rPr lang="pt-BR" sz="1700" dirty="0">
                <a:hlinkClick r:id="rId3"/>
              </a:rPr>
              <a:t>https://github.com/CET058/2019.1</a:t>
            </a:r>
            <a:endParaRPr lang="pt-BR" sz="1700" dirty="0"/>
          </a:p>
          <a:p>
            <a:pPr lvl="1" indent="-228600" defTabSz="914400"/>
            <a:endParaRPr lang="pt-BR" sz="1700" dirty="0"/>
          </a:p>
          <a:p>
            <a:pPr indent="-228600" defTabSz="914400"/>
            <a:r>
              <a:rPr lang="pt-BR" sz="1700" dirty="0"/>
              <a:t>Contato por e-mail através de </a:t>
            </a:r>
            <a:r>
              <a:rPr lang="pt-BR" sz="1700" dirty="0">
                <a:hlinkClick r:id="rId4"/>
              </a:rPr>
              <a:t>msbrito@uesc.br</a:t>
            </a:r>
            <a:r>
              <a:rPr lang="pt-BR" sz="1700" dirty="0"/>
              <a:t> com título iniciando em [CET058]</a:t>
            </a:r>
          </a:p>
          <a:p>
            <a:pPr lvl="1" indent="-228600" defTabSz="914400"/>
            <a:r>
              <a:rPr lang="pt-BR" sz="1700" dirty="0"/>
              <a:t>Atenção e-mails sem esse título poderão demorar de ser respondidos.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3660</Words>
  <Application>Microsoft Macintosh PowerPoint</Application>
  <PresentationFormat>Widescreen</PresentationFormat>
  <Paragraphs>562</Paragraphs>
  <Slides>51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</vt:lpstr>
      <vt:lpstr>Helvetica</vt:lpstr>
      <vt:lpstr>Wingdings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Flex – Gerador de Analisador Léxico</vt:lpstr>
      <vt:lpstr>Sintaxe para formação de expressões regulares.</vt:lpstr>
      <vt:lpstr>Atenção</vt:lpstr>
      <vt:lpstr>Teoria: Linguagens e Expressões Regulares</vt:lpstr>
      <vt:lpstr>Alfabetos e Cadeias</vt:lpstr>
      <vt:lpstr>Linguagens Regulares</vt:lpstr>
      <vt:lpstr>Operações Sobre Linguagens</vt:lpstr>
      <vt:lpstr>União</vt:lpstr>
      <vt:lpstr>Concatenação</vt:lpstr>
      <vt:lpstr>Fecho de Kleene</vt:lpstr>
      <vt:lpstr>Fechamento positivo de Kleene</vt:lpstr>
      <vt:lpstr>Expressões Regulares</vt:lpstr>
      <vt:lpstr>Expressões Regulares</vt:lpstr>
      <vt:lpstr>Expressões Regulares: Regras Base</vt:lpstr>
      <vt:lpstr>Expressões Regulares</vt:lpstr>
      <vt:lpstr>Expressões Regulares: Precedência</vt:lpstr>
      <vt:lpstr>Expressões Regulares</vt:lpstr>
      <vt:lpstr>Expressões Regulares</vt:lpstr>
      <vt:lpstr>Expressões Regulares: Leis Algébricas</vt:lpstr>
      <vt:lpstr>Definições Regulares</vt:lpstr>
      <vt:lpstr>Definições Regulares</vt:lpstr>
      <vt:lpstr>Exercícios</vt:lpstr>
      <vt:lpstr>Atividade nos Repositórios</vt:lpstr>
      <vt:lpstr>Diagramas de Transição</vt:lpstr>
      <vt:lpstr>Um exemplo de Diagrama de Transição</vt:lpstr>
      <vt:lpstr>Ambiguidades, Identificadores e Palavras Reservadas</vt:lpstr>
      <vt:lpstr>Ambiguidades, Identificadores e Palavras Reservadas</vt:lpstr>
      <vt:lpstr>Ambiguidades, Identificadores e Palavras Reservadas</vt:lpstr>
      <vt:lpstr>Ambiguidades, Identificadores e Palavras Reservadas</vt:lpstr>
      <vt:lpstr>Expressões Regulares AFD/DFA e AFN/NFA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39</cp:revision>
  <dcterms:created xsi:type="dcterms:W3CDTF">2019-03-12T17:15:54Z</dcterms:created>
  <dcterms:modified xsi:type="dcterms:W3CDTF">2019-03-25T12:44:10Z</dcterms:modified>
</cp:coreProperties>
</file>