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7" r:id="rId11"/>
    <p:sldId id="268" r:id="rId12"/>
    <p:sldId id="275" r:id="rId13"/>
    <p:sldId id="269" r:id="rId14"/>
    <p:sldId id="271" r:id="rId15"/>
    <p:sldId id="276" r:id="rId16"/>
    <p:sldId id="265" r:id="rId17"/>
    <p:sldId id="278" r:id="rId18"/>
    <p:sldId id="270" r:id="rId19"/>
    <p:sldId id="272" r:id="rId20"/>
    <p:sldId id="266" r:id="rId21"/>
    <p:sldId id="274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73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51"/>
    <p:restoredTop sz="86420"/>
  </p:normalViewPr>
  <p:slideViewPr>
    <p:cSldViewPr snapToGrid="0" snapToObjects="1">
      <p:cViewPr varScale="1">
        <p:scale>
          <a:sx n="74" d="100"/>
          <a:sy n="74" d="100"/>
        </p:scale>
        <p:origin x="208" y="1000"/>
      </p:cViewPr>
      <p:guideLst/>
    </p:cSldViewPr>
  </p:slideViewPr>
  <p:outlineViewPr>
    <p:cViewPr>
      <p:scale>
        <a:sx n="33" d="100"/>
        <a:sy n="33" d="100"/>
      </p:scale>
      <p:origin x="0" y="-19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3EFD1-E012-1B4E-9FBB-EC2F7160D07E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86691-7D57-7540-8F73-8808FBCB7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6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83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149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654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701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198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573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644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744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482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796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27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96F2B-4B97-5841-A3D9-941878267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7938"/>
            <a:ext cx="9144000" cy="2151062"/>
          </a:xfr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D49B4B-4809-9747-B225-FEB8C6C29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9038"/>
            <a:ext cx="9144000" cy="1528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83718-995D-FF49-A8B0-920E495CCD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35E7CA-52A3-BF4B-8455-1765046A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C9E4C5-529B-C24C-B7B8-38355BDF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eio-quadro 6">
            <a:extLst>
              <a:ext uri="{FF2B5EF4-FFF2-40B4-BE49-F238E27FC236}">
                <a16:creationId xmlns:a16="http://schemas.microsoft.com/office/drawing/2014/main" id="{B67F182A-4769-3943-9846-737B4071E3D3}"/>
              </a:ext>
            </a:extLst>
          </p:cNvPr>
          <p:cNvSpPr/>
          <p:nvPr userDrawn="1"/>
        </p:nvSpPr>
        <p:spPr>
          <a:xfrm flipV="1">
            <a:off x="1495424" y="2970222"/>
            <a:ext cx="9172576" cy="504823"/>
          </a:xfrm>
          <a:prstGeom prst="halfFrame">
            <a:avLst>
              <a:gd name="adj1" fmla="val 13516"/>
              <a:gd name="adj2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98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1F457B-BC9F-1A42-9EDC-FCF036BCE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81AF23-CB4D-D344-BA41-E52CE19D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00ADBB-6006-7B49-9822-95C71B3B8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32FB62-3F64-1A4B-B527-22E530DD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Meio-quadro 9">
            <a:extLst>
              <a:ext uri="{FF2B5EF4-FFF2-40B4-BE49-F238E27FC236}">
                <a16:creationId xmlns:a16="http://schemas.microsoft.com/office/drawing/2014/main" id="{882ECEEC-9EE1-384E-B005-8898D9643579}"/>
              </a:ext>
            </a:extLst>
          </p:cNvPr>
          <p:cNvSpPr/>
          <p:nvPr userDrawn="1"/>
        </p:nvSpPr>
        <p:spPr>
          <a:xfrm flipV="1">
            <a:off x="-14288" y="-28576"/>
            <a:ext cx="11368088" cy="892174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96DEBCF-C2CB-A742-8547-4B62663E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56" y="0"/>
            <a:ext cx="10515600" cy="86359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89353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DADE5C-6682-5F4B-9DF2-C63651263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9BFFD8-32E2-0045-885F-64E304AB2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8C5D63-30EC-9542-BFDC-E7C32586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43CE2D-720B-CC46-9FAC-7811BD6E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BC6479-253B-BF42-9CA7-2305BB01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eio-quadro 6">
            <a:extLst>
              <a:ext uri="{FF2B5EF4-FFF2-40B4-BE49-F238E27FC236}">
                <a16:creationId xmlns:a16="http://schemas.microsoft.com/office/drawing/2014/main" id="{95CF808F-6CEE-C144-B414-0869DA5793B4}"/>
              </a:ext>
            </a:extLst>
          </p:cNvPr>
          <p:cNvSpPr/>
          <p:nvPr userDrawn="1"/>
        </p:nvSpPr>
        <p:spPr>
          <a:xfrm rot="5400000" flipV="1">
            <a:off x="6511134" y="2501107"/>
            <a:ext cx="5889627" cy="1462089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28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8F26A-4C10-AE48-B0EE-4C91F230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56" y="0"/>
            <a:ext cx="10515600" cy="86359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D4F7D9-692E-604B-82AA-E17DD5451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pt-BR" dirty="0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25C32F-F9F1-754E-9572-5525AE29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AF8214-5AE7-664E-A307-30C64351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9D189C-5FEB-004C-A918-F3F031A0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Meio-quadro 8">
            <a:extLst>
              <a:ext uri="{FF2B5EF4-FFF2-40B4-BE49-F238E27FC236}">
                <a16:creationId xmlns:a16="http://schemas.microsoft.com/office/drawing/2014/main" id="{C5954C73-9051-024B-ACFF-67175C9AADCB}"/>
              </a:ext>
            </a:extLst>
          </p:cNvPr>
          <p:cNvSpPr/>
          <p:nvPr userDrawn="1"/>
        </p:nvSpPr>
        <p:spPr>
          <a:xfrm flipV="1">
            <a:off x="-14288" y="-28576"/>
            <a:ext cx="11368088" cy="892174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72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FDC2E-BE35-0048-BCB0-46E3F362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5"/>
            <a:ext cx="10515600" cy="1500188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0C097A-EB40-594C-B2D6-F270DA01B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3514719"/>
            <a:ext cx="10515600" cy="25749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ED76DE-3ADE-C34F-9725-FD4AA266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647B9B-2F7E-2B4C-BCD4-90538B67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56322A-273C-F64F-896D-212963A9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eio-quadro 6">
            <a:extLst>
              <a:ext uri="{FF2B5EF4-FFF2-40B4-BE49-F238E27FC236}">
                <a16:creationId xmlns:a16="http://schemas.microsoft.com/office/drawing/2014/main" id="{3AAE2A31-3951-3647-8881-B70B82C102DF}"/>
              </a:ext>
            </a:extLst>
          </p:cNvPr>
          <p:cNvSpPr/>
          <p:nvPr userDrawn="1"/>
        </p:nvSpPr>
        <p:spPr>
          <a:xfrm flipV="1">
            <a:off x="831851" y="2838459"/>
            <a:ext cx="10528298" cy="504823"/>
          </a:xfrm>
          <a:prstGeom prst="halfFrame">
            <a:avLst>
              <a:gd name="adj1" fmla="val 13516"/>
              <a:gd name="adj2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25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20B6CB-A3A2-EA40-BC8C-0AD4DA0DC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4F05DB-C53D-4741-BD12-311102BA4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6B2FB4-17A9-1A44-BDB8-AE133D02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19147E-24B0-A94D-AB05-7CB80898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6A63AA-DDC7-704C-ACD4-71C5CBE9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Meio-quadro 9">
            <a:extLst>
              <a:ext uri="{FF2B5EF4-FFF2-40B4-BE49-F238E27FC236}">
                <a16:creationId xmlns:a16="http://schemas.microsoft.com/office/drawing/2014/main" id="{CDD27DAA-374E-2846-B82D-9B1878B3F079}"/>
              </a:ext>
            </a:extLst>
          </p:cNvPr>
          <p:cNvSpPr/>
          <p:nvPr userDrawn="1"/>
        </p:nvSpPr>
        <p:spPr>
          <a:xfrm flipV="1">
            <a:off x="-14288" y="-28576"/>
            <a:ext cx="11368088" cy="892174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9B95BF1B-8221-E64C-B8D8-FC17FEBE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56" y="0"/>
            <a:ext cx="10515600" cy="86359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24311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31934-091B-FA4D-9651-C32F2DE5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F7C160-A257-774E-BB9A-A9D146B1E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lang="pt-BR" dirty="0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37DD21-C1BB-0F43-95B6-FCDA01A2D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r>
              <a:rPr lang="pt-BR" dirty="0"/>
              <a:t>Clique para editar os estilos de texto Mestres
Segundo nível
Terceiro nível
Quarto nível
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D19A561-4315-7A44-AE38-EF9851B3F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75121F-E7B5-314B-8CC4-4F44A29D4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52803D-8052-AC45-BD33-95078555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E22A5B0-D894-4149-A030-04EEC943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13CAB6-2BB2-9D4C-893B-368A6B1E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31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4259D3-879B-F64E-9BE7-3770AA6C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8F85E9-D217-4E47-8E04-5B5C2AEF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4DCED3-0447-B047-8729-37FD8C64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Meio-quadro 7">
            <a:extLst>
              <a:ext uri="{FF2B5EF4-FFF2-40B4-BE49-F238E27FC236}">
                <a16:creationId xmlns:a16="http://schemas.microsoft.com/office/drawing/2014/main" id="{A0314BFA-51C4-444A-9576-A27965E33320}"/>
              </a:ext>
            </a:extLst>
          </p:cNvPr>
          <p:cNvSpPr/>
          <p:nvPr userDrawn="1"/>
        </p:nvSpPr>
        <p:spPr>
          <a:xfrm flipV="1">
            <a:off x="-14288" y="-28576"/>
            <a:ext cx="11368088" cy="892174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91727A1-4DBA-BA4D-84F2-FB509CFEB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56" y="0"/>
            <a:ext cx="10515600" cy="86359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5947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706AF3-E839-7C4C-A8FA-595621B8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99779B-7A6D-7B4E-9C1D-AC067E76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28802C-CC65-8047-BFBA-D9BFDB54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89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90F77-122D-6941-A97D-092DCAC2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263" y="457200"/>
            <a:ext cx="3814762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BB1E06-3AFE-F242-9048-1ED038486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CCC1BB-4C8D-144D-A9E1-4ABB9A2E7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A1274D-9783-6249-B94A-5C04AA631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75C9E5-678A-9A44-A742-2613DDD7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9BD4D5-7E16-D640-B6E8-4F36FCC4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Meio-quadro 7">
            <a:extLst>
              <a:ext uri="{FF2B5EF4-FFF2-40B4-BE49-F238E27FC236}">
                <a16:creationId xmlns:a16="http://schemas.microsoft.com/office/drawing/2014/main" id="{3F539175-B0DA-CD47-88DA-A1DEB8A1A4EA}"/>
              </a:ext>
            </a:extLst>
          </p:cNvPr>
          <p:cNvSpPr/>
          <p:nvPr userDrawn="1"/>
        </p:nvSpPr>
        <p:spPr>
          <a:xfrm flipV="1">
            <a:off x="793748" y="595310"/>
            <a:ext cx="4052888" cy="1462089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04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4FBFB-227F-0942-AA10-9A14DE094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57200"/>
            <a:ext cx="3771900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AC21D24-4643-A44D-84A4-CC245D542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545A19-1A05-BB4A-994E-C8C98BCE3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508582-64FB-9A48-B57A-8466ADE6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0BA70D-D649-3E47-AAEC-73D75A49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DACB6B-9057-9F4D-8B91-EED52092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Meio-quadro 8">
            <a:extLst>
              <a:ext uri="{FF2B5EF4-FFF2-40B4-BE49-F238E27FC236}">
                <a16:creationId xmlns:a16="http://schemas.microsoft.com/office/drawing/2014/main" id="{8675588E-BFE9-B745-AB14-CA0866963390}"/>
              </a:ext>
            </a:extLst>
          </p:cNvPr>
          <p:cNvSpPr/>
          <p:nvPr userDrawn="1"/>
        </p:nvSpPr>
        <p:spPr>
          <a:xfrm flipV="1">
            <a:off x="836612" y="595309"/>
            <a:ext cx="4010024" cy="1462089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30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CE752D2-8330-D94C-937B-E0086184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963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46B41A-B648-9944-91F7-D0A1B8EA7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 dirty="0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59A356-31E6-9F4E-8440-1C47BA087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98F88A-15A2-9941-8B0B-DF9081921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062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2AC5B5-C203-AE48-9044-82D774B79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6"/>
            <a:ext cx="12174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C9C0D96-A10E-C746-A2D7-D247A7658D1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16000"/>
          </a:blip>
          <a:stretch>
            <a:fillRect/>
          </a:stretch>
        </p:blipFill>
        <p:spPr>
          <a:xfrm>
            <a:off x="5607225" y="520896"/>
            <a:ext cx="4220811" cy="547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64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ET058/2019.1" TargetMode="External"/><Relationship Id="rId2" Type="http://schemas.openxmlformats.org/officeDocument/2006/relationships/hyperlink" Target="https://github.com/CET058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mailto:msbrito@uesc.br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5AB38-A02B-4542-92DE-CA2FD321E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noProof="0" dirty="0"/>
              <a:t>CET 058 – Compiladores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86394B-72F4-9441-BAC3-C42C317D3F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Prof. Mathias Santos de Brito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FEF29D-BE3D-0048-A1A9-2B3C993A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F6D351-90A8-8C4B-913B-E3C5FBCC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ADC53D-F2AA-F44D-9212-3DF78E31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67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F5BC8-697F-6A43-B980-2595940A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450994-4DF0-444F-AF42-9A2F9B67E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“É a primeira Fase de um Compilador. Sua tarefa principal é a de ler os caracteres de entrada e produzir uma sequência de </a:t>
            </a:r>
            <a:r>
              <a:rPr lang="pt-BR" i="1" dirty="0" err="1"/>
              <a:t>tokens</a:t>
            </a:r>
            <a:r>
              <a:rPr lang="pt-BR" dirty="0"/>
              <a:t> que o </a:t>
            </a:r>
            <a:r>
              <a:rPr lang="pt-BR" i="1" dirty="0" err="1"/>
              <a:t>parser</a:t>
            </a:r>
            <a:r>
              <a:rPr lang="pt-BR" dirty="0"/>
              <a:t> utiliza para a análise sintática”</a:t>
            </a:r>
          </a:p>
          <a:p>
            <a:pPr marL="0" indent="0" algn="ctr">
              <a:buNone/>
            </a:pPr>
            <a:endParaRPr lang="pt-BR" dirty="0"/>
          </a:p>
          <a:p>
            <a:pPr marL="0" indent="0">
              <a:buNone/>
            </a:pPr>
            <a:r>
              <a:rPr lang="pt-BR" sz="1800" dirty="0"/>
              <a:t>Alfredo V. </a:t>
            </a:r>
            <a:r>
              <a:rPr lang="pt-BR" sz="1800" dirty="0" err="1"/>
              <a:t>Aho</a:t>
            </a:r>
            <a:r>
              <a:rPr lang="pt-BR" sz="1800" dirty="0"/>
              <a:t>; Compiladores: Princípios, Técnicas e Ferramentas</a:t>
            </a:r>
            <a:r>
              <a:rPr lang="pt-BR" dirty="0"/>
              <a:t>	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2D19C6-B751-3C4F-B6F8-650FA8EA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167972-8738-624A-A0F8-317F6958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34A05B-BF30-434A-B1E6-770928DB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203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5768B-4C0D-9844-8EE3-599FC484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7568E3-96E6-D843-A7A6-2FE9CB25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Ler o arquivo de entrada e </a:t>
            </a:r>
            <a:r>
              <a:rPr lang="pt-BR" dirty="0" err="1"/>
              <a:t>escaneia</a:t>
            </a:r>
            <a:r>
              <a:rPr lang="pt-BR" dirty="0"/>
              <a:t> os caracteres.</a:t>
            </a:r>
          </a:p>
          <a:p>
            <a:r>
              <a:rPr lang="pt-BR" dirty="0"/>
              <a:t>Agrupa-os em Lexemas e produz um </a:t>
            </a:r>
            <a:r>
              <a:rPr lang="pt-BR" i="1" dirty="0" err="1"/>
              <a:t>token</a:t>
            </a:r>
            <a:r>
              <a:rPr lang="pt-BR" dirty="0"/>
              <a:t> como saída.</a:t>
            </a:r>
          </a:p>
          <a:p>
            <a:r>
              <a:rPr lang="pt-BR" dirty="0"/>
              <a:t>Pode remover espaços e comentários do código-fonte.</a:t>
            </a:r>
          </a:p>
          <a:p>
            <a:r>
              <a:rPr lang="pt-BR" dirty="0"/>
              <a:t>Expandir Macros encontradas no código-fonte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610895-3533-4541-AE48-06BF0DC9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12D5CB-E40F-8544-A5BF-B1378F236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E42AC5-591F-1C49-B5E1-3DC9D281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02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472CD-DC77-F243-85C7-6E940DC2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Tokens</a:t>
            </a:r>
            <a:r>
              <a:rPr lang="pt-BR" dirty="0"/>
              <a:t> e </a:t>
            </a:r>
            <a:r>
              <a:rPr lang="pt-BR" dirty="0" err="1"/>
              <a:t>Lexamas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A18EAE-600E-3643-8989-610D6B5CE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err="1"/>
              <a:t>Tokens</a:t>
            </a:r>
            <a:r>
              <a:rPr lang="pt-BR" i="1" dirty="0"/>
              <a:t> </a:t>
            </a:r>
            <a:r>
              <a:rPr lang="pt-BR" dirty="0"/>
              <a:t>são um conjunto de caracteres que possui um significado</a:t>
            </a:r>
          </a:p>
          <a:p>
            <a:r>
              <a:rPr lang="pt-BR" dirty="0"/>
              <a:t>Podem ser:</a:t>
            </a:r>
          </a:p>
          <a:p>
            <a:pPr lvl="1"/>
            <a:r>
              <a:rPr lang="pt-BR" dirty="0"/>
              <a:t>identificadores</a:t>
            </a:r>
          </a:p>
          <a:p>
            <a:pPr lvl="1"/>
            <a:r>
              <a:rPr lang="pt-BR" dirty="0"/>
              <a:t>Constantes</a:t>
            </a:r>
          </a:p>
          <a:p>
            <a:pPr lvl="1"/>
            <a:r>
              <a:rPr lang="pt-BR" dirty="0"/>
              <a:t>Operadores</a:t>
            </a:r>
          </a:p>
          <a:p>
            <a:pPr lvl="1"/>
            <a:r>
              <a:rPr lang="pt-BR" dirty="0"/>
              <a:t>Etc.</a:t>
            </a:r>
          </a:p>
          <a:p>
            <a:r>
              <a:rPr lang="pt-BR" dirty="0"/>
              <a:t>Um Lexema é o conjunto de caracteres que forma o </a:t>
            </a:r>
            <a:r>
              <a:rPr lang="pt-BR" i="1" dirty="0" err="1"/>
              <a:t>token</a:t>
            </a:r>
            <a:r>
              <a:rPr lang="pt-BR" dirty="0"/>
              <a:t>.</a:t>
            </a:r>
          </a:p>
          <a:p>
            <a:r>
              <a:rPr lang="pt-BR" dirty="0"/>
              <a:t>Um lexema pode ser composto por um ou mais caracteres</a:t>
            </a:r>
          </a:p>
          <a:p>
            <a:r>
              <a:rPr lang="pt-BR" dirty="0"/>
              <a:t>Um </a:t>
            </a:r>
            <a:r>
              <a:rPr lang="pt-BR" i="1" dirty="0" err="1"/>
              <a:t>token</a:t>
            </a:r>
            <a:r>
              <a:rPr lang="pt-BR" i="1" dirty="0"/>
              <a:t> </a:t>
            </a:r>
            <a:r>
              <a:rPr lang="pt-BR" dirty="0"/>
              <a:t>pode ser composto por mais de um lexema.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431DAC-FBB7-CA46-B33D-D521402C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0315FE-BD39-B546-84E1-41C9595D6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2B0309-BE8D-484C-B6D7-DBC888C9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750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5BF17-6A83-A840-B1D5-CD0E2D60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Um exemplo... Quais </a:t>
            </a:r>
            <a:r>
              <a:rPr lang="pt-BR" i="1" dirty="0" err="1"/>
              <a:t>Tokens</a:t>
            </a:r>
            <a:r>
              <a:rPr lang="pt-BR" dirty="0"/>
              <a:t> podemos extrair?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34F3D7-1FA2-CF42-9DBA-BA6A71F6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6E8955-5658-2D46-BE54-2F0ABB7B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9777AC-FBE9-8644-8074-7AB344D9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13</a:t>
            </a:fld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32E3671-E6AC-C248-8438-2BE6BDADFB10}"/>
              </a:ext>
            </a:extLst>
          </p:cNvPr>
          <p:cNvSpPr/>
          <p:nvPr/>
        </p:nvSpPr>
        <p:spPr>
          <a:xfrm>
            <a:off x="889638" y="1183606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96CBFE"/>
                </a:solidFill>
                <a:effectLst/>
                <a:latin typeface="Helvetica" pitchFamily="2" charset="0"/>
              </a:rPr>
              <a:t>#include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A8FF60"/>
                </a:solidFill>
                <a:effectLst/>
                <a:latin typeface="Helvetica" pitchFamily="2" charset="0"/>
              </a:rPr>
              <a:t>&lt;</a:t>
            </a:r>
            <a:r>
              <a:rPr lang="pt-BR" dirty="0" err="1">
                <a:solidFill>
                  <a:srgbClr val="A8FF60"/>
                </a:solidFill>
                <a:effectLst/>
                <a:latin typeface="Helvetica" pitchFamily="2" charset="0"/>
              </a:rPr>
              <a:t>stdio.c</a:t>
            </a:r>
            <a:r>
              <a:rPr lang="pt-BR" dirty="0">
                <a:solidFill>
                  <a:srgbClr val="A8FF60"/>
                </a:solidFill>
                <a:effectLst/>
                <a:latin typeface="Helvetica" pitchFamily="2" charset="0"/>
              </a:rPr>
              <a:t>&gt; </a:t>
            </a:r>
            <a:br>
              <a:rPr lang="pt-BR" dirty="0">
                <a:solidFill>
                  <a:srgbClr val="A8FF60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 err="1">
                <a:solidFill>
                  <a:srgbClr val="FFFFB6"/>
                </a:solidFill>
                <a:effectLst/>
                <a:latin typeface="Helvetica" pitchFamily="2" charset="0"/>
              </a:rPr>
              <a:t>unsigned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FFB6"/>
                </a:solidFill>
                <a:effectLst/>
                <a:latin typeface="Helvetica" pitchFamily="2" charset="0"/>
              </a:rPr>
              <a:t>int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fib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</a:t>
            </a:r>
            <a:r>
              <a:rPr lang="pt-BR" dirty="0" err="1">
                <a:solidFill>
                  <a:srgbClr val="FFFFB6"/>
                </a:solidFill>
                <a:effectLst/>
                <a:latin typeface="Helvetica" pitchFamily="2" charset="0"/>
              </a:rPr>
              <a:t>unsigned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FFB6"/>
                </a:solidFill>
                <a:effectLst/>
                <a:latin typeface="Helvetica" pitchFamily="2" charset="0"/>
              </a:rPr>
              <a:t>int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 {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r>
              <a:rPr lang="pt-BR" dirty="0" err="1">
                <a:solidFill>
                  <a:srgbClr val="96CBFE"/>
                </a:solidFill>
                <a:effectLst/>
                <a:latin typeface="Helvetica" pitchFamily="2" charset="0"/>
              </a:rPr>
              <a:t>if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(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==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0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 {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  </a:t>
            </a:r>
            <a:r>
              <a:rPr lang="pt-BR" dirty="0" err="1">
                <a:solidFill>
                  <a:srgbClr val="96CBFE"/>
                </a:solidFill>
                <a:effectLst/>
                <a:latin typeface="Helvetica" pitchFamily="2" charset="0"/>
              </a:rPr>
              <a:t>return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0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;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}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r>
              <a:rPr lang="pt-BR" dirty="0" err="1">
                <a:solidFill>
                  <a:srgbClr val="96CBFE"/>
                </a:solidFill>
                <a:effectLst/>
                <a:latin typeface="Helvetica" pitchFamily="2" charset="0"/>
              </a:rPr>
              <a:t>if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(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==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1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 {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  </a:t>
            </a:r>
            <a:r>
              <a:rPr lang="pt-BR" dirty="0" err="1">
                <a:solidFill>
                  <a:srgbClr val="96CBFE"/>
                </a:solidFill>
                <a:effectLst/>
                <a:latin typeface="Helvetica" pitchFamily="2" charset="0"/>
              </a:rPr>
              <a:t>return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1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;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}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r>
              <a:rPr lang="pt-BR" dirty="0" err="1">
                <a:solidFill>
                  <a:srgbClr val="96CBFE"/>
                </a:solidFill>
                <a:effectLst/>
                <a:latin typeface="Helvetica" pitchFamily="2" charset="0"/>
              </a:rPr>
              <a:t>return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fib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(n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-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2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 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+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fib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(n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-</a:t>
            </a:r>
            <a:r>
              <a:rPr lang="pt-BR" dirty="0">
                <a:solidFill>
                  <a:srgbClr val="FF73FD"/>
                </a:solidFill>
                <a:latin typeface="Helvetica" pitchFamily="2" charset="0"/>
              </a:rPr>
              <a:t>1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);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}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 err="1">
                <a:solidFill>
                  <a:srgbClr val="FFFFB6"/>
                </a:solidFill>
                <a:effectLst/>
                <a:latin typeface="Helvetica" pitchFamily="2" charset="0"/>
              </a:rPr>
              <a:t>int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main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() {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r>
              <a:rPr lang="pt-BR" dirty="0">
                <a:solidFill>
                  <a:srgbClr val="96CBFE"/>
                </a:solidFill>
                <a:effectLst/>
                <a:latin typeface="Helvetica" pitchFamily="2" charset="0"/>
              </a:rPr>
              <a:t>for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i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=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0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; 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i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&lt;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10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; 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i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++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 {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 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printf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</a:t>
            </a:r>
            <a:r>
              <a:rPr lang="pt-BR" dirty="0">
                <a:solidFill>
                  <a:srgbClr val="A8FF60"/>
                </a:solidFill>
                <a:effectLst/>
                <a:latin typeface="Helvetica" pitchFamily="2" charset="0"/>
              </a:rPr>
              <a:t>"%</a:t>
            </a:r>
            <a:r>
              <a:rPr lang="pt-BR" dirty="0" err="1">
                <a:solidFill>
                  <a:srgbClr val="A8FF60"/>
                </a:solidFill>
                <a:effectLst/>
                <a:latin typeface="Helvetica" pitchFamily="2" charset="0"/>
              </a:rPr>
              <a:t>d</a:t>
            </a:r>
            <a:r>
              <a:rPr lang="pt-BR" dirty="0">
                <a:solidFill>
                  <a:srgbClr val="A8FF60"/>
                </a:solidFill>
                <a:effectLst/>
                <a:latin typeface="Helvetica" pitchFamily="2" charset="0"/>
              </a:rPr>
              <a:t>"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,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fib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i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));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};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}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endParaRPr lang="pt-BR" dirty="0">
              <a:solidFill>
                <a:srgbClr val="C5C8C6"/>
              </a:solidFill>
              <a:effectLst/>
              <a:latin typeface="Helvetica" pitchFamily="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30F1E1C-1B5C-2B45-B3EF-39B932AF49AF}"/>
              </a:ext>
            </a:extLst>
          </p:cNvPr>
          <p:cNvSpPr txBox="1"/>
          <p:nvPr/>
        </p:nvSpPr>
        <p:spPr>
          <a:xfrm>
            <a:off x="6559732" y="1183606"/>
            <a:ext cx="41017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Antes de Iniciar a análise sintática devemos extrair os </a:t>
            </a:r>
            <a:r>
              <a:rPr lang="pt-BR" sz="2800" i="1" dirty="0" err="1"/>
              <a:t>tokens</a:t>
            </a:r>
            <a:r>
              <a:rPr lang="pt-BR" sz="2800" i="1" dirty="0"/>
              <a:t>, </a:t>
            </a:r>
            <a:r>
              <a:rPr lang="pt-BR" sz="2800" dirty="0"/>
              <a:t>tente encontrar alguns </a:t>
            </a:r>
            <a:r>
              <a:rPr lang="pt-BR" sz="2800" i="1" dirty="0" err="1"/>
              <a:t>tokens</a:t>
            </a:r>
            <a:r>
              <a:rPr lang="pt-BR" sz="2800" dirty="0"/>
              <a:t> e classifique-os...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29BE219-089E-7B47-93C7-C8EB48DB2C99}"/>
              </a:ext>
            </a:extLst>
          </p:cNvPr>
          <p:cNvSpPr txBox="1"/>
          <p:nvPr/>
        </p:nvSpPr>
        <p:spPr>
          <a:xfrm>
            <a:off x="5011815" y="4662533"/>
            <a:ext cx="1315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&lt;id, “</a:t>
            </a:r>
            <a:r>
              <a:rPr lang="pt-BR" sz="2400" b="1" dirty="0" err="1"/>
              <a:t>n</a:t>
            </a:r>
            <a:r>
              <a:rPr lang="pt-BR" sz="2400" b="1" dirty="0"/>
              <a:t>”&gt;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0F9A7C9-0293-2D45-833A-78B87CDA85F4}"/>
              </a:ext>
            </a:extLst>
          </p:cNvPr>
          <p:cNvSpPr txBox="1"/>
          <p:nvPr/>
        </p:nvSpPr>
        <p:spPr>
          <a:xfrm>
            <a:off x="6327696" y="4662533"/>
            <a:ext cx="2084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&lt;</a:t>
            </a:r>
            <a:r>
              <a:rPr lang="pt-BR" sz="2400" b="1" dirty="0" err="1"/>
              <a:t>number</a:t>
            </a:r>
            <a:r>
              <a:rPr lang="pt-BR" sz="2400" b="1" dirty="0"/>
              <a:t>, “0”&gt;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EFA42E-7103-6F46-9793-D1BA1A9A90F4}"/>
              </a:ext>
            </a:extLst>
          </p:cNvPr>
          <p:cNvSpPr txBox="1"/>
          <p:nvPr/>
        </p:nvSpPr>
        <p:spPr>
          <a:xfrm>
            <a:off x="8365090" y="4662532"/>
            <a:ext cx="2084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&lt;</a:t>
            </a:r>
            <a:r>
              <a:rPr lang="pt-BR" sz="2400" b="1" dirty="0" err="1"/>
              <a:t>if</a:t>
            </a:r>
            <a:r>
              <a:rPr lang="pt-BR" sz="2400" b="1" dirty="0"/>
              <a:t>, &gt;</a:t>
            </a:r>
          </a:p>
        </p:txBody>
      </p:sp>
    </p:spTree>
    <p:extLst>
      <p:ext uri="{BB962C8B-B14F-4D97-AF65-F5344CB8AC3E}">
        <p14:creationId xmlns:p14="http://schemas.microsoft.com/office/powerpoint/2010/main" val="1159114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35074-80E6-D644-A554-1C2B7383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CD5DC7E6-335D-B243-B1C5-5EFDF9FE4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022988"/>
              </p:ext>
            </p:extLst>
          </p:nvPr>
        </p:nvGraphicFramePr>
        <p:xfrm>
          <a:off x="812006" y="2682877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91678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4326426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15901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Padrão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Exemplos de Lexemas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03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if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20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relação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&lt;, &gt;, &lt;=, &gt;=, &lt;&gt;, &gt;, 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4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Idade, altura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58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Número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1, 3.52, 5.4345E6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037153"/>
                  </a:ext>
                </a:extLst>
              </a:tr>
            </a:tbl>
          </a:graphicData>
        </a:graphic>
      </p:graphicFrame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4939A8-400F-5E41-B4FE-5BC55CD2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2C528D-D3CF-3A47-A97B-5BC4F7AB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18C9D0-6CA6-6743-A2D2-E17B7CEC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070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F5528-3B70-D54E-8EBC-C9941133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Durante o Processo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A5C70F-E12D-9348-B5C9-1A8AC75E6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Ambiguidades – Quando definimos a nossa linguagem podemos ter que lidar com ambiguidades do gênero:</a:t>
            </a:r>
          </a:p>
          <a:p>
            <a:pPr lvl="1"/>
            <a:r>
              <a:rPr lang="pt-BR" dirty="0"/>
              <a:t>Exemplos: </a:t>
            </a:r>
          </a:p>
          <a:p>
            <a:pPr lvl="2"/>
            <a:r>
              <a:rPr lang="pt-BR" sz="1800" dirty="0" err="1">
                <a:solidFill>
                  <a:srgbClr val="FFFFB6"/>
                </a:solidFill>
                <a:latin typeface="Helvetica" pitchFamily="2" charset="0"/>
              </a:rPr>
              <a:t>int</a:t>
            </a:r>
            <a:r>
              <a:rPr lang="pt-BR" dirty="0"/>
              <a:t>  </a:t>
            </a:r>
            <a:r>
              <a:rPr lang="pt-BR" dirty="0" err="1"/>
              <a:t>vs</a:t>
            </a:r>
            <a:r>
              <a:rPr lang="pt-BR" dirty="0"/>
              <a:t>  </a:t>
            </a:r>
            <a:r>
              <a:rPr lang="pt-BR" sz="1800" dirty="0" err="1">
                <a:solidFill>
                  <a:srgbClr val="FFFFB6"/>
                </a:solidFill>
                <a:latin typeface="Helvetica" pitchFamily="2" charset="0"/>
              </a:rPr>
              <a:t>print</a:t>
            </a:r>
            <a:endParaRPr lang="pt-BR" sz="1800" dirty="0">
              <a:solidFill>
                <a:srgbClr val="FFFFB6"/>
              </a:solidFill>
              <a:latin typeface="Helvetica" pitchFamily="2" charset="0"/>
            </a:endParaRPr>
          </a:p>
          <a:p>
            <a:pPr lvl="2"/>
            <a:r>
              <a:rPr lang="pt-BR" sz="1800" dirty="0">
                <a:solidFill>
                  <a:srgbClr val="EDEDED"/>
                </a:solidFill>
                <a:latin typeface="Helvetica" pitchFamily="2" charset="0"/>
              </a:rPr>
              <a:t>&gt;</a:t>
            </a:r>
            <a:r>
              <a:rPr lang="pt-BR" dirty="0"/>
              <a:t>    </a:t>
            </a:r>
            <a:r>
              <a:rPr lang="pt-BR" dirty="0" err="1"/>
              <a:t>vs</a:t>
            </a:r>
            <a:r>
              <a:rPr lang="pt-BR" dirty="0"/>
              <a:t>   </a:t>
            </a:r>
            <a:r>
              <a:rPr lang="pt-BR" sz="1800" dirty="0">
                <a:solidFill>
                  <a:srgbClr val="EDEDED"/>
                </a:solidFill>
                <a:latin typeface="Helvetica" pitchFamily="2" charset="0"/>
              </a:rPr>
              <a:t>&gt;=</a:t>
            </a:r>
          </a:p>
          <a:p>
            <a:endParaRPr lang="pt-BR" dirty="0"/>
          </a:p>
          <a:p>
            <a:r>
              <a:rPr lang="pt-BR" dirty="0" err="1"/>
              <a:t>Lookahead</a:t>
            </a:r>
            <a:endParaRPr lang="pt-BR" dirty="0"/>
          </a:p>
          <a:p>
            <a:pPr lvl="1"/>
            <a:r>
              <a:rPr lang="pt-BR" dirty="0"/>
              <a:t>É o nome da técnica usada para identificar se a leitura do </a:t>
            </a:r>
            <a:r>
              <a:rPr lang="pt-BR" i="1" dirty="0" err="1"/>
              <a:t>token</a:t>
            </a:r>
            <a:r>
              <a:rPr lang="pt-BR" dirty="0"/>
              <a:t> atual encerrou baseado na leitura de caracteres seguintes, definindo assim o termino do </a:t>
            </a:r>
            <a:r>
              <a:rPr lang="pt-BR" i="1" dirty="0" err="1"/>
              <a:t>token</a:t>
            </a:r>
            <a:r>
              <a:rPr lang="pt-BR" dirty="0"/>
              <a:t> atual bem como o início do próximo </a:t>
            </a:r>
            <a:r>
              <a:rPr lang="pt-BR" i="1" dirty="0" err="1"/>
              <a:t>token</a:t>
            </a:r>
            <a:r>
              <a:rPr lang="pt-BR" dirty="0"/>
              <a:t>.</a:t>
            </a:r>
          </a:p>
          <a:p>
            <a:pPr lvl="1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B987FB-2F69-F240-9CB9-CB06174F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4AF75B-383F-CF46-B020-279CB3B4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BF43F9-F725-7349-91A2-EF5E05E5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551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C5B4F1A-9D11-884A-A367-B8C8E453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C402B4D-8022-DE41-A30A-34EEDFDE30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pt-BR" i="1" dirty="0"/>
              <a:t>Análise Léxica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0862D101-ECD5-BB46-8DAE-A89AD7C1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E70A418-72DE-5B43-9342-28253C40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3394976-C3EF-FF40-9A8F-E51379E1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16</a:t>
            </a:fld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A18AB7E-74E0-2547-B863-5848E69F82D8}"/>
              </a:ext>
            </a:extLst>
          </p:cNvPr>
          <p:cNvSpPr txBox="1"/>
          <p:nvPr/>
        </p:nvSpPr>
        <p:spPr>
          <a:xfrm>
            <a:off x="188386" y="183568"/>
            <a:ext cx="4396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Antes da teoria... Prática!</a:t>
            </a:r>
          </a:p>
        </p:txBody>
      </p:sp>
    </p:spTree>
    <p:extLst>
      <p:ext uri="{BB962C8B-B14F-4D97-AF65-F5344CB8AC3E}">
        <p14:creationId xmlns:p14="http://schemas.microsoft.com/office/powerpoint/2010/main" val="3200301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B26A381D-1FE2-F344-BCCF-9A4D8C5A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Antes da Teoria... Prática!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D36A723C-FBE6-974F-8A02-216B5F63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Antes de mergulhar nos detalhes das expressões regulares e suas formalidades, vamos brincar com uma ferramenta que usa expressões regulares.</a:t>
            </a:r>
          </a:p>
          <a:p>
            <a:endParaRPr lang="pt-BR" dirty="0"/>
          </a:p>
          <a:p>
            <a:r>
              <a:rPr lang="pt-BR" dirty="0"/>
              <a:t>Vamos fazer alguns exercícios e entender como as expressões regulares funcionam na prática.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3424C9-4A06-7742-BACC-F210B1E3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32A058-167F-F348-8316-781F3ADA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7F21B-31C8-AF44-A6CE-293655FB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551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DFF7E-4791-5541-A1D0-ABE42402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extrair os </a:t>
            </a:r>
            <a:r>
              <a:rPr lang="pt-BR" i="1" dirty="0" err="1"/>
              <a:t>tokens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A92580-E6A8-5444-A893-35F14D59B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Podemos utilizar expressões regulares para extrair os </a:t>
            </a:r>
            <a:r>
              <a:rPr lang="pt-BR" i="1" dirty="0" err="1"/>
              <a:t>tokens</a:t>
            </a:r>
            <a:r>
              <a:rPr lang="pt-BR" dirty="0"/>
              <a:t> de um </a:t>
            </a:r>
            <a:r>
              <a:rPr lang="pt-BR" i="1" dirty="0" err="1"/>
              <a:t>stream</a:t>
            </a:r>
            <a:r>
              <a:rPr lang="pt-BR" dirty="0"/>
              <a:t> de caracteres.</a:t>
            </a:r>
          </a:p>
          <a:p>
            <a:r>
              <a:rPr lang="pt-BR" dirty="0"/>
              <a:t>Expressões regulares são extremamente úteis em diversas área da computação e suas aplicações.</a:t>
            </a:r>
          </a:p>
          <a:p>
            <a:pPr lvl="1"/>
            <a:r>
              <a:rPr lang="pt-BR" dirty="0"/>
              <a:t>Administração de Redes</a:t>
            </a:r>
          </a:p>
          <a:p>
            <a:pPr lvl="1"/>
            <a:r>
              <a:rPr lang="pt-BR" dirty="0"/>
              <a:t>Análise de Dados</a:t>
            </a:r>
          </a:p>
          <a:p>
            <a:pPr lvl="1"/>
            <a:r>
              <a:rPr lang="pt-BR" dirty="0"/>
              <a:t>Etc...</a:t>
            </a:r>
          </a:p>
          <a:p>
            <a:r>
              <a:rPr lang="pt-BR" dirty="0"/>
              <a:t>Diversas ferramentas usam expressões regulares e muitas linguagens oferecem bibliotecas para processar </a:t>
            </a:r>
            <a:r>
              <a:rPr lang="pt-BR" i="1" dirty="0" err="1"/>
              <a:t>strings</a:t>
            </a:r>
            <a:r>
              <a:rPr lang="pt-BR" dirty="0"/>
              <a:t> usando expressões regulares.</a:t>
            </a:r>
          </a:p>
          <a:p>
            <a:pPr lvl="1"/>
            <a:r>
              <a:rPr lang="pt-BR" dirty="0" err="1"/>
              <a:t>sed</a:t>
            </a:r>
            <a:r>
              <a:rPr lang="pt-BR" dirty="0"/>
              <a:t>, </a:t>
            </a:r>
            <a:r>
              <a:rPr lang="pt-BR" dirty="0" err="1"/>
              <a:t>awk</a:t>
            </a:r>
            <a:r>
              <a:rPr lang="pt-BR" dirty="0"/>
              <a:t>, </a:t>
            </a:r>
            <a:r>
              <a:rPr lang="pt-BR" dirty="0" err="1"/>
              <a:t>perl</a:t>
            </a:r>
            <a:endParaRPr lang="pt-BR" dirty="0"/>
          </a:p>
          <a:p>
            <a:r>
              <a:rPr lang="pt-BR" dirty="0"/>
              <a:t>Um problema potencial  são as diferentes sintaxes para representar uma Expressão Regular.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864675-D49F-1845-906C-2FB581FC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52B022-AD13-C444-8AA9-38A5EE5E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F9D360-8564-D242-A0C7-4B9CCCE0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849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C5B4F1A-9D11-884A-A367-B8C8E453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Brincando com o </a:t>
            </a:r>
            <a:r>
              <a:rPr lang="pt-BR" dirty="0" err="1"/>
              <a:t>Awk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C402B4D-8022-DE41-A30A-34EEDFDE30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pt-BR" i="1" dirty="0"/>
              <a:t>Análise Léxica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0862D101-ECD5-BB46-8DAE-A89AD7C1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E70A418-72DE-5B43-9342-28253C40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3394976-C3EF-FF40-9A8F-E51379E1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3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5F1FE-C153-804B-9B2E-A095E95C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Ementa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731F707F-19A7-C047-9623-57C5C1851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noProof="0" dirty="0"/>
              <a:t>Introdução ao Estudo dos Compiladores</a:t>
            </a:r>
          </a:p>
          <a:p>
            <a:r>
              <a:rPr lang="pt-BR" noProof="0" dirty="0"/>
              <a:t>Linguagens de Programação</a:t>
            </a:r>
          </a:p>
          <a:p>
            <a:r>
              <a:rPr lang="pt-BR" noProof="0" dirty="0"/>
              <a:t>Tradutores e Compiladores</a:t>
            </a:r>
          </a:p>
          <a:p>
            <a:r>
              <a:rPr lang="pt-BR" noProof="0" dirty="0"/>
              <a:t>Análise Léxica</a:t>
            </a:r>
          </a:p>
          <a:p>
            <a:r>
              <a:rPr lang="pt-BR" noProof="0" dirty="0"/>
              <a:t>Análise Sintática</a:t>
            </a:r>
          </a:p>
          <a:p>
            <a:r>
              <a:rPr lang="pt-BR" noProof="0" dirty="0"/>
              <a:t>Geração de Código Intermediário</a:t>
            </a:r>
          </a:p>
          <a:p>
            <a:r>
              <a:rPr lang="pt-BR" noProof="0" dirty="0"/>
              <a:t>Otimização de Código</a:t>
            </a:r>
          </a:p>
          <a:p>
            <a:r>
              <a:rPr lang="pt-BR" noProof="0" dirty="0"/>
              <a:t>Gerência de Memória</a:t>
            </a:r>
          </a:p>
          <a:p>
            <a:r>
              <a:rPr lang="pt-BR" noProof="0" dirty="0"/>
              <a:t>Geração de Código Objeto</a:t>
            </a:r>
          </a:p>
          <a:p>
            <a:endParaRPr lang="pt-BR" noProof="0" dirty="0"/>
          </a:p>
        </p:txBody>
      </p:sp>
      <p:sp>
        <p:nvSpPr>
          <p:cNvPr id="12" name="Espaço Reservado para Data 11">
            <a:extLst>
              <a:ext uri="{FF2B5EF4-FFF2-40B4-BE49-F238E27FC236}">
                <a16:creationId xmlns:a16="http://schemas.microsoft.com/office/drawing/2014/main" id="{39F0C869-8C39-EB4F-A98D-AB5B4E73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3C0A215F-74F2-B241-82E3-91BC9CD3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C5CCE8C5-0DF7-1E42-9533-5A8DFF51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676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448450A-B10D-A543-8EFD-23B16465EA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^ caractere no </a:t>
            </a:r>
            <a:r>
              <a:rPr lang="pt-BR" dirty="0" err="1"/>
              <a:t>começo</a:t>
            </a:r>
            <a:r>
              <a:rPr lang="pt-BR" dirty="0"/>
              <a:t> do string.</a:t>
            </a:r>
          </a:p>
          <a:p>
            <a:r>
              <a:rPr lang="pt-BR" dirty="0"/>
              <a:t>$ caractere no final do </a:t>
            </a:r>
            <a:r>
              <a:rPr lang="pt-BR" dirty="0" err="1"/>
              <a:t>string</a:t>
            </a:r>
            <a:endParaRPr lang="pt-BR" dirty="0"/>
          </a:p>
          <a:p>
            <a:r>
              <a:rPr lang="pt-BR" dirty="0"/>
              <a:t>. Qualquer caractere simples incluindo nova linha</a:t>
            </a:r>
          </a:p>
          <a:p>
            <a:r>
              <a:rPr lang="pt-BR" dirty="0"/>
              <a:t>[...] Lista de caracteres podendo usar intervalos como </a:t>
            </a:r>
            <a:r>
              <a:rPr lang="pt-BR" dirty="0" err="1"/>
              <a:t>a-z</a:t>
            </a:r>
            <a:r>
              <a:rPr lang="pt-BR" dirty="0"/>
              <a:t>, A-Z, 0-9</a:t>
            </a:r>
          </a:p>
          <a:p>
            <a:r>
              <a:rPr lang="pt-BR" dirty="0"/>
              <a:t>| usado para indicar alternativas, como um OU.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5B8DA8B-E394-4647-994C-8F7265BCF7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* o símbolo o regular anterior pode se repetir.</a:t>
            </a:r>
          </a:p>
          <a:p>
            <a:r>
              <a:rPr lang="pt-BR" dirty="0"/>
              <a:t>+ como o anterior mas deve ocorrer pelo menos uma vez</a:t>
            </a:r>
          </a:p>
          <a:p>
            <a:r>
              <a:rPr lang="pt-BR" dirty="0"/>
              <a:t>? O símbolo anterior deve ocorrer uma vez ou nenhuma.</a:t>
            </a:r>
          </a:p>
          <a:p>
            <a:r>
              <a:rPr lang="pt-BR" dirty="0" err="1"/>
              <a:t>Ex</a:t>
            </a:r>
            <a:r>
              <a:rPr lang="pt-BR" dirty="0"/>
              <a:t> para detecção de um identificador. </a:t>
            </a:r>
            <a:br>
              <a:rPr lang="pt-BR" dirty="0"/>
            </a:br>
            <a:r>
              <a:rPr lang="pt-BR" dirty="0"/>
              <a:t>	</a:t>
            </a:r>
            <a:r>
              <a:rPr lang="pt-BR" sz="2000" dirty="0">
                <a:latin typeface="Courier" pitchFamily="2" charset="0"/>
              </a:rPr>
              <a:t>[_a-</a:t>
            </a:r>
            <a:r>
              <a:rPr lang="pt-BR" sz="2000" dirty="0" err="1">
                <a:latin typeface="Courier" pitchFamily="2" charset="0"/>
              </a:rPr>
              <a:t>zA</a:t>
            </a:r>
            <a:r>
              <a:rPr lang="pt-BR" sz="2000" dirty="0">
                <a:latin typeface="Courier" pitchFamily="2" charset="0"/>
              </a:rPr>
              <a:t>-</a:t>
            </a:r>
            <a:r>
              <a:rPr lang="pt-BR" sz="2000" dirty="0" err="1">
                <a:latin typeface="Courier" pitchFamily="2" charset="0"/>
              </a:rPr>
              <a:t>Z</a:t>
            </a:r>
            <a:r>
              <a:rPr lang="pt-BR" sz="2000" dirty="0">
                <a:latin typeface="Courier" pitchFamily="2" charset="0"/>
              </a:rPr>
              <a:t>][_a-zA-Z0-9]*</a:t>
            </a:r>
          </a:p>
          <a:p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6E91D40-26B5-0A4F-A018-FE75FEEB8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para Expressões Regulares em AWK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0803530-8916-094D-AAED-2BC17B09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C5C32D-BB91-8A4D-B7F3-13501D0A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E90200F-2E32-EB45-914E-E58456E6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597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78034-4D4F-774F-B20E-0FDABE0E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Bufferes</a:t>
            </a:r>
            <a:r>
              <a:rPr lang="pt-BR" dirty="0"/>
              <a:t> de Entrada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0E6424-7D14-BE48-B9EB-C4E8276F2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Algumas dificuldades pode ser observadas durante a extração de </a:t>
            </a:r>
            <a:r>
              <a:rPr lang="pt-BR" i="1" dirty="0" err="1"/>
              <a:t>tokens</a:t>
            </a:r>
            <a:r>
              <a:rPr lang="pt-BR" i="1" dirty="0"/>
              <a:t> </a:t>
            </a:r>
            <a:r>
              <a:rPr lang="pt-BR" dirty="0"/>
              <a:t>em um código fonte.</a:t>
            </a:r>
          </a:p>
          <a:p>
            <a:pPr lvl="1"/>
            <a:r>
              <a:rPr lang="pt-BR" i="1" dirty="0"/>
              <a:t>Isso é especialmente válido ao tentarmos, ex., extrair </a:t>
            </a:r>
            <a:r>
              <a:rPr lang="pt-BR" i="1" dirty="0" err="1"/>
              <a:t>tokens</a:t>
            </a:r>
            <a:r>
              <a:rPr lang="pt-BR" i="1" dirty="0"/>
              <a:t> cujo padrão pode aparecer em identificador.</a:t>
            </a:r>
          </a:p>
          <a:p>
            <a:pPr lvl="1"/>
            <a:r>
              <a:rPr lang="pt-BR" i="1" dirty="0"/>
              <a:t>Onde começa e onde termina o </a:t>
            </a:r>
            <a:r>
              <a:rPr lang="pt-BR" i="1" dirty="0" err="1"/>
              <a:t>token</a:t>
            </a:r>
            <a:r>
              <a:rPr lang="pt-BR" i="1" dirty="0"/>
              <a:t> é uma informação essencial.</a:t>
            </a:r>
          </a:p>
          <a:p>
            <a:r>
              <a:rPr lang="pt-BR" i="1" dirty="0"/>
              <a:t>Muitas vezes antes de determinar se uma ocorrência é válida precisamos ler alguns caracteres à frente. A técnica de analisar caracteres à frente é conhecida como </a:t>
            </a:r>
            <a:r>
              <a:rPr lang="pt-BR" b="1" i="1" dirty="0" err="1"/>
              <a:t>Lookahead</a:t>
            </a:r>
            <a:r>
              <a:rPr lang="pt-BR" b="1" i="1" dirty="0"/>
              <a:t>.</a:t>
            </a:r>
          </a:p>
          <a:p>
            <a:r>
              <a:rPr lang="pt-BR" i="1" dirty="0"/>
              <a:t>A dificuldade também está ligada à definição da gramática correspondente à linguagem.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11ADDF-02D5-8C45-BBFF-8C1437EA2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A50F3E-A569-604A-98DF-4E66DED5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957526-22B1-734C-B34C-4E2291B0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411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900E0-05B0-F441-9F01-190DCCA3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Flex – Gerador de Analisador Léxico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9FEB05-1ABA-0C46-B521-658C59BF20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42DEDD-A90D-2648-99FD-71830F96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773CFE-5838-F940-A868-CF905137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C8FDCD-2BCC-674C-9557-01F9BABD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025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AEC56AA6-EE09-B14C-95B0-6A22B9B5A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Sintaxe para formação de expressões regulares.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7C4C19-B665-354E-93C0-8D6D6C55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100">
                <a:solidFill>
                  <a:prstClr val="white">
                    <a:alpha val="80000"/>
                  </a:prstClr>
                </a:solidFill>
              </a:rPr>
              <a:t>Compiladores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6CD71C-26FC-CD4C-8A49-3E5D3520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59413" y="6199632"/>
            <a:ext cx="5365665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pt-BR" sz="1100">
                <a:solidFill>
                  <a:schemeClr val="tx1">
                    <a:alpha val="80000"/>
                  </a:schemeClr>
                </a:solidFill>
              </a:rPr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9D15AE-36DB-ED43-92BD-0CF6D0C0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898989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BB6592E8-4CB6-CA48-8DDA-14B9D6C8BDBF}" type="slidenum">
              <a:rPr lang="pt-BR" sz="1500">
                <a:solidFill>
                  <a:srgbClr val="FFFFFF">
                    <a:alpha val="80000"/>
                  </a:srgbClr>
                </a:solidFill>
              </a:rPr>
              <a:pPr algn="ctr">
                <a:spcAft>
                  <a:spcPts val="600"/>
                </a:spcAft>
              </a:pPr>
              <a:t>23</a:t>
            </a:fld>
            <a:endParaRPr lang="pt-BR" sz="1500">
              <a:solidFill>
                <a:srgbClr val="FFFFFF">
                  <a:alpha val="80000"/>
                </a:srgbClr>
              </a:solidFill>
            </a:endParaRPr>
          </a:p>
        </p:txBody>
      </p:sp>
      <p:graphicFrame>
        <p:nvGraphicFramePr>
          <p:cNvPr id="20" name="Espaço Reservado para Conteúdo 8">
            <a:extLst>
              <a:ext uri="{FF2B5EF4-FFF2-40B4-BE49-F238E27FC236}">
                <a16:creationId xmlns:a16="http://schemas.microsoft.com/office/drawing/2014/main" id="{F818B44D-472F-3946-84D7-528544FB30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754486"/>
              </p:ext>
            </p:extLst>
          </p:nvPr>
        </p:nvGraphicFramePr>
        <p:xfrm>
          <a:off x="5314713" y="966775"/>
          <a:ext cx="5841959" cy="5572137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657882">
                  <a:extLst>
                    <a:ext uri="{9D8B030D-6E8A-4147-A177-3AD203B41FA5}">
                      <a16:colId xmlns:a16="http://schemas.microsoft.com/office/drawing/2014/main" val="1367811284"/>
                    </a:ext>
                  </a:extLst>
                </a:gridCol>
                <a:gridCol w="4184077">
                  <a:extLst>
                    <a:ext uri="{9D8B030D-6E8A-4147-A177-3AD203B41FA5}">
                      <a16:colId xmlns:a16="http://schemas.microsoft.com/office/drawing/2014/main" val="526959745"/>
                    </a:ext>
                  </a:extLst>
                </a:gridCol>
              </a:tblGrid>
              <a:tr h="305157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cap="all" dirty="0">
                          <a:effectLst/>
                        </a:rPr>
                        <a:t>Padrão</a:t>
                      </a:r>
                      <a:endParaRPr lang="pt-B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190" marR="50190" marT="50190" marB="50190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cap="all" dirty="0">
                          <a:effectLst/>
                        </a:rPr>
                        <a:t>Casa com...</a:t>
                      </a:r>
                      <a:endParaRPr lang="pt-B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190" marR="50190" marT="50190" marB="50190" anchor="ctr"/>
                </a:tc>
                <a:extLst>
                  <a:ext uri="{0D108BD9-81ED-4DB2-BD59-A6C34878D82A}">
                    <a16:rowId xmlns:a16="http://schemas.microsoft.com/office/drawing/2014/main" val="1789022341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[0-9]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all the digits between 0 and 9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4163413070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[0+9]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either 0, + or 9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315392459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[0, 9]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either 0, ‘, ‘ or 9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655614320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[0 9]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either 0, ‘ ‘ or 9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644427784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[-09]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either -, 0 or 9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1200995774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[-0-9]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either – or all digit between 0 and 9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2925203352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[0-9]+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one or more digit between 0 and 9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640236848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[^a]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all the other characters except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3056834726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[^A-Z]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all the other characters except the upper case letters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1821273624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a{2, 4}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either aa, aaa or aaaa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1751030859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a{2, }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two or more occurrences of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2355512719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a{4}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exactly 4 a’s i.e, aaaa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1204501736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.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any character except newline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3658361101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a*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0 or more occurrences of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2406694935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a+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1 or more occurrences of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792033576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[a-z]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all lower case letters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3556612657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[a-zA-Z]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any alphabetic letter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2965452822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w(x | y)z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dirty="0" err="1">
                          <a:effectLst/>
                        </a:rPr>
                        <a:t>wxz</a:t>
                      </a:r>
                      <a:r>
                        <a:rPr lang="pt-BR" sz="1200" u="none" strike="noStrike" dirty="0">
                          <a:effectLst/>
                        </a:rPr>
                        <a:t> </a:t>
                      </a:r>
                      <a:r>
                        <a:rPr lang="pt-BR" sz="1200" u="none" strike="noStrike" dirty="0" err="1">
                          <a:effectLst/>
                        </a:rPr>
                        <a:t>or</a:t>
                      </a:r>
                      <a:r>
                        <a:rPr lang="pt-BR" sz="1200" u="none" strike="noStrike" dirty="0">
                          <a:effectLst/>
                        </a:rPr>
                        <a:t> </a:t>
                      </a:r>
                      <a:r>
                        <a:rPr lang="pt-BR" sz="1200" u="none" strike="noStrike" dirty="0" err="1">
                          <a:effectLst/>
                        </a:rPr>
                        <a:t>wyz</a:t>
                      </a:r>
                      <a:endParaRPr lang="pt-B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4154246225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4A5BB09D-1FCE-1847-A89C-28821A8DCD7C}"/>
              </a:ext>
            </a:extLst>
          </p:cNvPr>
          <p:cNvSpPr txBox="1"/>
          <p:nvPr/>
        </p:nvSpPr>
        <p:spPr>
          <a:xfrm>
            <a:off x="11490884" y="642938"/>
            <a:ext cx="323165" cy="452431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Tabela adaptada de </a:t>
            </a:r>
            <a:r>
              <a:rPr lang="pt-BR" sz="900" dirty="0" err="1"/>
              <a:t>https</a:t>
            </a:r>
            <a:r>
              <a:rPr lang="pt-BR" sz="900" dirty="0"/>
              <a:t>://</a:t>
            </a:r>
            <a:r>
              <a:rPr lang="pt-BR" sz="900" dirty="0" err="1"/>
              <a:t>www.geeksforgeeks.org</a:t>
            </a:r>
            <a:r>
              <a:rPr lang="pt-BR" sz="900" dirty="0"/>
              <a:t>/</a:t>
            </a:r>
            <a:r>
              <a:rPr lang="pt-BR" sz="900" dirty="0" err="1"/>
              <a:t>flex</a:t>
            </a:r>
            <a:r>
              <a:rPr lang="pt-BR" sz="900" dirty="0"/>
              <a:t>-</a:t>
            </a:r>
            <a:r>
              <a:rPr lang="pt-BR" sz="900" dirty="0" err="1"/>
              <a:t>fast</a:t>
            </a:r>
            <a:r>
              <a:rPr lang="pt-BR" sz="900" dirty="0"/>
              <a:t>-lexical-</a:t>
            </a:r>
            <a:r>
              <a:rPr lang="pt-BR" sz="900" dirty="0" err="1"/>
              <a:t>analyzer</a:t>
            </a:r>
            <a:r>
              <a:rPr lang="pt-BR" sz="900" dirty="0"/>
              <a:t>-</a:t>
            </a:r>
            <a:r>
              <a:rPr lang="pt-BR" sz="900" dirty="0" err="1"/>
              <a:t>generator</a:t>
            </a:r>
            <a:r>
              <a:rPr lang="pt-BR" sz="9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710426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BF466-56A3-D64A-9DD5-161F3546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Atenção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D3C173-6726-874A-8180-D5D89DB8C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Note que, dentro de classes de caracteres, operadores de expressões regulares perdem o seu significado e se tornam literais.</a:t>
            </a:r>
          </a:p>
          <a:p>
            <a:r>
              <a:rPr lang="pt-BR" dirty="0"/>
              <a:t>Com a exceção dos caracteres abaixo que precisam ser escapados.</a:t>
            </a:r>
          </a:p>
          <a:p>
            <a:pPr lvl="1"/>
            <a:r>
              <a:rPr lang="pt-BR" dirty="0"/>
              <a:t>\   caractere de escape</a:t>
            </a:r>
          </a:p>
          <a:p>
            <a:pPr lvl="1"/>
            <a:r>
              <a:rPr lang="pt-BR" dirty="0"/>
              <a:t>-	 intervalo </a:t>
            </a:r>
          </a:p>
          <a:p>
            <a:pPr lvl="1"/>
            <a:r>
              <a:rPr lang="pt-BR" dirty="0"/>
              <a:t>[]  operadores de classe de caracteres</a:t>
            </a:r>
          </a:p>
          <a:p>
            <a:pPr lvl="1"/>
            <a:r>
              <a:rPr lang="pt-BR" dirty="0"/>
              <a:t>^  no início da classe.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F06495-6493-2348-814C-2ABBC1BC7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9B6F68-9EDE-144A-9E5F-4CCAC0819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F36FE6-375B-D647-8BC4-B0CFD402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528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E47A173-C85B-6D45-AA91-02D763A0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Teoria: Linguagens e Expressões Regulares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8857C873-49E3-C44B-AEC9-1FA744461D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pt-BR" dirty="0"/>
              <a:t>Revisão de Teoria da Computação...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810CA9-7FFF-B84E-8423-3A9567B9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B1EF39-8715-7A44-A15D-BABAB673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99C147-63DD-BA49-BE5B-C7F16129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63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4B9CCC6-B104-B64E-942C-41B7A22B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Alfabetos e Cadeias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>
                <a:extLst>
                  <a:ext uri="{FF2B5EF4-FFF2-40B4-BE49-F238E27FC236}">
                    <a16:creationId xmlns:a16="http://schemas.microsoft.com/office/drawing/2014/main" id="{1C4884C3-8E6A-EC45-8445-DEF4D1C07F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Expressões Regulares são uma excelente ferramenta para especificar padrões que podem ocorrer em uma </a:t>
                </a:r>
                <a:r>
                  <a:rPr lang="pt-BR" b="1" dirty="0">
                    <a:solidFill>
                      <a:schemeClr val="accent1"/>
                    </a:solidFill>
                  </a:rPr>
                  <a:t>cadeia</a:t>
                </a:r>
                <a:r>
                  <a:rPr lang="pt-BR" dirty="0"/>
                  <a:t> de caracteres.</a:t>
                </a:r>
              </a:p>
              <a:p>
                <a:pPr lvl="1"/>
                <a:r>
                  <a:rPr lang="pt-BR" dirty="0"/>
                  <a:t>Nos referimos diariamente à cadeia de caracteres como </a:t>
                </a:r>
                <a:r>
                  <a:rPr lang="pt-BR" dirty="0" err="1"/>
                  <a:t>strings</a:t>
                </a:r>
                <a:r>
                  <a:rPr lang="pt-BR" dirty="0"/>
                  <a:t>. Os dois conceitos são equivalentes.</a:t>
                </a:r>
              </a:p>
              <a:p>
                <a:r>
                  <a:rPr lang="pt-BR" dirty="0"/>
                  <a:t>Ao conjunto de caracteres válidos em uma </a:t>
                </a:r>
                <a:r>
                  <a:rPr lang="pt-BR" b="1" dirty="0">
                    <a:solidFill>
                      <a:schemeClr val="accent1"/>
                    </a:solidFill>
                  </a:rPr>
                  <a:t>cadeia</a:t>
                </a:r>
                <a:r>
                  <a:rPr lang="pt-BR" dirty="0"/>
                  <a:t> chamamos de </a:t>
                </a:r>
                <a:r>
                  <a:rPr lang="pt-BR" b="1" dirty="0">
                    <a:solidFill>
                      <a:schemeClr val="accent1"/>
                    </a:solidFill>
                  </a:rPr>
                  <a:t>alfabeto</a:t>
                </a:r>
                <a:r>
                  <a:rPr lang="pt-BR" b="1" dirty="0"/>
                  <a:t>.</a:t>
                </a:r>
              </a:p>
              <a:p>
                <a:pPr lvl="1"/>
                <a:r>
                  <a:rPr lang="pt-BR" dirty="0"/>
                  <a:t>Ex. o conjunto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= {0,1}  </m:t>
                    </m:r>
                  </m:oMath>
                </a14:m>
                <a:r>
                  <a:rPr lang="pt-BR" dirty="0"/>
                  <a:t>é o alfabeto binário.</a:t>
                </a:r>
              </a:p>
              <a:p>
                <a:r>
                  <a:rPr lang="pt-BR" i="0" dirty="0">
                    <a:latin typeface="+mj-lt"/>
                    <a:ea typeface="Cambria Math" panose="02040503050406030204" pitchFamily="18" charset="0"/>
                  </a:rPr>
                  <a:t>∅</a:t>
                </a:r>
                <a:r>
                  <a:rPr lang="pt-BR" dirty="0"/>
                  <a:t> denota o conjunto vazio</a:t>
                </a:r>
              </a:p>
            </p:txBody>
          </p:sp>
        </mc:Choice>
        <mc:Fallback xmlns="">
          <p:sp>
            <p:nvSpPr>
              <p:cNvPr id="9" name="Espaço Reservado para Conteúdo 8">
                <a:extLst>
                  <a:ext uri="{FF2B5EF4-FFF2-40B4-BE49-F238E27FC236}">
                    <a16:creationId xmlns:a16="http://schemas.microsoft.com/office/drawing/2014/main" id="{1C4884C3-8E6A-EC45-8445-DEF4D1C07F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1D2A75-6736-7B4A-8A70-85C9420E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70E7D5-B62D-AF40-A088-8BC1370D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7B5AF2-E809-3B49-BCE3-98152F74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048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501A6-8C3A-5E46-8BC7-3AE2EFE2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Linguagens Regulares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F8080DC-444B-394C-837E-CA19654C03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pt-BR" dirty="0"/>
                  <a:t>“Uma </a:t>
                </a:r>
                <a:r>
                  <a:rPr lang="pt-BR" b="1" dirty="0">
                    <a:solidFill>
                      <a:schemeClr val="accent1"/>
                    </a:solidFill>
                  </a:rPr>
                  <a:t>linguagem</a:t>
                </a:r>
                <a:r>
                  <a:rPr lang="pt-BR" dirty="0"/>
                  <a:t> é qualquer conjunto contável de cadeias de um alfabeto fixo.”</a:t>
                </a:r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:r>
                  <a:rPr lang="pt-BR" dirty="0"/>
                  <a:t>“</a:t>
                </a:r>
                <a:r>
                  <a:rPr lang="pt-BR" dirty="0">
                    <a:ea typeface="Cambria Math" panose="02040503050406030204" pitchFamily="18" charset="0"/>
                  </a:rPr>
                  <a:t>∅, o</a:t>
                </a:r>
                <a:r>
                  <a:rPr lang="pt-BR" dirty="0"/>
                  <a:t> conjunto vazio, ou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 o conjunto contendo apenas a cadeia vazia são linguagens sob essa definição”</a:t>
                </a:r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F8080DC-444B-394C-837E-CA19654C03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632" r="-14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FC5CB-FD3A-A745-8CAD-1DA28297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058484-CA63-7641-BF87-C3F72D51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ED2E1E-7F0F-A445-AA0C-FA506CD4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025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F6A3D-2D87-DA49-BB46-9C8ABF0C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Sobre Linguagens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10A447-CC74-0E4F-9769-085798915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Três operações sobre linguagens são importantes em uma Análise Léxica elas são:</a:t>
            </a:r>
          </a:p>
          <a:p>
            <a:pPr lvl="1"/>
            <a:r>
              <a:rPr lang="pt-BR" dirty="0"/>
              <a:t>União</a:t>
            </a:r>
          </a:p>
          <a:p>
            <a:pPr lvl="1"/>
            <a:r>
              <a:rPr lang="pt-BR" dirty="0"/>
              <a:t>Concatenação</a:t>
            </a:r>
          </a:p>
          <a:p>
            <a:pPr lvl="1"/>
            <a:r>
              <a:rPr lang="pt-BR" dirty="0" err="1"/>
              <a:t>Kleene</a:t>
            </a:r>
            <a:r>
              <a:rPr lang="pt-BR" dirty="0"/>
              <a:t>-Star ou Fecho de </a:t>
            </a:r>
            <a:r>
              <a:rPr lang="pt-BR" dirty="0" err="1"/>
              <a:t>Kleene</a:t>
            </a:r>
            <a:endParaRPr lang="pt-BR" dirty="0"/>
          </a:p>
          <a:p>
            <a:pPr lvl="1"/>
            <a:r>
              <a:rPr lang="pt-BR" dirty="0" err="1"/>
              <a:t>Kleene</a:t>
            </a:r>
            <a:r>
              <a:rPr lang="pt-BR" dirty="0"/>
              <a:t>-Plus ou Fecho Positivo de </a:t>
            </a:r>
            <a:r>
              <a:rPr lang="pt-BR" dirty="0" err="1"/>
              <a:t>Kleene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9A9DA8-9940-774E-B1C2-6530D71B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E62A67-E345-134D-BD19-F91B47F70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A94882-C927-CA4B-A312-616ECDE7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014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32CEE-E126-3041-8AF7-68D44877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AC3948B-A990-FF47-BDB0-35AF1C7A4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/>
                  <a:t>A união é uma operação bem conhecida por nós, vejamos:</a:t>
                </a:r>
              </a:p>
              <a:p>
                <a:pPr lvl="1"/>
                <a:r>
                  <a:rPr lang="pt-BR" dirty="0"/>
                  <a:t>“Dada duas linguagens L e M a sua união é composta por todas as cadeias formadas a partir de uma cadeia da primeira linguagem e uma cadeia da segunda linguagem em todas as formas possíveis.” (AHO, 1995; p. 76)</a:t>
                </a:r>
              </a:p>
              <a:p>
                <a:pPr lvl="1"/>
                <a:r>
                  <a:rPr lang="pt-BR" dirty="0"/>
                  <a:t>Símbolos -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𝑚𝑎𝑡𝑒𝑚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𝑡𝑖𝑐𝑎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𝑠𝑖𝑠𝑡𝑒𝑚𝑎𝑠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𝑈𝑁𝐼𝑋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“União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𝑒𝑠𝑡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𝑒𝑠𝑡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}”</m:t>
                    </m:r>
                  </m:oMath>
                </a14:m>
                <a:r>
                  <a:rPr lang="pt-BR" dirty="0"/>
                  <a:t> (AHO, 1995; p. 76)</a:t>
                </a:r>
              </a:p>
              <a:p>
                <a:pPr lvl="1"/>
                <a:endParaRPr lang="pt-BR" dirty="0"/>
              </a:p>
              <a:p>
                <a:r>
                  <a:rPr lang="pt-BR" dirty="0"/>
                  <a:t>Dada uma Linguagem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 1, …9</m:t>
                        </m:r>
                      </m:e>
                    </m:d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“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b="0" dirty="0">
                    <a:ea typeface="Cambria Math" panose="02040503050406030204" pitchFamily="18" charset="0"/>
                  </a:rPr>
                  <a:t> O conjunto de Letras e Dígitos – Estritament</a:t>
                </a:r>
                <a:r>
                  <a:rPr lang="pt-BR" dirty="0">
                    <a:ea typeface="Cambria Math" panose="02040503050406030204" pitchFamily="18" charset="0"/>
                  </a:rPr>
                  <a:t>e falando a linguagem com 62 cadeias de tamanho um, cada uma tendo uma letra ou dígito</a:t>
                </a:r>
                <a:r>
                  <a:rPr lang="pt-BR" b="0" dirty="0">
                    <a:ea typeface="Cambria Math" panose="02040503050406030204" pitchFamily="18" charset="0"/>
                  </a:rPr>
                  <a:t>“. (AHO, 1995; p. 77)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AC3948B-A990-FF47-BDB0-35AF1C7A4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6093A6-1968-6E4D-9BA0-BD6B6ECE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D7B275-FE4D-D640-8474-59751C1C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A4C69D-B944-2140-AEE3-4937A5CA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29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246F175-FE13-2243-A80A-69F1F864DB55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22304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E435E2-1A2C-524F-B8B2-8DE9C80C14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noProof="0" dirty="0"/>
              <a:t>Linguagens de Programação</a:t>
            </a:r>
          </a:p>
          <a:p>
            <a:pPr lvl="1"/>
            <a:r>
              <a:rPr lang="pt-BR" noProof="0" dirty="0"/>
              <a:t>Evolução das Linguagens de Programação</a:t>
            </a:r>
          </a:p>
          <a:p>
            <a:r>
              <a:rPr lang="pt-BR" noProof="0" dirty="0"/>
              <a:t>Análise Léxica</a:t>
            </a:r>
          </a:p>
          <a:p>
            <a:pPr lvl="1"/>
            <a:r>
              <a:rPr lang="pt-BR" noProof="0" dirty="0"/>
              <a:t>Gramática e Linguagens Regulares (revisão)</a:t>
            </a:r>
          </a:p>
          <a:p>
            <a:pPr lvl="1"/>
            <a:r>
              <a:rPr lang="pt-BR" noProof="0" dirty="0"/>
              <a:t>Especificação, Implementação e tabela de símbolos</a:t>
            </a:r>
          </a:p>
          <a:p>
            <a:r>
              <a:rPr lang="pt-BR" noProof="0" dirty="0"/>
              <a:t>Análise Sintática</a:t>
            </a:r>
          </a:p>
          <a:p>
            <a:r>
              <a:rPr lang="pt-BR" noProof="0" dirty="0"/>
              <a:t>Gramáticas Livres-de-Contexto (revisão)</a:t>
            </a:r>
          </a:p>
          <a:p>
            <a:pPr lvl="1"/>
            <a:r>
              <a:rPr lang="pt-BR" noProof="0" dirty="0"/>
              <a:t>Análise descendente (top-</a:t>
            </a:r>
            <a:r>
              <a:rPr lang="pt-BR" noProof="0" dirty="0" err="1"/>
              <a:t>down</a:t>
            </a:r>
            <a:r>
              <a:rPr lang="pt-BR" noProof="0" dirty="0"/>
              <a:t>)</a:t>
            </a:r>
          </a:p>
          <a:p>
            <a:pPr lvl="1"/>
            <a:r>
              <a:rPr lang="pt-BR" noProof="0" dirty="0"/>
              <a:t>Análise Redutiva (</a:t>
            </a:r>
            <a:r>
              <a:rPr lang="pt-BR" noProof="0" dirty="0" err="1"/>
              <a:t>bottom-up</a:t>
            </a:r>
            <a:r>
              <a:rPr lang="pt-BR" noProof="0" dirty="0"/>
              <a:t>)</a:t>
            </a:r>
          </a:p>
          <a:p>
            <a:pPr lvl="1"/>
            <a:r>
              <a:rPr lang="pt-BR" noProof="0" dirty="0"/>
              <a:t>Recuperação de Erros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B6763DC-B2C4-794F-AE0C-E08F7919E6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80000"/>
              </a:lnSpc>
            </a:pPr>
            <a:r>
              <a:rPr lang="pt-BR" sz="2000" noProof="0" dirty="0"/>
              <a:t>Tradução dirigida por Sintaxe</a:t>
            </a:r>
          </a:p>
          <a:p>
            <a:pPr>
              <a:lnSpc>
                <a:spcPct val="80000"/>
              </a:lnSpc>
            </a:pPr>
            <a:r>
              <a:rPr lang="pt-BR" sz="2400" noProof="0" dirty="0"/>
              <a:t>Geração de Código Intermediário</a:t>
            </a:r>
          </a:p>
          <a:p>
            <a:pPr>
              <a:lnSpc>
                <a:spcPct val="80000"/>
              </a:lnSpc>
            </a:pPr>
            <a:r>
              <a:rPr lang="pt-BR" sz="2400" noProof="0" dirty="0"/>
              <a:t>Linguagens Intermediárias</a:t>
            </a:r>
          </a:p>
          <a:p>
            <a:pPr lvl="1">
              <a:lnSpc>
                <a:spcPct val="80000"/>
              </a:lnSpc>
            </a:pPr>
            <a:r>
              <a:rPr lang="pt-BR" sz="2000" noProof="0" dirty="0"/>
              <a:t>Construção da Tabela de Símbolos</a:t>
            </a:r>
          </a:p>
          <a:p>
            <a:pPr lvl="1">
              <a:lnSpc>
                <a:spcPct val="80000"/>
              </a:lnSpc>
            </a:pPr>
            <a:r>
              <a:rPr lang="pt-BR" sz="2000" noProof="0" dirty="0"/>
              <a:t>Geração de Código para Comando de Atribuição, Expressões Lógicas, Comandos de Controle e </a:t>
            </a:r>
            <a:r>
              <a:rPr lang="pt-BR" sz="2000" noProof="0" dirty="0" err="1"/>
              <a:t>Backpatching</a:t>
            </a:r>
            <a:endParaRPr lang="pt-BR" sz="2000" noProof="0" dirty="0"/>
          </a:p>
          <a:p>
            <a:pPr>
              <a:lnSpc>
                <a:spcPct val="80000"/>
              </a:lnSpc>
            </a:pPr>
            <a:r>
              <a:rPr lang="pt-BR" sz="2400" noProof="0" dirty="0"/>
              <a:t>Otimização de Código</a:t>
            </a:r>
          </a:p>
          <a:p>
            <a:pPr>
              <a:lnSpc>
                <a:spcPct val="80000"/>
              </a:lnSpc>
            </a:pPr>
            <a:r>
              <a:rPr lang="pt-BR" sz="2400" noProof="0" dirty="0"/>
              <a:t>Otimização de Código Intermediário</a:t>
            </a:r>
          </a:p>
          <a:p>
            <a:pPr lvl="1">
              <a:lnSpc>
                <a:spcPct val="80000"/>
              </a:lnSpc>
            </a:pPr>
            <a:r>
              <a:rPr lang="pt-BR" sz="2000" noProof="0" dirty="0"/>
              <a:t>Otimização de Código para Expressões Aritméticas</a:t>
            </a:r>
          </a:p>
          <a:p>
            <a:pPr>
              <a:lnSpc>
                <a:spcPct val="80000"/>
              </a:lnSpc>
            </a:pPr>
            <a:r>
              <a:rPr lang="pt-BR" sz="2400" noProof="0" dirty="0"/>
              <a:t>Gerência de Memória</a:t>
            </a:r>
          </a:p>
          <a:p>
            <a:pPr>
              <a:lnSpc>
                <a:spcPct val="80000"/>
              </a:lnSpc>
            </a:pPr>
            <a:r>
              <a:rPr lang="pt-BR" sz="2400" noProof="0" dirty="0"/>
              <a:t>Geração de Código Objeto</a:t>
            </a:r>
          </a:p>
          <a:p>
            <a:pPr lvl="1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8A2954-3181-6F40-891C-BCCBBF67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Conteúdo Programático - Atual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009A69FC-3817-4440-9873-E0B73C87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24D4DAAD-B0F1-C041-B302-F65BD6C4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3F33B4D4-F2D9-A145-BB9D-DD33842D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242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90618-E2A9-704A-8FC8-D73077EE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Concatenação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1237055-7D98-904B-A587-A01BE0E0AA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“A concatenação é formada por uma cadeia da primeira linguagem e uma cadeia da segunda linguagem em todas as formas possíveis e concatenando-as.” (AHO, 1995; p. 76)</a:t>
                </a:r>
              </a:p>
              <a:p>
                <a:pPr lvl="1"/>
                <a:r>
                  <a:rPr lang="pt-BR" dirty="0"/>
                  <a:t>Símbolo - . ou implícito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𝑒𝑠𝑡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𝑒𝑠𝑡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/>
              </a:p>
              <a:p>
                <a:pPr lvl="1"/>
                <a:r>
                  <a:rPr lang="pt-BR" b="0" dirty="0"/>
                  <a:t>A operação de concatenação pode também ser escrita como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pt-BR" b="0" dirty="0"/>
              </a:p>
              <a:p>
                <a:pPr lvl="1"/>
                <a:endParaRPr lang="en-US" b="0" dirty="0"/>
              </a:p>
              <a:p>
                <a:pPr lvl="1"/>
                <a:endParaRPr lang="en-US" b="0" dirty="0"/>
              </a:p>
              <a:p>
                <a:r>
                  <a:rPr lang="pt-BR" dirty="0"/>
                  <a:t>Dada uma Linguagem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0, 1, …9</m:t>
                        </m:r>
                      </m:e>
                    </m:d>
                  </m:oMath>
                </a14:m>
                <a:endParaRPr lang="pt-BR" dirty="0"/>
              </a:p>
              <a:p>
                <a:r>
                  <a:rPr lang="pt-BR" dirty="0"/>
                  <a:t>“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𝐿𝐷</m:t>
                    </m:r>
                  </m:oMath>
                </a14:m>
                <a:r>
                  <a:rPr lang="pt-BR" b="0" dirty="0"/>
                  <a:t> é o conjunto de 520 cadeias de tamanho 2 cada um consistindo em uma letra seguida por um dígito.”</a:t>
                </a:r>
                <a:r>
                  <a:rPr lang="pt-BR" dirty="0"/>
                  <a:t> (AHO, 1995; p. 77)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457189" lvl="1" indent="0">
                  <a:buNone/>
                </a:pPr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1237055-7D98-904B-A587-A01BE0E0AA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3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7F11D4-C3C0-184B-9087-E410DB70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5677B5-9619-114A-80FC-003B9D07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EDFE1E-1189-5C43-BB03-E0723EC5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30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A1C7757-B482-E44F-8699-2DEE90DC0099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76717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FB049-3384-CF4F-BC6C-32D4ED60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Fecho de </a:t>
            </a:r>
            <a:r>
              <a:rPr lang="pt-BR" dirty="0" err="1"/>
              <a:t>Kleene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52015B6-68FD-8745-B5E0-38424FCE3C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dirty="0"/>
                  <a:t>O Fecho de </a:t>
                </a:r>
                <a:r>
                  <a:rPr lang="pt-PT" dirty="0" err="1"/>
                  <a:t>Kleene</a:t>
                </a:r>
                <a:r>
                  <a:rPr lang="pt-PT" dirty="0"/>
                  <a:t>, representado por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PT" dirty="0"/>
                  <a:t> “é o conjunto de cadeias obtidas concatenando 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PT" dirty="0"/>
                  <a:t> zero ou mais vezes.” (AHO, 1995; p. 76)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pt-PT" b="0" dirty="0"/>
              </a:p>
              <a:p>
                <a:pPr lvl="1"/>
                <a:endParaRPr lang="pt-PT" dirty="0"/>
              </a:p>
              <a:p>
                <a:r>
                  <a:rPr lang="pt-BR" dirty="0"/>
                  <a:t>Dada ume Linguagem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pt-PT" b="0" dirty="0"/>
                  <a:t>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PT" b="0" dirty="0"/>
                  <a:t> é o conjunto de  todas as cadeias de letras, incluindo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PT" b="0" dirty="0"/>
                  <a:t> a cadeia vazia.”</a:t>
                </a:r>
                <a:r>
                  <a:rPr lang="pt-PT" dirty="0"/>
                  <a:t> (AHO, 1995; p. 77)</a:t>
                </a:r>
              </a:p>
              <a:p>
                <a:endParaRPr lang="pt-PT" b="0" dirty="0"/>
              </a:p>
              <a:p>
                <a:pPr lvl="1"/>
                <a:endParaRPr lang="pt-PT" b="0" dirty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52015B6-68FD-8745-B5E0-38424FCE3C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8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B1DE04-54E8-2740-8EDA-E5F51B55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A83807-272B-5D41-A7AC-AC17C5C5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35D420-EA70-DA48-B6BE-81DE7F6A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31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91403DB-9001-3A4E-A47B-8C72B81B95DC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88112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FB049-3384-CF4F-BC6C-32D4ED60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Fechamento positivo de </a:t>
            </a:r>
            <a:r>
              <a:rPr lang="pt-BR" dirty="0" err="1"/>
              <a:t>Kleene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52015B6-68FD-8745-B5E0-38424FCE3C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dirty="0"/>
                  <a:t>O Fecho positivo de </a:t>
                </a:r>
                <a:r>
                  <a:rPr lang="pt-PT" dirty="0" err="1"/>
                  <a:t>Kleene</a:t>
                </a:r>
                <a:r>
                  <a:rPr lang="pt-PT" dirty="0"/>
                  <a:t>, representado por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pt-PT" dirty="0"/>
                  <a:t> é semelhante ao fecho de </a:t>
                </a:r>
                <a:r>
                  <a:rPr lang="pt-PT" dirty="0" err="1"/>
                  <a:t>kleene</a:t>
                </a:r>
                <a:r>
                  <a:rPr lang="pt-PT" dirty="0"/>
                  <a:t> com a diferença que </a:t>
                </a:r>
                <a14:m>
                  <m:oMath xmlns:m="http://schemas.openxmlformats.org/officeDocument/2006/math">
                    <m:r>
                      <a:rPr lang="pt-P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PT" b="0" dirty="0"/>
                  <a:t> não é possível.</a:t>
                </a:r>
              </a:p>
              <a:p>
                <a:pPr lvl="1"/>
                <a:r>
                  <a:rPr lang="pt-PT" dirty="0"/>
                  <a:t>Símbolo + sobrescrito, normal em UNIX.</a:t>
                </a:r>
                <a:endParaRPr lang="pt-PT" b="0" dirty="0"/>
              </a:p>
              <a:p>
                <a:pPr lvl="1"/>
                <a:endParaRPr lang="pt-PT" dirty="0"/>
              </a:p>
              <a:p>
                <a:r>
                  <a:rPr lang="pt-BR" dirty="0"/>
                  <a:t>Dada ume Linguagem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0, 1, …9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pt-PT" b="0" dirty="0"/>
                  <a:t>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PT" b="0" dirty="0"/>
                  <a:t> é o conjunto de  todas as cadeias de um ou mais dígitos.”</a:t>
                </a:r>
                <a:r>
                  <a:rPr lang="pt-PT" dirty="0"/>
                  <a:t> (AHO, 1995; p. 77)</a:t>
                </a:r>
              </a:p>
              <a:p>
                <a:endParaRPr lang="pt-PT" b="0" dirty="0"/>
              </a:p>
              <a:p>
                <a:pPr lvl="1"/>
                <a:endParaRPr lang="pt-PT" b="0" dirty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52015B6-68FD-8745-B5E0-38424FCE3C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B1DE04-54E8-2740-8EDA-E5F51B55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A83807-272B-5D41-A7AC-AC17C5C5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35D420-EA70-DA48-B6BE-81DE7F6A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32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91403DB-9001-3A4E-A47B-8C72B81B95DC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333133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8688819-746B-2549-8FF9-B16CECF0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EFAC1510-A6C3-FE44-A8A8-DD3B1E134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vimos anteriormente as expressões regulares são um ferramenta útil para definirmos um padrão que estamos buscando em uma cadeia de caracteres.</a:t>
            </a:r>
          </a:p>
          <a:p>
            <a:r>
              <a:rPr lang="pt-BR" dirty="0"/>
              <a:t>A notação de expressões regulares que utilizamos tanto no </a:t>
            </a:r>
            <a:r>
              <a:rPr lang="pt-BR" dirty="0" err="1"/>
              <a:t>awk</a:t>
            </a:r>
            <a:r>
              <a:rPr lang="pt-BR" dirty="0"/>
              <a:t> como no Flex, se diferenciam um pouco da notação formal. </a:t>
            </a:r>
          </a:p>
          <a:p>
            <a:r>
              <a:rPr lang="pt-BR" dirty="0"/>
              <a:t>Vejamos alguns exemplos.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548827-3A1A-4C47-B267-420D7B62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D3608A-0432-0843-8B5D-E910DFEB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8FC0FE-4135-5940-AD3F-B335D0C1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913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ADCC4-0F58-4F4F-9D45-EA392ECD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A406303-42BC-7E44-9B2D-C44C3D7D33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/>
                  <a:t>Suponhamos 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𝑙𝑒𝑡𝑟𝑎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</m:oMath>
                </a14:m>
                <a:r>
                  <a:rPr lang="pt-BR" dirty="0"/>
                  <a:t> seja o conjunto de todas as letras do alfabeto mais o caractere </a:t>
                </a:r>
                <a:r>
                  <a:rPr lang="pt-BR" dirty="0" err="1"/>
                  <a:t>underscore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𝑑𝑖𝑔𝑖𝑡𝑜</m:t>
                    </m:r>
                  </m:oMath>
                </a14:m>
                <a:r>
                  <a:rPr lang="pt-BR" dirty="0"/>
                  <a:t> representando qualquer dígito de 0 à 9.</a:t>
                </a:r>
              </a:p>
              <a:p>
                <a:r>
                  <a:rPr lang="pt-BR" dirty="0"/>
                  <a:t>Tomemos por base a seguinte expressão regular abaixo: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𝑙𝑒𝑡𝑟𝑎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𝑙𝑒𝑡𝑟𝑎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𝑑𝑖𝑔𝑖𝑡𝑜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*</a:t>
                </a:r>
              </a:p>
              <a:p>
                <a:pPr lvl="1"/>
                <a:endParaRPr lang="pt-BR" dirty="0"/>
              </a:p>
              <a:p>
                <a:r>
                  <a:rPr lang="pt-BR" dirty="0"/>
                  <a:t>A barra vertical, como vimos é união e letra_ está sendo concatenada com a união entre parêntese.</a:t>
                </a:r>
              </a:p>
              <a:p>
                <a:r>
                  <a:rPr lang="pt-BR" dirty="0"/>
                  <a:t>Esta expressão regular representa o conjunto dos identificadores da linguagem C.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pt-BR" sz="1300" dirty="0"/>
                  <a:t>Adaptado de </a:t>
                </a:r>
                <a:r>
                  <a:rPr lang="pt-PT" sz="1400" dirty="0"/>
                  <a:t>(AHO, 1995; p. 77)</a:t>
                </a:r>
              </a:p>
              <a:p>
                <a:pPr>
                  <a:buFont typeface="Wingdings" pitchFamily="2" charset="2"/>
                  <a:buChar char="Ø"/>
                </a:pPr>
                <a:endParaRPr lang="pt-BR" sz="13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A406303-42BC-7E44-9B2D-C44C3D7D33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 r="-8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D45ACA-DE1C-FB4D-8DA8-283FEF2E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65CD65-4688-B049-8895-361CE56FA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25CB8A-7CC0-A442-9F5B-714A16F5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34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1FA1F91-17A1-E942-9E86-841AAAA24CC1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255161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134E1-12EC-FB4E-82D4-D27E6998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Regulares: Regras 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CCBD8AC-83B1-8845-BC8F-26A9926AA3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pt-BR" dirty="0">
                    <a:ea typeface="Cambria Math" panose="020405030504060302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dirty="0"/>
                  <a:t> é uma expressão regular, ou seja, a linguagem cujo único elemento é a cadeia vazia.”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“Se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é um símbolo pertencente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pt-BR" dirty="0"/>
                  <a:t>, então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é uma expressão regular, 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, ou seja, a linguagem com uma cadeia, de tamanho um, com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em sua única posição. Observe que por convenção, usamos itálico para símbolos e negrito para sua expressão regular correspondente.”</a:t>
                </a:r>
              </a:p>
              <a:p>
                <a:r>
                  <a:rPr lang="pt-PT" dirty="0"/>
                  <a:t>(AHO, 1995; p. 77)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CCBD8AC-83B1-8845-BC8F-26A9926AA3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9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52D65D-BEBC-684C-A3D0-048C125F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E5CE53-F876-AF4B-AC6C-3972FE99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6A78A5-F24B-1A4D-8741-DCAC9532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35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5A58342-2A24-464B-B0AE-0FA5B142ECA4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906471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83B97-2F5D-6241-BC24-97EC1CC9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BEA5D55-5042-1F4E-A669-2CD43455DB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“As expressões regulares são construídas recursivamente a partir de expressões regulares menores.</a:t>
                </a:r>
              </a:p>
              <a:p>
                <a:r>
                  <a:rPr lang="pt-BR" b="1" dirty="0"/>
                  <a:t>“Indução: </a:t>
                </a:r>
                <a:r>
                  <a:rPr lang="pt-BR" dirty="0"/>
                  <a:t>existem 4 partes na indução, por meio das quais expressões regulares maiores são construídas a partir das menores...”</a:t>
                </a:r>
              </a:p>
              <a:p>
                <a:pPr marL="971539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pt-BR" dirty="0"/>
                  <a:t> é uma expressão regular denotando a linguagem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71539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pt-BR" dirty="0"/>
                  <a:t> é uma expressão regular denotando a linguagem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marL="971539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 é uma linguagem denotando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pt-BR" dirty="0"/>
              </a:p>
              <a:p>
                <a:pPr marL="971539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 um linguagem denotando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pt-BR" dirty="0"/>
                  <a:t>. Esta última regra diz que podemos acrescentar pares de parêntesis em torno das expressões sem alterar a linguagem que eles denotam.</a:t>
                </a:r>
              </a:p>
              <a:p>
                <a:pPr marL="971539" lvl="1" indent="-514350">
                  <a:buFont typeface="+mj-lt"/>
                  <a:buAutoNum type="arabicPeriod"/>
                </a:pPr>
                <a:endParaRPr lang="pt-BR" dirty="0"/>
              </a:p>
              <a:p>
                <a:r>
                  <a:rPr lang="pt-PT" dirty="0"/>
                  <a:t>(AHO, 1995; p. 77)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BEA5D55-5042-1F4E-A669-2CD43455D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924" r="-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21C319-2CF7-0F48-AE02-7C69F8F7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4AB63A-04DB-F74F-9C4F-33EADAE4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B55673-A564-814C-9519-304AD46A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36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AABA22E-CFAF-AA4A-A142-5A2CF031E26F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40351623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7C5B5-2A79-9C48-A4A8-4782267F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Regulares: Precedência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38B9B7-BE32-4F43-A96D-3DAA07A596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lphaLcParenR"/>
                </a:pPr>
                <a:r>
                  <a:rPr lang="pt-BR" dirty="0"/>
                  <a:t>O operador unário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/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possui precedência mais alta e é associativa à esquerda.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pt-BR" dirty="0"/>
                  <a:t>A concatenação tem a segunda maior prioridade e é associativa à </a:t>
                </a:r>
                <a:r>
                  <a:rPr lang="pt-BR" dirty="0" err="1"/>
                  <a:t>esqueda</a:t>
                </a:r>
                <a:r>
                  <a:rPr lang="pt-BR" dirty="0"/>
                  <a:t>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pt-BR" dirty="0"/>
                  <a:t>| Tem a precedência mais baixa, e é associativa à esquerda.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514350" indent="-514350">
                  <a:buFont typeface="+mj-lt"/>
                  <a:buAutoNum type="alphaLcParenR"/>
                </a:pPr>
                <a:endParaRPr lang="pt-BR" dirty="0"/>
              </a:p>
              <a:p>
                <a:r>
                  <a:rPr lang="pt-PT" sz="2000" dirty="0"/>
                  <a:t>(AHO, 1995; p. 77)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38B9B7-BE32-4F43-A96D-3DAA07A596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39" r="-1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E4084-372D-9449-B513-17F14AA7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477919-E059-6F40-8CE6-50F2D9FA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E1707F-4CDF-594C-A264-CEF5B2B6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37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CEBE3EB-0C1E-194C-91F2-CE5D9EBEA063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/>
              <a:t>AHO, Alfred V.; SETHI, Ravi; ULLMAN, Jeffrey D. Compiladores:  princípios, técnicas e ferramentas. Rio de Janeiro: Guanabara Koogan, c1995. 344p. ISBN 8527703122 (broch.)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29926749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C3F97-515E-EE4E-8DEF-14D0D4CA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828CBF0-382F-5641-A25E-56C55578F5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Ex. “Considere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389" lvl="1" indent="-457200">
                  <a:buFont typeface="+mj-lt"/>
                  <a:buAutoNum type="arabicPeriod"/>
                </a:pPr>
                <a:r>
                  <a:rPr lang="pt-BR" dirty="0"/>
                  <a:t>A expressão regular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pt-BR" dirty="0"/>
                  <a:t> denota a linguagem {a, </a:t>
                </a:r>
                <a:r>
                  <a:rPr lang="pt-BR" dirty="0" err="1"/>
                  <a:t>b</a:t>
                </a:r>
                <a:r>
                  <a:rPr lang="pt-BR" dirty="0"/>
                  <a:t>}</a:t>
                </a:r>
              </a:p>
              <a:p>
                <a:pPr marL="914389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pt-BR" dirty="0"/>
                  <a:t> denota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𝑎𝑎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i="1" dirty="0" err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i="1" dirty="0" err="1" smtClean="0">
                            <a:latin typeface="Cambria Math" panose="02040503050406030204" pitchFamily="18" charset="0"/>
                          </a:rPr>
                          <m:t>𝑏𝑎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𝑏𝑏</m:t>
                        </m:r>
                      </m:e>
                    </m:d>
                  </m:oMath>
                </a14:m>
                <a:r>
                  <a:rPr lang="pt-BR" dirty="0"/>
                  <a:t>, a linguagem de todas as cadeias de tamanho dois do alfabeto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pt-BR" dirty="0"/>
                  <a:t>. Outra expressão regular para a mesma linguagem é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𝒂𝒂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𝒂𝒃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𝒃𝒂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𝒃𝒃</m:t>
                    </m:r>
                  </m:oMath>
                </a14:m>
                <a:endParaRPr lang="pt-BR" b="1" dirty="0"/>
              </a:p>
              <a:p>
                <a:pPr marL="914389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b="1" dirty="0"/>
                  <a:t> </a:t>
                </a:r>
                <a:r>
                  <a:rPr lang="pt-BR" dirty="0"/>
                  <a:t>denota as linguagens consistindo em todas as cadeias de zero ou mais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 err="1"/>
                  <a:t>s</a:t>
                </a:r>
                <a:r>
                  <a:rPr lang="pt-BR" dirty="0"/>
                  <a:t>, ou seja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𝑎𝑎𝑎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389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dirty="0"/>
                  <a:t> denota o conjunto de todas as cadeias consistindo em zero ou mais instâncias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ou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/>
                  <a:t>, ou seja todas as cadeias de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s 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 err="1"/>
                  <a:t>s</a:t>
                </a:r>
                <a:r>
                  <a:rPr lang="pt-BR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𝑎𝑎𝑎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…}</m:t>
                    </m:r>
                  </m:oMath>
                </a14:m>
                <a:r>
                  <a:rPr lang="pt-BR" dirty="0"/>
                  <a:t>. Outra expressão regular para a mesma linguagem 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</a:p>
              <a:p>
                <a:pPr marL="914389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/>
                  <a:t> denota a linguagem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𝑎𝑎𝑏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𝑎𝑎𝑎𝑏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r>
                  <a:rPr lang="pt-BR" dirty="0"/>
                  <a:t>, ou seja a cadeia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e todas as cadeias consistindo em zero ou mais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 err="1"/>
                  <a:t>s</a:t>
                </a:r>
                <a:r>
                  <a:rPr lang="pt-BR" dirty="0"/>
                  <a:t> e terminado em b.”</a:t>
                </a:r>
              </a:p>
              <a:p>
                <a:endParaRPr lang="pt-PT" dirty="0"/>
              </a:p>
              <a:p>
                <a:r>
                  <a:rPr lang="pt-PT" dirty="0"/>
                  <a:t>(AHO, 1995; p. 77-78)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828CBF0-382F-5641-A25E-56C55578F5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3801" b="-32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74B008-F4BB-A244-93A0-E66FAC9B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682346-81DF-9F4A-BBE8-C1C13E799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A36B4D-BBD3-AA45-B744-480C7391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38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7AC6323-39A1-1B45-BC9E-D4DC7B02E82F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717420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712BB-384D-184D-B06E-30DB1BA4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4F47B0E-6706-8C49-A632-356C9AFA5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pt-BR" dirty="0"/>
                  <a:t>Uma linguagem que pode ser definida por uma expressão regular é chamada de </a:t>
                </a:r>
                <a:r>
                  <a:rPr lang="pt-BR" i="1" dirty="0"/>
                  <a:t>conjunto regular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Duas expressões regulares são equivalentes se elas denotam o mesmo conjunto regular e as descrevemos como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b="0" dirty="0"/>
              </a:p>
              <a:p>
                <a:endParaRPr lang="pt-BR" dirty="0"/>
              </a:p>
              <a:p>
                <a:r>
                  <a:rPr lang="pt-BR" dirty="0"/>
                  <a:t>As expressões regulares possuem uma diversidade de expressões regulares:</a:t>
                </a:r>
              </a:p>
              <a:p>
                <a:endParaRPr lang="pt-BR" dirty="0"/>
              </a:p>
              <a:p>
                <a:r>
                  <a:rPr lang="pt-PT" dirty="0"/>
                  <a:t>(AHO, 1995; p. 78)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4F47B0E-6706-8C49-A632-356C9AFA5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9C9BB5-AABC-0E47-96FD-328B3A49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2E6C50-DFB8-B041-BC04-6D83BD33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17F5FC-0079-B54B-8E02-9EBA9253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39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452D97-CF47-EB4B-8823-78D687B893BF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80481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866EA5A-4CE3-7443-A0D6-6B338F128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noProof="0" dirty="0"/>
              <a:t>Conteúdo Programático - Proposto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44CD455-E40B-6B44-931D-FFC3AC4C1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>
                <a:solidFill>
                  <a:schemeClr val="tx2"/>
                </a:solidFill>
              </a:rPr>
              <a:t>Estrutura Baseada na Disciplina MIT 6035 do Prof. Martin </a:t>
            </a:r>
            <a:r>
              <a:rPr lang="pt-BR" noProof="0" dirty="0" err="1">
                <a:solidFill>
                  <a:schemeClr val="tx2"/>
                </a:solidFill>
              </a:rPr>
              <a:t>Rinard</a:t>
            </a:r>
            <a:endParaRPr lang="pt-BR" noProof="0" dirty="0">
              <a:solidFill>
                <a:schemeClr val="tx2"/>
              </a:solidFill>
            </a:endParaRPr>
          </a:p>
          <a:p>
            <a:r>
              <a:rPr lang="pt-BR" noProof="0" dirty="0" err="1">
                <a:solidFill>
                  <a:schemeClr val="tx2"/>
                </a:solidFill>
              </a:rPr>
              <a:t>http</a:t>
            </a:r>
            <a:r>
              <a:rPr lang="pt-BR" noProof="0" dirty="0">
                <a:solidFill>
                  <a:schemeClr val="tx2"/>
                </a:solidFill>
              </a:rPr>
              <a:t>://6.035.scripts.mit.edu/fa18/</a:t>
            </a:r>
            <a:r>
              <a:rPr lang="pt-BR" noProof="0" dirty="0" err="1">
                <a:solidFill>
                  <a:schemeClr val="tx2"/>
                </a:solidFill>
              </a:rPr>
              <a:t>schedule.html</a:t>
            </a:r>
            <a:endParaRPr lang="pt-BR" noProof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F182B29-D00F-1F42-91A6-93A9F285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E6B0984-0FB3-EB47-88B9-6F8D77D3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95404EF7-D396-9543-8674-ECFE7F6A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2464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712BB-384D-184D-B06E-30DB1BA4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56" y="0"/>
            <a:ext cx="10515600" cy="863598"/>
          </a:xfrm>
        </p:spPr>
        <p:txBody>
          <a:bodyPr/>
          <a:lstStyle/>
          <a:p>
            <a:r>
              <a:rPr lang="pt-BR"/>
              <a:t>Expressões Regulares: Leis Algébricas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9C9BB5-AABC-0E47-96FD-328B3A49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</p:spPr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2E6C50-DFB8-B041-BC04-6D83BD33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062413" cy="365125"/>
          </a:xfrm>
        </p:spPr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17F5FC-0079-B54B-8E02-9EBA9253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6356"/>
            <a:ext cx="1217435" cy="365125"/>
          </a:xfrm>
        </p:spPr>
        <p:txBody>
          <a:bodyPr/>
          <a:lstStyle/>
          <a:p>
            <a:fld id="{BB6592E8-4CB6-CA48-8DDA-14B9D6C8BDBF}" type="slidenum">
              <a:rPr lang="pt-BR" smtClean="0"/>
              <a:t>40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09CC99F-877A-564E-9C49-518BCA497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88" y="1403200"/>
            <a:ext cx="9828036" cy="371244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BE6A1C7-239E-EB47-9BB8-A8C263319749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10A593A-496F-2C45-B437-9B22F14886CE}"/>
              </a:ext>
            </a:extLst>
          </p:cNvPr>
          <p:cNvSpPr txBox="1"/>
          <p:nvPr/>
        </p:nvSpPr>
        <p:spPr>
          <a:xfrm>
            <a:off x="707366" y="5520906"/>
            <a:ext cx="2329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(AHO, 1995; p. 78)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8420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712BB-384D-184D-B06E-30DB1BA4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 Regulares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3CB9599-70E3-3943-99FC-37130D2358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pt-BR" dirty="0"/>
                  <a:t>Para maior conveniência, podemos dar nome às expressões regulares, como já vimos anteriormente com o exemplo do identificador em C.</a:t>
                </a:r>
              </a:p>
              <a:p>
                <a:r>
                  <a:rPr lang="pt-BR" dirty="0"/>
                  <a:t>“Se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pt-BR" dirty="0"/>
                  <a:t> é um alfabeto de símbolos básicos, então uma definição regular  é uma sequência de definições da forma.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um novo símbolo, não 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pt-BR" dirty="0"/>
                  <a:t> e não o mesmo que qualquer outro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é uma expressão regular envolvendo símbolos do alfabeto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∪{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.</a:t>
                </a:r>
              </a:p>
              <a:p>
                <a:endParaRPr lang="pt-PT" dirty="0"/>
              </a:p>
              <a:p>
                <a:r>
                  <a:rPr lang="pt-PT" dirty="0"/>
                  <a:t>(AHO, 1995; p. 78)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3CB9599-70E3-3943-99FC-37130D2358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29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9C9BB5-AABC-0E47-96FD-328B3A49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2E6C50-DFB8-B041-BC04-6D83BD33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17F5FC-0079-B54B-8E02-9EBA9253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41</a:t>
            </a:fld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BE6A1C7-239E-EB47-9BB8-A8C263319749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7941221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C7007-9044-C54C-85FB-E343CA71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 Regulares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A35815-CCF2-EE48-B238-C14185BF6A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Exemplo: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𝑙𝑒𝑡𝑟𝑎</m:t>
                    </m:r>
                  </m:oMath>
                </a14:m>
                <a:r>
                  <a:rPr lang="pt-BR" dirty="0"/>
                  <a:t>_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pt-BR" b="0" i="1" dirty="0" err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|_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𝑑𝑖𝑔𝑖𝑡𝑜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0 | 1 | 2 | ... | 9| 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𝑖𝑑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𝑙𝑒𝑡𝑟𝑎</m:t>
                    </m:r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_(</m:t>
                        </m:r>
                        <m:r>
                          <a:rPr lang="pt-BR" i="1" dirty="0" err="1">
                            <a:latin typeface="Cambria Math" panose="02040503050406030204" pitchFamily="18" charset="0"/>
                          </a:rPr>
                          <m:t>𝑙𝑒𝑡𝑟𝑎</m:t>
                        </m:r>
                        <m:r>
                          <a:rPr lang="pt-BR" i="1" dirty="0" err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i="1" dirty="0" err="1">
                            <a:latin typeface="Cambria Math" panose="02040503050406030204" pitchFamily="18" charset="0"/>
                          </a:rPr>
                          <m:t>𝑑𝑖𝑔𝑖𝑡𝑜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A35815-CCF2-EE48-B238-C14185BF6A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9A74CA-EA04-0A4F-BB85-DD5ED374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BDD3A1-02E8-EC49-BB17-68858AE7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385EB2-2FC7-AC4A-9DE5-B472F5FF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1866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1E83A-339E-7C41-9EF5-A3601053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074AA4-5613-D34A-8592-31EF947A4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Fazer exercícios da seção 3.3 do livro </a:t>
            </a:r>
            <a:r>
              <a:rPr lang="pt-PT" dirty="0"/>
              <a:t>(AHO, 1995; p. 78)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894C25-D5EE-3F4D-B71F-64CC6E45B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5E3B54-140E-F04D-B32B-984AFA82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F8E1E0-9024-5A45-8FF1-CFBC1EFE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0508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3A49A-E8B4-9840-A9F3-C4C4DB63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nos Repositórios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3A1F4B42-33AF-C24B-BE5D-E60DF78BBE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780706"/>
              </p:ext>
            </p:extLst>
          </p:nvPr>
        </p:nvGraphicFramePr>
        <p:xfrm>
          <a:off x="812006" y="1199517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558">
                  <a:extLst>
                    <a:ext uri="{9D8B030D-6E8A-4147-A177-3AD203B41FA5}">
                      <a16:colId xmlns:a16="http://schemas.microsoft.com/office/drawing/2014/main" val="1258381910"/>
                    </a:ext>
                  </a:extLst>
                </a:gridCol>
                <a:gridCol w="6493042">
                  <a:extLst>
                    <a:ext uri="{9D8B030D-6E8A-4147-A177-3AD203B41FA5}">
                      <a16:colId xmlns:a16="http://schemas.microsoft.com/office/drawing/2014/main" val="1084935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Alunos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Atividade no Repositório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343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Eduardo Nobre e Raí Pereira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(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inicial) – Último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14 dias atrás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19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Eduardo Dantas e Ítalo Ramos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(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Inicial) – Último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12 dias </a:t>
                      </a:r>
                      <a:r>
                        <a:rPr lang="pt-BR" dirty="0" err="1"/>
                        <a:t>atraás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6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Higor</a:t>
                      </a:r>
                      <a:r>
                        <a:rPr lang="pt-BR" dirty="0"/>
                        <a:t> Belém e Isaac </a:t>
                      </a:r>
                      <a:r>
                        <a:rPr lang="pt-BR" dirty="0" err="1"/>
                        <a:t>Allef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 </a:t>
                      </a:r>
                      <a:r>
                        <a:rPr lang="pt-BR" dirty="0" err="1"/>
                        <a:t>Commits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25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Camila Dias e Ian Moreira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(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Inicial) – Último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14 dias atrás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79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Jefson</a:t>
                      </a:r>
                      <a:r>
                        <a:rPr lang="pt-BR" dirty="0"/>
                        <a:t> Matos e Thales Augusto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 </a:t>
                      </a:r>
                      <a:r>
                        <a:rPr lang="pt-BR" dirty="0" err="1"/>
                        <a:t>Commits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5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Marcos Rogério e Felipe Cardoso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 </a:t>
                      </a:r>
                      <a:r>
                        <a:rPr lang="pt-BR" dirty="0" err="1"/>
                        <a:t>Commits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085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Thiago Silva e Adonias Alcântara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 </a:t>
                      </a:r>
                      <a:r>
                        <a:rPr lang="pt-BR" dirty="0" err="1"/>
                        <a:t>Commits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697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Brandon</a:t>
                      </a:r>
                      <a:r>
                        <a:rPr lang="pt-BR" dirty="0"/>
                        <a:t> Ribeiro e Bruna Oliveira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 </a:t>
                      </a:r>
                      <a:r>
                        <a:rPr lang="pt-BR" dirty="0" err="1"/>
                        <a:t>Commits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Valber</a:t>
                      </a:r>
                      <a:r>
                        <a:rPr lang="pt-BR" dirty="0"/>
                        <a:t> Francisco e Daniel Lucas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(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Inicial)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28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Matheus Almeida e Alexandre </a:t>
                      </a:r>
                      <a:r>
                        <a:rPr lang="pt-BR" dirty="0" err="1"/>
                        <a:t>Pedrecal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(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Inicial)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Gabriel Figueiredo e Marcos Fortuna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492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Márcio </a:t>
                      </a:r>
                      <a:r>
                        <a:rPr lang="pt-BR" dirty="0" err="1"/>
                        <a:t>Andre</a:t>
                      </a:r>
                      <a:r>
                        <a:rPr lang="pt-BR" dirty="0"/>
                        <a:t> e 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 </a:t>
                      </a:r>
                      <a:r>
                        <a:rPr lang="pt-BR" dirty="0" err="1"/>
                        <a:t>Commits</a:t>
                      </a:r>
                      <a:r>
                        <a:rPr lang="pt-B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40359"/>
                  </a:ext>
                </a:extLst>
              </a:tr>
            </a:tbl>
          </a:graphicData>
        </a:graphic>
      </p:graphicFrame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E30E5F-901F-2C49-9550-4014179E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0C0903-F069-3F45-8235-1E8DF77D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BC7291-361E-5944-904E-F23F12F2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350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E8DF0-1823-D54B-AA53-C1CC73FD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 de Transição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B03D00-AAA3-454F-BFA3-EB49B5D72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Um passo inicial na análise léxica é  a construção de </a:t>
            </a:r>
            <a:r>
              <a:rPr lang="pt-BR" b="1" dirty="0"/>
              <a:t>Diagramas de Transição</a:t>
            </a:r>
            <a:r>
              <a:rPr lang="pt-BR" dirty="0"/>
              <a:t> a partir dos padrões definidos.</a:t>
            </a:r>
          </a:p>
          <a:p>
            <a:pPr lvl="1"/>
            <a:r>
              <a:rPr lang="pt-BR" dirty="0"/>
              <a:t>Dentre os nós no conjunto de estados definimos um estado inicial e um ou mais estados finais.</a:t>
            </a:r>
          </a:p>
          <a:p>
            <a:r>
              <a:rPr lang="pt-BR" dirty="0"/>
              <a:t>Estes diagramas são compostos por nós e arestas, onde um nó representa um estado e as arestas uma condição de transição.</a:t>
            </a:r>
          </a:p>
          <a:p>
            <a:r>
              <a:rPr lang="pt-BR" dirty="0"/>
              <a:t>Esses diagramas já são velho conhecidos de vocês, e vocês os estudaram na disciplina Teoria da Computação como uma forma de representar Autômatos, no nosso caso estamos lidando com Autômatos Finitos Determinísticos (AFD ou DFA em Inglês) nos exemplos a seguir.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8284FE-8A77-694D-A9DF-9F07C9082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780957-F727-9446-8DA9-63837739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D682D2-2B47-0042-AA84-F718B1FF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7898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B01C0-DF65-D14B-9BC0-CD3C0AEF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exemplo de Diagrama de Transição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BF5B29-FC4D-0646-A64A-BFC706A8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3D0CB2-0CF9-874F-8F05-20E17D8C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4DD4C3-4FEC-564F-B8F3-0E182CFE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46</a:t>
            </a:fld>
            <a:endParaRPr lang="pt-BR"/>
          </a:p>
        </p:txBody>
      </p:sp>
      <p:pic>
        <p:nvPicPr>
          <p:cNvPr id="8" name="Imagem 7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4FA92936-9C44-7747-9687-71B2F0B2C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506" y="1033460"/>
            <a:ext cx="7086600" cy="51943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037F0F3-EB42-2449-A4BD-35662B18FC53}"/>
              </a:ext>
            </a:extLst>
          </p:cNvPr>
          <p:cNvSpPr txBox="1"/>
          <p:nvPr/>
        </p:nvSpPr>
        <p:spPr>
          <a:xfrm>
            <a:off x="11353800" y="86359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Fonte: 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AE08A84-2012-5544-9214-39F8EC7814DD}"/>
              </a:ext>
            </a:extLst>
          </p:cNvPr>
          <p:cNvSpPr/>
          <p:nvPr/>
        </p:nvSpPr>
        <p:spPr>
          <a:xfrm rot="16200000">
            <a:off x="8857098" y="5120216"/>
            <a:ext cx="1992148" cy="480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377">
              <a:lnSpc>
                <a:spcPct val="90000"/>
              </a:lnSpc>
              <a:spcBef>
                <a:spcPts val="1000"/>
              </a:spcBef>
            </a:pPr>
            <a:r>
              <a:rPr lang="pt-PT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(AHO, 1995; p. 83)</a:t>
            </a:r>
          </a:p>
        </p:txBody>
      </p:sp>
    </p:spTree>
    <p:extLst>
      <p:ext uri="{BB962C8B-B14F-4D97-AF65-F5344CB8AC3E}">
        <p14:creationId xmlns:p14="http://schemas.microsoft.com/office/powerpoint/2010/main" val="30309586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61B94-0D97-AE40-A702-8524DF684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56" y="0"/>
            <a:ext cx="10515600" cy="863598"/>
          </a:xfrm>
        </p:spPr>
        <p:txBody>
          <a:bodyPr>
            <a:noAutofit/>
          </a:bodyPr>
          <a:lstStyle/>
          <a:p>
            <a:r>
              <a:rPr lang="pt-BR" sz="3200" dirty="0"/>
              <a:t>Ambiguidades</a:t>
            </a:r>
            <a:r>
              <a:rPr lang="pt-BR" sz="3600" dirty="0"/>
              <a:t>, Identificadores e Palavras Reservadas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50FE84-6BAE-7241-8859-A2B74347F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pt-BR" dirty="0"/>
              <a:t>O problema de ambiguidade entre identificadores e palavras reservadas constitui um problema adicional na análise Léxica.</a:t>
            </a:r>
          </a:p>
          <a:p>
            <a:r>
              <a:rPr lang="pt-BR" dirty="0"/>
              <a:t>Pois palavras chaves podem ser uma </a:t>
            </a:r>
            <a:r>
              <a:rPr lang="pt-BR" dirty="0" err="1"/>
              <a:t>substring</a:t>
            </a:r>
            <a:r>
              <a:rPr lang="pt-BR" dirty="0"/>
              <a:t>, sufixo ou prefixo de um identificador.  Analise o Diagrama abaixo!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A559EC-740B-F84F-AED0-A03BA7D5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02C780-086E-EF40-8C59-593373A1F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662F98-9EA1-ED4F-8FF0-4C87B131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47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8AECAF3-4AEE-8446-AFE7-A85FC7C06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06" y="3798055"/>
            <a:ext cx="8407400" cy="22987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3F4C617-1B35-D942-A192-5A02AA3A645F}"/>
              </a:ext>
            </a:extLst>
          </p:cNvPr>
          <p:cNvSpPr txBox="1"/>
          <p:nvPr/>
        </p:nvSpPr>
        <p:spPr>
          <a:xfrm>
            <a:off x="11353800" y="86359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Fonte: 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B377B9C-66EE-194A-B859-56B39BBB09F0}"/>
              </a:ext>
            </a:extLst>
          </p:cNvPr>
          <p:cNvSpPr/>
          <p:nvPr/>
        </p:nvSpPr>
        <p:spPr>
          <a:xfrm rot="16200000">
            <a:off x="9463611" y="4853799"/>
            <a:ext cx="1992148" cy="480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377">
              <a:lnSpc>
                <a:spcPct val="90000"/>
              </a:lnSpc>
              <a:spcBef>
                <a:spcPts val="1000"/>
              </a:spcBef>
            </a:pPr>
            <a:r>
              <a:rPr lang="pt-PT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(AHO, 1995; p. 84)</a:t>
            </a:r>
          </a:p>
        </p:txBody>
      </p:sp>
    </p:spTree>
    <p:extLst>
      <p:ext uri="{BB962C8B-B14F-4D97-AF65-F5344CB8AC3E}">
        <p14:creationId xmlns:p14="http://schemas.microsoft.com/office/powerpoint/2010/main" val="32310155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D3D16-3400-0E4E-94C3-56AFA05F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Ambiguidades</a:t>
            </a:r>
            <a:r>
              <a:rPr lang="pt-BR" sz="3600" dirty="0"/>
              <a:t>, Identificadores e Palavras Reservadas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E80CFB-F811-B747-AAC3-9D42F0F04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Temos duas soluções básicas para este problema:</a:t>
            </a:r>
          </a:p>
          <a:p>
            <a:pPr marL="914389" lvl="1" indent="-457200">
              <a:buFont typeface="+mj-lt"/>
              <a:buAutoNum type="arabicPeriod"/>
            </a:pPr>
            <a:r>
              <a:rPr lang="pt-BR" dirty="0"/>
              <a:t>Adicionar as palavras-reservadas na tabela de símbolos e marca-las como palavra-reservada. Ao reconhecer um </a:t>
            </a:r>
            <a:r>
              <a:rPr lang="pt-BR" dirty="0" err="1"/>
              <a:t>lexama</a:t>
            </a:r>
            <a:r>
              <a:rPr lang="pt-BR" dirty="0"/>
              <a:t> do tipo ID este é colocado na tabela de símbolos se ainda não existe, ou retornando uma referência ao símbolo na tabela.</a:t>
            </a:r>
          </a:p>
          <a:p>
            <a:pPr marL="914389" lvl="1" indent="-457200">
              <a:buFont typeface="+mj-lt"/>
              <a:buAutoNum type="arabicPeriod"/>
            </a:pPr>
            <a:r>
              <a:rPr lang="pt-BR" dirty="0"/>
              <a:t>Adicionar um diagrama específico para cada palavra-chave. Analise o diagrama abaixo: para “</a:t>
            </a:r>
            <a:r>
              <a:rPr lang="pt-BR" dirty="0" err="1"/>
              <a:t>then</a:t>
            </a:r>
            <a:r>
              <a:rPr lang="pt-BR" dirty="0"/>
              <a:t> “ e “</a:t>
            </a:r>
            <a:r>
              <a:rPr lang="pt-BR" dirty="0" err="1"/>
              <a:t>thenextvalue</a:t>
            </a:r>
            <a:r>
              <a:rPr lang="pt-BR" dirty="0"/>
              <a:t>”.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D4AB02-6341-EA44-9A01-FAB0CB37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C3D26E-EC56-DF4C-9964-AD4D990A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31EAB8-030E-774D-9DE4-1770687E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48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8391D68-8E62-E94C-990A-0369AA656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384" y="4587014"/>
            <a:ext cx="7307652" cy="158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474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A289B-104B-CB47-B23F-FE467989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Ambiguidades</a:t>
            </a:r>
            <a:r>
              <a:rPr lang="pt-BR" sz="3600" dirty="0"/>
              <a:t>, Identificadores e Palavras Reservadas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058828-F082-1F4E-B0B6-47E9E422D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relação à técnica 2, não precisamos submeter a análise para diferentes diagramas.</a:t>
            </a:r>
          </a:p>
          <a:p>
            <a:r>
              <a:rPr lang="pt-BR" dirty="0"/>
              <a:t>Podemos escrever um só diagrama que contemplem todos os diagramas necessários para o reconhecimento dos lexemas.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B18707-CD04-1D41-BB49-A55643CD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D4CFC0-67D5-D049-A84D-53481F1E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627831-A7DC-2E49-A4FA-DF8BA782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77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F4D61E-B340-034F-A5AE-A6A4BAAB92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noProof="0" dirty="0"/>
              <a:t>Análise Léxica</a:t>
            </a:r>
          </a:p>
          <a:p>
            <a:pPr lvl="1"/>
            <a:r>
              <a:rPr lang="pt-BR" noProof="0" dirty="0"/>
              <a:t>Expressões Regulares</a:t>
            </a:r>
          </a:p>
          <a:p>
            <a:pPr lvl="1"/>
            <a:r>
              <a:rPr lang="pt-BR" noProof="0" dirty="0"/>
              <a:t>Gramáticas Livres-de-Contexto (revisão)</a:t>
            </a:r>
          </a:p>
          <a:p>
            <a:pPr lvl="1"/>
            <a:r>
              <a:rPr lang="pt-BR" noProof="0" dirty="0"/>
              <a:t>Análise descendente (top-</a:t>
            </a:r>
            <a:r>
              <a:rPr lang="pt-BR" noProof="0" dirty="0" err="1"/>
              <a:t>down</a:t>
            </a:r>
            <a:r>
              <a:rPr lang="pt-BR" noProof="0" dirty="0"/>
              <a:t>)</a:t>
            </a:r>
          </a:p>
          <a:p>
            <a:pPr lvl="1"/>
            <a:r>
              <a:rPr lang="pt-BR" noProof="0" dirty="0"/>
              <a:t>Análise Redutiva (</a:t>
            </a:r>
            <a:r>
              <a:rPr lang="pt-BR" noProof="0" dirty="0" err="1"/>
              <a:t>bottom-up</a:t>
            </a:r>
            <a:r>
              <a:rPr lang="pt-BR" noProof="0" dirty="0"/>
              <a:t>)</a:t>
            </a:r>
          </a:p>
          <a:p>
            <a:r>
              <a:rPr lang="pt-BR" noProof="0" dirty="0"/>
              <a:t>Análise Sintática</a:t>
            </a:r>
          </a:p>
          <a:p>
            <a:r>
              <a:rPr lang="pt-BR" noProof="0" dirty="0"/>
              <a:t>Representações Intermediárias</a:t>
            </a:r>
          </a:p>
          <a:p>
            <a:r>
              <a:rPr lang="pt-BR" noProof="0" dirty="0"/>
              <a:t>Geração de Código (não otimizado)</a:t>
            </a:r>
          </a:p>
          <a:p>
            <a:pPr lvl="1"/>
            <a:endParaRPr lang="pt-BR" noProof="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1775D5C-3568-4B41-9E48-2E8B3242FD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noProof="0" dirty="0"/>
              <a:t>Introdução à Analise de Programa e Otimização.</a:t>
            </a:r>
            <a:endParaRPr lang="pt-BR" dirty="0"/>
          </a:p>
          <a:p>
            <a:pPr lvl="1"/>
            <a:r>
              <a:rPr lang="pt-BR" dirty="0"/>
              <a:t>Otimização de Laços</a:t>
            </a:r>
          </a:p>
          <a:p>
            <a:pPr lvl="1"/>
            <a:r>
              <a:rPr lang="pt-BR" noProof="0" dirty="0"/>
              <a:t>Alocação de Registros</a:t>
            </a:r>
          </a:p>
          <a:p>
            <a:pPr lvl="1"/>
            <a:r>
              <a:rPr lang="pt-BR" noProof="0" dirty="0"/>
              <a:t>Introdução à Análise de Programa</a:t>
            </a:r>
          </a:p>
          <a:p>
            <a:pPr lvl="1"/>
            <a:r>
              <a:rPr lang="pt-BR" noProof="0" dirty="0"/>
              <a:t>Introdução à Análise de Fluxo de Dados</a:t>
            </a:r>
          </a:p>
          <a:p>
            <a:pPr lvl="1"/>
            <a:r>
              <a:rPr lang="pt-BR" noProof="0" dirty="0"/>
              <a:t>Paralelização</a:t>
            </a:r>
          </a:p>
          <a:p>
            <a:pPr lvl="1"/>
            <a:r>
              <a:rPr lang="pt-BR" dirty="0"/>
              <a:t>Otimização de Memória</a:t>
            </a:r>
          </a:p>
          <a:p>
            <a:pPr lvl="1"/>
            <a:endParaRPr lang="pt-BR" noProof="0" dirty="0"/>
          </a:p>
          <a:p>
            <a:pPr lvl="1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3D569B-552A-7542-9D6A-C6B7966C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Conteúdo Programático Proposto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E3FAB04-9CB5-3548-99EB-EDB343C8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A7623A6-3043-8D4F-80D2-CA0D1161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A9B844B-B50F-864A-9F43-F032257C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9421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F9A3D-27D9-D645-89FA-FF62157D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Ambiguidades</a:t>
            </a:r>
            <a:r>
              <a:rPr lang="pt-BR" sz="3600" dirty="0"/>
              <a:t>, Identificadores e Palavras Reservadas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CA3232-492C-B249-8D79-4A4C41EE9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Fazer exercícios da página 88 e 89 do livro </a:t>
            </a:r>
            <a:r>
              <a:rPr lang="pt-PT" dirty="0"/>
              <a:t>(AHO, 1995)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26679D-120B-A043-AC49-051E6F74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9415A3-9C92-224C-B6A5-A201D36C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8DF88F-2558-3E46-97D9-29BC0601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0978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EE96E-8936-4D4C-A2A1-253A08005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 AFD/DFA e AFN/NFA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0F6F9C-3555-694D-AA66-5D72A6868E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Expressões Regulares é uma notação para definir padrões, porém a sua análise e simulação em computadores são realizados através de autômatos finitos.</a:t>
                </a:r>
              </a:p>
              <a:p>
                <a:endParaRPr lang="pt-BR" dirty="0"/>
              </a:p>
              <a:p>
                <a:r>
                  <a:rPr lang="pt-BR" dirty="0"/>
                  <a:t>A grosso modo a diferença entre autômatos finitos determinísticos e não-determinísticos é o fato de que o segundo pode conter diferentes arestas saindo de um estado e pode inclusive ter uma aresta rotulada com o símbolo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, vazio.</a:t>
                </a: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0F6F9C-3555-694D-AA66-5D72A6868E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6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345D14-C655-A945-9EE4-2926A285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B72ECB-691B-AE49-B9F9-34A1F8A1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1DA039-728E-DF41-86F4-BC8D1FBA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531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61865-1FD7-784B-B3BA-CF0058AD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 AFD/DFA e AFN/NFA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6E356A-F799-E049-883E-110976F7D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Ambos os tipos de autômatos podem ser utilizados para representar uma expressão regular.</a:t>
            </a:r>
          </a:p>
          <a:p>
            <a:pPr lvl="1"/>
            <a:r>
              <a:rPr lang="pt-BR" dirty="0"/>
              <a:t>Em geral </a:t>
            </a:r>
            <a:r>
              <a:rPr lang="pt-BR" dirty="0" err="1"/>
              <a:t>AFDs</a:t>
            </a:r>
            <a:r>
              <a:rPr lang="pt-BR" dirty="0"/>
              <a:t> são mais fáceis de simular do que AFN.</a:t>
            </a:r>
          </a:p>
          <a:p>
            <a:pPr lvl="1"/>
            <a:endParaRPr lang="pt-BR" dirty="0"/>
          </a:p>
          <a:p>
            <a:r>
              <a:rPr lang="pt-BR" dirty="0"/>
              <a:t>A conversão de uma AFN para uma AFD, porém, pode ser muito complexa, caso essa complexidade seja maior que a simulação do AFN, este último pode ser a escolha correta.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7B31C5-0BA1-DB4B-9F8B-F1C33616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780D29-0D5D-3C43-BD0B-D37007506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091333-9054-534B-ACD9-9889DF0B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6956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14F1F-51C1-F743-9B17-FA3A443A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AFD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A968348-D355-C944-9C9A-A2FEB480A3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Crie um AFD que aceite a linguagem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𝑎𝑏𝑏</m:t>
                    </m:r>
                  </m:oMath>
                </a14:m>
                <a:endParaRPr lang="en-US" b="0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A968348-D355-C944-9C9A-A2FEB480A3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13B970-6545-2345-98E4-79A0DD36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FD8C2A-3513-5F47-8D47-BD8219E56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B671D3-446A-744A-AC64-95C333BD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53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A864623-2395-1248-B3BB-0F6BF0773E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852" r="1741"/>
          <a:stretch/>
        </p:blipFill>
        <p:spPr>
          <a:xfrm>
            <a:off x="2852283" y="2886543"/>
            <a:ext cx="6367035" cy="280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7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9C988-406B-A747-AA1B-C8110644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AFD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64B3BC-8630-7142-8FE9-86E572670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Façam os Exercícios das Páginas 96 e 97 do livro </a:t>
            </a:r>
            <a:r>
              <a:rPr lang="pt-PT" dirty="0"/>
              <a:t>(AHO, 1995)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39731F-BC76-1041-B1D7-C9172A34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5FB5BD-0320-8943-94BF-C5529A65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F64264-A31F-744F-988F-6B376315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51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69F6A6-5BCE-1944-8364-FF46513C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5"/>
            <a:ext cx="10515600" cy="1500188"/>
          </a:xfrm>
        </p:spPr>
        <p:txBody>
          <a:bodyPr>
            <a:normAutofit fontScale="90000"/>
          </a:bodyPr>
          <a:lstStyle/>
          <a:p>
            <a:pPr algn="ctr"/>
            <a:r>
              <a:rPr lang="pt-BR" noProof="0" dirty="0"/>
              <a:t>Compiladores é uma das disciplinas mais complexas da Ciência da Computação.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0597A07E-515F-724A-BCB5-031DD7524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3514719"/>
            <a:ext cx="10515600" cy="2574938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pPr algn="ctr"/>
            <a:r>
              <a:rPr lang="pt-BR" dirty="0"/>
              <a:t>Um desafio para ambos Professor e Estudante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7FD044-968D-A44D-AD8D-71AFDFA0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ABC542-BC12-7B4F-900D-3AC40C0D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7CD3A3-57AA-0447-8302-529B93AA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6C01D4C-5E12-C74E-9BF7-878FF7949E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Provas – Peso total 30%</a:t>
            </a:r>
          </a:p>
          <a:p>
            <a:r>
              <a:rPr lang="pt-BR" dirty="0"/>
              <a:t>Prova 1 – 01/04/2019</a:t>
            </a:r>
          </a:p>
          <a:p>
            <a:r>
              <a:rPr lang="pt-BR" dirty="0"/>
              <a:t>Prova 2 – 29/05/2019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4BA785-E198-D543-9E3C-8323CBC3FF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Projeto – Peso Total 70%</a:t>
            </a:r>
          </a:p>
          <a:p>
            <a:r>
              <a:rPr lang="pt-BR" dirty="0"/>
              <a:t>4 Etapas</a:t>
            </a:r>
          </a:p>
          <a:p>
            <a:pPr lvl="1"/>
            <a:r>
              <a:rPr lang="pt-BR" dirty="0"/>
              <a:t>Análise Léxica – 24/04/2019</a:t>
            </a:r>
          </a:p>
          <a:p>
            <a:pPr lvl="1"/>
            <a:r>
              <a:rPr lang="pt-BR" dirty="0"/>
              <a:t>Análise Sintática – 29/05/2019</a:t>
            </a:r>
          </a:p>
          <a:p>
            <a:pPr lvl="1"/>
            <a:r>
              <a:rPr lang="pt-BR" dirty="0"/>
              <a:t>Otimização – 27/06/2019</a:t>
            </a:r>
          </a:p>
          <a:p>
            <a:pPr marL="457189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F5FE7E7-19B5-9747-A5DB-B93EBEEE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Avaliações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16F49F-29AB-604D-A994-1769257E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17FB81-EAE7-E040-9B52-DA7AFA9B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778BB3-5764-4647-899E-64B2D151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04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8C3401B6-114D-4A4A-B6B8-5137E9F4D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indent="-228600" defTabSz="914400"/>
            <a:r>
              <a:rPr lang="pt-BR" sz="1700" dirty="0"/>
              <a:t>Ferramentas a serem utilizadas</a:t>
            </a:r>
          </a:p>
          <a:p>
            <a:pPr lvl="1" indent="-228600" defTabSz="914400"/>
            <a:r>
              <a:rPr lang="pt-BR" sz="1700" dirty="0"/>
              <a:t>Flex e BISON</a:t>
            </a:r>
          </a:p>
          <a:p>
            <a:pPr lvl="1" indent="-228600" defTabSz="914400"/>
            <a:r>
              <a:rPr lang="pt-BR" sz="1700" dirty="0"/>
              <a:t>Talvez LLVM</a:t>
            </a:r>
          </a:p>
          <a:p>
            <a:pPr lvl="1" indent="-228600" defTabSz="914400"/>
            <a:endParaRPr lang="pt-BR" sz="1700" dirty="0"/>
          </a:p>
          <a:p>
            <a:pPr indent="-228600" defTabSz="914400"/>
            <a:r>
              <a:rPr lang="pt-BR" sz="2100" dirty="0"/>
              <a:t>Organização da Disciplina e Comunicação</a:t>
            </a:r>
          </a:p>
          <a:p>
            <a:pPr lvl="1" indent="-228600" defTabSz="914400"/>
            <a:r>
              <a:rPr lang="pt-BR" sz="1700" dirty="0">
                <a:hlinkClick r:id="rId2"/>
              </a:rPr>
              <a:t>https://github.com/CET058</a:t>
            </a:r>
            <a:r>
              <a:rPr lang="pt-BR" sz="1700" dirty="0"/>
              <a:t> </a:t>
            </a:r>
          </a:p>
          <a:p>
            <a:pPr indent="-228600" defTabSz="914400"/>
            <a:r>
              <a:rPr lang="pt-BR" sz="1700" dirty="0"/>
              <a:t>Repositório de Suporte</a:t>
            </a:r>
          </a:p>
          <a:p>
            <a:pPr lvl="1" indent="-228600" defTabSz="914400"/>
            <a:r>
              <a:rPr lang="pt-BR" sz="1700" dirty="0">
                <a:hlinkClick r:id="rId3"/>
              </a:rPr>
              <a:t>https://github.com/CET058/2019.1</a:t>
            </a:r>
            <a:endParaRPr lang="pt-BR" sz="1700" dirty="0"/>
          </a:p>
          <a:p>
            <a:pPr lvl="1" indent="-228600" defTabSz="914400"/>
            <a:endParaRPr lang="pt-BR" sz="1700" dirty="0"/>
          </a:p>
          <a:p>
            <a:pPr indent="-228600" defTabSz="914400"/>
            <a:r>
              <a:rPr lang="pt-BR" sz="1700" dirty="0"/>
              <a:t>Contato por e-mail através de </a:t>
            </a:r>
            <a:r>
              <a:rPr lang="pt-BR" sz="1700" dirty="0">
                <a:hlinkClick r:id="rId4"/>
              </a:rPr>
              <a:t>msbrito@uesc.br</a:t>
            </a:r>
            <a:r>
              <a:rPr lang="pt-BR" sz="1700" dirty="0"/>
              <a:t> com título iniciando em [CET058]</a:t>
            </a:r>
          </a:p>
          <a:p>
            <a:pPr lvl="1" indent="-228600" defTabSz="914400"/>
            <a:r>
              <a:rPr lang="pt-BR" sz="1700" dirty="0"/>
              <a:t>Atenção e-mails sem esse título poderão demorar de ser respondidos.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 descr="Cabeça com Engrenagens">
            <a:extLst>
              <a:ext uri="{FF2B5EF4-FFF2-40B4-BE49-F238E27FC236}">
                <a16:creationId xmlns:a16="http://schemas.microsoft.com/office/drawing/2014/main" id="{3F9012D6-C404-1D40-B87C-20CAF6E999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F03FB3A-D200-D840-BC2C-A49B43AD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3190136-9A8B-3043-B5FC-3F5990F7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427F5CF-66F1-5F4A-8B28-328F6B60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8</a:t>
            </a:fld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860C058-E68A-2346-B8AD-624A5B29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e Organização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3160593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11281A6-3DBA-674E-8A7B-137547758D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9600" b="1" dirty="0"/>
              <a:t>Análise Léxica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3D965CE1-D195-4C4C-9B59-407E3363B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ED0CFF-9042-314E-B533-F6CBA3F7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FDB1AA-5EFB-0748-8E81-B7B47642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87497EF-E9FF-CA47-867A-5907A0D5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320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7436</TotalTime>
  <Words>3782</Words>
  <Application>Microsoft Macintosh PowerPoint</Application>
  <PresentationFormat>Widescreen</PresentationFormat>
  <Paragraphs>580</Paragraphs>
  <Slides>54</Slides>
  <Notes>11</Notes>
  <HiddenSlides>1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Courier</vt:lpstr>
      <vt:lpstr>Helvetica</vt:lpstr>
      <vt:lpstr>Wingdings</vt:lpstr>
      <vt:lpstr>Tema do Office</vt:lpstr>
      <vt:lpstr>CET 058 – Compiladores</vt:lpstr>
      <vt:lpstr>Ementa</vt:lpstr>
      <vt:lpstr>Conteúdo Programático - Atual</vt:lpstr>
      <vt:lpstr>Conteúdo Programático - Proposto</vt:lpstr>
      <vt:lpstr>Conteúdo Programático Proposto</vt:lpstr>
      <vt:lpstr>Compiladores é uma das disciplinas mais complexas da Ciência da Computação.</vt:lpstr>
      <vt:lpstr>Avaliações</vt:lpstr>
      <vt:lpstr>Projeto e Organização da Disciplina</vt:lpstr>
      <vt:lpstr>Análise Léxica</vt:lpstr>
      <vt:lpstr>O que é?</vt:lpstr>
      <vt:lpstr>Objetivos</vt:lpstr>
      <vt:lpstr>Tokens e Lexamas</vt:lpstr>
      <vt:lpstr>Um exemplo... Quais Tokens podemos extrair?</vt:lpstr>
      <vt:lpstr>Exemplos</vt:lpstr>
      <vt:lpstr>Problemas Durante o Processo</vt:lpstr>
      <vt:lpstr>Expressões Regulares</vt:lpstr>
      <vt:lpstr>Antes da Teoria... Prática!</vt:lpstr>
      <vt:lpstr>Como extrair os tokens?</vt:lpstr>
      <vt:lpstr>Brincando com o Awk</vt:lpstr>
      <vt:lpstr>Sintaxe para Expressões Regulares em AWK</vt:lpstr>
      <vt:lpstr>Bufferes de Entrada</vt:lpstr>
      <vt:lpstr>Flex – Gerador de Analisador Léxico</vt:lpstr>
      <vt:lpstr>Sintaxe para formação de expressões regulares.</vt:lpstr>
      <vt:lpstr>Atenção</vt:lpstr>
      <vt:lpstr>Teoria: Linguagens e Expressões Regulares</vt:lpstr>
      <vt:lpstr>Alfabetos e Cadeias</vt:lpstr>
      <vt:lpstr>Linguagens Regulares</vt:lpstr>
      <vt:lpstr>Operações Sobre Linguagens</vt:lpstr>
      <vt:lpstr>União</vt:lpstr>
      <vt:lpstr>Concatenação</vt:lpstr>
      <vt:lpstr>Fecho de Kleene</vt:lpstr>
      <vt:lpstr>Fechamento positivo de Kleene</vt:lpstr>
      <vt:lpstr>Expressões Regulares</vt:lpstr>
      <vt:lpstr>Expressões Regulares</vt:lpstr>
      <vt:lpstr>Expressões Regulares: Regras Base</vt:lpstr>
      <vt:lpstr>Expressões Regulares</vt:lpstr>
      <vt:lpstr>Expressões Regulares: Precedência</vt:lpstr>
      <vt:lpstr>Expressões Regulares</vt:lpstr>
      <vt:lpstr>Expressões Regulares</vt:lpstr>
      <vt:lpstr>Expressões Regulares: Leis Algébricas</vt:lpstr>
      <vt:lpstr>Definições Regulares</vt:lpstr>
      <vt:lpstr>Definições Regulares</vt:lpstr>
      <vt:lpstr>Exercícios</vt:lpstr>
      <vt:lpstr>Atividade nos Repositórios</vt:lpstr>
      <vt:lpstr>Diagramas de Transição</vt:lpstr>
      <vt:lpstr>Um exemplo de Diagrama de Transição</vt:lpstr>
      <vt:lpstr>Ambiguidades, Identificadores e Palavras Reservadas</vt:lpstr>
      <vt:lpstr>Ambiguidades, Identificadores e Palavras Reservadas</vt:lpstr>
      <vt:lpstr>Ambiguidades, Identificadores e Palavras Reservadas</vt:lpstr>
      <vt:lpstr>Ambiguidades, Identificadores e Palavras Reservadas</vt:lpstr>
      <vt:lpstr>Expressões Regulares AFD/DFA e AFN/NFA</vt:lpstr>
      <vt:lpstr>Expressões Regulares AFD/DFA e AFN/NFA</vt:lpstr>
      <vt:lpstr>Usando AFD</vt:lpstr>
      <vt:lpstr>Usando AFD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CET 058 – Compiladores</dc:title>
  <dc:creator>TU-Pseudonym 1436394553627466</dc:creator>
  <cp:lastModifiedBy>TU-Pseudonym 1436394553627466</cp:lastModifiedBy>
  <cp:revision>43</cp:revision>
  <dcterms:created xsi:type="dcterms:W3CDTF">2019-03-12T17:15:54Z</dcterms:created>
  <dcterms:modified xsi:type="dcterms:W3CDTF">2019-03-25T16:13:52Z</dcterms:modified>
</cp:coreProperties>
</file>