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75" r:id="rId13"/>
    <p:sldId id="269" r:id="rId14"/>
    <p:sldId id="271" r:id="rId15"/>
    <p:sldId id="276" r:id="rId16"/>
    <p:sldId id="265" r:id="rId17"/>
    <p:sldId id="278" r:id="rId18"/>
    <p:sldId id="270" r:id="rId19"/>
    <p:sldId id="272" r:id="rId20"/>
    <p:sldId id="266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6"/>
    <p:restoredTop sz="86420"/>
  </p:normalViewPr>
  <p:slideViewPr>
    <p:cSldViewPr snapToGrid="0" snapToObjects="1">
      <p:cViewPr varScale="1">
        <p:scale>
          <a:sx n="106" d="100"/>
          <a:sy n="106" d="100"/>
        </p:scale>
        <p:origin x="192" y="312"/>
      </p:cViewPr>
      <p:guideLst/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5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8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T058/2019.1" TargetMode="External"/><Relationship Id="rId2" Type="http://schemas.openxmlformats.org/officeDocument/2006/relationships/hyperlink" Target="https://github.com/CET0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msbrito@uesc.b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o arquivo de entrada e </a:t>
            </a:r>
            <a:r>
              <a:rPr lang="pt-BR" dirty="0" err="1"/>
              <a:t>escaneia</a:t>
            </a:r>
            <a:r>
              <a:rPr lang="pt-BR" dirty="0"/>
              <a:t> os caracteres.</a:t>
            </a:r>
          </a:p>
          <a:p>
            <a:r>
              <a:rPr lang="pt-BR" dirty="0"/>
              <a:t>Agrupa-os em Lexemas e produz um </a:t>
            </a:r>
            <a:r>
              <a:rPr lang="pt-BR" i="1" dirty="0" err="1"/>
              <a:t>token</a:t>
            </a:r>
            <a:r>
              <a:rPr lang="pt-BR" dirty="0"/>
              <a:t> como saída.</a:t>
            </a:r>
          </a:p>
          <a:p>
            <a:r>
              <a:rPr lang="pt-BR" dirty="0"/>
              <a:t>Pode remover espaços e comentários do código-fonte.</a:t>
            </a:r>
          </a:p>
          <a:p>
            <a:r>
              <a:rPr lang="pt-BR" dirty="0"/>
              <a:t>Expandir Macros encontradas no código-fonte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2CD-DC77-F243-85C7-6E940DC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r>
              <a:rPr lang="pt-BR" dirty="0"/>
              <a:t> e </a:t>
            </a:r>
            <a:r>
              <a:rPr lang="pt-BR" dirty="0" err="1"/>
              <a:t>Lexamas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18EAE-600E-3643-8989-610D6B5C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1DAC-FBB7-CA46-B33D-D52140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315FE-BD39-B546-84E1-41C959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B0309-BE8D-484C-B6D7-DBC888C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5528-3B70-D54E-8EBC-C994113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Durante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5C70F-E12D-9348-B5C9-1A8AC75E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Ambiguidades – Quando definimos a nossa linguagem podemos ter que lidar com ambiguidades do gênero: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int</a:t>
            </a:r>
            <a:r>
              <a:rPr lang="pt-BR" dirty="0"/>
              <a:t>  </a:t>
            </a:r>
            <a:r>
              <a:rPr lang="pt-BR" dirty="0" err="1"/>
              <a:t>vs</a:t>
            </a:r>
            <a:r>
              <a:rPr lang="pt-BR" dirty="0"/>
              <a:t>  </a:t>
            </a:r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print</a:t>
            </a:r>
            <a:endParaRPr lang="pt-BR" sz="1800" dirty="0">
              <a:solidFill>
                <a:srgbClr val="FFFFB6"/>
              </a:solidFill>
              <a:latin typeface="Helvetica" pitchFamily="2" charset="0"/>
            </a:endParaRPr>
          </a:p>
          <a:p>
            <a:pPr lvl="2"/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</a:t>
            </a:r>
            <a:r>
              <a:rPr lang="pt-BR" dirty="0"/>
              <a:t>    </a:t>
            </a:r>
            <a:r>
              <a:rPr lang="pt-BR" dirty="0" err="1"/>
              <a:t>vs</a:t>
            </a:r>
            <a:r>
              <a:rPr lang="pt-BR" dirty="0"/>
              <a:t>   </a:t>
            </a:r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&gt;=</a:t>
            </a:r>
          </a:p>
          <a:p>
            <a:endParaRPr lang="pt-BR" dirty="0"/>
          </a:p>
          <a:p>
            <a:r>
              <a:rPr lang="pt-BR" dirty="0" err="1"/>
              <a:t>Lookahead</a:t>
            </a:r>
            <a:endParaRPr lang="pt-BR" dirty="0"/>
          </a:p>
          <a:p>
            <a:pPr lvl="1"/>
            <a:r>
              <a:rPr lang="pt-BR" dirty="0"/>
              <a:t>É o nome da técnica usada para identificar se a leitura do </a:t>
            </a:r>
            <a:r>
              <a:rPr lang="pt-BR" i="1" dirty="0" err="1"/>
              <a:t>token</a:t>
            </a:r>
            <a:r>
              <a:rPr lang="pt-BR" dirty="0"/>
              <a:t> atual encerrou baseado na leitura de caracteres seguintes, definindo assim o termino do </a:t>
            </a:r>
            <a:r>
              <a:rPr lang="pt-BR" i="1" dirty="0" err="1"/>
              <a:t>token</a:t>
            </a:r>
            <a:r>
              <a:rPr lang="pt-BR" dirty="0"/>
              <a:t> atual bem como o início do próximo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987FB-2F69-F240-9CB9-CB06174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F75B-383F-CF46-B020-279CB3B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F43F9-F725-7349-91A2-EF5E05E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AB7E-74E0-2547-B863-5848E69F82D8}"/>
              </a:ext>
            </a:extLst>
          </p:cNvPr>
          <p:cNvSpPr txBox="1"/>
          <p:nvPr/>
        </p:nvSpPr>
        <p:spPr>
          <a:xfrm>
            <a:off x="188386" y="183568"/>
            <a:ext cx="439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Antes da teoria... Prática!</a:t>
            </a:r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26A381D-1FE2-F344-BCCF-9A4D8C5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Teoria... Prática!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D36A723C-FBE6-974F-8A02-216B5F6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mergulhar nos detalhes das expressões regulares e suas formalidades, vamos brincar com uma ferramenta que usa expressões regulares.</a:t>
            </a:r>
          </a:p>
          <a:p>
            <a:endParaRPr lang="pt-BR" dirty="0"/>
          </a:p>
          <a:p>
            <a:r>
              <a:rPr lang="pt-BR" dirty="0"/>
              <a:t>Vamos fazer alguns exercícios e entender como as expressões regulares funcionam na prática.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424C9-4A06-7742-BACC-F210B1E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A058-167F-F348-8316-781F3ADA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F21B-31C8-AF44-A6CE-293655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^ caractere no </a:t>
            </a:r>
            <a:r>
              <a:rPr lang="pt-BR" dirty="0" err="1"/>
              <a:t>começo</a:t>
            </a:r>
            <a:r>
              <a:rPr lang="pt-BR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8034-4D4F-774F-B20E-0FDABE0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Bufferes</a:t>
            </a:r>
            <a:r>
              <a:rPr lang="pt-BR" dirty="0"/>
              <a:t>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6424-7D14-BE48-B9EB-C4E8276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dificuldades pode ser observadas durante a extração de </a:t>
            </a:r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em um código fonte.</a:t>
            </a:r>
          </a:p>
          <a:p>
            <a:pPr lvl="1"/>
            <a:r>
              <a:rPr lang="pt-BR" i="1" dirty="0"/>
              <a:t>Isso é especialmente válido ao tentarmos, ex., extrair </a:t>
            </a:r>
            <a:r>
              <a:rPr lang="pt-BR" i="1" dirty="0" err="1"/>
              <a:t>tokens</a:t>
            </a:r>
            <a:r>
              <a:rPr lang="pt-BR" i="1" dirty="0"/>
              <a:t> cujo padrão pode aparecer em identificador.</a:t>
            </a:r>
          </a:p>
          <a:p>
            <a:pPr lvl="1"/>
            <a:r>
              <a:rPr lang="pt-BR" i="1" dirty="0"/>
              <a:t>Onde começa e onde termina o </a:t>
            </a:r>
            <a:r>
              <a:rPr lang="pt-BR" i="1" dirty="0" err="1"/>
              <a:t>token</a:t>
            </a:r>
            <a:r>
              <a:rPr lang="pt-BR" i="1" dirty="0"/>
              <a:t> é uma informação essencial.</a:t>
            </a:r>
          </a:p>
          <a:p>
            <a:r>
              <a:rPr lang="pt-BR" i="1" dirty="0"/>
              <a:t>Muitas vezes antes de determinar se uma ocorrência é válida precisamos ler alguns caracteres à frente. A técnica de analisar caracteres à frente é conhecida como </a:t>
            </a:r>
            <a:r>
              <a:rPr lang="pt-BR" b="1" i="1" dirty="0" err="1"/>
              <a:t>Lookahead</a:t>
            </a:r>
            <a:r>
              <a:rPr lang="pt-BR" b="1" i="1" dirty="0"/>
              <a:t>.</a:t>
            </a:r>
          </a:p>
          <a:p>
            <a:r>
              <a:rPr lang="pt-BR" i="1" dirty="0"/>
              <a:t>A dificuldade também está ligada à definição da gramática correspondente à linguagem.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ADDF-02D5-8C45-BBFF-8C1437EA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50F3E-A569-604A-98DF-4E66DED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57526-22B1-734C-B34C-4E2291B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00E0-05B0-F441-9F01-190DCCA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Flex – Gerador de Analisador Léxico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FEB05-1ABA-0C46-B521-658C59BF2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2DEDD-A90D-2648-99FD-71830F96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3CFE-5838-F940-A868-CF90513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8FDCD-2BCC-674C-9557-01F9BAB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C56AA6-EE09-B14C-95B0-6A22B9B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Sintaxe para formação de expressões regulares.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C4C19-B665-354E-93C0-8D6D6C5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100">
                <a:solidFill>
                  <a:prstClr val="white">
                    <a:alpha val="80000"/>
                  </a:prstClr>
                </a:solidFill>
              </a:rPr>
              <a:t>Compiladores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D71C-26FC-CD4C-8A49-3E5D3520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chemeClr val="tx1">
                    <a:alpha val="80000"/>
                  </a:schemeClr>
                </a:solidFill>
              </a:rPr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15AE-36DB-ED43-92BD-0CF6D0C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B6592E8-4CB6-CA48-8DDA-14B9D6C8BDBF}" type="slidenum">
              <a:rPr lang="pt-BR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pt-BR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20" name="Espaço Reservado para Conteúdo 8">
            <a:extLst>
              <a:ext uri="{FF2B5EF4-FFF2-40B4-BE49-F238E27FC236}">
                <a16:creationId xmlns:a16="http://schemas.microsoft.com/office/drawing/2014/main" id="{F818B44D-472F-3946-84D7-528544FB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4486"/>
              </p:ext>
            </p:extLst>
          </p:nvPr>
        </p:nvGraphicFramePr>
        <p:xfrm>
          <a:off x="5314713" y="966775"/>
          <a:ext cx="5841959" cy="557213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57882">
                  <a:extLst>
                    <a:ext uri="{9D8B030D-6E8A-4147-A177-3AD203B41FA5}">
                      <a16:colId xmlns:a16="http://schemas.microsoft.com/office/drawing/2014/main" val="1367811284"/>
                    </a:ext>
                  </a:extLst>
                </a:gridCol>
                <a:gridCol w="4184077">
                  <a:extLst>
                    <a:ext uri="{9D8B030D-6E8A-4147-A177-3AD203B41FA5}">
                      <a16:colId xmlns:a16="http://schemas.microsoft.com/office/drawing/2014/main" val="526959745"/>
                    </a:ext>
                  </a:extLst>
                </a:gridCol>
              </a:tblGrid>
              <a:tr h="30515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Padrão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Casa com...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extLst>
                  <a:ext uri="{0D108BD9-81ED-4DB2-BD59-A6C34878D82A}">
                    <a16:rowId xmlns:a16="http://schemas.microsoft.com/office/drawing/2014/main" val="178902234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digits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6341307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[0+9]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+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153924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[0,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‘,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5561432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442778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-, 0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099577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– or all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2520335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one or more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0236848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05683472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the upper case letters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82127362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aa, aaa or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7510308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two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35551271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exactly 4 a’s i.e,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450173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.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character except newline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65836110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a*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406694935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79203357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all lower case letters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556612657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alphabetic letter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6545282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w(x | y)z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 err="1">
                          <a:effectLst/>
                        </a:rPr>
                        <a:t>wxz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or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wyz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542462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BB09D-1FCE-1847-A89C-28821A8DCD7C}"/>
              </a:ext>
            </a:extLst>
          </p:cNvPr>
          <p:cNvSpPr txBox="1"/>
          <p:nvPr/>
        </p:nvSpPr>
        <p:spPr>
          <a:xfrm>
            <a:off x="11490884" y="642938"/>
            <a:ext cx="323165" cy="45243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Tabela adaptada de </a:t>
            </a:r>
            <a:r>
              <a:rPr lang="pt-BR" sz="900" dirty="0" err="1"/>
              <a:t>https</a:t>
            </a:r>
            <a:r>
              <a:rPr lang="pt-BR" sz="900" dirty="0"/>
              <a:t>://</a:t>
            </a:r>
            <a:r>
              <a:rPr lang="pt-BR" sz="900" dirty="0" err="1"/>
              <a:t>www.geeksforgeeks.org</a:t>
            </a:r>
            <a:r>
              <a:rPr lang="pt-BR" sz="900" dirty="0"/>
              <a:t>/</a:t>
            </a:r>
            <a:r>
              <a:rPr lang="pt-BR" sz="900" dirty="0" err="1"/>
              <a:t>flex</a:t>
            </a:r>
            <a:r>
              <a:rPr lang="pt-BR" sz="900" dirty="0"/>
              <a:t>-</a:t>
            </a:r>
            <a:r>
              <a:rPr lang="pt-BR" sz="900" dirty="0" err="1"/>
              <a:t>fast</a:t>
            </a:r>
            <a:r>
              <a:rPr lang="pt-BR" sz="900" dirty="0"/>
              <a:t>-lexical-</a:t>
            </a:r>
            <a:r>
              <a:rPr lang="pt-BR" sz="900" dirty="0" err="1"/>
              <a:t>analyzer</a:t>
            </a:r>
            <a:r>
              <a:rPr lang="pt-BR" sz="900" dirty="0"/>
              <a:t>-</a:t>
            </a:r>
            <a:r>
              <a:rPr lang="pt-BR" sz="900" dirty="0" err="1"/>
              <a:t>generator</a:t>
            </a:r>
            <a:r>
              <a:rPr lang="pt-BR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042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F466-56A3-D64A-9DD5-161F35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C173-6726-874A-8180-D5D89DB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que, dentro de classes de caracteres, operadores de expressões regulares perdem o seu significado e se tornam literais.</a:t>
            </a:r>
          </a:p>
          <a:p>
            <a:r>
              <a:rPr lang="pt-BR" dirty="0"/>
              <a:t>Com a exceção dos caracteres abaixo que precisam ser escapados.</a:t>
            </a:r>
          </a:p>
          <a:p>
            <a:pPr lvl="1"/>
            <a:r>
              <a:rPr lang="pt-BR" dirty="0"/>
              <a:t>\   caractere de escape</a:t>
            </a:r>
          </a:p>
          <a:p>
            <a:pPr lvl="1"/>
            <a:r>
              <a:rPr lang="pt-BR" dirty="0"/>
              <a:t>-	 intervalo </a:t>
            </a:r>
          </a:p>
          <a:p>
            <a:pPr lvl="1"/>
            <a:r>
              <a:rPr lang="pt-BR" dirty="0"/>
              <a:t>[]  operadores de classe de caracteres</a:t>
            </a:r>
          </a:p>
          <a:p>
            <a:pPr lvl="1"/>
            <a:r>
              <a:rPr lang="pt-BR" dirty="0"/>
              <a:t>^  no início da classe.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6495-6493-2348-814C-2ABBC1BC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B6F68-9EDE-144A-9E5F-4CCAC0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36FE6-375B-D647-8BC4-B0CFD40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2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47A173-C85B-6D45-AA91-02D763A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Teoria: Linguagens e Expressões Regulares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57C873-49E3-C44B-AEC9-1FA74446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 de Teoria da Computação...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10CA9-7FFF-B84E-8423-3A9567B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1EF39-8715-7A44-A15D-BABAB67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9C147-63DD-BA49-BE5B-C7F1612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4B9CCC6-B104-B64E-942C-41B7A22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Alfabetos e Cadeias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são uma excelente ferramenta para especificar padrões que podem ocorrer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de caracteres.</a:t>
                </a:r>
              </a:p>
              <a:p>
                <a:pPr lvl="1"/>
                <a:r>
                  <a:rPr lang="pt-BR" dirty="0"/>
                  <a:t>Nos referimos diariamente à cadeia de caracteres como </a:t>
                </a:r>
                <a:r>
                  <a:rPr lang="pt-BR" dirty="0" err="1"/>
                  <a:t>strings</a:t>
                </a:r>
                <a:r>
                  <a:rPr lang="pt-BR" dirty="0"/>
                  <a:t>. Os dois conceitos são equivalentes.</a:t>
                </a:r>
              </a:p>
              <a:p>
                <a:r>
                  <a:rPr lang="pt-BR" dirty="0"/>
                  <a:t>Ao conjunto de caracteres válidos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chamamos de </a:t>
                </a:r>
                <a:r>
                  <a:rPr lang="pt-BR" b="1" dirty="0">
                    <a:solidFill>
                      <a:schemeClr val="accent1"/>
                    </a:solidFill>
                  </a:rPr>
                  <a:t>alfabeto</a:t>
                </a:r>
                <a:r>
                  <a:rPr lang="pt-BR" b="1" dirty="0"/>
                  <a:t>.</a:t>
                </a:r>
              </a:p>
              <a:p>
                <a:pPr lvl="1"/>
                <a:r>
                  <a:rPr lang="pt-BR" dirty="0"/>
                  <a:t>Ex. o conjunto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{0,1}  </m:t>
                    </m:r>
                  </m:oMath>
                </a14:m>
                <a:r>
                  <a:rPr lang="pt-BR" dirty="0"/>
                  <a:t>é o alfabeto binário.</a:t>
                </a:r>
              </a:p>
              <a:p>
                <a:r>
                  <a:rPr lang="pt-BR" i="0" dirty="0">
                    <a:latin typeface="+mj-lt"/>
                    <a:ea typeface="Cambria Math" panose="02040503050406030204" pitchFamily="18" charset="0"/>
                  </a:rPr>
                  <a:t>∅</a:t>
                </a:r>
                <a:r>
                  <a:rPr lang="pt-BR" dirty="0"/>
                  <a:t> denota o conjunto vazio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D2A75-6736-7B4A-8A70-85C9420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0E7D5-B62D-AF40-A088-8BC1370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B5AF2-E809-3B49-BCE3-98152F74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01A6-8C3A-5E46-8BC7-3AE2EFE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“Uma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linguagem</a:t>
                </a:r>
                <a:r>
                  <a:rPr lang="pt-BR" dirty="0"/>
                  <a:t> é qualquer conjunto contável de cadeias de um alfabeto fixo.”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“</a:t>
                </a:r>
                <a:r>
                  <a:rPr lang="pt-BR" dirty="0">
                    <a:ea typeface="Cambria Math" panose="02040503050406030204" pitchFamily="18" charset="0"/>
                  </a:rPr>
                  <a:t>∅, o</a:t>
                </a:r>
                <a:r>
                  <a:rPr lang="pt-BR" dirty="0"/>
                  <a:t> conjunto vazio,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o conjunto contendo apenas a cadeia vazia são linguagens sob essa definição”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32" r="-1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FC5CB-FD3A-A745-8CAD-1DA2829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58484-CA63-7641-BF87-C3F72D5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2E1E-7F0F-A445-AA0C-FA506CD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2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6A3D-2D87-DA49-BB46-9C8ABF0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0A447-CC74-0E4F-9769-0857989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operações sobre linguagens são importantes em uma Análise Léxica elas são:</a:t>
            </a:r>
          </a:p>
          <a:p>
            <a:pPr lvl="1"/>
            <a:r>
              <a:rPr lang="pt-BR" dirty="0"/>
              <a:t>União</a:t>
            </a:r>
          </a:p>
          <a:p>
            <a:pPr lvl="1"/>
            <a:r>
              <a:rPr lang="pt-BR" dirty="0"/>
              <a:t>Concatenação</a:t>
            </a:r>
          </a:p>
          <a:p>
            <a:pPr lvl="1"/>
            <a:r>
              <a:rPr lang="pt-BR" dirty="0" err="1"/>
              <a:t>Kleene</a:t>
            </a:r>
            <a:r>
              <a:rPr lang="pt-BR" dirty="0"/>
              <a:t>-Star ou Fecho de </a:t>
            </a:r>
            <a:r>
              <a:rPr lang="pt-BR" dirty="0" err="1"/>
              <a:t>Kleene</a:t>
            </a:r>
            <a:endParaRPr lang="pt-BR" dirty="0"/>
          </a:p>
          <a:p>
            <a:pPr lvl="1"/>
            <a:r>
              <a:rPr lang="pt-BR" dirty="0" err="1"/>
              <a:t>Kleene</a:t>
            </a:r>
            <a:r>
              <a:rPr lang="pt-BR" dirty="0"/>
              <a:t>-Plus ou Fecho Positivo de </a:t>
            </a:r>
            <a:r>
              <a:rPr lang="pt-BR" dirty="0" err="1"/>
              <a:t>Kleene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A9DA8-9940-774E-B1C2-6530D71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62A67-E345-134D-BD19-F91B47F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94882-C927-CA4B-A312-616ECDE7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1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2CEE-E126-3041-8AF7-68D44877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A união é uma operação bem conhecida por nós, vejamos:</a:t>
                </a:r>
              </a:p>
              <a:p>
                <a:pPr lvl="1"/>
                <a:r>
                  <a:rPr lang="pt-BR" dirty="0"/>
                  <a:t>“Dada duas linguagens L e M a sua união é composta por todas as cadeias formadas a partir de uma cadeia da primeira linguagem e uma cadeia da segunda linguagem em todas as formas possíveis.” (AHO, 1995; p. 76)</a:t>
                </a:r>
              </a:p>
              <a:p>
                <a:pPr lvl="1"/>
                <a:r>
                  <a:rPr lang="pt-BR" dirty="0"/>
                  <a:t>Símbolos -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𝑠𝑖𝑠𝑡𝑒𝑚𝑎𝑠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𝑈𝑁𝐼𝑋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“União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}”</m:t>
                    </m:r>
                  </m:oMath>
                </a14:m>
                <a:r>
                  <a:rPr lang="pt-BR" dirty="0"/>
                  <a:t> (AHO, 1995; p. 76)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O conjunto de Letras e Dígitos – Estritament</a:t>
                </a:r>
                <a:r>
                  <a:rPr lang="pt-BR" dirty="0">
                    <a:ea typeface="Cambria Math" panose="02040503050406030204" pitchFamily="18" charset="0"/>
                  </a:rPr>
                  <a:t>e falando a linguagem com 62 cadeias de tamanho um, cada uma tendo uma letra ou dígito</a:t>
                </a:r>
                <a:r>
                  <a:rPr lang="pt-BR" b="0" dirty="0">
                    <a:ea typeface="Cambria Math" panose="02040503050406030204" pitchFamily="18" charset="0"/>
                  </a:rPr>
                  <a:t>“. (AHO, 1995; p. 77)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093A6-1968-6E4D-9BA0-BD6B6ECE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7B275-FE4D-D640-8474-59751C1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4C69D-B944-2140-AEE3-4937A5C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46F175-FE13-2243-A80A-69F1F864DB55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230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90618-E2A9-704A-8FC8-D73077E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“A concatenação é formada por uma cadeia da primeira linguagem e uma cadeia da segunda linguagem em todas as formas possíveis e concatenando-as.” (AHO, 1995; p. 76)</a:t>
                </a:r>
              </a:p>
              <a:p>
                <a:pPr lvl="1"/>
                <a:r>
                  <a:rPr lang="pt-BR" dirty="0"/>
                  <a:t>Símbolo - . ou implícito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pt-BR" b="0" dirty="0"/>
                  <a:t>A operação de concatenação pode também ser 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pt-BR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“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𝐿𝐷</m:t>
                    </m:r>
                  </m:oMath>
                </a14:m>
                <a:r>
                  <a:rPr lang="pt-BR" b="0" dirty="0"/>
                  <a:t> é o conjunto de 520 cadeias de tamanho 2 cada um consistindo em uma letra seguida por um dígito.”</a:t>
                </a:r>
                <a:r>
                  <a:rPr lang="pt-BR" dirty="0"/>
                  <a:t> (AHO, 1995; p. 77)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457189" lvl="1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F11D4-C3C0-184B-9087-E410DB7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677B5-9619-114A-80FC-003B9D0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DFE1E-1189-5C43-BB03-E0723EC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1C7757-B482-E44F-8699-2DEE90DC009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671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PT" dirty="0"/>
                  <a:t> “é o conjunto de cadeias obtidas concatenando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 zero ou mais vezes.” (AHO, 1995; p. 76)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letras, incluindo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a cadeia vazia.”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81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 positivo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positivo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PT" dirty="0"/>
                  <a:t> é semelhante ao fecho de </a:t>
                </a:r>
                <a:r>
                  <a:rPr lang="pt-PT" dirty="0" err="1"/>
                  <a:t>kleene</a:t>
                </a:r>
                <a:r>
                  <a:rPr lang="pt-PT" dirty="0"/>
                  <a:t> com a diferença que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não é possível.</a:t>
                </a:r>
              </a:p>
              <a:p>
                <a:pPr lvl="1"/>
                <a:r>
                  <a:rPr lang="pt-PT" dirty="0"/>
                  <a:t>Símbolo + sobrescrito, normal em UNIX.</a:t>
                </a:r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um ou mais dígitos.”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313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 as expressões regulares são um ferramenta útil para definirmos um padrão que estamos buscando em uma cadeia de caracteres.</a:t>
            </a:r>
          </a:p>
          <a:p>
            <a:r>
              <a:rPr lang="pt-BR" dirty="0"/>
              <a:t>A notação de expressões regulares que utilizamos tanto no </a:t>
            </a:r>
            <a:r>
              <a:rPr lang="pt-BR" dirty="0" err="1"/>
              <a:t>awk</a:t>
            </a:r>
            <a:r>
              <a:rPr lang="pt-BR" dirty="0"/>
              <a:t> como no Flex, se diferenciam um pouco da notação formal. </a:t>
            </a:r>
          </a:p>
          <a:p>
            <a:r>
              <a:rPr lang="pt-BR" dirty="0"/>
              <a:t>Vejamos alguns exemplos.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DCC4-0F58-4F4F-9D45-EA392EC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Suponhamos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pt-BR" dirty="0"/>
                  <a:t> seja o conjunto de todas as letras do alfabeto mais o caractere </a:t>
                </a:r>
                <a:r>
                  <a:rPr lang="pt-BR" dirty="0" err="1"/>
                  <a:t>underscore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representando qualquer dígito de 0 à 9.</a:t>
                </a:r>
              </a:p>
              <a:p>
                <a:r>
                  <a:rPr lang="pt-BR" dirty="0"/>
                  <a:t>Tomemos por base a seguinte expressão regular abaixo: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*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A barra vertical, como vimos é união e letra_ está sendo concatenada com a união entre parêntese.</a:t>
                </a:r>
              </a:p>
              <a:p>
                <a:r>
                  <a:rPr lang="pt-BR" dirty="0"/>
                  <a:t>Esta expressão regular representa o conjunto dos identificadores da linguagem C.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sz="1300" dirty="0"/>
                  <a:t>Adaptado de </a:t>
                </a:r>
                <a:r>
                  <a:rPr lang="pt-PT" sz="1400" dirty="0"/>
                  <a:t>(AHO, 1995; p. 77)</a:t>
                </a:r>
              </a:p>
              <a:p>
                <a:pPr>
                  <a:buFont typeface="Wingdings" pitchFamily="2" charset="2"/>
                  <a:buChar char="Ø"/>
                </a:pPr>
                <a:endParaRPr lang="pt-BR" sz="13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45ACA-DE1C-FB4D-8DA8-283FEF2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CD65-4688-B049-8895-361CE56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5CB8A-7CC0-A442-9F5B-714A16F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FA1F91-17A1-E942-9E86-841AAAA24CC1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551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34E1-12EC-FB4E-82D4-D27E699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Regras 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/>
                  <a:t> é uma expressão regular, ou seja, a linguagem cujo único elemento é a cadeia vazia.”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é um símbolo pertencente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uma expressão regular,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ou seja, a linguagem com uma cadeia, de tamanho um, com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em sua única posição. Observe que por convenção, usamos itálico para símbolos e negrito para sua expressão regular correspondente.”</a:t>
                </a:r>
              </a:p>
              <a:p>
                <a:r>
                  <a:rPr lang="pt-PT" dirty="0"/>
                  <a:t>(AHO, 1995; p. 77)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2D65D-BEBC-684C-A3D0-048C125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5CE53-F876-AF4B-AC6C-3972FE9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A78A5-F24B-1A4D-8741-DCAC953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A58342-2A24-464B-B0AE-0FA5B142ECA4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06471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3B97-2F5D-6241-BC24-97EC1CC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“As expressões regulares são construídas recursivamente a partir de expressões regulares menores.</a:t>
                </a:r>
              </a:p>
              <a:p>
                <a:r>
                  <a:rPr lang="pt-BR" b="1" dirty="0"/>
                  <a:t>“Indução: </a:t>
                </a:r>
                <a:r>
                  <a:rPr lang="pt-BR" dirty="0"/>
                  <a:t>existem 4 partes na indução, por meio das quais expressões regulares maiores são construídas a partir das menores...”</a:t>
                </a: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uma linguagem denotando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 um linguagem denotando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pt-BR" dirty="0"/>
                  <a:t>. Esta última regra diz que podemos acrescentar pares de parêntesis em torno das expressões sem alterar a linguagem que eles denotam.</a:t>
                </a:r>
              </a:p>
              <a:p>
                <a:pPr marL="971539" lvl="1" indent="-514350">
                  <a:buFont typeface="+mj-lt"/>
                  <a:buAutoNum type="arabicPeriod"/>
                </a:pPr>
                <a:endParaRPr lang="pt-BR" dirty="0"/>
              </a:p>
              <a:p>
                <a:r>
                  <a:rPr lang="pt-PT" dirty="0"/>
                  <a:t>(AHO, 1995; p. 77)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1C319-2CF7-0F48-AE02-7C69F8F7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B63A-04DB-F74F-9C4F-33EADAE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5673-A564-814C-9519-304AD46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BA22E-CFAF-AA4A-A142-5A2CF031E26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516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C5B5-2A79-9C48-A4A8-4782267F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Precedência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O operador unário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possui precedência mais alta e é associativa à esquerda.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A concatenação tem a segunda maior prioridade e é associativa à </a:t>
                </a:r>
                <a:r>
                  <a:rPr lang="pt-BR" dirty="0" err="1"/>
                  <a:t>esqueda</a:t>
                </a:r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| Tem a precedência mais baixa, e é associativa à esquerda.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Font typeface="+mj-lt"/>
                  <a:buAutoNum type="alphaLcParenR"/>
                </a:pPr>
                <a:endParaRPr lang="pt-BR" dirty="0"/>
              </a:p>
              <a:p>
                <a:r>
                  <a:rPr lang="pt-PT" sz="2000" dirty="0"/>
                  <a:t>(AHO, 1995; p. 77)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E4084-372D-9449-B513-17F14AA7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77919-E059-6F40-8CE6-50F2D9F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1707F-4CDF-594C-A264-CEF5B2B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EBE3EB-0C1E-194C-91F2-CE5D9EBEA063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/>
              <a:t>AHO, Alfred V.; SETHI, Ravi; ULLMAN, Jeffrey D. Compiladores:  princípios, técnicas e ferramentas. Rio de Janeiro: Guanabara Koogan, c1995. 344p. ISBN 8527703122 (broch.)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99267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3F97-515E-EE4E-8DEF-14D0D4C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Ex. “Considere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:r>
                  <a:rPr lang="pt-BR" dirty="0"/>
                  <a:t>A expressão regular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dirty="0"/>
                  <a:t> denota a linguagem {a, </a:t>
                </a:r>
                <a:r>
                  <a:rPr lang="pt-BR" dirty="0" err="1"/>
                  <a:t>b</a:t>
                </a:r>
                <a:r>
                  <a:rPr lang="pt-BR" dirty="0"/>
                  <a:t>}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pt-BR" dirty="0"/>
                  <a:t> denota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</m:oMath>
                </a14:m>
                <a:r>
                  <a:rPr lang="pt-BR" dirty="0"/>
                  <a:t>, a linguagem de todas as cadeias de tamanho dois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𝒂𝒂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𝒃𝒃</m:t>
                    </m:r>
                  </m:oMath>
                </a14:m>
                <a:endParaRPr lang="pt-BR" b="1" dirty="0"/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denota as linguagens consistindo em todas as cadeias de zero ou mais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, ou seja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denota o conjunto de todas as cadeias consistindo em zero ou mais instâncias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ou seja todas as cadeias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s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denota a linguagem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/>
                  <a:t>, ou seja a cadeia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todas as cadeias consistindo em zero ou mais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 e terminado em b.”</a:t>
                </a:r>
              </a:p>
              <a:p>
                <a:endParaRPr lang="pt-PT" dirty="0"/>
              </a:p>
              <a:p>
                <a:r>
                  <a:rPr lang="pt-PT" dirty="0"/>
                  <a:t>(AHO, 1995; p. 77-78)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3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4B008-F4BB-A244-93A0-E66FAC9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82346-81DF-9F4A-BBE8-C1C13E79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6B4D-BBD3-AA45-B744-480C739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AC6323-39A1-1B45-BC9E-D4DC7B02E82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7420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Uma linguagem que pode ser definida por uma expressão regular é chamada de </a:t>
                </a:r>
                <a:r>
                  <a:rPr lang="pt-BR" i="1" dirty="0"/>
                  <a:t>conjunto regular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Duas expressões regulares são equivalentes se elas denotam o mesmo conjunto regular e as descrevemos como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r>
                  <a:rPr lang="pt-BR" dirty="0"/>
                  <a:t>As expressões regulares possuem uma diversidade de expressões regulares:</a:t>
                </a:r>
              </a:p>
              <a:p>
                <a:endParaRPr lang="pt-BR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452D97-CF47-EB4B-8823-78D687B893B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048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/>
          <a:p>
            <a:r>
              <a:rPr lang="pt-BR"/>
              <a:t>Expressões Regulares: Leis Algébricas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062413" cy="365125"/>
          </a:xfrm>
        </p:spPr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6"/>
            <a:ext cx="1217435" cy="365125"/>
          </a:xfrm>
        </p:spPr>
        <p:txBody>
          <a:bodyPr/>
          <a:lstStyle/>
          <a:p>
            <a:fld id="{BB6592E8-4CB6-CA48-8DDA-14B9D6C8BDBF}" type="slidenum">
              <a:rPr lang="pt-BR" smtClean="0"/>
              <a:t>40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9CC99F-877A-564E-9C49-518BCA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88" y="1403200"/>
            <a:ext cx="9828036" cy="3712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0A593A-496F-2C45-B437-9B22F14886CE}"/>
              </a:ext>
            </a:extLst>
          </p:cNvPr>
          <p:cNvSpPr txBox="1"/>
          <p:nvPr/>
        </p:nvSpPr>
        <p:spPr>
          <a:xfrm>
            <a:off x="707366" y="552090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(AHO, 1995; p. 78)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42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maior conveniência, podemos dar nome às expressões regulares, como já vimos anteriormente com o exemplo do identificador em C.</a:t>
                </a:r>
              </a:p>
              <a:p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é um alfabeto de símbolos básicos, então uma definição regular  é uma sequência de definições da forma.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novo símbolo, não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e não o mesmo que qualquer outro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uma expressão regular envolvendo símbolos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PT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41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122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7007-9044-C54C-85FB-E343CA7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</m:oMath>
                </a14:m>
                <a:r>
                  <a:rPr lang="pt-BR" dirty="0"/>
                  <a:t>_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|_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0 | 1 | 2 | ... | 9|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𝑙𝑒𝑡𝑟𝑎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_(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𝑙𝑒𝑡𝑟𝑎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𝑑𝑖𝑔𝑖𝑡𝑜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A74CA-EA04-0A4F-BB85-DD5ED37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DD3A1-02E8-EC49-BB17-68858AE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85EB2-2FC7-AC4A-9DE5-B472F5F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186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E83A-339E-7C41-9EF5-A360105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74AA4-5613-D34A-8592-31EF947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Fazer exercícios da seção 3.3 do livro </a:t>
            </a:r>
            <a:r>
              <a:rPr lang="pt-PT" dirty="0"/>
              <a:t>(AHO, 1995; p. 78)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94C25-D5EE-3F4D-B71F-64CC6E45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E3B54-140E-F04D-B32B-984AFA8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8E1E0-9024-5A45-8FF1-CFBC1EF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 dirty="0"/>
              <a:t>Compiladores é uma das disciplinas mais complexas da Ciência da Computação.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Um desafio para ambos Professor e Estudante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pt-BR" sz="1700" dirty="0"/>
              <a:t>Ferramentas a serem utilizadas</a:t>
            </a:r>
          </a:p>
          <a:p>
            <a:pPr lvl="1" indent="-228600" defTabSz="914400"/>
            <a:r>
              <a:rPr lang="pt-BR" sz="1700" dirty="0"/>
              <a:t>Flex e BISON</a:t>
            </a:r>
          </a:p>
          <a:p>
            <a:pPr lvl="1" indent="-228600" defTabSz="914400"/>
            <a:r>
              <a:rPr lang="pt-BR" sz="1700" dirty="0"/>
              <a:t>Talvez LLVM</a:t>
            </a:r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2100" dirty="0"/>
              <a:t>Organização da Disciplina e Comunicação</a:t>
            </a:r>
          </a:p>
          <a:p>
            <a:pPr lvl="1" indent="-228600" defTabSz="914400"/>
            <a:r>
              <a:rPr lang="pt-BR" sz="1700" dirty="0">
                <a:hlinkClick r:id="rId2"/>
              </a:rPr>
              <a:t>https://github.com/CET058</a:t>
            </a:r>
            <a:r>
              <a:rPr lang="pt-BR" sz="1700" dirty="0"/>
              <a:t> </a:t>
            </a:r>
          </a:p>
          <a:p>
            <a:pPr indent="-228600" defTabSz="914400"/>
            <a:r>
              <a:rPr lang="pt-BR" sz="1700" dirty="0"/>
              <a:t>Repositório de Suporte</a:t>
            </a:r>
          </a:p>
          <a:p>
            <a:pPr lvl="1" indent="-228600" defTabSz="914400"/>
            <a:r>
              <a:rPr lang="pt-BR" sz="1700" dirty="0">
                <a:hlinkClick r:id="rId3"/>
              </a:rPr>
              <a:t>https://github.com/CET058/2019.1</a:t>
            </a:r>
            <a:endParaRPr lang="pt-BR" sz="1700" dirty="0"/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1700" dirty="0"/>
              <a:t>Contato por e-mail através de </a:t>
            </a:r>
            <a:r>
              <a:rPr lang="pt-BR" sz="1700" dirty="0">
                <a:hlinkClick r:id="rId4"/>
              </a:rPr>
              <a:t>msbrito@uesc.br</a:t>
            </a:r>
            <a:r>
              <a:rPr lang="pt-BR" sz="1700" dirty="0"/>
              <a:t> com título iniciando em [CET058]</a:t>
            </a:r>
          </a:p>
          <a:p>
            <a:pPr lvl="1" indent="-228600" defTabSz="914400"/>
            <a:r>
              <a:rPr lang="pt-BR" sz="1700" dirty="0"/>
              <a:t>Atenção e-mails sem esse título poderão demorar de ser respondidos.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60C058-E68A-2346-B8AD-624A5B2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Organização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3054</Words>
  <Application>Microsoft Macintosh PowerPoint</Application>
  <PresentationFormat>Widescreen</PresentationFormat>
  <Paragraphs>484</Paragraphs>
  <Slides>43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</vt:lpstr>
      <vt:lpstr>Helvetica</vt:lpstr>
      <vt:lpstr>Wingdings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 e Organização da Disciplina</vt:lpstr>
      <vt:lpstr>Análise Léxica</vt:lpstr>
      <vt:lpstr>O que é?</vt:lpstr>
      <vt:lpstr>Objetivos</vt:lpstr>
      <vt:lpstr>Tokens e Lexamas</vt:lpstr>
      <vt:lpstr>Um exemplo... Quais Tokens podemos extrair?</vt:lpstr>
      <vt:lpstr>Exemplos</vt:lpstr>
      <vt:lpstr>Problemas Durante o Processo</vt:lpstr>
      <vt:lpstr>Expressões Regulares</vt:lpstr>
      <vt:lpstr>Antes da Teoria... Prática!</vt:lpstr>
      <vt:lpstr>Como extrair os tokens?</vt:lpstr>
      <vt:lpstr>Brincando com o Awk</vt:lpstr>
      <vt:lpstr>Sintaxe para Expressões Regulares em AWK</vt:lpstr>
      <vt:lpstr>Bufferes de Entrada</vt:lpstr>
      <vt:lpstr>Flex – Gerador de Analisador Léxico</vt:lpstr>
      <vt:lpstr>Sintaxe para formação de expressões regulares.</vt:lpstr>
      <vt:lpstr>Atenção</vt:lpstr>
      <vt:lpstr>Teoria: Linguagens e Expressões Regulares</vt:lpstr>
      <vt:lpstr>Alfabetos e Cadeias</vt:lpstr>
      <vt:lpstr>Linguagens Regulares</vt:lpstr>
      <vt:lpstr>Operações Sobre Linguagens</vt:lpstr>
      <vt:lpstr>União</vt:lpstr>
      <vt:lpstr>Concatenação</vt:lpstr>
      <vt:lpstr>Fecho de Kleene</vt:lpstr>
      <vt:lpstr>Fechamento positivo de Kleene</vt:lpstr>
      <vt:lpstr>Expressões Regulares</vt:lpstr>
      <vt:lpstr>Expressões Regulares</vt:lpstr>
      <vt:lpstr>Expressões Regulares: Regras Base</vt:lpstr>
      <vt:lpstr>Expressões Regulares</vt:lpstr>
      <vt:lpstr>Expressões Regulares: Precedência</vt:lpstr>
      <vt:lpstr>Expressões Regulares</vt:lpstr>
      <vt:lpstr>Expressões Regulares</vt:lpstr>
      <vt:lpstr>Expressões Regulares: Leis Algébricas</vt:lpstr>
      <vt:lpstr>Definições Regulares</vt:lpstr>
      <vt:lpstr>Definições Regulares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Compiladores</dc:title>
  <dc:creator>TU-Pseudonym 1436394553627466</dc:creator>
  <cp:lastModifiedBy>TU-Pseudonym 1436394553627466</cp:lastModifiedBy>
  <cp:revision>32</cp:revision>
  <dcterms:created xsi:type="dcterms:W3CDTF">2019-03-12T17:15:54Z</dcterms:created>
  <dcterms:modified xsi:type="dcterms:W3CDTF">2019-03-20T13:49:23Z</dcterms:modified>
</cp:coreProperties>
</file>