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68" r:id="rId12"/>
    <p:sldId id="269" r:id="rId13"/>
    <p:sldId id="271" r:id="rId14"/>
    <p:sldId id="270" r:id="rId15"/>
    <p:sldId id="273" r:id="rId16"/>
    <p:sldId id="265" r:id="rId17"/>
    <p:sldId id="272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2"/>
    <p:restoredTop sz="93469"/>
  </p:normalViewPr>
  <p:slideViewPr>
    <p:cSldViewPr snapToGrid="0" snapToObjects="1">
      <p:cViewPr varScale="1">
        <p:scale>
          <a:sx n="83" d="100"/>
          <a:sy n="83" d="100"/>
        </p:scale>
        <p:origin x="208" y="888"/>
      </p:cViewPr>
      <p:guideLst/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3EFD1-E012-1B4E-9FBB-EC2F7160D07E}" type="datetimeFigureOut">
              <a:rPr lang="pt-BR" smtClean="0"/>
              <a:t>25/02/2019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86691-7D57-7540-8F73-8808FBCB7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70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1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6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74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86691-7D57-7540-8F73-8808FBCB75E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6F2B-4B97-5841-A3D9-94187826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7938"/>
            <a:ext cx="9144000" cy="2151062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49B4B-4809-9747-B225-FEB8C6C2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038"/>
            <a:ext cx="9144000" cy="1528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83718-995D-FF49-A8B0-920E495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5E7CA-52A3-BF4B-8455-1765046A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9E4C5-529B-C24C-B7B8-38355B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B67F182A-4769-3943-9846-737B4071E3D3}"/>
              </a:ext>
            </a:extLst>
          </p:cNvPr>
          <p:cNvSpPr/>
          <p:nvPr userDrawn="1"/>
        </p:nvSpPr>
        <p:spPr>
          <a:xfrm flipV="1">
            <a:off x="1495424" y="2970222"/>
            <a:ext cx="9172576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F457B-BC9F-1A42-9EDC-FCF036BC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1AF23-CB4D-D344-BA41-E52CE19D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ADBB-6006-7B49-9822-95C71B3B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FB62-3F64-1A4B-B527-22E530DD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882ECEEC-9EE1-384E-B005-8898D96435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96DEBCF-C2CB-A742-8547-4B62663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35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ADE5C-6682-5F4B-9DF2-C6365126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BFFD8-32E2-0045-885F-64E304AB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5D63-30EC-9542-BFDC-E7C32586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3CE2D-720B-CC46-9FAC-7811BD6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C6479-253B-BF42-9CA7-2305BB01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5CF808F-6CEE-C144-B414-0869DA5793B4}"/>
              </a:ext>
            </a:extLst>
          </p:cNvPr>
          <p:cNvSpPr/>
          <p:nvPr userDrawn="1"/>
        </p:nvSpPr>
        <p:spPr>
          <a:xfrm rot="5400000" flipV="1">
            <a:off x="6511134" y="2501107"/>
            <a:ext cx="5889627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8F26A-4C10-AE48-B0EE-4C91F23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F7D9-692E-604B-82AA-E17DD545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5C32F-F9F1-754E-9572-5525AE29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F8214-5AE7-664E-A307-30C6435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89C-5FEB-004C-A918-F3F031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5954C73-9051-024B-ACFF-67175C9AADCB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DC2E-BE35-0048-BCB0-46E3F362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C097A-EB40-594C-B2D6-F270DA0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D76DE-3ADE-C34F-9725-FD4AA26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47B9B-2F7E-2B4C-BCD4-90538B6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6322A-273C-F64F-896D-212963A9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3AAE2A31-3951-3647-8881-B70B82C102DF}"/>
              </a:ext>
            </a:extLst>
          </p:cNvPr>
          <p:cNvSpPr/>
          <p:nvPr userDrawn="1"/>
        </p:nvSpPr>
        <p:spPr>
          <a:xfrm flipV="1">
            <a:off x="831851" y="2838459"/>
            <a:ext cx="10528298" cy="504823"/>
          </a:xfrm>
          <a:prstGeom prst="halfFrame">
            <a:avLst>
              <a:gd name="adj1" fmla="val 13516"/>
              <a:gd name="adj2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5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B6CB-A3A2-EA40-BC8C-0AD4DA0D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4F05DB-C53D-4741-BD12-311102BA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B2FB4-17A9-1A44-BDB8-AE133D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147E-24B0-A94D-AB05-7CB80898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A63AA-DDC7-704C-ACD4-71C5CBE9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CDD27DAA-374E-2846-B82D-9B1878B3F079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95BF1B-8221-E64C-B8D8-FC17FEB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431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1934-091B-FA4D-9651-C32F2DE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7C160-A257-774E-BB9A-A9D146B1E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7DD21-C1BB-0F43-95B6-FCDA01A2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19A561-4315-7A44-AE38-EF9851B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5121F-E7B5-314B-8CC4-4F44A29D4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52803D-8052-AC45-BD33-9507855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22A5B0-D894-4149-A030-04EEC94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3CAB6-2BB2-9D4C-893B-368A6B1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4259D3-879B-F64E-9BE7-3770AA6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8F85E9-D217-4E47-8E04-5B5C2AE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DCED3-0447-B047-8729-37FD8C6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A0314BFA-51C4-444A-9576-A27965E33320}"/>
              </a:ext>
            </a:extLst>
          </p:cNvPr>
          <p:cNvSpPr/>
          <p:nvPr userDrawn="1"/>
        </p:nvSpPr>
        <p:spPr>
          <a:xfrm flipV="1">
            <a:off x="-14288" y="-28576"/>
            <a:ext cx="11368088" cy="892174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91727A1-4DBA-BA4D-84F2-FB509CF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56" y="0"/>
            <a:ext cx="10515600" cy="8635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94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706AF3-E839-7C4C-A8FA-595621B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9779B-7A6D-7B4E-9C1D-AC067E76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8802C-CC65-8047-BFBA-D9BFDB54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0F77-122D-6941-A97D-092DCAC2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3" y="457200"/>
            <a:ext cx="3814762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B1E06-3AFE-F242-9048-1ED03848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CC1BB-4C8D-144D-A9E1-4ABB9A2E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1274D-9783-6249-B94A-5C04AA63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5C9E5-678A-9A44-A742-2613DDD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BD4D5-7E16-D640-B6E8-4F36FC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eio-quadro 7">
            <a:extLst>
              <a:ext uri="{FF2B5EF4-FFF2-40B4-BE49-F238E27FC236}">
                <a16:creationId xmlns:a16="http://schemas.microsoft.com/office/drawing/2014/main" id="{3F539175-B0DA-CD47-88DA-A1DEB8A1A4EA}"/>
              </a:ext>
            </a:extLst>
          </p:cNvPr>
          <p:cNvSpPr/>
          <p:nvPr userDrawn="1"/>
        </p:nvSpPr>
        <p:spPr>
          <a:xfrm flipV="1">
            <a:off x="793748" y="595310"/>
            <a:ext cx="4052888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4FBFB-227F-0942-AA10-9A14DE0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57200"/>
            <a:ext cx="3771900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C21D24-4643-A44D-84A4-CC245D542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45A19-1A05-BB4A-994E-C8C98BC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lang="pt-BR"/>
              <a:t>Clique para editar os estilos de texto Mestres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08582-64FB-9A48-B57A-8466ADE6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BA70D-D649-3E47-AAEC-73D75A49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ACB6B-9057-9F4D-8B91-EED5209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8675588E-BFE9-B745-AB14-CA0866963390}"/>
              </a:ext>
            </a:extLst>
          </p:cNvPr>
          <p:cNvSpPr/>
          <p:nvPr userDrawn="1"/>
        </p:nvSpPr>
        <p:spPr>
          <a:xfrm flipV="1">
            <a:off x="836612" y="595309"/>
            <a:ext cx="4010024" cy="1462089"/>
          </a:xfrm>
          <a:prstGeom prst="halfFrame">
            <a:avLst>
              <a:gd name="adj1" fmla="val 5309"/>
              <a:gd name="adj2" fmla="val 746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0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E752D2-8330-D94C-937B-E008618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6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6B41A-B648-9944-91F7-D0A1B8EA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Clique para editar os estilos de texto Mestres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9A356-31E6-9F4E-8440-1C47BA08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8F88A-15A2-9941-8B0B-DF9081921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06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AC5B5-C203-AE48-9044-82D774B7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121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92E8-4CB6-CA48-8DDA-14B9D6C8BD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9C0D96-A10E-C746-A2D7-D247A7658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6000"/>
          </a:blip>
          <a:stretch>
            <a:fillRect/>
          </a:stretch>
        </p:blipFill>
        <p:spPr>
          <a:xfrm>
            <a:off x="5607225" y="520896"/>
            <a:ext cx="4220811" cy="5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sbrito@uesc.br" TargetMode="External"/><Relationship Id="rId2" Type="http://schemas.openxmlformats.org/officeDocument/2006/relationships/hyperlink" Target="https://github.com/mathiasbrito/CET058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5AB38-A02B-4542-92DE-CA2FD321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CET 058 –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6394B-72F4-9441-BAC3-C42C317D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Prof. Mathias Santos de Brito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EF29D-BE3D-0048-A1A9-2B3C993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F6D351-90A8-8C4B-913B-E3C5FBCC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DC53D-F2AA-F44D-9212-3DF78E3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7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5BC8-697F-6A43-B980-2595940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0994-4DF0-444F-AF42-9A2F9B6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“É a primeira Fase de um Compilador. Sua tarefa principal é a de ler os caracteres de entrada e produzir uma sequência de </a:t>
            </a:r>
            <a:r>
              <a:rPr lang="pt-BR" i="1" dirty="0" err="1"/>
              <a:t>tokens</a:t>
            </a:r>
            <a:r>
              <a:rPr lang="pt-BR" dirty="0"/>
              <a:t> que o </a:t>
            </a:r>
            <a:r>
              <a:rPr lang="pt-BR" i="1" dirty="0" err="1"/>
              <a:t>parser</a:t>
            </a:r>
            <a:r>
              <a:rPr lang="pt-BR" dirty="0"/>
              <a:t> utiliza para a análise sintática”</a:t>
            </a:r>
          </a:p>
          <a:p>
            <a:pPr marL="0" indent="0" algn="ctr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Alfredo V. </a:t>
            </a:r>
            <a:r>
              <a:rPr lang="pt-BR" sz="1800" dirty="0" err="1"/>
              <a:t>Aho</a:t>
            </a:r>
            <a:r>
              <a:rPr lang="pt-BR" sz="1800" dirty="0"/>
              <a:t>; Compiladores: Princípios, Técnicas e Ferramentas</a:t>
            </a:r>
            <a:r>
              <a:rPr lang="pt-BR" dirty="0"/>
              <a:t>	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D19C6-B751-3C4F-B6F8-650FA8E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67972-8738-624A-A0F8-317F6958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4A05B-BF30-434A-B1E6-770928DB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0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768B-4C0D-9844-8EE3-599FC484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68E3-96E6-D843-A7A6-2FE9CB25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Extrair os </a:t>
            </a:r>
            <a:r>
              <a:rPr lang="pt-BR" i="1" dirty="0" err="1"/>
              <a:t>tokens</a:t>
            </a:r>
            <a:endParaRPr lang="pt-BR" i="1" dirty="0"/>
          </a:p>
          <a:p>
            <a:r>
              <a:rPr lang="pt-BR" i="1" dirty="0" err="1"/>
              <a:t>Tokens</a:t>
            </a:r>
            <a:r>
              <a:rPr lang="pt-BR" i="1" dirty="0"/>
              <a:t> </a:t>
            </a:r>
            <a:r>
              <a:rPr lang="pt-BR" dirty="0"/>
              <a:t>são um conjunto de caracteres que possui um significado</a:t>
            </a:r>
          </a:p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identificadores</a:t>
            </a:r>
          </a:p>
          <a:p>
            <a:pPr lvl="1"/>
            <a:r>
              <a:rPr lang="pt-BR" dirty="0"/>
              <a:t>Constantes</a:t>
            </a:r>
          </a:p>
          <a:p>
            <a:pPr lvl="1"/>
            <a:r>
              <a:rPr lang="pt-BR" dirty="0"/>
              <a:t>Operadores</a:t>
            </a:r>
          </a:p>
          <a:p>
            <a:pPr lvl="1"/>
            <a:r>
              <a:rPr lang="pt-BR" dirty="0"/>
              <a:t>Etc.</a:t>
            </a:r>
          </a:p>
          <a:p>
            <a:r>
              <a:rPr lang="pt-BR" dirty="0"/>
              <a:t>Um Lexema é o conjunto de caracteres que forma o </a:t>
            </a:r>
            <a:r>
              <a:rPr lang="pt-BR" i="1" dirty="0" err="1"/>
              <a:t>token</a:t>
            </a:r>
            <a:r>
              <a:rPr lang="pt-BR" dirty="0"/>
              <a:t>.</a:t>
            </a:r>
          </a:p>
          <a:p>
            <a:r>
              <a:rPr lang="pt-BR" dirty="0"/>
              <a:t>Um lexema pode ser composto por um ou mais caracteres</a:t>
            </a:r>
          </a:p>
          <a:p>
            <a:r>
              <a:rPr lang="pt-BR" dirty="0"/>
              <a:t>Um </a:t>
            </a:r>
            <a:r>
              <a:rPr lang="pt-BR" i="1" dirty="0" err="1"/>
              <a:t>token</a:t>
            </a:r>
            <a:r>
              <a:rPr lang="pt-BR" i="1" dirty="0"/>
              <a:t> </a:t>
            </a:r>
            <a:r>
              <a:rPr lang="pt-BR" dirty="0"/>
              <a:t>pode ser composto por mais de um lexema.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10895-3533-4541-AE48-06BF0DC9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2D5CB-E40F-8544-A5BF-B1378F2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42AC5-591F-1C49-B5E1-3DC9D281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BF17-6A83-A840-B1D5-CD0E2D60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exemplo... Quais </a:t>
            </a:r>
            <a:r>
              <a:rPr lang="pt-BR" i="1" dirty="0" err="1"/>
              <a:t>Tokens</a:t>
            </a:r>
            <a:r>
              <a:rPr lang="pt-BR" dirty="0"/>
              <a:t> podemos extrair?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4F3D7-1FA2-CF42-9DBA-BA6A71F6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E8955-5658-2D46-BE54-2F0ABB7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9777AC-FBE9-8644-8074-7AB344D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12</a:t>
            </a:fld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2E3671-E6AC-C248-8438-2BE6BDADFB10}"/>
              </a:ext>
            </a:extLst>
          </p:cNvPr>
          <p:cNvSpPr/>
          <p:nvPr/>
        </p:nvSpPr>
        <p:spPr>
          <a:xfrm>
            <a:off x="889638" y="11836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#include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&lt;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stdio.c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&gt; </a:t>
            </a:r>
            <a:b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unsigned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if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==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 err="1">
                <a:solidFill>
                  <a:srgbClr val="96CBFE"/>
                </a:solidFill>
                <a:effectLst/>
                <a:latin typeface="Helvetica" pitchFamily="2" charset="0"/>
              </a:rPr>
              <a:t>return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2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(n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-</a:t>
            </a:r>
            <a:r>
              <a:rPr lang="pt-BR" dirty="0">
                <a:solidFill>
                  <a:srgbClr val="FF73FD"/>
                </a:solidFill>
                <a:latin typeface="Helvetica" pitchFamily="2" charset="0"/>
              </a:rPr>
              <a:t>1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 err="1">
                <a:solidFill>
                  <a:srgbClr val="FFFFB6"/>
                </a:solidFill>
                <a:effectLst/>
                <a:latin typeface="Helvetica" pitchFamily="2" charset="0"/>
              </a:rPr>
              <a:t>int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main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r>
              <a:rPr lang="pt-BR" dirty="0">
                <a:solidFill>
                  <a:srgbClr val="96CBFE"/>
                </a:solidFill>
                <a:effectLst/>
                <a:latin typeface="Helvetica" pitchFamily="2" charset="0"/>
              </a:rPr>
              <a:t>for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=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&lt;</a:t>
            </a:r>
            <a:r>
              <a:rPr lang="pt-BR" dirty="0">
                <a:solidFill>
                  <a:srgbClr val="FF73FD"/>
                </a:solidFill>
                <a:effectLst/>
                <a:latin typeface="Helvetica" pitchFamily="2" charset="0"/>
              </a:rPr>
              <a:t>10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; 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EDEDED"/>
                </a:solidFill>
                <a:effectLst/>
                <a:latin typeface="Helvetica" pitchFamily="2" charset="0"/>
              </a:rPr>
              <a:t>++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 {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 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printf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"%</a:t>
            </a:r>
            <a:r>
              <a:rPr lang="pt-BR" dirty="0" err="1">
                <a:solidFill>
                  <a:srgbClr val="A8FF60"/>
                </a:solidFill>
                <a:effectLst/>
                <a:latin typeface="Helvetica" pitchFamily="2" charset="0"/>
              </a:rPr>
              <a:t>d</a:t>
            </a:r>
            <a:r>
              <a:rPr lang="pt-BR" dirty="0">
                <a:solidFill>
                  <a:srgbClr val="A8FF60"/>
                </a:solidFill>
                <a:effectLst/>
                <a:latin typeface="Helvetica" pitchFamily="2" charset="0"/>
              </a:rPr>
              <a:t>"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, </a:t>
            </a:r>
            <a:r>
              <a:rPr lang="pt-BR" dirty="0" err="1">
                <a:solidFill>
                  <a:srgbClr val="FFD2A7"/>
                </a:solidFill>
                <a:effectLst/>
                <a:latin typeface="Helvetica" pitchFamily="2" charset="0"/>
              </a:rPr>
              <a:t>fib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(</a:t>
            </a:r>
            <a:r>
              <a:rPr lang="pt-BR" dirty="0" err="1">
                <a:solidFill>
                  <a:srgbClr val="C5C8C6"/>
                </a:solidFill>
                <a:effectLst/>
                <a:latin typeface="Helvetica" pitchFamily="2" charset="0"/>
              </a:rPr>
              <a:t>i</a:t>
            </a: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));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};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}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  <a:t>  </a:t>
            </a:r>
            <a:br>
              <a:rPr lang="pt-BR" dirty="0">
                <a:solidFill>
                  <a:srgbClr val="C5C8C6"/>
                </a:solidFill>
                <a:effectLst/>
                <a:latin typeface="Helvetica" pitchFamily="2" charset="0"/>
              </a:rPr>
            </a:br>
            <a:endParaRPr lang="pt-BR" dirty="0">
              <a:solidFill>
                <a:srgbClr val="C5C8C6"/>
              </a:solidFill>
              <a:effectLst/>
              <a:latin typeface="Helvetica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0F1E1C-1B5C-2B45-B3EF-39B932AF49AF}"/>
              </a:ext>
            </a:extLst>
          </p:cNvPr>
          <p:cNvSpPr txBox="1"/>
          <p:nvPr/>
        </p:nvSpPr>
        <p:spPr>
          <a:xfrm>
            <a:off x="6559732" y="1183606"/>
            <a:ext cx="410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Antes de Iniciar a análise sintática devemos extrair os </a:t>
            </a:r>
            <a:r>
              <a:rPr lang="pt-BR" sz="2800" i="1" dirty="0" err="1"/>
              <a:t>tokens</a:t>
            </a:r>
            <a:r>
              <a:rPr lang="pt-BR" sz="2800" i="1" dirty="0"/>
              <a:t>, </a:t>
            </a:r>
            <a:r>
              <a:rPr lang="pt-BR" sz="2800" dirty="0"/>
              <a:t>tente encontrar alguns </a:t>
            </a:r>
            <a:r>
              <a:rPr lang="pt-BR" sz="2800" i="1" dirty="0" err="1"/>
              <a:t>tokens</a:t>
            </a:r>
            <a:r>
              <a:rPr lang="pt-BR" sz="2800" dirty="0"/>
              <a:t> e classifique-os...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9BE219-089E-7B47-93C7-C8EB48DB2C99}"/>
              </a:ext>
            </a:extLst>
          </p:cNvPr>
          <p:cNvSpPr txBox="1"/>
          <p:nvPr/>
        </p:nvSpPr>
        <p:spPr>
          <a:xfrm>
            <a:off x="5011815" y="4662533"/>
            <a:ext cx="131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&lt;id, “</a:t>
            </a:r>
            <a:r>
              <a:rPr lang="pt-BR" sz="2400" b="1" dirty="0" err="1"/>
              <a:t>n</a:t>
            </a:r>
            <a:r>
              <a:rPr lang="pt-BR" sz="2400" b="1" dirty="0"/>
              <a:t>”&gt;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F9A7C9-0293-2D45-833A-78B87CDA85F4}"/>
              </a:ext>
            </a:extLst>
          </p:cNvPr>
          <p:cNvSpPr txBox="1"/>
          <p:nvPr/>
        </p:nvSpPr>
        <p:spPr>
          <a:xfrm>
            <a:off x="6327696" y="4662533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number</a:t>
            </a:r>
            <a:r>
              <a:rPr lang="pt-BR" sz="2400" b="1" dirty="0"/>
              <a:t>, “0”&gt;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FA42E-7103-6F46-9793-D1BA1A9A90F4}"/>
              </a:ext>
            </a:extLst>
          </p:cNvPr>
          <p:cNvSpPr txBox="1"/>
          <p:nvPr/>
        </p:nvSpPr>
        <p:spPr>
          <a:xfrm>
            <a:off x="8365090" y="4662532"/>
            <a:ext cx="208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 err="1"/>
              <a:t>if</a:t>
            </a:r>
            <a:r>
              <a:rPr lang="pt-BR" sz="2400" b="1" dirty="0"/>
              <a:t>, &gt;</a:t>
            </a:r>
          </a:p>
        </p:txBody>
      </p:sp>
    </p:spTree>
    <p:extLst>
      <p:ext uri="{BB962C8B-B14F-4D97-AF65-F5344CB8AC3E}">
        <p14:creationId xmlns:p14="http://schemas.microsoft.com/office/powerpoint/2010/main" val="115911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5074-80E6-D644-A554-1C2B738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D5DC7E6-335D-B243-B1C5-5EFDF9FE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022988"/>
              </p:ext>
            </p:extLst>
          </p:nvPr>
        </p:nvGraphicFramePr>
        <p:xfrm>
          <a:off x="812006" y="268287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1678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432642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590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Exemplos de Lexemas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&lt;, &gt;, &lt;=, &gt;=, &lt;&gt;, &gt;,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Idade,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1, 3.52, 5.4345E6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3715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939A8-400F-5E41-B4FE-5BC55CD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528D-D3CF-3A47-A97B-5BC4F7AB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8C9D0-6CA6-6743-A2D2-E17B7C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7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FF7E-4791-5541-A1D0-ABE424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extrair os </a:t>
            </a:r>
            <a:r>
              <a:rPr lang="pt-BR" i="1" dirty="0" err="1"/>
              <a:t>tokens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2580-E6A8-5444-A893-35F14D59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Podemos utilizar expressões regulares para extrair os </a:t>
            </a:r>
            <a:r>
              <a:rPr lang="pt-BR" i="1" dirty="0" err="1"/>
              <a:t>tokens</a:t>
            </a:r>
            <a:r>
              <a:rPr lang="pt-BR" dirty="0"/>
              <a:t> de um </a:t>
            </a:r>
            <a:r>
              <a:rPr lang="pt-BR" i="1" dirty="0" err="1"/>
              <a:t>stream</a:t>
            </a:r>
            <a:r>
              <a:rPr lang="pt-BR" dirty="0"/>
              <a:t> de caracteres.</a:t>
            </a:r>
          </a:p>
          <a:p>
            <a:r>
              <a:rPr lang="pt-BR" dirty="0"/>
              <a:t>Expressões regulares são extremamente úteis em diversas área da computação e suas aplicações.</a:t>
            </a:r>
          </a:p>
          <a:p>
            <a:pPr lvl="1"/>
            <a:r>
              <a:rPr lang="pt-BR" dirty="0"/>
              <a:t>Administração de Redes</a:t>
            </a:r>
          </a:p>
          <a:p>
            <a:pPr lvl="1"/>
            <a:r>
              <a:rPr lang="pt-BR" dirty="0"/>
              <a:t>Análise de Dados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/>
              <a:t>Diversas ferramentas usam expressões regulares e muitas linguagens oferecem bibliotecas para processar </a:t>
            </a:r>
            <a:r>
              <a:rPr lang="pt-BR" i="1" dirty="0" err="1"/>
              <a:t>strings</a:t>
            </a:r>
            <a:r>
              <a:rPr lang="pt-BR" dirty="0"/>
              <a:t> usando expressões regulares.</a:t>
            </a:r>
          </a:p>
          <a:p>
            <a:pPr lvl="1"/>
            <a:r>
              <a:rPr lang="pt-BR" dirty="0" err="1"/>
              <a:t>sed</a:t>
            </a:r>
            <a:r>
              <a:rPr lang="pt-BR" dirty="0"/>
              <a:t>, </a:t>
            </a:r>
            <a:r>
              <a:rPr lang="pt-BR" dirty="0" err="1"/>
              <a:t>awk</a:t>
            </a:r>
            <a:r>
              <a:rPr lang="pt-BR" dirty="0"/>
              <a:t>, </a:t>
            </a:r>
            <a:r>
              <a:rPr lang="pt-BR" dirty="0" err="1"/>
              <a:t>perl</a:t>
            </a:r>
            <a:endParaRPr lang="pt-BR" dirty="0"/>
          </a:p>
          <a:p>
            <a:r>
              <a:rPr lang="pt-BR" dirty="0"/>
              <a:t>Um problema potencial  são as diferentes sintaxes para representar uma Expressão Regular.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4675-D49F-1845-906C-2FB581FC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2B022-AD13-C444-8AA9-38A5EE5E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D360-8564-D242-A0C7-4B9CCCE0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4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8688819-746B-2549-8FF9-B16CECF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Regulares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AC1510-A6C3-FE44-A8A8-DD3B1E134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Revisão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8827-3A1A-4C47-B267-420D7B6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3608A-0432-0843-8B5D-E910DFEB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FC0FE-4135-5940-AD3F-B335D0C1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91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30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5B4F1A-9D11-884A-A367-B8C8E453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Brincando com o </a:t>
            </a:r>
            <a:r>
              <a:rPr lang="pt-BR" dirty="0" err="1"/>
              <a:t>Awk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402B4D-8022-DE41-A30A-34EEDFDE3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i="1" dirty="0"/>
              <a:t>Análise Léxica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2D101-ECD5-BB46-8DAE-A89AD7C1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E70A418-72DE-5B43-9342-28253C40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3394976-C3EF-FF40-9A8F-E51379E1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48450A-B10D-A543-8EFD-23B16465E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dirty="0"/>
              <a:t>^ </a:t>
            </a:r>
            <a:r>
              <a:rPr lang="pt-BR" dirty="0"/>
              <a:t>caractere</a:t>
            </a:r>
            <a:r>
              <a:rPr lang="en" dirty="0"/>
              <a:t> no </a:t>
            </a:r>
            <a:r>
              <a:rPr lang="en" dirty="0" err="1"/>
              <a:t>começo</a:t>
            </a:r>
            <a:r>
              <a:rPr lang="en" dirty="0"/>
              <a:t> do string.</a:t>
            </a:r>
          </a:p>
          <a:p>
            <a:r>
              <a:rPr lang="pt-BR" dirty="0"/>
              <a:t>$ caractere no final do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. Qualquer caractere simples incluindo nova linha</a:t>
            </a:r>
          </a:p>
          <a:p>
            <a:r>
              <a:rPr lang="pt-BR" dirty="0"/>
              <a:t>[...] Lista de caracteres podendo usar intervalos como </a:t>
            </a:r>
            <a:r>
              <a:rPr lang="pt-BR" dirty="0" err="1"/>
              <a:t>a-z</a:t>
            </a:r>
            <a:r>
              <a:rPr lang="pt-BR" dirty="0"/>
              <a:t>, A-Z, 0-9</a:t>
            </a:r>
          </a:p>
          <a:p>
            <a:r>
              <a:rPr lang="pt-BR" dirty="0"/>
              <a:t>| usado para indicar alternativas, como um OU.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B8DA8B-E394-4647-994C-8F7265BCF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* o símbolo o regular anterior pode se repetir.</a:t>
            </a:r>
          </a:p>
          <a:p>
            <a:r>
              <a:rPr lang="pt-BR" dirty="0"/>
              <a:t>+ como o anterior mas deve ocorrer pelo menos uma vez</a:t>
            </a:r>
          </a:p>
          <a:p>
            <a:r>
              <a:rPr lang="pt-BR" dirty="0"/>
              <a:t>? O símbolo anterior deve ocorrer uma vez ou nenhuma.</a:t>
            </a:r>
          </a:p>
          <a:p>
            <a:r>
              <a:rPr lang="pt-BR" dirty="0" err="1"/>
              <a:t>Ex</a:t>
            </a:r>
            <a:r>
              <a:rPr lang="pt-BR" dirty="0"/>
              <a:t> para detecção de um identificador. </a:t>
            </a:r>
            <a:br>
              <a:rPr lang="pt-BR" dirty="0"/>
            </a:br>
            <a:r>
              <a:rPr lang="pt-BR" dirty="0"/>
              <a:t>	</a:t>
            </a:r>
            <a:r>
              <a:rPr lang="pt-BR" sz="2000" dirty="0">
                <a:latin typeface="Courier" pitchFamily="2" charset="0"/>
              </a:rPr>
              <a:t>[_a-</a:t>
            </a:r>
            <a:r>
              <a:rPr lang="pt-BR" sz="2000" dirty="0" err="1">
                <a:latin typeface="Courier" pitchFamily="2" charset="0"/>
              </a:rPr>
              <a:t>zA</a:t>
            </a:r>
            <a:r>
              <a:rPr lang="pt-BR" sz="2000" dirty="0">
                <a:latin typeface="Courier" pitchFamily="2" charset="0"/>
              </a:rPr>
              <a:t>-</a:t>
            </a:r>
            <a:r>
              <a:rPr lang="pt-BR" sz="2000" dirty="0" err="1">
                <a:latin typeface="Courier" pitchFamily="2" charset="0"/>
              </a:rPr>
              <a:t>Z</a:t>
            </a:r>
            <a:r>
              <a:rPr lang="pt-BR" sz="2000" dirty="0">
                <a:latin typeface="Courier" pitchFamily="2" charset="0"/>
              </a:rPr>
              <a:t>][_a-zA-Z0-9]*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6E91D40-26B5-0A4F-A018-FE75FEEB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Expressões Regulares em AWK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803530-8916-094D-AAED-2BC17B09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5C32D-BB91-8A4D-B7F3-13501D0A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90200F-2E32-EB45-914E-E58456E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5F1FE-C153-804B-9B2E-A095E95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Ementa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31F707F-19A7-C047-9623-57C5C18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Introdução ao Estudo dos Compiladores</a:t>
            </a:r>
          </a:p>
          <a:p>
            <a:r>
              <a:rPr lang="pt-BR" noProof="0" dirty="0"/>
              <a:t>Linguagens de Programação</a:t>
            </a:r>
          </a:p>
          <a:p>
            <a:r>
              <a:rPr lang="pt-BR" noProof="0" dirty="0"/>
              <a:t>Tradutores e Compiladores</a:t>
            </a:r>
          </a:p>
          <a:p>
            <a:r>
              <a:rPr lang="pt-BR" noProof="0" dirty="0"/>
              <a:t>Análise Léxica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Geração de Código Intermediário</a:t>
            </a:r>
          </a:p>
          <a:p>
            <a:r>
              <a:rPr lang="pt-BR" noProof="0" dirty="0"/>
              <a:t>Otimização de Código</a:t>
            </a:r>
          </a:p>
          <a:p>
            <a:r>
              <a:rPr lang="pt-BR" noProof="0" dirty="0"/>
              <a:t>Gerência de Memória</a:t>
            </a:r>
          </a:p>
          <a:p>
            <a:r>
              <a:rPr lang="pt-BR" noProof="0" dirty="0"/>
              <a:t>Geração de Código Objeto</a:t>
            </a:r>
          </a:p>
          <a:p>
            <a:endParaRPr lang="pt-BR" noProof="0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9F0C869-8C39-EB4F-A98D-AB5B4E73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C0A215F-74F2-B241-82E3-91BC9CD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C5CCE8C5-0DF7-1E42-9533-5A8DFF51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E435E2-1A2C-524F-B8B2-8DE9C80C1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noProof="0" dirty="0"/>
              <a:t>Linguagens de Programação</a:t>
            </a:r>
          </a:p>
          <a:p>
            <a:pPr lvl="1"/>
            <a:r>
              <a:rPr lang="pt-BR" noProof="0" dirty="0"/>
              <a:t>Evolução das Linguagens de Programação</a:t>
            </a:r>
          </a:p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Gramática e Linguagens Regulares (revisão)</a:t>
            </a:r>
          </a:p>
          <a:p>
            <a:pPr lvl="1"/>
            <a:r>
              <a:rPr lang="pt-BR" noProof="0" dirty="0"/>
              <a:t>Especificação, Implementação e tabela de símbolos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Recuperação de Erros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6763DC-B2C4-794F-AE0C-E08F7919E6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</a:pPr>
            <a:r>
              <a:rPr lang="pt-BR" sz="2000" noProof="0" dirty="0"/>
              <a:t>Tradução dirigida por Sintaxe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Intermediário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Linguagens Intermediárias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Construção da Tabela de Símbolos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Geração de Código para Comando de Atribuição, Expressões Lógicas, Comandos de Controle e </a:t>
            </a:r>
            <a:r>
              <a:rPr lang="pt-BR" sz="2000" noProof="0" dirty="0" err="1"/>
              <a:t>Backpatching</a:t>
            </a:r>
            <a:endParaRPr lang="pt-BR" sz="2000" noProof="0" dirty="0"/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Otimização de Código Intermediário</a:t>
            </a:r>
          </a:p>
          <a:p>
            <a:pPr lvl="1">
              <a:lnSpc>
                <a:spcPct val="80000"/>
              </a:lnSpc>
            </a:pPr>
            <a:r>
              <a:rPr lang="pt-BR" sz="2000" noProof="0" dirty="0"/>
              <a:t>Otimização de Código para Expressões Aritméticas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Gerência de Memória</a:t>
            </a:r>
          </a:p>
          <a:p>
            <a:pPr>
              <a:lnSpc>
                <a:spcPct val="80000"/>
              </a:lnSpc>
            </a:pPr>
            <a:r>
              <a:rPr lang="pt-BR" sz="2400" noProof="0" dirty="0"/>
              <a:t>Geração de Código Objeto</a:t>
            </a:r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A2954-3181-6F40-891C-BCCBBF6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- Atual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09A69FC-3817-4440-9873-E0B73C8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4D4DAAD-B0F1-C041-B302-F65BD6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33B4D4-F2D9-A145-BB9D-DD3384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4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66EA5A-4CE3-7443-A0D6-6B338F128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Conteúdo Programático - Proposto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4CD455-E40B-6B44-931D-FFC3AC4C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>
                <a:solidFill>
                  <a:schemeClr val="tx2"/>
                </a:solidFill>
              </a:rPr>
              <a:t>Estrutura Baseada na Disciplina MIT 6035 do Prof. Martin </a:t>
            </a:r>
            <a:r>
              <a:rPr lang="pt-BR" noProof="0" dirty="0" err="1">
                <a:solidFill>
                  <a:schemeClr val="tx2"/>
                </a:solidFill>
              </a:rPr>
              <a:t>Rinard</a:t>
            </a:r>
            <a:endParaRPr lang="pt-BR" noProof="0" dirty="0">
              <a:solidFill>
                <a:schemeClr val="tx2"/>
              </a:solidFill>
            </a:endParaRPr>
          </a:p>
          <a:p>
            <a:r>
              <a:rPr lang="pt-BR" noProof="0" dirty="0" err="1">
                <a:solidFill>
                  <a:schemeClr val="tx2"/>
                </a:solidFill>
              </a:rPr>
              <a:t>http</a:t>
            </a:r>
            <a:r>
              <a:rPr lang="pt-BR" noProof="0" dirty="0">
                <a:solidFill>
                  <a:schemeClr val="tx2"/>
                </a:solidFill>
              </a:rPr>
              <a:t>://6.035.scripts.mit.edu/fa18/</a:t>
            </a:r>
            <a:r>
              <a:rPr lang="pt-BR" noProof="0" dirty="0" err="1">
                <a:solidFill>
                  <a:schemeClr val="tx2"/>
                </a:solidFill>
              </a:rPr>
              <a:t>schedule.html</a:t>
            </a:r>
            <a:endParaRPr lang="pt-BR" noProof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F182B29-D00F-1F42-91A6-93A9F285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6B0984-0FB3-EB47-88B9-6F8D77D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5404EF7-D396-9543-8674-ECFE7F6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F4D61E-B340-034F-A5AE-A6A4BAAB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Análise Léxica</a:t>
            </a:r>
          </a:p>
          <a:p>
            <a:pPr lvl="1"/>
            <a:r>
              <a:rPr lang="pt-BR" noProof="0" dirty="0"/>
              <a:t>Expressões Regulares</a:t>
            </a:r>
          </a:p>
          <a:p>
            <a:pPr lvl="1"/>
            <a:r>
              <a:rPr lang="pt-BR" noProof="0" dirty="0"/>
              <a:t>Gramáticas Livres-de-Contexto (revisão)</a:t>
            </a:r>
          </a:p>
          <a:p>
            <a:pPr lvl="1"/>
            <a:r>
              <a:rPr lang="pt-BR" noProof="0" dirty="0"/>
              <a:t>Análise descendente (top-</a:t>
            </a:r>
            <a:r>
              <a:rPr lang="pt-BR" noProof="0" dirty="0" err="1"/>
              <a:t>down</a:t>
            </a:r>
            <a:r>
              <a:rPr lang="pt-BR" noProof="0" dirty="0"/>
              <a:t>)</a:t>
            </a:r>
          </a:p>
          <a:p>
            <a:pPr lvl="1"/>
            <a:r>
              <a:rPr lang="pt-BR" noProof="0" dirty="0"/>
              <a:t>Análise Redutiva (</a:t>
            </a:r>
            <a:r>
              <a:rPr lang="pt-BR" noProof="0" dirty="0" err="1"/>
              <a:t>bottom-up</a:t>
            </a:r>
            <a:r>
              <a:rPr lang="pt-BR" noProof="0" dirty="0"/>
              <a:t>)</a:t>
            </a:r>
          </a:p>
          <a:p>
            <a:r>
              <a:rPr lang="pt-BR" noProof="0" dirty="0"/>
              <a:t>Análise Sintática</a:t>
            </a:r>
          </a:p>
          <a:p>
            <a:r>
              <a:rPr lang="pt-BR" noProof="0" dirty="0"/>
              <a:t>Representações Intermediárias</a:t>
            </a:r>
          </a:p>
          <a:p>
            <a:r>
              <a:rPr lang="pt-BR" noProof="0" dirty="0"/>
              <a:t>Geração de Código (não otimizado)</a:t>
            </a:r>
          </a:p>
          <a:p>
            <a:pPr lvl="1"/>
            <a:endParaRPr lang="pt-BR" noProof="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775D5C-3568-4B41-9E48-2E8B3242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noProof="0" dirty="0"/>
              <a:t>Introdução à Analise de Programa e Otimização.</a:t>
            </a:r>
            <a:endParaRPr lang="pt-BR" dirty="0"/>
          </a:p>
          <a:p>
            <a:pPr lvl="1"/>
            <a:r>
              <a:rPr lang="pt-BR" dirty="0"/>
              <a:t>Otimização de Laços</a:t>
            </a:r>
          </a:p>
          <a:p>
            <a:pPr lvl="1"/>
            <a:r>
              <a:rPr lang="pt-BR" noProof="0" dirty="0"/>
              <a:t>Alocação de Registros</a:t>
            </a:r>
          </a:p>
          <a:p>
            <a:pPr lvl="1"/>
            <a:r>
              <a:rPr lang="pt-BR" noProof="0" dirty="0"/>
              <a:t>Introdução à Análise de Programa</a:t>
            </a:r>
          </a:p>
          <a:p>
            <a:pPr lvl="1"/>
            <a:r>
              <a:rPr lang="pt-BR" noProof="0" dirty="0"/>
              <a:t>Introdução à Análise de Fluxo de Dados</a:t>
            </a:r>
          </a:p>
          <a:p>
            <a:pPr lvl="1"/>
            <a:r>
              <a:rPr lang="pt-BR" noProof="0" dirty="0"/>
              <a:t>Paralelização</a:t>
            </a:r>
          </a:p>
          <a:p>
            <a:pPr lvl="1"/>
            <a:r>
              <a:rPr lang="pt-BR" dirty="0"/>
              <a:t>Otimização de Memória</a:t>
            </a:r>
          </a:p>
          <a:p>
            <a:pPr lvl="1"/>
            <a:endParaRPr lang="pt-BR" noProof="0" dirty="0"/>
          </a:p>
          <a:p>
            <a:pPr lvl="1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D569B-552A-7542-9D6A-C6B7966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Conteúdo Programático Proposto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E3FAB04-9CB5-3548-99EB-EDB343C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A7623A6-3043-8D4F-80D2-CA0D1161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A9B844B-B50F-864A-9F43-F032257C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69F6A6-5BCE-1944-8364-FF46513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1500188"/>
          </a:xfrm>
        </p:spPr>
        <p:txBody>
          <a:bodyPr>
            <a:normAutofit fontScale="90000"/>
          </a:bodyPr>
          <a:lstStyle/>
          <a:p>
            <a:pPr algn="ctr"/>
            <a:r>
              <a:rPr lang="pt-BR" noProof="0"/>
              <a:t>Compiladores é uma das disciplinas mais complexas da Ciência da Computação.</a:t>
            </a: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597A07E-515F-724A-BCB5-031DD752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514719"/>
            <a:ext cx="10515600" cy="2574938"/>
          </a:xfrm>
        </p:spPr>
        <p:txBody>
          <a:bodyPr/>
          <a:lstStyle/>
          <a:p>
            <a:endParaRPr lang="pt-BR"/>
          </a:p>
          <a:p>
            <a:endParaRPr lang="pt-BR"/>
          </a:p>
          <a:p>
            <a:pPr algn="ctr"/>
            <a:r>
              <a:rPr lang="pt-BR"/>
              <a:t>Um desafio para ambos Professor e Estudante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7FD044-968D-A44D-AD8D-71AFDFA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ABC542-BC12-7B4F-900D-3AC40C0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CD3A3-57AA-0447-8302-529B93AA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6C01D4C-5E12-C74E-9BF7-878FF7949E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Provas – Peso total 30%</a:t>
            </a:r>
          </a:p>
          <a:p>
            <a:r>
              <a:rPr lang="pt-BR" dirty="0"/>
              <a:t>Prova 1 – 01/04/2019</a:t>
            </a:r>
          </a:p>
          <a:p>
            <a:r>
              <a:rPr lang="pt-BR" dirty="0"/>
              <a:t>Prova 2 – 29/05/2019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A785-E198-D543-9E3C-8323CBC3F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– Peso Total 70%</a:t>
            </a:r>
          </a:p>
          <a:p>
            <a:r>
              <a:rPr lang="pt-BR" dirty="0"/>
              <a:t>4 Etapas</a:t>
            </a:r>
          </a:p>
          <a:p>
            <a:pPr lvl="1"/>
            <a:r>
              <a:rPr lang="pt-BR" dirty="0"/>
              <a:t>Análise Léxica – 24/04/2019</a:t>
            </a:r>
          </a:p>
          <a:p>
            <a:pPr lvl="1"/>
            <a:r>
              <a:rPr lang="pt-BR" dirty="0"/>
              <a:t>Análise Sintática – 29/05/2019</a:t>
            </a:r>
          </a:p>
          <a:p>
            <a:pPr lvl="1"/>
            <a:r>
              <a:rPr lang="pt-BR" dirty="0"/>
              <a:t>Otimização – 27/06/2019</a:t>
            </a:r>
          </a:p>
          <a:p>
            <a:pPr marL="457189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5FE7E7-19B5-9747-A5DB-B93EBEE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Avaliações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6F49F-29AB-604D-A994-1769257E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7FB81-EAE7-E040-9B52-DA7AFA9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778BB3-5764-4647-899E-64B2D15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4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97F763-365D-2F46-9440-8AACFD1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3401B6-114D-4A4A-B6B8-5137E9F4D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700" dirty="0"/>
              <a:t>Ferramentas a </a:t>
            </a:r>
            <a:r>
              <a:rPr lang="en-US" sz="1700" dirty="0" err="1"/>
              <a:t>serem</a:t>
            </a:r>
            <a:r>
              <a:rPr lang="en-US" sz="1700" dirty="0"/>
              <a:t> </a:t>
            </a:r>
            <a:r>
              <a:rPr lang="en-US" sz="1700" dirty="0" err="1"/>
              <a:t>utilizadas</a:t>
            </a:r>
            <a:endParaRPr lang="en-US" sz="1700" dirty="0"/>
          </a:p>
          <a:p>
            <a:pPr lvl="1" indent="-228600" defTabSz="914400"/>
            <a:r>
              <a:rPr lang="en-US" sz="1700" dirty="0"/>
              <a:t>Flex e BISON</a:t>
            </a:r>
          </a:p>
          <a:p>
            <a:pPr lvl="1" indent="-228600" defTabSz="914400"/>
            <a:r>
              <a:rPr lang="en-US" sz="1700" dirty="0" err="1"/>
              <a:t>Talvez</a:t>
            </a:r>
            <a:r>
              <a:rPr lang="en-US" sz="1700" dirty="0"/>
              <a:t> LLVM</a:t>
            </a:r>
          </a:p>
          <a:p>
            <a:pPr lvl="1" indent="-228600" defTabSz="914400"/>
            <a:endParaRPr lang="en-US" sz="1700" dirty="0"/>
          </a:p>
          <a:p>
            <a:pPr indent="-228600" defTabSz="914400"/>
            <a:r>
              <a:rPr lang="en-US" sz="1700" dirty="0" err="1"/>
              <a:t>Repositório</a:t>
            </a:r>
            <a:r>
              <a:rPr lang="en-US" sz="1700" dirty="0"/>
              <a:t> de </a:t>
            </a:r>
            <a:r>
              <a:rPr lang="en-US" sz="1700" dirty="0" err="1"/>
              <a:t>Suporte</a:t>
            </a:r>
            <a:endParaRPr lang="en-US" sz="1700" dirty="0"/>
          </a:p>
          <a:p>
            <a:pPr lvl="1" indent="-228600" defTabSz="914400"/>
            <a:r>
              <a:rPr lang="en-US" sz="1700" dirty="0">
                <a:hlinkClick r:id="rId2"/>
              </a:rPr>
              <a:t>https://github.com/mathiasbrito/CET058</a:t>
            </a:r>
            <a:r>
              <a:rPr lang="en-US" sz="1700" dirty="0"/>
              <a:t> </a:t>
            </a:r>
          </a:p>
          <a:p>
            <a:pPr lvl="1" indent="-228600" defTabSz="914400"/>
            <a:endParaRPr lang="en-US" sz="1700" dirty="0"/>
          </a:p>
          <a:p>
            <a:pPr indent="-228600" defTabSz="914400"/>
            <a:r>
              <a:rPr lang="en-US" sz="1700" dirty="0" err="1"/>
              <a:t>Contato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e-mail </a:t>
            </a:r>
            <a:r>
              <a:rPr lang="en-US" sz="1700" dirty="0" err="1"/>
              <a:t>através</a:t>
            </a:r>
            <a:r>
              <a:rPr lang="en-US" sz="1700" dirty="0"/>
              <a:t> de </a:t>
            </a:r>
            <a:r>
              <a:rPr lang="en-US" sz="1700" dirty="0">
                <a:hlinkClick r:id="rId3"/>
              </a:rPr>
              <a:t>msbrito@uesc.br</a:t>
            </a:r>
            <a:r>
              <a:rPr lang="en-US" sz="1700" dirty="0"/>
              <a:t> com </a:t>
            </a:r>
            <a:r>
              <a:rPr lang="en-US" sz="1700" dirty="0" err="1"/>
              <a:t>título</a:t>
            </a:r>
            <a:r>
              <a:rPr lang="en-US" sz="1700" dirty="0"/>
              <a:t> </a:t>
            </a:r>
            <a:r>
              <a:rPr lang="en-US" sz="1700" dirty="0" err="1"/>
              <a:t>iniciando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[CET058]</a:t>
            </a:r>
          </a:p>
          <a:p>
            <a:pPr lvl="1" indent="-228600" defTabSz="914400"/>
            <a:r>
              <a:rPr lang="en-US" sz="1700" dirty="0" err="1"/>
              <a:t>Atenção</a:t>
            </a:r>
            <a:r>
              <a:rPr lang="en-US" sz="1700" dirty="0"/>
              <a:t> e-mails </a:t>
            </a:r>
            <a:r>
              <a:rPr lang="en-US" sz="1700" dirty="0" err="1"/>
              <a:t>sem</a:t>
            </a:r>
            <a:r>
              <a:rPr lang="en-US" sz="1700" dirty="0"/>
              <a:t> </a:t>
            </a:r>
            <a:r>
              <a:rPr lang="en-US" sz="1700" dirty="0" err="1"/>
              <a:t>esse</a:t>
            </a:r>
            <a:r>
              <a:rPr lang="en-US" sz="1700" dirty="0"/>
              <a:t> </a:t>
            </a:r>
            <a:r>
              <a:rPr lang="en-US" sz="1700" dirty="0" err="1"/>
              <a:t>título</a:t>
            </a:r>
            <a:r>
              <a:rPr lang="en-US" sz="1700" dirty="0"/>
              <a:t> </a:t>
            </a:r>
            <a:r>
              <a:rPr lang="en-US" sz="1700" dirty="0" err="1"/>
              <a:t>poderão</a:t>
            </a:r>
            <a:r>
              <a:rPr lang="en-US" sz="1700" dirty="0"/>
              <a:t> </a:t>
            </a:r>
            <a:r>
              <a:rPr lang="en-US" sz="1700" dirty="0" err="1"/>
              <a:t>demorar</a:t>
            </a:r>
            <a:r>
              <a:rPr lang="en-US" sz="1700" dirty="0"/>
              <a:t> de </a:t>
            </a:r>
            <a:r>
              <a:rPr lang="en-US" sz="1700" dirty="0" err="1"/>
              <a:t>ser</a:t>
            </a:r>
            <a:r>
              <a:rPr lang="en-US" sz="1700" dirty="0"/>
              <a:t> </a:t>
            </a:r>
            <a:r>
              <a:rPr lang="en-US" sz="1700" dirty="0" err="1"/>
              <a:t>respondidos</a:t>
            </a:r>
            <a:r>
              <a:rPr lang="en-US" sz="17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abeça com Engrenagens">
            <a:extLst>
              <a:ext uri="{FF2B5EF4-FFF2-40B4-BE49-F238E27FC236}">
                <a16:creationId xmlns:a16="http://schemas.microsoft.com/office/drawing/2014/main" id="{3F9012D6-C404-1D40-B87C-20CAF6E999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3FB3A-D200-D840-BC2C-A49B43A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90136-9A8B-3043-B5FC-3F5990F7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7F5CF-66F1-5F4A-8B28-328F6B60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1281A6-3DBA-674E-8A7B-137547758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/>
              <a:t>Análise Léxica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D965CE1-D195-4C4C-9B59-407E3363B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0CFF-9042-314E-B533-F6CBA3F7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Compiladores</a:t>
            </a: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DB1AA-5EFB-0748-8E81-B7B47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Mathias Santos de Brito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7497EF-E9FF-CA47-867A-5907A0D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2E8-4CB6-CA48-8DDA-14B9D6C8B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847</Words>
  <Application>Microsoft Macintosh PowerPoint</Application>
  <PresentationFormat>Widescreen</PresentationFormat>
  <Paragraphs>196</Paragraphs>
  <Slides>18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Helvetica</vt:lpstr>
      <vt:lpstr>Tema do Office</vt:lpstr>
      <vt:lpstr>CET 058 – Compiladores</vt:lpstr>
      <vt:lpstr>Ementa</vt:lpstr>
      <vt:lpstr>Conteúdo Programático - Atual</vt:lpstr>
      <vt:lpstr>Conteúdo Programático - Proposto</vt:lpstr>
      <vt:lpstr>Conteúdo Programático Proposto</vt:lpstr>
      <vt:lpstr>Compiladores é uma das disciplinas mais complexas da Ciência da Computação.</vt:lpstr>
      <vt:lpstr>Avaliações</vt:lpstr>
      <vt:lpstr>Projeto</vt:lpstr>
      <vt:lpstr>Análise Léxica</vt:lpstr>
      <vt:lpstr>O que é?</vt:lpstr>
      <vt:lpstr>Objetivos</vt:lpstr>
      <vt:lpstr>Um exemplo... Quais Tokens podemos extrair?</vt:lpstr>
      <vt:lpstr>Exemplos</vt:lpstr>
      <vt:lpstr>Como extrair os tokens?</vt:lpstr>
      <vt:lpstr>Linguagens Regulares</vt:lpstr>
      <vt:lpstr>Expressões Regulares</vt:lpstr>
      <vt:lpstr>Brincando com o Awk</vt:lpstr>
      <vt:lpstr>Sintaxe para Expressões Regulares em AWK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 058 – Compildores</dc:title>
  <dc:creator>TU-Pseudonym 1436394553627466</dc:creator>
  <cp:lastModifiedBy>TU-Pseudonym 1436394553627466</cp:lastModifiedBy>
  <cp:revision>16</cp:revision>
  <dcterms:created xsi:type="dcterms:W3CDTF">2019-02-20T01:45:28Z</dcterms:created>
  <dcterms:modified xsi:type="dcterms:W3CDTF">2019-02-27T17:33:10Z</dcterms:modified>
</cp:coreProperties>
</file>