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2"/>
    <p:restoredTop sz="86420"/>
  </p:normalViewPr>
  <p:slideViewPr>
    <p:cSldViewPr snapToGrid="0" snapToObjects="1">
      <p:cViewPr varScale="1">
        <p:scale>
          <a:sx n="112" d="100"/>
          <a:sy n="112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A49A-E8B4-9840-A9F3-C4C4DB6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nos Repositórios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A1F4B42-33AF-C24B-BE5D-E60DF78B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161494"/>
              </p:ext>
            </p:extLst>
          </p:nvPr>
        </p:nvGraphicFramePr>
        <p:xfrm>
          <a:off x="812006" y="1199517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689">
                  <a:extLst>
                    <a:ext uri="{9D8B030D-6E8A-4147-A177-3AD203B41FA5}">
                      <a16:colId xmlns:a16="http://schemas.microsoft.com/office/drawing/2014/main" val="1258381910"/>
                    </a:ext>
                  </a:extLst>
                </a:gridCol>
                <a:gridCol w="6490911">
                  <a:extLst>
                    <a:ext uri="{9D8B030D-6E8A-4147-A177-3AD203B41FA5}">
                      <a16:colId xmlns:a16="http://schemas.microsoft.com/office/drawing/2014/main" val="108493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no Repositório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Nobre e Raí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Dantas e Ítalo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12 dias </a:t>
                      </a:r>
                      <a:r>
                        <a:rPr lang="pt-BR" dirty="0" err="1"/>
                        <a:t>atraás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Higor</a:t>
                      </a:r>
                      <a:r>
                        <a:rPr lang="pt-BR" dirty="0"/>
                        <a:t> Belém e Isaac </a:t>
                      </a:r>
                      <a:r>
                        <a:rPr lang="pt-BR" dirty="0" err="1"/>
                        <a:t>Allef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Exercício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Camila Dias e Ian Moreira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Parte 1 – Trabalho/Wiki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Jefson</a:t>
                      </a:r>
                      <a:r>
                        <a:rPr lang="pt-BR" dirty="0"/>
                        <a:t> Matos e Thales Augusto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 Rogério e Felipe Cardoso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Fork</a:t>
                      </a:r>
                      <a:r>
                        <a:rPr lang="pt-BR" dirty="0"/>
                        <a:t> do 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 do Prof.?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Thiago Silva e Adonias Alcântara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Enunciado de Exercício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: Update </a:t>
                      </a:r>
                      <a:r>
                        <a:rPr lang="pt-BR" dirty="0" err="1"/>
                        <a:t>Exercises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9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Brandon</a:t>
                      </a:r>
                      <a:r>
                        <a:rPr lang="pt-BR" dirty="0"/>
                        <a:t> Ribeiro e Bruna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Valber</a:t>
                      </a:r>
                      <a:r>
                        <a:rPr lang="pt-BR" dirty="0"/>
                        <a:t> Francisco e Daniel Lucas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Almeida e Alexandre </a:t>
                      </a:r>
                      <a:r>
                        <a:rPr lang="pt-BR" dirty="0" err="1"/>
                        <a:t>Pedrecal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Trabalho Parte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Gabriel Figueiredo e Marcos Fortuna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Exercício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Márcio </a:t>
                      </a:r>
                      <a:r>
                        <a:rPr lang="pt-BR" dirty="0" err="1"/>
                        <a:t>Andre</a:t>
                      </a:r>
                      <a:r>
                        <a:rPr lang="pt-BR" dirty="0"/>
                        <a:t> e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03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30E5F-901F-2C49-9550-4014179E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C0903-F069-3F45-8235-1E8DF77D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C7291-361E-5944-904E-F23F12F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8DF0-1823-D54B-AA53-C1CC73F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03D00-AAA3-454F-BFA3-EB49B5D7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passo inicial na análise léxica é  a construção de </a:t>
            </a:r>
            <a:r>
              <a:rPr lang="pt-BR" b="1" dirty="0"/>
              <a:t>Diagramas de Transição</a:t>
            </a:r>
            <a:r>
              <a:rPr lang="pt-BR" dirty="0"/>
              <a:t> a partir dos padrões definidos.</a:t>
            </a:r>
          </a:p>
          <a:p>
            <a:pPr lvl="1"/>
            <a:r>
              <a:rPr lang="pt-BR" dirty="0"/>
              <a:t>Dentre os nós no conjunto de estados definimos um estado inicial e um ou mais estados finais.</a:t>
            </a:r>
          </a:p>
          <a:p>
            <a:r>
              <a:rPr lang="pt-BR" dirty="0"/>
              <a:t>Estes diagramas são compostos por nós e arestas, onde um nó representa um estado e as arestas uma condição de transição.</a:t>
            </a:r>
          </a:p>
          <a:p>
            <a:r>
              <a:rPr lang="pt-BR" dirty="0"/>
              <a:t>Esses diagramas já são velho conhecidos de vocês, e vocês os estudaram na disciplina Teoria da Computação como uma forma de representar Autômatos, no nosso caso estamos lidando com Autômatos Finitos Determinísticos (AFD ou DFA em Inglês) nos exemplos a seguir.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84FE-8A77-694D-A9DF-9F07C90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80957-F727-9446-8DA9-6383773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682D2-2B47-0042-AA84-F718B1F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89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01C0-DF65-D14B-9BC0-CD3C0AE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de Diagrama de Transição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5B29-FC4D-0646-A64A-BFC706A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D0CB2-0CF9-874F-8F05-20E17D8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DD4C3-4FEC-564F-B8F3-0E182CF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46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FA92936-9C44-7747-9687-71B2F0B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06" y="1033460"/>
            <a:ext cx="7086600" cy="5194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37F0F3-EB42-2449-A4BD-35662B18FC53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E08A84-2012-5544-9214-39F8EC7814DD}"/>
              </a:ext>
            </a:extLst>
          </p:cNvPr>
          <p:cNvSpPr/>
          <p:nvPr/>
        </p:nvSpPr>
        <p:spPr>
          <a:xfrm rot="16200000">
            <a:off x="8857098" y="5120216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83)</a:t>
            </a:r>
          </a:p>
        </p:txBody>
      </p:sp>
    </p:spTree>
    <p:extLst>
      <p:ext uri="{BB962C8B-B14F-4D97-AF65-F5344CB8AC3E}">
        <p14:creationId xmlns:p14="http://schemas.microsoft.com/office/powerpoint/2010/main" val="3030958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1B94-0D97-AE40-A702-8524DF68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0FE84-6BAE-7241-8859-A2B74347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O problema de ambiguidade entre identificadores e palavras reservadas constitui um problema adicional na análise Léxica.</a:t>
            </a:r>
          </a:p>
          <a:p>
            <a:r>
              <a:rPr lang="pt-BR" dirty="0"/>
              <a:t>Pois palavras chaves podem ser uma </a:t>
            </a:r>
            <a:r>
              <a:rPr lang="pt-BR" dirty="0" err="1"/>
              <a:t>substring</a:t>
            </a:r>
            <a:r>
              <a:rPr lang="pt-BR" dirty="0"/>
              <a:t>, sufixo ou prefixo de um identificador.  Analise o Diagrama abaixo!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559EC-740B-F84F-AED0-A03BA7D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2C780-086E-EF40-8C59-593373A1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62F98-9EA1-ED4F-8FF0-4C87B13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ECAF3-4AEE-8446-AFE7-A85FC7C0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6" y="3798055"/>
            <a:ext cx="8407400" cy="229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F4C617-1B35-D942-A192-5A02AA3A645F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77B9C-66EE-194A-B859-56B39BBB09F0}"/>
              </a:ext>
            </a:extLst>
          </p:cNvPr>
          <p:cNvSpPr/>
          <p:nvPr/>
        </p:nvSpPr>
        <p:spPr>
          <a:xfrm rot="16200000">
            <a:off x="9463611" y="4853799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84)</a:t>
            </a:r>
          </a:p>
        </p:txBody>
      </p:sp>
    </p:spTree>
    <p:extLst>
      <p:ext uri="{BB962C8B-B14F-4D97-AF65-F5344CB8AC3E}">
        <p14:creationId xmlns:p14="http://schemas.microsoft.com/office/powerpoint/2010/main" val="323101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3D16-3400-0E4E-94C3-56AFA05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80CFB-F811-B747-AAC3-9D42F0F0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duas soluções básicas para este problema: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as palavras-reservadas na tabela de símbolos e marca-las como palavra-reservada. Ao reconhecer um </a:t>
            </a:r>
            <a:r>
              <a:rPr lang="pt-BR" dirty="0" err="1"/>
              <a:t>lexama</a:t>
            </a:r>
            <a:r>
              <a:rPr lang="pt-BR" dirty="0"/>
              <a:t> do tipo ID este é colocado na tabela de símbolos se ainda não existe, ou retornando uma referência ao símbolo na tabela.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um diagrama específico para cada palavra-chave. Analise o diagrama abaixo: para “</a:t>
            </a:r>
            <a:r>
              <a:rPr lang="pt-BR" dirty="0" err="1"/>
              <a:t>then</a:t>
            </a:r>
            <a:r>
              <a:rPr lang="pt-BR" dirty="0"/>
              <a:t> “ e “</a:t>
            </a:r>
            <a:r>
              <a:rPr lang="pt-BR" dirty="0" err="1"/>
              <a:t>thenextvalue</a:t>
            </a:r>
            <a:r>
              <a:rPr lang="pt-BR" dirty="0"/>
              <a:t>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4AB02-6341-EA44-9A01-FAB0CB3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3D26E-EC56-DF4C-9964-AD4D990A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EAB8-030E-774D-9DE4-1770687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391D68-8E62-E94C-990A-0369AA65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4" y="4587014"/>
            <a:ext cx="7307652" cy="1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A289B-104B-CB47-B23F-FE46798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58828-F082-1F4E-B0B6-47E9E42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relação à técnica 2, não precisamos submeter a análise para diferentes diagramas.</a:t>
            </a:r>
          </a:p>
          <a:p>
            <a:r>
              <a:rPr lang="pt-BR" dirty="0"/>
              <a:t>Podemos escrever um só diagrama que contemplem todos os diagramas necessários para o reconhecimento dos lexemas.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18707-CD04-1D41-BB49-A55643C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4CFC0-67D5-D049-A84D-53481F1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7831-A7DC-2E49-A4FA-DF8BA78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9A3D-27D9-D645-89FA-FF62157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A3232-492C-B249-8D79-4A4C41E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exercícios da página 88 e 89 do livro </a:t>
            </a:r>
            <a:r>
              <a:rPr lang="pt-PT" dirty="0"/>
              <a:t>(AHO, 1995)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6679D-120B-A043-AC49-051E6F74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415A3-9C92-224C-B6A5-A201D36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DF88F-2558-3E46-97D9-29BC060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97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E96E-8936-4D4C-A2A1-253A080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é uma notação para definir padrões, porém a sua análise e simulação em computadores são realizados através de autômatos finitos.</a:t>
                </a:r>
              </a:p>
              <a:p>
                <a:endParaRPr lang="pt-BR" dirty="0"/>
              </a:p>
              <a:p>
                <a:r>
                  <a:rPr lang="pt-BR" dirty="0"/>
                  <a:t>A grosso modo a diferença entre autômatos finitos determinísticos e não-determinísticos é o fato de que o segundo pode conter diferentes arestas saindo de um estado e pode inclusive ter uma aresta rotulada com 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vazio.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45D14-C655-A945-9EE4-2926A28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72ECB-691B-AE49-B9F9-34A1F8A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DA039-728E-DF41-86F4-BC8D1FB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1865-1FD7-784B-B3BA-CF0058AD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E356A-F799-E049-883E-110976F7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os tipos de autômatos podem ser utilizados para representar uma expressão regular.</a:t>
            </a:r>
          </a:p>
          <a:p>
            <a:pPr lvl="1"/>
            <a:r>
              <a:rPr lang="pt-BR" dirty="0"/>
              <a:t>Em geral </a:t>
            </a:r>
            <a:r>
              <a:rPr lang="pt-BR" dirty="0" err="1"/>
              <a:t>AFDs</a:t>
            </a:r>
            <a:r>
              <a:rPr lang="pt-BR" dirty="0"/>
              <a:t> são mais fáceis de simular do que AFN.</a:t>
            </a:r>
          </a:p>
          <a:p>
            <a:pPr lvl="1"/>
            <a:endParaRPr lang="pt-BR" dirty="0"/>
          </a:p>
          <a:p>
            <a:r>
              <a:rPr lang="pt-BR" dirty="0"/>
              <a:t>A conversão de uma AFN para uma AFD, porém, pode ser muito complexa, caso essa complexidade seja maior que a simulação do AFN, este último pode ser a escolha correta.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B31C5-0BA1-DB4B-9F8B-F1C33616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80D29-0D5D-3C43-BD0B-D3700750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1333-9054-534B-ACD9-9889DF0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95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14F1F-51C1-F743-9B17-FA3A443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Crie um AFD que aceite a linguagem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𝑎𝑏𝑏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3B970-6545-2345-98E4-79A0DD3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8C2A-3513-5F47-8D47-BD8219E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671D3-446A-744A-AC64-95C333BD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864623-2395-1248-B3BB-0F6BF0773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52" r="1741"/>
          <a:stretch/>
        </p:blipFill>
        <p:spPr>
          <a:xfrm>
            <a:off x="2852283" y="2886543"/>
            <a:ext cx="6367035" cy="28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988-406B-A747-AA1B-C811064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4B3BC-8630-7142-8FE9-86E57267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Façam os Exercícios das Páginas 96 e 97 do livro </a:t>
            </a:r>
            <a:r>
              <a:rPr lang="pt-PT" dirty="0"/>
              <a:t>(AHO, 1995)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9731F-BC76-1041-B1D7-C9172A34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FB5BD-0320-8943-94BF-C5529A6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64264-A31F-744F-988F-6B37631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17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92A9D9-AB78-4F4B-AF05-D8F126B3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Bison</a:t>
            </a:r>
            <a:r>
              <a:rPr lang="pt-BR" dirty="0"/>
              <a:t>: Gerador de </a:t>
            </a:r>
            <a:r>
              <a:rPr lang="pt-BR" dirty="0" err="1"/>
              <a:t>Parsers</a:t>
            </a:r>
            <a:r>
              <a:rPr lang="pt-BR" dirty="0"/>
              <a:t> para análise Sintática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F5A11663-6474-2B4F-B2BC-6A940B7BD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DE0CF-D6B1-3A46-AB20-2A5BC109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00369-99A8-D840-9458-D5B59C5C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878EF-523D-D84F-A324-92C5BA40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39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8B49-2A42-2F41-8AF1-2E556DA1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Bison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42B9E-7505-7E42-8EEE-F82D34E7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Bison</a:t>
            </a:r>
            <a:r>
              <a:rPr lang="pt-BR" dirty="0"/>
              <a:t> é um gerador de </a:t>
            </a:r>
            <a:r>
              <a:rPr lang="pt-BR" b="1" i="1" dirty="0" err="1"/>
              <a:t>parser</a:t>
            </a:r>
            <a:r>
              <a:rPr lang="pt-BR" dirty="0"/>
              <a:t> para linguagens livres de contexto.</a:t>
            </a:r>
          </a:p>
          <a:p>
            <a:endParaRPr lang="pt-BR" dirty="0"/>
          </a:p>
          <a:p>
            <a:r>
              <a:rPr lang="pt-BR" dirty="0" err="1"/>
              <a:t>Bison</a:t>
            </a:r>
            <a:r>
              <a:rPr lang="pt-BR" dirty="0"/>
              <a:t> em modo POSIX é compatível com YACC</a:t>
            </a:r>
          </a:p>
          <a:p>
            <a:endParaRPr lang="pt-BR" dirty="0"/>
          </a:p>
          <a:p>
            <a:r>
              <a:rPr lang="pt-BR" dirty="0" err="1"/>
              <a:t>Bison</a:t>
            </a:r>
            <a:r>
              <a:rPr lang="pt-BR" dirty="0"/>
              <a:t> pode gerar </a:t>
            </a:r>
            <a:r>
              <a:rPr lang="pt-BR" dirty="0" err="1"/>
              <a:t>parsers</a:t>
            </a:r>
            <a:r>
              <a:rPr lang="pt-BR" dirty="0"/>
              <a:t> do tipo LALR, canonical LR, IELR e GLR.</a:t>
            </a:r>
          </a:p>
          <a:p>
            <a:endParaRPr lang="pt-BR" dirty="0"/>
          </a:p>
          <a:p>
            <a:r>
              <a:rPr lang="pt-BR" dirty="0" err="1"/>
              <a:t>Bison</a:t>
            </a:r>
            <a:r>
              <a:rPr lang="pt-BR" dirty="0"/>
              <a:t> pode ser utilizado com o </a:t>
            </a:r>
            <a:r>
              <a:rPr lang="pt-BR" b="1" i="1" dirty="0" err="1"/>
              <a:t>flex</a:t>
            </a:r>
            <a:r>
              <a:rPr lang="pt-BR" dirty="0"/>
              <a:t> para realizar a extração de </a:t>
            </a:r>
            <a:r>
              <a:rPr lang="pt-BR" dirty="0" err="1"/>
              <a:t>tokens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82137-242B-404E-A04A-FE67B648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4E181-ACD8-724E-A11A-53F84BE0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1F098-130E-0642-AD2A-02D3313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09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63FFE-C615-9940-87A3-85751E2A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fontes de BISON (.</a:t>
            </a:r>
            <a:r>
              <a:rPr lang="pt-BR" dirty="0" err="1"/>
              <a:t>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B2BE6-721F-F842-9205-532F964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fontes de BISON possuem extensão .</a:t>
            </a:r>
            <a:r>
              <a:rPr lang="pt-BR" dirty="0" err="1"/>
              <a:t>y</a:t>
            </a:r>
            <a:endParaRPr lang="pt-BR" dirty="0"/>
          </a:p>
          <a:p>
            <a:endParaRPr lang="pt-BR" dirty="0"/>
          </a:p>
          <a:p>
            <a:r>
              <a:rPr lang="pt-BR" dirty="0"/>
              <a:t>A estrutura lembra muito a estrutura que utilizamos com os nossos fontes em FLEX.</a:t>
            </a:r>
          </a:p>
          <a:p>
            <a:endParaRPr lang="pt-BR" dirty="0"/>
          </a:p>
          <a:p>
            <a:r>
              <a:rPr lang="pt-BR" dirty="0"/>
              <a:t>Vamos dar uma olhada...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F4E45C-8C64-D642-8F36-75818E16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5495F-3D47-B64E-B802-7EEFAADF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3CD69-998B-5E43-87DE-31CC8EC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86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0F8D-484D-0D44-9D05-F2E33700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Fonte BISON</a:t>
            </a:r>
          </a:p>
        </p:txBody>
      </p:sp>
      <p:pic>
        <p:nvPicPr>
          <p:cNvPr id="9" name="Espaço Reservado para Conteúdo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6E46512-912F-3140-BC67-2FEDF203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53" y="1117035"/>
            <a:ext cx="9202694" cy="507542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410C5-5EF7-6447-A3DE-57293393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2B5EB-E522-4C47-98FF-7C95F7B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45C6-9B36-C646-9F3B-0A0A835F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38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42828-CF31-C64B-A565-5AF3158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BISON e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63E75-BE10-584E-B063-A1721CE8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conectarmos o BISON com o FLEX algumas coisas devem ser observadas.</a:t>
            </a:r>
          </a:p>
          <a:p>
            <a:endParaRPr lang="pt-BR" dirty="0"/>
          </a:p>
          <a:p>
            <a:r>
              <a:rPr lang="pt-BR" dirty="0"/>
              <a:t>Os TOKENS serão definidos no código BISON, que ira gerar um arquivo .</a:t>
            </a:r>
            <a:r>
              <a:rPr lang="pt-BR" dirty="0" err="1"/>
              <a:t>h</a:t>
            </a:r>
            <a:r>
              <a:rPr lang="pt-BR" dirty="0"/>
              <a:t> (header C), o qual deveremos incluir no fonte do FLEX.</a:t>
            </a:r>
          </a:p>
          <a:p>
            <a:endParaRPr lang="pt-BR" dirty="0"/>
          </a:p>
          <a:p>
            <a:r>
              <a:rPr lang="pt-BR" dirty="0"/>
              <a:t>Cada regra no FLEX deverá retornar o TOKEN.</a:t>
            </a:r>
          </a:p>
          <a:p>
            <a:endParaRPr lang="pt-BR" dirty="0"/>
          </a:p>
          <a:p>
            <a:r>
              <a:rPr lang="pt-BR" dirty="0"/>
              <a:t>O fonte FLEX não terá mais uma função </a:t>
            </a:r>
            <a:r>
              <a:rPr lang="pt-BR" b="1" i="1" dirty="0" err="1"/>
              <a:t>main</a:t>
            </a:r>
            <a:r>
              <a:rPr lang="pt-BR" b="1" i="1" dirty="0"/>
              <a:t> </a:t>
            </a:r>
            <a:r>
              <a:rPr lang="pt-BR" dirty="0"/>
              <a:t>visto que quem irá invocar a função de </a:t>
            </a:r>
            <a:r>
              <a:rPr lang="pt-BR" b="1" i="1" dirty="0" err="1"/>
              <a:t>parser</a:t>
            </a:r>
            <a:r>
              <a:rPr lang="pt-BR" dirty="0"/>
              <a:t> do analisador é o BISON.</a:t>
            </a:r>
            <a:endParaRPr 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81EAA-8025-E24D-AD07-A9A58C4C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E33EC-3D26-C945-A700-38A69CD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B31FC-3F82-7149-A79E-2B886725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4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73A1-576E-5943-B1DE-87CD5B3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 exemplo de .l para ser integrado ao BISON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45264-463B-A24C-8226-FF8D0C91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60A36-64A4-C840-8D08-870178E0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12984-04E7-1641-B53C-D80BE8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52DAC7-B914-414B-B27C-A1E92F90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1089027"/>
            <a:ext cx="798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7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6DC4-E1C0-734B-AF28-53B99A29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</a:t>
            </a:r>
            <a:r>
              <a:rPr lang="pt-BR" dirty="0" err="1"/>
              <a:t>parser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3DE2D-976E-854E-B349-F23D28AD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Até aqui, utilizávamos o </a:t>
            </a:r>
            <a:r>
              <a:rPr lang="pt-BR" dirty="0" err="1"/>
              <a:t>flex</a:t>
            </a:r>
            <a:r>
              <a:rPr lang="pt-BR" dirty="0"/>
              <a:t> para gerar nosso analisador léxico.</a:t>
            </a:r>
          </a:p>
          <a:p>
            <a:r>
              <a:rPr lang="pt-BR" dirty="0"/>
              <a:t>Precisamos nessa etapa construir também o nosso </a:t>
            </a:r>
            <a:r>
              <a:rPr lang="pt-BR" dirty="0" err="1"/>
              <a:t>parser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isso devemos utilizar o comando </a:t>
            </a:r>
            <a:r>
              <a:rPr lang="pt-BR" b="1" dirty="0" err="1"/>
              <a:t>bison</a:t>
            </a:r>
            <a:r>
              <a:rPr lang="pt-BR" b="1" dirty="0"/>
              <a:t>, </a:t>
            </a:r>
            <a:r>
              <a:rPr lang="pt-BR" dirty="0"/>
              <a:t>a sequência de comandos necessárias para a geração do </a:t>
            </a:r>
            <a:r>
              <a:rPr lang="pt-BR" dirty="0" err="1"/>
              <a:t>parser</a:t>
            </a:r>
            <a:r>
              <a:rPr lang="pt-BR" dirty="0"/>
              <a:t> são: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 err="1"/>
              <a:t>bison</a:t>
            </a:r>
            <a:r>
              <a:rPr lang="pt-BR" dirty="0"/>
              <a:t> -</a:t>
            </a:r>
            <a:r>
              <a:rPr lang="pt-BR" dirty="0" err="1"/>
              <a:t>d</a:t>
            </a:r>
            <a:r>
              <a:rPr lang="pt-BR" dirty="0"/>
              <a:t> </a:t>
            </a:r>
            <a:r>
              <a:rPr lang="pt-BR" dirty="0" err="1"/>
              <a:t>parser.y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 err="1"/>
              <a:t>flex</a:t>
            </a:r>
            <a:r>
              <a:rPr lang="pt-BR" dirty="0"/>
              <a:t> </a:t>
            </a:r>
            <a:r>
              <a:rPr lang="pt-BR" dirty="0" err="1"/>
              <a:t>analisador.l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 err="1"/>
              <a:t>gcc</a:t>
            </a:r>
            <a:r>
              <a:rPr lang="pt-BR" dirty="0"/>
              <a:t> -o </a:t>
            </a:r>
            <a:r>
              <a:rPr lang="pt-BR" dirty="0" err="1"/>
              <a:t>parser.x</a:t>
            </a:r>
            <a:r>
              <a:rPr lang="pt-BR" dirty="0"/>
              <a:t> </a:t>
            </a:r>
            <a:r>
              <a:rPr lang="pt-BR" dirty="0" err="1"/>
              <a:t>parser.tab.c</a:t>
            </a:r>
            <a:r>
              <a:rPr lang="pt-BR" dirty="0"/>
              <a:t> </a:t>
            </a:r>
            <a:r>
              <a:rPr lang="pt-BR" dirty="0" err="1"/>
              <a:t>lex.yy.c</a:t>
            </a:r>
            <a:r>
              <a:rPr lang="pt-BR" dirty="0"/>
              <a:t> –</a:t>
            </a:r>
            <a:r>
              <a:rPr lang="pt-BR" dirty="0" err="1"/>
              <a:t>lfl</a:t>
            </a:r>
            <a:r>
              <a:rPr lang="pt-BR" dirty="0"/>
              <a:t> (ou –</a:t>
            </a:r>
            <a:r>
              <a:rPr lang="pt-BR" dirty="0" err="1"/>
              <a:t>ll</a:t>
            </a:r>
            <a:r>
              <a:rPr lang="pt-BR" dirty="0"/>
              <a:t> no </a:t>
            </a:r>
            <a:r>
              <a:rPr lang="pt-BR" dirty="0" err="1"/>
              <a:t>mac</a:t>
            </a:r>
            <a:r>
              <a:rPr lang="pt-BR" dirty="0"/>
              <a:t>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9FB70-1DB0-E941-BD93-0105E01A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6896B-496D-944C-A014-7ED6F597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105B2-3581-4143-9BD9-34691622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66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8E60-8B9D-CF4D-A76C-39CF6CCB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Makefile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DADD9-2CA7-2F4A-AA3F-632585DA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o processo de geração do </a:t>
            </a:r>
            <a:r>
              <a:rPr lang="pt-BR" dirty="0" err="1"/>
              <a:t>parser</a:t>
            </a:r>
            <a:r>
              <a:rPr lang="pt-BR" dirty="0"/>
              <a:t> podemos criar um arquivo </a:t>
            </a:r>
            <a:r>
              <a:rPr lang="pt-BR" dirty="0" err="1"/>
              <a:t>Makefile</a:t>
            </a:r>
            <a:r>
              <a:rPr lang="pt-BR" dirty="0"/>
              <a:t>, assim basta digitarmos </a:t>
            </a:r>
            <a:r>
              <a:rPr lang="pt-BR" dirty="0" err="1"/>
              <a:t>make</a:t>
            </a:r>
            <a:r>
              <a:rPr lang="pt-BR" dirty="0"/>
              <a:t>, para que todos os comandos necessários sejam executados. Abaixo um exemplo de </a:t>
            </a:r>
            <a:r>
              <a:rPr lang="pt-BR" dirty="0" err="1"/>
              <a:t>Makefile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FD2D3-5511-5349-8130-A4F6D807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5235E-31D9-8444-A366-91FFBC9B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C4639-1CAE-F84A-9FF9-5522E79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62</a:t>
            </a:fld>
            <a:endParaRPr lang="pt-BR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FF65A094-8199-AE46-9183-FDA3F6CF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5" y="3852190"/>
            <a:ext cx="9546954" cy="17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56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8AFA2-FB6D-3745-93C2-07494D23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à prática...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D6870-EEB2-C545-A69B-EBF1AD41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Liguem os computadores no Linux</a:t>
            </a:r>
          </a:p>
          <a:p>
            <a:r>
              <a:rPr lang="pt-BR" dirty="0"/>
              <a:t>Verifiquem se o comando </a:t>
            </a:r>
            <a:r>
              <a:rPr lang="pt-BR" b="1" dirty="0" err="1"/>
              <a:t>bison</a:t>
            </a:r>
            <a:r>
              <a:rPr lang="pt-BR" dirty="0"/>
              <a:t> está instalado corretamente</a:t>
            </a:r>
          </a:p>
          <a:p>
            <a:r>
              <a:rPr lang="pt-BR" dirty="0"/>
              <a:t>Clonem ou atualizem o nosso repositório, você irá encontrar lá um novo diretório chamado </a:t>
            </a:r>
            <a:r>
              <a:rPr lang="pt-BR" b="1" dirty="0" err="1"/>
              <a:t>bison</a:t>
            </a:r>
            <a:endParaRPr lang="pt-BR" b="1" dirty="0"/>
          </a:p>
          <a:p>
            <a:r>
              <a:rPr lang="pt-BR" dirty="0"/>
              <a:t>Entre no diretório </a:t>
            </a:r>
            <a:r>
              <a:rPr lang="pt-BR" dirty="0" err="1"/>
              <a:t>parser_de_expressão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/>
              <a:t>Note que você já tem um arquivo </a:t>
            </a:r>
            <a:r>
              <a:rPr lang="pt-BR" dirty="0" err="1"/>
              <a:t>Makefile</a:t>
            </a:r>
            <a:r>
              <a:rPr lang="pt-BR" dirty="0"/>
              <a:t> para facilitar o processo de compilação</a:t>
            </a:r>
          </a:p>
          <a:p>
            <a:pPr lvl="1">
              <a:buFont typeface="Wingdings" pitchFamily="2" charset="2"/>
              <a:buChar char="§"/>
            </a:pPr>
            <a:endParaRPr lang="pt-BR" dirty="0"/>
          </a:p>
          <a:p>
            <a:r>
              <a:rPr lang="pt-BR" dirty="0"/>
              <a:t>Vamos à prática... Olho na tela...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3252D-BADD-4A45-B095-AEE0B4C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D0694-3425-D14D-BF81-83F4CFC4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A543A-C65E-6D49-8BB3-360A25F4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3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4224</Words>
  <Application>Microsoft Macintosh PowerPoint</Application>
  <PresentationFormat>Widescreen</PresentationFormat>
  <Paragraphs>651</Paragraphs>
  <Slides>63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  <vt:lpstr>Atividade nos Repositórios</vt:lpstr>
      <vt:lpstr>Diagramas de Transição</vt:lpstr>
      <vt:lpstr>Um exemplo de Diagrama de Transição</vt:lpstr>
      <vt:lpstr>Ambiguidades, Identificadores e Palavras Reservadas</vt:lpstr>
      <vt:lpstr>Ambiguidades, Identificadores e Palavras Reservadas</vt:lpstr>
      <vt:lpstr>Ambiguidades, Identificadores e Palavras Reservadas</vt:lpstr>
      <vt:lpstr>Ambiguidades, Identificadores e Palavras Reservadas</vt:lpstr>
      <vt:lpstr>Expressões Regulares AFD/DFA e AFN/NFA</vt:lpstr>
      <vt:lpstr>Expressões Regulares AFD/DFA e AFN/NFA</vt:lpstr>
      <vt:lpstr>Usando AFD</vt:lpstr>
      <vt:lpstr>Usando AFD</vt:lpstr>
      <vt:lpstr>Bison: Gerador de Parsers para análise Sintática</vt:lpstr>
      <vt:lpstr>Bison</vt:lpstr>
      <vt:lpstr>Arquivos fontes de BISON (.y)</vt:lpstr>
      <vt:lpstr>Estrutura de um Fonte BISON</vt:lpstr>
      <vt:lpstr>BISON e Flex</vt:lpstr>
      <vt:lpstr>Um exemplo de .l para ser integrado ao BISON </vt:lpstr>
      <vt:lpstr>Gerando o parser</vt:lpstr>
      <vt:lpstr>Criando um Makefile</vt:lpstr>
      <vt:lpstr>Vamos à prática...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52</cp:revision>
  <dcterms:created xsi:type="dcterms:W3CDTF">2019-03-12T17:15:54Z</dcterms:created>
  <dcterms:modified xsi:type="dcterms:W3CDTF">2019-04-10T13:32:21Z</dcterms:modified>
</cp:coreProperties>
</file>