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67" r:id="rId4"/>
    <p:sldId id="275" r:id="rId5"/>
    <p:sldId id="268" r:id="rId6"/>
    <p:sldId id="257" r:id="rId7"/>
    <p:sldId id="260" r:id="rId8"/>
    <p:sldId id="274" r:id="rId9"/>
    <p:sldId id="276" r:id="rId10"/>
    <p:sldId id="277" r:id="rId11"/>
    <p:sldId id="280" r:id="rId12"/>
    <p:sldId id="278" r:id="rId13"/>
    <p:sldId id="273" r:id="rId14"/>
    <p:sldId id="281" r:id="rId15"/>
    <p:sldId id="282" r:id="rId16"/>
    <p:sldId id="283" r:id="rId17"/>
    <p:sldId id="264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4660"/>
  </p:normalViewPr>
  <p:slideViewPr>
    <p:cSldViewPr>
      <p:cViewPr varScale="1">
        <p:scale>
          <a:sx n="111" d="100"/>
          <a:sy n="111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34FBA-3A1D-4237-908A-039DFF4811C4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F254C-3A7B-49D2-8F9A-2A17A01DE8C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146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F254C-3A7B-49D2-8F9A-2A17A01DE8C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38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28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8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19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7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28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88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69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52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40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97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682EE-9541-425B-991D-C4BDCE712F58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1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World_Wide_Web" TargetMode="External"/><Relationship Id="rId2" Type="http://schemas.openxmlformats.org/officeDocument/2006/relationships/hyperlink" Target="https://es.wikipedia.org/wiki/Protocolo_de_comunicacion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Cliente_(inform%C3%A1tica)" TargetMode="External"/><Relationship Id="rId2" Type="http://schemas.openxmlformats.org/officeDocument/2006/relationships/hyperlink" Target="https://es.wikipedia.org/wiki/Servid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tionary.org/wiki/heterog%C3%A9neo" TargetMode="External"/><Relationship Id="rId2" Type="http://schemas.openxmlformats.org/officeDocument/2006/relationships/hyperlink" Target="https://es.wikipedia.org/wiki/Localizador_de_recursos_uniform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76672"/>
            <a:ext cx="9144000" cy="471834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519264" y="5620598"/>
            <a:ext cx="457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02 – Arquitectura CS y HTTP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24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Internet-HTTP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Protocolo de transferencia de hipertexto</a:t>
            </a:r>
          </a:p>
          <a:p>
            <a:r>
              <a:rPr lang="es-ES" dirty="0"/>
              <a:t> </a:t>
            </a:r>
            <a:r>
              <a:rPr lang="es-ES" dirty="0" smtClean="0"/>
              <a:t>Es </a:t>
            </a:r>
            <a:r>
              <a:rPr lang="es-ES" dirty="0"/>
              <a:t>el </a:t>
            </a:r>
            <a:r>
              <a:rPr lang="es-ES" dirty="0">
                <a:hlinkClick r:id="rId2" tooltip="Protocolo de comunicaciones"/>
              </a:rPr>
              <a:t>protocolo</a:t>
            </a:r>
            <a:r>
              <a:rPr lang="es-ES" dirty="0"/>
              <a:t> de comunicación que permite las transferencias de información en la </a:t>
            </a:r>
            <a:r>
              <a:rPr lang="es-ES" dirty="0" err="1">
                <a:hlinkClick r:id="rId3" tooltip="World Wide Web"/>
              </a:rPr>
              <a:t>World</a:t>
            </a:r>
            <a:r>
              <a:rPr lang="es-ES" dirty="0">
                <a:hlinkClick r:id="rId3" tooltip="World Wide Web"/>
              </a:rPr>
              <a:t> Wide </a:t>
            </a:r>
            <a:r>
              <a:rPr lang="es-ES" dirty="0" smtClean="0">
                <a:hlinkClick r:id="rId3" tooltip="World Wide Web"/>
              </a:rPr>
              <a:t>Web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GET (</a:t>
            </a:r>
            <a:r>
              <a:rPr lang="es-ES" dirty="0" err="1" smtClean="0"/>
              <a:t>cached</a:t>
            </a:r>
            <a:r>
              <a:rPr lang="es-ES" dirty="0" smtClean="0"/>
              <a:t>)</a:t>
            </a:r>
          </a:p>
          <a:p>
            <a:r>
              <a:rPr lang="es-ES" dirty="0" smtClean="0"/>
              <a:t>POST</a:t>
            </a:r>
          </a:p>
          <a:p>
            <a:endParaRPr lang="es-ES" dirty="0"/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endParaRPr lang="en-GB" b="1" dirty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86735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Internet-HTTP</a:t>
            </a:r>
            <a:endParaRPr lang="en-GB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80" y="1600200"/>
            <a:ext cx="5165840" cy="4525963"/>
          </a:xfrm>
        </p:spPr>
      </p:pic>
    </p:spTree>
    <p:extLst>
      <p:ext uri="{BB962C8B-B14F-4D97-AF65-F5344CB8AC3E}">
        <p14:creationId xmlns:p14="http://schemas.microsoft.com/office/powerpoint/2010/main" val="3025133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Internet-Solicitud</a:t>
            </a:r>
            <a:endParaRPr lang="en-GB" dirty="0"/>
          </a:p>
        </p:txBody>
      </p:sp>
      <p:pic>
        <p:nvPicPr>
          <p:cNvPr id="8" name="7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88840"/>
            <a:ext cx="6192688" cy="3207841"/>
          </a:xfrm>
        </p:spPr>
      </p:pic>
    </p:spTree>
    <p:extLst>
      <p:ext uri="{BB962C8B-B14F-4D97-AF65-F5344CB8AC3E}">
        <p14:creationId xmlns:p14="http://schemas.microsoft.com/office/powerpoint/2010/main" val="2299102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HTML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smtClean="0"/>
              <a:t>Lenguaje de marca de hipertexto</a:t>
            </a:r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¿Para que sirve?</a:t>
            </a:r>
          </a:p>
          <a:p>
            <a:pPr marL="0" indent="0">
              <a:buNone/>
            </a:pPr>
            <a:r>
              <a:rPr lang="es-ES" sz="2400" dirty="0" smtClean="0"/>
              <a:t>Para estructurar documentos de marcas de hipertexto.</a:t>
            </a:r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¿Cómo?</a:t>
            </a:r>
          </a:p>
          <a:p>
            <a:pPr marL="0" indent="0">
              <a:buNone/>
            </a:pPr>
            <a:r>
              <a:rPr lang="es-ES" sz="2400" dirty="0" smtClean="0"/>
              <a:t>Mediante el uso de etiquetas (</a:t>
            </a:r>
            <a:r>
              <a:rPr lang="es-ES" sz="2400" dirty="0" err="1" smtClean="0"/>
              <a:t>tags</a:t>
            </a:r>
            <a:r>
              <a:rPr lang="es-ES" sz="2400" dirty="0" smtClean="0"/>
              <a:t>)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  <a:p>
            <a:endParaRPr lang="en-GB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04" y="4725144"/>
            <a:ext cx="85471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25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HTML-Documento</a:t>
            </a:r>
            <a:endParaRPr lang="en-GB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92" y="1600200"/>
            <a:ext cx="6921615" cy="4525963"/>
          </a:xfrm>
        </p:spPr>
      </p:pic>
    </p:spTree>
    <p:extLst>
      <p:ext uri="{BB962C8B-B14F-4D97-AF65-F5344CB8AC3E}">
        <p14:creationId xmlns:p14="http://schemas.microsoft.com/office/powerpoint/2010/main" val="413165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HTML-</a:t>
            </a:r>
            <a:r>
              <a:rPr lang="es-ES" dirty="0" err="1" smtClean="0"/>
              <a:t>Tags</a:t>
            </a:r>
            <a:r>
              <a:rPr lang="es-ES" dirty="0" smtClean="0"/>
              <a:t> básicos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Heder</a:t>
            </a:r>
            <a:r>
              <a:rPr lang="pt-BR" dirty="0" smtClean="0"/>
              <a:t> &lt;h1</a:t>
            </a:r>
            <a:r>
              <a:rPr lang="pt-BR" dirty="0"/>
              <a:t>&gt;, &lt;h2&gt;, &lt;h3&gt;, &lt;h4&gt;, &lt;h5&gt;, &lt;h6</a:t>
            </a:r>
            <a:r>
              <a:rPr lang="pt-BR" dirty="0" smtClean="0"/>
              <a:t>&gt;</a:t>
            </a:r>
          </a:p>
          <a:p>
            <a:r>
              <a:rPr lang="pt-BR" dirty="0" err="1" smtClean="0"/>
              <a:t>Paragraph</a:t>
            </a:r>
            <a:r>
              <a:rPr lang="pt-BR" dirty="0" smtClean="0"/>
              <a:t> </a:t>
            </a:r>
            <a:r>
              <a:rPr lang="en-GB" dirty="0"/>
              <a:t>&lt;p</a:t>
            </a:r>
            <a:r>
              <a:rPr lang="en-GB" dirty="0" smtClean="0"/>
              <a:t>&gt;</a:t>
            </a:r>
          </a:p>
          <a:p>
            <a:r>
              <a:rPr lang="en-GB" dirty="0"/>
              <a:t>H</a:t>
            </a:r>
            <a:r>
              <a:rPr lang="en-GB" dirty="0" smtClean="0"/>
              <a:t>orizontal ruler &lt;</a:t>
            </a:r>
            <a:r>
              <a:rPr lang="en-GB" dirty="0" err="1" smtClean="0"/>
              <a:t>hr</a:t>
            </a:r>
            <a:r>
              <a:rPr lang="en-GB" dirty="0" smtClean="0"/>
              <a:t>&gt;</a:t>
            </a:r>
          </a:p>
          <a:p>
            <a:r>
              <a:rPr lang="es-ES" dirty="0" smtClean="0"/>
              <a:t>Link </a:t>
            </a:r>
            <a:r>
              <a:rPr lang="en-GB" dirty="0"/>
              <a:t>&lt;a</a:t>
            </a:r>
            <a:r>
              <a:rPr lang="en-GB" dirty="0" smtClean="0"/>
              <a:t>&gt;</a:t>
            </a:r>
          </a:p>
          <a:p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n-GB" dirty="0"/>
              <a:t>&lt;</a:t>
            </a:r>
            <a:r>
              <a:rPr lang="en-GB" dirty="0" err="1"/>
              <a:t>ul</a:t>
            </a:r>
            <a:r>
              <a:rPr lang="en-GB" dirty="0" smtClean="0"/>
              <a:t>&gt; &lt;li&gt;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3326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HTML- </a:t>
            </a:r>
            <a:r>
              <a:rPr lang="es-ES" dirty="0" err="1" smtClean="0"/>
              <a:t>Tags</a:t>
            </a:r>
            <a:r>
              <a:rPr lang="es-ES" dirty="0" smtClean="0"/>
              <a:t> básicos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Break </a:t>
            </a:r>
            <a:r>
              <a:rPr lang="pt-BR" dirty="0" smtClean="0"/>
              <a:t>&lt;</a:t>
            </a:r>
            <a:r>
              <a:rPr lang="pt-BR" dirty="0" err="1" smtClean="0"/>
              <a:t>br</a:t>
            </a:r>
            <a:r>
              <a:rPr lang="pt-BR" dirty="0" smtClean="0"/>
              <a:t>&gt;</a:t>
            </a:r>
          </a:p>
          <a:p>
            <a:r>
              <a:rPr lang="pt-BR" dirty="0" err="1" smtClean="0"/>
              <a:t>Bold</a:t>
            </a:r>
            <a:r>
              <a:rPr lang="pt-BR" dirty="0" smtClean="0"/>
              <a:t> </a:t>
            </a:r>
            <a:r>
              <a:rPr lang="pt-BR" dirty="0"/>
              <a:t>&lt;</a:t>
            </a:r>
            <a:r>
              <a:rPr lang="pt-BR" dirty="0" smtClean="0"/>
              <a:t>b&gt;</a:t>
            </a:r>
          </a:p>
          <a:p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n-GB" dirty="0"/>
              <a:t>&lt;</a:t>
            </a:r>
            <a:r>
              <a:rPr lang="en-GB" dirty="0" err="1"/>
              <a:t>img</a:t>
            </a:r>
            <a:r>
              <a:rPr lang="en-GB" dirty="0" smtClean="0"/>
              <a:t>&gt;</a:t>
            </a:r>
            <a:endParaRPr lang="es-ES" dirty="0" smtClean="0"/>
          </a:p>
          <a:p>
            <a:r>
              <a:rPr lang="es-ES" dirty="0" err="1" smtClean="0"/>
              <a:t>Table</a:t>
            </a:r>
            <a:r>
              <a:rPr lang="es-ES" dirty="0" smtClean="0"/>
              <a:t> </a:t>
            </a:r>
            <a:r>
              <a:rPr lang="pt-BR" dirty="0" smtClean="0"/>
              <a:t>&lt;</a:t>
            </a:r>
            <a:r>
              <a:rPr lang="pt-BR" dirty="0" err="1" smtClean="0"/>
              <a:t>table</a:t>
            </a:r>
            <a:r>
              <a:rPr lang="pt-BR" dirty="0" smtClean="0"/>
              <a:t>&gt;, &lt;</a:t>
            </a:r>
            <a:r>
              <a:rPr lang="pt-BR" dirty="0" err="1" smtClean="0"/>
              <a:t>tr</a:t>
            </a:r>
            <a:r>
              <a:rPr lang="pt-BR" dirty="0" smtClean="0"/>
              <a:t>&gt;,</a:t>
            </a:r>
            <a:r>
              <a:rPr lang="pt-BR" dirty="0"/>
              <a:t> </a:t>
            </a:r>
            <a:r>
              <a:rPr lang="pt-BR" dirty="0" smtClean="0"/>
              <a:t>&lt;</a:t>
            </a:r>
            <a:r>
              <a:rPr lang="pt-BR" dirty="0" err="1" smtClean="0"/>
              <a:t>td</a:t>
            </a:r>
            <a:r>
              <a:rPr lang="pt-BR" dirty="0" smtClean="0"/>
              <a:t>&gt;</a:t>
            </a:r>
          </a:p>
          <a:p>
            <a:r>
              <a:rPr lang="es-ES" dirty="0" err="1"/>
              <a:t>Div</a:t>
            </a:r>
            <a:r>
              <a:rPr lang="es-ES" dirty="0"/>
              <a:t>	</a:t>
            </a:r>
            <a:r>
              <a:rPr lang="en-GB" dirty="0"/>
              <a:t> &lt;div&gt;</a:t>
            </a:r>
            <a:endParaRPr lang="pt-BR" dirty="0"/>
          </a:p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2718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Enlaces de interés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hlinkClick r:id="rId2"/>
            </a:endParaRPr>
          </a:p>
          <a:p>
            <a:r>
              <a:rPr lang="es-ES" dirty="0"/>
              <a:t>Redes de computadoras- </a:t>
            </a:r>
            <a:r>
              <a:rPr lang="es-ES" dirty="0" err="1"/>
              <a:t>Tanenbaum</a:t>
            </a:r>
            <a:r>
              <a:rPr lang="es-ES" dirty="0"/>
              <a:t> – </a:t>
            </a:r>
            <a:r>
              <a:rPr lang="es-ES" dirty="0" smtClean="0"/>
              <a:t>1.3- </a:t>
            </a:r>
            <a:r>
              <a:rPr lang="es-ES" dirty="0" err="1"/>
              <a:t>pag</a:t>
            </a:r>
            <a:r>
              <a:rPr lang="es-ES" dirty="0"/>
              <a:t> </a:t>
            </a:r>
            <a:r>
              <a:rPr lang="es-ES" dirty="0" smtClean="0"/>
              <a:t>25 </a:t>
            </a:r>
            <a:r>
              <a:rPr lang="es-ES" dirty="0"/>
              <a:t>a </a:t>
            </a:r>
            <a:r>
              <a:rPr lang="es-ES" dirty="0" smtClean="0"/>
              <a:t>30.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Redes </a:t>
            </a:r>
            <a:r>
              <a:rPr lang="es-ES" dirty="0" smtClean="0"/>
              <a:t>de computadoras- </a:t>
            </a:r>
            <a:r>
              <a:rPr lang="es-ES" dirty="0" err="1" smtClean="0"/>
              <a:t>Tanenbaum</a:t>
            </a:r>
            <a:r>
              <a:rPr lang="es-ES" dirty="0" smtClean="0"/>
              <a:t> – 7.3.1- </a:t>
            </a:r>
            <a:r>
              <a:rPr lang="es-ES" dirty="0" err="1" smtClean="0"/>
              <a:t>pag</a:t>
            </a:r>
            <a:r>
              <a:rPr lang="es-ES" dirty="0" smtClean="0"/>
              <a:t> 556 a 569.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790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605" y="1196752"/>
            <a:ext cx="5935844" cy="438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8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RED- Diseño en capas</a:t>
            </a:r>
            <a:endParaRPr lang="en-GB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6792"/>
            <a:ext cx="1782457" cy="4525963"/>
          </a:xfrm>
        </p:spPr>
      </p:pic>
      <p:sp>
        <p:nvSpPr>
          <p:cNvPr id="5" name="4 CuadroTexto"/>
          <p:cNvSpPr txBox="1"/>
          <p:nvPr/>
        </p:nvSpPr>
        <p:spPr>
          <a:xfrm>
            <a:off x="3059832" y="162880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Define </a:t>
            </a:r>
            <a:r>
              <a:rPr lang="es-ES" dirty="0"/>
              <a:t>los protocolos que utilizan las aplicaciones para intercambiar </a:t>
            </a:r>
            <a:r>
              <a:rPr lang="es-ES" dirty="0" smtClean="0"/>
              <a:t>datos.</a:t>
            </a:r>
            <a:endParaRPr lang="en-GB" dirty="0"/>
          </a:p>
        </p:txBody>
      </p:sp>
      <p:sp>
        <p:nvSpPr>
          <p:cNvPr id="6" name="5 CuadroTexto"/>
          <p:cNvSpPr txBox="1"/>
          <p:nvPr/>
        </p:nvSpPr>
        <p:spPr>
          <a:xfrm>
            <a:off x="3131840" y="2780928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 </a:t>
            </a:r>
            <a:r>
              <a:rPr lang="es-ES" dirty="0" smtClean="0"/>
              <a:t>Transferencia </a:t>
            </a:r>
            <a:r>
              <a:rPr lang="es-ES" dirty="0"/>
              <a:t>libre de errores de los datos entre el emisor y el receptor, </a:t>
            </a:r>
            <a:r>
              <a:rPr lang="es-ES" dirty="0" smtClean="0"/>
              <a:t>control de flujo.</a:t>
            </a:r>
            <a:endParaRPr lang="en-GB" dirty="0"/>
          </a:p>
        </p:txBody>
      </p:sp>
      <p:sp>
        <p:nvSpPr>
          <p:cNvPr id="7" name="6 CuadroTexto"/>
          <p:cNvSpPr txBox="1"/>
          <p:nvPr/>
        </p:nvSpPr>
        <p:spPr>
          <a:xfrm>
            <a:off x="3131840" y="4005064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Conseguir </a:t>
            </a:r>
            <a:r>
              <a:rPr lang="es-ES" dirty="0"/>
              <a:t>que los datos lleguen desde el origen al destino aunque no tengan conexión </a:t>
            </a:r>
            <a:r>
              <a:rPr lang="es-ES" dirty="0" smtClean="0"/>
              <a:t>directa.</a:t>
            </a:r>
            <a:endParaRPr lang="en-GB" dirty="0"/>
          </a:p>
        </p:txBody>
      </p:sp>
      <p:sp>
        <p:nvSpPr>
          <p:cNvPr id="8" name="7 CuadroTexto"/>
          <p:cNvSpPr txBox="1"/>
          <p:nvPr/>
        </p:nvSpPr>
        <p:spPr>
          <a:xfrm>
            <a:off x="3203848" y="5085184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Responsable de la transferencia fiable de información a través de un circuito de transmisión de datos entre dos maquinas directamente conectadas.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83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RED- Envío de mensaje</a:t>
            </a:r>
            <a:endParaRPr lang="en-GB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83" y="1600200"/>
            <a:ext cx="7686034" cy="4525963"/>
          </a:xfrm>
        </p:spPr>
      </p:pic>
    </p:spTree>
    <p:extLst>
      <p:ext uri="{BB962C8B-B14F-4D97-AF65-F5344CB8AC3E}">
        <p14:creationId xmlns:p14="http://schemas.microsoft.com/office/powerpoint/2010/main" val="413516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RED-TCP/IP</a:t>
            </a:r>
            <a:endParaRPr lang="en-GB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72816"/>
            <a:ext cx="6696744" cy="4018046"/>
          </a:xfrm>
        </p:spPr>
      </p:pic>
    </p:spTree>
    <p:extLst>
      <p:ext uri="{BB962C8B-B14F-4D97-AF65-F5344CB8AC3E}">
        <p14:creationId xmlns:p14="http://schemas.microsoft.com/office/powerpoint/2010/main" val="273652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RED- Envío de mensaje</a:t>
            </a:r>
            <a:endParaRPr lang="en-GB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698" y="1600200"/>
            <a:ext cx="6070603" cy="4525963"/>
          </a:xfrm>
        </p:spPr>
      </p:pic>
    </p:spTree>
    <p:extLst>
      <p:ext uri="{BB962C8B-B14F-4D97-AF65-F5344CB8AC3E}">
        <p14:creationId xmlns:p14="http://schemas.microsoft.com/office/powerpoint/2010/main" val="164907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 Cliente Servidor </a:t>
            </a:r>
            <a:endParaRPr lang="en-GB" dirty="0"/>
          </a:p>
        </p:txBody>
      </p:sp>
      <p:sp>
        <p:nvSpPr>
          <p:cNvPr id="5" name="4 CuadroTexto"/>
          <p:cNvSpPr txBox="1"/>
          <p:nvPr/>
        </p:nvSpPr>
        <p:spPr>
          <a:xfrm>
            <a:off x="1907704" y="1628800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La </a:t>
            </a:r>
            <a:r>
              <a:rPr lang="es-ES" b="1" dirty="0"/>
              <a:t>arquitectura cliente-servidor</a:t>
            </a:r>
            <a:r>
              <a:rPr lang="es-ES" dirty="0"/>
              <a:t> es un modelo de diseño de software en el que las tareas se reparten entre los proveedores de recursos o servicios, llamados </a:t>
            </a:r>
            <a:r>
              <a:rPr lang="es-ES" dirty="0">
                <a:hlinkClick r:id="rId2" tooltip="Servidor"/>
              </a:rPr>
              <a:t>servidores</a:t>
            </a:r>
            <a:r>
              <a:rPr lang="es-ES" dirty="0"/>
              <a:t>, y los demandantes, llamados </a:t>
            </a:r>
            <a:r>
              <a:rPr lang="es-ES" dirty="0">
                <a:hlinkClick r:id="rId3" tooltip="Cliente (informática)"/>
              </a:rPr>
              <a:t>clientes</a:t>
            </a:r>
            <a:endParaRPr lang="en-GB" dirty="0"/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068960"/>
            <a:ext cx="4248472" cy="2493984"/>
          </a:xfrm>
        </p:spPr>
      </p:pic>
    </p:spTree>
    <p:extLst>
      <p:ext uri="{BB962C8B-B14F-4D97-AF65-F5344CB8AC3E}">
        <p14:creationId xmlns:p14="http://schemas.microsoft.com/office/powerpoint/2010/main" val="320462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Servidores</a:t>
            </a:r>
            <a:endParaRPr lang="en-GB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811871"/>
            <a:ext cx="2466975" cy="1847850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00808"/>
            <a:ext cx="3059832" cy="2069976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321456"/>
            <a:ext cx="2495550" cy="1838325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149080"/>
            <a:ext cx="1486381" cy="182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5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Internet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	</a:t>
            </a:r>
          </a:p>
          <a:p>
            <a:pPr marL="0" indent="0" algn="ctr">
              <a:buNone/>
            </a:pPr>
            <a:r>
              <a:rPr lang="es-ES" dirty="0"/>
              <a:t>	</a:t>
            </a:r>
            <a:r>
              <a:rPr lang="es-ES" dirty="0" smtClean="0"/>
              <a:t>HTTP, SMTP, FTP, IRC, SSH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URL (</a:t>
            </a:r>
            <a:r>
              <a:rPr lang="en-GB" i="1" dirty="0"/>
              <a:t>Uniform Resource Locator</a:t>
            </a:r>
            <a:r>
              <a:rPr lang="es-ES" dirty="0" smtClean="0"/>
              <a:t>)</a:t>
            </a:r>
            <a:r>
              <a:rPr lang="en-GB" dirty="0">
                <a:hlinkClick r:id="rId2"/>
              </a:rPr>
              <a:t> </a:t>
            </a:r>
            <a:endParaRPr lang="en-GB" dirty="0" smtClean="0">
              <a:hlinkClick r:id="rId2"/>
            </a:endParaRPr>
          </a:p>
          <a:p>
            <a:pPr marL="0" indent="0" algn="ctr">
              <a:buNone/>
            </a:pP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://es.wikipedia.org/wiki/Localizador_de_recursos_uniforme</a:t>
            </a:r>
            <a:endParaRPr lang="es-ES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1043608" y="1700808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Conjunto </a:t>
            </a:r>
            <a:r>
              <a:rPr lang="es-ES" dirty="0" smtClean="0"/>
              <a:t>redes de </a:t>
            </a:r>
            <a:r>
              <a:rPr lang="es-ES" dirty="0"/>
              <a:t>físicas </a:t>
            </a:r>
            <a:r>
              <a:rPr lang="es-ES" dirty="0">
                <a:hlinkClick r:id="rId3" tooltip="wikt:heterogéneo"/>
              </a:rPr>
              <a:t>heterogéneas</a:t>
            </a:r>
            <a:r>
              <a:rPr lang="es-ES" dirty="0"/>
              <a:t>  interconectadas en una red lógica única de alcance mundial.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741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Internet-DNS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ES" dirty="0" smtClean="0"/>
              <a:t>Su función es </a:t>
            </a:r>
            <a:r>
              <a:rPr lang="es-ES" dirty="0"/>
              <a:t>"traducir" nombres inteligibles para las personas en identificadores binarios asociados con los </a:t>
            </a:r>
            <a:r>
              <a:rPr lang="es-ES" dirty="0" smtClean="0"/>
              <a:t>equipos </a:t>
            </a:r>
            <a:r>
              <a:rPr lang="es-ES" dirty="0"/>
              <a:t>conectados a la </a:t>
            </a:r>
            <a:r>
              <a:rPr lang="es-ES" dirty="0" smtClean="0"/>
              <a:t>red.</a:t>
            </a:r>
          </a:p>
          <a:p>
            <a:pPr algn="ctr"/>
            <a:endParaRPr lang="es-ES" dirty="0"/>
          </a:p>
          <a:p>
            <a:pPr algn="ctr"/>
            <a:endParaRPr lang="en-GB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428999"/>
            <a:ext cx="3888432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70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199</Words>
  <Application>Microsoft Office PowerPoint</Application>
  <PresentationFormat>Presentación en pantalla (4:3)</PresentationFormat>
  <Paragraphs>70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Presentación de PowerPoint</vt:lpstr>
      <vt:lpstr>RED- Diseño en capas</vt:lpstr>
      <vt:lpstr>RED- Envío de mensaje</vt:lpstr>
      <vt:lpstr>RED-TCP/IP</vt:lpstr>
      <vt:lpstr>RED- Envío de mensaje</vt:lpstr>
      <vt:lpstr>Arquitectura Cliente Servidor </vt:lpstr>
      <vt:lpstr>Servidores</vt:lpstr>
      <vt:lpstr>Internet</vt:lpstr>
      <vt:lpstr>Internet-DNS</vt:lpstr>
      <vt:lpstr>Internet-HTTP</vt:lpstr>
      <vt:lpstr>Internet-HTTP</vt:lpstr>
      <vt:lpstr>Internet-Solicitud</vt:lpstr>
      <vt:lpstr>HTML</vt:lpstr>
      <vt:lpstr>HTML-Documento</vt:lpstr>
      <vt:lpstr>HTML-Tags básicos</vt:lpstr>
      <vt:lpstr>HTML- Tags básicos</vt:lpstr>
      <vt:lpstr>Enlaces de interés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Nicolas Exposito</dc:creator>
  <cp:lastModifiedBy>Nicolas Exposito</cp:lastModifiedBy>
  <cp:revision>41</cp:revision>
  <dcterms:created xsi:type="dcterms:W3CDTF">2019-08-27T14:22:08Z</dcterms:created>
  <dcterms:modified xsi:type="dcterms:W3CDTF">2019-09-03T21:12:54Z</dcterms:modified>
</cp:coreProperties>
</file>