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0"/>
  </p:notesMasterIdLst>
  <p:sldIdLst>
    <p:sldId id="279" r:id="rId2"/>
    <p:sldId id="280" r:id="rId3"/>
    <p:sldId id="281" r:id="rId4"/>
    <p:sldId id="282" r:id="rId5"/>
    <p:sldId id="331" r:id="rId6"/>
    <p:sldId id="283" r:id="rId7"/>
    <p:sldId id="284" r:id="rId8"/>
    <p:sldId id="285" r:id="rId9"/>
    <p:sldId id="286" r:id="rId10"/>
    <p:sldId id="287" r:id="rId11"/>
    <p:sldId id="334" r:id="rId12"/>
    <p:sldId id="289" r:id="rId13"/>
    <p:sldId id="290" r:id="rId14"/>
    <p:sldId id="328" r:id="rId15"/>
    <p:sldId id="329" r:id="rId16"/>
    <p:sldId id="330" r:id="rId17"/>
    <p:sldId id="291" r:id="rId18"/>
    <p:sldId id="292" r:id="rId19"/>
    <p:sldId id="299" r:id="rId20"/>
    <p:sldId id="303" r:id="rId21"/>
    <p:sldId id="308" r:id="rId22"/>
    <p:sldId id="309" r:id="rId23"/>
    <p:sldId id="311" r:id="rId24"/>
    <p:sldId id="317" r:id="rId25"/>
    <p:sldId id="333" r:id="rId26"/>
    <p:sldId id="332" r:id="rId27"/>
    <p:sldId id="325" r:id="rId28"/>
    <p:sldId id="33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30CAD8-1C43-472B-882E-D74FAD1B72DB}" type="datetimeFigureOut">
              <a:rPr lang="en-CA" smtClean="0"/>
              <a:t>2018-01-31</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976E34-4546-46CB-89F7-7EF0795E8027}" type="slidenum">
              <a:rPr lang="en-CA" smtClean="0"/>
              <a:t>‹#›</a:t>
            </a:fld>
            <a:endParaRPr lang="en-CA"/>
          </a:p>
        </p:txBody>
      </p:sp>
    </p:spTree>
    <p:extLst>
      <p:ext uri="{BB962C8B-B14F-4D97-AF65-F5344CB8AC3E}">
        <p14:creationId xmlns:p14="http://schemas.microsoft.com/office/powerpoint/2010/main" val="2622196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smtClean="0">
                <a:ln>
                  <a:noFill/>
                </a:ln>
                <a:solidFill>
                  <a:prstClr val="black"/>
                </a:solidFill>
                <a:effectLst/>
                <a:uLnTx/>
                <a:uFillTx/>
                <a:latin typeface="+mn-lt"/>
                <a:ea typeface="+mn-ea"/>
                <a:cs typeface="+mn-cs"/>
              </a:rPr>
              <a:t>Built-in Functions: https://docs.python.org/2/library/functions.html</a:t>
            </a:r>
          </a:p>
        </p:txBody>
      </p:sp>
      <p:sp>
        <p:nvSpPr>
          <p:cNvPr id="4" name="Slide Number Placeholder 3"/>
          <p:cNvSpPr>
            <a:spLocks noGrp="1"/>
          </p:cNvSpPr>
          <p:nvPr>
            <p:ph type="sldNum" sz="quarter" idx="10"/>
          </p:nvPr>
        </p:nvSpPr>
        <p:spPr/>
        <p:txBody>
          <a:bodyPr/>
          <a:lstStyle/>
          <a:p>
            <a:fld id="{82976E34-4546-46CB-89F7-7EF0795E8027}" type="slidenum">
              <a:rPr lang="en-CA" smtClean="0"/>
              <a:t>8</a:t>
            </a:fld>
            <a:endParaRPr lang="en-CA"/>
          </a:p>
        </p:txBody>
      </p:sp>
    </p:spTree>
    <p:extLst>
      <p:ext uri="{BB962C8B-B14F-4D97-AF65-F5344CB8AC3E}">
        <p14:creationId xmlns:p14="http://schemas.microsoft.com/office/powerpoint/2010/main" val="88146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A8EE9DC8-4000-433D-9EB1-4AE3FC2904A7}" type="datetime1">
              <a:rPr lang="en-CA" smtClean="0"/>
              <a:t>2018-01-31</a:t>
            </a:fld>
            <a:endParaRPr lang="en-CA"/>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CA"/>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CD88941-9B41-4DEB-84A0-BCEF10EFA22A}"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F6E43B-2EAE-44C7-BE14-3DA23A5E5447}" type="datetime1">
              <a:rPr lang="en-CA" smtClean="0"/>
              <a:t>2018-01-31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88941-9B41-4DEB-84A0-BCEF10EFA22A}"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8FEB7DF-6E09-4801-90E8-B9702E8851BF}" type="datetime1">
              <a:rPr lang="en-CA" smtClean="0"/>
              <a:t>2018-01-31</a:t>
            </a:fld>
            <a:endParaRPr lang="en-CA"/>
          </a:p>
        </p:txBody>
      </p:sp>
      <p:sp>
        <p:nvSpPr>
          <p:cNvPr id="5" name="Footer Placeholder 4"/>
          <p:cNvSpPr>
            <a:spLocks noGrp="1"/>
          </p:cNvSpPr>
          <p:nvPr>
            <p:ph type="ftr" sz="quarter" idx="11"/>
          </p:nvPr>
        </p:nvSpPr>
        <p:spPr>
          <a:xfrm>
            <a:off x="457201" y="6248207"/>
            <a:ext cx="5573483" cy="365125"/>
          </a:xfrm>
        </p:spPr>
        <p:txBody>
          <a:bodyPr/>
          <a:lstStyle/>
          <a:p>
            <a:endParaRPr lang="en-CA"/>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CD88941-9B41-4DEB-84A0-BCEF10EFA22A}"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82A654-C582-413E-8DBD-5D1A49194530}" type="datetime1">
              <a:rPr lang="en-CA" smtClean="0"/>
              <a:t>2018-01-31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CD88941-9B41-4DEB-84A0-BCEF10EFA22A}" type="slidenum">
              <a:rPr lang="en-CA" smtClean="0"/>
              <a:t>‹#›</a:t>
            </a:fld>
            <a:endParaRPr lang="en-CA"/>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5BA0EAB-27D6-447B-8622-424AE9BD22E0}" type="datetime1">
              <a:rPr lang="en-CA" smtClean="0"/>
              <a:t>2018-01-31</a:t>
            </a:fld>
            <a:endParaRPr lang="en-CA"/>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CD88941-9B41-4DEB-84A0-BCEF10EFA22A}" type="slidenum">
              <a:rPr lang="en-CA" smtClean="0"/>
              <a:t>‹#›</a:t>
            </a:fld>
            <a:endParaRPr lang="en-CA"/>
          </a:p>
        </p:txBody>
      </p:sp>
      <p:sp>
        <p:nvSpPr>
          <p:cNvPr id="14" name="Footer Placeholder 13"/>
          <p:cNvSpPr>
            <a:spLocks noGrp="1"/>
          </p:cNvSpPr>
          <p:nvPr>
            <p:ph type="ftr" sz="quarter" idx="12"/>
          </p:nvPr>
        </p:nvSpPr>
        <p:spPr/>
        <p:txBody>
          <a:bodyPr/>
          <a:lstStyle/>
          <a:p>
            <a:endParaRPr lang="en-CA"/>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D88D84D-E4E7-4FF6-AC2C-F0105676942C}" type="datetime1">
              <a:rPr lang="en-CA" smtClean="0"/>
              <a:t>2018-01-31</a:t>
            </a:fld>
            <a:endParaRPr lang="en-CA"/>
          </a:p>
        </p:txBody>
      </p:sp>
      <p:sp>
        <p:nvSpPr>
          <p:cNvPr id="10" name="Slide Number Placeholder 9"/>
          <p:cNvSpPr>
            <a:spLocks noGrp="1"/>
          </p:cNvSpPr>
          <p:nvPr>
            <p:ph type="sldNum" sz="quarter" idx="16"/>
          </p:nvPr>
        </p:nvSpPr>
        <p:spPr/>
        <p:txBody>
          <a:bodyPr rtlCol="0"/>
          <a:lstStyle/>
          <a:p>
            <a:fld id="{9CD88941-9B41-4DEB-84A0-BCEF10EFA22A}" type="slidenum">
              <a:rPr lang="en-CA" smtClean="0"/>
              <a:t>‹#›</a:t>
            </a:fld>
            <a:endParaRPr lang="en-CA"/>
          </a:p>
        </p:txBody>
      </p:sp>
      <p:sp>
        <p:nvSpPr>
          <p:cNvPr id="12" name="Footer Placeholder 11"/>
          <p:cNvSpPr>
            <a:spLocks noGrp="1"/>
          </p:cNvSpPr>
          <p:nvPr>
            <p:ph type="ftr" sz="quarter" idx="17"/>
          </p:nvPr>
        </p:nvSpPr>
        <p:spPr/>
        <p:txBody>
          <a:bodyPr rtlCol="0"/>
          <a:lstStyle/>
          <a:p>
            <a:endParaRPr lang="en-CA"/>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EB22DF6-278A-425D-A69F-30DC932552A2}" type="datetime1">
              <a:rPr lang="en-CA" smtClean="0"/>
              <a:t>2018-01-31</a:t>
            </a:fld>
            <a:endParaRPr lang="en-CA"/>
          </a:p>
        </p:txBody>
      </p:sp>
      <p:sp>
        <p:nvSpPr>
          <p:cNvPr id="12" name="Slide Number Placeholder 11"/>
          <p:cNvSpPr>
            <a:spLocks noGrp="1"/>
          </p:cNvSpPr>
          <p:nvPr>
            <p:ph type="sldNum" sz="quarter" idx="16"/>
          </p:nvPr>
        </p:nvSpPr>
        <p:spPr/>
        <p:txBody>
          <a:bodyPr rtlCol="0"/>
          <a:lstStyle/>
          <a:p>
            <a:fld id="{9CD88941-9B41-4DEB-84A0-BCEF10EFA22A}" type="slidenum">
              <a:rPr lang="en-CA" smtClean="0"/>
              <a:t>‹#›</a:t>
            </a:fld>
            <a:endParaRPr lang="en-CA"/>
          </a:p>
        </p:txBody>
      </p:sp>
      <p:sp>
        <p:nvSpPr>
          <p:cNvPr id="14" name="Footer Placeholder 13"/>
          <p:cNvSpPr>
            <a:spLocks noGrp="1"/>
          </p:cNvSpPr>
          <p:nvPr>
            <p:ph type="ftr" sz="quarter" idx="17"/>
          </p:nvPr>
        </p:nvSpPr>
        <p:spPr/>
        <p:txBody>
          <a:bodyPr rtlCol="0"/>
          <a:lstStyle/>
          <a:p>
            <a:endParaRPr lang="en-CA"/>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66F49B-61FD-4461-944B-32686B832FB2}" type="datetime1">
              <a:rPr lang="en-CA" smtClean="0"/>
              <a:t>2018-01-31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CD88941-9B41-4DEB-84A0-BCEF10EFA22A}" type="slidenum">
              <a:rPr lang="en-CA" smtClean="0"/>
              <a:t>‹#›</a:t>
            </a:fld>
            <a:endParaRPr lang="en-CA"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895E0-597A-49B8-8062-1A9F71E28126}" type="datetime1">
              <a:rPr lang="en-CA" smtClean="0"/>
              <a:t>2018-01-31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CD88941-9B41-4DEB-84A0-BCEF10EFA22A}" type="slidenum">
              <a:rPr lang="en-CA" smtClean="0"/>
              <a:t>‹#›</a:t>
            </a:fld>
            <a:endParaRPr lang="en-C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CBE988-BEAA-4BB2-AE2B-647B927F58CD}" type="datetime1">
              <a:rPr lang="en-CA" smtClean="0"/>
              <a:t>2018-01-31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CD88941-9B41-4DEB-84A0-BCEF10EFA22A}" type="slidenum">
              <a:rPr lang="en-CA" smtClean="0"/>
              <a:t>‹#›</a:t>
            </a:fld>
            <a:endParaRPr lang="en-CA"/>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7981E66-B3CA-43DF-B86E-8BA7642E279F}" type="datetime1">
              <a:rPr lang="en-CA" smtClean="0"/>
              <a:t>2018-01-31</a:t>
            </a:fld>
            <a:endParaRPr lang="en-CA"/>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CD88941-9B41-4DEB-84A0-BCEF10EFA22A}" type="slidenum">
              <a:rPr lang="en-CA" smtClean="0"/>
              <a:t>‹#›</a:t>
            </a:fld>
            <a:endParaRPr lang="en-CA"/>
          </a:p>
        </p:txBody>
      </p:sp>
      <p:sp>
        <p:nvSpPr>
          <p:cNvPr id="14" name="Footer Placeholder 13"/>
          <p:cNvSpPr>
            <a:spLocks noGrp="1"/>
          </p:cNvSpPr>
          <p:nvPr>
            <p:ph type="ftr" sz="quarter" idx="12"/>
          </p:nvPr>
        </p:nvSpPr>
        <p:spPr>
          <a:xfrm>
            <a:off x="1600200" y="6248206"/>
            <a:ext cx="4572000" cy="365125"/>
          </a:xfrm>
        </p:spPr>
        <p:txBody>
          <a:bodyPr rtlCol="0"/>
          <a:lstStyle/>
          <a:p>
            <a:endParaRPr lang="en-CA"/>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521F98D-9BA5-4E8C-B05F-C58A7BD0D9D9}" type="datetime1">
              <a:rPr lang="en-CA" smtClean="0"/>
              <a:t>2018-01-31</a:t>
            </a:fld>
            <a:endParaRPr lang="en-CA"/>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CA"/>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CD88941-9B41-4DEB-84A0-BCEF10EFA22A}"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openbookproject.net/books/bpp4awd/ch05.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lvl="0">
              <a:buClr>
                <a:srgbClr val="DD8047"/>
              </a:buClr>
            </a:pPr>
            <a:r>
              <a:rPr lang="en-CA" dirty="0">
                <a:solidFill>
                  <a:srgbClr val="000000"/>
                </a:solidFill>
                <a:latin typeface="Matura MT Script Capitals" panose="03020802060602070202" pitchFamily="66" charset="0"/>
                <a:ea typeface="Tahoma" panose="020B0604030504040204" pitchFamily="34" charset="0"/>
                <a:cs typeface="Tahoma" panose="020B0604030504040204" pitchFamily="34" charset="0"/>
              </a:rPr>
              <a:t>Algorithms are the heart of all </a:t>
            </a:r>
            <a:r>
              <a:rPr lang="en-CA" dirty="0" smtClean="0">
                <a:solidFill>
                  <a:srgbClr val="000000"/>
                </a:solidFill>
                <a:latin typeface="Matura MT Script Capitals" panose="03020802060602070202" pitchFamily="66" charset="0"/>
                <a:ea typeface="Tahoma" panose="020B0604030504040204" pitchFamily="34" charset="0"/>
                <a:cs typeface="Tahoma" panose="020B0604030504040204" pitchFamily="34" charset="0"/>
              </a:rPr>
              <a:t>computation</a:t>
            </a:r>
            <a:endParaRPr lang="en-CA" dirty="0">
              <a:latin typeface="Matura MT Script Capitals" panose="03020802060602070202" pitchFamily="66" charset="0"/>
              <a:ea typeface="Tahoma" panose="020B0604030504040204" pitchFamily="34" charset="0"/>
              <a:cs typeface="Tahoma" panose="020B0604030504040204" pitchFamily="34" charset="0"/>
            </a:endParaRPr>
          </a:p>
        </p:txBody>
      </p:sp>
      <p:sp>
        <p:nvSpPr>
          <p:cNvPr id="4" name="Rectangle 3"/>
          <p:cNvSpPr/>
          <p:nvPr/>
        </p:nvSpPr>
        <p:spPr>
          <a:xfrm>
            <a:off x="320897" y="1782396"/>
            <a:ext cx="8496944" cy="2785378"/>
          </a:xfrm>
          <a:prstGeom prst="rect">
            <a:avLst/>
          </a:prstGeom>
        </p:spPr>
        <p:txBody>
          <a:bodyPr wrap="square">
            <a:spAutoFit/>
          </a:bodyPr>
          <a:lstStyle/>
          <a:p>
            <a:pPr algn="ctr"/>
            <a:r>
              <a:rPr lang="en-US" sz="2300" b="1" dirty="0">
                <a:solidFill>
                  <a:srgbClr val="FDDC9D"/>
                </a:solidFill>
                <a:latin typeface="Arial Narrow" pitchFamily="34" charset="0"/>
                <a:ea typeface="ヒラギノ角ゴ Pro W3" pitchFamily="-48" charset="-128"/>
                <a:cs typeface="+mj-cs"/>
              </a:rPr>
              <a:t>CPSC </a:t>
            </a:r>
            <a:r>
              <a:rPr lang="en-US" sz="2300" b="1" dirty="0" smtClean="0">
                <a:solidFill>
                  <a:srgbClr val="FDDC9D"/>
                </a:solidFill>
                <a:latin typeface="Arial Narrow" pitchFamily="34" charset="0"/>
                <a:ea typeface="ヒラギノ角ゴ Pro W3" pitchFamily="-48" charset="-128"/>
                <a:cs typeface="+mj-cs"/>
              </a:rPr>
              <a:t>111BV</a:t>
            </a:r>
            <a:r>
              <a:rPr lang="en-US" sz="2300" b="1" dirty="0">
                <a:solidFill>
                  <a:srgbClr val="FDDC9D"/>
                </a:solidFill>
                <a:latin typeface="Arial Narrow" pitchFamily="34" charset="0"/>
                <a:ea typeface="ヒラギノ角ゴ Pro W3" pitchFamily="-48" charset="-128"/>
                <a:cs typeface="+mj-cs"/>
              </a:rPr>
              <a:t/>
            </a:r>
            <a:br>
              <a:rPr lang="en-US" sz="2300" b="1" dirty="0">
                <a:solidFill>
                  <a:srgbClr val="FDDC9D"/>
                </a:solidFill>
                <a:latin typeface="Arial Narrow" pitchFamily="34" charset="0"/>
                <a:ea typeface="ヒラギノ角ゴ Pro W3" pitchFamily="-48" charset="-128"/>
                <a:cs typeface="+mj-cs"/>
              </a:rPr>
            </a:br>
            <a:r>
              <a:rPr lang="en-US" sz="3300" b="1" dirty="0">
                <a:solidFill>
                  <a:srgbClr val="FDDC9D"/>
                </a:solidFill>
                <a:effectLst>
                  <a:outerShdw blurRad="38100" dist="38100" dir="2700000" algn="tl">
                    <a:srgbClr val="000000">
                      <a:alpha val="43137"/>
                    </a:srgbClr>
                  </a:outerShdw>
                </a:effectLst>
                <a:latin typeface="Arial Black" pitchFamily="34" charset="0"/>
                <a:ea typeface="ヒラギノ角ゴ Pro W3" pitchFamily="-48" charset="-128"/>
                <a:cs typeface="Arial" charset="0"/>
              </a:rPr>
              <a:t>Introduction to </a:t>
            </a:r>
            <a:r>
              <a:rPr lang="en-US" sz="3300" b="1" dirty="0" smtClean="0">
                <a:solidFill>
                  <a:srgbClr val="FDDC9D"/>
                </a:solidFill>
                <a:effectLst>
                  <a:outerShdw blurRad="38100" dist="38100" dir="2700000" algn="tl">
                    <a:srgbClr val="000000">
                      <a:alpha val="43137"/>
                    </a:srgbClr>
                  </a:outerShdw>
                </a:effectLst>
                <a:latin typeface="Arial Black" pitchFamily="34" charset="0"/>
                <a:ea typeface="ヒラギノ角ゴ Pro W3" pitchFamily="-48" charset="-128"/>
                <a:cs typeface="Arial" charset="0"/>
              </a:rPr>
              <a:t>Computation</a:t>
            </a:r>
            <a:r>
              <a:rPr lang="en-US" sz="2700" b="1" dirty="0">
                <a:solidFill>
                  <a:prstClr val="black"/>
                </a:solidFill>
                <a:latin typeface="Arial" charset="0"/>
                <a:ea typeface="ヒラギノ角ゴ Pro W3" pitchFamily="-48" charset="-128"/>
                <a:cs typeface="+mj-cs"/>
              </a:rPr>
              <a:t/>
            </a:r>
            <a:br>
              <a:rPr lang="en-US" sz="2700" b="1" dirty="0">
                <a:solidFill>
                  <a:prstClr val="black"/>
                </a:solidFill>
                <a:latin typeface="Arial" charset="0"/>
                <a:ea typeface="ヒラギノ角ゴ Pro W3" pitchFamily="-48" charset="-128"/>
                <a:cs typeface="+mj-cs"/>
              </a:rPr>
            </a:br>
            <a:r>
              <a:rPr lang="en-US" sz="2700" b="1" dirty="0">
                <a:solidFill>
                  <a:srgbClr val="FDDC9D"/>
                </a:solidFill>
                <a:latin typeface="Arial" charset="0"/>
                <a:ea typeface="ヒラギノ角ゴ Pro W3" pitchFamily="-48" charset="-128"/>
                <a:cs typeface="+mj-cs"/>
              </a:rPr>
              <a:t/>
            </a:r>
            <a:br>
              <a:rPr lang="en-US" sz="2700" b="1" dirty="0">
                <a:solidFill>
                  <a:srgbClr val="FDDC9D"/>
                </a:solidFill>
                <a:latin typeface="Arial" charset="0"/>
                <a:ea typeface="ヒラギノ角ゴ Pro W3" pitchFamily="-48" charset="-128"/>
                <a:cs typeface="+mj-cs"/>
              </a:rPr>
            </a:br>
            <a:r>
              <a:rPr lang="en-US" sz="2000" b="1" dirty="0">
                <a:solidFill>
                  <a:srgbClr val="FDDC9D"/>
                </a:solidFill>
                <a:latin typeface="Times New Roman" pitchFamily="-48" charset="0"/>
                <a:ea typeface="ヒラギノ角ゴ Pro W3" pitchFamily="-48" charset="-128"/>
                <a:cs typeface="+mj-cs"/>
              </a:rPr>
              <a:t/>
            </a:r>
            <a:br>
              <a:rPr lang="en-US" sz="2000" b="1" dirty="0">
                <a:solidFill>
                  <a:srgbClr val="FDDC9D"/>
                </a:solidFill>
                <a:latin typeface="Times New Roman" pitchFamily="-48" charset="0"/>
                <a:ea typeface="ヒラギノ角ゴ Pro W3" pitchFamily="-48" charset="-128"/>
                <a:cs typeface="+mj-cs"/>
              </a:rPr>
            </a:br>
            <a:r>
              <a:rPr lang="en-US" sz="2700" b="1" dirty="0">
                <a:solidFill>
                  <a:srgbClr val="FDDC9D"/>
                </a:solidFill>
                <a:latin typeface="Arial" charset="0"/>
                <a:ea typeface="ヒラギノ角ゴ Pro W3" pitchFamily="-48" charset="-128"/>
                <a:cs typeface="+mj-cs"/>
              </a:rPr>
              <a:t>by </a:t>
            </a:r>
            <a:r>
              <a:rPr lang="en-US" sz="2700" b="1" dirty="0">
                <a:solidFill>
                  <a:prstClr val="black"/>
                </a:solidFill>
                <a:latin typeface="Arial" charset="0"/>
                <a:ea typeface="ヒラギノ角ゴ Pro W3" pitchFamily="-48" charset="-128"/>
                <a:cs typeface="+mj-cs"/>
              </a:rPr>
              <a:t/>
            </a:r>
            <a:br>
              <a:rPr lang="en-US" sz="2700" b="1" dirty="0">
                <a:solidFill>
                  <a:prstClr val="black"/>
                </a:solidFill>
                <a:latin typeface="Arial" charset="0"/>
                <a:ea typeface="ヒラギノ角ゴ Pro W3" pitchFamily="-48" charset="-128"/>
                <a:cs typeface="+mj-cs"/>
              </a:rPr>
            </a:br>
            <a:r>
              <a:rPr lang="en-US" sz="2700" b="1" dirty="0">
                <a:solidFill>
                  <a:srgbClr val="FDDC9D"/>
                </a:solidFill>
                <a:latin typeface="Arial Black" pitchFamily="34" charset="0"/>
                <a:ea typeface="ヒラギノ角ゴ Pro W3" pitchFamily="-48" charset="-128"/>
                <a:cs typeface="+mj-cs"/>
              </a:rPr>
              <a:t>Dr. Ahmed </a:t>
            </a:r>
            <a:r>
              <a:rPr lang="en-US" sz="2700" b="1" dirty="0" err="1">
                <a:solidFill>
                  <a:srgbClr val="FDDC9D"/>
                </a:solidFill>
                <a:latin typeface="Arial Black" pitchFamily="34" charset="0"/>
                <a:ea typeface="ヒラギノ角ゴ Pro W3" pitchFamily="-48" charset="-128"/>
                <a:cs typeface="+mj-cs"/>
              </a:rPr>
              <a:t>Malki</a:t>
            </a:r>
            <a:r>
              <a:rPr lang="en-CA" sz="2700" dirty="0">
                <a:solidFill>
                  <a:srgbClr val="FDDC9D"/>
                </a:solidFill>
                <a:latin typeface="Calibri"/>
                <a:ea typeface="+mj-ea"/>
                <a:cs typeface="+mj-cs"/>
              </a:rPr>
              <a:t/>
            </a:r>
            <a:br>
              <a:rPr lang="en-CA" sz="2700" dirty="0">
                <a:solidFill>
                  <a:srgbClr val="FDDC9D"/>
                </a:solidFill>
                <a:latin typeface="Calibri"/>
                <a:ea typeface="+mj-ea"/>
                <a:cs typeface="+mj-cs"/>
              </a:rPr>
            </a:br>
            <a:endParaRPr lang="en-CA" dirty="0"/>
          </a:p>
        </p:txBody>
      </p:sp>
      <p:sp>
        <p:nvSpPr>
          <p:cNvPr id="5" name="Rectangle 4"/>
          <p:cNvSpPr/>
          <p:nvPr/>
        </p:nvSpPr>
        <p:spPr>
          <a:xfrm>
            <a:off x="0" y="6165304"/>
            <a:ext cx="1994970" cy="461665"/>
          </a:xfrm>
          <a:prstGeom prst="rect">
            <a:avLst/>
          </a:prstGeom>
        </p:spPr>
        <p:txBody>
          <a:bodyPr wrap="none">
            <a:spAutoFit/>
          </a:bodyPr>
          <a:lstStyle/>
          <a:p>
            <a:pPr lvl="0" fontAlgn="base">
              <a:spcBef>
                <a:spcPct val="0"/>
              </a:spcBef>
              <a:spcAft>
                <a:spcPct val="0"/>
              </a:spcAft>
            </a:pPr>
            <a:r>
              <a:rPr lang="en-CA" altLang="en-US" sz="2400" b="1" dirty="0" smtClean="0">
                <a:solidFill>
                  <a:srgbClr val="0070C0"/>
                </a:solidFill>
                <a:latin typeface="Arial" pitchFamily="34" charset="0"/>
                <a:cs typeface="Arial" pitchFamily="34" charset="0"/>
              </a:rPr>
              <a:t>Winter 2018 </a:t>
            </a:r>
            <a:endParaRPr lang="en-CA" altLang="en-US" sz="2400" b="1" dirty="0">
              <a:solidFill>
                <a:srgbClr val="0070C0"/>
              </a:solidFill>
              <a:latin typeface="Arial" pitchFamily="34" charset="0"/>
              <a:cs typeface="Arial" pitchFamily="34" charset="0"/>
            </a:endParaRPr>
          </a:p>
        </p:txBody>
      </p:sp>
      <p:sp>
        <p:nvSpPr>
          <p:cNvPr id="6" name="Rectangle 5"/>
          <p:cNvSpPr/>
          <p:nvPr/>
        </p:nvSpPr>
        <p:spPr>
          <a:xfrm>
            <a:off x="539552" y="260648"/>
            <a:ext cx="8136904" cy="584775"/>
          </a:xfrm>
          <a:prstGeom prst="rect">
            <a:avLst/>
          </a:prstGeom>
        </p:spPr>
        <p:txBody>
          <a:bodyPr wrap="square">
            <a:spAutoFit/>
          </a:bodyPr>
          <a:lstStyle/>
          <a:p>
            <a:pPr lvl="0" algn="ctr">
              <a:spcBef>
                <a:spcPct val="0"/>
              </a:spcBef>
              <a:defRPr/>
            </a:pPr>
            <a:r>
              <a:rPr lang="en-US" altLang="en-US" sz="3200" b="1" kern="0" dirty="0">
                <a:solidFill>
                  <a:srgbClr val="FDDC9D"/>
                </a:solidFill>
                <a:latin typeface="Calibri"/>
              </a:rPr>
              <a:t>Alexander College - </a:t>
            </a:r>
            <a:r>
              <a:rPr lang="en-US" altLang="en-US" sz="3200" b="1" kern="0" dirty="0" smtClean="0">
                <a:solidFill>
                  <a:srgbClr val="FDDC9D"/>
                </a:solidFill>
                <a:latin typeface="Calibri"/>
              </a:rPr>
              <a:t>Vancouver </a:t>
            </a:r>
            <a:r>
              <a:rPr lang="en-US" altLang="en-US" sz="3200" b="1" kern="0" dirty="0">
                <a:solidFill>
                  <a:srgbClr val="FDDC9D"/>
                </a:solidFill>
                <a:latin typeface="Calibri"/>
              </a:rPr>
              <a:t>Campus</a:t>
            </a:r>
            <a:endParaRPr lang="en-US" sz="3200" kern="0" cap="all" dirty="0">
              <a:solidFill>
                <a:srgbClr val="FDDC9D"/>
              </a:solidFill>
            </a:endParaRPr>
          </a:p>
        </p:txBody>
      </p:sp>
      <p:sp>
        <p:nvSpPr>
          <p:cNvPr id="7" name="Slide Number Placeholder 6"/>
          <p:cNvSpPr>
            <a:spLocks noGrp="1"/>
          </p:cNvSpPr>
          <p:nvPr>
            <p:ph type="sldNum" sz="quarter" idx="12"/>
          </p:nvPr>
        </p:nvSpPr>
        <p:spPr/>
        <p:txBody>
          <a:bodyPr/>
          <a:lstStyle/>
          <a:p>
            <a:fld id="{9CD88941-9B41-4DEB-84A0-BCEF10EFA22A}" type="slidenum">
              <a:rPr lang="en-CA" smtClean="0"/>
              <a:t>1</a:t>
            </a:fld>
            <a:endParaRPr lang="en-CA"/>
          </a:p>
        </p:txBody>
      </p:sp>
    </p:spTree>
    <p:extLst>
      <p:ext uri="{BB962C8B-B14F-4D97-AF65-F5344CB8AC3E}">
        <p14:creationId xmlns:p14="http://schemas.microsoft.com/office/powerpoint/2010/main" val="1035492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solidFill>
                  <a:schemeClr val="accent2">
                    <a:lumMod val="50000"/>
                  </a:schemeClr>
                </a:solidFill>
                <a:effectLst>
                  <a:outerShdw blurRad="38100" dist="38100" dir="2700000" algn="tl">
                    <a:srgbClr val="000000">
                      <a:alpha val="43137"/>
                    </a:srgbClr>
                  </a:outerShdw>
                </a:effectLst>
              </a:rPr>
              <a:t>Built-in Functions Examples</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351840" cy="5069160"/>
          </a:xfrm>
        </p:spPr>
        <p:txBody>
          <a:bodyPr/>
          <a:lstStyle/>
          <a:p>
            <a:pPr marL="0" lvl="0" indent="0" fontAlgn="base">
              <a:spcBef>
                <a:spcPct val="0"/>
              </a:spcBef>
              <a:spcAft>
                <a:spcPct val="0"/>
              </a:spcAft>
              <a:buClrTx/>
              <a:buSzTx/>
              <a:buNone/>
            </a:pPr>
            <a:endParaRPr lang="en-US" altLang="en-US" sz="1800" dirty="0">
              <a:solidFill>
                <a:srgbClr val="0070C0"/>
              </a:solidFill>
              <a:latin typeface="Arial" pitchFamily="34" charset="0"/>
              <a:cs typeface="Arial" pitchFamily="34" charset="0"/>
            </a:endParaRPr>
          </a:p>
          <a:p>
            <a:pPr marL="0" lvl="0" indent="0" fontAlgn="base">
              <a:spcBef>
                <a:spcPct val="0"/>
              </a:spcBef>
              <a:spcAft>
                <a:spcPct val="0"/>
              </a:spcAft>
              <a:buClrTx/>
              <a:buSzTx/>
              <a:buNone/>
            </a:pPr>
            <a:endParaRPr lang="en-US" altLang="en-US" sz="1800" dirty="0" smtClean="0">
              <a:solidFill>
                <a:srgbClr val="0070C0"/>
              </a:solidFill>
              <a:latin typeface="Arial" pitchFamily="34" charset="0"/>
              <a:cs typeface="Arial" pitchFamily="34" charset="0"/>
            </a:endParaRPr>
          </a:p>
          <a:p>
            <a:pPr marL="0" lvl="0" indent="0" fontAlgn="base">
              <a:spcBef>
                <a:spcPct val="0"/>
              </a:spcBef>
              <a:spcAft>
                <a:spcPct val="0"/>
              </a:spcAft>
              <a:buClrTx/>
              <a:buSzTx/>
              <a:buNone/>
            </a:pPr>
            <a:endParaRPr lang="en-US" altLang="en-US" sz="1800" dirty="0">
              <a:solidFill>
                <a:srgbClr val="0070C0"/>
              </a:solidFill>
              <a:latin typeface="Arial" pitchFamily="34" charset="0"/>
              <a:cs typeface="Arial" pitchFamily="34" charset="0"/>
            </a:endParaRPr>
          </a:p>
        </p:txBody>
      </p:sp>
      <p:sp>
        <p:nvSpPr>
          <p:cNvPr id="4" name="TextBox 7"/>
          <p:cNvSpPr txBox="1">
            <a:spLocks noChangeArrowheads="1"/>
          </p:cNvSpPr>
          <p:nvPr/>
        </p:nvSpPr>
        <p:spPr bwMode="auto">
          <a:xfrm>
            <a:off x="611560" y="4797152"/>
            <a:ext cx="8229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1800" b="1" dirty="0" smtClean="0">
                <a:latin typeface="Arial" pitchFamily="34" charset="0"/>
                <a:cs typeface="Arial" pitchFamily="34" charset="0"/>
              </a:rPr>
              <a:t>id</a:t>
            </a:r>
            <a:r>
              <a:rPr lang="en-US" altLang="en-US" sz="1800" dirty="0" smtClean="0">
                <a:latin typeface="Arial" pitchFamily="34" charset="0"/>
                <a:cs typeface="Arial" pitchFamily="34" charset="0"/>
              </a:rPr>
              <a:t>(</a:t>
            </a:r>
            <a:r>
              <a:rPr lang="en-US" altLang="en-US" sz="1800" i="1" dirty="0" smtClean="0">
                <a:latin typeface="Arial" pitchFamily="34" charset="0"/>
                <a:cs typeface="Arial" pitchFamily="34" charset="0"/>
              </a:rPr>
              <a:t>object</a:t>
            </a:r>
            <a:r>
              <a:rPr lang="en-US" altLang="en-US" sz="1800" dirty="0" smtClean="0">
                <a:latin typeface="Arial" pitchFamily="34" charset="0"/>
                <a:cs typeface="Arial" pitchFamily="34" charset="0"/>
              </a:rPr>
              <a:t>)</a:t>
            </a:r>
          </a:p>
          <a:p>
            <a:pPr eaLnBrk="1" fontAlgn="base" hangingPunct="1">
              <a:spcBef>
                <a:spcPct val="0"/>
              </a:spcBef>
              <a:spcAft>
                <a:spcPct val="0"/>
              </a:spcAft>
              <a:buFontTx/>
              <a:buNone/>
            </a:pPr>
            <a:r>
              <a:rPr lang="en-US" altLang="en-US" sz="1800" dirty="0" smtClean="0">
                <a:latin typeface="Arial" pitchFamily="34" charset="0"/>
                <a:cs typeface="Arial" pitchFamily="34" charset="0"/>
              </a:rPr>
              <a:t>Return the “identity” of an object. This is an integer (or long integer) which is guaranteed to be unique and constant for this object during its lifetime. Two objects with non-overlapping lifetimes may have the same id() value. (Implementation note: this is the address of the object.)</a:t>
            </a:r>
          </a:p>
        </p:txBody>
      </p:sp>
      <p:sp>
        <p:nvSpPr>
          <p:cNvPr id="5" name="TextBox 6"/>
          <p:cNvSpPr txBox="1">
            <a:spLocks noChangeArrowheads="1"/>
          </p:cNvSpPr>
          <p:nvPr/>
        </p:nvSpPr>
        <p:spPr bwMode="auto">
          <a:xfrm>
            <a:off x="611560" y="3236913"/>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1800" b="1" dirty="0" err="1" smtClean="0">
                <a:latin typeface="Arial" pitchFamily="34" charset="0"/>
                <a:cs typeface="Arial" pitchFamily="34" charset="0"/>
              </a:rPr>
              <a:t>cmp</a:t>
            </a:r>
            <a:r>
              <a:rPr lang="en-US" altLang="en-US" sz="1800" dirty="0" smtClean="0">
                <a:latin typeface="Arial" pitchFamily="34" charset="0"/>
                <a:cs typeface="Arial" pitchFamily="34" charset="0"/>
              </a:rPr>
              <a:t>(</a:t>
            </a:r>
            <a:r>
              <a:rPr lang="en-US" altLang="en-US" sz="1800" i="1" dirty="0" smtClean="0">
                <a:latin typeface="Arial" pitchFamily="34" charset="0"/>
                <a:cs typeface="Arial" pitchFamily="34" charset="0"/>
              </a:rPr>
              <a:t>x</a:t>
            </a:r>
            <a:r>
              <a:rPr lang="en-US" altLang="en-US" sz="1800" dirty="0" smtClean="0">
                <a:latin typeface="Arial" pitchFamily="34" charset="0"/>
                <a:cs typeface="Arial" pitchFamily="34" charset="0"/>
              </a:rPr>
              <a:t>, </a:t>
            </a:r>
            <a:r>
              <a:rPr lang="en-US" altLang="en-US" sz="1800" i="1" dirty="0" smtClean="0">
                <a:latin typeface="Arial" pitchFamily="34" charset="0"/>
                <a:cs typeface="Arial" pitchFamily="34" charset="0"/>
              </a:rPr>
              <a:t>y</a:t>
            </a:r>
            <a:r>
              <a:rPr lang="en-US" altLang="en-US" sz="1800" dirty="0" smtClean="0">
                <a:latin typeface="Arial" pitchFamily="34" charset="0"/>
                <a:cs typeface="Arial" pitchFamily="34" charset="0"/>
              </a:rPr>
              <a:t>)</a:t>
            </a:r>
            <a:br>
              <a:rPr lang="en-US" altLang="en-US" sz="1800" dirty="0" smtClean="0">
                <a:latin typeface="Arial" pitchFamily="34" charset="0"/>
                <a:cs typeface="Arial" pitchFamily="34" charset="0"/>
              </a:rPr>
            </a:br>
            <a:r>
              <a:rPr lang="en-US" altLang="en-US" sz="1800" dirty="0" smtClean="0">
                <a:latin typeface="Arial" pitchFamily="34" charset="0"/>
                <a:cs typeface="Arial" pitchFamily="34" charset="0"/>
              </a:rPr>
              <a:t>Compare the two objects </a:t>
            </a:r>
            <a:r>
              <a:rPr lang="en-US" altLang="en-US" sz="1800" i="1" dirty="0" smtClean="0">
                <a:latin typeface="Arial" pitchFamily="34" charset="0"/>
                <a:cs typeface="Arial" pitchFamily="34" charset="0"/>
              </a:rPr>
              <a:t>x</a:t>
            </a:r>
            <a:r>
              <a:rPr lang="en-US" altLang="en-US" sz="1800" dirty="0" smtClean="0">
                <a:latin typeface="Arial" pitchFamily="34" charset="0"/>
                <a:cs typeface="Arial" pitchFamily="34" charset="0"/>
              </a:rPr>
              <a:t> and </a:t>
            </a:r>
            <a:r>
              <a:rPr lang="en-US" altLang="en-US" sz="1800" i="1" dirty="0" smtClean="0">
                <a:latin typeface="Arial" pitchFamily="34" charset="0"/>
                <a:cs typeface="Arial" pitchFamily="34" charset="0"/>
              </a:rPr>
              <a:t>y</a:t>
            </a:r>
            <a:r>
              <a:rPr lang="en-US" altLang="en-US" sz="1800" dirty="0" smtClean="0">
                <a:latin typeface="Arial" pitchFamily="34" charset="0"/>
                <a:cs typeface="Arial" pitchFamily="34" charset="0"/>
              </a:rPr>
              <a:t> and return an integer according to the outcome. The return value is negative if x &lt; y, zero if x == y and strictly positive if x &gt; y.</a:t>
            </a:r>
          </a:p>
        </p:txBody>
      </p:sp>
      <p:sp>
        <p:nvSpPr>
          <p:cNvPr id="6" name="TextBox 5"/>
          <p:cNvSpPr txBox="1">
            <a:spLocks noChangeArrowheads="1"/>
          </p:cNvSpPr>
          <p:nvPr/>
        </p:nvSpPr>
        <p:spPr bwMode="auto">
          <a:xfrm>
            <a:off x="611560" y="1772816"/>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fontAlgn="base" hangingPunct="1">
              <a:spcBef>
                <a:spcPct val="0"/>
              </a:spcBef>
              <a:spcAft>
                <a:spcPct val="0"/>
              </a:spcAft>
              <a:buFontTx/>
              <a:buNone/>
            </a:pPr>
            <a:r>
              <a:rPr lang="en-US" altLang="en-US" sz="1800" b="1" dirty="0" smtClean="0">
                <a:latin typeface="Arial" pitchFamily="34" charset="0"/>
                <a:cs typeface="Arial" pitchFamily="34" charset="0"/>
              </a:rPr>
              <a:t>abs</a:t>
            </a:r>
            <a:r>
              <a:rPr lang="en-US" altLang="en-US" sz="1800" dirty="0" smtClean="0">
                <a:latin typeface="Arial" pitchFamily="34" charset="0"/>
                <a:cs typeface="Arial" pitchFamily="34" charset="0"/>
              </a:rPr>
              <a:t>(</a:t>
            </a:r>
            <a:r>
              <a:rPr lang="en-US" altLang="en-US" sz="1800" i="1" dirty="0" smtClean="0">
                <a:latin typeface="Arial" pitchFamily="34" charset="0"/>
                <a:cs typeface="Arial" pitchFamily="34" charset="0"/>
              </a:rPr>
              <a:t>x</a:t>
            </a:r>
            <a:r>
              <a:rPr lang="en-US" altLang="en-US" sz="1800" dirty="0" smtClean="0">
                <a:latin typeface="Arial" pitchFamily="34" charset="0"/>
                <a:cs typeface="Arial" pitchFamily="34" charset="0"/>
              </a:rPr>
              <a:t>)</a:t>
            </a:r>
          </a:p>
          <a:p>
            <a:pPr eaLnBrk="1" fontAlgn="base" hangingPunct="1">
              <a:spcBef>
                <a:spcPct val="0"/>
              </a:spcBef>
              <a:spcAft>
                <a:spcPct val="0"/>
              </a:spcAft>
              <a:buFontTx/>
              <a:buNone/>
            </a:pPr>
            <a:r>
              <a:rPr lang="en-US" altLang="en-US" sz="1800" dirty="0" smtClean="0">
                <a:latin typeface="Arial" pitchFamily="34" charset="0"/>
                <a:cs typeface="Arial" pitchFamily="34" charset="0"/>
              </a:rPr>
              <a:t>Return the absolute value of a number. The argument may be a plain or long integer or a floating point number. If the argument is a complex number, its magnitude is returned</a:t>
            </a:r>
          </a:p>
        </p:txBody>
      </p:sp>
      <p:sp>
        <p:nvSpPr>
          <p:cNvPr id="8" name="Slide Number Placeholder 7"/>
          <p:cNvSpPr>
            <a:spLocks noGrp="1"/>
          </p:cNvSpPr>
          <p:nvPr>
            <p:ph type="sldNum" sz="quarter" idx="12"/>
          </p:nvPr>
        </p:nvSpPr>
        <p:spPr/>
        <p:txBody>
          <a:bodyPr>
            <a:normAutofit fontScale="85000" lnSpcReduction="20000"/>
          </a:bodyPr>
          <a:lstStyle/>
          <a:p>
            <a:fld id="{9CD88941-9B41-4DEB-84A0-BCEF10EFA22A}" type="slidenum">
              <a:rPr lang="en-CA" smtClean="0"/>
              <a:t>10</a:t>
            </a:fld>
            <a:endParaRPr lang="en-CA"/>
          </a:p>
        </p:txBody>
      </p:sp>
    </p:spTree>
    <p:extLst>
      <p:ext uri="{BB962C8B-B14F-4D97-AF65-F5344CB8AC3E}">
        <p14:creationId xmlns:p14="http://schemas.microsoft.com/office/powerpoint/2010/main" val="3624001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DD8047">
                    <a:lumMod val="50000"/>
                  </a:srgbClr>
                </a:solidFill>
                <a:effectLst>
                  <a:outerShdw blurRad="38100" dist="38100" dir="2700000" algn="tl">
                    <a:srgbClr val="000000">
                      <a:alpha val="43137"/>
                    </a:srgbClr>
                  </a:outerShdw>
                </a:effectLst>
              </a:rPr>
              <a:t>Count the arguments</a:t>
            </a:r>
            <a:endParaRPr lang="en-CA" dirty="0"/>
          </a:p>
        </p:txBody>
      </p:sp>
      <p:sp>
        <p:nvSpPr>
          <p:cNvPr id="3" name="Slide Number Placeholder 2"/>
          <p:cNvSpPr>
            <a:spLocks noGrp="1"/>
          </p:cNvSpPr>
          <p:nvPr>
            <p:ph type="sldNum" sz="quarter" idx="12"/>
          </p:nvPr>
        </p:nvSpPr>
        <p:spPr/>
        <p:txBody>
          <a:bodyPr>
            <a:normAutofit fontScale="85000" lnSpcReduction="20000"/>
          </a:bodyPr>
          <a:lstStyle/>
          <a:p>
            <a:fld id="{9CD88941-9B41-4DEB-84A0-BCEF10EFA22A}" type="slidenum">
              <a:rPr lang="en-CA" smtClean="0"/>
              <a:t>11</a:t>
            </a:fld>
            <a:endParaRPr lang="en-CA"/>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581323333"/>
              </p:ext>
            </p:extLst>
          </p:nvPr>
        </p:nvGraphicFramePr>
        <p:xfrm>
          <a:off x="755575" y="1844824"/>
          <a:ext cx="8063235" cy="3213720"/>
        </p:xfrm>
        <a:graphic>
          <a:graphicData uri="http://schemas.openxmlformats.org/drawingml/2006/table">
            <a:tbl>
              <a:tblPr firstRow="1" bandRow="1">
                <a:tableStyleId>{7DF18680-E054-41AD-8BC1-D1AEF772440D}</a:tableStyleId>
              </a:tblPr>
              <a:tblGrid>
                <a:gridCol w="2687745"/>
                <a:gridCol w="2687745"/>
                <a:gridCol w="2687745"/>
              </a:tblGrid>
              <a:tr h="2341425">
                <a:tc>
                  <a:txBody>
                    <a:bodyPr/>
                    <a:lstStyle/>
                    <a:p>
                      <a:r>
                        <a:rPr lang="en-CA" sz="3200" dirty="0" smtClean="0"/>
                        <a:t>Example - no arguments</a:t>
                      </a:r>
                    </a:p>
                  </a:txBody>
                  <a:tcPr/>
                </a:tc>
                <a:tc>
                  <a:txBody>
                    <a:bodyPr/>
                    <a:lstStyle/>
                    <a:p>
                      <a:r>
                        <a:rPr lang="en-CA" sz="3200" dirty="0" smtClean="0"/>
                        <a:t>Example – one argument</a:t>
                      </a:r>
                    </a:p>
                  </a:txBody>
                  <a:tcPr/>
                </a:tc>
                <a:tc>
                  <a:txBody>
                    <a:bodyPr/>
                    <a:lstStyle/>
                    <a:p>
                      <a:r>
                        <a:rPr lang="en-CA" sz="3200" dirty="0" smtClean="0"/>
                        <a:t>Example – two arguments</a:t>
                      </a:r>
                    </a:p>
                  </a:txBody>
                  <a:tcPr/>
                </a:tc>
              </a:tr>
              <a:tr h="872295">
                <a:tc>
                  <a:txBody>
                    <a:bodyPr/>
                    <a:lstStyle/>
                    <a:p>
                      <a:r>
                        <a:rPr lang="en-CA" sz="3200" dirty="0" smtClean="0"/>
                        <a:t>o</a:t>
                      </a:r>
                      <a:r>
                        <a:rPr lang="en-CA" sz="3200" smtClean="0"/>
                        <a:t>bject</a:t>
                      </a:r>
                      <a:r>
                        <a:rPr lang="en-CA" sz="3200" dirty="0" smtClean="0"/>
                        <a:t>()</a:t>
                      </a:r>
                    </a:p>
                  </a:txBody>
                  <a:tcPr/>
                </a:tc>
                <a:tc>
                  <a:txBody>
                    <a:bodyPr/>
                    <a:lstStyle/>
                    <a:p>
                      <a:r>
                        <a:rPr lang="en-CA" sz="3200" dirty="0" smtClean="0"/>
                        <a:t>hex(x)</a:t>
                      </a:r>
                    </a:p>
                  </a:txBody>
                  <a:tcPr/>
                </a:tc>
                <a:tc>
                  <a:txBody>
                    <a:bodyPr/>
                    <a:lstStyle/>
                    <a:p>
                      <a:r>
                        <a:rPr lang="en-CA" sz="3200" dirty="0" err="1" smtClean="0"/>
                        <a:t>cmp</a:t>
                      </a:r>
                      <a:r>
                        <a:rPr lang="en-CA" sz="3200" dirty="0" smtClean="0"/>
                        <a:t>(x, y)</a:t>
                      </a:r>
                    </a:p>
                  </a:txBody>
                  <a:tcPr/>
                </a:tc>
              </a:tr>
            </a:tbl>
          </a:graphicData>
        </a:graphic>
      </p:graphicFrame>
    </p:spTree>
    <p:extLst>
      <p:ext uri="{BB962C8B-B14F-4D97-AF65-F5344CB8AC3E}">
        <p14:creationId xmlns:p14="http://schemas.microsoft.com/office/powerpoint/2010/main" val="2161518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lumMod val="50000"/>
                  </a:schemeClr>
                </a:solidFill>
                <a:effectLst>
                  <a:outerShdw blurRad="38100" dist="38100" dir="2700000" algn="tl">
                    <a:srgbClr val="000000">
                      <a:alpha val="43137"/>
                    </a:srgbClr>
                  </a:outerShdw>
                </a:effectLst>
              </a:rPr>
              <a:t>Return Statement</a:t>
            </a:r>
            <a:endParaRPr lang="en-CA"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351840" cy="5069160"/>
          </a:xfrm>
        </p:spPr>
        <p:txBody>
          <a:bodyPr/>
          <a:lstStyle/>
          <a:p>
            <a:pPr marL="342900" lvl="0" indent="-342900" fontAlgn="base">
              <a:spcBef>
                <a:spcPct val="20000"/>
              </a:spcBef>
              <a:spcAft>
                <a:spcPct val="0"/>
              </a:spcAft>
              <a:buClrTx/>
              <a:buSzTx/>
              <a:buFont typeface="Wingdings" pitchFamily="2" charset="2"/>
              <a:buChar char="q"/>
            </a:pPr>
            <a:r>
              <a:rPr lang="en-US" altLang="en-US" sz="3200" dirty="0">
                <a:latin typeface="Calibri"/>
              </a:rPr>
              <a:t>The </a:t>
            </a:r>
            <a:r>
              <a:rPr lang="en-US" altLang="en-US" sz="3200" b="1" dirty="0">
                <a:latin typeface="Calibri"/>
              </a:rPr>
              <a:t>return </a:t>
            </a:r>
            <a:r>
              <a:rPr lang="en-US" altLang="en-US" sz="3200" dirty="0">
                <a:latin typeface="Calibri"/>
              </a:rPr>
              <a:t>instruction/command is used within a function to “return a result”</a:t>
            </a:r>
          </a:p>
          <a:p>
            <a:pPr marL="342900" lvl="0" indent="-342900" fontAlgn="base">
              <a:spcBef>
                <a:spcPct val="20000"/>
              </a:spcBef>
              <a:spcAft>
                <a:spcPct val="0"/>
              </a:spcAft>
              <a:buClrTx/>
              <a:buSzTx/>
              <a:buFont typeface="Wingdings" pitchFamily="2" charset="2"/>
              <a:buChar char="q"/>
            </a:pPr>
            <a:endParaRPr lang="en-US" altLang="en-US" sz="3200" dirty="0">
              <a:latin typeface="Calibri"/>
            </a:endParaRPr>
          </a:p>
          <a:p>
            <a:pPr marL="342900" lvl="0" indent="-342900" fontAlgn="base">
              <a:spcBef>
                <a:spcPct val="20000"/>
              </a:spcBef>
              <a:spcAft>
                <a:spcPct val="0"/>
              </a:spcAft>
              <a:buClrTx/>
              <a:buSzTx/>
              <a:buFont typeface="Wingdings" pitchFamily="2" charset="2"/>
              <a:buChar char="q"/>
            </a:pPr>
            <a:r>
              <a:rPr lang="en-US" altLang="en-US" sz="3200" dirty="0">
                <a:latin typeface="Calibri"/>
              </a:rPr>
              <a:t>The </a:t>
            </a:r>
            <a:r>
              <a:rPr lang="en-US" altLang="en-US" sz="3200" b="1" dirty="0">
                <a:latin typeface="Calibri"/>
              </a:rPr>
              <a:t>return </a:t>
            </a:r>
            <a:r>
              <a:rPr lang="en-US" altLang="en-US" sz="3200" dirty="0">
                <a:latin typeface="Calibri"/>
              </a:rPr>
              <a:t>instruction (command) is used to identify the function result</a:t>
            </a:r>
          </a:p>
          <a:p>
            <a:pPr marL="342900" lvl="0" indent="-342900" fontAlgn="base">
              <a:spcBef>
                <a:spcPct val="20000"/>
              </a:spcBef>
              <a:spcAft>
                <a:spcPct val="0"/>
              </a:spcAft>
              <a:buClrTx/>
              <a:buSzTx/>
              <a:buFont typeface="Wingdings" pitchFamily="2" charset="2"/>
              <a:buChar char="q"/>
            </a:pPr>
            <a:endParaRPr lang="en-US" altLang="en-US" sz="3200" dirty="0">
              <a:latin typeface="Calibri"/>
            </a:endParaRPr>
          </a:p>
          <a:p>
            <a:pPr marL="342900" lvl="0" indent="-342900" fontAlgn="base">
              <a:spcBef>
                <a:spcPct val="20000"/>
              </a:spcBef>
              <a:spcAft>
                <a:spcPct val="0"/>
              </a:spcAft>
              <a:buClrTx/>
              <a:buSzTx/>
              <a:buFont typeface="Wingdings" pitchFamily="2" charset="2"/>
              <a:buChar char="q"/>
            </a:pPr>
            <a:r>
              <a:rPr lang="en-US" altLang="en-US" sz="3200" dirty="0">
                <a:latin typeface="Calibri"/>
              </a:rPr>
              <a:t>The returned value of a function may be assigned to a variable or used in a </a:t>
            </a:r>
            <a:r>
              <a:rPr lang="en-US" altLang="en-US" sz="3200" b="1" dirty="0" smtClean="0">
                <a:latin typeface="Calibri"/>
              </a:rPr>
              <a:t>print</a:t>
            </a:r>
            <a:endParaRPr lang="en-US" altLang="en-US" sz="2200" dirty="0">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12</a:t>
            </a:fld>
            <a:endParaRPr lang="en-CA"/>
          </a:p>
        </p:txBody>
      </p:sp>
    </p:spTree>
    <p:extLst>
      <p:ext uri="{BB962C8B-B14F-4D97-AF65-F5344CB8AC3E}">
        <p14:creationId xmlns:p14="http://schemas.microsoft.com/office/powerpoint/2010/main" val="1443614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smtClean="0">
                <a:solidFill>
                  <a:schemeClr val="accent2">
                    <a:lumMod val="50000"/>
                  </a:schemeClr>
                </a:solidFill>
                <a:effectLst>
                  <a:outerShdw blurRad="38100" dist="38100" dir="2700000" algn="tl">
                    <a:srgbClr val="000000">
                      <a:alpha val="43137"/>
                    </a:srgbClr>
                  </a:outerShdw>
                </a:effectLst>
              </a:rPr>
              <a:t>Functions without results</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marL="411163" lvl="0" indent="-342900" fontAlgn="base">
              <a:spcBef>
                <a:spcPct val="20000"/>
              </a:spcBef>
              <a:spcAft>
                <a:spcPct val="0"/>
              </a:spcAft>
              <a:buClrTx/>
              <a:buSzTx/>
              <a:buFont typeface="Wingdings" pitchFamily="2" charset="2"/>
              <a:buChar char="q"/>
            </a:pPr>
            <a:r>
              <a:rPr lang="en-US" altLang="en-US" sz="2400" dirty="0">
                <a:latin typeface="Calibri"/>
              </a:rPr>
              <a:t>Some function do not “yield a result” (return a result); </a:t>
            </a:r>
            <a:br>
              <a:rPr lang="en-US" altLang="en-US" sz="2400" dirty="0">
                <a:latin typeface="Calibri"/>
              </a:rPr>
            </a:br>
            <a:r>
              <a:rPr lang="en-US" altLang="en-US" sz="2400" dirty="0">
                <a:latin typeface="Calibri"/>
              </a:rPr>
              <a:t>likely such a function will simply output information using a </a:t>
            </a:r>
            <a:r>
              <a:rPr lang="en-US" altLang="en-US" sz="2400" b="1" dirty="0">
                <a:latin typeface="Calibri"/>
              </a:rPr>
              <a:t>print </a:t>
            </a:r>
            <a:r>
              <a:rPr lang="en-US" altLang="en-US" sz="2400" dirty="0">
                <a:latin typeface="Calibri"/>
              </a:rPr>
              <a:t>instruction/command (or similar)</a:t>
            </a:r>
          </a:p>
          <a:p>
            <a:pPr marL="411163" lvl="0" indent="-342900" fontAlgn="base">
              <a:spcBef>
                <a:spcPct val="20000"/>
              </a:spcBef>
              <a:spcAft>
                <a:spcPct val="0"/>
              </a:spcAft>
              <a:buClrTx/>
              <a:buSzTx/>
              <a:buFont typeface="Wingdings" pitchFamily="2" charset="2"/>
              <a:buChar char="q"/>
            </a:pPr>
            <a:endParaRPr lang="en-US" altLang="en-US" sz="2400" dirty="0">
              <a:latin typeface="Calibri"/>
            </a:endParaRPr>
          </a:p>
          <a:p>
            <a:pPr marL="411163" lvl="0" indent="-342900" fontAlgn="base">
              <a:spcBef>
                <a:spcPct val="20000"/>
              </a:spcBef>
              <a:spcAft>
                <a:spcPct val="0"/>
              </a:spcAft>
              <a:buClrTx/>
              <a:buSzTx/>
              <a:buFont typeface="Wingdings" pitchFamily="2" charset="2"/>
              <a:buChar char="q"/>
            </a:pPr>
            <a:r>
              <a:rPr lang="en-US" altLang="en-US" sz="2400" dirty="0">
                <a:latin typeface="Calibri"/>
              </a:rPr>
              <a:t>Some “Functions without results “ may produce a “side-effect”; meaning that it may make changes outside of itself (i.e. a function may store or change data in a file)</a:t>
            </a:r>
          </a:p>
          <a:p>
            <a:pPr marL="411163" lvl="0" indent="-342900" fontAlgn="base">
              <a:spcBef>
                <a:spcPct val="20000"/>
              </a:spcBef>
              <a:spcAft>
                <a:spcPct val="0"/>
              </a:spcAft>
              <a:buClrTx/>
              <a:buSzTx/>
              <a:buFont typeface="Wingdings" pitchFamily="2" charset="2"/>
              <a:buChar char="q"/>
            </a:pPr>
            <a:endParaRPr lang="en-US" altLang="en-US" sz="2400" dirty="0">
              <a:latin typeface="Calibri"/>
            </a:endParaRPr>
          </a:p>
          <a:p>
            <a:pPr marL="411163" lvl="0" indent="-342900" fontAlgn="base">
              <a:spcBef>
                <a:spcPct val="20000"/>
              </a:spcBef>
              <a:spcAft>
                <a:spcPct val="0"/>
              </a:spcAft>
              <a:buClrTx/>
              <a:buSzTx/>
              <a:buFont typeface="Wingdings" pitchFamily="2" charset="2"/>
              <a:buChar char="q"/>
            </a:pPr>
            <a:r>
              <a:rPr lang="en-US" altLang="en-US" sz="2400" dirty="0">
                <a:latin typeface="Calibri"/>
              </a:rPr>
              <a:t>Some programming languages have a name for “Functions without results”; </a:t>
            </a:r>
            <a:r>
              <a:rPr lang="en-US" altLang="en-US" sz="2400" b="1" dirty="0">
                <a:latin typeface="Calibri"/>
              </a:rPr>
              <a:t>procedures</a:t>
            </a: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13</a:t>
            </a:fld>
            <a:endParaRPr lang="en-CA"/>
          </a:p>
        </p:txBody>
      </p:sp>
    </p:spTree>
    <p:extLst>
      <p:ext uri="{BB962C8B-B14F-4D97-AF65-F5344CB8AC3E}">
        <p14:creationId xmlns:p14="http://schemas.microsoft.com/office/powerpoint/2010/main" val="1965873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D8047">
                    <a:lumMod val="50000"/>
                  </a:srgbClr>
                </a:solidFill>
                <a:effectLst>
                  <a:outerShdw blurRad="38100" dist="38100" dir="2700000" algn="tl">
                    <a:srgbClr val="000000">
                      <a:alpha val="43137"/>
                    </a:srgbClr>
                  </a:outerShdw>
                </a:effectLst>
              </a:rPr>
              <a:t>Defining Functions</a:t>
            </a:r>
            <a:endParaRPr lang="en-CA" dirty="0"/>
          </a:p>
        </p:txBody>
      </p:sp>
      <p:sp>
        <p:nvSpPr>
          <p:cNvPr id="3" name="Slide Number Placeholder 2"/>
          <p:cNvSpPr>
            <a:spLocks noGrp="1"/>
          </p:cNvSpPr>
          <p:nvPr>
            <p:ph type="sldNum" sz="quarter" idx="12"/>
          </p:nvPr>
        </p:nvSpPr>
        <p:spPr/>
        <p:txBody>
          <a:bodyPr>
            <a:normAutofit fontScale="85000" lnSpcReduction="20000"/>
          </a:bodyPr>
          <a:lstStyle/>
          <a:p>
            <a:fld id="{9CD88941-9B41-4DEB-84A0-BCEF10EFA22A}" type="slidenum">
              <a:rPr lang="en-CA" smtClean="0"/>
              <a:t>14</a:t>
            </a:fld>
            <a:endParaRPr lang="en-CA"/>
          </a:p>
        </p:txBody>
      </p:sp>
      <p:sp>
        <p:nvSpPr>
          <p:cNvPr id="4" name="Content Placeholder 3"/>
          <p:cNvSpPr>
            <a:spLocks noGrp="1"/>
          </p:cNvSpPr>
          <p:nvPr>
            <p:ph sz="quarter" idx="1"/>
          </p:nvPr>
        </p:nvSpPr>
        <p:spPr>
          <a:xfrm>
            <a:off x="612648" y="1556792"/>
            <a:ext cx="8351840" cy="5112568"/>
          </a:xfrm>
        </p:spPr>
        <p:txBody>
          <a:bodyPr/>
          <a:lstStyle/>
          <a:p>
            <a:pPr marL="0" lvl="0" indent="0">
              <a:buClr>
                <a:srgbClr val="DD8047"/>
              </a:buClr>
              <a:buNone/>
            </a:pPr>
            <a:r>
              <a:rPr lang="en-CA" dirty="0">
                <a:solidFill>
                  <a:prstClr val="black"/>
                </a:solidFill>
              </a:rPr>
              <a:t>In math we could define a function such as:</a:t>
            </a:r>
          </a:p>
          <a:p>
            <a:pPr marL="0" lvl="0" indent="0">
              <a:buClr>
                <a:srgbClr val="DD8047"/>
              </a:buClr>
              <a:buNone/>
            </a:pPr>
            <a:r>
              <a:rPr lang="en-CA" dirty="0">
                <a:solidFill>
                  <a:prstClr val="black"/>
                </a:solidFill>
              </a:rPr>
              <a:t>	f(x) = x</a:t>
            </a:r>
            <a:r>
              <a:rPr lang="en-CA" dirty="0">
                <a:solidFill>
                  <a:prstClr val="black"/>
                </a:solidFill>
                <a:latin typeface="Sylfaen"/>
              </a:rPr>
              <a:t>²</a:t>
            </a:r>
            <a:endParaRPr lang="en-CA" dirty="0">
              <a:solidFill>
                <a:prstClr val="black"/>
              </a:solidFill>
            </a:endParaRPr>
          </a:p>
          <a:p>
            <a:pPr marL="0" lvl="0" indent="0">
              <a:buClr>
                <a:srgbClr val="DD8047"/>
              </a:buClr>
              <a:buNone/>
            </a:pPr>
            <a:r>
              <a:rPr lang="en-CA" dirty="0">
                <a:solidFill>
                  <a:prstClr val="black"/>
                </a:solidFill>
              </a:rPr>
              <a:t>What is the value of f(3), f(5), or f(8)?</a:t>
            </a:r>
          </a:p>
          <a:p>
            <a:pPr marL="0" lvl="0" indent="0">
              <a:buClr>
                <a:srgbClr val="DD8047"/>
              </a:buClr>
              <a:buNone/>
            </a:pPr>
            <a:r>
              <a:rPr lang="en-CA" dirty="0">
                <a:solidFill>
                  <a:prstClr val="black"/>
                </a:solidFill>
              </a:rPr>
              <a:t>In Python, we can achieve a similar effect:</a:t>
            </a:r>
          </a:p>
          <a:p>
            <a:pPr marL="0" lvl="0" indent="0">
              <a:buClr>
                <a:srgbClr val="DD8047"/>
              </a:buClr>
              <a:buNone/>
            </a:pPr>
            <a:endParaRPr lang="en-CA" dirty="0">
              <a:solidFill>
                <a:prstClr val="black"/>
              </a:solidFill>
            </a:endParaRPr>
          </a:p>
          <a:p>
            <a:pPr marL="0" lvl="0" indent="0">
              <a:buClr>
                <a:srgbClr val="DD8047"/>
              </a:buClr>
              <a:buNone/>
            </a:pPr>
            <a:r>
              <a:rPr lang="en-CA" b="1" dirty="0" err="1">
                <a:solidFill>
                  <a:prstClr val="black"/>
                </a:solidFill>
                <a:effectLst>
                  <a:outerShdw blurRad="38100" dist="38100" dir="2700000" algn="tl">
                    <a:srgbClr val="000000">
                      <a:alpha val="43137"/>
                    </a:srgbClr>
                  </a:outerShdw>
                </a:effectLst>
              </a:rPr>
              <a:t>def</a:t>
            </a:r>
            <a:r>
              <a:rPr lang="en-CA" b="1" dirty="0">
                <a:solidFill>
                  <a:prstClr val="black"/>
                </a:solidFill>
                <a:effectLst>
                  <a:outerShdw blurRad="38100" dist="38100" dir="2700000" algn="tl">
                    <a:srgbClr val="000000">
                      <a:alpha val="43137"/>
                    </a:srgbClr>
                  </a:outerShdw>
                </a:effectLst>
              </a:rPr>
              <a:t> f(x):</a:t>
            </a:r>
          </a:p>
          <a:p>
            <a:pPr marL="0" lvl="0" indent="0">
              <a:buClr>
                <a:srgbClr val="DD8047"/>
              </a:buClr>
              <a:buNone/>
            </a:pPr>
            <a:r>
              <a:rPr lang="en-CA" b="1" dirty="0">
                <a:solidFill>
                  <a:prstClr val="black"/>
                </a:solidFill>
                <a:effectLst>
                  <a:outerShdw blurRad="38100" dist="38100" dir="2700000" algn="tl">
                    <a:srgbClr val="000000">
                      <a:alpha val="43137"/>
                    </a:srgbClr>
                  </a:outerShdw>
                </a:effectLst>
              </a:rPr>
              <a:t>	return x ** 2</a:t>
            </a:r>
          </a:p>
          <a:p>
            <a:pPr marL="0" lvl="0" indent="0">
              <a:buClr>
                <a:srgbClr val="DD8047"/>
              </a:buClr>
              <a:buNone/>
            </a:pPr>
            <a:r>
              <a:rPr lang="en-CA" dirty="0">
                <a:solidFill>
                  <a:prstClr val="black"/>
                </a:solidFill>
              </a:rPr>
              <a:t>Now, what does the function call f(3) do?</a:t>
            </a:r>
          </a:p>
          <a:p>
            <a:pPr marL="0" indent="0">
              <a:buNone/>
            </a:pPr>
            <a:endParaRPr lang="en-CA" dirty="0"/>
          </a:p>
        </p:txBody>
      </p:sp>
    </p:spTree>
    <p:extLst>
      <p:ext uri="{BB962C8B-B14F-4D97-AF65-F5344CB8AC3E}">
        <p14:creationId xmlns:p14="http://schemas.microsoft.com/office/powerpoint/2010/main" val="2500718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solidFill>
                  <a:srgbClr val="DD8047">
                    <a:lumMod val="50000"/>
                  </a:srgbClr>
                </a:solidFill>
                <a:effectLst>
                  <a:outerShdw blurRad="38100" dist="38100" dir="2700000" algn="tl">
                    <a:srgbClr val="000000">
                      <a:alpha val="43137"/>
                    </a:srgbClr>
                  </a:outerShdw>
                </a:effectLst>
              </a:rPr>
              <a:t>Functions and </a:t>
            </a:r>
            <a:r>
              <a:rPr lang="en-CA" b="1" dirty="0" smtClean="0">
                <a:solidFill>
                  <a:srgbClr val="DD8047">
                    <a:lumMod val="50000"/>
                  </a:srgbClr>
                </a:solidFill>
                <a:effectLst>
                  <a:outerShdw blurRad="38100" dist="38100" dir="2700000" algn="tl">
                    <a:srgbClr val="000000">
                      <a:alpha val="43137"/>
                    </a:srgbClr>
                  </a:outerShdw>
                </a:effectLst>
              </a:rPr>
              <a:t>Parameters</a:t>
            </a:r>
            <a:endParaRPr lang="en-CA" dirty="0"/>
          </a:p>
        </p:txBody>
      </p:sp>
      <p:sp>
        <p:nvSpPr>
          <p:cNvPr id="3" name="Slide Number Placeholder 2"/>
          <p:cNvSpPr>
            <a:spLocks noGrp="1"/>
          </p:cNvSpPr>
          <p:nvPr>
            <p:ph type="sldNum" sz="quarter" idx="12"/>
          </p:nvPr>
        </p:nvSpPr>
        <p:spPr/>
        <p:txBody>
          <a:bodyPr>
            <a:normAutofit fontScale="85000" lnSpcReduction="20000"/>
          </a:bodyPr>
          <a:lstStyle/>
          <a:p>
            <a:fld id="{9CD88941-9B41-4DEB-84A0-BCEF10EFA22A}" type="slidenum">
              <a:rPr lang="en-CA" smtClean="0"/>
              <a:t>15</a:t>
            </a:fld>
            <a:endParaRPr lang="en-CA"/>
          </a:p>
        </p:txBody>
      </p:sp>
      <p:sp>
        <p:nvSpPr>
          <p:cNvPr id="4" name="Content Placeholder 3"/>
          <p:cNvSpPr>
            <a:spLocks noGrp="1"/>
          </p:cNvSpPr>
          <p:nvPr>
            <p:ph sz="quarter" idx="1"/>
          </p:nvPr>
        </p:nvSpPr>
        <p:spPr>
          <a:xfrm>
            <a:off x="612648" y="1600200"/>
            <a:ext cx="8351840" cy="5069160"/>
          </a:xfrm>
        </p:spPr>
        <p:txBody>
          <a:bodyPr/>
          <a:lstStyle/>
          <a:p>
            <a:pPr marL="342900" lvl="0" indent="-342900" fontAlgn="base">
              <a:spcBef>
                <a:spcPct val="20000"/>
              </a:spcBef>
              <a:spcAft>
                <a:spcPct val="0"/>
              </a:spcAft>
              <a:buClrTx/>
              <a:buSzTx/>
              <a:buFont typeface="Wingdings" pitchFamily="2" charset="2"/>
              <a:buChar char="Ø"/>
              <a:defRPr/>
            </a:pPr>
            <a:r>
              <a:rPr lang="en-US" sz="3200" dirty="0">
                <a:solidFill>
                  <a:prstClr val="black"/>
                </a:solidFill>
                <a:latin typeface="Calibri"/>
              </a:rPr>
              <a:t>A function definition looks like this:</a:t>
            </a:r>
            <a:br>
              <a:rPr lang="en-US" sz="3200" dirty="0">
                <a:solidFill>
                  <a:prstClr val="black"/>
                </a:solidFill>
                <a:latin typeface="Calibri"/>
              </a:rPr>
            </a:br>
            <a:r>
              <a:rPr lang="en-US" sz="3200" dirty="0" err="1">
                <a:solidFill>
                  <a:prstClr val="black"/>
                </a:solidFill>
                <a:latin typeface="Calibri"/>
              </a:rPr>
              <a:t>def</a:t>
            </a:r>
            <a:r>
              <a:rPr lang="en-US" sz="3200" dirty="0">
                <a:solidFill>
                  <a:prstClr val="black"/>
                </a:solidFill>
                <a:latin typeface="Calibri"/>
              </a:rPr>
              <a:t> &lt;name&gt;(&lt;</a:t>
            </a:r>
            <a:r>
              <a:rPr lang="en-US" sz="3200" b="1" dirty="0">
                <a:solidFill>
                  <a:prstClr val="black"/>
                </a:solidFill>
                <a:latin typeface="Calibri"/>
              </a:rPr>
              <a:t>formal-parameters</a:t>
            </a:r>
            <a:r>
              <a:rPr lang="en-US" sz="3200" dirty="0">
                <a:solidFill>
                  <a:prstClr val="black"/>
                </a:solidFill>
                <a:latin typeface="Calibri"/>
              </a:rPr>
              <a:t>&gt;):</a:t>
            </a:r>
            <a:br>
              <a:rPr lang="en-US" sz="3200" dirty="0">
                <a:solidFill>
                  <a:prstClr val="black"/>
                </a:solidFill>
                <a:latin typeface="Calibri"/>
              </a:rPr>
            </a:br>
            <a:r>
              <a:rPr lang="en-US" sz="3200" dirty="0">
                <a:solidFill>
                  <a:prstClr val="black"/>
                </a:solidFill>
                <a:latin typeface="Calibri"/>
              </a:rPr>
              <a:t>   &lt;body&gt;</a:t>
            </a:r>
          </a:p>
          <a:p>
            <a:pPr marL="342900" lvl="0" indent="-342900" fontAlgn="base">
              <a:spcBef>
                <a:spcPct val="20000"/>
              </a:spcBef>
              <a:spcAft>
                <a:spcPct val="0"/>
              </a:spcAft>
              <a:buClrTx/>
              <a:buSzTx/>
              <a:buFont typeface="Wingdings" pitchFamily="2" charset="2"/>
              <a:buChar char="Ø"/>
              <a:defRPr/>
            </a:pPr>
            <a:endParaRPr lang="en-US" sz="3200" dirty="0">
              <a:solidFill>
                <a:prstClr val="black"/>
              </a:solidFill>
              <a:latin typeface="Calibri"/>
            </a:endParaRPr>
          </a:p>
          <a:p>
            <a:pPr marL="342900" lvl="0" indent="-342900" fontAlgn="base">
              <a:spcBef>
                <a:spcPct val="20000"/>
              </a:spcBef>
              <a:spcAft>
                <a:spcPct val="0"/>
              </a:spcAft>
              <a:buClrTx/>
              <a:buSzTx/>
              <a:buFont typeface="Wingdings" pitchFamily="2" charset="2"/>
              <a:buChar char="Ø"/>
              <a:defRPr/>
            </a:pPr>
            <a:r>
              <a:rPr lang="en-US" sz="3200" dirty="0">
                <a:solidFill>
                  <a:prstClr val="black"/>
                </a:solidFill>
                <a:latin typeface="Calibri"/>
              </a:rPr>
              <a:t>The name of the function must be an identifier and must follow the rules of variable names</a:t>
            </a:r>
          </a:p>
          <a:p>
            <a:pPr marL="342900" lvl="0" indent="-342900" fontAlgn="base">
              <a:spcBef>
                <a:spcPct val="20000"/>
              </a:spcBef>
              <a:spcAft>
                <a:spcPct val="0"/>
              </a:spcAft>
              <a:buClrTx/>
              <a:buSzTx/>
              <a:buFont typeface="Wingdings" pitchFamily="2" charset="2"/>
              <a:buChar char="Ø"/>
              <a:defRPr/>
            </a:pPr>
            <a:endParaRPr lang="en-US" sz="3200" dirty="0">
              <a:solidFill>
                <a:prstClr val="black"/>
              </a:solidFill>
              <a:latin typeface="Calibri"/>
            </a:endParaRPr>
          </a:p>
          <a:p>
            <a:pPr marL="342900" lvl="0" indent="-342900" fontAlgn="base">
              <a:spcBef>
                <a:spcPct val="20000"/>
              </a:spcBef>
              <a:spcAft>
                <a:spcPct val="0"/>
              </a:spcAft>
              <a:buClrTx/>
              <a:buSzTx/>
              <a:buFont typeface="Wingdings" pitchFamily="2" charset="2"/>
              <a:buChar char="Ø"/>
              <a:defRPr/>
            </a:pPr>
            <a:r>
              <a:rPr lang="en-US" sz="3200" dirty="0">
                <a:solidFill>
                  <a:prstClr val="black"/>
                </a:solidFill>
                <a:latin typeface="Calibri"/>
              </a:rPr>
              <a:t>Formal-parameters is a possibly empty list of variable </a:t>
            </a:r>
            <a:r>
              <a:rPr lang="en-US" sz="3200" dirty="0" smtClean="0">
                <a:solidFill>
                  <a:prstClr val="black"/>
                </a:solidFill>
                <a:latin typeface="Calibri"/>
              </a:rPr>
              <a:t>names</a:t>
            </a:r>
            <a:endParaRPr lang="en-CA" sz="1800" dirty="0">
              <a:solidFill>
                <a:prstClr val="black"/>
              </a:solidFill>
              <a:latin typeface="Calibri"/>
            </a:endParaRPr>
          </a:p>
        </p:txBody>
      </p:sp>
    </p:spTree>
    <p:extLst>
      <p:ext uri="{BB962C8B-B14F-4D97-AF65-F5344CB8AC3E}">
        <p14:creationId xmlns:p14="http://schemas.microsoft.com/office/powerpoint/2010/main" val="1284853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rgbClr val="DD8047">
                    <a:lumMod val="50000"/>
                  </a:srgbClr>
                </a:solidFill>
                <a:effectLst>
                  <a:outerShdw blurRad="38100" dist="38100" dir="2700000" algn="tl">
                    <a:srgbClr val="000000">
                      <a:alpha val="43137"/>
                    </a:srgbClr>
                  </a:outerShdw>
                </a:effectLst>
              </a:rPr>
              <a:t>Function Parts</a:t>
            </a:r>
            <a:endParaRPr lang="en-CA" dirty="0"/>
          </a:p>
        </p:txBody>
      </p:sp>
      <p:sp>
        <p:nvSpPr>
          <p:cNvPr id="3" name="Slide Number Placeholder 2"/>
          <p:cNvSpPr>
            <a:spLocks noGrp="1"/>
          </p:cNvSpPr>
          <p:nvPr>
            <p:ph type="sldNum" sz="quarter" idx="12"/>
          </p:nvPr>
        </p:nvSpPr>
        <p:spPr/>
        <p:txBody>
          <a:bodyPr>
            <a:normAutofit fontScale="85000" lnSpcReduction="20000"/>
          </a:bodyPr>
          <a:lstStyle/>
          <a:p>
            <a:fld id="{9CD88941-9B41-4DEB-84A0-BCEF10EFA22A}" type="slidenum">
              <a:rPr lang="en-CA" smtClean="0"/>
              <a:t>16</a:t>
            </a:fld>
            <a:endParaRPr lang="en-CA"/>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46103" y="1556792"/>
            <a:ext cx="828518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94200" y="6246604"/>
            <a:ext cx="8298279" cy="369332"/>
          </a:xfrm>
          <a:prstGeom prst="rect">
            <a:avLst/>
          </a:prstGeom>
        </p:spPr>
        <p:txBody>
          <a:bodyPr wrap="square">
            <a:spAutoFit/>
          </a:bodyPr>
          <a:lstStyle/>
          <a:p>
            <a:pPr lvl="0" algn="ctr" fontAlgn="base">
              <a:spcBef>
                <a:spcPct val="0"/>
              </a:spcBef>
              <a:spcAft>
                <a:spcPct val="0"/>
              </a:spcAft>
            </a:pPr>
            <a:r>
              <a:rPr lang="en-US" altLang="en-US" dirty="0">
                <a:solidFill>
                  <a:prstClr val="black"/>
                </a:solidFill>
                <a:effectLst>
                  <a:outerShdw blurRad="38100" dist="38100" dir="2700000" algn="tl">
                    <a:srgbClr val="000000">
                      <a:alpha val="43137"/>
                    </a:srgbClr>
                  </a:outerShdw>
                </a:effectLst>
                <a:latin typeface="Century Gothic" pitchFamily="34" charset="0"/>
                <a:cs typeface="Arial" pitchFamily="34" charset="0"/>
              </a:rPr>
              <a:t>2011 Pearson Addison-Wesley.  All rights reserved.</a:t>
            </a:r>
          </a:p>
        </p:txBody>
      </p:sp>
    </p:spTree>
    <p:extLst>
      <p:ext uri="{BB962C8B-B14F-4D97-AF65-F5344CB8AC3E}">
        <p14:creationId xmlns:p14="http://schemas.microsoft.com/office/powerpoint/2010/main" val="809123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accent2">
                    <a:lumMod val="50000"/>
                  </a:schemeClr>
                </a:solidFill>
                <a:effectLst>
                  <a:outerShdw blurRad="38100" dist="38100" dir="2700000" algn="tl">
                    <a:srgbClr val="000000">
                      <a:alpha val="43137"/>
                    </a:srgbClr>
                  </a:outerShdw>
                </a:effectLst>
              </a:rPr>
              <a:t>Functions that return Values</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351840" cy="5069160"/>
          </a:xfrm>
        </p:spPr>
        <p:txBody>
          <a:bodyPr>
            <a:normAutofit/>
          </a:bodyPr>
          <a:lstStyle/>
          <a:p>
            <a:pPr marL="342900" lvl="0" indent="-342900">
              <a:spcBef>
                <a:spcPct val="20000"/>
              </a:spcBef>
              <a:buClrTx/>
              <a:buSzTx/>
              <a:buFont typeface="Wingdings" pitchFamily="2" charset="2"/>
              <a:buChar char="q"/>
              <a:defRPr/>
            </a:pPr>
            <a:r>
              <a:rPr lang="en-US" sz="3200" dirty="0">
                <a:latin typeface="Calibri"/>
              </a:rPr>
              <a:t>Sometimes a function needs to return more than one value.</a:t>
            </a:r>
          </a:p>
          <a:p>
            <a:pPr marL="342900" lvl="0" indent="-342900">
              <a:spcBef>
                <a:spcPct val="20000"/>
              </a:spcBef>
              <a:buClrTx/>
              <a:buSzTx/>
              <a:buFont typeface="Wingdings" pitchFamily="2" charset="2"/>
              <a:buChar char="q"/>
              <a:defRPr/>
            </a:pPr>
            <a:endParaRPr lang="en-US" sz="3200" dirty="0">
              <a:latin typeface="Calibri"/>
            </a:endParaRPr>
          </a:p>
          <a:p>
            <a:pPr marL="342900" lvl="0" indent="-342900">
              <a:spcBef>
                <a:spcPct val="20000"/>
              </a:spcBef>
              <a:buClrTx/>
              <a:buSzTx/>
              <a:buFont typeface="Wingdings" pitchFamily="2" charset="2"/>
              <a:buChar char="q"/>
              <a:defRPr/>
            </a:pPr>
            <a:r>
              <a:rPr lang="en-US" sz="3200" dirty="0">
                <a:latin typeface="Calibri"/>
              </a:rPr>
              <a:t>To do this, simply list more than one expression in the </a:t>
            </a:r>
            <a:r>
              <a:rPr lang="en-US" sz="3200" dirty="0">
                <a:latin typeface="Courier New" pitchFamily="49" charset="0"/>
              </a:rPr>
              <a:t>return </a:t>
            </a:r>
            <a:r>
              <a:rPr lang="en-US" sz="3200" dirty="0">
                <a:latin typeface="Calibri"/>
              </a:rPr>
              <a:t>statement.</a:t>
            </a:r>
          </a:p>
          <a:p>
            <a:pPr marL="69850" lvl="0" indent="0">
              <a:spcBef>
                <a:spcPct val="20000"/>
              </a:spcBef>
              <a:buClrTx/>
              <a:buSzTx/>
              <a:buNone/>
              <a:defRPr/>
            </a:pPr>
            <a:endParaRPr lang="en-US" sz="1800" dirty="0">
              <a:latin typeface="Calibri"/>
            </a:endParaRPr>
          </a:p>
          <a:p>
            <a:pPr marL="69850" lvl="0" indent="0">
              <a:spcBef>
                <a:spcPct val="20000"/>
              </a:spcBef>
              <a:buClrTx/>
              <a:buSzTx/>
              <a:buNone/>
              <a:defRPr/>
            </a:pPr>
            <a:r>
              <a:rPr lang="en-US" sz="1800" dirty="0">
                <a:latin typeface="Calibri"/>
              </a:rPr>
              <a:t>	</a:t>
            </a:r>
            <a:r>
              <a:rPr lang="en-US" sz="2400" dirty="0" err="1">
                <a:latin typeface="Calibri"/>
              </a:rPr>
              <a:t>def</a:t>
            </a:r>
            <a:r>
              <a:rPr lang="en-US" sz="2400" dirty="0">
                <a:latin typeface="Calibri"/>
              </a:rPr>
              <a:t> </a:t>
            </a:r>
            <a:r>
              <a:rPr lang="en-US" sz="2400" dirty="0" err="1">
                <a:latin typeface="Calibri"/>
              </a:rPr>
              <a:t>sumDiff</a:t>
            </a:r>
            <a:r>
              <a:rPr lang="en-US" sz="2400" dirty="0">
                <a:latin typeface="Calibri"/>
              </a:rPr>
              <a:t>(x, y):</a:t>
            </a:r>
            <a:br>
              <a:rPr lang="en-US" sz="2400" dirty="0">
                <a:latin typeface="Calibri"/>
              </a:rPr>
            </a:br>
            <a:r>
              <a:rPr lang="en-US" sz="2400" dirty="0">
                <a:latin typeface="Calibri"/>
              </a:rPr>
              <a:t>    	     sum = x + y</a:t>
            </a:r>
            <a:br>
              <a:rPr lang="en-US" sz="2400" dirty="0">
                <a:latin typeface="Calibri"/>
              </a:rPr>
            </a:br>
            <a:r>
              <a:rPr lang="en-US" sz="2400" dirty="0">
                <a:latin typeface="Calibri"/>
              </a:rPr>
              <a:t>    	     diff = x – y</a:t>
            </a:r>
            <a:br>
              <a:rPr lang="en-US" sz="2400" dirty="0">
                <a:latin typeface="Calibri"/>
              </a:rPr>
            </a:br>
            <a:r>
              <a:rPr lang="en-US" sz="2400" dirty="0">
                <a:latin typeface="Calibri"/>
              </a:rPr>
              <a:t>    	     return sum, diff</a:t>
            </a:r>
          </a:p>
          <a:p>
            <a:pPr marL="68263" lvl="0" indent="0" fontAlgn="base">
              <a:spcBef>
                <a:spcPct val="20000"/>
              </a:spcBef>
              <a:spcAft>
                <a:spcPct val="0"/>
              </a:spcAft>
              <a:buClrTx/>
              <a:buSzTx/>
              <a:buNone/>
              <a:defRPr/>
            </a:pPr>
            <a:endParaRPr lang="en-US" sz="2400" dirty="0">
              <a:solidFill>
                <a:srgbClr val="4F81BD"/>
              </a:solidFill>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17</a:t>
            </a:fld>
            <a:endParaRPr lang="en-CA"/>
          </a:p>
        </p:txBody>
      </p:sp>
    </p:spTree>
    <p:extLst>
      <p:ext uri="{BB962C8B-B14F-4D97-AF65-F5344CB8AC3E}">
        <p14:creationId xmlns:p14="http://schemas.microsoft.com/office/powerpoint/2010/main" val="608366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423848" cy="990600"/>
          </a:xfrm>
        </p:spPr>
        <p:txBody>
          <a:bodyPr>
            <a:normAutofit/>
          </a:bodyPr>
          <a:lstStyle/>
          <a:p>
            <a:r>
              <a:rPr lang="en-CA" b="1" dirty="0" smtClean="0">
                <a:solidFill>
                  <a:schemeClr val="accent2">
                    <a:lumMod val="50000"/>
                  </a:schemeClr>
                </a:solidFill>
                <a:effectLst>
                  <a:outerShdw blurRad="38100" dist="38100" dir="2700000" algn="tl">
                    <a:srgbClr val="000000">
                      <a:alpha val="43137"/>
                    </a:srgbClr>
                  </a:outerShdw>
                </a:effectLst>
              </a:rPr>
              <a:t>More Functions </a:t>
            </a:r>
            <a:r>
              <a:rPr lang="en-CA" b="1" dirty="0">
                <a:solidFill>
                  <a:schemeClr val="accent2">
                    <a:lumMod val="50000"/>
                  </a:schemeClr>
                </a:solidFill>
                <a:effectLst>
                  <a:outerShdw blurRad="38100" dist="38100" dir="2700000" algn="tl">
                    <a:srgbClr val="000000">
                      <a:alpha val="43137"/>
                    </a:srgbClr>
                  </a:outerShdw>
                </a:effectLst>
              </a:rPr>
              <a:t>that return Values</a:t>
            </a:r>
            <a:endParaRPr lang="en-CA" dirty="0"/>
          </a:p>
        </p:txBody>
      </p:sp>
      <p:sp>
        <p:nvSpPr>
          <p:cNvPr id="3" name="Content Placeholder 2"/>
          <p:cNvSpPr>
            <a:spLocks noGrp="1"/>
          </p:cNvSpPr>
          <p:nvPr>
            <p:ph sz="quarter" idx="1"/>
          </p:nvPr>
        </p:nvSpPr>
        <p:spPr>
          <a:xfrm>
            <a:off x="612648" y="1600200"/>
            <a:ext cx="8351840" cy="5069160"/>
          </a:xfrm>
        </p:spPr>
        <p:txBody>
          <a:bodyPr/>
          <a:lstStyle/>
          <a:p>
            <a:pPr marL="342900" lvl="0" indent="-342900" fontAlgn="base">
              <a:lnSpc>
                <a:spcPct val="90000"/>
              </a:lnSpc>
              <a:spcBef>
                <a:spcPct val="20000"/>
              </a:spcBef>
              <a:spcAft>
                <a:spcPct val="0"/>
              </a:spcAft>
              <a:buClrTx/>
              <a:buSzTx/>
              <a:buFont typeface="Wingdings" pitchFamily="2" charset="2"/>
              <a:buChar char="q"/>
              <a:defRPr/>
            </a:pPr>
            <a:r>
              <a:rPr lang="en-US" sz="3200" dirty="0">
                <a:latin typeface="Calibri"/>
              </a:rPr>
              <a:t>When calling this function, use simultaneous assignment.</a:t>
            </a:r>
          </a:p>
          <a:p>
            <a:pPr marL="342900" lvl="0" indent="-342900" fontAlgn="base">
              <a:lnSpc>
                <a:spcPct val="90000"/>
              </a:lnSpc>
              <a:spcBef>
                <a:spcPct val="20000"/>
              </a:spcBef>
              <a:spcAft>
                <a:spcPct val="0"/>
              </a:spcAft>
              <a:buClrTx/>
              <a:buSzTx/>
              <a:buFont typeface="Wingdings" pitchFamily="2" charset="2"/>
              <a:buChar char="q"/>
              <a:defRPr/>
            </a:pPr>
            <a:endParaRPr lang="en-US" sz="3200" dirty="0">
              <a:latin typeface="Courier New" pitchFamily="-16" charset="0"/>
            </a:endParaRPr>
          </a:p>
          <a:p>
            <a:pPr marL="0" lvl="0" indent="0" fontAlgn="base">
              <a:lnSpc>
                <a:spcPct val="90000"/>
              </a:lnSpc>
              <a:spcBef>
                <a:spcPct val="20000"/>
              </a:spcBef>
              <a:spcAft>
                <a:spcPct val="0"/>
              </a:spcAft>
              <a:buClrTx/>
              <a:buSzTx/>
              <a:buNone/>
              <a:defRPr/>
            </a:pPr>
            <a:r>
              <a:rPr lang="en-CA" sz="3200" dirty="0">
                <a:latin typeface="Courier New" pitchFamily="-16" charset="0"/>
              </a:rPr>
              <a:t>num1 =float(input("Enter first number "))</a:t>
            </a:r>
          </a:p>
          <a:p>
            <a:pPr marL="0" lvl="0" indent="0" fontAlgn="base">
              <a:lnSpc>
                <a:spcPct val="90000"/>
              </a:lnSpc>
              <a:spcBef>
                <a:spcPct val="20000"/>
              </a:spcBef>
              <a:spcAft>
                <a:spcPct val="0"/>
              </a:spcAft>
              <a:buClrTx/>
              <a:buSzTx/>
              <a:buNone/>
              <a:defRPr/>
            </a:pPr>
            <a:r>
              <a:rPr lang="en-CA" sz="3200" dirty="0" smtClean="0">
                <a:latin typeface="Courier New" pitchFamily="-16" charset="0"/>
              </a:rPr>
              <a:t>num2 </a:t>
            </a:r>
            <a:r>
              <a:rPr lang="en-CA" sz="3200" dirty="0">
                <a:latin typeface="Courier New" pitchFamily="-16" charset="0"/>
              </a:rPr>
              <a:t>=float(input("Enter second number "))</a:t>
            </a:r>
          </a:p>
          <a:p>
            <a:pPr marL="0" lvl="0" indent="0" fontAlgn="base">
              <a:lnSpc>
                <a:spcPct val="90000"/>
              </a:lnSpc>
              <a:spcBef>
                <a:spcPct val="20000"/>
              </a:spcBef>
              <a:spcAft>
                <a:spcPct val="0"/>
              </a:spcAft>
              <a:buClrTx/>
              <a:buSzTx/>
              <a:buNone/>
              <a:defRPr/>
            </a:pPr>
            <a:r>
              <a:rPr lang="en-CA" sz="3200" dirty="0" err="1">
                <a:latin typeface="Courier New" pitchFamily="-16" charset="0"/>
              </a:rPr>
              <a:t>s,d</a:t>
            </a:r>
            <a:r>
              <a:rPr lang="en-CA" sz="3200" dirty="0">
                <a:latin typeface="Courier New" pitchFamily="-16" charset="0"/>
              </a:rPr>
              <a:t> = </a:t>
            </a:r>
            <a:r>
              <a:rPr lang="en-CA" sz="3200" dirty="0" err="1">
                <a:latin typeface="Courier New" pitchFamily="-16" charset="0"/>
              </a:rPr>
              <a:t>sumDiff</a:t>
            </a:r>
            <a:r>
              <a:rPr lang="en-CA" sz="3200" dirty="0">
                <a:latin typeface="Courier New" pitchFamily="-16" charset="0"/>
              </a:rPr>
              <a:t>(num1, num2)</a:t>
            </a:r>
          </a:p>
          <a:p>
            <a:pPr marL="0" lvl="0" indent="0" fontAlgn="base">
              <a:lnSpc>
                <a:spcPct val="90000"/>
              </a:lnSpc>
              <a:spcBef>
                <a:spcPct val="20000"/>
              </a:spcBef>
              <a:spcAft>
                <a:spcPct val="0"/>
              </a:spcAft>
              <a:buClrTx/>
              <a:buSzTx/>
              <a:buNone/>
              <a:defRPr/>
            </a:pPr>
            <a:r>
              <a:rPr lang="en-CA" sz="3200" dirty="0">
                <a:latin typeface="Courier New" pitchFamily="-16" charset="0"/>
              </a:rPr>
              <a:t>print ("The sum is", s, "and the difference is", d)</a:t>
            </a:r>
            <a:endParaRPr lang="en-US" sz="2400" dirty="0">
              <a:solidFill>
                <a:srgbClr val="4F81BD"/>
              </a:solidFill>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18</a:t>
            </a:fld>
            <a:endParaRPr lang="en-CA"/>
          </a:p>
        </p:txBody>
      </p:sp>
    </p:spTree>
    <p:extLst>
      <p:ext uri="{BB962C8B-B14F-4D97-AF65-F5344CB8AC3E}">
        <p14:creationId xmlns:p14="http://schemas.microsoft.com/office/powerpoint/2010/main" val="4036145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accent2">
                    <a:lumMod val="50000"/>
                  </a:schemeClr>
                </a:solidFill>
                <a:effectLst>
                  <a:outerShdw blurRad="38100" dist="38100" dir="2700000" algn="tl">
                    <a:srgbClr val="000000">
                      <a:alpha val="43137"/>
                    </a:srgbClr>
                  </a:outerShdw>
                </a:effectLst>
              </a:rPr>
              <a:t>V</a:t>
            </a:r>
            <a:r>
              <a:rPr lang="en-CA" b="1" dirty="0" smtClean="0">
                <a:solidFill>
                  <a:schemeClr val="accent2">
                    <a:lumMod val="50000"/>
                  </a:schemeClr>
                </a:solidFill>
                <a:effectLst>
                  <a:outerShdw blurRad="38100" dist="38100" dir="2700000" algn="tl">
                    <a:srgbClr val="000000">
                      <a:alpha val="43137"/>
                    </a:srgbClr>
                  </a:outerShdw>
                </a:effectLst>
              </a:rPr>
              <a:t>ariable Scope</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351840" cy="5141168"/>
          </a:xfrm>
        </p:spPr>
        <p:txBody>
          <a:bodyPr>
            <a:normAutofit/>
          </a:bodyPr>
          <a:lstStyle/>
          <a:p>
            <a:pPr marL="342900" lvl="0" indent="-342900" fontAlgn="base">
              <a:lnSpc>
                <a:spcPct val="80000"/>
              </a:lnSpc>
              <a:spcBef>
                <a:spcPct val="20000"/>
              </a:spcBef>
              <a:spcAft>
                <a:spcPct val="0"/>
              </a:spcAft>
              <a:buClrTx/>
              <a:buSzTx/>
              <a:buFont typeface="Wingdings" pitchFamily="2" charset="2"/>
              <a:buChar char="q"/>
              <a:defRPr/>
            </a:pPr>
            <a:r>
              <a:rPr lang="en-US" sz="2800" dirty="0">
                <a:latin typeface="Calibri"/>
              </a:rPr>
              <a:t>You can think of each function as a ‘black box’.  From the outside, you can’t see what it is doing.  From the inside, you can’t see what’s going on outside.</a:t>
            </a:r>
          </a:p>
          <a:p>
            <a:pPr marL="342900" lvl="0" indent="-342900" fontAlgn="base">
              <a:lnSpc>
                <a:spcPct val="80000"/>
              </a:lnSpc>
              <a:spcBef>
                <a:spcPct val="20000"/>
              </a:spcBef>
              <a:spcAft>
                <a:spcPct val="0"/>
              </a:spcAft>
              <a:buClrTx/>
              <a:buSzTx/>
              <a:buFont typeface="Wingdings" pitchFamily="2" charset="2"/>
              <a:buChar char="q"/>
              <a:defRPr/>
            </a:pPr>
            <a:endParaRPr lang="en-US" sz="2800" dirty="0">
              <a:latin typeface="Calibri"/>
            </a:endParaRPr>
          </a:p>
          <a:p>
            <a:pPr marL="342900" lvl="0" indent="-342900" fontAlgn="base">
              <a:lnSpc>
                <a:spcPct val="80000"/>
              </a:lnSpc>
              <a:spcBef>
                <a:spcPct val="20000"/>
              </a:spcBef>
              <a:spcAft>
                <a:spcPct val="0"/>
              </a:spcAft>
              <a:buClrTx/>
              <a:buSzTx/>
              <a:buFont typeface="Wingdings" pitchFamily="2" charset="2"/>
              <a:buChar char="q"/>
              <a:defRPr/>
            </a:pPr>
            <a:r>
              <a:rPr lang="en-US" sz="2800" dirty="0">
                <a:latin typeface="Calibri"/>
              </a:rPr>
              <a:t>When writing the function, you don’t have to worry about anything going on outside.  Just define the input you need and return the proper output.</a:t>
            </a:r>
          </a:p>
          <a:p>
            <a:pPr marL="342900" lvl="0" indent="-342900" fontAlgn="base">
              <a:lnSpc>
                <a:spcPct val="80000"/>
              </a:lnSpc>
              <a:spcBef>
                <a:spcPct val="20000"/>
              </a:spcBef>
              <a:spcAft>
                <a:spcPct val="0"/>
              </a:spcAft>
              <a:buClrTx/>
              <a:buSzTx/>
              <a:buFont typeface="Wingdings" pitchFamily="2" charset="2"/>
              <a:buChar char="q"/>
              <a:defRPr/>
            </a:pPr>
            <a:endParaRPr lang="en-US" sz="2800" dirty="0">
              <a:latin typeface="Calibri"/>
            </a:endParaRPr>
          </a:p>
          <a:p>
            <a:pPr marL="342900" lvl="0" indent="-342900" fontAlgn="base">
              <a:lnSpc>
                <a:spcPct val="80000"/>
              </a:lnSpc>
              <a:spcBef>
                <a:spcPct val="20000"/>
              </a:spcBef>
              <a:spcAft>
                <a:spcPct val="0"/>
              </a:spcAft>
              <a:buClrTx/>
              <a:buSzTx/>
              <a:buFont typeface="Wingdings" pitchFamily="2" charset="2"/>
              <a:buChar char="q"/>
              <a:defRPr/>
            </a:pPr>
            <a:r>
              <a:rPr lang="en-US" sz="2800" dirty="0">
                <a:latin typeface="Calibri"/>
              </a:rPr>
              <a:t>When calling the function, just assume you are give inputs to the ‘black box’ and that it will give you the right output; there’s no reason to be concerned with the workings inside.</a:t>
            </a:r>
          </a:p>
          <a:p>
            <a:pPr marL="0" indent="0">
              <a:buNone/>
            </a:pP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19</a:t>
            </a:fld>
            <a:endParaRPr lang="en-CA"/>
          </a:p>
        </p:txBody>
      </p:sp>
    </p:spTree>
    <p:extLst>
      <p:ext uri="{BB962C8B-B14F-4D97-AF65-F5344CB8AC3E}">
        <p14:creationId xmlns:p14="http://schemas.microsoft.com/office/powerpoint/2010/main" val="3606392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lvl="0" algn="ctr">
              <a:buClr>
                <a:srgbClr val="DD8047"/>
              </a:buClr>
            </a:pPr>
            <a:r>
              <a:rPr lang="en-CA" dirty="0">
                <a:solidFill>
                  <a:srgbClr val="775F55"/>
                </a:solidFill>
                <a:effectLst>
                  <a:outerShdw blurRad="38100" dist="38100" dir="2700000" algn="tl">
                    <a:srgbClr val="000000">
                      <a:alpha val="43137"/>
                    </a:srgbClr>
                  </a:outerShdw>
                </a:effectLst>
              </a:rPr>
              <a:t>Lecture </a:t>
            </a:r>
            <a:r>
              <a:rPr lang="en-CA" dirty="0" smtClean="0">
                <a:solidFill>
                  <a:srgbClr val="775F55"/>
                </a:solidFill>
                <a:effectLst>
                  <a:outerShdw blurRad="38100" dist="38100" dir="2700000" algn="tl">
                    <a:srgbClr val="000000">
                      <a:alpha val="43137"/>
                    </a:srgbClr>
                  </a:outerShdw>
                </a:effectLst>
              </a:rPr>
              <a:t>4:</a:t>
            </a:r>
            <a:endParaRPr lang="en-CA" dirty="0">
              <a:solidFill>
                <a:srgbClr val="775F55"/>
              </a:solidFill>
              <a:effectLst>
                <a:outerShdw blurRad="38100" dist="38100" dir="2700000" algn="tl">
                  <a:srgbClr val="000000">
                    <a:alpha val="43137"/>
                  </a:srgbClr>
                </a:outerShdw>
              </a:effectLst>
            </a:endParaRPr>
          </a:p>
          <a:p>
            <a:pPr lvl="0" algn="ctr">
              <a:buClr>
                <a:srgbClr val="DD8047"/>
              </a:buClr>
            </a:pPr>
            <a:r>
              <a:rPr lang="en-CA" dirty="0">
                <a:solidFill>
                  <a:srgbClr val="775F55"/>
                </a:solidFill>
                <a:effectLst>
                  <a:outerShdw blurRad="38100" dist="38100" dir="2700000" algn="tl">
                    <a:srgbClr val="000000">
                      <a:alpha val="43137"/>
                    </a:srgbClr>
                  </a:outerShdw>
                </a:effectLst>
              </a:rPr>
              <a:t>Functions  </a:t>
            </a:r>
            <a:r>
              <a:rPr lang="en-CA" dirty="0" smtClean="0">
                <a:solidFill>
                  <a:srgbClr val="775F55"/>
                </a:solidFill>
                <a:effectLst>
                  <a:outerShdw blurRad="38100" dist="38100" dir="2700000" algn="tl">
                    <a:srgbClr val="000000">
                      <a:alpha val="43137"/>
                    </a:srgbClr>
                  </a:outerShdw>
                </a:effectLst>
              </a:rPr>
              <a:t>and Parameters </a:t>
            </a:r>
            <a:r>
              <a:rPr lang="en-CA" dirty="0" smtClean="0">
                <a:solidFill>
                  <a:srgbClr val="775F55"/>
                </a:solidFill>
                <a:effectLst>
                  <a:outerShdw blurRad="38100" dist="38100" dir="2700000" algn="tl">
                    <a:srgbClr val="000000">
                      <a:alpha val="43137"/>
                    </a:srgbClr>
                  </a:outerShdw>
                </a:effectLst>
              </a:rPr>
              <a:t>(</a:t>
            </a:r>
            <a:r>
              <a:rPr lang="en-CA" dirty="0" smtClean="0">
                <a:solidFill>
                  <a:srgbClr val="775F55"/>
                </a:solidFill>
                <a:effectLst>
                  <a:outerShdw blurRad="38100" dist="38100" dir="2700000" algn="tl">
                    <a:srgbClr val="000000">
                      <a:alpha val="43137"/>
                    </a:srgbClr>
                  </a:outerShdw>
                </a:effectLst>
              </a:rPr>
              <a:t>Chapter 4)</a:t>
            </a:r>
            <a:endParaRPr lang="en-CA" dirty="0">
              <a:solidFill>
                <a:srgbClr val="775F55"/>
              </a:solidFill>
              <a:effectLst>
                <a:outerShdw blurRad="38100" dist="38100" dir="2700000" algn="tl">
                  <a:srgbClr val="000000">
                    <a:alpha val="43137"/>
                  </a:srgbClr>
                </a:outerShdw>
              </a:effectLst>
            </a:endParaRPr>
          </a:p>
          <a:p>
            <a:endParaRPr lang="en-CA" dirty="0"/>
          </a:p>
        </p:txBody>
      </p:sp>
      <p:sp>
        <p:nvSpPr>
          <p:cNvPr id="3" name="Title 2"/>
          <p:cNvSpPr>
            <a:spLocks noGrp="1"/>
          </p:cNvSpPr>
          <p:nvPr>
            <p:ph type="title"/>
          </p:nvPr>
        </p:nvSpPr>
        <p:spPr/>
        <p:txBody>
          <a:bodyPr>
            <a:normAutofit/>
          </a:bodyPr>
          <a:lstStyle/>
          <a:p>
            <a:r>
              <a:rPr lang="en-CA" sz="2800" b="1" dirty="0">
                <a:solidFill>
                  <a:srgbClr val="DD8047">
                    <a:lumMod val="50000"/>
                  </a:srgbClr>
                </a:solidFill>
                <a:latin typeface="Times New Roman"/>
                <a:cs typeface="Times New Roman"/>
              </a:rPr>
              <a:t>Type </a:t>
            </a:r>
            <a:r>
              <a:rPr lang="en-CA" sz="2800" b="1" dirty="0" smtClean="0">
                <a:solidFill>
                  <a:srgbClr val="DD8047">
                    <a:lumMod val="50000"/>
                  </a:srgbClr>
                </a:solidFill>
                <a:latin typeface="Times New Roman"/>
                <a:cs typeface="Times New Roman"/>
              </a:rPr>
              <a:t>Coercion, </a:t>
            </a:r>
            <a:r>
              <a:rPr lang="en-CA" sz="2800" b="1" dirty="0" smtClean="0">
                <a:solidFill>
                  <a:schemeClr val="accent2">
                    <a:lumMod val="50000"/>
                  </a:schemeClr>
                </a:solidFill>
                <a:latin typeface="Times New Roman"/>
                <a:cs typeface="Times New Roman"/>
              </a:rPr>
              <a:t>Functions</a:t>
            </a:r>
            <a:r>
              <a:rPr lang="en-CA" sz="2800" b="1" dirty="0">
                <a:solidFill>
                  <a:schemeClr val="accent2">
                    <a:lumMod val="50000"/>
                  </a:schemeClr>
                </a:solidFill>
                <a:latin typeface="Times New Roman"/>
                <a:cs typeface="Times New Roman"/>
              </a:rPr>
              <a:t>, </a:t>
            </a:r>
            <a:r>
              <a:rPr lang="en-CA" sz="2800" b="1" dirty="0" smtClean="0">
                <a:solidFill>
                  <a:schemeClr val="accent2">
                    <a:lumMod val="50000"/>
                  </a:schemeClr>
                </a:solidFill>
                <a:latin typeface="Times New Roman"/>
                <a:cs typeface="Times New Roman"/>
              </a:rPr>
              <a:t>and Arguments </a:t>
            </a:r>
            <a:r>
              <a:rPr lang="en-CA" sz="2800" b="1" dirty="0">
                <a:solidFill>
                  <a:schemeClr val="accent2">
                    <a:lumMod val="50000"/>
                  </a:schemeClr>
                </a:solidFill>
                <a:latin typeface="Times New Roman"/>
                <a:cs typeface="Times New Roman"/>
              </a:rPr>
              <a:t>&amp; </a:t>
            </a:r>
            <a:r>
              <a:rPr lang="en-CA" sz="2800" b="1" dirty="0" smtClean="0">
                <a:solidFill>
                  <a:schemeClr val="accent2">
                    <a:lumMod val="50000"/>
                  </a:schemeClr>
                </a:solidFill>
                <a:latin typeface="Times New Roman"/>
                <a:cs typeface="Times New Roman"/>
              </a:rPr>
              <a:t>Parameters</a:t>
            </a:r>
            <a:endParaRPr lang="en-CA" sz="2800" dirty="0">
              <a:solidFill>
                <a:schemeClr val="accent2">
                  <a:lumMod val="50000"/>
                </a:schemeClr>
              </a:solidFill>
            </a:endParaRPr>
          </a:p>
        </p:txBody>
      </p:sp>
      <p:sp>
        <p:nvSpPr>
          <p:cNvPr id="5" name="Slide Number Placeholder 4"/>
          <p:cNvSpPr>
            <a:spLocks noGrp="1"/>
          </p:cNvSpPr>
          <p:nvPr>
            <p:ph type="sldNum" sz="quarter" idx="11"/>
          </p:nvPr>
        </p:nvSpPr>
        <p:spPr/>
        <p:txBody>
          <a:bodyPr/>
          <a:lstStyle/>
          <a:p>
            <a:fld id="{9CD88941-9B41-4DEB-84A0-BCEF10EFA22A}" type="slidenum">
              <a:rPr lang="en-CA" smtClean="0"/>
              <a:t>2</a:t>
            </a:fld>
            <a:endParaRPr lang="en-CA"/>
          </a:p>
        </p:txBody>
      </p:sp>
    </p:spTree>
    <p:extLst>
      <p:ext uri="{BB962C8B-B14F-4D97-AF65-F5344CB8AC3E}">
        <p14:creationId xmlns:p14="http://schemas.microsoft.com/office/powerpoint/2010/main" val="178109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3800" b="1" dirty="0">
                <a:solidFill>
                  <a:schemeClr val="accent2">
                    <a:lumMod val="50000"/>
                  </a:schemeClr>
                </a:solidFill>
                <a:effectLst>
                  <a:outerShdw blurRad="38100" dist="38100" dir="2700000" algn="tl">
                    <a:srgbClr val="000000">
                      <a:alpha val="43137"/>
                    </a:srgbClr>
                  </a:outerShdw>
                </a:effectLst>
                <a:latin typeface="Calibri"/>
              </a:rPr>
              <a:t>Functions and Parameters: The Details </a:t>
            </a:r>
            <a:endParaRPr lang="en-CA"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351840" cy="5069160"/>
          </a:xfrm>
        </p:spPr>
        <p:txBody>
          <a:bodyPr>
            <a:normAutofit lnSpcReduction="10000"/>
          </a:bodyPr>
          <a:lstStyle/>
          <a:p>
            <a:pPr marL="69850" lvl="0" indent="0">
              <a:spcBef>
                <a:spcPct val="20000"/>
              </a:spcBef>
              <a:buClrTx/>
              <a:buSzTx/>
              <a:buNone/>
              <a:defRPr/>
            </a:pPr>
            <a:r>
              <a:rPr lang="en-US" sz="2100" b="1" dirty="0">
                <a:latin typeface="Calibri"/>
              </a:rPr>
              <a:t>Formal parameters</a:t>
            </a:r>
            <a:r>
              <a:rPr lang="en-US" sz="2100" dirty="0">
                <a:latin typeface="Calibri"/>
              </a:rPr>
              <a:t>, like all variables used in the function, are only accessible in the body of the function. Variables with identical names elsewhere in the program are distinct from the formal parameters and variables inside of the function body.</a:t>
            </a:r>
          </a:p>
          <a:p>
            <a:pPr marL="342900" lvl="0" indent="-342900">
              <a:spcBef>
                <a:spcPct val="20000"/>
              </a:spcBef>
              <a:buClrTx/>
              <a:buSzTx/>
              <a:buFont typeface="Wingdings" pitchFamily="2" charset="2"/>
              <a:buChar char="q"/>
              <a:defRPr/>
            </a:pPr>
            <a:r>
              <a:rPr lang="en-US" sz="2200" dirty="0">
                <a:latin typeface="Calibri"/>
              </a:rPr>
              <a:t>A function is called by using its name followed by a list of </a:t>
            </a:r>
            <a:r>
              <a:rPr lang="en-US" sz="2200" b="1" i="1" dirty="0">
                <a:latin typeface="Calibri"/>
              </a:rPr>
              <a:t>actual parameters</a:t>
            </a:r>
            <a:r>
              <a:rPr lang="en-US" sz="2200" b="1" dirty="0">
                <a:latin typeface="Calibri"/>
              </a:rPr>
              <a:t> </a:t>
            </a:r>
            <a:r>
              <a:rPr lang="en-US" sz="2200" dirty="0">
                <a:latin typeface="Calibri"/>
              </a:rPr>
              <a:t>or </a:t>
            </a:r>
            <a:r>
              <a:rPr lang="en-US" sz="2200" i="1" dirty="0">
                <a:latin typeface="Calibri"/>
              </a:rPr>
              <a:t>arguments</a:t>
            </a:r>
            <a:r>
              <a:rPr lang="en-US" sz="2200" dirty="0">
                <a:latin typeface="Calibri"/>
              </a:rPr>
              <a:t>.</a:t>
            </a:r>
            <a:br>
              <a:rPr lang="en-US" sz="2200" dirty="0">
                <a:latin typeface="Calibri"/>
              </a:rPr>
            </a:br>
            <a:r>
              <a:rPr lang="en-US" sz="2200" dirty="0">
                <a:latin typeface="Calibri"/>
              </a:rPr>
              <a:t>&lt;name&gt;(&lt;actual-parameters&gt;)</a:t>
            </a:r>
          </a:p>
          <a:p>
            <a:pPr marL="342900" lvl="0" indent="-342900">
              <a:spcBef>
                <a:spcPct val="20000"/>
              </a:spcBef>
              <a:buClrTx/>
              <a:buSzTx/>
              <a:buFont typeface="Wingdings" pitchFamily="2" charset="2"/>
              <a:buChar char="q"/>
              <a:defRPr/>
            </a:pPr>
            <a:r>
              <a:rPr lang="en-US" sz="2200" dirty="0">
                <a:latin typeface="Calibri"/>
              </a:rPr>
              <a:t>When Python comes to a function call, it initiates a four-step process</a:t>
            </a:r>
          </a:p>
          <a:p>
            <a:pPr marL="823913" lvl="1" indent="-457200" fontAlgn="base">
              <a:spcBef>
                <a:spcPct val="20000"/>
              </a:spcBef>
              <a:spcAft>
                <a:spcPct val="0"/>
              </a:spcAft>
              <a:buClrTx/>
              <a:buSzTx/>
              <a:buFont typeface="Century Gothic" pitchFamily="34" charset="0"/>
              <a:buAutoNum type="arabicPeriod"/>
              <a:defRPr/>
            </a:pPr>
            <a:r>
              <a:rPr lang="en-US" sz="2200" dirty="0">
                <a:latin typeface="Calibri"/>
              </a:rPr>
              <a:t>The calling program (</a:t>
            </a:r>
            <a:r>
              <a:rPr lang="en-US" sz="2200" b="1" u="sng" dirty="0">
                <a:solidFill>
                  <a:srgbClr val="FF0000"/>
                </a:solidFill>
                <a:latin typeface="Calibri"/>
              </a:rPr>
              <a:t>Caller</a:t>
            </a:r>
            <a:r>
              <a:rPr lang="en-US" sz="2200" dirty="0">
                <a:latin typeface="Calibri"/>
              </a:rPr>
              <a:t>) suspends execution at the point of the call.</a:t>
            </a:r>
          </a:p>
          <a:p>
            <a:pPr marL="823913" lvl="1" indent="-457200" fontAlgn="base">
              <a:spcBef>
                <a:spcPct val="20000"/>
              </a:spcBef>
              <a:spcAft>
                <a:spcPct val="0"/>
              </a:spcAft>
              <a:buClrTx/>
              <a:buSzTx/>
              <a:buFont typeface="Century Gothic" pitchFamily="34" charset="0"/>
              <a:buAutoNum type="arabicPeriod"/>
              <a:defRPr/>
            </a:pPr>
            <a:r>
              <a:rPr lang="en-US" sz="2200" dirty="0">
                <a:latin typeface="Calibri"/>
              </a:rPr>
              <a:t>The formal parameters of the function (</a:t>
            </a:r>
            <a:r>
              <a:rPr lang="en-US" sz="2200" b="1" u="sng" dirty="0" err="1">
                <a:solidFill>
                  <a:srgbClr val="FF0000"/>
                </a:solidFill>
                <a:latin typeface="Calibri"/>
              </a:rPr>
              <a:t>Callee</a:t>
            </a:r>
            <a:r>
              <a:rPr lang="en-US" sz="2200" dirty="0">
                <a:latin typeface="Calibri"/>
              </a:rPr>
              <a:t>) get assigned the values supplied by the actual parameters in the call.</a:t>
            </a:r>
          </a:p>
          <a:p>
            <a:pPr marL="823913" lvl="1" indent="-457200" fontAlgn="base">
              <a:spcBef>
                <a:spcPct val="20000"/>
              </a:spcBef>
              <a:spcAft>
                <a:spcPct val="0"/>
              </a:spcAft>
              <a:buClrTx/>
              <a:buSzTx/>
              <a:buFont typeface="Century Gothic" pitchFamily="34" charset="0"/>
              <a:buAutoNum type="arabicPeriod"/>
              <a:defRPr/>
            </a:pPr>
            <a:r>
              <a:rPr lang="en-US" sz="2200" dirty="0">
                <a:latin typeface="Calibri"/>
              </a:rPr>
              <a:t>The body of the function is executed.</a:t>
            </a:r>
          </a:p>
          <a:p>
            <a:pPr marL="823913" lvl="1" indent="-457200" fontAlgn="base">
              <a:spcBef>
                <a:spcPct val="20000"/>
              </a:spcBef>
              <a:spcAft>
                <a:spcPct val="0"/>
              </a:spcAft>
              <a:buClrTx/>
              <a:buSzTx/>
              <a:buFont typeface="Century Gothic" pitchFamily="34" charset="0"/>
              <a:buAutoNum type="arabicPeriod"/>
              <a:defRPr/>
            </a:pPr>
            <a:r>
              <a:rPr lang="en-US" sz="2200" dirty="0">
                <a:latin typeface="Calibri"/>
              </a:rPr>
              <a:t>Control returns to the point just after where the function was </a:t>
            </a:r>
            <a:r>
              <a:rPr lang="en-US" sz="2200" dirty="0" smtClean="0">
                <a:latin typeface="Calibri"/>
              </a:rPr>
              <a:t>called</a:t>
            </a:r>
            <a:endParaRPr lang="en-CA" sz="2200" dirty="0">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20</a:t>
            </a:fld>
            <a:endParaRPr lang="en-CA"/>
          </a:p>
        </p:txBody>
      </p:sp>
    </p:spTree>
    <p:extLst>
      <p:ext uri="{BB962C8B-B14F-4D97-AF65-F5344CB8AC3E}">
        <p14:creationId xmlns:p14="http://schemas.microsoft.com/office/powerpoint/2010/main" val="1290838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b="1" dirty="0">
                <a:solidFill>
                  <a:schemeClr val="accent2">
                    <a:lumMod val="50000"/>
                  </a:schemeClr>
                </a:solidFill>
                <a:latin typeface="Calibri"/>
              </a:rPr>
              <a:t>Functions with parameters</a:t>
            </a:r>
            <a:endParaRPr lang="en-CA" dirty="0">
              <a:solidFill>
                <a:schemeClr val="accent2">
                  <a:lumMod val="50000"/>
                </a:schemeClr>
              </a:solidFill>
            </a:endParaRPr>
          </a:p>
        </p:txBody>
      </p:sp>
      <p:sp>
        <p:nvSpPr>
          <p:cNvPr id="3" name="Content Placeholder 2"/>
          <p:cNvSpPr>
            <a:spLocks noGrp="1"/>
          </p:cNvSpPr>
          <p:nvPr>
            <p:ph sz="quarter" idx="1"/>
          </p:nvPr>
        </p:nvSpPr>
        <p:spPr>
          <a:xfrm>
            <a:off x="612648" y="1600200"/>
            <a:ext cx="8351840" cy="5069160"/>
          </a:xfrm>
        </p:spPr>
        <p:txBody>
          <a:bodyPr>
            <a:normAutofit lnSpcReduction="10000"/>
          </a:bodyPr>
          <a:lstStyle/>
          <a:p>
            <a:pPr marL="342900" lvl="0" indent="-342900" eaLnBrk="0" fontAlgn="base" hangingPunct="0">
              <a:spcBef>
                <a:spcPct val="20000"/>
              </a:spcBef>
              <a:spcAft>
                <a:spcPct val="0"/>
              </a:spcAft>
              <a:buClrTx/>
              <a:buSzTx/>
              <a:buFont typeface="Wingdings" pitchFamily="2" charset="2"/>
              <a:buChar char="§"/>
              <a:defRPr/>
            </a:pPr>
            <a:r>
              <a:rPr lang="en-CA" sz="2800" dirty="0">
                <a:latin typeface="Calibri"/>
              </a:rPr>
              <a:t>Imagine that we want to display greetings to several different people. We might write the following:</a:t>
            </a:r>
          </a:p>
          <a:p>
            <a:pPr marL="400050" lvl="1" indent="0" eaLnBrk="0" fontAlgn="base" hangingPunct="0">
              <a:spcBef>
                <a:spcPct val="20000"/>
              </a:spcBef>
              <a:spcAft>
                <a:spcPct val="0"/>
              </a:spcAft>
              <a:buClrTx/>
              <a:buSzTx/>
              <a:buNone/>
              <a:defRPr/>
            </a:pPr>
            <a:r>
              <a:rPr lang="en-CA" sz="2400" dirty="0" err="1">
                <a:latin typeface="Calibri"/>
              </a:rPr>
              <a:t>def</a:t>
            </a:r>
            <a:r>
              <a:rPr lang="en-CA" sz="2400" dirty="0">
                <a:latin typeface="Calibri"/>
              </a:rPr>
              <a:t> main():</a:t>
            </a:r>
          </a:p>
          <a:p>
            <a:pPr marL="400050" lvl="1" indent="0" eaLnBrk="0" fontAlgn="base" hangingPunct="0">
              <a:spcBef>
                <a:spcPct val="20000"/>
              </a:spcBef>
              <a:spcAft>
                <a:spcPct val="0"/>
              </a:spcAft>
              <a:buClrTx/>
              <a:buSzTx/>
              <a:buNone/>
              <a:defRPr/>
            </a:pPr>
            <a:r>
              <a:rPr lang="en-CA" sz="2400" dirty="0">
                <a:latin typeface="Calibri"/>
              </a:rPr>
              <a:t>       print </a:t>
            </a:r>
            <a:r>
              <a:rPr lang="en-CA" sz="2400" dirty="0" smtClean="0">
                <a:latin typeface="Calibri"/>
              </a:rPr>
              <a:t>("</a:t>
            </a:r>
            <a:r>
              <a:rPr lang="en-CA" sz="2400" dirty="0">
                <a:latin typeface="Calibri"/>
              </a:rPr>
              <a:t>Hello, Blackberry</a:t>
            </a:r>
            <a:r>
              <a:rPr lang="en-CA" sz="2400" dirty="0" smtClean="0">
                <a:latin typeface="Calibri"/>
              </a:rPr>
              <a:t>.“)</a:t>
            </a:r>
            <a:endParaRPr lang="en-CA" sz="2400" dirty="0">
              <a:latin typeface="Calibri"/>
            </a:endParaRPr>
          </a:p>
          <a:p>
            <a:pPr marL="400050" lvl="1" indent="0" eaLnBrk="0" fontAlgn="base" hangingPunct="0">
              <a:spcBef>
                <a:spcPct val="20000"/>
              </a:spcBef>
              <a:spcAft>
                <a:spcPct val="0"/>
              </a:spcAft>
              <a:buClrTx/>
              <a:buSzTx/>
              <a:buNone/>
              <a:defRPr/>
            </a:pPr>
            <a:r>
              <a:rPr lang="en-CA" sz="2400" dirty="0">
                <a:latin typeface="Calibri"/>
              </a:rPr>
              <a:t>       print </a:t>
            </a:r>
            <a:r>
              <a:rPr lang="en-CA" sz="2400" dirty="0" smtClean="0">
                <a:latin typeface="Calibri"/>
              </a:rPr>
              <a:t>("</a:t>
            </a:r>
            <a:r>
              <a:rPr lang="en-CA" sz="2400" dirty="0">
                <a:latin typeface="Calibri"/>
              </a:rPr>
              <a:t>How are you today</a:t>
            </a:r>
            <a:r>
              <a:rPr lang="en-CA" sz="2400" dirty="0" smtClean="0">
                <a:latin typeface="Calibri"/>
              </a:rPr>
              <a:t>?“)</a:t>
            </a:r>
            <a:endParaRPr lang="en-CA" sz="2400" dirty="0">
              <a:latin typeface="Calibri"/>
            </a:endParaRPr>
          </a:p>
          <a:p>
            <a:pPr marL="400050" lvl="1" indent="0" eaLnBrk="0" fontAlgn="base" hangingPunct="0">
              <a:spcBef>
                <a:spcPct val="20000"/>
              </a:spcBef>
              <a:spcAft>
                <a:spcPct val="0"/>
              </a:spcAft>
              <a:buClrTx/>
              <a:buSzTx/>
              <a:buNone/>
              <a:defRPr/>
            </a:pPr>
            <a:r>
              <a:rPr lang="en-CA" sz="2400" dirty="0">
                <a:latin typeface="Calibri"/>
              </a:rPr>
              <a:t>       print </a:t>
            </a:r>
            <a:r>
              <a:rPr lang="en-CA" sz="2400" dirty="0" smtClean="0">
                <a:latin typeface="Calibri"/>
              </a:rPr>
              <a:t>("</a:t>
            </a:r>
            <a:r>
              <a:rPr lang="en-CA" sz="2400" dirty="0">
                <a:latin typeface="Calibri"/>
              </a:rPr>
              <a:t>Hello, </a:t>
            </a:r>
            <a:r>
              <a:rPr lang="en-CA" sz="2400" dirty="0" smtClean="0">
                <a:latin typeface="Calibri"/>
              </a:rPr>
              <a:t>Nokia“)</a:t>
            </a:r>
            <a:endParaRPr lang="en-CA" sz="2400" dirty="0">
              <a:latin typeface="Calibri"/>
            </a:endParaRPr>
          </a:p>
          <a:p>
            <a:pPr marL="400050" lvl="1" indent="0" eaLnBrk="0" fontAlgn="base" hangingPunct="0">
              <a:spcBef>
                <a:spcPct val="20000"/>
              </a:spcBef>
              <a:spcAft>
                <a:spcPct val="0"/>
              </a:spcAft>
              <a:buClrTx/>
              <a:buSzTx/>
              <a:buNone/>
              <a:defRPr/>
            </a:pPr>
            <a:r>
              <a:rPr lang="en-CA" sz="2400" dirty="0">
                <a:latin typeface="Calibri"/>
              </a:rPr>
              <a:t>       print </a:t>
            </a:r>
            <a:r>
              <a:rPr lang="en-CA" sz="2400" dirty="0" smtClean="0">
                <a:latin typeface="Calibri"/>
              </a:rPr>
              <a:t>("</a:t>
            </a:r>
            <a:r>
              <a:rPr lang="en-CA" sz="2400" dirty="0">
                <a:latin typeface="Calibri"/>
              </a:rPr>
              <a:t>How are you today</a:t>
            </a:r>
            <a:r>
              <a:rPr lang="en-CA" sz="2400" dirty="0" smtClean="0">
                <a:latin typeface="Calibri"/>
              </a:rPr>
              <a:t>?“)</a:t>
            </a:r>
            <a:endParaRPr lang="en-CA" sz="2400" dirty="0">
              <a:latin typeface="Calibri"/>
            </a:endParaRPr>
          </a:p>
          <a:p>
            <a:pPr marL="342900" lvl="0" indent="-342900" eaLnBrk="0" fontAlgn="base" hangingPunct="0">
              <a:spcBef>
                <a:spcPct val="20000"/>
              </a:spcBef>
              <a:spcAft>
                <a:spcPct val="0"/>
              </a:spcAft>
              <a:buClrTx/>
              <a:buSzTx/>
              <a:buFont typeface="Wingdings" pitchFamily="2" charset="2"/>
              <a:buChar char="§"/>
              <a:defRPr/>
            </a:pPr>
            <a:r>
              <a:rPr lang="en-CA" sz="2800" dirty="0">
                <a:latin typeface="Calibri"/>
              </a:rPr>
              <a:t>This would work, but it contains a lot of repeated code: the only difference between the greetings is the person's name.</a:t>
            </a:r>
          </a:p>
          <a:p>
            <a:pPr marL="342900" lvl="0" indent="-342900" eaLnBrk="0" fontAlgn="base" hangingPunct="0">
              <a:spcBef>
                <a:spcPct val="20000"/>
              </a:spcBef>
              <a:spcAft>
                <a:spcPct val="0"/>
              </a:spcAft>
              <a:buClrTx/>
              <a:buSzTx/>
              <a:buFont typeface="Wingdings" pitchFamily="2" charset="2"/>
              <a:buChar char="§"/>
              <a:defRPr/>
            </a:pPr>
            <a:r>
              <a:rPr lang="en-CA" sz="2800" dirty="0">
                <a:latin typeface="Calibri"/>
              </a:rPr>
              <a:t>We define a function that has the name as a </a:t>
            </a:r>
            <a:r>
              <a:rPr lang="en-CA" sz="2800" b="1" u="sng" dirty="0" smtClean="0">
                <a:effectLst>
                  <a:outerShdw blurRad="38100" dist="38100" dir="2700000" algn="tl">
                    <a:srgbClr val="000000">
                      <a:alpha val="43137"/>
                    </a:srgbClr>
                  </a:outerShdw>
                </a:effectLst>
                <a:latin typeface="Calibri"/>
              </a:rPr>
              <a:t>parameter</a:t>
            </a:r>
            <a:r>
              <a:rPr lang="en-CA" sz="2800" b="1" dirty="0" smtClean="0">
                <a:effectLst>
                  <a:outerShdw blurRad="38100" dist="38100" dir="2700000" algn="tl">
                    <a:srgbClr val="000000">
                      <a:alpha val="43137"/>
                    </a:srgbClr>
                  </a:outerShdw>
                </a:effectLst>
                <a:latin typeface="Calibri"/>
              </a:rPr>
              <a:t> …</a:t>
            </a: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21</a:t>
            </a:fld>
            <a:endParaRPr lang="en-CA"/>
          </a:p>
        </p:txBody>
      </p:sp>
    </p:spTree>
    <p:extLst>
      <p:ext uri="{BB962C8B-B14F-4D97-AF65-F5344CB8AC3E}">
        <p14:creationId xmlns:p14="http://schemas.microsoft.com/office/powerpoint/2010/main" val="2153840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accent2">
                    <a:lumMod val="50000"/>
                  </a:schemeClr>
                </a:solidFill>
                <a:effectLst>
                  <a:outerShdw blurRad="38100" dist="38100" dir="2700000" algn="tl">
                    <a:srgbClr val="000000">
                      <a:alpha val="43137"/>
                    </a:srgbClr>
                  </a:outerShdw>
                </a:effectLst>
              </a:rPr>
              <a:t>Functions with Parameters</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351840" cy="5069160"/>
          </a:xfrm>
        </p:spPr>
        <p:txBody>
          <a:bodyPr>
            <a:normAutofit lnSpcReduction="10000"/>
          </a:bodyPr>
          <a:lstStyle/>
          <a:p>
            <a:pPr marL="342900" lvl="0" indent="-342900" eaLnBrk="0" fontAlgn="base" hangingPunct="0">
              <a:spcBef>
                <a:spcPct val="20000"/>
              </a:spcBef>
              <a:spcAft>
                <a:spcPct val="0"/>
              </a:spcAft>
              <a:buClrTx/>
              <a:buSzTx/>
              <a:buFont typeface="Wingdings" pitchFamily="2" charset="2"/>
              <a:buChar char="§"/>
              <a:defRPr/>
            </a:pPr>
            <a:r>
              <a:rPr lang="en-CA" sz="2800" dirty="0">
                <a:latin typeface="Calibri"/>
              </a:rPr>
              <a:t>Function definition</a:t>
            </a:r>
          </a:p>
          <a:p>
            <a:pPr marL="400050" lvl="1" indent="0" eaLnBrk="0" fontAlgn="base" hangingPunct="0">
              <a:spcBef>
                <a:spcPct val="20000"/>
              </a:spcBef>
              <a:spcAft>
                <a:spcPct val="0"/>
              </a:spcAft>
              <a:buClrTx/>
              <a:buSzTx/>
              <a:buNone/>
              <a:defRPr/>
            </a:pPr>
            <a:r>
              <a:rPr lang="en-CA" sz="2400" dirty="0" err="1">
                <a:latin typeface="Calibri"/>
              </a:rPr>
              <a:t>def</a:t>
            </a:r>
            <a:r>
              <a:rPr lang="en-CA" sz="2400" dirty="0">
                <a:latin typeface="Calibri"/>
              </a:rPr>
              <a:t> greet(name):</a:t>
            </a:r>
          </a:p>
          <a:p>
            <a:pPr marL="400050" lvl="1" indent="0" eaLnBrk="0" fontAlgn="base" hangingPunct="0">
              <a:spcBef>
                <a:spcPct val="20000"/>
              </a:spcBef>
              <a:spcAft>
                <a:spcPct val="0"/>
              </a:spcAft>
              <a:buClrTx/>
              <a:buSzTx/>
              <a:buNone/>
              <a:defRPr/>
            </a:pPr>
            <a:r>
              <a:rPr lang="en-CA" sz="2400" dirty="0">
                <a:latin typeface="Calibri"/>
              </a:rPr>
              <a:t>       print </a:t>
            </a:r>
            <a:r>
              <a:rPr lang="en-CA" sz="2400" dirty="0" smtClean="0">
                <a:latin typeface="Calibri"/>
              </a:rPr>
              <a:t>("</a:t>
            </a:r>
            <a:r>
              <a:rPr lang="en-CA" sz="2400" dirty="0">
                <a:latin typeface="Calibri"/>
              </a:rPr>
              <a:t>Hello", name + </a:t>
            </a:r>
            <a:r>
              <a:rPr lang="en-CA" sz="2400" dirty="0" smtClean="0">
                <a:latin typeface="Calibri"/>
              </a:rPr>
              <a:t>".“)</a:t>
            </a:r>
            <a:endParaRPr lang="en-CA" sz="2400" dirty="0">
              <a:latin typeface="Calibri"/>
            </a:endParaRPr>
          </a:p>
          <a:p>
            <a:pPr marL="400050" lvl="1" indent="0" eaLnBrk="0" fontAlgn="base" hangingPunct="0">
              <a:spcBef>
                <a:spcPct val="20000"/>
              </a:spcBef>
              <a:spcAft>
                <a:spcPct val="0"/>
              </a:spcAft>
              <a:buClrTx/>
              <a:buSzTx/>
              <a:buNone/>
              <a:defRPr/>
            </a:pPr>
            <a:r>
              <a:rPr lang="en-CA" sz="2400" dirty="0">
                <a:latin typeface="Calibri"/>
              </a:rPr>
              <a:t>       print </a:t>
            </a:r>
            <a:r>
              <a:rPr lang="en-CA" sz="2400" dirty="0" smtClean="0">
                <a:latin typeface="Calibri"/>
              </a:rPr>
              <a:t>("</a:t>
            </a:r>
            <a:r>
              <a:rPr lang="en-CA" sz="2400" dirty="0">
                <a:latin typeface="Calibri"/>
              </a:rPr>
              <a:t>How are you today</a:t>
            </a:r>
            <a:r>
              <a:rPr lang="en-CA" sz="2400" dirty="0" smtClean="0">
                <a:latin typeface="Calibri"/>
              </a:rPr>
              <a:t>?“)</a:t>
            </a:r>
            <a:endParaRPr lang="en-CA" sz="2400" dirty="0">
              <a:latin typeface="Calibri"/>
            </a:endParaRPr>
          </a:p>
          <a:p>
            <a:pPr marL="342900" lvl="0" indent="-342900" eaLnBrk="0" fontAlgn="base" hangingPunct="0">
              <a:spcBef>
                <a:spcPct val="20000"/>
              </a:spcBef>
              <a:spcAft>
                <a:spcPct val="0"/>
              </a:spcAft>
              <a:buClrTx/>
              <a:buSzTx/>
              <a:buFont typeface="Wingdings" pitchFamily="2" charset="2"/>
              <a:buChar char="§"/>
              <a:defRPr/>
            </a:pPr>
            <a:r>
              <a:rPr lang="en-CA" sz="2800" dirty="0">
                <a:latin typeface="Calibri"/>
              </a:rPr>
              <a:t>The parameter name is a special variable whose value is initialised when the function is </a:t>
            </a:r>
            <a:r>
              <a:rPr lang="en-CA" sz="2800" b="1" u="sng" dirty="0">
                <a:effectLst>
                  <a:outerShdw blurRad="38100" dist="38100" dir="2700000" algn="tl">
                    <a:srgbClr val="000000">
                      <a:alpha val="43137"/>
                    </a:srgbClr>
                  </a:outerShdw>
                </a:effectLst>
                <a:latin typeface="Calibri"/>
              </a:rPr>
              <a:t>invoked</a:t>
            </a:r>
            <a:r>
              <a:rPr lang="en-CA" sz="2800" dirty="0">
                <a:latin typeface="Calibri"/>
              </a:rPr>
              <a:t> or </a:t>
            </a:r>
            <a:r>
              <a:rPr lang="en-CA" sz="2800" b="1" u="sng" dirty="0">
                <a:effectLst>
                  <a:outerShdw blurRad="38100" dist="38100" dir="2700000" algn="tl">
                    <a:srgbClr val="000000">
                      <a:alpha val="43137"/>
                    </a:srgbClr>
                  </a:outerShdw>
                </a:effectLst>
                <a:latin typeface="Calibri"/>
              </a:rPr>
              <a:t>called</a:t>
            </a:r>
            <a:r>
              <a:rPr lang="en-CA" sz="2800" dirty="0">
                <a:latin typeface="Calibri"/>
              </a:rPr>
              <a:t>.</a:t>
            </a:r>
          </a:p>
          <a:p>
            <a:pPr marL="342900" lvl="0" indent="-342900" eaLnBrk="0" fontAlgn="base" hangingPunct="0">
              <a:spcBef>
                <a:spcPct val="20000"/>
              </a:spcBef>
              <a:spcAft>
                <a:spcPct val="0"/>
              </a:spcAft>
              <a:buClrTx/>
              <a:buSzTx/>
              <a:buFont typeface="Wingdings" pitchFamily="2" charset="2"/>
              <a:buChar char="§"/>
              <a:defRPr/>
            </a:pPr>
            <a:r>
              <a:rPr lang="en-CA" sz="2800" dirty="0">
                <a:latin typeface="Calibri"/>
              </a:rPr>
              <a:t>When we call this function we supply an </a:t>
            </a:r>
            <a:r>
              <a:rPr lang="en-CA" sz="2800" b="1" u="sng" dirty="0">
                <a:effectLst>
                  <a:outerShdw blurRad="38100" dist="38100" dir="2700000" algn="tl">
                    <a:srgbClr val="000000">
                      <a:alpha val="43137"/>
                    </a:srgbClr>
                  </a:outerShdw>
                </a:effectLst>
                <a:latin typeface="Calibri"/>
              </a:rPr>
              <a:t>argument</a:t>
            </a:r>
            <a:r>
              <a:rPr lang="en-CA" sz="2800" dirty="0">
                <a:latin typeface="Calibri"/>
              </a:rPr>
              <a:t> (a value for the parameter):</a:t>
            </a:r>
          </a:p>
          <a:p>
            <a:pPr marL="0" lvl="0" indent="0" eaLnBrk="0" fontAlgn="base" hangingPunct="0">
              <a:spcBef>
                <a:spcPct val="20000"/>
              </a:spcBef>
              <a:spcAft>
                <a:spcPct val="0"/>
              </a:spcAft>
              <a:buClrTx/>
              <a:buSzTx/>
              <a:buNone/>
              <a:defRPr/>
            </a:pPr>
            <a:r>
              <a:rPr lang="en-CA" sz="2800" dirty="0">
                <a:latin typeface="Calibri"/>
              </a:rPr>
              <a:t>&gt;&gt;&gt; greet(“Samsung")</a:t>
            </a:r>
          </a:p>
          <a:p>
            <a:pPr marL="0" lvl="0" indent="0" eaLnBrk="0" fontAlgn="base" hangingPunct="0">
              <a:spcBef>
                <a:spcPct val="20000"/>
              </a:spcBef>
              <a:spcAft>
                <a:spcPct val="0"/>
              </a:spcAft>
              <a:buClrTx/>
              <a:buSzTx/>
              <a:buNone/>
              <a:defRPr/>
            </a:pPr>
            <a:r>
              <a:rPr lang="en-CA" sz="2800" dirty="0">
                <a:latin typeface="Calibri"/>
              </a:rPr>
              <a:t>Hello Samsung.</a:t>
            </a:r>
          </a:p>
          <a:p>
            <a:pPr marL="0" lvl="0" indent="0" eaLnBrk="0" fontAlgn="base" hangingPunct="0">
              <a:spcBef>
                <a:spcPct val="20000"/>
              </a:spcBef>
              <a:spcAft>
                <a:spcPct val="0"/>
              </a:spcAft>
              <a:buClrTx/>
              <a:buSzTx/>
              <a:buNone/>
              <a:defRPr/>
            </a:pPr>
            <a:r>
              <a:rPr lang="en-CA" sz="2800" dirty="0">
                <a:latin typeface="Calibri"/>
              </a:rPr>
              <a:t>How are you today</a:t>
            </a:r>
            <a:r>
              <a:rPr lang="en-CA" sz="2800" dirty="0" smtClean="0">
                <a:latin typeface="Calibri"/>
              </a:rPr>
              <a:t>?</a:t>
            </a:r>
            <a:endParaRPr lang="en-CA" sz="2800" dirty="0">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22</a:t>
            </a:fld>
            <a:endParaRPr lang="en-CA"/>
          </a:p>
        </p:txBody>
      </p:sp>
    </p:spTree>
    <p:extLst>
      <p:ext uri="{BB962C8B-B14F-4D97-AF65-F5344CB8AC3E}">
        <p14:creationId xmlns:p14="http://schemas.microsoft.com/office/powerpoint/2010/main" val="13729558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b="1" dirty="0" smtClean="0">
                <a:solidFill>
                  <a:srgbClr val="DD8047">
                    <a:lumMod val="50000"/>
                  </a:srgbClr>
                </a:solidFill>
                <a:effectLst>
                  <a:outerShdw blurRad="38100" dist="38100" dir="2700000" algn="tl">
                    <a:srgbClr val="000000">
                      <a:alpha val="43137"/>
                    </a:srgbClr>
                  </a:outerShdw>
                </a:effectLst>
              </a:rPr>
              <a:t>Functions </a:t>
            </a:r>
            <a:r>
              <a:rPr lang="en-CA" sz="4000" b="1" dirty="0">
                <a:solidFill>
                  <a:srgbClr val="DD8047">
                    <a:lumMod val="50000"/>
                  </a:srgbClr>
                </a:solidFill>
                <a:effectLst>
                  <a:outerShdw blurRad="38100" dist="38100" dir="2700000" algn="tl">
                    <a:srgbClr val="000000">
                      <a:alpha val="43137"/>
                    </a:srgbClr>
                  </a:outerShdw>
                </a:effectLst>
              </a:rPr>
              <a:t>with </a:t>
            </a:r>
            <a:r>
              <a:rPr lang="en-CA" sz="4000" b="1" dirty="0" smtClean="0">
                <a:solidFill>
                  <a:srgbClr val="DD8047">
                    <a:lumMod val="50000"/>
                  </a:srgbClr>
                </a:solidFill>
                <a:effectLst>
                  <a:outerShdw blurRad="38100" dist="38100" dir="2700000" algn="tl">
                    <a:srgbClr val="000000">
                      <a:alpha val="43137"/>
                    </a:srgbClr>
                  </a:outerShdw>
                </a:effectLst>
              </a:rPr>
              <a:t>Parameters (Cont. 1)</a:t>
            </a:r>
            <a:endParaRPr lang="en-CA" dirty="0"/>
          </a:p>
        </p:txBody>
      </p:sp>
      <p:sp>
        <p:nvSpPr>
          <p:cNvPr id="3" name="Content Placeholder 2"/>
          <p:cNvSpPr>
            <a:spLocks noGrp="1"/>
          </p:cNvSpPr>
          <p:nvPr>
            <p:ph sz="quarter" idx="1"/>
          </p:nvPr>
        </p:nvSpPr>
        <p:spPr>
          <a:xfrm>
            <a:off x="612648" y="1600200"/>
            <a:ext cx="8423848" cy="5141168"/>
          </a:xfrm>
        </p:spPr>
        <p:txBody>
          <a:bodyPr/>
          <a:lstStyle/>
          <a:p>
            <a:pPr marL="0" lvl="0" indent="0" eaLnBrk="0" fontAlgn="base" hangingPunct="0">
              <a:spcBef>
                <a:spcPct val="20000"/>
              </a:spcBef>
              <a:spcAft>
                <a:spcPct val="0"/>
              </a:spcAft>
              <a:buClrTx/>
              <a:buSzTx/>
              <a:buNone/>
            </a:pPr>
            <a:r>
              <a:rPr lang="en-CA" altLang="en-US" sz="2800" dirty="0">
                <a:latin typeface="Calibri"/>
              </a:rPr>
              <a:t>Commentary - Assume function main has been called</a:t>
            </a:r>
          </a:p>
          <a:p>
            <a:pPr marL="0" lvl="0" indent="0" eaLnBrk="0" fontAlgn="base" hangingPunct="0">
              <a:spcBef>
                <a:spcPct val="20000"/>
              </a:spcBef>
              <a:spcAft>
                <a:spcPct val="0"/>
              </a:spcAft>
              <a:buClrTx/>
              <a:buSzTx/>
              <a:buNone/>
            </a:pPr>
            <a:r>
              <a:rPr lang="en-CA" altLang="en-US" sz="2800" b="1" u="sng" dirty="0" err="1">
                <a:solidFill>
                  <a:srgbClr val="C00000"/>
                </a:solidFill>
                <a:latin typeface="Calibri"/>
              </a:rPr>
              <a:t>Callee</a:t>
            </a:r>
            <a:endParaRPr lang="en-CA" altLang="en-US" sz="2800" b="1" u="sng" dirty="0">
              <a:solidFill>
                <a:srgbClr val="C00000"/>
              </a:solidFill>
              <a:latin typeface="Calibri"/>
            </a:endParaRPr>
          </a:p>
          <a:p>
            <a:pPr marL="400050" lvl="1" indent="0" eaLnBrk="0" fontAlgn="base" hangingPunct="0">
              <a:spcBef>
                <a:spcPct val="20000"/>
              </a:spcBef>
              <a:spcAft>
                <a:spcPct val="0"/>
              </a:spcAft>
              <a:buClrTx/>
              <a:buSzTx/>
              <a:buNone/>
            </a:pPr>
            <a:r>
              <a:rPr lang="en-CA" altLang="en-US" sz="2400" dirty="0" err="1">
                <a:latin typeface="Calibri"/>
              </a:rPr>
              <a:t>def</a:t>
            </a:r>
            <a:r>
              <a:rPr lang="en-CA" altLang="en-US" sz="2400" dirty="0">
                <a:latin typeface="Calibri"/>
              </a:rPr>
              <a:t> greet(name):</a:t>
            </a:r>
          </a:p>
          <a:p>
            <a:pPr marL="400050" lvl="1" indent="0" eaLnBrk="0" fontAlgn="base" hangingPunct="0">
              <a:spcBef>
                <a:spcPct val="20000"/>
              </a:spcBef>
              <a:spcAft>
                <a:spcPct val="0"/>
              </a:spcAft>
              <a:buClrTx/>
              <a:buSzTx/>
              <a:buNone/>
            </a:pPr>
            <a:r>
              <a:rPr lang="en-CA" altLang="en-US" sz="2400" dirty="0">
                <a:latin typeface="Calibri"/>
              </a:rPr>
              <a:t>       print </a:t>
            </a:r>
            <a:r>
              <a:rPr lang="en-CA" altLang="en-US" sz="2400" dirty="0" smtClean="0">
                <a:latin typeface="Calibri"/>
              </a:rPr>
              <a:t>("</a:t>
            </a:r>
            <a:r>
              <a:rPr lang="en-CA" altLang="en-US" sz="2400" dirty="0">
                <a:latin typeface="Calibri"/>
              </a:rPr>
              <a:t>Hello", name + </a:t>
            </a:r>
            <a:r>
              <a:rPr lang="en-CA" altLang="en-US" sz="2400" dirty="0" smtClean="0">
                <a:latin typeface="Calibri"/>
              </a:rPr>
              <a:t>".“)</a:t>
            </a:r>
            <a:endParaRPr lang="en-CA" altLang="en-US" sz="2400" dirty="0">
              <a:latin typeface="Calibri"/>
            </a:endParaRPr>
          </a:p>
          <a:p>
            <a:pPr marL="400050" lvl="1" indent="0" eaLnBrk="0" fontAlgn="base" hangingPunct="0">
              <a:spcBef>
                <a:spcPct val="20000"/>
              </a:spcBef>
              <a:spcAft>
                <a:spcPct val="0"/>
              </a:spcAft>
              <a:buClrTx/>
              <a:buSzTx/>
              <a:buNone/>
            </a:pPr>
            <a:r>
              <a:rPr lang="en-CA" altLang="en-US" sz="2400" dirty="0">
                <a:latin typeface="Calibri"/>
              </a:rPr>
              <a:t>       print </a:t>
            </a:r>
            <a:r>
              <a:rPr lang="en-CA" altLang="en-US" sz="2400" dirty="0" smtClean="0">
                <a:latin typeface="Calibri"/>
              </a:rPr>
              <a:t>("</a:t>
            </a:r>
            <a:r>
              <a:rPr lang="en-CA" altLang="en-US" sz="2400" dirty="0">
                <a:latin typeface="Calibri"/>
              </a:rPr>
              <a:t>How are you today</a:t>
            </a:r>
            <a:r>
              <a:rPr lang="en-CA" altLang="en-US" sz="2400" dirty="0" smtClean="0">
                <a:latin typeface="Calibri"/>
              </a:rPr>
              <a:t>?“)</a:t>
            </a:r>
            <a:endParaRPr lang="en-CA" altLang="en-US" sz="2800" dirty="0">
              <a:latin typeface="Calibri"/>
            </a:endParaRPr>
          </a:p>
          <a:p>
            <a:pPr marL="0" lvl="0" indent="0" eaLnBrk="0" fontAlgn="base" hangingPunct="0">
              <a:spcBef>
                <a:spcPct val="20000"/>
              </a:spcBef>
              <a:spcAft>
                <a:spcPct val="0"/>
              </a:spcAft>
              <a:buClrTx/>
              <a:buSzTx/>
              <a:buNone/>
            </a:pPr>
            <a:r>
              <a:rPr lang="en-CA" altLang="en-US" sz="2800" b="1" u="sng" dirty="0">
                <a:solidFill>
                  <a:srgbClr val="C00000"/>
                </a:solidFill>
                <a:latin typeface="Calibri"/>
              </a:rPr>
              <a:t>Caller</a:t>
            </a:r>
          </a:p>
          <a:p>
            <a:pPr marL="400050" lvl="1" indent="0" eaLnBrk="0" fontAlgn="base" hangingPunct="0">
              <a:spcBef>
                <a:spcPct val="20000"/>
              </a:spcBef>
              <a:spcAft>
                <a:spcPct val="0"/>
              </a:spcAft>
              <a:buClrTx/>
              <a:buSzTx/>
              <a:buNone/>
            </a:pPr>
            <a:r>
              <a:rPr lang="en-CA" altLang="en-US" sz="2400" dirty="0" err="1">
                <a:latin typeface="Calibri"/>
              </a:rPr>
              <a:t>def</a:t>
            </a:r>
            <a:r>
              <a:rPr lang="en-CA" altLang="en-US" sz="2400" dirty="0">
                <a:latin typeface="Calibri"/>
              </a:rPr>
              <a:t> main():</a:t>
            </a:r>
          </a:p>
          <a:p>
            <a:pPr marL="400050" lvl="1" indent="0" eaLnBrk="0" fontAlgn="base" hangingPunct="0">
              <a:spcBef>
                <a:spcPct val="20000"/>
              </a:spcBef>
              <a:spcAft>
                <a:spcPct val="0"/>
              </a:spcAft>
              <a:buClrTx/>
              <a:buSzTx/>
              <a:buNone/>
            </a:pPr>
            <a:r>
              <a:rPr lang="en-CA" altLang="en-US" sz="2400" dirty="0">
                <a:latin typeface="Calibri"/>
              </a:rPr>
              <a:t>       greet</a:t>
            </a:r>
            <a:r>
              <a:rPr lang="en-CA" altLang="en-US" sz="2400" dirty="0" smtClean="0">
                <a:latin typeface="Calibri"/>
              </a:rPr>
              <a:t>(“Zoe")</a:t>
            </a:r>
            <a:endParaRPr lang="en-CA" altLang="en-US" sz="2400" dirty="0">
              <a:latin typeface="Calibri"/>
            </a:endParaRPr>
          </a:p>
          <a:p>
            <a:pPr marL="400050" lvl="1" indent="0" eaLnBrk="0" fontAlgn="base" hangingPunct="0">
              <a:spcBef>
                <a:spcPct val="20000"/>
              </a:spcBef>
              <a:spcAft>
                <a:spcPct val="0"/>
              </a:spcAft>
              <a:buClrTx/>
              <a:buSzTx/>
              <a:buNone/>
            </a:pPr>
            <a:r>
              <a:rPr lang="en-CA" altLang="en-US" sz="2400" dirty="0">
                <a:latin typeface="Calibri"/>
              </a:rPr>
              <a:t>       </a:t>
            </a:r>
            <a:r>
              <a:rPr lang="en-CA" altLang="en-US" sz="2400" dirty="0" err="1">
                <a:latin typeface="Calibri"/>
              </a:rPr>
              <a:t>myName</a:t>
            </a:r>
            <a:r>
              <a:rPr lang="en-CA" altLang="en-US" sz="2400" dirty="0">
                <a:latin typeface="Calibri"/>
              </a:rPr>
              <a:t> = </a:t>
            </a:r>
            <a:r>
              <a:rPr lang="en-CA" altLang="en-US" sz="2400" dirty="0" smtClean="0">
                <a:latin typeface="Calibri"/>
              </a:rPr>
              <a:t>“Jennifer"</a:t>
            </a:r>
            <a:endParaRPr lang="en-CA" altLang="en-US" sz="2400" dirty="0">
              <a:latin typeface="Calibri"/>
            </a:endParaRPr>
          </a:p>
          <a:p>
            <a:pPr marL="400050" lvl="1" indent="0" eaLnBrk="0" fontAlgn="base" hangingPunct="0">
              <a:spcBef>
                <a:spcPct val="20000"/>
              </a:spcBef>
              <a:spcAft>
                <a:spcPct val="0"/>
              </a:spcAft>
              <a:buClrTx/>
              <a:buSzTx/>
              <a:buNone/>
            </a:pPr>
            <a:r>
              <a:rPr lang="en-CA" altLang="en-US" sz="2400" dirty="0">
                <a:latin typeface="Calibri"/>
              </a:rPr>
              <a:t>       greet(</a:t>
            </a:r>
            <a:r>
              <a:rPr lang="en-CA" altLang="en-US" sz="2400" dirty="0" err="1">
                <a:latin typeface="Calibri"/>
              </a:rPr>
              <a:t>myName</a:t>
            </a:r>
            <a:r>
              <a:rPr lang="en-CA" altLang="en-US" sz="2400" dirty="0">
                <a:latin typeface="Calibri"/>
              </a:rPr>
              <a:t>)</a:t>
            </a:r>
          </a:p>
          <a:p>
            <a:pPr marL="0" lvl="0" indent="0" eaLnBrk="0" fontAlgn="base" hangingPunct="0">
              <a:spcBef>
                <a:spcPct val="20000"/>
              </a:spcBef>
              <a:spcAft>
                <a:spcPct val="0"/>
              </a:spcAft>
              <a:buClrTx/>
              <a:buSzTx/>
              <a:buNone/>
            </a:pPr>
            <a:r>
              <a:rPr lang="en-CA" altLang="en-US" sz="2400" dirty="0">
                <a:latin typeface="Calibri"/>
              </a:rPr>
              <a:t>main()</a:t>
            </a:r>
          </a:p>
          <a:p>
            <a:pPr marL="0" indent="0">
              <a:buNone/>
            </a:pP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23</a:t>
            </a:fld>
            <a:endParaRPr lang="en-CA"/>
          </a:p>
        </p:txBody>
      </p:sp>
    </p:spTree>
    <p:extLst>
      <p:ext uri="{BB962C8B-B14F-4D97-AF65-F5344CB8AC3E}">
        <p14:creationId xmlns:p14="http://schemas.microsoft.com/office/powerpoint/2010/main" val="1314498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altLang="en-US" sz="3800" b="1" dirty="0">
                <a:solidFill>
                  <a:schemeClr val="accent2">
                    <a:lumMod val="50000"/>
                  </a:schemeClr>
                </a:solidFill>
                <a:effectLst>
                  <a:outerShdw blurRad="38100" dist="38100" dir="2700000" algn="tl">
                    <a:srgbClr val="000000">
                      <a:alpha val="43137"/>
                    </a:srgbClr>
                  </a:outerShdw>
                </a:effectLst>
                <a:latin typeface="Calibri"/>
              </a:rPr>
              <a:t>Functions cannot change argument </a:t>
            </a:r>
            <a:r>
              <a:rPr lang="en-CA" altLang="en-US" sz="3800" b="1" dirty="0" smtClean="0">
                <a:solidFill>
                  <a:schemeClr val="accent2">
                    <a:lumMod val="50000"/>
                  </a:schemeClr>
                </a:solidFill>
                <a:effectLst>
                  <a:outerShdw blurRad="38100" dist="38100" dir="2700000" algn="tl">
                    <a:srgbClr val="000000">
                      <a:alpha val="43137"/>
                    </a:srgbClr>
                  </a:outerShdw>
                </a:effectLst>
                <a:latin typeface="Calibri"/>
              </a:rPr>
              <a:t>values </a:t>
            </a:r>
            <a:endParaRPr lang="en-CA"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484784"/>
            <a:ext cx="8351840" cy="5256584"/>
          </a:xfrm>
        </p:spPr>
        <p:txBody>
          <a:bodyPr>
            <a:normAutofit lnSpcReduction="10000"/>
          </a:bodyPr>
          <a:lstStyle/>
          <a:p>
            <a:pPr marL="0" lvl="0" indent="0" eaLnBrk="0" fontAlgn="base" hangingPunct="0">
              <a:spcBef>
                <a:spcPct val="20000"/>
              </a:spcBef>
              <a:spcAft>
                <a:spcPct val="0"/>
              </a:spcAft>
              <a:buClrTx/>
              <a:buSzTx/>
              <a:buNone/>
            </a:pPr>
            <a:r>
              <a:rPr lang="en-CA" altLang="en-US" sz="2800" dirty="0">
                <a:latin typeface="Calibri"/>
              </a:rPr>
              <a:t>Commentary - Assign temperature the value 15</a:t>
            </a:r>
          </a:p>
          <a:p>
            <a:pPr marL="0" lvl="0" indent="0" eaLnBrk="0" fontAlgn="base" hangingPunct="0">
              <a:spcBef>
                <a:spcPct val="20000"/>
              </a:spcBef>
              <a:spcAft>
                <a:spcPct val="0"/>
              </a:spcAft>
              <a:buClrTx/>
              <a:buSzTx/>
              <a:buNone/>
            </a:pPr>
            <a:r>
              <a:rPr lang="en-CA" altLang="en-US" sz="2800" dirty="0" err="1">
                <a:latin typeface="Calibri"/>
              </a:rPr>
              <a:t>Callee</a:t>
            </a:r>
            <a:endParaRPr lang="en-CA" altLang="en-US" sz="2800" dirty="0">
              <a:latin typeface="Calibri"/>
            </a:endParaRPr>
          </a:p>
          <a:p>
            <a:pPr marL="400050" lvl="1" indent="0" eaLnBrk="0" fontAlgn="base" hangingPunct="0">
              <a:spcBef>
                <a:spcPct val="20000"/>
              </a:spcBef>
              <a:spcAft>
                <a:spcPct val="0"/>
              </a:spcAft>
              <a:buClrTx/>
              <a:buSzTx/>
              <a:buNone/>
            </a:pPr>
            <a:r>
              <a:rPr lang="en-CA" altLang="en-US" sz="2400" dirty="0" err="1">
                <a:latin typeface="Calibri"/>
              </a:rPr>
              <a:t>def</a:t>
            </a:r>
            <a:r>
              <a:rPr lang="en-CA" altLang="en-US" sz="2400" dirty="0">
                <a:latin typeface="Calibri"/>
              </a:rPr>
              <a:t> </a:t>
            </a:r>
            <a:r>
              <a:rPr lang="en-CA" altLang="en-US" sz="2400" dirty="0" err="1">
                <a:latin typeface="Calibri"/>
              </a:rPr>
              <a:t>turnUpHeat</a:t>
            </a:r>
            <a:r>
              <a:rPr lang="en-CA" altLang="en-US" sz="2400" dirty="0">
                <a:latin typeface="Calibri"/>
              </a:rPr>
              <a:t>(temp):</a:t>
            </a:r>
          </a:p>
          <a:p>
            <a:pPr marL="400050" lvl="1" indent="0" eaLnBrk="0" fontAlgn="base" hangingPunct="0">
              <a:spcBef>
                <a:spcPct val="20000"/>
              </a:spcBef>
              <a:spcAft>
                <a:spcPct val="0"/>
              </a:spcAft>
              <a:buClrTx/>
              <a:buSzTx/>
              <a:buNone/>
            </a:pPr>
            <a:r>
              <a:rPr lang="en-CA" altLang="en-US" sz="2400" dirty="0">
                <a:latin typeface="Calibri"/>
              </a:rPr>
              <a:t>       temp = temp + 10</a:t>
            </a:r>
          </a:p>
          <a:p>
            <a:pPr marL="400050" lvl="1" indent="0" eaLnBrk="0" fontAlgn="base" hangingPunct="0">
              <a:spcBef>
                <a:spcPct val="20000"/>
              </a:spcBef>
              <a:spcAft>
                <a:spcPct val="0"/>
              </a:spcAft>
              <a:buClrTx/>
              <a:buSzTx/>
              <a:buNone/>
            </a:pPr>
            <a:endParaRPr lang="en-CA" altLang="en-US" sz="2400" dirty="0">
              <a:latin typeface="Calibri"/>
            </a:endParaRPr>
          </a:p>
          <a:p>
            <a:pPr marL="0" lvl="0" indent="0" eaLnBrk="0" fontAlgn="base" hangingPunct="0">
              <a:spcBef>
                <a:spcPct val="20000"/>
              </a:spcBef>
              <a:spcAft>
                <a:spcPct val="0"/>
              </a:spcAft>
              <a:buClrTx/>
              <a:buSzTx/>
              <a:buNone/>
            </a:pPr>
            <a:r>
              <a:rPr lang="en-CA" altLang="en-US" sz="2800" dirty="0">
                <a:latin typeface="Calibri"/>
              </a:rPr>
              <a:t>Caller</a:t>
            </a:r>
          </a:p>
          <a:p>
            <a:pPr marL="400050" lvl="1" indent="0" eaLnBrk="0" fontAlgn="base" hangingPunct="0">
              <a:spcBef>
                <a:spcPct val="20000"/>
              </a:spcBef>
              <a:spcAft>
                <a:spcPct val="0"/>
              </a:spcAft>
              <a:buClrTx/>
              <a:buSzTx/>
              <a:buNone/>
            </a:pPr>
            <a:r>
              <a:rPr lang="en-CA" altLang="en-US" sz="2400" dirty="0" err="1">
                <a:latin typeface="Calibri"/>
              </a:rPr>
              <a:t>def</a:t>
            </a:r>
            <a:r>
              <a:rPr lang="en-CA" altLang="en-US" sz="2400" dirty="0">
                <a:latin typeface="Calibri"/>
              </a:rPr>
              <a:t> main():</a:t>
            </a:r>
          </a:p>
          <a:p>
            <a:pPr marL="400050" lvl="1" indent="0" eaLnBrk="0" fontAlgn="base" hangingPunct="0">
              <a:spcBef>
                <a:spcPct val="20000"/>
              </a:spcBef>
              <a:spcAft>
                <a:spcPct val="0"/>
              </a:spcAft>
              <a:buClrTx/>
              <a:buSzTx/>
              <a:buNone/>
            </a:pPr>
            <a:r>
              <a:rPr lang="en-CA" altLang="en-US" sz="2400" dirty="0">
                <a:latin typeface="Calibri"/>
              </a:rPr>
              <a:t>       temperature = 15</a:t>
            </a:r>
          </a:p>
          <a:p>
            <a:pPr marL="400050" lvl="1" indent="0" eaLnBrk="0" fontAlgn="base" hangingPunct="0">
              <a:spcBef>
                <a:spcPct val="20000"/>
              </a:spcBef>
              <a:spcAft>
                <a:spcPct val="0"/>
              </a:spcAft>
              <a:buClrTx/>
              <a:buSzTx/>
              <a:buNone/>
            </a:pPr>
            <a:r>
              <a:rPr lang="en-CA" altLang="en-US" sz="2400" dirty="0">
                <a:latin typeface="Calibri"/>
              </a:rPr>
              <a:t>       </a:t>
            </a:r>
            <a:r>
              <a:rPr lang="en-CA" altLang="en-US" sz="2400" dirty="0" err="1">
                <a:latin typeface="Calibri"/>
              </a:rPr>
              <a:t>turnUpHeat</a:t>
            </a:r>
            <a:r>
              <a:rPr lang="en-CA" altLang="en-US" sz="2400" dirty="0">
                <a:latin typeface="Calibri"/>
              </a:rPr>
              <a:t>(temperature)</a:t>
            </a:r>
          </a:p>
          <a:p>
            <a:pPr marL="400050" lvl="1" indent="0" eaLnBrk="0" fontAlgn="base" hangingPunct="0">
              <a:spcBef>
                <a:spcPct val="20000"/>
              </a:spcBef>
              <a:spcAft>
                <a:spcPct val="0"/>
              </a:spcAft>
              <a:buClrTx/>
              <a:buSzTx/>
              <a:buNone/>
            </a:pPr>
            <a:r>
              <a:rPr lang="en-CA" altLang="en-US" sz="2400" dirty="0">
                <a:latin typeface="Calibri"/>
              </a:rPr>
              <a:t>       print </a:t>
            </a:r>
            <a:r>
              <a:rPr lang="en-CA" altLang="en-US" sz="2400" dirty="0" smtClean="0">
                <a:latin typeface="Calibri"/>
              </a:rPr>
              <a:t>(temperature)</a:t>
            </a:r>
            <a:endParaRPr lang="en-CA" altLang="en-US" sz="2400" dirty="0">
              <a:latin typeface="Calibri"/>
            </a:endParaRPr>
          </a:p>
          <a:p>
            <a:pPr marL="0" lvl="0" indent="0" eaLnBrk="0" fontAlgn="base" hangingPunct="0">
              <a:spcBef>
                <a:spcPct val="20000"/>
              </a:spcBef>
              <a:spcAft>
                <a:spcPct val="0"/>
              </a:spcAft>
              <a:buClrTx/>
              <a:buSzTx/>
              <a:buNone/>
            </a:pPr>
            <a:r>
              <a:rPr lang="en-CA" altLang="en-US" sz="2400" dirty="0">
                <a:latin typeface="Calibri"/>
              </a:rPr>
              <a:t>main()</a:t>
            </a:r>
          </a:p>
          <a:p>
            <a:pPr marL="0" lvl="0" indent="0" eaLnBrk="0" fontAlgn="base" hangingPunct="0">
              <a:spcBef>
                <a:spcPct val="20000"/>
              </a:spcBef>
              <a:spcAft>
                <a:spcPct val="0"/>
              </a:spcAft>
              <a:buClrTx/>
              <a:buSzTx/>
              <a:buNone/>
            </a:pPr>
            <a:r>
              <a:rPr lang="en-CA" altLang="en-US" sz="2400" b="1" dirty="0">
                <a:solidFill>
                  <a:srgbClr val="FF0000"/>
                </a:solidFill>
                <a:latin typeface="Calibri"/>
              </a:rPr>
              <a:t>Question: What’s the value of temperature? Why</a:t>
            </a:r>
            <a:r>
              <a:rPr lang="en-CA" altLang="en-US" sz="2400" b="1" dirty="0" smtClean="0">
                <a:solidFill>
                  <a:srgbClr val="FF0000"/>
                </a:solidFill>
                <a:latin typeface="Calibri"/>
              </a:rPr>
              <a:t>?</a:t>
            </a:r>
            <a:endParaRPr lang="en-CA" altLang="en-US" sz="2400" b="1" dirty="0">
              <a:solidFill>
                <a:srgbClr val="FF0000"/>
              </a:solidFill>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24</a:t>
            </a:fld>
            <a:endParaRPr lang="en-CA"/>
          </a:p>
        </p:txBody>
      </p:sp>
    </p:spTree>
    <p:extLst>
      <p:ext uri="{BB962C8B-B14F-4D97-AF65-F5344CB8AC3E}">
        <p14:creationId xmlns:p14="http://schemas.microsoft.com/office/powerpoint/2010/main" val="3714342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51840" cy="990600"/>
          </a:xfrm>
        </p:spPr>
        <p:txBody>
          <a:bodyPr>
            <a:normAutofit/>
          </a:bodyPr>
          <a:lstStyle/>
          <a:p>
            <a:r>
              <a:rPr lang="en-US" altLang="en-US" b="1" dirty="0">
                <a:solidFill>
                  <a:srgbClr val="DD8047">
                    <a:lumMod val="50000"/>
                  </a:srgbClr>
                </a:solidFill>
                <a:effectLst>
                  <a:outerShdw blurRad="38100" dist="38100" dir="2700000" algn="tl">
                    <a:srgbClr val="000000">
                      <a:alpha val="43137"/>
                    </a:srgbClr>
                  </a:outerShdw>
                </a:effectLst>
                <a:latin typeface="Calibri"/>
              </a:rPr>
              <a:t>Flow of control (Flow of Execution</a:t>
            </a:r>
            <a:r>
              <a:rPr lang="en-US" altLang="en-US" b="1" smtClean="0">
                <a:solidFill>
                  <a:srgbClr val="DD8047">
                    <a:lumMod val="50000"/>
                  </a:srgbClr>
                </a:solidFill>
                <a:effectLst>
                  <a:outerShdw blurRad="38100" dist="38100" dir="2700000" algn="tl">
                    <a:srgbClr val="000000">
                      <a:alpha val="43137"/>
                    </a:srgbClr>
                  </a:outerShdw>
                </a:effectLst>
                <a:latin typeface="Calibri"/>
              </a:rPr>
              <a:t>) </a:t>
            </a:r>
            <a:endParaRPr lang="en-CA" dirty="0">
              <a:solidFill>
                <a:srgbClr val="FF0000"/>
              </a:solidFill>
            </a:endParaRPr>
          </a:p>
        </p:txBody>
      </p:sp>
      <p:sp>
        <p:nvSpPr>
          <p:cNvPr id="3" name="Slide Number Placeholder 2"/>
          <p:cNvSpPr>
            <a:spLocks noGrp="1"/>
          </p:cNvSpPr>
          <p:nvPr>
            <p:ph type="sldNum" sz="quarter" idx="12"/>
          </p:nvPr>
        </p:nvSpPr>
        <p:spPr/>
        <p:txBody>
          <a:bodyPr>
            <a:normAutofit fontScale="85000" lnSpcReduction="20000"/>
          </a:bodyPr>
          <a:lstStyle/>
          <a:p>
            <a:fld id="{9CD88941-9B41-4DEB-84A0-BCEF10EFA22A}" type="slidenum">
              <a:rPr lang="en-CA" smtClean="0"/>
              <a:t>25</a:t>
            </a:fld>
            <a:endParaRPr lang="en-CA"/>
          </a:p>
        </p:txBody>
      </p:sp>
      <p:sp>
        <p:nvSpPr>
          <p:cNvPr id="4" name="Content Placeholder 3"/>
          <p:cNvSpPr>
            <a:spLocks noGrp="1"/>
          </p:cNvSpPr>
          <p:nvPr>
            <p:ph sz="quarter" idx="1"/>
          </p:nvPr>
        </p:nvSpPr>
        <p:spPr>
          <a:xfrm>
            <a:off x="612648" y="1556792"/>
            <a:ext cx="8279832" cy="5112568"/>
          </a:xfrm>
        </p:spPr>
        <p:txBody>
          <a:bodyPr>
            <a:normAutofit/>
          </a:bodyPr>
          <a:lstStyle/>
          <a:p>
            <a:r>
              <a:rPr lang="en-CA" b="1" dirty="0">
                <a:effectLst>
                  <a:outerShdw blurRad="38100" dist="38100" dir="2700000" algn="tl">
                    <a:srgbClr val="000000">
                      <a:alpha val="43137"/>
                    </a:srgbClr>
                  </a:outerShdw>
                </a:effectLst>
              </a:rPr>
              <a:t>the order in which statements are executed</a:t>
            </a:r>
            <a:r>
              <a:rPr lang="en-CA" dirty="0"/>
              <a:t/>
            </a:r>
            <a:br>
              <a:rPr lang="en-CA" dirty="0"/>
            </a:br>
            <a:endParaRPr lang="en-CA" dirty="0"/>
          </a:p>
          <a:p>
            <a:r>
              <a:rPr lang="en-CA" dirty="0"/>
              <a:t>execution always begins at the first statement (of the </a:t>
            </a:r>
            <a:r>
              <a:rPr lang="en-CA" dirty="0" smtClean="0"/>
              <a:t>main program</a:t>
            </a:r>
            <a:r>
              <a:rPr lang="en-CA" dirty="0"/>
              <a:t>)</a:t>
            </a:r>
            <a:br>
              <a:rPr lang="en-CA" dirty="0"/>
            </a:br>
            <a:endParaRPr lang="en-CA" dirty="0"/>
          </a:p>
          <a:p>
            <a:r>
              <a:rPr lang="en-CA" dirty="0"/>
              <a:t>statements are executed one at a time (in order from top to bottom)</a:t>
            </a:r>
            <a:br>
              <a:rPr lang="en-CA" dirty="0"/>
            </a:br>
            <a:endParaRPr lang="en-CA" dirty="0"/>
          </a:p>
          <a:p>
            <a:r>
              <a:rPr lang="en-CA" dirty="0"/>
              <a:t>the program </a:t>
            </a:r>
            <a:r>
              <a:rPr lang="en-CA" dirty="0" smtClean="0"/>
              <a:t>terminates once we reach the </a:t>
            </a:r>
            <a:r>
              <a:rPr lang="en-CA" dirty="0"/>
              <a:t>end of the program (the last/bottom line</a:t>
            </a:r>
            <a:r>
              <a:rPr lang="en-CA" dirty="0" smtClean="0"/>
              <a:t>)</a:t>
            </a:r>
            <a:endParaRPr lang="en-CA" dirty="0"/>
          </a:p>
        </p:txBody>
      </p:sp>
    </p:spTree>
    <p:extLst>
      <p:ext uri="{BB962C8B-B14F-4D97-AF65-F5344CB8AC3E}">
        <p14:creationId xmlns:p14="http://schemas.microsoft.com/office/powerpoint/2010/main" val="3576132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431088" cy="869950"/>
          </a:xfrm>
        </p:spPr>
        <p:txBody>
          <a:bodyPr>
            <a:normAutofit/>
          </a:bodyPr>
          <a:lstStyle/>
          <a:p>
            <a:r>
              <a:rPr lang="en-US" altLang="en-US" b="1" dirty="0" smtClean="0">
                <a:solidFill>
                  <a:schemeClr val="accent2">
                    <a:lumMod val="50000"/>
                  </a:schemeClr>
                </a:solidFill>
                <a:effectLst>
                  <a:outerShdw blurRad="38100" dist="38100" dir="2700000" algn="tl">
                    <a:srgbClr val="000000">
                      <a:alpha val="43137"/>
                    </a:srgbClr>
                  </a:outerShdw>
                </a:effectLst>
                <a:latin typeface="Calibri"/>
              </a:rPr>
              <a:t>Flow </a:t>
            </a:r>
            <a:r>
              <a:rPr lang="en-US" altLang="en-US" b="1" dirty="0">
                <a:solidFill>
                  <a:schemeClr val="accent2">
                    <a:lumMod val="50000"/>
                  </a:schemeClr>
                </a:solidFill>
                <a:effectLst>
                  <a:outerShdw blurRad="38100" dist="38100" dir="2700000" algn="tl">
                    <a:srgbClr val="000000">
                      <a:alpha val="43137"/>
                    </a:srgbClr>
                  </a:outerShdw>
                </a:effectLst>
                <a:latin typeface="Calibri"/>
              </a:rPr>
              <a:t>of control </a:t>
            </a:r>
            <a:r>
              <a:rPr lang="en-US" altLang="en-US" b="1" dirty="0" smtClean="0">
                <a:solidFill>
                  <a:schemeClr val="accent2">
                    <a:lumMod val="50000"/>
                  </a:schemeClr>
                </a:solidFill>
                <a:effectLst>
                  <a:outerShdw blurRad="38100" dist="38100" dir="2700000" algn="tl">
                    <a:srgbClr val="000000">
                      <a:alpha val="43137"/>
                    </a:srgbClr>
                  </a:outerShdw>
                </a:effectLst>
                <a:latin typeface="Calibri"/>
              </a:rPr>
              <a:t>- Example</a:t>
            </a:r>
            <a:endParaRPr lang="en-CA"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2"/>
          </p:nvPr>
        </p:nvSpPr>
        <p:spPr>
          <a:xfrm>
            <a:off x="609600" y="2438400"/>
            <a:ext cx="3886200" cy="4230960"/>
          </a:xfrm>
        </p:spPr>
        <p:txBody>
          <a:bodyPr/>
          <a:lstStyle/>
          <a:p>
            <a:pPr marL="69850" lvl="0" indent="0" fontAlgn="base">
              <a:spcBef>
                <a:spcPct val="20000"/>
              </a:spcBef>
              <a:spcAft>
                <a:spcPct val="0"/>
              </a:spcAft>
              <a:buClrTx/>
              <a:buSzTx/>
              <a:buNone/>
            </a:pPr>
            <a:r>
              <a:rPr lang="en-US" altLang="en-US" sz="2400" dirty="0" err="1">
                <a:latin typeface="Courier New" pitchFamily="49" charset="0"/>
              </a:rPr>
              <a:t>def</a:t>
            </a:r>
            <a:r>
              <a:rPr lang="en-US" altLang="en-US" sz="2400" dirty="0">
                <a:latin typeface="Courier New" pitchFamily="49" charset="0"/>
              </a:rPr>
              <a:t> main():</a:t>
            </a:r>
            <a:br>
              <a:rPr lang="en-US" altLang="en-US" sz="2400" dirty="0">
                <a:latin typeface="Courier New" pitchFamily="49" charset="0"/>
              </a:rPr>
            </a:br>
            <a:r>
              <a:rPr lang="en-US" altLang="en-US" sz="2400" dirty="0">
                <a:latin typeface="Courier New" pitchFamily="49" charset="0"/>
              </a:rPr>
              <a:t>    sing</a:t>
            </a:r>
            <a:r>
              <a:rPr lang="en-US" altLang="en-US" sz="2400" dirty="0" smtClean="0">
                <a:latin typeface="Courier New" pitchFamily="49" charset="0"/>
              </a:rPr>
              <a:t>(“Zhan")  </a:t>
            </a:r>
            <a:r>
              <a:rPr lang="en-US" altLang="en-US" sz="2400" dirty="0">
                <a:latin typeface="Courier New" pitchFamily="49" charset="0"/>
              </a:rPr>
              <a:t/>
            </a:r>
            <a:br>
              <a:rPr lang="en-US" altLang="en-US" sz="2400" dirty="0">
                <a:latin typeface="Courier New" pitchFamily="49" charset="0"/>
              </a:rPr>
            </a:br>
            <a:r>
              <a:rPr lang="en-US" altLang="en-US" sz="2400" dirty="0">
                <a:latin typeface="Courier New" pitchFamily="49" charset="0"/>
              </a:rPr>
              <a:t>    </a:t>
            </a:r>
            <a:r>
              <a:rPr lang="en-US" altLang="en-US" sz="2400" dirty="0" smtClean="0">
                <a:latin typeface="Courier New" pitchFamily="49" charset="0"/>
              </a:rPr>
              <a:t>print()     </a:t>
            </a:r>
            <a:r>
              <a:rPr lang="en-US" altLang="en-US" sz="2400" dirty="0">
                <a:latin typeface="Courier New" pitchFamily="49" charset="0"/>
              </a:rPr>
              <a:t/>
            </a:r>
            <a:br>
              <a:rPr lang="en-US" altLang="en-US" sz="2400" dirty="0">
                <a:latin typeface="Courier New" pitchFamily="49" charset="0"/>
              </a:rPr>
            </a:br>
            <a:r>
              <a:rPr lang="en-US" altLang="en-US" sz="2400" dirty="0">
                <a:latin typeface="Courier New" pitchFamily="49" charset="0"/>
              </a:rPr>
              <a:t>    sing</a:t>
            </a:r>
            <a:r>
              <a:rPr lang="en-US" altLang="en-US" sz="2400" dirty="0" smtClean="0">
                <a:latin typeface="Courier New" pitchFamily="49" charset="0"/>
              </a:rPr>
              <a:t>(“</a:t>
            </a:r>
            <a:r>
              <a:rPr lang="en-US" altLang="en-US" sz="2400" dirty="0" err="1" smtClean="0">
                <a:latin typeface="Courier New" pitchFamily="49" charset="0"/>
              </a:rPr>
              <a:t>Leeza</a:t>
            </a:r>
            <a:r>
              <a:rPr lang="en-US" altLang="en-US" sz="2400" dirty="0" smtClean="0">
                <a:latin typeface="Courier New" pitchFamily="49" charset="0"/>
              </a:rPr>
              <a:t>")</a:t>
            </a:r>
            <a:endParaRPr lang="en-US" altLang="en-US" sz="2400" dirty="0">
              <a:latin typeface="Courier New" pitchFamily="49" charset="0"/>
            </a:endParaRPr>
          </a:p>
          <a:p>
            <a:pPr marL="69850" lvl="0" indent="0" fontAlgn="base">
              <a:spcBef>
                <a:spcPct val="20000"/>
              </a:spcBef>
              <a:spcAft>
                <a:spcPct val="0"/>
              </a:spcAft>
              <a:buClrTx/>
              <a:buSzTx/>
              <a:buNone/>
            </a:pPr>
            <a:r>
              <a:rPr lang="en-US" altLang="en-US" sz="2400" dirty="0">
                <a:latin typeface="Courier New" pitchFamily="49" charset="0"/>
              </a:rPr>
              <a:t>main()</a:t>
            </a:r>
          </a:p>
          <a:p>
            <a:pPr marL="0" indent="0">
              <a:buNone/>
            </a:pPr>
            <a:endParaRPr lang="en-CA" dirty="0"/>
          </a:p>
        </p:txBody>
      </p:sp>
      <p:sp>
        <p:nvSpPr>
          <p:cNvPr id="4" name="Content Placeholder 3"/>
          <p:cNvSpPr>
            <a:spLocks noGrp="1"/>
          </p:cNvSpPr>
          <p:nvPr>
            <p:ph sz="quarter" idx="4"/>
          </p:nvPr>
        </p:nvSpPr>
        <p:spPr>
          <a:xfrm>
            <a:off x="4800600" y="2438400"/>
            <a:ext cx="4019872" cy="4302968"/>
          </a:xfrm>
        </p:spPr>
        <p:txBody>
          <a:bodyPr/>
          <a:lstStyle/>
          <a:p>
            <a:pPr marL="69850" lvl="0" indent="0" fontAlgn="base">
              <a:spcBef>
                <a:spcPct val="20000"/>
              </a:spcBef>
              <a:spcAft>
                <a:spcPct val="0"/>
              </a:spcAft>
              <a:buClrTx/>
              <a:buSzTx/>
              <a:buNone/>
            </a:pPr>
            <a:r>
              <a:rPr lang="en-US" altLang="en-US" sz="1800" dirty="0" err="1">
                <a:latin typeface="Courier New" pitchFamily="49" charset="0"/>
              </a:rPr>
              <a:t>def</a:t>
            </a:r>
            <a:r>
              <a:rPr lang="en-US" altLang="en-US" sz="1800" dirty="0">
                <a:latin typeface="Courier New" pitchFamily="49" charset="0"/>
              </a:rPr>
              <a:t> happy</a:t>
            </a:r>
            <a:r>
              <a:rPr lang="en-US" altLang="en-US" sz="1800" dirty="0" smtClean="0">
                <a:latin typeface="Courier New" pitchFamily="49" charset="0"/>
              </a:rPr>
              <a:t>(): </a:t>
            </a:r>
            <a:r>
              <a:rPr lang="en-US" altLang="en-US" sz="1800" dirty="0">
                <a:latin typeface="Courier New" pitchFamily="49" charset="0"/>
              </a:rPr>
              <a:t/>
            </a:r>
            <a:br>
              <a:rPr lang="en-US" altLang="en-US" sz="1800" dirty="0">
                <a:latin typeface="Courier New" pitchFamily="49" charset="0"/>
              </a:rPr>
            </a:br>
            <a:r>
              <a:rPr lang="en-US" altLang="en-US" sz="1800" dirty="0">
                <a:latin typeface="Courier New" pitchFamily="49" charset="0"/>
              </a:rPr>
              <a:t>    print("Happy birthday to you!")</a:t>
            </a:r>
          </a:p>
          <a:p>
            <a:pPr marL="69850" lvl="0" indent="0" fontAlgn="base">
              <a:spcBef>
                <a:spcPct val="20000"/>
              </a:spcBef>
              <a:spcAft>
                <a:spcPct val="0"/>
              </a:spcAft>
              <a:buClrTx/>
              <a:buSzTx/>
              <a:buNone/>
            </a:pPr>
            <a:r>
              <a:rPr lang="en-US" altLang="en-US" sz="1800" i="1" dirty="0" err="1">
                <a:latin typeface="Courier New" pitchFamily="49" charset="0"/>
              </a:rPr>
              <a:t>def</a:t>
            </a:r>
            <a:r>
              <a:rPr lang="en-US" altLang="en-US" sz="1800" i="1" dirty="0">
                <a:latin typeface="Courier New" pitchFamily="49" charset="0"/>
              </a:rPr>
              <a:t> sing(person):</a:t>
            </a:r>
            <a:br>
              <a:rPr lang="en-US" altLang="en-US" sz="1800" i="1" dirty="0">
                <a:latin typeface="Courier New" pitchFamily="49" charset="0"/>
              </a:rPr>
            </a:br>
            <a:r>
              <a:rPr lang="en-US" altLang="en-US" sz="1800" i="1" dirty="0">
                <a:latin typeface="Courier New" pitchFamily="49" charset="0"/>
              </a:rPr>
              <a:t>    happy() </a:t>
            </a:r>
            <a:br>
              <a:rPr lang="en-US" altLang="en-US" sz="1800" i="1" dirty="0">
                <a:latin typeface="Courier New" pitchFamily="49" charset="0"/>
              </a:rPr>
            </a:br>
            <a:r>
              <a:rPr lang="en-US" altLang="en-US" sz="1800" i="1" dirty="0">
                <a:latin typeface="Courier New" pitchFamily="49" charset="0"/>
              </a:rPr>
              <a:t>    happy()</a:t>
            </a:r>
            <a:br>
              <a:rPr lang="en-US" altLang="en-US" sz="1800" i="1" dirty="0">
                <a:latin typeface="Courier New" pitchFamily="49" charset="0"/>
              </a:rPr>
            </a:br>
            <a:r>
              <a:rPr lang="en-US" altLang="en-US" sz="1800" i="1" dirty="0">
                <a:latin typeface="Courier New" pitchFamily="49" charset="0"/>
              </a:rPr>
              <a:t>    print("Happy birthday, dear", person + ".“)</a:t>
            </a:r>
            <a:br>
              <a:rPr lang="en-US" altLang="en-US" sz="1800" i="1" dirty="0">
                <a:latin typeface="Courier New" pitchFamily="49" charset="0"/>
              </a:rPr>
            </a:br>
            <a:r>
              <a:rPr lang="en-US" altLang="en-US" sz="1800" i="1" dirty="0">
                <a:latin typeface="Courier New" pitchFamily="49" charset="0"/>
              </a:rPr>
              <a:t>    happy()</a:t>
            </a:r>
          </a:p>
          <a:p>
            <a:pPr marL="0" indent="0">
              <a:buNone/>
            </a:pPr>
            <a:endParaRPr lang="en-CA" dirty="0"/>
          </a:p>
        </p:txBody>
      </p:sp>
      <p:sp>
        <p:nvSpPr>
          <p:cNvPr id="5" name="Text Placeholder 4"/>
          <p:cNvSpPr>
            <a:spLocks noGrp="1"/>
          </p:cNvSpPr>
          <p:nvPr>
            <p:ph type="body" sz="quarter" idx="1"/>
          </p:nvPr>
        </p:nvSpPr>
        <p:spPr>
          <a:noFill/>
        </p:spPr>
        <p:txBody>
          <a:bodyPr/>
          <a:lstStyle/>
          <a:p>
            <a:pPr lvl="0" fontAlgn="base">
              <a:spcBef>
                <a:spcPct val="20000"/>
              </a:spcBef>
              <a:spcAft>
                <a:spcPct val="0"/>
              </a:spcAft>
              <a:buClrTx/>
              <a:buSzTx/>
            </a:pPr>
            <a:r>
              <a:rPr lang="en-CA" altLang="en-US" sz="2400" dirty="0">
                <a:solidFill>
                  <a:srgbClr val="000000"/>
                </a:solidFill>
                <a:latin typeface="Calibri"/>
              </a:rPr>
              <a:t>main </a:t>
            </a:r>
            <a:r>
              <a:rPr lang="en-CA" altLang="en-US" sz="2400" dirty="0" smtClean="0">
                <a:solidFill>
                  <a:srgbClr val="000000"/>
                </a:solidFill>
                <a:latin typeface="Calibri"/>
              </a:rPr>
              <a:t>program</a:t>
            </a:r>
            <a:endParaRPr lang="en-CA" altLang="en-US" sz="2400" dirty="0">
              <a:solidFill>
                <a:srgbClr val="000000"/>
              </a:solidFill>
              <a:latin typeface="Calibri"/>
            </a:endParaRPr>
          </a:p>
        </p:txBody>
      </p:sp>
      <p:sp>
        <p:nvSpPr>
          <p:cNvPr id="6" name="Text Placeholder 5"/>
          <p:cNvSpPr>
            <a:spLocks noGrp="1"/>
          </p:cNvSpPr>
          <p:nvPr>
            <p:ph type="body" sz="quarter" idx="3"/>
          </p:nvPr>
        </p:nvSpPr>
        <p:spPr>
          <a:xfrm>
            <a:off x="4800600" y="1752600"/>
            <a:ext cx="4019872" cy="640080"/>
          </a:xfrm>
          <a:noFill/>
        </p:spPr>
        <p:txBody>
          <a:bodyPr/>
          <a:lstStyle/>
          <a:p>
            <a:pPr lvl="0" fontAlgn="base">
              <a:spcBef>
                <a:spcPct val="20000"/>
              </a:spcBef>
              <a:spcAft>
                <a:spcPct val="0"/>
              </a:spcAft>
              <a:buClrTx/>
              <a:buSzTx/>
            </a:pPr>
            <a:r>
              <a:rPr lang="en-CA" altLang="en-US" sz="2400" dirty="0">
                <a:solidFill>
                  <a:srgbClr val="000000"/>
                </a:solidFill>
                <a:latin typeface="Calibri"/>
              </a:rPr>
              <a:t>sing </a:t>
            </a:r>
            <a:r>
              <a:rPr lang="en-CA" altLang="en-US" sz="2400" dirty="0" smtClean="0">
                <a:solidFill>
                  <a:srgbClr val="000000"/>
                </a:solidFill>
                <a:latin typeface="Calibri"/>
              </a:rPr>
              <a:t>function</a:t>
            </a:r>
            <a:endParaRPr lang="en-CA" altLang="en-US" sz="2400" dirty="0">
              <a:solidFill>
                <a:srgbClr val="000000"/>
              </a:solidFill>
              <a:latin typeface="Calibri"/>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681" y="3212976"/>
            <a:ext cx="682625"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3042086"/>
            <a:ext cx="1223516"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ight Arrow 8"/>
          <p:cNvSpPr/>
          <p:nvPr/>
        </p:nvSpPr>
        <p:spPr>
          <a:xfrm>
            <a:off x="6588125" y="3645024"/>
            <a:ext cx="1676400" cy="177800"/>
          </a:xfrm>
          <a:prstGeom prst="rightArrow">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Calibri"/>
              <a:ea typeface="+mn-ea"/>
              <a:cs typeface="+mn-cs"/>
            </a:endParaRPr>
          </a:p>
        </p:txBody>
      </p:sp>
      <p:sp>
        <p:nvSpPr>
          <p:cNvPr id="10" name="Bent-Up Arrow 9"/>
          <p:cNvSpPr/>
          <p:nvPr/>
        </p:nvSpPr>
        <p:spPr>
          <a:xfrm>
            <a:off x="8320036" y="2541129"/>
            <a:ext cx="419100" cy="1230313"/>
          </a:xfrm>
          <a:prstGeom prst="bentUpArrow">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Left Arrow 10"/>
          <p:cNvSpPr/>
          <p:nvPr/>
        </p:nvSpPr>
        <p:spPr>
          <a:xfrm>
            <a:off x="6707188" y="2502311"/>
            <a:ext cx="1790700" cy="228600"/>
          </a:xfrm>
          <a:prstGeom prst="leftArrow">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CA" sz="1800" b="0" i="0" u="none" strike="noStrike" kern="0" cap="none" spc="0" normalizeH="0" baseline="0" noProof="0">
              <a:ln>
                <a:noFill/>
              </a:ln>
              <a:solidFill>
                <a:prstClr val="white"/>
              </a:solidFill>
              <a:effectLst/>
              <a:uLnTx/>
              <a:uFillTx/>
              <a:latin typeface="Calibri"/>
              <a:ea typeface="+mn-ea"/>
              <a:cs typeface="+mn-cs"/>
            </a:endParaRPr>
          </a:p>
        </p:txBody>
      </p:sp>
      <p:sp>
        <p:nvSpPr>
          <p:cNvPr id="13" name="Slide Number Placeholder 12"/>
          <p:cNvSpPr>
            <a:spLocks noGrp="1"/>
          </p:cNvSpPr>
          <p:nvPr>
            <p:ph type="sldNum" sz="quarter" idx="16"/>
          </p:nvPr>
        </p:nvSpPr>
        <p:spPr/>
        <p:txBody>
          <a:bodyPr>
            <a:normAutofit fontScale="85000" lnSpcReduction="20000"/>
          </a:bodyPr>
          <a:lstStyle/>
          <a:p>
            <a:fld id="{9CD88941-9B41-4DEB-84A0-BCEF10EFA22A}" type="slidenum">
              <a:rPr lang="en-CA" smtClean="0"/>
              <a:t>26</a:t>
            </a:fld>
            <a:endParaRPr lang="en-CA"/>
          </a:p>
        </p:txBody>
      </p:sp>
    </p:spTree>
    <p:extLst>
      <p:ext uri="{BB962C8B-B14F-4D97-AF65-F5344CB8AC3E}">
        <p14:creationId xmlns:p14="http://schemas.microsoft.com/office/powerpoint/2010/main" val="2566745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b="1" dirty="0">
                <a:solidFill>
                  <a:srgbClr val="DD8047">
                    <a:lumMod val="50000"/>
                  </a:srgbClr>
                </a:solidFill>
                <a:effectLst>
                  <a:outerShdw blurRad="38100" dist="38100" dir="2700000" algn="tl">
                    <a:srgbClr val="000000">
                      <a:alpha val="43137"/>
                    </a:srgbClr>
                  </a:outerShdw>
                </a:effectLst>
                <a:latin typeface="Calibri"/>
              </a:rPr>
              <a:t>Reading &amp; next lecture</a:t>
            </a:r>
            <a:endParaRPr lang="en-CA" dirty="0"/>
          </a:p>
        </p:txBody>
      </p:sp>
      <p:sp>
        <p:nvSpPr>
          <p:cNvPr id="3" name="Content Placeholder 2"/>
          <p:cNvSpPr>
            <a:spLocks noGrp="1"/>
          </p:cNvSpPr>
          <p:nvPr>
            <p:ph sz="quarter" idx="1"/>
          </p:nvPr>
        </p:nvSpPr>
        <p:spPr>
          <a:xfrm>
            <a:off x="612648" y="1484784"/>
            <a:ext cx="8351840" cy="5184576"/>
          </a:xfrm>
        </p:spPr>
        <p:txBody>
          <a:bodyPr/>
          <a:lstStyle/>
          <a:p>
            <a:pPr marL="342900" lvl="0" indent="-342900" eaLnBrk="0" fontAlgn="base" hangingPunct="0">
              <a:spcBef>
                <a:spcPct val="20000"/>
              </a:spcBef>
              <a:spcAft>
                <a:spcPct val="0"/>
              </a:spcAft>
              <a:buClrTx/>
              <a:buSzTx/>
              <a:buFont typeface="Wingdings" pitchFamily="2" charset="2"/>
              <a:buChar char="§"/>
            </a:pPr>
            <a:r>
              <a:rPr lang="en-CA" altLang="en-US" sz="2600" dirty="0">
                <a:solidFill>
                  <a:prstClr val="black"/>
                </a:solidFill>
                <a:latin typeface="Calibri"/>
              </a:rPr>
              <a:t>We have now dealt with:</a:t>
            </a:r>
          </a:p>
          <a:p>
            <a:pPr marL="742950" lvl="1" indent="-285750" eaLnBrk="0" fontAlgn="base" hangingPunct="0">
              <a:spcBef>
                <a:spcPct val="20000"/>
              </a:spcBef>
              <a:spcAft>
                <a:spcPct val="0"/>
              </a:spcAft>
              <a:buClrTx/>
              <a:buSzTx/>
              <a:buFont typeface="Wingdings" pitchFamily="2" charset="2"/>
              <a:buChar char="§"/>
            </a:pPr>
            <a:r>
              <a:rPr lang="en-CA" altLang="en-US" sz="2400" dirty="0">
                <a:solidFill>
                  <a:prstClr val="black"/>
                </a:solidFill>
                <a:latin typeface="Calibri"/>
              </a:rPr>
              <a:t>Python's basic types (numbers and strings); and</a:t>
            </a:r>
          </a:p>
          <a:p>
            <a:pPr marL="742950" lvl="1" indent="-285750" eaLnBrk="0" fontAlgn="base" hangingPunct="0">
              <a:spcBef>
                <a:spcPct val="20000"/>
              </a:spcBef>
              <a:spcAft>
                <a:spcPct val="0"/>
              </a:spcAft>
              <a:buClrTx/>
              <a:buSzTx/>
              <a:buFont typeface="Wingdings" pitchFamily="2" charset="2"/>
              <a:buChar char="§"/>
            </a:pPr>
            <a:r>
              <a:rPr lang="en-CA" altLang="en-US" sz="2400" dirty="0">
                <a:solidFill>
                  <a:prstClr val="black"/>
                </a:solidFill>
                <a:latin typeface="Calibri"/>
              </a:rPr>
              <a:t>Code structuring techniques (functions).</a:t>
            </a:r>
          </a:p>
          <a:p>
            <a:pPr marL="342900" lvl="0" indent="-342900" eaLnBrk="0" fontAlgn="base" hangingPunct="0">
              <a:spcBef>
                <a:spcPct val="20000"/>
              </a:spcBef>
              <a:spcAft>
                <a:spcPct val="0"/>
              </a:spcAft>
              <a:buClrTx/>
              <a:buSzTx/>
              <a:buFont typeface="Wingdings" pitchFamily="2" charset="2"/>
              <a:buChar char="§"/>
            </a:pPr>
            <a:r>
              <a:rPr lang="en-CA" altLang="en-US" sz="2600" dirty="0">
                <a:solidFill>
                  <a:prstClr val="black"/>
                </a:solidFill>
                <a:latin typeface="Calibri"/>
              </a:rPr>
              <a:t>We are now in the position to begin studying those parts of programming that enable us to develop more realistic algorithms.</a:t>
            </a:r>
          </a:p>
          <a:p>
            <a:pPr marL="342900" lvl="0" indent="-342900" eaLnBrk="0" fontAlgn="base" hangingPunct="0">
              <a:spcBef>
                <a:spcPct val="20000"/>
              </a:spcBef>
              <a:spcAft>
                <a:spcPct val="0"/>
              </a:spcAft>
              <a:buClrTx/>
              <a:buSzTx/>
              <a:buFont typeface="Wingdings" pitchFamily="2" charset="2"/>
              <a:buChar char="§"/>
            </a:pPr>
            <a:r>
              <a:rPr lang="en-CA" altLang="en-US" sz="2600" dirty="0">
                <a:solidFill>
                  <a:prstClr val="black"/>
                </a:solidFill>
                <a:latin typeface="Calibri"/>
              </a:rPr>
              <a:t>In particular, we will see how to write programs that:</a:t>
            </a:r>
          </a:p>
          <a:p>
            <a:pPr marL="742950" lvl="1" indent="-285750" eaLnBrk="0" fontAlgn="base" hangingPunct="0">
              <a:spcBef>
                <a:spcPct val="20000"/>
              </a:spcBef>
              <a:spcAft>
                <a:spcPct val="0"/>
              </a:spcAft>
              <a:buClrTx/>
              <a:buSzTx/>
              <a:buFont typeface="Wingdings" pitchFamily="2" charset="2"/>
              <a:buChar char="§"/>
            </a:pPr>
            <a:r>
              <a:rPr lang="en-CA" altLang="en-US" sz="2400" dirty="0">
                <a:solidFill>
                  <a:prstClr val="black"/>
                </a:solidFill>
                <a:latin typeface="Calibri"/>
              </a:rPr>
              <a:t>make decisions; and</a:t>
            </a:r>
          </a:p>
          <a:p>
            <a:pPr marL="742950" lvl="1" indent="-285750" eaLnBrk="0" fontAlgn="base" hangingPunct="0">
              <a:spcBef>
                <a:spcPct val="20000"/>
              </a:spcBef>
              <a:spcAft>
                <a:spcPct val="0"/>
              </a:spcAft>
              <a:buClrTx/>
              <a:buSzTx/>
              <a:buFont typeface="Wingdings" pitchFamily="2" charset="2"/>
              <a:buChar char="§"/>
            </a:pPr>
            <a:r>
              <a:rPr lang="en-CA" altLang="en-US" sz="2400" dirty="0">
                <a:solidFill>
                  <a:prstClr val="black"/>
                </a:solidFill>
                <a:latin typeface="Calibri"/>
              </a:rPr>
              <a:t>execute repeatedly.</a:t>
            </a:r>
          </a:p>
          <a:p>
            <a:pPr marL="342900" lvl="0" indent="-342900" eaLnBrk="0" fontAlgn="base" hangingPunct="0">
              <a:spcBef>
                <a:spcPct val="20000"/>
              </a:spcBef>
              <a:spcAft>
                <a:spcPct val="0"/>
              </a:spcAft>
              <a:buClrTx/>
              <a:buSzTx/>
              <a:buFont typeface="Wingdings" pitchFamily="2" charset="2"/>
              <a:buChar char="§"/>
            </a:pPr>
            <a:r>
              <a:rPr lang="en-CA" altLang="en-US" sz="2600" dirty="0">
                <a:solidFill>
                  <a:prstClr val="black"/>
                </a:solidFill>
                <a:latin typeface="Calibri"/>
              </a:rPr>
              <a:t>If you wish to prepare for the first of these lectures, read:</a:t>
            </a:r>
          </a:p>
          <a:p>
            <a:pPr marL="742950" lvl="1" indent="-285750" eaLnBrk="0" fontAlgn="base" hangingPunct="0">
              <a:spcBef>
                <a:spcPct val="20000"/>
              </a:spcBef>
              <a:spcAft>
                <a:spcPct val="0"/>
              </a:spcAft>
              <a:buClrTx/>
              <a:buSzTx/>
              <a:buFont typeface="Wingdings" pitchFamily="2" charset="2"/>
              <a:buChar char="§"/>
            </a:pPr>
            <a:r>
              <a:rPr lang="en-CA" altLang="en-US" sz="2400" dirty="0">
                <a:solidFill>
                  <a:prstClr val="black"/>
                </a:solidFill>
                <a:latin typeface="Calibri"/>
              </a:rPr>
              <a:t>Chapters  4 &amp; 6 of Downey et al</a:t>
            </a:r>
            <a:r>
              <a:rPr lang="en-CA" altLang="en-US" sz="2400" dirty="0" smtClean="0">
                <a:solidFill>
                  <a:prstClr val="black"/>
                </a:solidFill>
                <a:latin typeface="Calibri"/>
              </a:rPr>
              <a:t>.</a:t>
            </a:r>
            <a:endParaRPr lang="en-CA" altLang="en-US" sz="2400" dirty="0">
              <a:solidFill>
                <a:prstClr val="black"/>
              </a:solidFill>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27</a:t>
            </a:fld>
            <a:endParaRPr lang="en-CA"/>
          </a:p>
        </p:txBody>
      </p:sp>
    </p:spTree>
    <p:extLst>
      <p:ext uri="{BB962C8B-B14F-4D97-AF65-F5344CB8AC3E}">
        <p14:creationId xmlns:p14="http://schemas.microsoft.com/office/powerpoint/2010/main" val="372899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D88941-9B41-4DEB-84A0-BCEF10EFA22A}" type="slidenum">
              <a:rPr lang="en-CA" smtClean="0"/>
              <a:t>28</a:t>
            </a:fld>
            <a:endParaRPr lang="en-CA"/>
          </a:p>
        </p:txBody>
      </p:sp>
      <p:sp>
        <p:nvSpPr>
          <p:cNvPr id="3" name="Oval Callout 2"/>
          <p:cNvSpPr/>
          <p:nvPr/>
        </p:nvSpPr>
        <p:spPr>
          <a:xfrm>
            <a:off x="4234574" y="769964"/>
            <a:ext cx="3928658" cy="4026310"/>
          </a:xfrm>
          <a:prstGeom prst="wedgeEllipseCallout">
            <a:avLst>
              <a:gd name="adj1" fmla="val -53869"/>
              <a:gd name="adj2" fmla="val 59570"/>
            </a:avLst>
          </a:prstGeom>
          <a:gradFill rotWithShape="1">
            <a:gsLst>
              <a:gs pos="0">
                <a:srgbClr val="FA6A33">
                  <a:satMod val="103000"/>
                  <a:lumMod val="102000"/>
                  <a:tint val="94000"/>
                </a:srgbClr>
              </a:gs>
              <a:gs pos="50000">
                <a:srgbClr val="FA6A33">
                  <a:satMod val="110000"/>
                  <a:lumMod val="100000"/>
                  <a:shade val="100000"/>
                </a:srgbClr>
              </a:gs>
              <a:gs pos="100000">
                <a:srgbClr val="FA6A33">
                  <a:lumMod val="99000"/>
                  <a:satMod val="120000"/>
                  <a:shade val="78000"/>
                </a:srgbClr>
              </a:gs>
            </a:gsLst>
            <a:lin ang="5400000" scaled="0"/>
          </a:gradFill>
          <a:ln w="6350" cap="flat" cmpd="sng" algn="ctr">
            <a:solidFill>
              <a:srgbClr val="FA6A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700" b="0" i="0" u="none" strike="noStrike" kern="0" cap="none" spc="0" normalizeH="0" baseline="0" noProof="0" dirty="0" smtClean="0">
                <a:ln>
                  <a:noFill/>
                </a:ln>
                <a:solidFill>
                  <a:prstClr val="white"/>
                </a:solidFill>
                <a:effectLst/>
                <a:uLnTx/>
                <a:uFillTx/>
                <a:latin typeface="Calibri"/>
                <a:ea typeface="+mn-ea"/>
                <a:cs typeface="+mn-cs"/>
              </a:rPr>
              <a:t>?</a:t>
            </a:r>
          </a:p>
        </p:txBody>
      </p:sp>
      <p:sp>
        <p:nvSpPr>
          <p:cNvPr id="4" name="Title 1"/>
          <p:cNvSpPr txBox="1">
            <a:spLocks/>
          </p:cNvSpPr>
          <p:nvPr/>
        </p:nvSpPr>
        <p:spPr>
          <a:xfrm>
            <a:off x="105196" y="4801495"/>
            <a:ext cx="4806669" cy="1325563"/>
          </a:xfrm>
          <a:prstGeom prst="rect">
            <a:avLst/>
          </a:prstGeom>
          <a:noFill/>
        </p:spPr>
        <p:txBody>
          <a:bodyPr>
            <a:normAutofit/>
          </a:bodyPr>
          <a:lstStyle>
            <a:lvl1pPr algn="ctr" defTabSz="457200" rtl="0" eaLnBrk="0" fontAlgn="base" hangingPunct="0">
              <a:spcBef>
                <a:spcPct val="0"/>
              </a:spcBef>
              <a:spcAft>
                <a:spcPct val="0"/>
              </a:spcAft>
              <a:defRPr sz="4400" b="1" kern="1200">
                <a:solidFill>
                  <a:srgbClr val="086B97"/>
                </a:solidFill>
                <a:latin typeface="Arial"/>
                <a:ea typeface="+mj-ea"/>
                <a:cs typeface="Arial"/>
              </a:defRPr>
            </a:lvl1pPr>
            <a:lvl2pPr algn="ctr" defTabSz="457200" rtl="0" eaLnBrk="0" fontAlgn="base" hangingPunct="0">
              <a:spcBef>
                <a:spcPct val="0"/>
              </a:spcBef>
              <a:spcAft>
                <a:spcPct val="0"/>
              </a:spcAft>
              <a:defRPr sz="4400" b="1">
                <a:solidFill>
                  <a:srgbClr val="086B97"/>
                </a:solidFill>
                <a:latin typeface="Arial" charset="0"/>
                <a:cs typeface="Arial" charset="0"/>
              </a:defRPr>
            </a:lvl2pPr>
            <a:lvl3pPr algn="ctr" defTabSz="457200" rtl="0" eaLnBrk="0" fontAlgn="base" hangingPunct="0">
              <a:spcBef>
                <a:spcPct val="0"/>
              </a:spcBef>
              <a:spcAft>
                <a:spcPct val="0"/>
              </a:spcAft>
              <a:defRPr sz="4400" b="1">
                <a:solidFill>
                  <a:srgbClr val="086B97"/>
                </a:solidFill>
                <a:latin typeface="Arial" charset="0"/>
                <a:cs typeface="Arial" charset="0"/>
              </a:defRPr>
            </a:lvl3pPr>
            <a:lvl4pPr algn="ctr" defTabSz="457200" rtl="0" eaLnBrk="0" fontAlgn="base" hangingPunct="0">
              <a:spcBef>
                <a:spcPct val="0"/>
              </a:spcBef>
              <a:spcAft>
                <a:spcPct val="0"/>
              </a:spcAft>
              <a:defRPr sz="4400" b="1">
                <a:solidFill>
                  <a:srgbClr val="086B97"/>
                </a:solidFill>
                <a:latin typeface="Arial" charset="0"/>
                <a:cs typeface="Arial" charset="0"/>
              </a:defRPr>
            </a:lvl4pPr>
            <a:lvl5pPr algn="ctr" defTabSz="457200" rtl="0" eaLnBrk="0" fontAlgn="base" hangingPunct="0">
              <a:spcBef>
                <a:spcPct val="0"/>
              </a:spcBef>
              <a:spcAft>
                <a:spcPct val="0"/>
              </a:spcAft>
              <a:defRPr sz="4400" b="1">
                <a:solidFill>
                  <a:srgbClr val="086B97"/>
                </a:solidFill>
                <a:latin typeface="Arial" charset="0"/>
                <a:cs typeface="Arial" charset="0"/>
              </a:defRPr>
            </a:lvl5pPr>
            <a:lvl6pPr marL="457200" algn="ctr" defTabSz="457200" rtl="0" fontAlgn="base">
              <a:spcBef>
                <a:spcPct val="0"/>
              </a:spcBef>
              <a:spcAft>
                <a:spcPct val="0"/>
              </a:spcAft>
              <a:defRPr sz="4400" b="1">
                <a:solidFill>
                  <a:srgbClr val="086B97"/>
                </a:solidFill>
                <a:latin typeface="Arial" charset="0"/>
                <a:cs typeface="Arial" charset="0"/>
              </a:defRPr>
            </a:lvl6pPr>
            <a:lvl7pPr marL="914400" algn="ctr" defTabSz="457200" rtl="0" fontAlgn="base">
              <a:spcBef>
                <a:spcPct val="0"/>
              </a:spcBef>
              <a:spcAft>
                <a:spcPct val="0"/>
              </a:spcAft>
              <a:defRPr sz="4400" b="1">
                <a:solidFill>
                  <a:srgbClr val="086B97"/>
                </a:solidFill>
                <a:latin typeface="Arial" charset="0"/>
                <a:cs typeface="Arial" charset="0"/>
              </a:defRPr>
            </a:lvl7pPr>
            <a:lvl8pPr marL="1371600" algn="ctr" defTabSz="457200" rtl="0" fontAlgn="base">
              <a:spcBef>
                <a:spcPct val="0"/>
              </a:spcBef>
              <a:spcAft>
                <a:spcPct val="0"/>
              </a:spcAft>
              <a:defRPr sz="4400" b="1">
                <a:solidFill>
                  <a:srgbClr val="086B97"/>
                </a:solidFill>
                <a:latin typeface="Arial" charset="0"/>
                <a:cs typeface="Arial" charset="0"/>
              </a:defRPr>
            </a:lvl8pPr>
            <a:lvl9pPr marL="1828800" algn="ctr" defTabSz="457200" rtl="0" fontAlgn="base">
              <a:spcBef>
                <a:spcPct val="0"/>
              </a:spcBef>
              <a:spcAft>
                <a:spcPct val="0"/>
              </a:spcAft>
              <a:defRPr sz="4400" b="1">
                <a:solidFill>
                  <a:srgbClr val="086B97"/>
                </a:solidFill>
                <a:latin typeface="Arial" charset="0"/>
                <a:cs typeface="Arial" charset="0"/>
              </a:defRPr>
            </a:lvl9pPr>
          </a:lstStyle>
          <a:p>
            <a:r>
              <a:rPr lang="en-US" sz="7200" dirty="0" smtClean="0">
                <a:solidFill>
                  <a:schemeClr val="tx1"/>
                </a:solidFill>
                <a:latin typeface="Arial Narrow" panose="020B0606020202030204" pitchFamily="34" charset="0"/>
              </a:rPr>
              <a:t>Questions</a:t>
            </a:r>
            <a:endParaRPr lang="en-US" sz="7200" dirty="0">
              <a:solidFill>
                <a:schemeClr val="tx1"/>
              </a:solidFill>
              <a:latin typeface="Arial Narrow" panose="020B0606020202030204" pitchFamily="34" charset="0"/>
            </a:endParaRPr>
          </a:p>
        </p:txBody>
      </p:sp>
      <p:sp>
        <p:nvSpPr>
          <p:cNvPr id="5" name="Rectangle 4"/>
          <p:cNvSpPr/>
          <p:nvPr/>
        </p:nvSpPr>
        <p:spPr>
          <a:xfrm>
            <a:off x="843413" y="6127058"/>
            <a:ext cx="8136904" cy="369332"/>
          </a:xfrm>
          <a:prstGeom prst="rect">
            <a:avLst/>
          </a:prstGeom>
        </p:spPr>
        <p:txBody>
          <a:bodyPr wrap="square">
            <a:spAutoFit/>
          </a:bodyPr>
          <a:lstStyle/>
          <a:p>
            <a:pPr algn="ctr"/>
            <a:r>
              <a:rPr lang="en-CA" dirty="0">
                <a:solidFill>
                  <a:srgbClr val="00B050"/>
                </a:solidFill>
                <a:latin typeface="Arial Black" panose="020B0A04020102020204" pitchFamily="34" charset="0"/>
                <a:hlinkClick r:id="rId2"/>
              </a:rPr>
              <a:t>http://www.openbookproject.net/books/bpp4awd/ch05.html</a:t>
            </a:r>
            <a:r>
              <a:rPr lang="en-CA" dirty="0">
                <a:solidFill>
                  <a:srgbClr val="00B050"/>
                </a:solidFill>
                <a:latin typeface="Arial Black" panose="020B0A04020102020204" pitchFamily="34" charset="0"/>
              </a:rPr>
              <a:t> </a:t>
            </a:r>
          </a:p>
        </p:txBody>
      </p:sp>
    </p:spTree>
    <p:extLst>
      <p:ext uri="{BB962C8B-B14F-4D97-AF65-F5344CB8AC3E}">
        <p14:creationId xmlns:p14="http://schemas.microsoft.com/office/powerpoint/2010/main" val="557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b="1" dirty="0">
                <a:solidFill>
                  <a:schemeClr val="accent2">
                    <a:lumMod val="50000"/>
                  </a:schemeClr>
                </a:solidFill>
                <a:effectLst>
                  <a:outerShdw blurRad="38100" dist="38100" dir="2700000" algn="tl">
                    <a:srgbClr val="000000">
                      <a:alpha val="43137"/>
                    </a:srgbClr>
                  </a:outerShdw>
                </a:effectLst>
                <a:latin typeface="Calibri"/>
              </a:rPr>
              <a:t>Objectives</a:t>
            </a:r>
            <a:endParaRPr lang="en-CA"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351840" cy="4997152"/>
          </a:xfrm>
        </p:spPr>
        <p:txBody>
          <a:bodyPr>
            <a:normAutofit/>
          </a:bodyPr>
          <a:lstStyle/>
          <a:p>
            <a:pPr marL="342900" lvl="0" indent="-342900" fontAlgn="base">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3600" dirty="0">
                <a:solidFill>
                  <a:srgbClr val="FF0000"/>
                </a:solidFill>
                <a:latin typeface="Calibri"/>
              </a:rPr>
              <a:t>You should be able:</a:t>
            </a:r>
            <a:endParaRPr lang="en-GB" altLang="en-US" sz="2800" dirty="0">
              <a:solidFill>
                <a:srgbClr val="4F81BD"/>
              </a:solidFill>
              <a:latin typeface="Calibri"/>
            </a:endParaRP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alibri"/>
              </a:rPr>
              <a:t>To define Type coercion</a:t>
            </a: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smtClean="0">
                <a:latin typeface="Calibri"/>
              </a:rPr>
              <a:t>To </a:t>
            </a:r>
            <a:r>
              <a:rPr lang="en-GB" altLang="en-US" sz="2400" dirty="0">
                <a:latin typeface="Calibri"/>
              </a:rPr>
              <a:t>understand the important role of </a:t>
            </a:r>
            <a:r>
              <a:rPr lang="en-US" altLang="en-US" sz="2400" dirty="0">
                <a:latin typeface="Calibri"/>
              </a:rPr>
              <a:t>functions and why programmers divide programs up into sets of cooperating functions</a:t>
            </a: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alibri"/>
              </a:rPr>
              <a:t>To </a:t>
            </a:r>
            <a:r>
              <a:rPr lang="en-US" altLang="en-US" sz="2400" dirty="0" smtClean="0">
                <a:latin typeface="Calibri"/>
              </a:rPr>
              <a:t>define </a:t>
            </a:r>
            <a:r>
              <a:rPr lang="en-US" altLang="en-US" sz="2400" dirty="0">
                <a:latin typeface="Calibri"/>
              </a:rPr>
              <a:t>new functions in Python as well as to understand the way</a:t>
            </a:r>
            <a:r>
              <a:rPr lang="en-GB" altLang="en-US" sz="2400" dirty="0">
                <a:latin typeface="Calibri"/>
              </a:rPr>
              <a:t> to use them</a:t>
            </a:r>
            <a:endParaRPr lang="en-US" altLang="en-US" sz="2400" dirty="0">
              <a:latin typeface="Calibri"/>
            </a:endParaRP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latin typeface="Calibri"/>
              </a:rPr>
              <a:t>To understand the details of function calls and parameter passing in Python</a:t>
            </a:r>
          </a:p>
          <a:p>
            <a:pPr marL="742950" lvl="1" indent="-285750" fontAlgn="base">
              <a:spcBef>
                <a:spcPct val="20000"/>
              </a:spcBef>
              <a:spcAft>
                <a:spcPct val="0"/>
              </a:spcAft>
              <a:buClrTx/>
              <a:buSzTx/>
              <a:buFont typeface="Wingdings"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latin typeface="Calibri"/>
              </a:rPr>
              <a:t>To </a:t>
            </a:r>
            <a:r>
              <a:rPr lang="en-US" altLang="en-US" sz="2400" dirty="0">
                <a:latin typeface="Calibri"/>
              </a:rPr>
              <a:t>understand Flow of </a:t>
            </a:r>
            <a:r>
              <a:rPr lang="en-US" altLang="en-US" sz="2400" dirty="0" smtClean="0">
                <a:latin typeface="Calibri"/>
              </a:rPr>
              <a:t>Execution</a:t>
            </a:r>
            <a:endParaRPr lang="en-GB" altLang="en-US" sz="2400" dirty="0">
              <a:latin typeface="Calibri"/>
            </a:endParaRPr>
          </a:p>
          <a:p>
            <a:pPr marL="0" indent="0">
              <a:buNone/>
            </a:pP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3</a:t>
            </a:fld>
            <a:endParaRPr lang="en-CA"/>
          </a:p>
        </p:txBody>
      </p:sp>
    </p:spTree>
    <p:extLst>
      <p:ext uri="{BB962C8B-B14F-4D97-AF65-F5344CB8AC3E}">
        <p14:creationId xmlns:p14="http://schemas.microsoft.com/office/powerpoint/2010/main" val="2577471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accent2">
                    <a:lumMod val="50000"/>
                  </a:schemeClr>
                </a:solidFill>
                <a:effectLst>
                  <a:outerShdw blurRad="38100" dist="38100" dir="2700000" algn="tl">
                    <a:srgbClr val="000000">
                      <a:alpha val="43137"/>
                    </a:srgbClr>
                  </a:outerShdw>
                </a:effectLst>
              </a:rPr>
              <a:t>Type </a:t>
            </a:r>
            <a:r>
              <a:rPr lang="en-CA" b="1" dirty="0">
                <a:solidFill>
                  <a:schemeClr val="accent2">
                    <a:lumMod val="50000"/>
                  </a:schemeClr>
                </a:solidFill>
                <a:effectLst>
                  <a:outerShdw blurRad="38100" dist="38100" dir="2700000" algn="tl">
                    <a:srgbClr val="000000">
                      <a:alpha val="43137"/>
                    </a:srgbClr>
                  </a:outerShdw>
                </a:effectLst>
              </a:rPr>
              <a:t>Coercion </a:t>
            </a:r>
          </a:p>
        </p:txBody>
      </p:sp>
      <p:sp>
        <p:nvSpPr>
          <p:cNvPr id="3" name="Content Placeholder 2"/>
          <p:cNvSpPr>
            <a:spLocks noGrp="1"/>
          </p:cNvSpPr>
          <p:nvPr>
            <p:ph sz="quarter" idx="1"/>
          </p:nvPr>
        </p:nvSpPr>
        <p:spPr>
          <a:xfrm>
            <a:off x="612648" y="1600200"/>
            <a:ext cx="8423848" cy="4997152"/>
          </a:xfrm>
        </p:spPr>
        <p:txBody>
          <a:bodyPr/>
          <a:lstStyle/>
          <a:p>
            <a:pPr marL="342900" lvl="0" indent="-342900" eaLnBrk="0" fontAlgn="base" hangingPunct="0">
              <a:spcBef>
                <a:spcPct val="20000"/>
              </a:spcBef>
              <a:spcAft>
                <a:spcPct val="0"/>
              </a:spcAft>
              <a:buClrTx/>
              <a:buSzTx/>
              <a:buFont typeface="Wingdings" pitchFamily="2" charset="2"/>
              <a:buChar char="§"/>
              <a:defRPr/>
            </a:pPr>
            <a:r>
              <a:rPr lang="en-CA" sz="3200" dirty="0" smtClean="0">
                <a:latin typeface="Calibri"/>
              </a:rPr>
              <a:t>Type </a:t>
            </a:r>
            <a:r>
              <a:rPr lang="en-CA" sz="3200" dirty="0">
                <a:latin typeface="Calibri"/>
              </a:rPr>
              <a:t>Coercion : means “automatic type conversion”</a:t>
            </a:r>
          </a:p>
          <a:p>
            <a:pPr marL="0" lvl="0" indent="0" eaLnBrk="0" fontAlgn="base" hangingPunct="0">
              <a:spcBef>
                <a:spcPct val="20000"/>
              </a:spcBef>
              <a:spcAft>
                <a:spcPct val="0"/>
              </a:spcAft>
              <a:buClrTx/>
              <a:buSzTx/>
              <a:buNone/>
              <a:defRPr/>
            </a:pPr>
            <a:endParaRPr lang="en-CA" sz="3200" dirty="0">
              <a:latin typeface="Calibri"/>
            </a:endParaRPr>
          </a:p>
          <a:p>
            <a:pPr marL="0" indent="0">
              <a:buNone/>
            </a:pP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4</a:t>
            </a:fld>
            <a:endParaRPr lang="en-CA"/>
          </a:p>
        </p:txBody>
      </p:sp>
      <p:graphicFrame>
        <p:nvGraphicFramePr>
          <p:cNvPr id="4" name="Table 3"/>
          <p:cNvGraphicFramePr>
            <a:graphicFrameLocks noGrp="1"/>
          </p:cNvGraphicFramePr>
          <p:nvPr>
            <p:extLst>
              <p:ext uri="{D42A27DB-BD31-4B8C-83A1-F6EECF244321}">
                <p14:modId xmlns:p14="http://schemas.microsoft.com/office/powerpoint/2010/main" val="2300618118"/>
              </p:ext>
            </p:extLst>
          </p:nvPr>
        </p:nvGraphicFramePr>
        <p:xfrm>
          <a:off x="1547664" y="3068960"/>
          <a:ext cx="6096000" cy="1950720"/>
        </p:xfrm>
        <a:graphic>
          <a:graphicData uri="http://schemas.openxmlformats.org/drawingml/2006/table">
            <a:tbl>
              <a:tblPr firstRow="1" bandRow="1">
                <a:tableStyleId>{5A111915-BE36-4E01-A7E5-04B1672EAD32}</a:tableStyleId>
              </a:tblPr>
              <a:tblGrid>
                <a:gridCol w="3048000"/>
                <a:gridCol w="3048000"/>
              </a:tblGrid>
              <a:tr h="370840">
                <a:tc>
                  <a:txBody>
                    <a:bodyPr/>
                    <a:lstStyle/>
                    <a:p>
                      <a:pPr marL="0" marR="0">
                        <a:spcBef>
                          <a:spcPts val="0"/>
                        </a:spcBef>
                        <a:spcAft>
                          <a:spcPts val="0"/>
                        </a:spcAft>
                      </a:pPr>
                      <a:r>
                        <a:rPr lang="en-US" sz="3200" dirty="0"/>
                        <a:t>Type Conversion</a:t>
                      </a:r>
                      <a:endParaRPr lang="en-US" sz="3200" dirty="0">
                        <a:latin typeface="Times New Roman"/>
                        <a:ea typeface="Times New Roman"/>
                      </a:endParaRPr>
                    </a:p>
                  </a:txBody>
                  <a:tcPr marL="63944" marR="63944" marT="0" marB="0"/>
                </a:tc>
                <a:tc>
                  <a:txBody>
                    <a:bodyPr/>
                    <a:lstStyle/>
                    <a:p>
                      <a:pPr marL="0" marR="0">
                        <a:spcBef>
                          <a:spcPts val="0"/>
                        </a:spcBef>
                        <a:spcAft>
                          <a:spcPts val="0"/>
                        </a:spcAft>
                      </a:pPr>
                      <a:r>
                        <a:rPr lang="en-US" sz="3200" dirty="0"/>
                        <a:t>Type Coercion</a:t>
                      </a:r>
                      <a:endParaRPr lang="en-US" sz="3200" dirty="0">
                        <a:latin typeface="Times New Roman"/>
                        <a:ea typeface="Times New Roman"/>
                      </a:endParaRPr>
                    </a:p>
                  </a:txBody>
                  <a:tcPr marL="63944" marR="63944" marT="0" marB="0"/>
                </a:tc>
              </a:tr>
              <a:tr h="370840">
                <a:tc>
                  <a:txBody>
                    <a:bodyPr/>
                    <a:lstStyle/>
                    <a:p>
                      <a:pPr marL="0" marR="0">
                        <a:spcBef>
                          <a:spcPts val="0"/>
                        </a:spcBef>
                        <a:spcAft>
                          <a:spcPts val="0"/>
                        </a:spcAft>
                      </a:pPr>
                      <a:r>
                        <a:rPr lang="en-US" sz="3200" dirty="0"/>
                        <a:t/>
                      </a:r>
                      <a:br>
                        <a:rPr lang="en-US" sz="3200" dirty="0"/>
                      </a:br>
                      <a:r>
                        <a:rPr lang="en-US" sz="3200" dirty="0"/>
                        <a:t>minute = 59</a:t>
                      </a:r>
                    </a:p>
                    <a:p>
                      <a:pPr marL="0" marR="0">
                        <a:spcBef>
                          <a:spcPts val="0"/>
                        </a:spcBef>
                        <a:spcAft>
                          <a:spcPts val="0"/>
                        </a:spcAft>
                      </a:pPr>
                      <a:r>
                        <a:rPr lang="en-US" sz="3200" dirty="0"/>
                        <a:t>float(minute) / 60</a:t>
                      </a:r>
                      <a:endParaRPr lang="en-US" sz="3200" dirty="0">
                        <a:latin typeface="Times New Roman"/>
                        <a:ea typeface="Times New Roman"/>
                      </a:endParaRPr>
                    </a:p>
                  </a:txBody>
                  <a:tcPr marL="63944" marR="63944" marT="0" marB="0"/>
                </a:tc>
                <a:tc>
                  <a:txBody>
                    <a:bodyPr/>
                    <a:lstStyle/>
                    <a:p>
                      <a:pPr marL="0" marR="0">
                        <a:spcBef>
                          <a:spcPts val="0"/>
                        </a:spcBef>
                        <a:spcAft>
                          <a:spcPts val="0"/>
                        </a:spcAft>
                      </a:pPr>
                      <a:endParaRPr lang="en-US" sz="3200" dirty="0"/>
                    </a:p>
                    <a:p>
                      <a:pPr marL="0" marR="0">
                        <a:spcBef>
                          <a:spcPts val="0"/>
                        </a:spcBef>
                        <a:spcAft>
                          <a:spcPts val="0"/>
                        </a:spcAft>
                      </a:pPr>
                      <a:r>
                        <a:rPr lang="en-US" sz="3200" dirty="0"/>
                        <a:t>minute = 59</a:t>
                      </a:r>
                      <a:br>
                        <a:rPr lang="en-US" sz="3200" dirty="0"/>
                      </a:br>
                      <a:r>
                        <a:rPr lang="en-US" sz="3200" dirty="0"/>
                        <a:t>minute / 60.0</a:t>
                      </a:r>
                      <a:endParaRPr lang="en-US" sz="3200" dirty="0">
                        <a:latin typeface="Times New Roman"/>
                        <a:ea typeface="Times New Roman"/>
                      </a:endParaRPr>
                    </a:p>
                  </a:txBody>
                  <a:tcPr marL="63944" marR="63944" marT="0" marB="0"/>
                </a:tc>
              </a:tr>
            </a:tbl>
          </a:graphicData>
        </a:graphic>
      </p:graphicFrame>
    </p:spTree>
    <p:extLst>
      <p:ext uri="{BB962C8B-B14F-4D97-AF65-F5344CB8AC3E}">
        <p14:creationId xmlns:p14="http://schemas.microsoft.com/office/powerpoint/2010/main" val="2924031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accent2">
                    <a:lumMod val="50000"/>
                  </a:schemeClr>
                </a:solidFill>
                <a:effectLst>
                  <a:outerShdw blurRad="38100" dist="38100" dir="2700000" algn="tl">
                    <a:srgbClr val="000000">
                      <a:alpha val="43137"/>
                    </a:srgbClr>
                  </a:outerShdw>
                </a:effectLst>
              </a:rPr>
              <a:t>The idea of functions</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423848" cy="4997152"/>
          </a:xfrm>
        </p:spPr>
        <p:txBody>
          <a:bodyPr/>
          <a:lstStyle/>
          <a:p>
            <a:pPr marL="342900" lvl="0" indent="-342900" eaLnBrk="0" fontAlgn="base" hangingPunct="0">
              <a:spcBef>
                <a:spcPct val="20000"/>
              </a:spcBef>
              <a:spcAft>
                <a:spcPct val="0"/>
              </a:spcAft>
              <a:buClrTx/>
              <a:buSzTx/>
              <a:buFont typeface="Wingdings" pitchFamily="2" charset="2"/>
              <a:buChar char="§"/>
              <a:defRPr/>
            </a:pPr>
            <a:r>
              <a:rPr lang="en-CA" sz="3200" dirty="0">
                <a:latin typeface="Calibri"/>
              </a:rPr>
              <a:t>We have already been using function definitions to allow us to write and test many small "programs" within a single file.</a:t>
            </a:r>
          </a:p>
          <a:p>
            <a:pPr marL="342900" lvl="0" indent="-342900" eaLnBrk="0" fontAlgn="base" hangingPunct="0">
              <a:spcBef>
                <a:spcPct val="20000"/>
              </a:spcBef>
              <a:spcAft>
                <a:spcPct val="0"/>
              </a:spcAft>
              <a:buClrTx/>
              <a:buSzTx/>
              <a:buFont typeface="Wingdings" pitchFamily="2" charset="2"/>
              <a:buChar char="§"/>
              <a:defRPr/>
            </a:pPr>
            <a:r>
              <a:rPr lang="en-CA" sz="3200" dirty="0">
                <a:latin typeface="Calibri"/>
              </a:rPr>
              <a:t>However, most "real-world" programs are longer than those we have written so far.</a:t>
            </a:r>
          </a:p>
          <a:p>
            <a:pPr marL="342900" lvl="0" indent="-342900" eaLnBrk="0" fontAlgn="base" hangingPunct="0">
              <a:spcBef>
                <a:spcPct val="20000"/>
              </a:spcBef>
              <a:spcAft>
                <a:spcPct val="0"/>
              </a:spcAft>
              <a:buClrTx/>
              <a:buSzTx/>
              <a:buFont typeface="Wingdings" pitchFamily="2" charset="2"/>
              <a:buChar char="§"/>
              <a:defRPr/>
            </a:pPr>
            <a:r>
              <a:rPr lang="en-CA" sz="3200" dirty="0">
                <a:latin typeface="Calibri"/>
              </a:rPr>
              <a:t>Typically, a program is a </a:t>
            </a:r>
            <a:r>
              <a:rPr lang="en-CA" sz="3200" b="1" u="sng" dirty="0">
                <a:effectLst>
                  <a:outerShdw blurRad="38100" dist="38100" dir="2700000" algn="tl">
                    <a:srgbClr val="000000">
                      <a:alpha val="43137"/>
                    </a:srgbClr>
                  </a:outerShdw>
                </a:effectLst>
                <a:latin typeface="Calibri"/>
              </a:rPr>
              <a:t>collection</a:t>
            </a:r>
            <a:r>
              <a:rPr lang="en-CA" sz="3200" dirty="0">
                <a:latin typeface="Calibri"/>
              </a:rPr>
              <a:t> of several function definitions.</a:t>
            </a:r>
          </a:p>
          <a:p>
            <a:pPr marL="0" indent="0">
              <a:buNone/>
            </a:pP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5</a:t>
            </a:fld>
            <a:endParaRPr lang="en-CA"/>
          </a:p>
        </p:txBody>
      </p:sp>
    </p:spTree>
    <p:extLst>
      <p:ext uri="{BB962C8B-B14F-4D97-AF65-F5344CB8AC3E}">
        <p14:creationId xmlns:p14="http://schemas.microsoft.com/office/powerpoint/2010/main" val="4172121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accent2">
                    <a:lumMod val="50000"/>
                  </a:schemeClr>
                </a:solidFill>
                <a:effectLst>
                  <a:outerShdw blurRad="38100" dist="38100" dir="2700000" algn="tl">
                    <a:srgbClr val="000000">
                      <a:alpha val="43137"/>
                    </a:srgbClr>
                  </a:outerShdw>
                </a:effectLst>
              </a:rPr>
              <a:t>Why a function?</a:t>
            </a:r>
            <a:endParaRPr lang="en-CA"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lnSpcReduction="10000"/>
          </a:bodyPr>
          <a:lstStyle/>
          <a:p>
            <a:pPr marL="342900" lvl="0" indent="-342900" fontAlgn="base">
              <a:spcBef>
                <a:spcPct val="20000"/>
              </a:spcBef>
              <a:spcAft>
                <a:spcPct val="0"/>
              </a:spcAft>
              <a:buClrTx/>
              <a:buSzTx/>
              <a:buFont typeface="Wingdings" pitchFamily="2" charset="2"/>
              <a:buChar char="Ø"/>
            </a:pPr>
            <a:r>
              <a:rPr lang="en-US" altLang="en-US" sz="3200" dirty="0">
                <a:latin typeface="Calibri"/>
              </a:rPr>
              <a:t>a function is a way for a programmer to organize a program</a:t>
            </a:r>
          </a:p>
          <a:p>
            <a:pPr marL="342900" lvl="0" indent="-342900" fontAlgn="base">
              <a:spcBef>
                <a:spcPct val="20000"/>
              </a:spcBef>
              <a:spcAft>
                <a:spcPct val="0"/>
              </a:spcAft>
              <a:buClrTx/>
              <a:buSzTx/>
              <a:buFont typeface="Wingdings" pitchFamily="2" charset="2"/>
              <a:buChar char="Ø"/>
            </a:pPr>
            <a:r>
              <a:rPr lang="en-US" altLang="en-US" sz="3200" dirty="0">
                <a:latin typeface="Calibri"/>
              </a:rPr>
              <a:t>a programmer organizes a program into Files and into functions in a similar way a book writer organizes a book into Chapters and into paragraphs</a:t>
            </a:r>
          </a:p>
          <a:p>
            <a:pPr marL="342900" lvl="0" indent="-342900" fontAlgn="base">
              <a:spcBef>
                <a:spcPct val="20000"/>
              </a:spcBef>
              <a:spcAft>
                <a:spcPct val="0"/>
              </a:spcAft>
              <a:buClrTx/>
              <a:buSzTx/>
              <a:buFont typeface="Wingdings" pitchFamily="2" charset="2"/>
              <a:buChar char="Ø"/>
            </a:pPr>
            <a:r>
              <a:rPr lang="en-US" altLang="en-US" sz="3200" dirty="0">
                <a:latin typeface="Calibri"/>
              </a:rPr>
              <a:t>one difference (benefit) between functions and paragraphs is that a function can be “re-used</a:t>
            </a:r>
            <a:r>
              <a:rPr lang="en-US" altLang="en-US" sz="3200" dirty="0" smtClean="0">
                <a:latin typeface="Calibri"/>
              </a:rPr>
              <a:t>”</a:t>
            </a:r>
            <a:endParaRPr lang="en-US" altLang="en-US" sz="3200" dirty="0">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6</a:t>
            </a:fld>
            <a:endParaRPr lang="en-CA"/>
          </a:p>
        </p:txBody>
      </p:sp>
    </p:spTree>
    <p:extLst>
      <p:ext uri="{BB962C8B-B14F-4D97-AF65-F5344CB8AC3E}">
        <p14:creationId xmlns:p14="http://schemas.microsoft.com/office/powerpoint/2010/main" val="2413522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accent2">
                    <a:lumMod val="50000"/>
                  </a:schemeClr>
                </a:solidFill>
                <a:effectLst>
                  <a:outerShdw blurRad="38100" dist="38100" dir="2700000" algn="tl">
                    <a:srgbClr val="000000">
                      <a:alpha val="43137"/>
                    </a:srgbClr>
                  </a:outerShdw>
                </a:effectLst>
              </a:rPr>
              <a:t>The task of Functions</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279832" cy="5141168"/>
          </a:xfrm>
        </p:spPr>
        <p:txBody>
          <a:bodyPr>
            <a:normAutofit fontScale="92500" lnSpcReduction="10000"/>
          </a:bodyPr>
          <a:lstStyle/>
          <a:p>
            <a:pPr marL="342900" lvl="0" indent="-342900" fontAlgn="base">
              <a:lnSpc>
                <a:spcPct val="90000"/>
              </a:lnSpc>
              <a:spcBef>
                <a:spcPct val="20000"/>
              </a:spcBef>
              <a:spcAft>
                <a:spcPct val="0"/>
              </a:spcAft>
              <a:buClrTx/>
              <a:buSzTx/>
              <a:buFont typeface="Wingdings" pitchFamily="2" charset="2"/>
              <a:buChar char="Ø"/>
            </a:pPr>
            <a:r>
              <a:rPr lang="en-US" altLang="en-US" sz="3200" dirty="0">
                <a:latin typeface="Calibri"/>
              </a:rPr>
              <a:t>Having similar or identical code in more than one place has some drawbacks:</a:t>
            </a:r>
          </a:p>
          <a:p>
            <a:pPr marL="742950" lvl="1" indent="-285750" fontAlgn="base">
              <a:lnSpc>
                <a:spcPct val="90000"/>
              </a:lnSpc>
              <a:spcBef>
                <a:spcPct val="20000"/>
              </a:spcBef>
              <a:spcAft>
                <a:spcPct val="0"/>
              </a:spcAft>
              <a:buClrTx/>
              <a:buSzTx/>
              <a:buFont typeface="Wingdings" pitchFamily="2" charset="2"/>
              <a:buChar char="q"/>
            </a:pPr>
            <a:r>
              <a:rPr lang="en-US" altLang="en-US" sz="2800" dirty="0">
                <a:latin typeface="Calibri"/>
              </a:rPr>
              <a:t>Issue one: writing the same code twice or more</a:t>
            </a:r>
          </a:p>
          <a:p>
            <a:pPr marL="742950" lvl="1" indent="-285750" fontAlgn="base">
              <a:lnSpc>
                <a:spcPct val="90000"/>
              </a:lnSpc>
              <a:spcBef>
                <a:spcPct val="20000"/>
              </a:spcBef>
              <a:spcAft>
                <a:spcPct val="0"/>
              </a:spcAft>
              <a:buClrTx/>
              <a:buSzTx/>
              <a:buFont typeface="Wingdings" pitchFamily="2" charset="2"/>
              <a:buChar char="q"/>
            </a:pPr>
            <a:r>
              <a:rPr lang="en-US" altLang="en-US" sz="2800" dirty="0">
                <a:latin typeface="Calibri"/>
              </a:rPr>
              <a:t>Issue two: This same code must be maintained in two separate places</a:t>
            </a:r>
          </a:p>
          <a:p>
            <a:pPr marL="342900" lvl="0" indent="-342900" fontAlgn="base">
              <a:lnSpc>
                <a:spcPct val="90000"/>
              </a:lnSpc>
              <a:spcBef>
                <a:spcPct val="20000"/>
              </a:spcBef>
              <a:spcAft>
                <a:spcPct val="0"/>
              </a:spcAft>
              <a:buClrTx/>
              <a:buSzTx/>
              <a:buFont typeface="Wingdings" pitchFamily="2" charset="2"/>
              <a:buChar char="Ø"/>
            </a:pPr>
            <a:r>
              <a:rPr lang="en-US" altLang="en-US" sz="3200" dirty="0">
                <a:latin typeface="Calibri"/>
              </a:rPr>
              <a:t>Functions can be used to </a:t>
            </a:r>
            <a:r>
              <a:rPr lang="en-US" altLang="en-US" sz="3200" b="1" u="sng" dirty="0">
                <a:latin typeface="Calibri"/>
              </a:rPr>
              <a:t>reduce code duplication</a:t>
            </a:r>
            <a:r>
              <a:rPr lang="en-US" altLang="en-US" sz="3200" dirty="0">
                <a:latin typeface="Calibri"/>
              </a:rPr>
              <a:t> and make programs more easily understood and maintained.</a:t>
            </a:r>
          </a:p>
          <a:p>
            <a:pPr marL="342900" lvl="0" indent="-342900" eaLnBrk="0" fontAlgn="base" hangingPunct="0">
              <a:spcBef>
                <a:spcPct val="20000"/>
              </a:spcBef>
              <a:spcAft>
                <a:spcPct val="0"/>
              </a:spcAft>
              <a:buClrTx/>
              <a:buSzTx/>
              <a:buFont typeface="Wingdings" pitchFamily="2" charset="2"/>
              <a:buChar char="Ø"/>
            </a:pPr>
            <a:r>
              <a:rPr lang="en-CA" altLang="en-US" sz="3200" dirty="0">
                <a:latin typeface="Calibri"/>
              </a:rPr>
              <a:t>The purpose of using functions is:</a:t>
            </a:r>
          </a:p>
          <a:p>
            <a:pPr marL="742950" lvl="1" indent="-285750" eaLnBrk="0" fontAlgn="base" hangingPunct="0">
              <a:spcBef>
                <a:spcPct val="20000"/>
              </a:spcBef>
              <a:spcAft>
                <a:spcPct val="0"/>
              </a:spcAft>
              <a:buClrTx/>
              <a:buSzTx/>
              <a:buFont typeface="Wingdings" pitchFamily="2" charset="2"/>
              <a:buChar char="§"/>
            </a:pPr>
            <a:r>
              <a:rPr lang="en-CA" altLang="en-US" sz="2800" dirty="0">
                <a:latin typeface="Calibri"/>
              </a:rPr>
              <a:t>to help break a large problem into smaller parts;</a:t>
            </a:r>
          </a:p>
          <a:p>
            <a:pPr marL="742950" lvl="1" indent="-285750" eaLnBrk="0" fontAlgn="base" hangingPunct="0">
              <a:spcBef>
                <a:spcPct val="20000"/>
              </a:spcBef>
              <a:spcAft>
                <a:spcPct val="0"/>
              </a:spcAft>
              <a:buClrTx/>
              <a:buSzTx/>
              <a:buFont typeface="Wingdings" pitchFamily="2" charset="2"/>
              <a:buChar char="§"/>
            </a:pPr>
            <a:r>
              <a:rPr lang="en-CA" altLang="en-US" sz="2800" dirty="0">
                <a:latin typeface="Calibri"/>
              </a:rPr>
              <a:t>to improve the readability of code; and</a:t>
            </a:r>
          </a:p>
          <a:p>
            <a:pPr marL="742950" lvl="1" indent="-285750" eaLnBrk="0" fontAlgn="base" hangingPunct="0">
              <a:spcBef>
                <a:spcPct val="20000"/>
              </a:spcBef>
              <a:spcAft>
                <a:spcPct val="0"/>
              </a:spcAft>
              <a:buClrTx/>
              <a:buSzTx/>
              <a:buFont typeface="Wingdings" pitchFamily="2" charset="2"/>
              <a:buChar char="§"/>
            </a:pPr>
            <a:r>
              <a:rPr lang="en-CA" altLang="en-US" sz="2800" dirty="0">
                <a:latin typeface="Calibri"/>
              </a:rPr>
              <a:t>to avoid writing similar code over-and-over again.</a:t>
            </a: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7</a:t>
            </a:fld>
            <a:endParaRPr lang="en-CA"/>
          </a:p>
        </p:txBody>
      </p:sp>
    </p:spTree>
    <p:extLst>
      <p:ext uri="{BB962C8B-B14F-4D97-AF65-F5344CB8AC3E}">
        <p14:creationId xmlns:p14="http://schemas.microsoft.com/office/powerpoint/2010/main" val="3314564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accent2">
                    <a:lumMod val="50000"/>
                  </a:schemeClr>
                </a:solidFill>
                <a:effectLst>
                  <a:outerShdw blurRad="38100" dist="38100" dir="2700000" algn="tl">
                    <a:srgbClr val="000000">
                      <a:alpha val="43137"/>
                    </a:srgbClr>
                  </a:outerShdw>
                </a:effectLst>
              </a:rPr>
              <a:t>Built-in Functions </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423848" cy="5141168"/>
          </a:xfrm>
        </p:spPr>
        <p:txBody>
          <a:bodyPr>
            <a:normAutofit fontScale="92500" lnSpcReduction="10000"/>
          </a:bodyPr>
          <a:lstStyle/>
          <a:p>
            <a:pPr marL="342900" lvl="0" indent="-342900" fontAlgn="base">
              <a:lnSpc>
                <a:spcPct val="90000"/>
              </a:lnSpc>
              <a:spcBef>
                <a:spcPct val="20000"/>
              </a:spcBef>
              <a:spcAft>
                <a:spcPct val="0"/>
              </a:spcAft>
              <a:buClrTx/>
              <a:buSzTx/>
              <a:buFont typeface="Wingdings" pitchFamily="2" charset="2"/>
              <a:buChar char="q"/>
              <a:defRPr/>
            </a:pPr>
            <a:r>
              <a:rPr lang="en-US" sz="2200" dirty="0">
                <a:latin typeface="Calibri"/>
              </a:rPr>
              <a:t>You’ve learned how to use i.e., “call”,  several of Python’s </a:t>
            </a:r>
            <a:r>
              <a:rPr lang="en-US" sz="2200" b="1" dirty="0">
                <a:latin typeface="Calibri"/>
              </a:rPr>
              <a:t>built-in</a:t>
            </a:r>
            <a:r>
              <a:rPr lang="en-US" sz="2200" dirty="0">
                <a:latin typeface="Calibri"/>
              </a:rPr>
              <a:t> functions that can be used in any program.</a:t>
            </a:r>
          </a:p>
          <a:p>
            <a:pPr marL="742950" lvl="1" indent="-285750" fontAlgn="base">
              <a:lnSpc>
                <a:spcPct val="90000"/>
              </a:lnSpc>
              <a:spcBef>
                <a:spcPct val="20000"/>
              </a:spcBef>
              <a:spcAft>
                <a:spcPct val="0"/>
              </a:spcAft>
              <a:buClrTx/>
              <a:buSzTx/>
              <a:buFont typeface="Wingdings" pitchFamily="2" charset="2"/>
              <a:buChar char="§"/>
              <a:defRPr/>
            </a:pPr>
            <a:r>
              <a:rPr lang="en-US" sz="2000" dirty="0" smtClean="0">
                <a:latin typeface="Calibri"/>
              </a:rPr>
              <a:t>input</a:t>
            </a:r>
            <a:r>
              <a:rPr lang="en-US" sz="2000" dirty="0">
                <a:latin typeface="Calibri"/>
              </a:rPr>
              <a:t>(“Enter text: “)</a:t>
            </a:r>
          </a:p>
          <a:p>
            <a:pPr marL="742950" lvl="1" indent="-285750" fontAlgn="base">
              <a:lnSpc>
                <a:spcPct val="90000"/>
              </a:lnSpc>
              <a:spcBef>
                <a:spcPct val="20000"/>
              </a:spcBef>
              <a:spcAft>
                <a:spcPct val="0"/>
              </a:spcAft>
              <a:buClrTx/>
              <a:buSzTx/>
              <a:buFont typeface="Wingdings" pitchFamily="2" charset="2"/>
              <a:buChar char="§"/>
              <a:defRPr/>
            </a:pPr>
            <a:r>
              <a:rPr lang="en-US" sz="2000" dirty="0" err="1">
                <a:latin typeface="Calibri"/>
              </a:rPr>
              <a:t>int</a:t>
            </a:r>
            <a:r>
              <a:rPr lang="en-US" sz="2000" dirty="0">
                <a:latin typeface="Calibri"/>
              </a:rPr>
              <a:t>(35.4), float(45), </a:t>
            </a:r>
            <a:r>
              <a:rPr lang="en-US" sz="2000" dirty="0" err="1">
                <a:latin typeface="Calibri"/>
              </a:rPr>
              <a:t>str</a:t>
            </a:r>
            <a:r>
              <a:rPr lang="en-US" sz="2000" dirty="0">
                <a:latin typeface="Calibri"/>
              </a:rPr>
              <a:t>(34) return 35, 45.0, ’34’</a:t>
            </a:r>
          </a:p>
          <a:p>
            <a:pPr marL="742950" lvl="1" indent="-285750" fontAlgn="base">
              <a:lnSpc>
                <a:spcPct val="90000"/>
              </a:lnSpc>
              <a:spcBef>
                <a:spcPct val="20000"/>
              </a:spcBef>
              <a:spcAft>
                <a:spcPct val="0"/>
              </a:spcAft>
              <a:buClrTx/>
              <a:buSzTx/>
              <a:buFont typeface="Wingdings" pitchFamily="2" charset="2"/>
              <a:buChar char="§"/>
              <a:defRPr/>
            </a:pPr>
            <a:r>
              <a:rPr lang="en-US" sz="2000" dirty="0" err="1">
                <a:latin typeface="Calibri"/>
              </a:rPr>
              <a:t>len</a:t>
            </a:r>
            <a:r>
              <a:rPr lang="en-US" sz="2000" dirty="0">
                <a:latin typeface="Calibri"/>
              </a:rPr>
              <a:t>(“This is a string”) returns 16</a:t>
            </a:r>
          </a:p>
          <a:p>
            <a:pPr marL="742950" lvl="1" indent="-285750" fontAlgn="base">
              <a:lnSpc>
                <a:spcPct val="90000"/>
              </a:lnSpc>
              <a:spcBef>
                <a:spcPct val="20000"/>
              </a:spcBef>
              <a:spcAft>
                <a:spcPct val="0"/>
              </a:spcAft>
              <a:buClrTx/>
              <a:buSzTx/>
              <a:buFont typeface="Wingdings" pitchFamily="2" charset="2"/>
              <a:buChar char="§"/>
              <a:defRPr/>
            </a:pPr>
            <a:r>
              <a:rPr lang="en-US" sz="2000" dirty="0" err="1">
                <a:latin typeface="Calibri"/>
              </a:rPr>
              <a:t>len</a:t>
            </a:r>
            <a:r>
              <a:rPr lang="en-US" sz="2000" dirty="0">
                <a:latin typeface="Calibri"/>
              </a:rPr>
              <a:t>(“”) returns 0</a:t>
            </a:r>
          </a:p>
          <a:p>
            <a:pPr marL="742950" lvl="1" indent="-285750" fontAlgn="base">
              <a:lnSpc>
                <a:spcPct val="90000"/>
              </a:lnSpc>
              <a:spcBef>
                <a:spcPct val="20000"/>
              </a:spcBef>
              <a:spcAft>
                <a:spcPct val="0"/>
              </a:spcAft>
              <a:buClrTx/>
              <a:buSzTx/>
              <a:buFont typeface="Wingdings" pitchFamily="2" charset="2"/>
              <a:buChar char="§"/>
              <a:defRPr/>
            </a:pPr>
            <a:endParaRPr lang="en-US" sz="2000" dirty="0">
              <a:latin typeface="Calibri"/>
            </a:endParaRPr>
          </a:p>
          <a:p>
            <a:pPr marL="342900" lvl="0" indent="-342900" fontAlgn="base">
              <a:lnSpc>
                <a:spcPct val="90000"/>
              </a:lnSpc>
              <a:spcBef>
                <a:spcPct val="20000"/>
              </a:spcBef>
              <a:spcAft>
                <a:spcPct val="0"/>
              </a:spcAft>
              <a:buClrTx/>
              <a:buSzTx/>
              <a:buFont typeface="Wingdings" pitchFamily="2" charset="2"/>
              <a:buChar char="q"/>
              <a:defRPr/>
            </a:pPr>
            <a:r>
              <a:rPr lang="en-US" sz="2200" dirty="0">
                <a:latin typeface="Calibri"/>
              </a:rPr>
              <a:t>round can take one or two arguments</a:t>
            </a:r>
          </a:p>
          <a:p>
            <a:pPr marL="1143000" lvl="2" fontAlgn="base">
              <a:lnSpc>
                <a:spcPct val="90000"/>
              </a:lnSpc>
              <a:spcBef>
                <a:spcPct val="20000"/>
              </a:spcBef>
              <a:spcAft>
                <a:spcPct val="0"/>
              </a:spcAft>
              <a:buClrTx/>
              <a:buSzTx/>
              <a:buFont typeface="Wingdings" pitchFamily="2" charset="2"/>
              <a:buChar char="q"/>
              <a:defRPr/>
            </a:pPr>
            <a:r>
              <a:rPr lang="en-US" sz="2000" dirty="0">
                <a:latin typeface="Calibri"/>
              </a:rPr>
              <a:t>If the only argument is a number round returns the number rounded to the nearest integer</a:t>
            </a:r>
          </a:p>
          <a:p>
            <a:pPr marL="1600200" lvl="3" fontAlgn="base">
              <a:lnSpc>
                <a:spcPct val="90000"/>
              </a:lnSpc>
              <a:spcBef>
                <a:spcPct val="20000"/>
              </a:spcBef>
              <a:spcAft>
                <a:spcPct val="0"/>
              </a:spcAft>
              <a:buClrTx/>
              <a:buSzTx/>
              <a:buFont typeface="Wingdings" pitchFamily="2" charset="2"/>
              <a:buChar char="q"/>
              <a:defRPr/>
            </a:pPr>
            <a:r>
              <a:rPr lang="en-US" sz="1800" dirty="0">
                <a:latin typeface="Calibri"/>
              </a:rPr>
              <a:t>round(22.3) returns 22.0</a:t>
            </a:r>
          </a:p>
          <a:p>
            <a:pPr marL="1600200" lvl="3" fontAlgn="base">
              <a:lnSpc>
                <a:spcPct val="90000"/>
              </a:lnSpc>
              <a:spcBef>
                <a:spcPct val="20000"/>
              </a:spcBef>
              <a:spcAft>
                <a:spcPct val="0"/>
              </a:spcAft>
              <a:buClrTx/>
              <a:buSzTx/>
              <a:buFont typeface="Wingdings" pitchFamily="2" charset="2"/>
              <a:buChar char="q"/>
              <a:defRPr/>
            </a:pPr>
            <a:r>
              <a:rPr lang="en-US" sz="1800" dirty="0">
                <a:latin typeface="Calibri"/>
              </a:rPr>
              <a:t>round(34.6) returns 35.0</a:t>
            </a:r>
          </a:p>
          <a:p>
            <a:pPr marL="342900" lvl="0" indent="-342900" fontAlgn="base">
              <a:lnSpc>
                <a:spcPct val="90000"/>
              </a:lnSpc>
              <a:spcBef>
                <a:spcPct val="20000"/>
              </a:spcBef>
              <a:spcAft>
                <a:spcPct val="0"/>
              </a:spcAft>
              <a:buClrTx/>
              <a:buSzTx/>
              <a:buFont typeface="Wingdings" pitchFamily="2" charset="2"/>
              <a:buChar char="q"/>
              <a:defRPr/>
            </a:pPr>
            <a:r>
              <a:rPr lang="en-US" sz="2200" dirty="0">
                <a:latin typeface="Calibri"/>
              </a:rPr>
              <a:t>A second optional argument in “round” indicates how many decimal places to round to</a:t>
            </a:r>
            <a:endParaRPr lang="en-US" sz="2400" dirty="0">
              <a:latin typeface="Calibri"/>
            </a:endParaRPr>
          </a:p>
          <a:p>
            <a:pPr marL="742950" lvl="1" indent="-285750" fontAlgn="base">
              <a:lnSpc>
                <a:spcPct val="90000"/>
              </a:lnSpc>
              <a:spcBef>
                <a:spcPct val="20000"/>
              </a:spcBef>
              <a:spcAft>
                <a:spcPct val="0"/>
              </a:spcAft>
              <a:buClrTx/>
              <a:buSzTx/>
              <a:buFont typeface="Wingdings" pitchFamily="2" charset="2"/>
              <a:buChar char="§"/>
              <a:defRPr/>
            </a:pPr>
            <a:r>
              <a:rPr lang="en-US" sz="2100" dirty="0">
                <a:latin typeface="Calibri"/>
              </a:rPr>
              <a:t>round(12.3456,2) returns 12.35</a:t>
            </a:r>
          </a:p>
          <a:p>
            <a:pPr marL="742950" lvl="1" indent="-285750" fontAlgn="base">
              <a:lnSpc>
                <a:spcPct val="90000"/>
              </a:lnSpc>
              <a:spcBef>
                <a:spcPct val="20000"/>
              </a:spcBef>
              <a:spcAft>
                <a:spcPct val="0"/>
              </a:spcAft>
              <a:buClrTx/>
              <a:buSzTx/>
              <a:buFont typeface="Wingdings" pitchFamily="2" charset="2"/>
              <a:buChar char="§"/>
              <a:defRPr/>
            </a:pPr>
            <a:r>
              <a:rPr lang="en-US" sz="2100" dirty="0">
                <a:latin typeface="Calibri"/>
              </a:rPr>
              <a:t>round(12.3456,3) returns 12.346</a:t>
            </a:r>
          </a:p>
          <a:p>
            <a:pPr marL="742950" lvl="1" indent="-285750" fontAlgn="base">
              <a:lnSpc>
                <a:spcPct val="90000"/>
              </a:lnSpc>
              <a:spcBef>
                <a:spcPct val="20000"/>
              </a:spcBef>
              <a:spcAft>
                <a:spcPct val="0"/>
              </a:spcAft>
              <a:buClrTx/>
              <a:buSzTx/>
              <a:buFont typeface="Wingdings" pitchFamily="2" charset="2"/>
              <a:buChar char="§"/>
              <a:defRPr/>
            </a:pPr>
            <a:r>
              <a:rPr lang="en-US" sz="2100" dirty="0">
                <a:latin typeface="Calibri"/>
              </a:rPr>
              <a:t>round(12.3456) returns 12.0</a:t>
            </a:r>
          </a:p>
          <a:p>
            <a:pPr marL="0" indent="0">
              <a:buNone/>
            </a:pPr>
            <a:endParaRPr lang="en-CA" dirty="0"/>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8</a:t>
            </a:fld>
            <a:endParaRPr lang="en-CA"/>
          </a:p>
        </p:txBody>
      </p:sp>
    </p:spTree>
    <p:extLst>
      <p:ext uri="{BB962C8B-B14F-4D97-AF65-F5344CB8AC3E}">
        <p14:creationId xmlns:p14="http://schemas.microsoft.com/office/powerpoint/2010/main" val="68435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solidFill>
                  <a:schemeClr val="accent2">
                    <a:lumMod val="50000"/>
                  </a:schemeClr>
                </a:solidFill>
                <a:effectLst>
                  <a:outerShdw blurRad="38100" dist="38100" dir="2700000" algn="tl">
                    <a:srgbClr val="000000">
                      <a:alpha val="43137"/>
                    </a:srgbClr>
                  </a:outerShdw>
                </a:effectLst>
              </a:rPr>
              <a:t>More Built-in Functions</a:t>
            </a:r>
            <a:endParaRPr lang="en-CA"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612648" y="1600200"/>
            <a:ext cx="8351840" cy="5069160"/>
          </a:xfrm>
        </p:spPr>
        <p:txBody>
          <a:bodyPr/>
          <a:lstStyle/>
          <a:p>
            <a:pPr marL="342900" lvl="0" indent="-342900">
              <a:lnSpc>
                <a:spcPct val="90000"/>
              </a:lnSpc>
              <a:spcBef>
                <a:spcPct val="20000"/>
              </a:spcBef>
              <a:buClrTx/>
              <a:buSzTx/>
              <a:buFont typeface="Wingdings" charset="2"/>
              <a:buChar char="q"/>
              <a:defRPr/>
            </a:pPr>
            <a:r>
              <a:rPr lang="en-US" sz="3200" dirty="0">
                <a:latin typeface="Calibri"/>
              </a:rPr>
              <a:t>Functions can be part of an expression:     </a:t>
            </a:r>
          </a:p>
          <a:p>
            <a:pPr marL="0" lvl="0" indent="0">
              <a:lnSpc>
                <a:spcPct val="90000"/>
              </a:lnSpc>
              <a:spcBef>
                <a:spcPct val="20000"/>
              </a:spcBef>
              <a:buClrTx/>
              <a:buSzTx/>
              <a:buNone/>
              <a:defRPr/>
            </a:pPr>
            <a:r>
              <a:rPr lang="en-US" sz="3200" dirty="0">
                <a:latin typeface="Calibri"/>
              </a:rPr>
              <a:t>	</a:t>
            </a:r>
            <a:r>
              <a:rPr lang="fr-FR" sz="3200" dirty="0">
                <a:latin typeface="Calibri"/>
              </a:rPr>
              <a:t>x = 9 + </a:t>
            </a:r>
            <a:r>
              <a:rPr lang="fr-FR" sz="3200" dirty="0" err="1">
                <a:latin typeface="Calibri"/>
              </a:rPr>
              <a:t>math.sqrt</a:t>
            </a:r>
            <a:r>
              <a:rPr lang="fr-FR" sz="3200" dirty="0">
                <a:latin typeface="Calibri"/>
              </a:rPr>
              <a:t>(7**2 - 6*1*(-7))</a:t>
            </a:r>
            <a:r>
              <a:rPr lang="en-US" sz="3200" dirty="0">
                <a:latin typeface="Calibri"/>
              </a:rPr>
              <a:t> </a:t>
            </a:r>
          </a:p>
          <a:p>
            <a:pPr marL="342900" lvl="0" indent="-342900">
              <a:lnSpc>
                <a:spcPct val="90000"/>
              </a:lnSpc>
              <a:spcBef>
                <a:spcPct val="20000"/>
              </a:spcBef>
              <a:buClrTx/>
              <a:buSzTx/>
              <a:buFont typeface="Wingdings" charset="2"/>
              <a:buChar char="q"/>
              <a:defRPr/>
            </a:pPr>
            <a:r>
              <a:rPr lang="en-US" sz="3200" dirty="0">
                <a:latin typeface="Calibri"/>
              </a:rPr>
              <a:t>Variables can be used as arguments for a function</a:t>
            </a:r>
          </a:p>
          <a:p>
            <a:pPr marL="742950" lvl="1" indent="-285750">
              <a:lnSpc>
                <a:spcPct val="90000"/>
              </a:lnSpc>
              <a:spcBef>
                <a:spcPct val="20000"/>
              </a:spcBef>
              <a:buClrTx/>
              <a:buSzTx/>
              <a:buFont typeface="Wingdings" charset="2"/>
              <a:buChar char="§"/>
              <a:defRPr/>
            </a:pPr>
            <a:r>
              <a:rPr lang="en-US" sz="2800" dirty="0">
                <a:latin typeface="Calibri"/>
              </a:rPr>
              <a:t>	</a:t>
            </a:r>
            <a:r>
              <a:rPr lang="en-US" sz="2800" dirty="0" smtClean="0">
                <a:latin typeface="Calibri"/>
              </a:rPr>
              <a:t>name=“Linda</a:t>
            </a:r>
            <a:r>
              <a:rPr lang="en-US" sz="2800" dirty="0">
                <a:latin typeface="Calibri"/>
              </a:rPr>
              <a:t>”</a:t>
            </a:r>
          </a:p>
          <a:p>
            <a:pPr marL="742950" lvl="1" indent="-285750">
              <a:lnSpc>
                <a:spcPct val="90000"/>
              </a:lnSpc>
              <a:spcBef>
                <a:spcPct val="20000"/>
              </a:spcBef>
              <a:buClrTx/>
              <a:buSzTx/>
              <a:buFont typeface="Wingdings" charset="2"/>
              <a:buChar char="§"/>
              <a:defRPr/>
            </a:pPr>
            <a:r>
              <a:rPr lang="en-US" sz="2800" dirty="0">
                <a:latin typeface="Calibri"/>
              </a:rPr>
              <a:t>	</a:t>
            </a:r>
            <a:r>
              <a:rPr lang="en-US" sz="2800" dirty="0" err="1">
                <a:latin typeface="Calibri"/>
              </a:rPr>
              <a:t>nameLength</a:t>
            </a:r>
            <a:r>
              <a:rPr lang="en-US" sz="2800" dirty="0">
                <a:latin typeface="Calibri"/>
              </a:rPr>
              <a:t>=</a:t>
            </a:r>
            <a:r>
              <a:rPr lang="en-US" sz="2800" dirty="0" err="1">
                <a:latin typeface="Calibri"/>
              </a:rPr>
              <a:t>len</a:t>
            </a:r>
            <a:r>
              <a:rPr lang="en-US" sz="2800" dirty="0">
                <a:latin typeface="Calibri"/>
              </a:rPr>
              <a:t>(name)</a:t>
            </a:r>
          </a:p>
          <a:p>
            <a:pPr marL="342900" lvl="0" indent="-342900">
              <a:lnSpc>
                <a:spcPct val="90000"/>
              </a:lnSpc>
              <a:spcBef>
                <a:spcPct val="20000"/>
              </a:spcBef>
              <a:buClrTx/>
              <a:buSzTx/>
              <a:buFont typeface="Wingdings" charset="2"/>
              <a:buChar char="q"/>
              <a:defRPr/>
            </a:pPr>
            <a:r>
              <a:rPr lang="en-US" sz="3200" dirty="0">
                <a:latin typeface="Calibri"/>
              </a:rPr>
              <a:t>Any expression can be used as an argument</a:t>
            </a:r>
          </a:p>
          <a:p>
            <a:pPr marL="742950" lvl="1" indent="-285750">
              <a:lnSpc>
                <a:spcPct val="90000"/>
              </a:lnSpc>
              <a:spcBef>
                <a:spcPct val="20000"/>
              </a:spcBef>
              <a:buClrTx/>
              <a:buSzTx/>
              <a:buFont typeface="Wingdings" charset="2"/>
              <a:buChar char="§"/>
              <a:defRPr/>
            </a:pPr>
            <a:r>
              <a:rPr lang="en-US" sz="2800" dirty="0">
                <a:latin typeface="Calibri"/>
              </a:rPr>
              <a:t>round(12.1+1.6) is 14.0</a:t>
            </a:r>
          </a:p>
          <a:p>
            <a:pPr marL="742950" lvl="1" indent="-285750">
              <a:lnSpc>
                <a:spcPct val="90000"/>
              </a:lnSpc>
              <a:spcBef>
                <a:spcPct val="20000"/>
              </a:spcBef>
              <a:buClrTx/>
              <a:buSzTx/>
              <a:buFont typeface="Wingdings" charset="2"/>
              <a:buChar char="§"/>
              <a:defRPr/>
            </a:pPr>
            <a:r>
              <a:rPr lang="en-US" sz="2800" dirty="0">
                <a:latin typeface="Calibri"/>
              </a:rPr>
              <a:t>x = 12 + round(22.6</a:t>
            </a:r>
            <a:r>
              <a:rPr lang="en-US" sz="2800" dirty="0">
                <a:solidFill>
                  <a:srgbClr val="0070C0"/>
                </a:solidFill>
                <a:latin typeface="Calibri"/>
              </a:rPr>
              <a:t>)</a:t>
            </a:r>
          </a:p>
          <a:p>
            <a:pPr marL="0" lvl="0" indent="0" fontAlgn="base">
              <a:lnSpc>
                <a:spcPct val="90000"/>
              </a:lnSpc>
              <a:spcBef>
                <a:spcPct val="20000"/>
              </a:spcBef>
              <a:spcAft>
                <a:spcPct val="0"/>
              </a:spcAft>
              <a:buClrTx/>
              <a:buSzTx/>
              <a:buNone/>
              <a:defRPr/>
            </a:pPr>
            <a:endParaRPr lang="en-US" sz="2100" dirty="0">
              <a:solidFill>
                <a:srgbClr val="4F81BD"/>
              </a:solidFill>
              <a:latin typeface="Calibri"/>
            </a:endParaRPr>
          </a:p>
        </p:txBody>
      </p:sp>
      <p:sp>
        <p:nvSpPr>
          <p:cNvPr id="5" name="Slide Number Placeholder 4"/>
          <p:cNvSpPr>
            <a:spLocks noGrp="1"/>
          </p:cNvSpPr>
          <p:nvPr>
            <p:ph type="sldNum" sz="quarter" idx="12"/>
          </p:nvPr>
        </p:nvSpPr>
        <p:spPr/>
        <p:txBody>
          <a:bodyPr>
            <a:normAutofit fontScale="85000" lnSpcReduction="20000"/>
          </a:bodyPr>
          <a:lstStyle/>
          <a:p>
            <a:fld id="{9CD88941-9B41-4DEB-84A0-BCEF10EFA22A}" type="slidenum">
              <a:rPr lang="en-CA" smtClean="0"/>
              <a:t>9</a:t>
            </a:fld>
            <a:endParaRPr lang="en-CA"/>
          </a:p>
        </p:txBody>
      </p:sp>
    </p:spTree>
    <p:extLst>
      <p:ext uri="{BB962C8B-B14F-4D97-AF65-F5344CB8AC3E}">
        <p14:creationId xmlns:p14="http://schemas.microsoft.com/office/powerpoint/2010/main" val="5046828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3147</TotalTime>
  <Words>1350</Words>
  <Application>Microsoft Office PowerPoint</Application>
  <PresentationFormat>On-screen Show (4:3)</PresentationFormat>
  <Paragraphs>232</Paragraphs>
  <Slides>28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Arial</vt:lpstr>
      <vt:lpstr>Arial Black</vt:lpstr>
      <vt:lpstr>Arial Narrow</vt:lpstr>
      <vt:lpstr>Calibri</vt:lpstr>
      <vt:lpstr>Century Gothic</vt:lpstr>
      <vt:lpstr>Courier New</vt:lpstr>
      <vt:lpstr>Matura MT Script Capitals</vt:lpstr>
      <vt:lpstr>Sylfaen</vt:lpstr>
      <vt:lpstr>Tahoma</vt:lpstr>
      <vt:lpstr>Times New Roman</vt:lpstr>
      <vt:lpstr>Tw Cen MT</vt:lpstr>
      <vt:lpstr>Wingdings</vt:lpstr>
      <vt:lpstr>Wingdings 2</vt:lpstr>
      <vt:lpstr>ヒラギノ角ゴ Pro W3</vt:lpstr>
      <vt:lpstr>Theme1</vt:lpstr>
      <vt:lpstr>PowerPoint Presentation</vt:lpstr>
      <vt:lpstr>Type Coercion, Functions, and Arguments &amp; Parameters</vt:lpstr>
      <vt:lpstr>Objectives</vt:lpstr>
      <vt:lpstr>Type Coercion </vt:lpstr>
      <vt:lpstr>The idea of functions</vt:lpstr>
      <vt:lpstr>Why a function?</vt:lpstr>
      <vt:lpstr>The task of Functions</vt:lpstr>
      <vt:lpstr>Built-in Functions </vt:lpstr>
      <vt:lpstr>More Built-in Functions</vt:lpstr>
      <vt:lpstr>Built-in Functions Examples</vt:lpstr>
      <vt:lpstr>Count the arguments</vt:lpstr>
      <vt:lpstr>Return Statement</vt:lpstr>
      <vt:lpstr>Functions without results</vt:lpstr>
      <vt:lpstr>Defining Functions</vt:lpstr>
      <vt:lpstr>Functions and Parameters</vt:lpstr>
      <vt:lpstr>Function Parts</vt:lpstr>
      <vt:lpstr>Functions that return Values</vt:lpstr>
      <vt:lpstr>More Functions that return Values</vt:lpstr>
      <vt:lpstr>Variable Scope</vt:lpstr>
      <vt:lpstr>Functions and Parameters: The Details </vt:lpstr>
      <vt:lpstr>Functions with parameters</vt:lpstr>
      <vt:lpstr>Functions with Parameters</vt:lpstr>
      <vt:lpstr>Functions with Parameters (Cont. 1)</vt:lpstr>
      <vt:lpstr>Functions cannot change argument values </vt:lpstr>
      <vt:lpstr>Flow of control (Flow of Execution) </vt:lpstr>
      <vt:lpstr>Flow of control - Example</vt:lpstr>
      <vt:lpstr>Reading &amp; next lecture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Alexander College - Vancouver Campus</dc:title>
  <dc:creator>User</dc:creator>
  <cp:lastModifiedBy>Staff</cp:lastModifiedBy>
  <cp:revision>158</cp:revision>
  <dcterms:created xsi:type="dcterms:W3CDTF">2014-12-29T05:59:21Z</dcterms:created>
  <dcterms:modified xsi:type="dcterms:W3CDTF">2018-01-31T17:49:33Z</dcterms:modified>
</cp:coreProperties>
</file>