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16"/>
  </p:notesMasterIdLst>
  <p:sldIdLst>
    <p:sldId id="256" r:id="rId2"/>
    <p:sldId id="312" r:id="rId3"/>
    <p:sldId id="313" r:id="rId4"/>
    <p:sldId id="260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0DE92-3AFD-47E4-AEED-3D0671932CB0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F820D-0C88-48E5-87E9-449DBCF142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85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31E2AF-3A4D-41B1-96A7-962CD297A011}" type="datetime1">
              <a:rPr lang="en-US" smtClean="0"/>
              <a:t>1/31/2018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BD4BF47-93D7-4CE6-AAB8-68DA266F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15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A3B00-383A-4F50-9557-48645C29A42D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382FF-BFCC-4EB2-9E9F-0FEA37453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4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C3808-CD1D-4865-BCAE-C8323C81E854}" type="datetime1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68B0B-A63D-4269-8DCE-280ECC6C7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19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FBFCC-C73F-40C0-B015-DC7A0DD4CF11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CAEE9-E099-4505-9EFC-04D5068F4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5D584-C133-4D19-A7CE-136A6CDAB806}" type="datetime1">
              <a:rPr lang="en-US" smtClean="0"/>
              <a:t>1/31/2018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D46288B-A90E-4A15-A0BD-392A1190D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5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D2EFF3B-F5E5-4C62-8BD4-AE95D43A317E}" type="datetime1">
              <a:rPr lang="en-US" smtClean="0"/>
              <a:t>1/31/2018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1A860F5-682E-4A87-8D48-52FC57A18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0231E4A-2BF7-4096-AC63-567A7ABB27DC}" type="datetime1">
              <a:rPr lang="en-US" smtClean="0"/>
              <a:t>1/31/2018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203D2-DC1C-4304-8B23-94B63621F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1FA4E-4D8F-4771-9121-69148BE7DB11}" type="datetime1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E37A8-32A0-4B8E-AB1C-B0D8604CB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3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0B9A5-5728-4CAC-8EB9-CA4BB4EC7814}" type="datetime1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4336FE0-3E55-47EB-B558-A28C1594D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2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C139-4CB8-4DB5-B250-4506069FF1D3}" type="datetime1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26A29-7475-4AED-B03F-7B04A5340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9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736EC91-7AD0-48B7-907F-5BFA390AB6D0}" type="datetime1">
              <a:rPr lang="en-US" smtClean="0"/>
              <a:t>1/31/2018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ACCDD80-E409-4258-ACB7-F90BB7704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E83D0C1-22CA-4BF7-8536-D1E0580B0022}" type="datetime1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00BBFF4-E967-4088-834D-20BFB25BE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3" r:id="rId2"/>
    <p:sldLayoutId id="2147484098" r:id="rId3"/>
    <p:sldLayoutId id="2147484099" r:id="rId4"/>
    <p:sldLayoutId id="2147484100" r:id="rId5"/>
    <p:sldLayoutId id="2147484094" r:id="rId6"/>
    <p:sldLayoutId id="2147484101" r:id="rId7"/>
    <p:sldLayoutId id="2147484095" r:id="rId8"/>
    <p:sldLayoutId id="2147484102" r:id="rId9"/>
    <p:sldLayoutId id="2147484096" r:id="rId10"/>
    <p:sldLayoutId id="21474841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rary/random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04800" y="1828800"/>
            <a:ext cx="8534400" cy="3255963"/>
          </a:xfrm>
        </p:spPr>
        <p:txBody>
          <a:bodyPr>
            <a:normAutofit/>
          </a:bodyPr>
          <a:lstStyle/>
          <a:p>
            <a:pPr lvl="0" algn="ctr" eaLnBrk="1" fontAlgn="auto" hangingPunct="1">
              <a:spcBef>
                <a:spcPct val="0"/>
              </a:spcBef>
              <a:spcAft>
                <a:spcPts val="0"/>
              </a:spcAft>
              <a:buClr>
                <a:srgbClr val="DD8047"/>
              </a:buClr>
              <a:defRPr/>
            </a:pPr>
            <a:r>
              <a:rPr lang="en-US" sz="2100" b="1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</a:rPr>
              <a:t>CPSC </a:t>
            </a:r>
            <a:r>
              <a:rPr lang="en-US" sz="2100" b="1" dirty="0" smtClean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</a:rPr>
              <a:t>111BV</a:t>
            </a:r>
            <a:endParaRPr lang="en-US" sz="2100" b="1" dirty="0">
              <a:solidFill>
                <a:srgbClr val="FDDC9D"/>
              </a:solidFill>
              <a:latin typeface="Arial Narrow" pitchFamily="34" charset="0"/>
              <a:ea typeface="ヒラギノ角ゴ Pro W3" pitchFamily="-48" charset="-128"/>
            </a:endParaRPr>
          </a:p>
          <a:p>
            <a:pPr lvl="0" algn="ctr" eaLnBrk="1" fontAlgn="auto" hangingPunct="1">
              <a:spcBef>
                <a:spcPct val="0"/>
              </a:spcBef>
              <a:spcAft>
                <a:spcPts val="0"/>
              </a:spcAft>
              <a:buClr>
                <a:srgbClr val="DD8047"/>
              </a:buClr>
              <a:defRPr/>
            </a:pPr>
            <a:r>
              <a:rPr lang="en-US" sz="2100" b="1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</a:rPr>
              <a:t/>
            </a:r>
            <a:br>
              <a:rPr lang="en-US" sz="2100" b="1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</a:rPr>
            </a:br>
            <a:r>
              <a:rPr lang="en-US" sz="3100" b="1" dirty="0">
                <a:solidFill>
                  <a:srgbClr val="FDD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ヒラギノ角ゴ Pro W3" pitchFamily="-48" charset="-128"/>
                <a:cs typeface="Arial" charset="0"/>
              </a:rPr>
              <a:t>Introduction to </a:t>
            </a:r>
            <a:r>
              <a:rPr lang="en-US" sz="3100" b="1" dirty="0" smtClean="0">
                <a:solidFill>
                  <a:srgbClr val="FDD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ヒラギノ角ゴ Pro W3" pitchFamily="-48" charset="-128"/>
                <a:cs typeface="Arial" charset="0"/>
              </a:rPr>
              <a:t>Computation</a:t>
            </a:r>
            <a:r>
              <a:rPr lang="en-US" sz="2500" b="1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</a:rPr>
              <a:t/>
            </a:r>
            <a:br>
              <a:rPr lang="en-US" sz="2500" b="1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</a:rPr>
            </a:br>
            <a:r>
              <a:rPr lang="en-US" sz="2500" b="1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</a:rPr>
              <a:t/>
            </a:r>
            <a:br>
              <a:rPr lang="en-US" sz="2500" b="1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</a:rPr>
            </a:br>
            <a:r>
              <a:rPr lang="en-US" sz="1900" b="1" dirty="0">
                <a:solidFill>
                  <a:srgbClr val="FDDC9D"/>
                </a:solidFill>
                <a:latin typeface="Times New Roman" pitchFamily="-48" charset="0"/>
                <a:ea typeface="ヒラギノ角ゴ Pro W3" pitchFamily="-48" charset="-128"/>
              </a:rPr>
              <a:t/>
            </a:r>
            <a:br>
              <a:rPr lang="en-US" sz="1900" b="1" dirty="0">
                <a:solidFill>
                  <a:srgbClr val="FDDC9D"/>
                </a:solidFill>
                <a:latin typeface="Times New Roman" pitchFamily="-48" charset="0"/>
                <a:ea typeface="ヒラギノ角ゴ Pro W3" pitchFamily="-48" charset="-128"/>
              </a:rPr>
            </a:br>
            <a:r>
              <a:rPr lang="en-US" sz="2500" b="1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</a:rPr>
              <a:t>by </a:t>
            </a:r>
            <a:r>
              <a:rPr lang="en-US" sz="2500" b="1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</a:rPr>
              <a:t/>
            </a:r>
            <a:br>
              <a:rPr lang="en-US" sz="2500" b="1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</a:rPr>
            </a:br>
            <a:r>
              <a:rPr lang="en-US" sz="2500" b="1" dirty="0">
                <a:solidFill>
                  <a:srgbClr val="FDDC9D"/>
                </a:solidFill>
                <a:latin typeface="Arial Black" pitchFamily="34" charset="0"/>
                <a:ea typeface="ヒラギノ角ゴ Pro W3" pitchFamily="-48" charset="-128"/>
              </a:rPr>
              <a:t>Dr. Ahmed </a:t>
            </a:r>
            <a:r>
              <a:rPr lang="en-US" sz="2500" b="1" dirty="0" err="1">
                <a:solidFill>
                  <a:srgbClr val="FDDC9D"/>
                </a:solidFill>
                <a:latin typeface="Arial Black" pitchFamily="34" charset="0"/>
                <a:ea typeface="ヒラギノ角ゴ Pro W3" pitchFamily="-48" charset="-128"/>
              </a:rPr>
              <a:t>Malki</a:t>
            </a:r>
            <a:r>
              <a:rPr lang="en-CA" sz="2500" dirty="0">
                <a:solidFill>
                  <a:srgbClr val="FDDC9D"/>
                </a:solidFill>
                <a:latin typeface="Calibri"/>
              </a:rPr>
              <a:t/>
            </a:r>
            <a:br>
              <a:rPr lang="en-CA" sz="2500" dirty="0">
                <a:solidFill>
                  <a:srgbClr val="FDDC9D"/>
                </a:solidFill>
                <a:latin typeface="Calibri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68580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altLang="en-US" sz="3200" b="1" kern="0" dirty="0">
                <a:solidFill>
                  <a:srgbClr val="FDDC9D"/>
                </a:solidFill>
                <a:latin typeface="Calibri"/>
                <a:cs typeface="Arial" charset="0"/>
              </a:rPr>
              <a:t>Alexander College - V</a:t>
            </a:r>
            <a:r>
              <a:rPr lang="en-US" altLang="en-US" sz="3200" b="1" kern="0" dirty="0" smtClean="0">
                <a:solidFill>
                  <a:srgbClr val="FDDC9D"/>
                </a:solidFill>
                <a:latin typeface="Calibri"/>
                <a:cs typeface="Arial" charset="0"/>
              </a:rPr>
              <a:t>ancouver </a:t>
            </a:r>
            <a:r>
              <a:rPr lang="en-US" altLang="en-US" sz="3200" b="1" kern="0" dirty="0">
                <a:solidFill>
                  <a:srgbClr val="FDDC9D"/>
                </a:solidFill>
                <a:latin typeface="Calibri"/>
                <a:cs typeface="Arial" charset="0"/>
              </a:rPr>
              <a:t>Campus</a:t>
            </a:r>
            <a:endParaRPr lang="en-US" sz="3200" kern="0" cap="all" dirty="0">
              <a:solidFill>
                <a:srgbClr val="FDDC9D"/>
              </a:solidFill>
              <a:latin typeface="Tw Cen MT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6096000"/>
            <a:ext cx="6629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</a:pPr>
            <a:r>
              <a:rPr lang="en-CA" sz="2600" dirty="0">
                <a:solidFill>
                  <a:srgbClr val="000000"/>
                </a:solidFill>
                <a:latin typeface="Matura MT Script Capitals" panose="03020802060602070202" pitchFamily="66" charset="0"/>
                <a:ea typeface="Tahoma" panose="020B0604030504040204" pitchFamily="34" charset="0"/>
                <a:cs typeface="Tahoma" panose="020B0604030504040204" pitchFamily="34" charset="0"/>
              </a:rPr>
              <a:t>Algorithms are the heart of all computation</a:t>
            </a:r>
            <a:endParaRPr lang="en-CA" sz="2600" dirty="0">
              <a:solidFill>
                <a:srgbClr val="FFFFFF"/>
              </a:solidFill>
              <a:latin typeface="Matura MT Script Capitals" panose="03020802060602070202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126778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2400" b="1" kern="0" dirty="0" smtClean="0">
                <a:solidFill>
                  <a:srgbClr val="0070C0"/>
                </a:solidFill>
              </a:rPr>
              <a:t>Winter</a:t>
            </a:r>
            <a:r>
              <a:rPr kumimoji="0" lang="en-CA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2018 </a:t>
            </a:r>
            <a:endParaRPr kumimoji="0" lang="en-CA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4BF47-93D7-4CE6-AAB8-68DA266F785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Python implementation</a:t>
            </a: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1676400" y="1600200"/>
            <a:ext cx="6934200" cy="4894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 # Convert Decimal input to Binary</a:t>
            </a:r>
          </a:p>
          <a:p>
            <a:pPr eaLnBrk="1" hangingPunct="1"/>
            <a:r>
              <a:rPr lang="en-US" altLang="en-US" sz="2400"/>
              <a:t>import math</a:t>
            </a:r>
          </a:p>
          <a:p>
            <a:pPr eaLnBrk="1" hangingPunct="1"/>
            <a:r>
              <a:rPr lang="en-US" altLang="en-US" sz="2400"/>
              <a:t>binary = ""</a:t>
            </a:r>
          </a:p>
          <a:p>
            <a:pPr eaLnBrk="1" hangingPunct="1"/>
            <a:r>
              <a:rPr lang="en-US" altLang="en-US" sz="2400"/>
              <a:t>n = input("number n (0 .. 255) :")</a:t>
            </a:r>
          </a:p>
          <a:p>
            <a:pPr eaLnBrk="1" hangingPunct="1"/>
            <a:r>
              <a:rPr lang="en-US" altLang="en-US" sz="2400"/>
              <a:t>if (n &gt;= 0 and n &lt;= 255) :</a:t>
            </a:r>
          </a:p>
          <a:p>
            <a:pPr eaLnBrk="1" hangingPunct="1"/>
            <a:r>
              <a:rPr lang="en-US" altLang="en-US" sz="2400"/>
              <a:t>    for p in range(7, -1, -1) :</a:t>
            </a:r>
          </a:p>
          <a:p>
            <a:pPr eaLnBrk="1" hangingPunct="1"/>
            <a:r>
              <a:rPr lang="en-US" altLang="en-US" sz="2400"/>
              <a:t>        if (n &lt; math.pow(2, p)) :</a:t>
            </a:r>
          </a:p>
          <a:p>
            <a:pPr eaLnBrk="1" hangingPunct="1"/>
            <a:r>
              <a:rPr lang="en-US" altLang="en-US" sz="2400"/>
              <a:t>            binary = binary + '0'</a:t>
            </a:r>
          </a:p>
          <a:p>
            <a:pPr eaLnBrk="1" hangingPunct="1"/>
            <a:r>
              <a:rPr lang="en-US" altLang="en-US" sz="2400"/>
              <a:t>        else :</a:t>
            </a:r>
          </a:p>
          <a:p>
            <a:pPr eaLnBrk="1" hangingPunct="1"/>
            <a:r>
              <a:rPr lang="en-US" altLang="en-US" sz="2400"/>
              <a:t>            binary = binary + '1'</a:t>
            </a:r>
          </a:p>
          <a:p>
            <a:pPr eaLnBrk="1" hangingPunct="1"/>
            <a:r>
              <a:rPr lang="en-US" altLang="en-US" sz="2400"/>
              <a:t>            n = n - math.pow(2, p)</a:t>
            </a:r>
          </a:p>
          <a:p>
            <a:pPr eaLnBrk="1" hangingPunct="1"/>
            <a:r>
              <a:rPr lang="en-US" altLang="en-US" sz="2400"/>
              <a:t> </a:t>
            </a:r>
          </a:p>
          <a:p>
            <a:pPr eaLnBrk="1" hangingPunct="1"/>
            <a:r>
              <a:rPr lang="en-US" altLang="en-US" sz="2400"/>
              <a:t>print binary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E4CAEE9-E099-4505-9EFC-04D5068F49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Random Numbers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612774" y="1600200"/>
            <a:ext cx="8378825" cy="51054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Python has a “random number” </a:t>
            </a:r>
            <a:r>
              <a:rPr lang="en-US" altLang="en-US" sz="3200" b="1" dirty="0" smtClean="0"/>
              <a:t>module</a:t>
            </a:r>
            <a:r>
              <a:rPr lang="en-US" altLang="en-US" sz="3200" dirty="0" smtClean="0"/>
              <a:t>; used to generate random numbers</a:t>
            </a:r>
            <a:br>
              <a:rPr lang="en-US" altLang="en-US" sz="3200" dirty="0" smtClean="0"/>
            </a:br>
            <a:endParaRPr lang="en-US" altLang="en-US" sz="3200" dirty="0" smtClean="0"/>
          </a:p>
          <a:p>
            <a:pPr eaLnBrk="1" hangingPunct="1"/>
            <a:r>
              <a:rPr lang="en-US" altLang="en-US" sz="3200" dirty="0" smtClean="0"/>
              <a:t>ref : </a:t>
            </a:r>
            <a:r>
              <a:rPr lang="en-US" altLang="en-US" sz="3200" u="sng" dirty="0" smtClean="0">
                <a:hlinkClick r:id="rId2"/>
              </a:rPr>
              <a:t>http://docs.python.org/library/random.html</a:t>
            </a:r>
            <a:r>
              <a:rPr lang="en-US" altLang="en-US" sz="3200" u="sng" dirty="0" smtClean="0"/>
              <a:t/>
            </a:r>
            <a:br>
              <a:rPr lang="en-US" altLang="en-US" sz="3200" u="sng" dirty="0" smtClean="0"/>
            </a:br>
            <a:endParaRPr lang="en-US" altLang="en-US" sz="3200" dirty="0" smtClean="0"/>
          </a:p>
          <a:p>
            <a:pPr eaLnBrk="1" hangingPunct="1"/>
            <a:r>
              <a:rPr lang="en-US" altLang="en-US" sz="3200" b="1" dirty="0" err="1" smtClean="0"/>
              <a:t>randint</a:t>
            </a:r>
            <a:r>
              <a:rPr lang="en-US" altLang="en-US" sz="3200" b="1" dirty="0" smtClean="0"/>
              <a:t>(a, b) </a:t>
            </a:r>
            <a:r>
              <a:rPr lang="en-US" altLang="en-US" sz="3200" dirty="0" smtClean="0"/>
              <a:t>can be used to generate a random integer between a &amp; b; a &lt;= N &lt;= b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E4CAEE9-E099-4505-9EFC-04D5068F498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Use </a:t>
            </a:r>
            <a:r>
              <a:rPr lang="en-US" altLang="en-US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randint</a:t>
            </a:r>
            <a:endParaRPr lang="en-US" altLang="en-US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8435" name="Content Placeholder 3"/>
          <p:cNvSpPr>
            <a:spLocks noGrp="1"/>
          </p:cNvSpPr>
          <p:nvPr>
            <p:ph sz="quarter" idx="1"/>
          </p:nvPr>
        </p:nvSpPr>
        <p:spPr>
          <a:xfrm>
            <a:off x="533399" y="1527175"/>
            <a:ext cx="8458201" cy="26638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Import the random module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Call the </a:t>
            </a:r>
            <a:r>
              <a:rPr lang="en-US" altLang="en-US" dirty="0" err="1" smtClean="0"/>
              <a:t>randint</a:t>
            </a:r>
            <a:r>
              <a:rPr lang="en-US" altLang="en-US" dirty="0" smtClean="0"/>
              <a:t>() function within limits a &amp; b</a:t>
            </a:r>
            <a:endParaRPr lang="en-US" altLang="en-US" b="1" dirty="0" smtClean="0"/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1600200" y="4343400"/>
            <a:ext cx="57912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import random</a:t>
            </a:r>
          </a:p>
          <a:p>
            <a:pPr eaLnBrk="1" hangingPunct="1"/>
            <a:r>
              <a:rPr lang="en-US" altLang="en-US" sz="2400" dirty="0"/>
              <a:t>print </a:t>
            </a:r>
            <a:r>
              <a:rPr lang="en-US" altLang="en-US" sz="2400" dirty="0" err="1"/>
              <a:t>random.randint</a:t>
            </a:r>
            <a:r>
              <a:rPr lang="en-US" altLang="en-US" sz="2400" dirty="0"/>
              <a:t>(0, 10)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E4CAEE9-E099-4505-9EFC-04D5068F498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Random sequence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2282825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random module will generate a sequence of random numbers; if for example, </a:t>
            </a:r>
            <a:r>
              <a:rPr lang="en-US" dirty="0" err="1" smtClean="0"/>
              <a:t>randint</a:t>
            </a:r>
            <a:r>
              <a:rPr lang="en-US" dirty="0" smtClean="0"/>
              <a:t>() is called more than once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sequence will be the same, unless seed is called</a:t>
            </a:r>
            <a:endParaRPr lang="en-US" b="1" dirty="0" smtClean="0"/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1600200" y="4038600"/>
            <a:ext cx="5791200" cy="19383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import random</a:t>
            </a:r>
          </a:p>
          <a:p>
            <a:pPr eaLnBrk="1" hangingPunct="1"/>
            <a:r>
              <a:rPr lang="en-US" altLang="en-US" sz="2400" dirty="0" err="1"/>
              <a:t>random.seed</a:t>
            </a:r>
            <a:r>
              <a:rPr lang="en-US" altLang="en-US" sz="2400" dirty="0"/>
              <a:t>()</a:t>
            </a:r>
            <a:br>
              <a:rPr lang="en-US" altLang="en-US" sz="2400" dirty="0"/>
            </a:br>
            <a:r>
              <a:rPr lang="en-US" altLang="en-US" sz="2400" dirty="0"/>
              <a:t>print </a:t>
            </a:r>
            <a:r>
              <a:rPr lang="en-US" altLang="en-US" sz="2400" dirty="0" err="1"/>
              <a:t>random.randint</a:t>
            </a:r>
            <a:r>
              <a:rPr lang="en-US" altLang="en-US" sz="2400" dirty="0"/>
              <a:t>(0, 10)</a:t>
            </a:r>
          </a:p>
          <a:p>
            <a:pPr eaLnBrk="1" hangingPunct="1"/>
            <a:r>
              <a:rPr lang="en-US" altLang="en-US" sz="2400" dirty="0"/>
              <a:t>print </a:t>
            </a:r>
            <a:r>
              <a:rPr lang="en-US" altLang="en-US" sz="2400" dirty="0" err="1"/>
              <a:t>random.randint</a:t>
            </a:r>
            <a:r>
              <a:rPr lang="en-US" altLang="en-US" sz="2400" dirty="0"/>
              <a:t>(0, 10)</a:t>
            </a:r>
          </a:p>
          <a:p>
            <a:pPr eaLnBrk="1" hangingPunct="1"/>
            <a:r>
              <a:rPr lang="en-US" altLang="en-US" sz="2400" dirty="0"/>
              <a:t>print </a:t>
            </a:r>
            <a:r>
              <a:rPr lang="en-US" altLang="en-US" sz="2400" dirty="0" err="1"/>
              <a:t>random.randint</a:t>
            </a:r>
            <a:r>
              <a:rPr lang="en-US" altLang="en-US" sz="2400" dirty="0"/>
              <a:t>(0, 10)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E4CAEE9-E099-4505-9EFC-04D5068F498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36FE0-3E55-47EB-B558-A28C1594D82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Oval Callout 2"/>
          <p:cNvSpPr/>
          <p:nvPr/>
        </p:nvSpPr>
        <p:spPr>
          <a:xfrm>
            <a:off x="4234574" y="769964"/>
            <a:ext cx="3928658" cy="4026310"/>
          </a:xfrm>
          <a:prstGeom prst="wedgeEllipseCallout">
            <a:avLst>
              <a:gd name="adj1" fmla="val -53869"/>
              <a:gd name="adj2" fmla="val 59570"/>
            </a:avLst>
          </a:prstGeom>
          <a:gradFill rotWithShape="1">
            <a:gsLst>
              <a:gs pos="0">
                <a:srgbClr val="FA6A33">
                  <a:satMod val="103000"/>
                  <a:lumMod val="102000"/>
                  <a:tint val="94000"/>
                </a:srgbClr>
              </a:gs>
              <a:gs pos="50000">
                <a:srgbClr val="FA6A33">
                  <a:satMod val="110000"/>
                  <a:lumMod val="100000"/>
                  <a:shade val="100000"/>
                </a:srgbClr>
              </a:gs>
              <a:gs pos="100000">
                <a:srgbClr val="FA6A33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FA6A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5196" y="4801495"/>
            <a:ext cx="4806669" cy="13255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86B97"/>
                </a:solidFill>
                <a:latin typeface="Arial"/>
                <a:ea typeface="+mj-ea"/>
                <a:cs typeface="Arial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7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Questions</a:t>
            </a:r>
            <a:endParaRPr lang="en-US" sz="7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7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eaLnBrk="1" fontAlgn="auto" hangingPunct="1">
              <a:spcAft>
                <a:spcPts val="0"/>
              </a:spcAft>
              <a:buClr>
                <a:srgbClr val="DD8047"/>
              </a:buClr>
            </a:pPr>
            <a:r>
              <a:rPr lang="en-CA" dirty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5</a:t>
            </a:r>
            <a:r>
              <a:rPr lang="en-CA" dirty="0" smtClean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CA" dirty="0">
              <a:solidFill>
                <a:srgbClr val="775F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 eaLnBrk="1" fontAlgn="auto" hangingPunct="1">
              <a:spcAft>
                <a:spcPts val="0"/>
              </a:spcAft>
              <a:buClr>
                <a:srgbClr val="DD8047"/>
              </a:buClr>
            </a:pPr>
            <a:r>
              <a:rPr lang="en-CA" dirty="0" smtClean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loop using ‘range’ </a:t>
            </a:r>
            <a:r>
              <a:rPr lang="en-CA" dirty="0" smtClean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CA" smtClean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(Chapter 7)</a:t>
            </a:r>
            <a:endParaRPr lang="en-CA" dirty="0">
              <a:solidFill>
                <a:srgbClr val="775F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</a:t>
            </a:r>
            <a:endParaRPr lang="en-CA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46288B-A90E-4A15-A0BD-392A1190DC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DD80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378952" cy="5410200"/>
          </a:xfrm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ClrTx/>
              <a:buSzTx/>
              <a:buFont typeface="Wingdings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000" dirty="0">
                <a:solidFill>
                  <a:srgbClr val="FF0000"/>
                </a:solidFill>
              </a:rPr>
              <a:t>You should </a:t>
            </a:r>
            <a:endParaRPr lang="en-GB" altLang="en-US" sz="3000" dirty="0">
              <a:solidFill>
                <a:srgbClr val="0070C0"/>
              </a:solidFill>
            </a:endParaRPr>
          </a:p>
          <a:p>
            <a:pPr marL="320040" lvl="0" indent="-320040" eaLnBrk="1" fontAlgn="auto" hangingPunct="1">
              <a:spcAft>
                <a:spcPts val="0"/>
              </a:spcAft>
              <a:buClr>
                <a:srgbClr val="DD8047"/>
              </a:buClr>
              <a:buFont typeface="Wingdings"/>
              <a:buChar char=""/>
            </a:pPr>
            <a:r>
              <a:rPr lang="en-GB" altLang="en-US" dirty="0">
                <a:solidFill>
                  <a:prstClr val="black"/>
                </a:solidFill>
              </a:rPr>
              <a:t>Understand the concept of </a:t>
            </a:r>
            <a:r>
              <a:rPr lang="en-GB" altLang="en-US" b="1" dirty="0" smtClean="0">
                <a:solidFill>
                  <a:prstClr val="black"/>
                </a:solidFill>
              </a:rPr>
              <a:t>for</a:t>
            </a:r>
            <a:r>
              <a:rPr lang="en-GB" altLang="en-US" dirty="0" smtClean="0">
                <a:solidFill>
                  <a:prstClr val="black"/>
                </a:solidFill>
              </a:rPr>
              <a:t> </a:t>
            </a:r>
            <a:r>
              <a:rPr lang="en-GB" altLang="en-US" dirty="0">
                <a:solidFill>
                  <a:prstClr val="black"/>
                </a:solidFill>
              </a:rPr>
              <a:t>compound statement (</a:t>
            </a:r>
            <a:r>
              <a:rPr lang="en-US" altLang="en-US" dirty="0">
                <a:solidFill>
                  <a:prstClr val="black"/>
                </a:solidFill>
              </a:rPr>
              <a:t>example of </a:t>
            </a:r>
            <a:r>
              <a:rPr lang="en-US" altLang="en-US" b="1" dirty="0">
                <a:solidFill>
                  <a:prstClr val="black"/>
                </a:solidFill>
              </a:rPr>
              <a:t>iteration</a:t>
            </a:r>
            <a:r>
              <a:rPr lang="en-US" altLang="en-US" dirty="0">
                <a:solidFill>
                  <a:prstClr val="black"/>
                </a:solidFill>
              </a:rPr>
              <a:t> (repetition))</a:t>
            </a:r>
          </a:p>
          <a:p>
            <a:pPr marL="320040" lvl="0" indent="-320040" eaLnBrk="1" fontAlgn="auto" hangingPunct="1">
              <a:spcAft>
                <a:spcPts val="0"/>
              </a:spcAft>
              <a:buClr>
                <a:srgbClr val="DD8047"/>
              </a:buClr>
              <a:buFont typeface="Wingdings"/>
              <a:buChar char=""/>
            </a:pPr>
            <a:r>
              <a:rPr lang="en-US" altLang="en-US" dirty="0" smtClean="0">
                <a:solidFill>
                  <a:prstClr val="black"/>
                </a:solidFill>
              </a:rPr>
              <a:t>Differentiate between Indefinite </a:t>
            </a:r>
            <a:r>
              <a:rPr lang="en-US" altLang="en-US" dirty="0">
                <a:solidFill>
                  <a:prstClr val="black"/>
                </a:solidFill>
              </a:rPr>
              <a:t>vs. Definite </a:t>
            </a:r>
            <a:r>
              <a:rPr lang="en-US" altLang="en-US" dirty="0" smtClean="0">
                <a:solidFill>
                  <a:prstClr val="black"/>
                </a:solidFill>
              </a:rPr>
              <a:t>Iterations</a:t>
            </a:r>
            <a:endParaRPr lang="en-US" altLang="en-US" dirty="0">
              <a:solidFill>
                <a:prstClr val="black"/>
              </a:solidFill>
            </a:endParaRPr>
          </a:p>
          <a:p>
            <a:pPr marL="320040" lvl="0" indent="-320040" eaLnBrk="1" fontAlgn="auto" hangingPunct="1">
              <a:spcAft>
                <a:spcPts val="0"/>
              </a:spcAft>
              <a:buClr>
                <a:srgbClr val="DD8047"/>
              </a:buClr>
              <a:buFont typeface="Wingdings"/>
              <a:buChar char=""/>
            </a:pPr>
            <a:r>
              <a:rPr lang="en-CA" altLang="en-US" dirty="0">
                <a:solidFill>
                  <a:prstClr val="black"/>
                </a:solidFill>
              </a:rPr>
              <a:t>Understand the concept of </a:t>
            </a:r>
            <a:r>
              <a:rPr lang="en-CA" altLang="en-US" b="1" dirty="0" smtClean="0">
                <a:solidFill>
                  <a:prstClr val="black"/>
                </a:solidFill>
              </a:rPr>
              <a:t>range</a:t>
            </a:r>
            <a:r>
              <a:rPr lang="en-CA" altLang="en-US" dirty="0">
                <a:solidFill>
                  <a:prstClr val="black"/>
                </a:solidFill>
              </a:rPr>
              <a:t> function and </a:t>
            </a:r>
            <a:r>
              <a:rPr lang="en-CA" altLang="en-US" dirty="0" smtClean="0">
                <a:solidFill>
                  <a:prstClr val="black"/>
                </a:solidFill>
              </a:rPr>
              <a:t>range </a:t>
            </a:r>
            <a:r>
              <a:rPr lang="en-CA" altLang="en-US" dirty="0">
                <a:solidFill>
                  <a:prstClr val="black"/>
                </a:solidFill>
              </a:rPr>
              <a:t>Parameters</a:t>
            </a:r>
          </a:p>
          <a:p>
            <a:pPr marL="320040" lvl="0" indent="-320040" eaLnBrk="1" fontAlgn="auto" hangingPunct="1">
              <a:spcAft>
                <a:spcPts val="0"/>
              </a:spcAft>
              <a:buClr>
                <a:srgbClr val="DD8047"/>
              </a:buClr>
              <a:buFont typeface="Wingdings"/>
              <a:buChar char=""/>
            </a:pPr>
            <a:r>
              <a:rPr lang="en-CA" altLang="en-US" dirty="0" smtClean="0">
                <a:solidFill>
                  <a:prstClr val="black"/>
                </a:solidFill>
              </a:rPr>
              <a:t>Be able to use the </a:t>
            </a:r>
            <a:r>
              <a:rPr lang="en-CA" altLang="en-US" dirty="0">
                <a:solidFill>
                  <a:prstClr val="black"/>
                </a:solidFill>
              </a:rPr>
              <a:t>“</a:t>
            </a:r>
            <a:r>
              <a:rPr lang="en-CA" altLang="en-US" b="1" dirty="0">
                <a:solidFill>
                  <a:prstClr val="black"/>
                </a:solidFill>
              </a:rPr>
              <a:t>random</a:t>
            </a:r>
            <a:r>
              <a:rPr lang="en-CA" altLang="en-US" dirty="0">
                <a:solidFill>
                  <a:prstClr val="black"/>
                </a:solidFill>
              </a:rPr>
              <a:t> number” module; </a:t>
            </a:r>
            <a:r>
              <a:rPr lang="en-CA" altLang="en-US" dirty="0" smtClean="0">
                <a:solidFill>
                  <a:prstClr val="black"/>
                </a:solidFill>
              </a:rPr>
              <a:t>to </a:t>
            </a:r>
            <a:r>
              <a:rPr lang="en-CA" altLang="en-US" dirty="0">
                <a:solidFill>
                  <a:prstClr val="black"/>
                </a:solidFill>
              </a:rPr>
              <a:t>generate random </a:t>
            </a:r>
            <a:r>
              <a:rPr lang="en-CA" altLang="en-US" dirty="0" smtClean="0">
                <a:solidFill>
                  <a:prstClr val="black"/>
                </a:solidFill>
              </a:rPr>
              <a:t>numbers using </a:t>
            </a:r>
            <a:r>
              <a:rPr lang="en-CA" altLang="en-US" dirty="0" err="1" smtClean="0">
                <a:solidFill>
                  <a:prstClr val="black"/>
                </a:solidFill>
              </a:rPr>
              <a:t>randint</a:t>
            </a:r>
            <a:r>
              <a:rPr lang="en-CA" altLang="en-US" dirty="0" smtClean="0">
                <a:solidFill>
                  <a:prstClr val="black"/>
                </a:solidFill>
              </a:rPr>
              <a:t>()</a:t>
            </a:r>
            <a:endParaRPr lang="en-CA" altLang="en-US" dirty="0">
              <a:solidFill>
                <a:prstClr val="black"/>
              </a:solidFill>
            </a:endParaRPr>
          </a:p>
          <a:p>
            <a:pPr marL="320040" lvl="0" indent="-320040" eaLnBrk="1" fontAlgn="auto" hangingPunct="1">
              <a:spcAft>
                <a:spcPts val="0"/>
              </a:spcAft>
              <a:buClr>
                <a:srgbClr val="DD8047"/>
              </a:buClr>
              <a:buFont typeface="Wingdings"/>
              <a:buChar char=""/>
            </a:pPr>
            <a:r>
              <a:rPr lang="en-CA" altLang="en-US" dirty="0" smtClean="0">
                <a:solidFill>
                  <a:prstClr val="black"/>
                </a:solidFill>
              </a:rPr>
              <a:t>Be able to understand and use the Decimal </a:t>
            </a:r>
            <a:r>
              <a:rPr lang="en-CA" altLang="en-US" dirty="0">
                <a:solidFill>
                  <a:prstClr val="black"/>
                </a:solidFill>
              </a:rPr>
              <a:t>to </a:t>
            </a:r>
            <a:r>
              <a:rPr lang="en-CA" altLang="en-US" dirty="0" smtClean="0">
                <a:solidFill>
                  <a:prstClr val="black"/>
                </a:solidFill>
              </a:rPr>
              <a:t>Binary conversion program</a:t>
            </a:r>
            <a:endParaRPr lang="en-CA" alt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E4CAEE9-E099-4505-9EFC-04D5068F498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 Loop</a:t>
            </a:r>
            <a:endParaRPr lang="en-US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425825"/>
          </a:xfr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used in situations where the programmer knows exactly how many times to repeat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 Python </a:t>
            </a:r>
            <a:r>
              <a:rPr lang="en-US" b="1" dirty="0" smtClean="0"/>
              <a:t>for loop </a:t>
            </a:r>
            <a:r>
              <a:rPr lang="en-US" dirty="0" smtClean="0"/>
              <a:t> is an example of a </a:t>
            </a:r>
            <a:r>
              <a:rPr lang="en-US" b="1" dirty="0" smtClean="0"/>
              <a:t>definite iteration (</a:t>
            </a:r>
            <a:r>
              <a:rPr lang="en-US" dirty="0" smtClean="0"/>
              <a:t>vs.</a:t>
            </a:r>
            <a:r>
              <a:rPr lang="en-US" b="1" dirty="0" smtClean="0"/>
              <a:t> indefinite iteration)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easiest way to construct a </a:t>
            </a:r>
            <a:r>
              <a:rPr lang="en-US" b="1" dirty="0" smtClean="0"/>
              <a:t>for loop </a:t>
            </a:r>
            <a:r>
              <a:rPr lang="en-US" dirty="0" smtClean="0"/>
              <a:t> is with the </a:t>
            </a:r>
            <a:r>
              <a:rPr lang="en-US" b="1" dirty="0" smtClean="0"/>
              <a:t>range </a:t>
            </a:r>
            <a:r>
              <a:rPr lang="en-US" dirty="0" smtClean="0"/>
              <a:t>function </a:t>
            </a:r>
            <a:endParaRPr lang="en-US" dirty="0"/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1676400" y="5257800"/>
            <a:ext cx="5791200" cy="83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for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in range(10) :	# count from 0 to 9</a:t>
            </a:r>
          </a:p>
          <a:p>
            <a:pPr eaLnBrk="1" hangingPunct="1"/>
            <a:r>
              <a:rPr lang="en-US" altLang="en-US" sz="2400" dirty="0"/>
              <a:t>	print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		# print from 0 to 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E4CAEE9-E099-4505-9EFC-04D5068F498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 n in range(r)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425825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When used in a </a:t>
            </a:r>
            <a:r>
              <a:rPr lang="en-US" b="1" dirty="0" smtClean="0"/>
              <a:t>for loop</a:t>
            </a:r>
            <a:r>
              <a:rPr lang="en-US" dirty="0" smtClean="0"/>
              <a:t>, the </a:t>
            </a:r>
            <a:r>
              <a:rPr lang="en-US" b="1" dirty="0" smtClean="0"/>
              <a:t>range(x)</a:t>
            </a:r>
            <a:r>
              <a:rPr lang="en-US" dirty="0" smtClean="0"/>
              <a:t> function will execute x times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but the counting starts at 0 and ends at x -1 (for example, if x is 3, then 0, 1, 2)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0, 1, 2, 3, … x -1</a:t>
            </a:r>
            <a:endParaRPr lang="en-US" dirty="0"/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1676400" y="5257800"/>
            <a:ext cx="5791200" cy="83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for i in range(10) :	# count from 0 to 9</a:t>
            </a:r>
          </a:p>
          <a:p>
            <a:pPr eaLnBrk="1" hangingPunct="1"/>
            <a:r>
              <a:rPr lang="en-US" altLang="en-US" sz="2400"/>
              <a:t>	print i + 1	# print from 1 to 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E4CAEE9-E099-4505-9EFC-04D5068F498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Indefinite vs. Definite Iteration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063625"/>
          </a:xfrm>
        </p:spPr>
        <p:txBody>
          <a:bodyPr/>
          <a:lstStyle/>
          <a:p>
            <a:pPr eaLnBrk="1" hangingPunct="1"/>
            <a:r>
              <a:rPr lang="en-US" altLang="en-US" smtClean="0"/>
              <a:t>Compare an </a:t>
            </a:r>
            <a:r>
              <a:rPr lang="en-US" altLang="en-US" b="1" smtClean="0"/>
              <a:t>indefinite loop </a:t>
            </a:r>
            <a:r>
              <a:rPr lang="en-US" altLang="en-US" smtClean="0"/>
              <a:t>to a </a:t>
            </a:r>
            <a:r>
              <a:rPr lang="en-US" altLang="en-US" b="1" smtClean="0"/>
              <a:t>definite loop</a:t>
            </a:r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133600"/>
          <a:ext cx="8458200" cy="3962400"/>
        </p:xfrm>
        <a:graphic>
          <a:graphicData uri="http://schemas.openxmlformats.org/drawingml/2006/table">
            <a:tbl>
              <a:tblPr/>
              <a:tblGrid>
                <a:gridCol w="4953000"/>
                <a:gridCol w="3505200"/>
              </a:tblGrid>
              <a:tr h="5660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Indefinite loop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Definite loop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963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name =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raw_input</a:t>
                      </a:r>
                      <a:r>
                        <a:rPr lang="en-US" sz="2000" dirty="0" smtClean="0">
                          <a:latin typeface="Courier New"/>
                          <a:ea typeface="Times New Roman"/>
                          <a:cs typeface="Times New Roman"/>
                        </a:rPr>
                        <a:t>(“Name 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: ")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while (name &lt;&gt; "") :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 print name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 name =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raw_input</a:t>
                      </a:r>
                      <a:r>
                        <a:rPr lang="en-US" sz="2000" dirty="0" smtClean="0">
                          <a:latin typeface="Courier New"/>
                          <a:ea typeface="Times New Roman"/>
                          <a:cs typeface="Times New Roman"/>
                        </a:rPr>
                        <a:t>(“Name 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: ")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print "Done"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m = input</a:t>
                      </a:r>
                      <a:r>
                        <a:rPr lang="en-US" sz="2000" dirty="0" smtClean="0">
                          <a:latin typeface="Courier New"/>
                          <a:ea typeface="Times New Roman"/>
                          <a:cs typeface="Times New Roman"/>
                        </a:rPr>
                        <a:t>(“Max 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: ")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for x in range(m) :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 print x + 1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print "Done"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E4CAEE9-E099-4505-9EFC-04D5068F498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Range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16764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Using </a:t>
            </a:r>
            <a:r>
              <a:rPr lang="en-US" b="1" dirty="0" smtClean="0"/>
              <a:t>range(); </a:t>
            </a:r>
            <a:r>
              <a:rPr lang="en-US" dirty="0" smtClean="0"/>
              <a:t>returns a list of integers</a:t>
            </a:r>
            <a:br>
              <a:rPr lang="en-US" dirty="0" smtClean="0"/>
            </a:br>
            <a:endParaRPr lang="en-US" sz="12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smtClean="0"/>
              <a:t>range() </a:t>
            </a:r>
            <a:r>
              <a:rPr lang="en-US" dirty="0" smtClean="0"/>
              <a:t>can take additional arguments; </a:t>
            </a:r>
            <a:br>
              <a:rPr lang="en-US" dirty="0" smtClean="0"/>
            </a:br>
            <a:r>
              <a:rPr lang="en-US" b="1" dirty="0" smtClean="0"/>
              <a:t>range(start, stop, step)</a:t>
            </a: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34880"/>
              </p:ext>
            </p:extLst>
          </p:nvPr>
        </p:nvGraphicFramePr>
        <p:xfrm>
          <a:off x="609600" y="3352800"/>
          <a:ext cx="7924800" cy="3314702"/>
        </p:xfrm>
        <a:graphic>
          <a:graphicData uri="http://schemas.openxmlformats.org/drawingml/2006/table">
            <a:tbl>
              <a:tblPr/>
              <a:tblGrid>
                <a:gridCol w="3962400"/>
                <a:gridCol w="3962400"/>
              </a:tblGrid>
              <a:tr h="3776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Examples of Range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Result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71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list(range(4))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[0, 1, 2, 3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b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list(range(1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, 5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))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[1, 2, 3, 4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list(range(0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, 15, 3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))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[0, 3, 6, 9, 12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list(range(7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, 0, -1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))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[7, 6, 5, 4, 3, 2, 1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E4CAEE9-E099-4505-9EFC-04D5068F498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Convert Decimal to Binary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text book version (Unit 3) appears to have some “bugs”</a:t>
            </a:r>
          </a:p>
          <a:p>
            <a:pPr eaLnBrk="1" hangingPunct="1"/>
            <a:r>
              <a:rPr lang="en-US" altLang="en-US" smtClean="0"/>
              <a:t>I have provided an alternate version of the pseudocode</a:t>
            </a:r>
          </a:p>
          <a:p>
            <a:pPr eaLnBrk="1" hangingPunct="1"/>
            <a:r>
              <a:rPr lang="en-US" altLang="en-US" smtClean="0"/>
              <a:t>as well, note the algorithm only works with numbers within range(255); 0, 1, … 255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E4CAEE9-E099-4505-9EFC-04D5068F498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Algorithm to convert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481388"/>
          <a:ext cx="8077200" cy="2441630"/>
        </p:xfrm>
        <a:graphic>
          <a:graphicData uri="http://schemas.openxmlformats.org/drawingml/2006/table">
            <a:tbl>
              <a:tblPr/>
              <a:tblGrid>
                <a:gridCol w="4038600"/>
                <a:gridCol w="4038600"/>
              </a:tblGrid>
              <a:tr h="213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Algorithm From Textbook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944" marR="639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Suggested Algorithm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944" marR="639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228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ea typeface="Times New Roman" pitchFamily="18" charset="0"/>
                          <a:cs typeface="CMSSBX10"/>
                        </a:rPr>
                        <a:t>read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ea typeface="Times New Roman" pitchFamily="18" charset="0"/>
                          <a:cs typeface="CMSSBX1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ea typeface="Times New Roman" pitchFamily="18" charset="0"/>
                          <a:cs typeface="CMTI12"/>
                        </a:rPr>
                        <a:t>num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MTI1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12"/>
                          <a:ea typeface="Times New Roman" pitchFamily="18" charset="0"/>
                          <a:cs typeface="CMSSBX10"/>
                        </a:rPr>
                        <a:t>positions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ea typeface="Times New Roman" pitchFamily="18" charset="0"/>
                          <a:cs typeface="CMSS12"/>
                        </a:rPr>
                        <a:t>p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12"/>
                          <a:cs typeface="Times New Roman" pitchFamily="18" charset="0"/>
                        </a:rPr>
                        <a:t>from 7, 6, . . . 0, do this: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MSS1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if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cs typeface="Times New Roman" pitchFamily="18" charset="0"/>
                        </a:rPr>
                        <a:t>num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/>
                          <a:cs typeface="Times New Roman" pitchFamily="18" charset="0"/>
                        </a:rPr>
                        <a:t>≤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R12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R12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12"/>
                          <a:cs typeface="Times New Roman" pitchFamily="18" charset="0"/>
                        </a:rPr>
                        <a:t>, then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		set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cs typeface="Times New Roman" pitchFamily="18" charset="0"/>
                        </a:rPr>
                        <a:t>binary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12"/>
                          <a:cs typeface="Times New Roman" pitchFamily="18" charset="0"/>
                        </a:rPr>
                        <a:t>to “0”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R1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cs typeface="Times New Roman" pitchFamily="18" charset="0"/>
                        </a:rPr>
                        <a:t>binary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otherwise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12"/>
                          <a:cs typeface="Times New Roman" pitchFamily="18" charset="0"/>
                        </a:rPr>
                        <a:t>,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set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cs typeface="Times New Roman" pitchFamily="18" charset="0"/>
                        </a:rPr>
                        <a:t>binary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12"/>
                          <a:cs typeface="Times New Roman" pitchFamily="18" charset="0"/>
                        </a:rPr>
                        <a:t>to “1”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R1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cs typeface="Times New Roman" pitchFamily="18" charset="0"/>
                        </a:rPr>
                        <a:t>binary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set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cs typeface="Times New Roman" pitchFamily="18" charset="0"/>
                        </a:rPr>
                        <a:t>num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12"/>
                          <a:cs typeface="Times New Roman" pitchFamily="18" charset="0"/>
                        </a:rPr>
                        <a:t>to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cs typeface="Times New Roman" pitchFamily="18" charset="0"/>
                        </a:rPr>
                        <a:t>num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ea typeface="CMSY10"/>
                          <a:cs typeface="CMSY10"/>
                        </a:rPr>
                        <a:t>–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R12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R12"/>
                          <a:cs typeface="Times New Roman" pitchFamily="18" charset="0"/>
                        </a:rPr>
                        <a:t>p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write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cs typeface="Times New Roman" pitchFamily="18" charset="0"/>
                        </a:rPr>
                        <a:t>binary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944" marR="639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SSBX10"/>
                        <a:ea typeface="Times New Roman" pitchFamily="18" charset="0"/>
                        <a:cs typeface="CMSSBX1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ea typeface="Times New Roman" pitchFamily="18" charset="0"/>
                          <a:cs typeface="CMSSBX10"/>
                        </a:rPr>
                        <a:t>read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ea typeface="Times New Roman" pitchFamily="18" charset="0"/>
                          <a:cs typeface="CMSSBX1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ea typeface="Times New Roman" pitchFamily="18" charset="0"/>
                          <a:cs typeface="CMTI12"/>
                        </a:rPr>
                        <a:t>num between 0 &amp; 255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MSS1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ea typeface="Times New Roman" pitchFamily="18" charset="0"/>
                          <a:cs typeface="CMSSBX10"/>
                        </a:rPr>
                        <a:t>for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ea typeface="Times New Roman" pitchFamily="18" charset="0"/>
                          <a:cs typeface="CMSSBX1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12"/>
                          <a:ea typeface="Times New Roman" pitchFamily="18" charset="0"/>
                          <a:cs typeface="CMSS12"/>
                        </a:rPr>
                        <a:t>positions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12"/>
                          <a:ea typeface="Times New Roman" pitchFamily="18" charset="0"/>
                          <a:cs typeface="CMSSBX10"/>
                        </a:rPr>
                        <a:t>from 7, 6, . . . 0, do this: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MSY1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if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cs typeface="Times New Roman" pitchFamily="18" charset="0"/>
                        </a:rPr>
                        <a:t>num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/>
                          <a:cs typeface="Times New Roman" pitchFamily="18" charset="0"/>
                        </a:rPr>
                        <a:t>&lt;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R12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R12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12"/>
                          <a:cs typeface="Times New Roman" pitchFamily="18" charset="0"/>
                        </a:rPr>
                        <a:t>, then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se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t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cs typeface="Times New Roman" pitchFamily="18" charset="0"/>
                        </a:rPr>
                        <a:t>binary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12"/>
                          <a:cs typeface="Times New Roman" pitchFamily="18" charset="0"/>
                        </a:rPr>
                        <a:t>to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cs typeface="Times New Roman" pitchFamily="18" charset="0"/>
                        </a:rPr>
                        <a:t>binary + “0”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otherwise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12"/>
                          <a:cs typeface="Times New Roman" pitchFamily="18" charset="0"/>
                        </a:rPr>
                        <a:t>,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set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cs typeface="Times New Roman" pitchFamily="18" charset="0"/>
                        </a:rPr>
                        <a:t>binary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12"/>
                          <a:cs typeface="Times New Roman" pitchFamily="18" charset="0"/>
                        </a:rPr>
                        <a:t>to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cs typeface="Times New Roman" pitchFamily="18" charset="0"/>
                        </a:rPr>
                        <a:t>binary + “1”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set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cs typeface="Times New Roman" pitchFamily="18" charset="0"/>
                        </a:rPr>
                        <a:t>num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12"/>
                          <a:cs typeface="Times New Roman" pitchFamily="18" charset="0"/>
                        </a:rPr>
                        <a:t>to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cs typeface="Times New Roman" pitchFamily="18" charset="0"/>
                        </a:rPr>
                        <a:t>num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ea typeface="CMSY10"/>
                          <a:cs typeface="CMSY10"/>
                        </a:rPr>
                        <a:t>–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R12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R12"/>
                          <a:cs typeface="Times New Roman" pitchFamily="18" charset="0"/>
                        </a:rPr>
                        <a:t>p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write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SBX1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TI12"/>
                          <a:cs typeface="Times New Roman" pitchFamily="18" charset="0"/>
                        </a:rPr>
                        <a:t>binary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944" marR="639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7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1600200"/>
          </a:xfrm>
        </p:spPr>
        <p:txBody>
          <a:bodyPr/>
          <a:lstStyle/>
          <a:p>
            <a:pPr eaLnBrk="1" hangingPunct="1"/>
            <a:r>
              <a:rPr lang="en-US" altLang="en-US" smtClean="0"/>
              <a:t>Some adjustments in the right panel makes the algorithm different from the text (Unit 3)</a:t>
            </a:r>
          </a:p>
          <a:p>
            <a:pPr eaLnBrk="1" hangingPunct="1"/>
            <a:r>
              <a:rPr lang="en-US" altLang="en-US" smtClean="0"/>
              <a:t>Convert Decimal -&gt; Binary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E4CAEE9-E099-4505-9EFC-04D5068F498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1467</TotalTime>
  <Words>555</Words>
  <Application>Microsoft Office PowerPoint</Application>
  <PresentationFormat>On-screen Show (4:3)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2" baseType="lpstr">
      <vt:lpstr>Arial</vt:lpstr>
      <vt:lpstr>Arial Black</vt:lpstr>
      <vt:lpstr>Arial Narrow</vt:lpstr>
      <vt:lpstr>Calibri</vt:lpstr>
      <vt:lpstr>CMR12</vt:lpstr>
      <vt:lpstr>CMSS12</vt:lpstr>
      <vt:lpstr>CMSSBX10</vt:lpstr>
      <vt:lpstr>CMSY10</vt:lpstr>
      <vt:lpstr>CMTI12</vt:lpstr>
      <vt:lpstr>Courier New</vt:lpstr>
      <vt:lpstr>Matura MT Script Capitals</vt:lpstr>
      <vt:lpstr>Tahoma</vt:lpstr>
      <vt:lpstr>Times New Roman</vt:lpstr>
      <vt:lpstr>Tw Cen MT</vt:lpstr>
      <vt:lpstr>Wingdings</vt:lpstr>
      <vt:lpstr>Wingdings 2</vt:lpstr>
      <vt:lpstr>ヒラギノ角ゴ Pro W3</vt:lpstr>
      <vt:lpstr>Median</vt:lpstr>
      <vt:lpstr>PowerPoint Presentation</vt:lpstr>
      <vt:lpstr>Iteration</vt:lpstr>
      <vt:lpstr>Objectives</vt:lpstr>
      <vt:lpstr>For Loop</vt:lpstr>
      <vt:lpstr>For n in range(r)</vt:lpstr>
      <vt:lpstr>Indefinite vs. Definite Iteration</vt:lpstr>
      <vt:lpstr>Range Parameters</vt:lpstr>
      <vt:lpstr>Convert Decimal to Binary</vt:lpstr>
      <vt:lpstr>Algorithm to convert</vt:lpstr>
      <vt:lpstr>Python implementation</vt:lpstr>
      <vt:lpstr>Random Numbers</vt:lpstr>
      <vt:lpstr>Use randint</vt:lpstr>
      <vt:lpstr>Random sequence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paint do I need ?</dc:title>
  <dc:creator>garnet</dc:creator>
  <cp:lastModifiedBy>Staff</cp:lastModifiedBy>
  <cp:revision>112</cp:revision>
  <dcterms:created xsi:type="dcterms:W3CDTF">2009-01-04T23:52:00Z</dcterms:created>
  <dcterms:modified xsi:type="dcterms:W3CDTF">2018-01-31T17:56:19Z</dcterms:modified>
</cp:coreProperties>
</file>