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7"/>
  </p:notesMasterIdLst>
  <p:sldIdLst>
    <p:sldId id="256" r:id="rId2"/>
    <p:sldId id="312" r:id="rId3"/>
    <p:sldId id="260" r:id="rId4"/>
    <p:sldId id="303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6" r:id="rId17"/>
    <p:sldId id="327" r:id="rId18"/>
    <p:sldId id="335" r:id="rId19"/>
    <p:sldId id="328" r:id="rId20"/>
    <p:sldId id="329" r:id="rId21"/>
    <p:sldId id="331" r:id="rId22"/>
    <p:sldId id="332" r:id="rId23"/>
    <p:sldId id="334" r:id="rId24"/>
    <p:sldId id="325" r:id="rId25"/>
    <p:sldId id="33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B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DCCC-5575-42D4-B5AB-D1189FA57D3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8955-D8C3-4FB9-A606-5C60FABD8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8955-D8C3-4FB9-A606-5C60FABD8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“</a:t>
            </a:r>
            <a:r>
              <a:rPr lang="en-CA" dirty="0" err="1" smtClean="0"/>
              <a:t>bob”.find</a:t>
            </a:r>
            <a:r>
              <a:rPr lang="en-CA" dirty="0" smtClean="0"/>
              <a:t>(</a:t>
            </a:r>
            <a:r>
              <a:rPr lang="en-CA" dirty="0" err="1" smtClean="0"/>
              <a:t>s,d</a:t>
            </a:r>
            <a:r>
              <a:rPr lang="en-CA" dirty="0" smtClean="0"/>
              <a:t>) [</a:t>
            </a:r>
            <a:r>
              <a:rPr lang="en-CA" dirty="0" err="1" smtClean="0"/>
              <a:t>s:d</a:t>
            </a:r>
            <a:r>
              <a:rPr lang="en-CA" dirty="0" smtClean="0"/>
              <a:t>]</a:t>
            </a:r>
            <a:r>
              <a:rPr lang="en-CA" baseline="0" dirty="0" smtClean="0"/>
              <a:t> gives up to d-1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8955-D8C3-4FB9-A606-5C60FABD89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8955-D8C3-4FB9-A606-5C60FABD89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E6878-F02B-4E74-9D65-4A6FEA8D62EC}" type="datetime1">
              <a:rPr lang="en-US" smtClean="0"/>
              <a:t>2/21/2018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50A9B6D-61F6-454A-B558-31912E161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2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A47AD-927A-4D79-9210-F20006C697AA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4271-A135-4E72-A1BC-AFCE8578D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9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08105-6097-4E01-B521-1CD332D61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A38BC-FE42-4D84-8551-B7DF6ACA0EEF}" type="datetime1">
              <a:rPr lang="en-US" smtClean="0"/>
              <a:t>2/21/2018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3515A-807B-40F1-B2B5-807D2E0C4298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C0060-1C81-443B-81F0-357C7A241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55B3E-7CB4-403C-9CDC-427427C43F41}" type="datetime1">
              <a:rPr lang="en-US" smtClean="0"/>
              <a:t>2/21/2018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68D5B9E-E6DF-4D4B-8D3E-2E1833B2A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5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9DF60-29F9-4797-8938-6581298DC4DF}" type="datetime1">
              <a:rPr lang="en-US" smtClean="0"/>
              <a:t>2/21/2018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2A8DB-DA32-404D-8CD6-F9A2FB091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51E2D-93CE-4231-9B3C-33C1C3DD8D25}" type="datetime1">
              <a:rPr lang="en-US" smtClean="0"/>
              <a:t>2/21/2018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8FA4CFD-AFF5-4810-AB88-C05AA2AAB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4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9EAD6-AA6C-4921-8838-67B1262DA51C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3A486-D6BF-40DF-9038-E749496D6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5DB3-635E-45AC-9590-2C90EA3F9D5B}" type="datetime1">
              <a:rPr lang="en-US" smtClean="0"/>
              <a:t>2/21/2018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B0726B-F083-4D17-9593-FB8BDB05C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2445EAD-BC37-4557-8E03-DB19A78D0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756E2-14A8-4D07-AC58-4E415D1BF081}" type="datetime1">
              <a:rPr lang="en-US" smtClean="0"/>
              <a:t>2/21/2018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540AE-3936-4CBC-BCE8-F93EA2DA8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4DF2C-9B92-4977-8BF7-90D27FC6A26E}" type="datetime1">
              <a:rPr lang="en-US" smtClean="0"/>
              <a:t>2/21/2018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B7148E-FDB0-4155-ABD6-AC3EE1BC906D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7FF754-C1F6-449B-A1B2-43F92EBB1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4/library/stdtypes.html#index-31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bookproject.net/books/bpp4awd/ch05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066800" y="3332163"/>
            <a:ext cx="7162800" cy="17526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smtClean="0"/>
              <a:t>Compound data type, slices, string comparison, immutable strings, string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64770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Strings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A9B6D-61F6-454A-B558-31912E1618D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String Slice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5782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A String </a:t>
            </a:r>
            <a:r>
              <a:rPr lang="en-US" b="1" dirty="0" smtClean="0"/>
              <a:t>slice</a:t>
            </a:r>
            <a:r>
              <a:rPr lang="en-US" dirty="0" smtClean="0"/>
              <a:t> is a segment of a string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the operator [n:m] returns a string part (between n &amp; m)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if you omit the first index (n), the slice between 0 and m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omit the second index, and the slice is from n to the end of the string</a:t>
            </a:r>
            <a:endParaRPr lang="en-US" b="1" dirty="0" smtClean="0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828800" y="5334000"/>
            <a:ext cx="5791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fruit = "banana" </a:t>
            </a:r>
          </a:p>
          <a:p>
            <a:pPr eaLnBrk="1" hangingPunct="1"/>
            <a:r>
              <a:rPr lang="en-US" altLang="en-US" sz="2400" dirty="0"/>
              <a:t>print </a:t>
            </a:r>
            <a:r>
              <a:rPr lang="en-US" altLang="en-US" sz="2400" dirty="0" smtClean="0"/>
              <a:t>(fruit[1:4])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String Slice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5782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A String </a:t>
            </a:r>
            <a:r>
              <a:rPr lang="en-US" b="1" dirty="0" smtClean="0"/>
              <a:t>slice</a:t>
            </a:r>
            <a:r>
              <a:rPr lang="en-US" dirty="0" smtClean="0"/>
              <a:t> is a segment of a string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the operator [n:m] returns a string part (between n &amp; m)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if you omit the first index (n), the slice between 0 and m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omit the second index, and the slice is from n to the end of the string</a:t>
            </a:r>
            <a:endParaRPr lang="en-US" b="1" dirty="0" smtClean="0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828800" y="5334000"/>
            <a:ext cx="5791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fruit = "banana" </a:t>
            </a:r>
          </a:p>
          <a:p>
            <a:pPr eaLnBrk="1" hangingPunct="1"/>
            <a:r>
              <a:rPr lang="en-US" altLang="en-US" sz="2400" dirty="0"/>
              <a:t>print </a:t>
            </a:r>
            <a:r>
              <a:rPr lang="en-US" altLang="en-US" sz="2400" dirty="0" smtClean="0"/>
              <a:t>(fruit[2:5])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String Slice Examples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914400" y="1828800"/>
            <a:ext cx="7467600" cy="19383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s = "Peter, Paul, and Mary" 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(s[0:5])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Peter 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(s[7:11])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Paul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914400" y="4114800"/>
            <a:ext cx="7467600" cy="19383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fruit = "banana" </a:t>
            </a:r>
            <a:br>
              <a:rPr lang="en-US" altLang="en-US" sz="2400" dirty="0"/>
            </a:br>
            <a:r>
              <a:rPr lang="en-US" altLang="en-US" sz="2400" dirty="0"/>
              <a:t>&gt;&gt;&gt; fruit[:3] </a:t>
            </a:r>
            <a:br>
              <a:rPr lang="en-US" altLang="en-US" sz="2400" dirty="0"/>
            </a:br>
            <a:r>
              <a:rPr lang="en-US" altLang="en-US" sz="2400" dirty="0"/>
              <a:t>'ban' </a:t>
            </a:r>
            <a:br>
              <a:rPr lang="en-US" altLang="en-US" sz="2400" dirty="0"/>
            </a:br>
            <a:r>
              <a:rPr lang="en-US" altLang="en-US" sz="2400" dirty="0"/>
              <a:t>&gt;&gt;&gt; fruit[3:] </a:t>
            </a:r>
            <a:br>
              <a:rPr lang="en-US" altLang="en-US" sz="2400" dirty="0"/>
            </a:br>
            <a:r>
              <a:rPr lang="en-US" altLang="en-US" sz="2400" dirty="0"/>
              <a:t>'</a:t>
            </a:r>
            <a:r>
              <a:rPr lang="en-US" altLang="en-US" sz="2400" dirty="0" err="1"/>
              <a:t>ana</a:t>
            </a:r>
            <a:r>
              <a:rPr lang="en-US" altLang="en-US" sz="2400" dirty="0"/>
              <a:t>'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String Comparison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435225"/>
          </a:xfrm>
        </p:spPr>
        <p:txBody>
          <a:bodyPr/>
          <a:lstStyle/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 String </a:t>
            </a:r>
            <a:r>
              <a:rPr lang="en-US" altLang="en-US" b="1" smtClean="0"/>
              <a:t>comparison</a:t>
            </a:r>
            <a:r>
              <a:rPr lang="en-US" altLang="en-US" smtClean="0"/>
              <a:t> is performed by the </a:t>
            </a:r>
            <a:r>
              <a:rPr lang="en-US" altLang="en-US" b="1" smtClean="0"/>
              <a:t>comparison operators (==, &lt;, &gt;, …)</a:t>
            </a:r>
            <a:br>
              <a:rPr lang="en-US" altLang="en-US" b="1" smtClean="0"/>
            </a:br>
            <a:endParaRPr lang="en-US" altLang="en-US" b="1" smtClean="0"/>
          </a:p>
          <a:p>
            <a:pPr eaLnBrk="1" hangingPunct="1">
              <a:buFont typeface="Wingdings" pitchFamily="2" charset="2"/>
              <a:buChar char=""/>
            </a:pPr>
            <a:r>
              <a:rPr lang="en-US" altLang="en-US" b="1" smtClean="0"/>
              <a:t> upper case </a:t>
            </a:r>
            <a:r>
              <a:rPr lang="en-US" altLang="en-US" smtClean="0"/>
              <a:t>: All the uppercase letters come before all the lowercase letters</a:t>
            </a:r>
          </a:p>
          <a:p>
            <a:pPr eaLnBrk="1" hangingPunct="1">
              <a:buFont typeface="Wingdings" pitchFamily="2" charset="2"/>
              <a:buChar char=""/>
            </a:pPr>
            <a:endParaRPr lang="en-US" altLang="en-US" smtClean="0"/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905000" y="4114800"/>
            <a:ext cx="5791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if word == "banana": </a:t>
            </a:r>
            <a:br>
              <a:rPr lang="en-US" altLang="en-US" sz="2400" dirty="0"/>
            </a:br>
            <a:r>
              <a:rPr lang="en-US" altLang="en-US" sz="2400" dirty="0"/>
              <a:t>  print  </a:t>
            </a:r>
            <a:r>
              <a:rPr lang="en-US" altLang="en-US" sz="2400" dirty="0" smtClean="0"/>
              <a:t>("</a:t>
            </a:r>
            <a:r>
              <a:rPr lang="en-US" altLang="en-US" sz="2400" dirty="0"/>
              <a:t>Yes, we have no bananas</a:t>
            </a:r>
            <a:r>
              <a:rPr lang="en-US" altLang="en-US" sz="2400" dirty="0" smtClean="0"/>
              <a:t>!“)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String Slice Examples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990600" y="1568539"/>
            <a:ext cx="7467600" cy="23082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if word &lt; "banana":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("</a:t>
            </a:r>
            <a:r>
              <a:rPr lang="en-US" altLang="en-US" sz="2400" dirty="0"/>
              <a:t>word," + word + ", comes </a:t>
            </a:r>
            <a:r>
              <a:rPr lang="en-US" altLang="en-US" sz="2400" dirty="0" smtClean="0"/>
              <a:t>before“)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/>
              <a:t>elif</a:t>
            </a:r>
            <a:r>
              <a:rPr lang="en-US" altLang="en-US" sz="2400" dirty="0"/>
              <a:t> word &gt; "banana":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("</a:t>
            </a:r>
            <a:r>
              <a:rPr lang="en-US" altLang="en-US" sz="2400" dirty="0"/>
              <a:t>word," + word + ", comes </a:t>
            </a:r>
            <a:r>
              <a:rPr lang="en-US" altLang="en-US" sz="2400" dirty="0" smtClean="0"/>
              <a:t>after“)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else: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("</a:t>
            </a:r>
            <a:r>
              <a:rPr lang="en-US" altLang="en-US" sz="2400" dirty="0"/>
              <a:t>the word is banana</a:t>
            </a:r>
            <a:r>
              <a:rPr lang="en-US" altLang="en-US" sz="2400" dirty="0" smtClean="0"/>
              <a:t>!“)</a:t>
            </a:r>
            <a:endParaRPr lang="en-US" altLang="en-US" sz="2400" dirty="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01675" y="3962400"/>
            <a:ext cx="52578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word = "BIG"</a:t>
            </a:r>
          </a:p>
          <a:p>
            <a:pPr eaLnBrk="1" hangingPunct="1"/>
            <a:r>
              <a:rPr lang="en-US" altLang="en-US" sz="2400" dirty="0"/>
              <a:t>if word &lt; "big": </a:t>
            </a:r>
            <a:br>
              <a:rPr lang="en-US" altLang="en-US" sz="2400" dirty="0"/>
            </a:br>
            <a:r>
              <a:rPr lang="en-US" altLang="en-US" sz="2400" dirty="0"/>
              <a:t>  print  </a:t>
            </a:r>
            <a:r>
              <a:rPr lang="en-US" altLang="en-US" sz="2400" dirty="0" smtClean="0"/>
              <a:t>("</a:t>
            </a:r>
            <a:r>
              <a:rPr lang="en-US" altLang="en-US" sz="2400" dirty="0"/>
              <a:t>upper comes before </a:t>
            </a:r>
            <a:r>
              <a:rPr lang="en-US" altLang="en-US" sz="2400" dirty="0" smtClean="0"/>
              <a:t>lower“)</a:t>
            </a:r>
            <a:endParaRPr lang="en-US" altLang="en-US" sz="2400" dirty="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657600" y="5218818"/>
            <a:ext cx="52578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word = "big"</a:t>
            </a:r>
          </a:p>
          <a:p>
            <a:pPr eaLnBrk="1" hangingPunct="1"/>
            <a:r>
              <a:rPr lang="en-US" altLang="en-US" sz="2400" dirty="0"/>
              <a:t>if word &lt; "BIG": </a:t>
            </a:r>
            <a:br>
              <a:rPr lang="en-US" altLang="en-US" sz="2400" dirty="0"/>
            </a:br>
            <a:r>
              <a:rPr lang="en-US" altLang="en-US" sz="2400" dirty="0"/>
              <a:t>  print  </a:t>
            </a:r>
            <a:r>
              <a:rPr lang="en-US" altLang="en-US" sz="2400" dirty="0" smtClean="0"/>
              <a:t>("</a:t>
            </a:r>
            <a:r>
              <a:rPr lang="en-US" altLang="en-US" sz="2400" dirty="0"/>
              <a:t>lower comes before </a:t>
            </a:r>
            <a:r>
              <a:rPr lang="en-US" altLang="en-US" sz="2400" dirty="0" smtClean="0"/>
              <a:t>upper“)</a:t>
            </a:r>
            <a:endParaRPr lang="en-US" altLang="en-US" sz="2400" dirty="0"/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1600200" y="5791200"/>
            <a:ext cx="173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this test fails -&gt;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Strings are Immutable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282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 which means you cannot change an existing string 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 solution is to concatenate slices of the string into a new string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b="1" smtClean="0"/>
          </a:p>
          <a:p>
            <a:pPr eaLnBrk="1" hangingPunct="1">
              <a:buFont typeface="Wingdings" pitchFamily="2" charset="2"/>
              <a:buChar char=""/>
            </a:pPr>
            <a:endParaRPr lang="en-US" altLang="en-US" smtClean="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57200" y="3505200"/>
            <a:ext cx="5791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greeting = "Hello, world!" </a:t>
            </a:r>
            <a:br>
              <a:rPr lang="en-US" altLang="en-US" sz="2400" dirty="0"/>
            </a:br>
            <a:r>
              <a:rPr lang="en-US" altLang="en-US" sz="2400" dirty="0"/>
              <a:t>greeting[0] = 'J'            # ERROR! </a:t>
            </a:r>
            <a:br>
              <a:rPr lang="en-US" altLang="en-US" sz="2400" dirty="0"/>
            </a:br>
            <a:r>
              <a:rPr lang="en-US" altLang="en-US" sz="2400" dirty="0"/>
              <a:t>print </a:t>
            </a:r>
            <a:r>
              <a:rPr lang="en-US" altLang="en-US" sz="2400" dirty="0" smtClean="0"/>
              <a:t>(greeting) </a:t>
            </a:r>
            <a:endParaRPr lang="en-US" altLang="en-US" sz="2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819400" y="5029200"/>
            <a:ext cx="5791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greeting = "Hello, world!" </a:t>
            </a:r>
            <a:br>
              <a:rPr lang="en-US" altLang="en-US" sz="2400" dirty="0"/>
            </a:br>
            <a:r>
              <a:rPr lang="en-US" altLang="en-US" sz="2400" dirty="0" err="1"/>
              <a:t>newGreeting</a:t>
            </a:r>
            <a:r>
              <a:rPr lang="en-US" altLang="en-US" sz="2400" dirty="0"/>
              <a:t> = 'J' + greeting[1:] </a:t>
            </a:r>
            <a:br>
              <a:rPr lang="en-US" altLang="en-US" sz="2400" dirty="0"/>
            </a:br>
            <a:r>
              <a:rPr lang="en-US" altLang="en-US" sz="2400" dirty="0"/>
              <a:t>print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newGreeting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Method</a:t>
            </a:r>
            <a:r>
              <a:rPr lang="en-US" altLang="en-US" dirty="0">
                <a:solidFill>
                  <a:srgbClr val="7B9899"/>
                </a:solidFill>
              </a:rPr>
              <a:t>: A Special Type of Function </a:t>
            </a:r>
            <a:endParaRPr lang="en-US" altLang="en-US" dirty="0" smtClean="0">
              <a:solidFill>
                <a:srgbClr val="7B9899"/>
              </a:solidFill>
            </a:endParaRPr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74002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M</a:t>
            </a:r>
            <a:r>
              <a:rPr lang="en-US" sz="2800" spc="-20" dirty="0">
                <a:latin typeface="Times New Roman"/>
                <a:cs typeface="Times New Roman"/>
              </a:rPr>
              <a:t>e</a:t>
            </a:r>
            <a:r>
              <a:rPr lang="en-US" sz="2800" spc="-15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hods 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spc="-15" dirty="0">
                <a:latin typeface="Times New Roman"/>
                <a:cs typeface="Times New Roman"/>
              </a:rPr>
              <a:t>re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un</a:t>
            </a:r>
            <a:r>
              <a:rPr lang="en-US" sz="2800" spc="-15" dirty="0">
                <a:latin typeface="Times New Roman"/>
                <a:cs typeface="Times New Roman"/>
              </a:rPr>
              <a:t>i</a:t>
            </a:r>
            <a:r>
              <a:rPr lang="en-US" sz="2800" spc="-20" dirty="0">
                <a:latin typeface="Times New Roman"/>
                <a:cs typeface="Times New Roman"/>
              </a:rPr>
              <a:t>que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(right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now) </a:t>
            </a:r>
            <a:r>
              <a:rPr lang="en-US" sz="2800" spc="-15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o </a:t>
            </a:r>
            <a:r>
              <a:rPr lang="en-US" sz="2800" dirty="0" smtClean="0">
                <a:latin typeface="Times New Roman"/>
                <a:cs typeface="Times New Roman"/>
              </a:rPr>
              <a:t>s</a:t>
            </a:r>
            <a:r>
              <a:rPr lang="en-US" sz="2800" spc="-15" dirty="0" smtClean="0">
                <a:latin typeface="Times New Roman"/>
                <a:cs typeface="Times New Roman"/>
              </a:rPr>
              <a:t>tri</a:t>
            </a:r>
            <a:r>
              <a:rPr lang="en-US" sz="2800" dirty="0" smtClean="0">
                <a:latin typeface="Times New Roman"/>
                <a:cs typeface="Times New Roman"/>
              </a:rPr>
              <a:t>ngs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L</a:t>
            </a:r>
            <a:r>
              <a:rPr lang="en-US" sz="2800" spc="-15" dirty="0">
                <a:latin typeface="Times New Roman"/>
                <a:cs typeface="Times New Roman"/>
              </a:rPr>
              <a:t>i</a:t>
            </a:r>
            <a:r>
              <a:rPr lang="en-US" sz="2800" spc="-20" dirty="0">
                <a:latin typeface="Times New Roman"/>
                <a:cs typeface="Times New Roman"/>
              </a:rPr>
              <a:t>ke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fun</a:t>
            </a:r>
            <a:r>
              <a:rPr lang="en-US" sz="2800" spc="-20" dirty="0">
                <a:latin typeface="Times New Roman"/>
                <a:cs typeface="Times New Roman"/>
              </a:rPr>
              <a:t>c</a:t>
            </a:r>
            <a:r>
              <a:rPr lang="en-US" sz="2800" spc="-15" dirty="0">
                <a:latin typeface="Times New Roman"/>
                <a:cs typeface="Times New Roman"/>
              </a:rPr>
              <a:t>ti</a:t>
            </a:r>
            <a:r>
              <a:rPr lang="en-US" sz="2800" dirty="0">
                <a:latin typeface="Times New Roman"/>
                <a:cs typeface="Times New Roman"/>
              </a:rPr>
              <a:t>on </a:t>
            </a:r>
            <a:r>
              <a:rPr lang="en-US" sz="2800" spc="-20" dirty="0">
                <a:latin typeface="Times New Roman"/>
                <a:cs typeface="Times New Roman"/>
              </a:rPr>
              <a:t>ca</a:t>
            </a:r>
            <a:r>
              <a:rPr lang="en-US" sz="2800" spc="-15" dirty="0">
                <a:latin typeface="Times New Roman"/>
                <a:cs typeface="Times New Roman"/>
              </a:rPr>
              <a:t>l</a:t>
            </a:r>
            <a:r>
              <a:rPr lang="en-US" sz="2800" spc="-10" dirty="0">
                <a:latin typeface="Times New Roman"/>
                <a:cs typeface="Times New Roman"/>
              </a:rPr>
              <a:t>l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</a:t>
            </a:r>
            <a:r>
              <a:rPr lang="en-US" sz="2800" spc="-15" dirty="0">
                <a:latin typeface="Times New Roman"/>
                <a:cs typeface="Times New Roman"/>
              </a:rPr>
              <a:t>it</a:t>
            </a:r>
            <a:r>
              <a:rPr lang="en-US" sz="2800" dirty="0">
                <a:latin typeface="Times New Roman"/>
                <a:cs typeface="Times New Roman"/>
              </a:rPr>
              <a:t>h </a:t>
            </a:r>
            <a:r>
              <a:rPr lang="en-US" sz="2800" spc="-15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“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5" dirty="0">
                <a:latin typeface="Times New Roman"/>
                <a:cs typeface="Times New Roman"/>
              </a:rPr>
              <a:t>tri</a:t>
            </a:r>
            <a:r>
              <a:rPr lang="en-US" sz="2800" dirty="0">
                <a:latin typeface="Times New Roman"/>
                <a:cs typeface="Times New Roman"/>
              </a:rPr>
              <a:t>ng </a:t>
            </a:r>
            <a:r>
              <a:rPr lang="en-US" sz="2800" spc="-15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n </a:t>
            </a:r>
            <a:r>
              <a:rPr lang="en-US" sz="2800" spc="-15" dirty="0" smtClean="0">
                <a:latin typeface="Times New Roman"/>
                <a:cs typeface="Times New Roman"/>
              </a:rPr>
              <a:t>front”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630238" lvl="1" indent="-342900">
              <a:spcBef>
                <a:spcPts val="72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Us</a:t>
            </a:r>
            <a:r>
              <a:rPr lang="en-US" sz="2600" spc="-20" dirty="0" smtClean="0">
                <a:latin typeface="Times New Roman"/>
                <a:cs typeface="Times New Roman"/>
              </a:rPr>
              <a:t>a</a:t>
            </a:r>
            <a:r>
              <a:rPr lang="en-US" sz="2600" spc="-15" dirty="0" smtClean="0">
                <a:latin typeface="Times New Roman"/>
                <a:cs typeface="Times New Roman"/>
              </a:rPr>
              <a:t>g</a:t>
            </a:r>
            <a:r>
              <a:rPr lang="en-US" sz="2600" spc="-20" dirty="0" smtClean="0">
                <a:latin typeface="Times New Roman"/>
                <a:cs typeface="Times New Roman"/>
              </a:rPr>
              <a:t>e</a:t>
            </a:r>
            <a:r>
              <a:rPr lang="en-US" sz="2600" spc="-10" dirty="0">
                <a:latin typeface="Times New Roman"/>
                <a:cs typeface="Times New Roman"/>
              </a:rPr>
              <a:t>: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cs typeface="Times New Roman"/>
              </a:rPr>
              <a:t>strin</a:t>
            </a:r>
            <a:r>
              <a:rPr lang="en-US" sz="2600" b="1" i="1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lang="en-US" sz="2600" dirty="0" err="1">
                <a:latin typeface="Times New Roman"/>
                <a:cs typeface="Times New Roman"/>
              </a:rPr>
              <a:t>.</a:t>
            </a:r>
            <a:r>
              <a:rPr lang="en-US" sz="2600" b="1" i="1" spc="-25" dirty="0" err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2600" b="1" i="1" spc="-20" dirty="0" err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600" b="1" i="1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26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hod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i="1" spc="-15" dirty="0" err="1">
                <a:latin typeface="Times New Roman"/>
                <a:cs typeface="Times New Roman"/>
              </a:rPr>
              <a:t>x</a:t>
            </a:r>
            <a:r>
              <a:rPr lang="en-US" sz="2600" dirty="0" err="1">
                <a:latin typeface="Times New Roman"/>
                <a:cs typeface="Times New Roman"/>
              </a:rPr>
              <a:t>,</a:t>
            </a:r>
            <a:r>
              <a:rPr lang="en-US" sz="2600" i="1" spc="-15" dirty="0" err="1">
                <a:latin typeface="Times New Roman"/>
                <a:cs typeface="Times New Roman"/>
              </a:rPr>
              <a:t>y</a:t>
            </a:r>
            <a:r>
              <a:rPr lang="en-US" sz="2600" dirty="0" smtClean="0">
                <a:latin typeface="Times New Roman"/>
                <a:cs typeface="Times New Roman"/>
              </a:rPr>
              <a:t>…)</a:t>
            </a:r>
          </a:p>
          <a:p>
            <a:pPr marL="630238" lvl="1" indent="-342900">
              <a:spcBef>
                <a:spcPts val="72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600" spc="-25" dirty="0" smtClean="0">
                <a:latin typeface="Times New Roman"/>
                <a:cs typeface="Times New Roman"/>
              </a:rPr>
              <a:t>T</a:t>
            </a:r>
            <a:r>
              <a:rPr lang="en-US" sz="2600" spc="-15" dirty="0" smtClean="0">
                <a:latin typeface="Times New Roman"/>
                <a:cs typeface="Times New Roman"/>
              </a:rPr>
              <a:t>he</a:t>
            </a:r>
            <a:r>
              <a:rPr lang="en-US" sz="2600" spc="-5" dirty="0" smtClean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s</a:t>
            </a:r>
            <a:r>
              <a:rPr lang="en-US" sz="2600" spc="-10" dirty="0">
                <a:latin typeface="Times New Roman"/>
                <a:cs typeface="Times New Roman"/>
              </a:rPr>
              <a:t>tri</a:t>
            </a:r>
            <a:r>
              <a:rPr lang="en-US" sz="2600" dirty="0">
                <a:latin typeface="Times New Roman"/>
                <a:cs typeface="Times New Roman"/>
              </a:rPr>
              <a:t>ng </a:t>
            </a:r>
            <a:r>
              <a:rPr lang="en-US" sz="2600" spc="-1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s 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dirty="0">
                <a:latin typeface="Times New Roman"/>
                <a:cs typeface="Times New Roman"/>
              </a:rPr>
              <a:t>n </a:t>
            </a:r>
            <a:r>
              <a:rPr lang="en-US" sz="26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lang="en-US" sz="26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pli</a:t>
            </a:r>
            <a:r>
              <a:rPr lang="en-US" sz="26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6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lang="en-US"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 argum</a:t>
            </a:r>
            <a:r>
              <a:rPr lang="en-US" sz="26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lang="en-US" sz="26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endParaRPr lang="en-US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E</a:t>
            </a:r>
            <a:r>
              <a:rPr lang="en-US" sz="2800" spc="-20" dirty="0">
                <a:latin typeface="Times New Roman"/>
                <a:cs typeface="Times New Roman"/>
              </a:rPr>
              <a:t>xa</a:t>
            </a:r>
            <a:r>
              <a:rPr lang="en-US" sz="2800" spc="-30" dirty="0">
                <a:latin typeface="Times New Roman"/>
                <a:cs typeface="Times New Roman"/>
              </a:rPr>
              <a:t>m</a:t>
            </a:r>
            <a:r>
              <a:rPr lang="en-US" sz="2800" spc="-20" dirty="0">
                <a:latin typeface="Times New Roman"/>
                <a:cs typeface="Times New Roman"/>
              </a:rPr>
              <a:t>p</a:t>
            </a:r>
            <a:r>
              <a:rPr lang="en-US" sz="2800" spc="-15" dirty="0">
                <a:latin typeface="Times New Roman"/>
                <a:cs typeface="Times New Roman"/>
              </a:rPr>
              <a:t>l</a:t>
            </a:r>
            <a:r>
              <a:rPr lang="en-US" sz="2800" spc="-20" dirty="0">
                <a:latin typeface="Times New Roman"/>
                <a:cs typeface="Times New Roman"/>
              </a:rPr>
              <a:t>e</a:t>
            </a:r>
            <a:r>
              <a:rPr lang="en-US" sz="2800" spc="-10" dirty="0">
                <a:latin typeface="Times New Roman"/>
                <a:cs typeface="Times New Roman"/>
              </a:rPr>
              <a:t>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80" dirty="0" smtClean="0">
                <a:latin typeface="Arial"/>
                <a:cs typeface="Arial"/>
              </a:rPr>
              <a:t>upper()</a:t>
            </a:r>
            <a:endParaRPr lang="en-US" altLang="en-US" dirty="0" smtClean="0"/>
          </a:p>
          <a:p>
            <a:pPr marL="12700">
              <a:lnSpc>
                <a:spcPct val="100000"/>
              </a:lnSpc>
            </a:pPr>
            <a:endParaRPr lang="en-US" sz="2400" spc="-254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spc="-254" dirty="0" smtClean="0">
                <a:latin typeface="Arial"/>
                <a:cs typeface="Arial"/>
              </a:rPr>
              <a:t>s</a:t>
            </a:r>
            <a:r>
              <a:rPr lang="en-US" sz="2400" spc="-80" dirty="0" smtClean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175" dirty="0">
                <a:solidFill>
                  <a:srgbClr val="008000"/>
                </a:solidFill>
                <a:latin typeface="Arial"/>
                <a:cs typeface="Arial"/>
              </a:rPr>
              <a:t>'Hello</a:t>
            </a:r>
            <a:r>
              <a:rPr lang="en-US" sz="24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400" spc="-210" dirty="0">
                <a:solidFill>
                  <a:srgbClr val="008000"/>
                </a:solidFill>
                <a:latin typeface="Arial"/>
                <a:cs typeface="Arial"/>
              </a:rPr>
              <a:t>World'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24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US" sz="24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spc="-240" dirty="0" err="1">
                <a:latin typeface="Arial"/>
                <a:cs typeface="Arial"/>
              </a:rPr>
              <a:t>s.uppe</a:t>
            </a:r>
            <a:r>
              <a:rPr lang="en-US" sz="2400" spc="-165" dirty="0" err="1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()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310" dirty="0">
                <a:solidFill>
                  <a:srgbClr val="008000"/>
                </a:solidFill>
                <a:latin typeface="Arial"/>
                <a:cs typeface="Arial"/>
              </a:rPr>
              <a:t>'HELLO</a:t>
            </a:r>
            <a:r>
              <a:rPr lang="en-US" sz="24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400" spc="-440" dirty="0">
                <a:solidFill>
                  <a:srgbClr val="008000"/>
                </a:solidFill>
                <a:latin typeface="Arial"/>
                <a:cs typeface="Arial"/>
              </a:rPr>
              <a:t>WORLD'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24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US" sz="24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spc="-155" dirty="0">
                <a:latin typeface="Arial"/>
                <a:cs typeface="Arial"/>
              </a:rPr>
              <a:t>s[1:5].upper()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solidFill>
                  <a:srgbClr val="008000"/>
                </a:solidFill>
                <a:latin typeface="Arial"/>
                <a:cs typeface="Arial"/>
              </a:rPr>
              <a:t>'ELLO'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4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US" sz="24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lang="en-US" sz="2400" spc="-320" dirty="0" err="1">
                <a:solidFill>
                  <a:srgbClr val="008000"/>
                </a:solidFill>
                <a:latin typeface="Arial"/>
                <a:cs typeface="Arial"/>
              </a:rPr>
              <a:t>abc</a:t>
            </a:r>
            <a:r>
              <a:rPr lang="en-US" sz="24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lang="en-US" sz="2400" spc="-160" dirty="0">
                <a:latin typeface="Arial"/>
                <a:cs typeface="Arial"/>
              </a:rPr>
              <a:t>.upper()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60" dirty="0">
                <a:solidFill>
                  <a:srgbClr val="008000"/>
                </a:solidFill>
                <a:latin typeface="Arial"/>
                <a:cs typeface="Arial"/>
              </a:rPr>
              <a:t>'ABC</a:t>
            </a:r>
            <a:r>
              <a:rPr lang="en-US" sz="2400" spc="-260" dirty="0" smtClean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endParaRPr lang="en-US" altLang="en-US" b="1" dirty="0" smtClean="0"/>
          </a:p>
          <a:p>
            <a:pPr eaLnBrk="1" hangingPunct="1">
              <a:buFont typeface="Wingdings" pitchFamily="2" charset="2"/>
              <a:buChar char=""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953000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800" spc="-254" dirty="0">
                <a:latin typeface="Arial"/>
                <a:cs typeface="Arial"/>
              </a:rPr>
              <a:t>s</a:t>
            </a:r>
            <a:r>
              <a:rPr lang="en-US" sz="2800" spc="-157" baseline="-21021" dirty="0">
                <a:latin typeface="Arial"/>
                <a:cs typeface="Arial"/>
              </a:rPr>
              <a:t>1</a:t>
            </a:r>
            <a:r>
              <a:rPr lang="en-US" sz="2800" spc="-160" dirty="0">
                <a:latin typeface="Arial"/>
                <a:cs typeface="Arial"/>
              </a:rPr>
              <a:t>.index(</a:t>
            </a:r>
            <a:r>
              <a:rPr lang="en-US" sz="2800" spc="-190" dirty="0">
                <a:latin typeface="Arial"/>
                <a:cs typeface="Arial"/>
              </a:rPr>
              <a:t>s</a:t>
            </a:r>
            <a:r>
              <a:rPr lang="en-US" sz="2800" spc="-157" baseline="-21021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748665" marR="552450" indent="-279400">
              <a:lnSpc>
                <a:spcPct val="101499"/>
              </a:lnSpc>
              <a:spcBef>
                <a:spcPts val="470"/>
              </a:spcBef>
              <a:tabLst>
                <a:tab pos="755015" algn="l"/>
              </a:tabLst>
            </a:pPr>
            <a:r>
              <a:rPr lang="en-US" sz="2800" spc="-10" dirty="0" smtClean="0">
                <a:latin typeface="Times New Roman"/>
                <a:cs typeface="Times New Roman"/>
              </a:rPr>
              <a:t>Position </a:t>
            </a:r>
            <a:r>
              <a:rPr lang="en-US" sz="2800" spc="-10" dirty="0">
                <a:latin typeface="Times New Roman"/>
                <a:cs typeface="Times New Roman"/>
              </a:rPr>
              <a:t>of the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dirty="0">
                <a:latin typeface="Times New Roman"/>
                <a:cs typeface="Times New Roman"/>
              </a:rPr>
              <a:t>rs</a:t>
            </a:r>
            <a:r>
              <a:rPr lang="en-US" sz="2800" spc="-10" dirty="0">
                <a:latin typeface="Times New Roman"/>
                <a:cs typeface="Times New Roman"/>
              </a:rPr>
              <a:t>t i</a:t>
            </a:r>
            <a:r>
              <a:rPr lang="en-US" sz="2800" dirty="0">
                <a:latin typeface="Times New Roman"/>
                <a:cs typeface="Times New Roman"/>
              </a:rPr>
              <a:t>ns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spc="-15" dirty="0">
                <a:latin typeface="Times New Roman"/>
                <a:cs typeface="Times New Roman"/>
              </a:rPr>
              <a:t>n</a:t>
            </a:r>
            <a:r>
              <a:rPr lang="en-US" sz="2800" spc="-20" dirty="0">
                <a:latin typeface="Times New Roman"/>
                <a:cs typeface="Times New Roman"/>
              </a:rPr>
              <a:t>c</a:t>
            </a:r>
            <a:r>
              <a:rPr lang="en-US" sz="2800" spc="-15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220" dirty="0">
                <a:latin typeface="Arial"/>
                <a:cs typeface="Arial"/>
              </a:rPr>
              <a:t>s</a:t>
            </a:r>
            <a:r>
              <a:rPr lang="en-US" sz="2800" spc="-150" baseline="-20833" dirty="0">
                <a:latin typeface="Arial"/>
                <a:cs typeface="Arial"/>
              </a:rPr>
              <a:t>2</a:t>
            </a:r>
            <a:r>
              <a:rPr lang="en-US" sz="2800" spc="232" baseline="-20833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n </a:t>
            </a:r>
            <a:r>
              <a:rPr lang="en-US" sz="2800" spc="-220" dirty="0" smtClean="0">
                <a:latin typeface="Arial"/>
                <a:cs typeface="Arial"/>
              </a:rPr>
              <a:t>s</a:t>
            </a:r>
            <a:r>
              <a:rPr lang="en-US" sz="2800" spc="-150" baseline="-20833" dirty="0" smtClean="0">
                <a:latin typeface="Arial"/>
                <a:cs typeface="Arial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800" spc="-254" dirty="0">
                <a:latin typeface="Arial"/>
                <a:cs typeface="Arial"/>
              </a:rPr>
              <a:t>s</a:t>
            </a:r>
            <a:r>
              <a:rPr lang="en-US" sz="2800" spc="-157" baseline="-21021" dirty="0">
                <a:latin typeface="Arial"/>
                <a:cs typeface="Arial"/>
              </a:rPr>
              <a:t>1</a:t>
            </a:r>
            <a:r>
              <a:rPr lang="en-US" sz="2800" spc="-160" dirty="0">
                <a:latin typeface="Arial"/>
                <a:cs typeface="Arial"/>
              </a:rPr>
              <a:t>.count(</a:t>
            </a:r>
            <a:r>
              <a:rPr lang="en-US" sz="2800" spc="-190" dirty="0">
                <a:latin typeface="Arial"/>
                <a:cs typeface="Arial"/>
              </a:rPr>
              <a:t>s</a:t>
            </a:r>
            <a:r>
              <a:rPr lang="en-US" sz="2800" spc="-157" baseline="-21021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469265">
              <a:lnSpc>
                <a:spcPts val="2850"/>
              </a:lnSpc>
              <a:spcBef>
                <a:spcPts val="540"/>
              </a:spcBef>
              <a:tabLst>
                <a:tab pos="755015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Number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15" dirty="0">
                <a:latin typeface="Times New Roman"/>
                <a:cs typeface="Times New Roman"/>
              </a:rPr>
              <a:t>tim</a:t>
            </a:r>
            <a:r>
              <a:rPr lang="en-US" sz="2800" spc="-20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s </a:t>
            </a:r>
            <a:r>
              <a:rPr lang="en-US" sz="2800" spc="-220" dirty="0" smtClean="0">
                <a:latin typeface="Arial"/>
                <a:cs typeface="Arial"/>
              </a:rPr>
              <a:t>s</a:t>
            </a:r>
            <a:r>
              <a:rPr lang="en-US" sz="2800" spc="-150" baseline="-20833" dirty="0" smtClean="0">
                <a:latin typeface="Arial"/>
                <a:cs typeface="Arial"/>
              </a:rPr>
              <a:t>2</a:t>
            </a:r>
            <a:r>
              <a:rPr lang="en-US" sz="2800" baseline="-20833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a</a:t>
            </a:r>
            <a:r>
              <a:rPr lang="en-US" sz="2800" spc="-15" dirty="0" smtClean="0">
                <a:latin typeface="Times New Roman"/>
                <a:cs typeface="Times New Roman"/>
              </a:rPr>
              <a:t>pp</a:t>
            </a:r>
            <a:r>
              <a:rPr lang="en-US" sz="2800" spc="-20" dirty="0" smtClean="0">
                <a:latin typeface="Times New Roman"/>
                <a:cs typeface="Times New Roman"/>
              </a:rPr>
              <a:t>ea</a:t>
            </a:r>
            <a:r>
              <a:rPr lang="en-US" sz="2800" dirty="0" smtClean="0">
                <a:latin typeface="Times New Roman"/>
                <a:cs typeface="Times New Roman"/>
              </a:rPr>
              <a:t>rs </a:t>
            </a:r>
            <a:r>
              <a:rPr lang="en-US" sz="2800" spc="-1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ns</a:t>
            </a:r>
            <a:r>
              <a:rPr lang="en-US" sz="2800" spc="-10" dirty="0">
                <a:latin typeface="Times New Roman"/>
                <a:cs typeface="Times New Roman"/>
              </a:rPr>
              <a:t>ide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220" dirty="0" smtClean="0">
                <a:latin typeface="Arial"/>
                <a:cs typeface="Arial"/>
              </a:rPr>
              <a:t>s</a:t>
            </a:r>
            <a:r>
              <a:rPr lang="en-US" sz="2800" spc="-150" baseline="-20833" dirty="0" smtClean="0">
                <a:latin typeface="Arial"/>
                <a:cs typeface="Arial"/>
              </a:rPr>
              <a:t>1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3200" spc="-90" dirty="0" err="1">
                <a:latin typeface="Arial"/>
                <a:cs typeface="Arial"/>
              </a:rPr>
              <a:t>s.stri</a:t>
            </a:r>
            <a:r>
              <a:rPr lang="en-US" sz="3200" spc="-150" dirty="0" err="1">
                <a:latin typeface="Arial"/>
                <a:cs typeface="Arial"/>
              </a:rPr>
              <a:t>p</a:t>
            </a:r>
            <a:r>
              <a:rPr lang="en-US" sz="3200" dirty="0">
                <a:latin typeface="Arial"/>
                <a:cs typeface="Arial"/>
              </a:rPr>
              <a:t>()</a:t>
            </a:r>
          </a:p>
          <a:p>
            <a:pPr marL="748665" marR="5080" indent="-279400">
              <a:lnSpc>
                <a:spcPts val="2820"/>
              </a:lnSpc>
              <a:spcBef>
                <a:spcPts val="785"/>
              </a:spcBef>
              <a:tabLst>
                <a:tab pos="755015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A </a:t>
            </a:r>
            <a:r>
              <a:rPr lang="en-US" sz="2800" dirty="0">
                <a:latin typeface="Times New Roman"/>
                <a:cs typeface="Times New Roman"/>
              </a:rPr>
              <a:t>copy of </a:t>
            </a:r>
            <a:r>
              <a:rPr lang="en-US" sz="2800" spc="-220" dirty="0">
                <a:latin typeface="Arial"/>
                <a:cs typeface="Arial"/>
              </a:rPr>
              <a:t>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</a:t>
            </a:r>
            <a:r>
              <a:rPr lang="en-US" sz="2800" spc="-10" dirty="0">
                <a:latin typeface="Times New Roman"/>
                <a:cs typeface="Times New Roman"/>
              </a:rPr>
              <a:t>it</a:t>
            </a:r>
            <a:r>
              <a:rPr lang="en-US" sz="2800" dirty="0">
                <a:latin typeface="Times New Roman"/>
                <a:cs typeface="Times New Roman"/>
              </a:rPr>
              <a:t>h w</a:t>
            </a:r>
            <a:r>
              <a:rPr lang="en-US" sz="2800" spc="-10" dirty="0">
                <a:latin typeface="Times New Roman"/>
                <a:cs typeface="Times New Roman"/>
              </a:rPr>
              <a:t>hit</a:t>
            </a:r>
            <a:r>
              <a:rPr lang="en-US" sz="2800" spc="-20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- s</a:t>
            </a:r>
            <a:r>
              <a:rPr lang="en-US" sz="2800" spc="-15" dirty="0">
                <a:latin typeface="Times New Roman"/>
                <a:cs typeface="Times New Roman"/>
              </a:rPr>
              <a:t>p</a:t>
            </a:r>
            <a:r>
              <a:rPr lang="en-US" sz="2800" spc="-20" dirty="0">
                <a:latin typeface="Times New Roman"/>
                <a:cs typeface="Times New Roman"/>
              </a:rPr>
              <a:t>ac</a:t>
            </a:r>
            <a:r>
              <a:rPr lang="en-US" sz="2800" spc="-15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</a:t>
            </a:r>
            <a:r>
              <a:rPr lang="en-US" sz="2800" spc="-20" dirty="0">
                <a:latin typeface="Times New Roman"/>
                <a:cs typeface="Times New Roman"/>
              </a:rPr>
              <a:t>e</a:t>
            </a:r>
            <a:r>
              <a:rPr lang="en-US" sz="2800" spc="-15" dirty="0">
                <a:latin typeface="Times New Roman"/>
                <a:cs typeface="Times New Roman"/>
              </a:rPr>
              <a:t>mov</a:t>
            </a:r>
            <a:r>
              <a:rPr lang="en-US" sz="2800" spc="-20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d 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400" spc="-254" dirty="0">
                <a:latin typeface="Arial"/>
                <a:cs typeface="Arial"/>
              </a:rPr>
              <a:t>s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10" dirty="0" smtClean="0">
                <a:solidFill>
                  <a:srgbClr val="008000"/>
                </a:solidFill>
                <a:latin typeface="Arial"/>
                <a:cs typeface="Arial"/>
              </a:rPr>
              <a:t>'abracadabra‘</a:t>
            </a: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400" spc="-175" dirty="0" err="1" smtClean="0">
                <a:latin typeface="Arial"/>
                <a:cs typeface="Arial"/>
              </a:rPr>
              <a:t>s.inde</a:t>
            </a:r>
            <a:r>
              <a:rPr lang="en-US" sz="2400" spc="-204" dirty="0" err="1" smtClean="0">
                <a:latin typeface="Arial"/>
                <a:cs typeface="Arial"/>
              </a:rPr>
              <a:t>x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spc="-125" dirty="0">
                <a:solidFill>
                  <a:srgbClr val="008000"/>
                </a:solidFill>
                <a:latin typeface="Arial"/>
                <a:cs typeface="Arial"/>
              </a:rPr>
              <a:t>'a'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175" dirty="0">
                <a:latin typeface="Arial"/>
                <a:cs typeface="Arial"/>
              </a:rPr>
              <a:t>0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400" spc="-175" dirty="0" err="1">
                <a:latin typeface="Arial"/>
                <a:cs typeface="Arial"/>
              </a:rPr>
              <a:t>s.inde</a:t>
            </a:r>
            <a:r>
              <a:rPr lang="en-US" sz="2400" spc="-204" dirty="0" err="1">
                <a:latin typeface="Arial"/>
                <a:cs typeface="Arial"/>
              </a:rPr>
              <a:t>x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lang="en-US" sz="2400" spc="-145" dirty="0" err="1">
                <a:solidFill>
                  <a:srgbClr val="008000"/>
                </a:solidFill>
                <a:latin typeface="Arial"/>
                <a:cs typeface="Arial"/>
              </a:rPr>
              <a:t>rac</a:t>
            </a:r>
            <a:r>
              <a:rPr lang="en-US" sz="24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175" dirty="0" smtClean="0">
                <a:latin typeface="Arial"/>
                <a:cs typeface="Arial"/>
              </a:rPr>
              <a:t>2</a:t>
            </a: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400" spc="-210" dirty="0" err="1" smtClean="0">
                <a:latin typeface="Arial"/>
                <a:cs typeface="Arial"/>
              </a:rPr>
              <a:t>s.coun</a:t>
            </a:r>
            <a:r>
              <a:rPr lang="en-US" sz="2400" spc="-125" dirty="0" err="1" smtClean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spc="-125" dirty="0">
                <a:solidFill>
                  <a:srgbClr val="008000"/>
                </a:solidFill>
                <a:latin typeface="Arial"/>
                <a:cs typeface="Arial"/>
              </a:rPr>
              <a:t>'a'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175" dirty="0" smtClean="0">
                <a:latin typeface="Arial"/>
                <a:cs typeface="Arial"/>
              </a:rPr>
              <a:t>5</a:t>
            </a:r>
          </a:p>
          <a:p>
            <a:pPr marL="12700" indent="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None/>
              <a:tabLst>
                <a:tab pos="355600" algn="l"/>
              </a:tabLst>
            </a:pPr>
            <a:endParaRPr lang="en-US" sz="2400" spc="-175" dirty="0" smtClean="0">
              <a:latin typeface="Arial"/>
              <a:cs typeface="Arial"/>
            </a:endParaRPr>
          </a:p>
          <a:p>
            <a:pPr marL="355600" indent="-342900">
              <a:spcBef>
                <a:spcPts val="64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4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lang="en-US" sz="24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lang="en-US" sz="2400" spc="-33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lang="en-US" sz="24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400" spc="-345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24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8000"/>
                </a:solidFill>
                <a:latin typeface="Arial"/>
                <a:cs typeface="Arial"/>
              </a:rPr>
              <a:t>'</a:t>
            </a:r>
            <a:r>
              <a:rPr lang="en-US" sz="2400" spc="-50" dirty="0">
                <a:latin typeface="Arial"/>
                <a:cs typeface="Arial"/>
              </a:rPr>
              <a:t>.strip()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180" dirty="0">
                <a:solidFill>
                  <a:srgbClr val="008000"/>
                </a:solidFill>
                <a:latin typeface="Arial"/>
                <a:cs typeface="Arial"/>
              </a:rPr>
              <a:t>'a</a:t>
            </a:r>
            <a:r>
              <a:rPr lang="en-US" sz="24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400" spc="-190" dirty="0">
                <a:solidFill>
                  <a:srgbClr val="008000"/>
                </a:solidFill>
                <a:latin typeface="Arial"/>
                <a:cs typeface="Arial"/>
              </a:rPr>
              <a:t>b'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2A8DB-DA32-404D-8CD6-F9A2FB091D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</a:t>
            </a:r>
            <a:r>
              <a:rPr lang="en-US" dirty="0"/>
              <a:t>of String Methods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0289848"/>
              </p:ext>
            </p:extLst>
          </p:nvPr>
        </p:nvGraphicFramePr>
        <p:xfrm>
          <a:off x="301625" y="1527175"/>
          <a:ext cx="8504238" cy="3357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"</a:t>
                      </a:r>
                      <a:r>
                        <a:rPr lang="en-US" sz="2800" dirty="0" err="1" smtClean="0"/>
                        <a:t>banana".find</a:t>
                      </a:r>
                      <a:r>
                        <a:rPr lang="en-US" sz="2800" dirty="0" smtClean="0"/>
                        <a:t>("</a:t>
                      </a:r>
                      <a:r>
                        <a:rPr lang="en-US" sz="2800" dirty="0"/>
                        <a:t>a</a:t>
                      </a:r>
                      <a:r>
                        <a:rPr lang="en-US" sz="2800" dirty="0" smtClean="0"/>
                        <a:t>")</a:t>
                      </a:r>
                      <a:br>
                        <a:rPr lang="en-US" sz="2800" dirty="0" smtClean="0"/>
                      </a:b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Result is index 1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"</a:t>
                      </a:r>
                      <a:r>
                        <a:rPr lang="en-US" sz="2800" dirty="0" err="1" smtClean="0"/>
                        <a:t>banana".</a:t>
                      </a:r>
                      <a:r>
                        <a:rPr lang="en-US" sz="2800" dirty="0" err="1"/>
                        <a:t>find</a:t>
                      </a:r>
                      <a:r>
                        <a:rPr lang="en-US" sz="2800" dirty="0" smtClean="0"/>
                        <a:t>("</a:t>
                      </a:r>
                      <a:r>
                        <a:rPr lang="en-US" sz="2800" dirty="0" err="1"/>
                        <a:t>na</a:t>
                      </a:r>
                      <a:r>
                        <a:rPr lang="en-US" sz="2800" dirty="0" smtClean="0"/>
                        <a:t>")</a:t>
                      </a:r>
                      <a:br>
                        <a:rPr lang="en-US" sz="2800" dirty="0" smtClean="0"/>
                      </a:b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Result is index 2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"</a:t>
                      </a:r>
                      <a:r>
                        <a:rPr lang="en-US" sz="2800" dirty="0" err="1" smtClean="0"/>
                        <a:t>banana".</a:t>
                      </a:r>
                      <a:r>
                        <a:rPr lang="en-US" sz="2800" dirty="0" err="1"/>
                        <a:t>find</a:t>
                      </a:r>
                      <a:r>
                        <a:rPr lang="en-US" sz="2800" dirty="0" smtClean="0"/>
                        <a:t>("</a:t>
                      </a:r>
                      <a:r>
                        <a:rPr lang="en-US" sz="2800" dirty="0" err="1"/>
                        <a:t>na</a:t>
                      </a:r>
                      <a:r>
                        <a:rPr lang="en-US" sz="2800" dirty="0"/>
                        <a:t>", 3</a:t>
                      </a:r>
                      <a:r>
                        <a:rPr lang="en-US" sz="2800" dirty="0" smtClean="0"/>
                        <a:t>)</a:t>
                      </a:r>
                      <a:br>
                        <a:rPr lang="en-US" sz="2800" dirty="0" smtClean="0"/>
                      </a:b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Result is index 4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"</a:t>
                      </a:r>
                      <a:r>
                        <a:rPr lang="en-US" sz="2800" dirty="0" err="1" smtClean="0"/>
                        <a:t>bob".</a:t>
                      </a:r>
                      <a:r>
                        <a:rPr lang="en-US" sz="2800" dirty="0" err="1"/>
                        <a:t>find</a:t>
                      </a:r>
                      <a:r>
                        <a:rPr lang="en-US" sz="2800" dirty="0" smtClean="0"/>
                        <a:t>("</a:t>
                      </a:r>
                      <a:r>
                        <a:rPr lang="en-US" sz="2800" dirty="0"/>
                        <a:t>b", 1, 2</a:t>
                      </a:r>
                      <a:r>
                        <a:rPr lang="en-US" sz="2800" dirty="0" smtClean="0"/>
                        <a:t>)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Result is index -</a:t>
                      </a:r>
                      <a:r>
                        <a:rPr lang="en-US" sz="2800" dirty="0" smtClean="0"/>
                        <a:t>1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from </a:t>
            </a:r>
            <a:r>
              <a:rPr lang="en-US" dirty="0" smtClean="0"/>
              <a:t>Keyword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187952" cy="49530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&gt;&gt;&gt; </a:t>
            </a:r>
            <a:r>
              <a:rPr lang="en-CA" sz="2800" dirty="0">
                <a:solidFill>
                  <a:srgbClr val="0000FF"/>
                </a:solidFill>
                <a:latin typeface="AmericanTypewriter-Condensed"/>
              </a:rPr>
              <a:t>import </a:t>
            </a: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math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&gt;&gt;&gt; </a:t>
            </a:r>
            <a:r>
              <a:rPr lang="en-CA" sz="2800" dirty="0" err="1">
                <a:solidFill>
                  <a:srgbClr val="000000"/>
                </a:solidFill>
                <a:latin typeface="AmericanTypewriter-Condensed"/>
              </a:rPr>
              <a:t>math.pi</a:t>
            </a: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 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3.141592653589793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&gt;&gt;&gt; </a:t>
            </a:r>
            <a:r>
              <a:rPr lang="en-CA" sz="2800" dirty="0">
                <a:solidFill>
                  <a:srgbClr val="0000FF"/>
                </a:solidFill>
                <a:latin typeface="AmericanTypewriter-Condensed"/>
              </a:rPr>
              <a:t>from </a:t>
            </a: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math </a:t>
            </a:r>
            <a:r>
              <a:rPr lang="en-CA" sz="2800" dirty="0">
                <a:solidFill>
                  <a:srgbClr val="0000FF"/>
                </a:solidFill>
                <a:latin typeface="AmericanTypewriter-Condensed"/>
              </a:rPr>
              <a:t>import </a:t>
            </a: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pi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&gt;&gt;&gt; pi 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3.141592653589793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&gt;&gt;&gt; </a:t>
            </a:r>
            <a:r>
              <a:rPr lang="en-CA" sz="2800" dirty="0">
                <a:solidFill>
                  <a:srgbClr val="0000FF"/>
                </a:solidFill>
                <a:latin typeface="AmericanTypewriter-Condensed"/>
              </a:rPr>
              <a:t>from </a:t>
            </a: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math </a:t>
            </a:r>
            <a:r>
              <a:rPr lang="en-CA" sz="2800" dirty="0">
                <a:solidFill>
                  <a:srgbClr val="0000FF"/>
                </a:solidFill>
                <a:latin typeface="AmericanTypewriter-Condensed"/>
              </a:rPr>
              <a:t>import </a:t>
            </a: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*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&gt;&gt;&gt; cos(pi)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0000"/>
                </a:solidFill>
                <a:latin typeface="AmericanTypewriter-Condensed"/>
              </a:rPr>
              <a:t>-1.0</a:t>
            </a:r>
            <a:endParaRPr lang="en-CA" sz="2800" dirty="0"/>
          </a:p>
          <a:p>
            <a:pPr marL="12700" indent="0">
              <a:lnSpc>
                <a:spcPct val="100000"/>
              </a:lnSpc>
              <a:buClr>
                <a:srgbClr val="FF0000"/>
              </a:buClr>
              <a:buNone/>
              <a:tabLst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Times-Roman"/>
              </a:rPr>
              <a:t>Be careful using </a:t>
            </a:r>
            <a:r>
              <a:rPr lang="en-CA" sz="3200" dirty="0">
                <a:solidFill>
                  <a:srgbClr val="000000"/>
                </a:solidFill>
                <a:latin typeface="AmericanTypewriter-Condensed"/>
              </a:rPr>
              <a:t>from</a:t>
            </a:r>
            <a:r>
              <a:rPr lang="en-CA" sz="3200" dirty="0">
                <a:solidFill>
                  <a:srgbClr val="000000"/>
                </a:solidFill>
                <a:latin typeface="Times-Roman"/>
              </a:rPr>
              <a:t>!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  <a:latin typeface="Times-Roman"/>
              </a:rPr>
              <a:t>• </a:t>
            </a:r>
            <a:r>
              <a:rPr lang="en-CA" sz="3200" dirty="0">
                <a:solidFill>
                  <a:srgbClr val="000000"/>
                </a:solidFill>
                <a:latin typeface="Times-Roman"/>
              </a:rPr>
              <a:t>Using </a:t>
            </a:r>
            <a:r>
              <a:rPr lang="en-CA" sz="3200" dirty="0">
                <a:solidFill>
                  <a:srgbClr val="000000"/>
                </a:solidFill>
                <a:latin typeface="AmericanTypewriter-Condensed"/>
              </a:rPr>
              <a:t>import </a:t>
            </a:r>
            <a:r>
              <a:rPr lang="en-CA" sz="3200" dirty="0">
                <a:solidFill>
                  <a:srgbClr val="000000"/>
                </a:solidFill>
                <a:latin typeface="Times-Roman"/>
              </a:rPr>
              <a:t>is </a:t>
            </a:r>
            <a:r>
              <a:rPr lang="en-CA" sz="3200" i="1" dirty="0">
                <a:solidFill>
                  <a:srgbClr val="0000FF"/>
                </a:solidFill>
                <a:latin typeface="Times-Italic"/>
              </a:rPr>
              <a:t>safer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500" dirty="0">
                <a:solidFill>
                  <a:srgbClr val="000000"/>
                </a:solidFill>
                <a:latin typeface="Times-Roman"/>
              </a:rPr>
              <a:t>Modules might conflict</a:t>
            </a:r>
          </a:p>
          <a:p>
            <a:pPr marL="12700" indent="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None/>
              <a:tabLst>
                <a:tab pos="35560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2A8DB-DA32-404D-8CD6-F9A2FB091D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Agenda 14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Strings &amp; String Slices				Chpt. 7</a:t>
            </a:r>
          </a:p>
          <a:p>
            <a:pPr eaLnBrk="1" hangingPunct="1"/>
            <a:r>
              <a:rPr lang="en-US" altLang="en-US" smtClean="0"/>
              <a:t>String comparison				Chpt. 7</a:t>
            </a:r>
          </a:p>
          <a:p>
            <a:pPr eaLnBrk="1" hangingPunct="1"/>
            <a:r>
              <a:rPr lang="en-US" altLang="en-US" smtClean="0"/>
              <a:t>Strings are immutable				Chpt. 7</a:t>
            </a:r>
          </a:p>
          <a:p>
            <a:pPr eaLnBrk="1" hangingPunct="1"/>
            <a:r>
              <a:rPr lang="en-US" altLang="en-US" smtClean="0"/>
              <a:t>String module					Chpt. 7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String Puzzle (Extraction Practice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Giv</a:t>
            </a:r>
            <a:r>
              <a:rPr lang="en-US" sz="24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lang="en-US"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US" sz="2400" spc="-10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" dirty="0">
                <a:latin typeface="Times New Roman"/>
                <a:cs typeface="Times New Roman"/>
              </a:rPr>
              <a:t>tri</a:t>
            </a:r>
            <a:r>
              <a:rPr lang="en-US" sz="2400" dirty="0">
                <a:latin typeface="Times New Roman"/>
                <a:cs typeface="Times New Roman"/>
              </a:rPr>
              <a:t>ng w</a:t>
            </a:r>
            <a:r>
              <a:rPr lang="en-US" sz="2400" spc="-10" dirty="0">
                <a:latin typeface="Times New Roman"/>
                <a:cs typeface="Times New Roman"/>
              </a:rPr>
              <a:t>it</a:t>
            </a:r>
            <a:r>
              <a:rPr lang="en-US" sz="2400" dirty="0">
                <a:latin typeface="Times New Roman"/>
                <a:cs typeface="Times New Roman"/>
              </a:rPr>
              <a:t>h 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nth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r 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ns</a:t>
            </a:r>
            <a:r>
              <a:rPr lang="en-US" sz="2400" spc="-15" dirty="0">
                <a:latin typeface="Times New Roman"/>
                <a:cs typeface="Times New Roman"/>
              </a:rPr>
              <a:t>ide</a:t>
            </a:r>
            <a:endParaRPr lang="en-US" sz="24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lang="en-US" sz="2000" spc="-220" dirty="0">
                <a:latin typeface="Arial"/>
                <a:cs typeface="Arial"/>
              </a:rPr>
              <a:t>s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215" dirty="0">
                <a:latin typeface="Arial"/>
                <a:cs typeface="Arial"/>
              </a:rPr>
              <a:t>=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160" dirty="0">
                <a:solidFill>
                  <a:srgbClr val="008000"/>
                </a:solidFill>
                <a:latin typeface="Arial"/>
                <a:cs typeface="Arial"/>
              </a:rPr>
              <a:t>'labs</a:t>
            </a:r>
            <a:r>
              <a:rPr lang="en-US" sz="20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000" spc="-165" dirty="0">
                <a:solidFill>
                  <a:srgbClr val="008000"/>
                </a:solidFill>
                <a:latin typeface="Arial"/>
                <a:cs typeface="Arial"/>
              </a:rPr>
              <a:t>are</a:t>
            </a:r>
            <a:r>
              <a:rPr lang="en-US" sz="20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000" spc="-105" dirty="0">
                <a:solidFill>
                  <a:srgbClr val="008000"/>
                </a:solidFill>
                <a:latin typeface="Arial"/>
                <a:cs typeface="Arial"/>
              </a:rPr>
              <a:t>(usually)</a:t>
            </a:r>
            <a:r>
              <a:rPr lang="en-US" sz="20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000" spc="-145" dirty="0">
                <a:solidFill>
                  <a:srgbClr val="008000"/>
                </a:solidFill>
                <a:latin typeface="Arial"/>
                <a:cs typeface="Arial"/>
              </a:rPr>
              <a:t>every</a:t>
            </a:r>
            <a:r>
              <a:rPr lang="en-US" sz="20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000" spc="-210" dirty="0">
                <a:solidFill>
                  <a:srgbClr val="008000"/>
                </a:solidFill>
                <a:latin typeface="Arial"/>
                <a:cs typeface="Arial"/>
              </a:rPr>
              <a:t>week'</a:t>
            </a:r>
            <a:endParaRPr lang="en-US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Goal</a:t>
            </a:r>
            <a:r>
              <a:rPr lang="en-US" sz="2400" spc="-10" dirty="0">
                <a:latin typeface="Times New Roman"/>
                <a:cs typeface="Times New Roman"/>
              </a:rPr>
              <a:t>: 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xpr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ss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on for subs</a:t>
            </a:r>
            <a:r>
              <a:rPr lang="en-US" sz="2400" spc="-10" dirty="0">
                <a:latin typeface="Times New Roman"/>
                <a:cs typeface="Times New Roman"/>
              </a:rPr>
              <a:t>tri</a:t>
            </a:r>
            <a:r>
              <a:rPr lang="en-US" sz="2400" dirty="0">
                <a:latin typeface="Times New Roman"/>
                <a:cs typeface="Times New Roman"/>
              </a:rPr>
              <a:t>ng 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ns</a:t>
            </a:r>
            <a:r>
              <a:rPr lang="en-US" sz="2400" spc="-15" dirty="0">
                <a:latin typeface="Times New Roman"/>
                <a:cs typeface="Times New Roman"/>
              </a:rPr>
              <a:t>ide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nth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</a:p>
          <a:p>
            <a:pPr marL="469265">
              <a:lnSpc>
                <a:spcPct val="100000"/>
              </a:lnSpc>
              <a:spcBef>
                <a:spcPts val="990"/>
              </a:spcBef>
              <a:tabLst>
                <a:tab pos="755015" algn="l"/>
              </a:tabLst>
            </a:pPr>
            <a:r>
              <a:rPr lang="en-US" sz="2400" b="1" dirty="0" smtClean="0">
                <a:solidFill>
                  <a:srgbClr val="D445C7"/>
                </a:solidFill>
                <a:latin typeface="Times New Roman"/>
                <a:cs typeface="Times New Roman"/>
              </a:rPr>
              <a:t>Step </a:t>
            </a:r>
            <a:r>
              <a:rPr lang="en-US" sz="2400" b="1" spc="-5" dirty="0">
                <a:solidFill>
                  <a:srgbClr val="D445C7"/>
                </a:solidFill>
                <a:latin typeface="Times New Roman"/>
                <a:cs typeface="Times New Roman"/>
              </a:rPr>
              <a:t>1</a:t>
            </a:r>
            <a:r>
              <a:rPr lang="en-US" sz="2400" spc="-10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F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nd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op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n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nth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</a:p>
          <a:p>
            <a:pPr marL="927100">
              <a:lnSpc>
                <a:spcPct val="100000"/>
              </a:lnSpc>
              <a:spcBef>
                <a:spcPts val="980"/>
              </a:spcBef>
            </a:pPr>
            <a:r>
              <a:rPr lang="en-US" sz="2400" spc="-35" dirty="0">
                <a:solidFill>
                  <a:srgbClr val="0000FF"/>
                </a:solidFill>
                <a:latin typeface="Arial"/>
                <a:cs typeface="Arial"/>
              </a:rPr>
              <a:t>start</a:t>
            </a:r>
            <a:r>
              <a:rPr lang="en-US" sz="2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spc="-229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sz="2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spc="-165" dirty="0" err="1">
                <a:solidFill>
                  <a:srgbClr val="0000FF"/>
                </a:solidFill>
                <a:latin typeface="Arial"/>
                <a:cs typeface="Arial"/>
              </a:rPr>
              <a:t>s.inde</a:t>
            </a:r>
            <a:r>
              <a:rPr lang="en-US" sz="2400" spc="-190" dirty="0" err="1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sz="2400" spc="-20" dirty="0">
                <a:solidFill>
                  <a:srgbClr val="008000"/>
                </a:solidFill>
                <a:latin typeface="Arial"/>
                <a:cs typeface="Arial"/>
              </a:rPr>
              <a:t>'('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  <a:tabLst>
                <a:tab pos="755015" algn="l"/>
              </a:tabLst>
            </a:pPr>
            <a:r>
              <a:rPr lang="en-US" sz="2400" b="1" dirty="0" smtClean="0">
                <a:solidFill>
                  <a:srgbClr val="D445C7"/>
                </a:solidFill>
                <a:latin typeface="Times New Roman"/>
                <a:cs typeface="Times New Roman"/>
              </a:rPr>
              <a:t>Step </a:t>
            </a:r>
            <a:r>
              <a:rPr lang="en-US" sz="2400" b="1" spc="-5" dirty="0">
                <a:solidFill>
                  <a:srgbClr val="D445C7"/>
                </a:solidFill>
                <a:latin typeface="Times New Roman"/>
                <a:cs typeface="Times New Roman"/>
              </a:rPr>
              <a:t>2</a:t>
            </a:r>
            <a:r>
              <a:rPr lang="en-US" sz="2400" spc="-10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S</a:t>
            </a:r>
            <a:r>
              <a:rPr lang="en-US" sz="2400" spc="-15" dirty="0">
                <a:latin typeface="Times New Roman"/>
                <a:cs typeface="Times New Roman"/>
              </a:rPr>
              <a:t>tore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rt</a:t>
            </a:r>
            <a:r>
              <a:rPr lang="en-US" sz="2400" dirty="0">
                <a:latin typeface="Times New Roman"/>
                <a:cs typeface="Times New Roman"/>
              </a:rPr>
              <a:t> of s</a:t>
            </a:r>
            <a:r>
              <a:rPr lang="en-US" sz="2400" spc="-10" dirty="0">
                <a:latin typeface="Times New Roman"/>
                <a:cs typeface="Times New Roman"/>
              </a:rPr>
              <a:t>tri</a:t>
            </a:r>
            <a:r>
              <a:rPr lang="en-US" sz="2400" dirty="0">
                <a:latin typeface="Times New Roman"/>
                <a:cs typeface="Times New Roman"/>
              </a:rPr>
              <a:t>ng </a:t>
            </a:r>
            <a:r>
              <a:rPr lang="en-US" sz="24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aft</a:t>
            </a:r>
            <a:r>
              <a:rPr lang="en-US" sz="24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lang="en-US" sz="24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lang="en-US"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nth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n </a:t>
            </a:r>
            <a:r>
              <a:rPr lang="en-US"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tail</a:t>
            </a:r>
            <a:endParaRPr lang="en-US"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80"/>
              </a:spcBef>
            </a:pPr>
            <a:r>
              <a:rPr lang="en-US" sz="2400" spc="-25" dirty="0">
                <a:solidFill>
                  <a:srgbClr val="0000FF"/>
                </a:solidFill>
                <a:latin typeface="Arial"/>
                <a:cs typeface="Arial"/>
              </a:rPr>
              <a:t>tail</a:t>
            </a:r>
            <a:r>
              <a:rPr lang="en-US" sz="2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spc="-229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sz="2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0000FF"/>
                </a:solidFill>
                <a:latin typeface="Arial"/>
                <a:cs typeface="Arial"/>
              </a:rPr>
              <a:t>s[start+1:]</a:t>
            </a:r>
            <a:endParaRPr lang="en-US" sz="2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  <a:tabLst>
                <a:tab pos="755015" algn="l"/>
              </a:tabLst>
            </a:pPr>
            <a:r>
              <a:rPr lang="en-US" sz="2400" b="1" dirty="0" smtClean="0">
                <a:solidFill>
                  <a:srgbClr val="D445C7"/>
                </a:solidFill>
                <a:latin typeface="Times New Roman"/>
                <a:cs typeface="Times New Roman"/>
              </a:rPr>
              <a:t>Step </a:t>
            </a:r>
            <a:r>
              <a:rPr lang="en-US" sz="2400" b="1" spc="-5" dirty="0">
                <a:solidFill>
                  <a:srgbClr val="D445C7"/>
                </a:solidFill>
                <a:latin typeface="Times New Roman"/>
                <a:cs typeface="Times New Roman"/>
              </a:rPr>
              <a:t>3</a:t>
            </a:r>
            <a:r>
              <a:rPr lang="en-US" sz="2400" spc="-10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G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rt</a:t>
            </a:r>
            <a:r>
              <a:rPr lang="en-US" sz="2400" dirty="0">
                <a:latin typeface="Times New Roman"/>
                <a:cs typeface="Times New Roman"/>
              </a:rPr>
              <a:t> of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il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lang="en-US" sz="24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lang="en-US" sz="24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fo</a:t>
            </a:r>
            <a:r>
              <a:rPr lang="en-US" sz="24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lang="en-US" sz="24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lang="en-US"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c</a:t>
            </a:r>
            <a:r>
              <a:rPr lang="en-US" sz="2400" spc="-10" dirty="0">
                <a:latin typeface="Times New Roman"/>
                <a:cs typeface="Times New Roman"/>
              </a:rPr>
              <a:t>l</a:t>
            </a:r>
            <a:r>
              <a:rPr lang="en-US" sz="2400" dirty="0">
                <a:latin typeface="Times New Roman"/>
                <a:cs typeface="Times New Roman"/>
              </a:rPr>
              <a:t>os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-2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nth</a:t>
            </a:r>
            <a:r>
              <a:rPr lang="en-US" sz="2400" spc="-2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</a:p>
          <a:p>
            <a:pPr marL="927100">
              <a:lnSpc>
                <a:spcPct val="100000"/>
              </a:lnSpc>
              <a:spcBef>
                <a:spcPts val="880"/>
              </a:spcBef>
            </a:pPr>
            <a:r>
              <a:rPr lang="en-US" sz="2400" spc="-50" dirty="0">
                <a:solidFill>
                  <a:srgbClr val="0000FF"/>
                </a:solidFill>
                <a:latin typeface="Arial"/>
                <a:cs typeface="Arial"/>
              </a:rPr>
              <a:t>tail[:</a:t>
            </a:r>
            <a:r>
              <a:rPr lang="en-US" sz="2400" spc="-100" dirty="0" err="1">
                <a:solidFill>
                  <a:srgbClr val="0000FF"/>
                </a:solidFill>
                <a:latin typeface="Arial"/>
                <a:cs typeface="Arial"/>
              </a:rPr>
              <a:t>tail.inde</a:t>
            </a:r>
            <a:r>
              <a:rPr lang="en-US" sz="2400" spc="-135" dirty="0" err="1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sz="2400" spc="-20" dirty="0" smtClean="0">
                <a:solidFill>
                  <a:srgbClr val="008000"/>
                </a:solidFill>
                <a:latin typeface="Arial"/>
                <a:cs typeface="Arial"/>
              </a:rPr>
              <a:t>')'</a:t>
            </a:r>
            <a:r>
              <a:rPr lang="en-US" sz="2400" spc="-20" dirty="0" smtClean="0">
                <a:solidFill>
                  <a:srgbClr val="0000FF"/>
                </a:solidFill>
                <a:latin typeface="Arial"/>
                <a:cs typeface="Arial"/>
              </a:rPr>
              <a:t>)]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0726B-F083-4D17-9593-FB8BDB05C0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305132"/>
            <a:ext cx="8610600" cy="569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724535" indent="-342900">
              <a:lnSpc>
                <a:spcPts val="33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600" b="1" spc="-15" dirty="0">
                <a:latin typeface="Times New Roman"/>
                <a:cs typeface="Times New Roman"/>
              </a:rPr>
              <a:t>Giv</a:t>
            </a:r>
            <a:r>
              <a:rPr lang="en-US" sz="2600" b="1" spc="-20" dirty="0">
                <a:latin typeface="Times New Roman"/>
                <a:cs typeface="Times New Roman"/>
              </a:rPr>
              <a:t>e</a:t>
            </a:r>
            <a:r>
              <a:rPr lang="en-US" sz="2600" b="1" dirty="0">
                <a:latin typeface="Times New Roman"/>
                <a:cs typeface="Times New Roman"/>
              </a:rPr>
              <a:t>n</a:t>
            </a:r>
            <a:r>
              <a:rPr lang="en-US" sz="2600" spc="-10" dirty="0">
                <a:latin typeface="Times New Roman"/>
                <a:cs typeface="Times New Roman"/>
              </a:rPr>
              <a:t>:</a:t>
            </a:r>
            <a:r>
              <a:rPr lang="en-US" sz="2600" dirty="0">
                <a:latin typeface="Times New Roman"/>
                <a:cs typeface="Times New Roman"/>
              </a:rPr>
              <a:t> A s</a:t>
            </a:r>
            <a:r>
              <a:rPr lang="en-US" sz="2600" spc="-10" dirty="0">
                <a:latin typeface="Times New Roman"/>
                <a:cs typeface="Times New Roman"/>
              </a:rPr>
              <a:t>tri</a:t>
            </a:r>
            <a:r>
              <a:rPr lang="en-US" sz="2600" dirty="0">
                <a:latin typeface="Times New Roman"/>
                <a:cs typeface="Times New Roman"/>
              </a:rPr>
              <a:t>ng </a:t>
            </a:r>
            <a:r>
              <a:rPr lang="en-US" sz="2600" spc="-15" dirty="0">
                <a:latin typeface="Times New Roman"/>
                <a:cs typeface="Times New Roman"/>
              </a:rPr>
              <a:t>th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s </a:t>
            </a:r>
            <a:r>
              <a:rPr lang="en-US" sz="2600" spc="-15" dirty="0">
                <a:latin typeface="Times New Roman"/>
                <a:cs typeface="Times New Roman"/>
              </a:rPr>
              <a:t>a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li</a:t>
            </a:r>
            <a:r>
              <a:rPr lang="en-US" sz="2600" dirty="0">
                <a:latin typeface="Times New Roman"/>
                <a:cs typeface="Times New Roman"/>
              </a:rPr>
              <a:t>s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 of words s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5" dirty="0">
                <a:latin typeface="Times New Roman"/>
                <a:cs typeface="Times New Roman"/>
              </a:rPr>
              <a:t>p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r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dirty="0">
                <a:latin typeface="Times New Roman"/>
                <a:cs typeface="Times New Roman"/>
              </a:rPr>
              <a:t>d by </a:t>
            </a:r>
            <a:r>
              <a:rPr lang="en-US" sz="2600" spc="-20" dirty="0">
                <a:latin typeface="Times New Roman"/>
                <a:cs typeface="Times New Roman"/>
              </a:rPr>
              <a:t>comma</a:t>
            </a:r>
            <a:r>
              <a:rPr lang="en-US" sz="2600" dirty="0">
                <a:latin typeface="Times New Roman"/>
                <a:cs typeface="Times New Roman"/>
              </a:rPr>
              <a:t>s, 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dirty="0">
                <a:latin typeface="Times New Roman"/>
                <a:cs typeface="Times New Roman"/>
              </a:rPr>
              <a:t>nd s</a:t>
            </a:r>
            <a:r>
              <a:rPr lang="en-US" sz="2600" spc="-15" dirty="0">
                <a:latin typeface="Times New Roman"/>
                <a:cs typeface="Times New Roman"/>
              </a:rPr>
              <a:t>p</a:t>
            </a:r>
            <a:r>
              <a:rPr lang="en-US" sz="2600" spc="-20" dirty="0">
                <a:latin typeface="Times New Roman"/>
                <a:cs typeface="Times New Roman"/>
              </a:rPr>
              <a:t>ace</a:t>
            </a:r>
            <a:r>
              <a:rPr lang="en-US" sz="2600" dirty="0">
                <a:latin typeface="Times New Roman"/>
                <a:cs typeface="Times New Roman"/>
              </a:rPr>
              <a:t>s </a:t>
            </a:r>
            <a:r>
              <a:rPr lang="en-US" sz="2600" spc="-1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n </a:t>
            </a:r>
            <a:r>
              <a:rPr lang="en-US" sz="2600" spc="-15" dirty="0">
                <a:latin typeface="Times New Roman"/>
                <a:cs typeface="Times New Roman"/>
              </a:rPr>
              <a:t>b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w</a:t>
            </a:r>
            <a:r>
              <a:rPr lang="en-US" sz="2600" spc="-20" dirty="0">
                <a:latin typeface="Times New Roman"/>
                <a:cs typeface="Times New Roman"/>
              </a:rPr>
              <a:t>ee</a:t>
            </a:r>
            <a:r>
              <a:rPr lang="en-US" sz="2600" dirty="0">
                <a:latin typeface="Times New Roman"/>
                <a:cs typeface="Times New Roman"/>
              </a:rPr>
              <a:t>n </a:t>
            </a:r>
            <a:r>
              <a:rPr lang="en-US" sz="2600" spc="-20" dirty="0">
                <a:latin typeface="Times New Roman"/>
                <a:cs typeface="Times New Roman"/>
              </a:rPr>
              <a:t>eac</a:t>
            </a:r>
            <a:r>
              <a:rPr lang="en-US" sz="2600" dirty="0">
                <a:latin typeface="Times New Roman"/>
                <a:cs typeface="Times New Roman"/>
              </a:rPr>
              <a:t>h </a:t>
            </a:r>
            <a:r>
              <a:rPr lang="en-US" sz="2600" spc="-20" dirty="0">
                <a:latin typeface="Times New Roman"/>
                <a:cs typeface="Times New Roman"/>
              </a:rPr>
              <a:t>comma</a:t>
            </a:r>
            <a:r>
              <a:rPr lang="en-US" sz="2600" spc="-10" dirty="0">
                <a:latin typeface="Times New Roman"/>
                <a:cs typeface="Times New Roman"/>
              </a:rPr>
              <a:t>:</a:t>
            </a:r>
            <a:endParaRPr lang="en-US" sz="26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10"/>
              </a:spcBef>
            </a:pPr>
            <a:r>
              <a:rPr lang="en-US" sz="2400" spc="-215" dirty="0">
                <a:latin typeface="Arial"/>
                <a:cs typeface="Arial"/>
              </a:rPr>
              <a:t>pets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145" dirty="0">
                <a:latin typeface="Arial"/>
                <a:cs typeface="Arial"/>
              </a:rPr>
              <a:t>'cat,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300" dirty="0">
                <a:latin typeface="Arial"/>
                <a:cs typeface="Arial"/>
              </a:rPr>
              <a:t>dog,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310" dirty="0">
                <a:latin typeface="Arial"/>
                <a:cs typeface="Arial"/>
              </a:rPr>
              <a:t>mouse,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lion’</a:t>
            </a:r>
            <a:endParaRPr lang="en-US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spcBef>
                <a:spcPts val="1970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600" b="1" spc="-15" dirty="0">
                <a:latin typeface="Times New Roman"/>
                <a:cs typeface="Times New Roman"/>
              </a:rPr>
              <a:t>Goal</a:t>
            </a:r>
            <a:r>
              <a:rPr lang="en-US" sz="2600" spc="-10" dirty="0">
                <a:latin typeface="Times New Roman"/>
                <a:cs typeface="Times New Roman"/>
              </a:rPr>
              <a:t>: </a:t>
            </a:r>
            <a:r>
              <a:rPr lang="en-US" sz="2600" spc="-35" dirty="0">
                <a:latin typeface="Times New Roman"/>
                <a:cs typeface="Times New Roman"/>
              </a:rPr>
              <a:t>W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5" dirty="0">
                <a:latin typeface="Times New Roman"/>
                <a:cs typeface="Times New Roman"/>
              </a:rPr>
              <a:t>nt</a:t>
            </a:r>
            <a:r>
              <a:rPr lang="en-US" sz="2600" dirty="0">
                <a:latin typeface="Times New Roman"/>
                <a:cs typeface="Times New Roman"/>
              </a:rPr>
              <a:t> s</a:t>
            </a:r>
            <a:r>
              <a:rPr lang="en-US" sz="2600" spc="-20" dirty="0">
                <a:latin typeface="Times New Roman"/>
                <a:cs typeface="Times New Roman"/>
              </a:rPr>
              <a:t>ec</a:t>
            </a:r>
            <a:r>
              <a:rPr lang="en-US" sz="2600" dirty="0">
                <a:latin typeface="Times New Roman"/>
                <a:cs typeface="Times New Roman"/>
              </a:rPr>
              <a:t>ond 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0" dirty="0">
                <a:latin typeface="Times New Roman"/>
                <a:cs typeface="Times New Roman"/>
              </a:rPr>
              <a:t>l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25" dirty="0">
                <a:latin typeface="Times New Roman"/>
                <a:cs typeface="Times New Roman"/>
              </a:rPr>
              <a:t>m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5" dirty="0">
                <a:latin typeface="Times New Roman"/>
                <a:cs typeface="Times New Roman"/>
              </a:rPr>
              <a:t>nt</a:t>
            </a:r>
            <a:r>
              <a:rPr lang="en-US" sz="2600" dirty="0">
                <a:latin typeface="Times New Roman"/>
                <a:cs typeface="Times New Roman"/>
              </a:rPr>
              <a:t> w</a:t>
            </a:r>
            <a:r>
              <a:rPr lang="en-US" sz="2600" spc="-10" dirty="0">
                <a:latin typeface="Times New Roman"/>
                <a:cs typeface="Times New Roman"/>
              </a:rPr>
              <a:t>it</a:t>
            </a:r>
            <a:r>
              <a:rPr lang="en-US" sz="2600" dirty="0">
                <a:latin typeface="Times New Roman"/>
                <a:cs typeface="Times New Roman"/>
              </a:rPr>
              <a:t>h no s</a:t>
            </a:r>
            <a:r>
              <a:rPr lang="en-US" sz="2600" spc="-15" dirty="0">
                <a:latin typeface="Times New Roman"/>
                <a:cs typeface="Times New Roman"/>
              </a:rPr>
              <a:t>p</a:t>
            </a:r>
            <a:r>
              <a:rPr lang="en-US" sz="2600" spc="-20" dirty="0">
                <a:latin typeface="Times New Roman"/>
                <a:cs typeface="Times New Roman"/>
              </a:rPr>
              <a:t>ace</a:t>
            </a:r>
            <a:r>
              <a:rPr lang="en-US" sz="2600" dirty="0">
                <a:latin typeface="Times New Roman"/>
                <a:cs typeface="Times New Roman"/>
              </a:rPr>
              <a:t>s or </a:t>
            </a:r>
            <a:r>
              <a:rPr lang="en-US" sz="2600" spc="-20" dirty="0">
                <a:latin typeface="Times New Roman"/>
                <a:cs typeface="Times New Roman"/>
              </a:rPr>
              <a:t>comma</a:t>
            </a:r>
            <a:r>
              <a:rPr lang="en-US" sz="2600" dirty="0">
                <a:latin typeface="Times New Roman"/>
                <a:cs typeface="Times New Roman"/>
              </a:rPr>
              <a:t>s. P</a:t>
            </a:r>
            <a:r>
              <a:rPr lang="en-US" sz="2600" spc="-15" dirty="0">
                <a:latin typeface="Times New Roman"/>
                <a:cs typeface="Times New Roman"/>
              </a:rPr>
              <a:t>ut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r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dirty="0">
                <a:latin typeface="Times New Roman"/>
                <a:cs typeface="Times New Roman"/>
              </a:rPr>
              <a:t>s</a:t>
            </a:r>
            <a:r>
              <a:rPr lang="en-US" sz="2600" spc="-10" dirty="0">
                <a:latin typeface="Times New Roman"/>
                <a:cs typeface="Times New Roman"/>
              </a:rPr>
              <a:t>ult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ns</a:t>
            </a:r>
            <a:r>
              <a:rPr lang="en-US" sz="2600" spc="-15" dirty="0">
                <a:latin typeface="Times New Roman"/>
                <a:cs typeface="Times New Roman"/>
              </a:rPr>
              <a:t>ide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a </a:t>
            </a:r>
            <a:r>
              <a:rPr lang="en-US" sz="2600" spc="-15" dirty="0">
                <a:latin typeface="Times New Roman"/>
                <a:cs typeface="Times New Roman"/>
              </a:rPr>
              <a:t>v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ri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5" dirty="0">
                <a:latin typeface="Times New Roman"/>
                <a:cs typeface="Times New Roman"/>
              </a:rPr>
              <a:t>ble</a:t>
            </a:r>
            <a:r>
              <a:rPr lang="en-US" sz="2600" dirty="0">
                <a:latin typeface="Times New Roman"/>
                <a:cs typeface="Times New Roman"/>
              </a:rPr>
              <a:t> called </a:t>
            </a:r>
            <a:r>
              <a:rPr lang="en-US" sz="2600" spc="-215" dirty="0">
                <a:latin typeface="Arial"/>
                <a:cs typeface="Arial"/>
              </a:rPr>
              <a:t>answer</a:t>
            </a:r>
            <a:endParaRPr lang="en-US" sz="2600" dirty="0">
              <a:latin typeface="Arial"/>
              <a:cs typeface="Arial"/>
            </a:endParaRPr>
          </a:p>
          <a:p>
            <a:pPr marL="76835" marR="1202055">
              <a:lnSpc>
                <a:spcPts val="3300"/>
              </a:lnSpc>
            </a:pPr>
            <a:r>
              <a:rPr lang="en-US" sz="2400" spc="-35" dirty="0">
                <a:solidFill>
                  <a:srgbClr val="8B008C"/>
                </a:solidFill>
                <a:latin typeface="Times New Roman"/>
                <a:cs typeface="Times New Roman"/>
              </a:rPr>
              <a:t>W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h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r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,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n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foll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ow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ng s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qu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n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of 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comma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nds,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s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re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(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on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ptu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l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) 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rror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pr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v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nt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s our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go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l?</a:t>
            </a:r>
            <a:endParaRPr lang="en-US" sz="2400" dirty="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2010"/>
              </a:spcBef>
              <a:tabLst>
                <a:tab pos="699135" algn="l"/>
              </a:tabLst>
            </a:pP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:	</a:t>
            </a:r>
            <a:r>
              <a:rPr lang="en-US" sz="2400" spc="195" dirty="0" err="1">
                <a:latin typeface="Arial"/>
                <a:cs typeface="Arial"/>
              </a:rPr>
              <a:t>star</a:t>
            </a:r>
            <a:r>
              <a:rPr lang="en-US" sz="2400" spc="130" dirty="0" err="1">
                <a:latin typeface="Arial"/>
                <a:cs typeface="Arial"/>
              </a:rPr>
              <a:t>tcomma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235" dirty="0" err="1">
                <a:latin typeface="Arial"/>
                <a:cs typeface="Arial"/>
              </a:rPr>
              <a:t>pets</a:t>
            </a:r>
            <a:r>
              <a:rPr lang="en-US" sz="2400" spc="110" dirty="0" err="1">
                <a:latin typeface="Arial"/>
                <a:cs typeface="Arial"/>
              </a:rPr>
              <a:t>.inde</a:t>
            </a:r>
            <a:r>
              <a:rPr lang="en-US" sz="2400" spc="120" dirty="0" err="1">
                <a:latin typeface="Arial"/>
                <a:cs typeface="Arial"/>
              </a:rPr>
              <a:t>x</a:t>
            </a:r>
            <a:r>
              <a:rPr lang="en-US" sz="2400" spc="335" dirty="0">
                <a:latin typeface="Arial"/>
                <a:cs typeface="Arial"/>
              </a:rPr>
              <a:t>(</a:t>
            </a:r>
            <a:r>
              <a:rPr lang="en-US" sz="2400" spc="-15" dirty="0">
                <a:solidFill>
                  <a:srgbClr val="5D8D04"/>
                </a:solidFill>
                <a:latin typeface="Arial"/>
                <a:cs typeface="Arial"/>
              </a:rPr>
              <a:t>','</a:t>
            </a:r>
            <a:r>
              <a:rPr lang="en-US" sz="2400" spc="335" dirty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  <a:spcBef>
                <a:spcPts val="640"/>
              </a:spcBef>
              <a:tabLst>
                <a:tab pos="679450" algn="l"/>
              </a:tabLst>
            </a:pP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B:	</a:t>
            </a:r>
            <a:r>
              <a:rPr lang="en-US" sz="2400" spc="204" dirty="0">
                <a:latin typeface="Arial"/>
                <a:cs typeface="Arial"/>
              </a:rPr>
              <a:t>tail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235" dirty="0">
                <a:latin typeface="Arial"/>
                <a:cs typeface="Arial"/>
              </a:rPr>
              <a:t>pets</a:t>
            </a:r>
            <a:r>
              <a:rPr lang="en-US" sz="2400" spc="204" dirty="0">
                <a:latin typeface="Arial"/>
                <a:cs typeface="Arial"/>
              </a:rPr>
              <a:t>[star</a:t>
            </a:r>
            <a:r>
              <a:rPr lang="en-US" sz="2400" spc="114" dirty="0">
                <a:latin typeface="Arial"/>
                <a:cs typeface="Arial"/>
              </a:rPr>
              <a:t>tcomma+1:]</a:t>
            </a:r>
          </a:p>
          <a:p>
            <a:pPr marL="52069" marR="30480" indent="-19685">
              <a:lnSpc>
                <a:spcPct val="119000"/>
              </a:lnSpc>
            </a:pPr>
            <a:r>
              <a:rPr lang="en-US" sz="2400" spc="114" dirty="0" smtClean="0">
                <a:solidFill>
                  <a:srgbClr val="8B008C"/>
                </a:solidFill>
                <a:latin typeface="Arial"/>
                <a:cs typeface="Arial"/>
              </a:rPr>
              <a:t>C</a:t>
            </a:r>
            <a:r>
              <a:rPr lang="en-US" sz="2400" spc="114" dirty="0">
                <a:solidFill>
                  <a:srgbClr val="8B008C"/>
                </a:solidFill>
                <a:latin typeface="Arial"/>
                <a:cs typeface="Arial"/>
              </a:rPr>
              <a:t>:</a:t>
            </a:r>
            <a:r>
              <a:rPr lang="en-US" sz="2400" spc="114" dirty="0">
                <a:latin typeface="Arial"/>
                <a:cs typeface="Arial"/>
              </a:rPr>
              <a:t> </a:t>
            </a:r>
            <a:r>
              <a:rPr lang="en-US" sz="2400" spc="85" dirty="0" err="1">
                <a:latin typeface="Arial"/>
                <a:cs typeface="Arial"/>
              </a:rPr>
              <a:t>endcomma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160" dirty="0" err="1">
                <a:latin typeface="Arial"/>
                <a:cs typeface="Arial"/>
              </a:rPr>
              <a:t>tail.inde</a:t>
            </a:r>
            <a:r>
              <a:rPr lang="en-US" sz="2400" spc="204" dirty="0" err="1">
                <a:latin typeface="Arial"/>
                <a:cs typeface="Arial"/>
              </a:rPr>
              <a:t>x</a:t>
            </a:r>
            <a:r>
              <a:rPr lang="en-US" sz="2400" spc="335" dirty="0">
                <a:latin typeface="Arial"/>
                <a:cs typeface="Arial"/>
              </a:rPr>
              <a:t>(</a:t>
            </a:r>
            <a:r>
              <a:rPr lang="en-US" sz="2400" spc="-15" dirty="0">
                <a:solidFill>
                  <a:srgbClr val="5D8D04"/>
                </a:solidFill>
                <a:latin typeface="Arial"/>
                <a:cs typeface="Arial"/>
              </a:rPr>
              <a:t>','</a:t>
            </a:r>
            <a:r>
              <a:rPr lang="en-US" sz="2400" spc="335" dirty="0">
                <a:latin typeface="Arial"/>
                <a:cs typeface="Arial"/>
              </a:rPr>
              <a:t>)</a:t>
            </a:r>
            <a:r>
              <a:rPr lang="en-US" sz="2400" spc="280" dirty="0">
                <a:latin typeface="Arial"/>
                <a:cs typeface="Arial"/>
              </a:rPr>
              <a:t> </a:t>
            </a:r>
          </a:p>
          <a:p>
            <a:pPr marL="52069" marR="30480" indent="-19685">
              <a:lnSpc>
                <a:spcPct val="119000"/>
              </a:lnSpc>
            </a:pPr>
            <a:r>
              <a:rPr lang="en-US" sz="2400" spc="280" dirty="0" smtClean="0">
                <a:solidFill>
                  <a:srgbClr val="8B008C"/>
                </a:solidFill>
                <a:latin typeface="Arial"/>
                <a:cs typeface="Arial"/>
              </a:rPr>
              <a:t>D</a:t>
            </a:r>
            <a:r>
              <a:rPr lang="en-US" sz="2400" spc="280" dirty="0">
                <a:solidFill>
                  <a:srgbClr val="8B008C"/>
                </a:solidFill>
                <a:latin typeface="Arial"/>
                <a:cs typeface="Arial"/>
              </a:rPr>
              <a:t>:</a:t>
            </a:r>
            <a:r>
              <a:rPr lang="en-US" sz="2400" spc="280" dirty="0">
                <a:latin typeface="Arial"/>
                <a:cs typeface="Arial"/>
              </a:rPr>
              <a:t> </a:t>
            </a:r>
            <a:r>
              <a:rPr lang="en-US" sz="2400" spc="150" dirty="0">
                <a:latin typeface="Arial"/>
                <a:cs typeface="Arial"/>
              </a:rPr>
              <a:t>answer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210" dirty="0">
                <a:latin typeface="Arial"/>
                <a:cs typeface="Arial"/>
              </a:rPr>
              <a:t>tail[:</a:t>
            </a:r>
            <a:r>
              <a:rPr lang="en-US" sz="2400" spc="85" dirty="0" err="1">
                <a:latin typeface="Arial"/>
                <a:cs typeface="Arial"/>
              </a:rPr>
              <a:t>endcomm</a:t>
            </a:r>
            <a:r>
              <a:rPr lang="en-US" sz="2400" spc="70" dirty="0" err="1">
                <a:latin typeface="Arial"/>
                <a:cs typeface="Arial"/>
              </a:rPr>
              <a:t>a</a:t>
            </a:r>
            <a:r>
              <a:rPr lang="en-US" sz="2400" spc="440" dirty="0" smtClean="0">
                <a:latin typeface="Arial"/>
                <a:cs typeface="Arial"/>
              </a:rPr>
              <a:t>]</a:t>
            </a:r>
          </a:p>
          <a:p>
            <a:pPr marL="52069" marR="30480" indent="-19685">
              <a:lnSpc>
                <a:spcPct val="119000"/>
              </a:lnSpc>
            </a:pPr>
            <a:r>
              <a:rPr lang="en-US" sz="2400" spc="440" dirty="0" smtClean="0">
                <a:solidFill>
                  <a:srgbClr val="8B008C"/>
                </a:solidFill>
                <a:latin typeface="Arial"/>
                <a:cs typeface="Arial"/>
              </a:rPr>
              <a:t>E:</a:t>
            </a:r>
            <a:r>
              <a:rPr lang="en-US" sz="2400" spc="440" dirty="0" smtClean="0">
                <a:latin typeface="Arial"/>
                <a:cs typeface="Arial"/>
              </a:rPr>
              <a:t> </a:t>
            </a:r>
            <a:r>
              <a:rPr lang="en-US" sz="2400" spc="-10" dirty="0" smtClean="0">
                <a:solidFill>
                  <a:srgbClr val="8B008C"/>
                </a:solidFill>
                <a:latin typeface="Times New Roman"/>
                <a:cs typeface="Times New Roman"/>
              </a:rPr>
              <a:t>this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s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qu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n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hi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v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s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go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l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0726B-F083-4D17-9593-FB8BDB05C0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305132"/>
            <a:ext cx="8610600" cy="569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724535" indent="-342900">
              <a:lnSpc>
                <a:spcPts val="33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600" b="1" spc="-15" dirty="0">
                <a:latin typeface="Times New Roman"/>
                <a:cs typeface="Times New Roman"/>
              </a:rPr>
              <a:t>Giv</a:t>
            </a:r>
            <a:r>
              <a:rPr lang="en-US" sz="2600" b="1" spc="-20" dirty="0">
                <a:latin typeface="Times New Roman"/>
                <a:cs typeface="Times New Roman"/>
              </a:rPr>
              <a:t>e</a:t>
            </a:r>
            <a:r>
              <a:rPr lang="en-US" sz="2600" b="1" dirty="0">
                <a:latin typeface="Times New Roman"/>
                <a:cs typeface="Times New Roman"/>
              </a:rPr>
              <a:t>n</a:t>
            </a:r>
            <a:r>
              <a:rPr lang="en-US" sz="2600" spc="-10" dirty="0">
                <a:latin typeface="Times New Roman"/>
                <a:cs typeface="Times New Roman"/>
              </a:rPr>
              <a:t>:</a:t>
            </a:r>
            <a:r>
              <a:rPr lang="en-US" sz="2600" dirty="0">
                <a:latin typeface="Times New Roman"/>
                <a:cs typeface="Times New Roman"/>
              </a:rPr>
              <a:t> A s</a:t>
            </a:r>
            <a:r>
              <a:rPr lang="en-US" sz="2600" spc="-10" dirty="0">
                <a:latin typeface="Times New Roman"/>
                <a:cs typeface="Times New Roman"/>
              </a:rPr>
              <a:t>tri</a:t>
            </a:r>
            <a:r>
              <a:rPr lang="en-US" sz="2600" dirty="0">
                <a:latin typeface="Times New Roman"/>
                <a:cs typeface="Times New Roman"/>
              </a:rPr>
              <a:t>ng </a:t>
            </a:r>
            <a:r>
              <a:rPr lang="en-US" sz="2600" spc="-15" dirty="0">
                <a:latin typeface="Times New Roman"/>
                <a:cs typeface="Times New Roman"/>
              </a:rPr>
              <a:t>th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s </a:t>
            </a:r>
            <a:r>
              <a:rPr lang="en-US" sz="2600" spc="-15" dirty="0">
                <a:latin typeface="Times New Roman"/>
                <a:cs typeface="Times New Roman"/>
              </a:rPr>
              <a:t>a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li</a:t>
            </a:r>
            <a:r>
              <a:rPr lang="en-US" sz="2600" dirty="0">
                <a:latin typeface="Times New Roman"/>
                <a:cs typeface="Times New Roman"/>
              </a:rPr>
              <a:t>s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 of words s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5" dirty="0">
                <a:latin typeface="Times New Roman"/>
                <a:cs typeface="Times New Roman"/>
              </a:rPr>
              <a:t>p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r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dirty="0">
                <a:latin typeface="Times New Roman"/>
                <a:cs typeface="Times New Roman"/>
              </a:rPr>
              <a:t>d by </a:t>
            </a:r>
            <a:r>
              <a:rPr lang="en-US" sz="2600" spc="-20" dirty="0">
                <a:latin typeface="Times New Roman"/>
                <a:cs typeface="Times New Roman"/>
              </a:rPr>
              <a:t>comma</a:t>
            </a:r>
            <a:r>
              <a:rPr lang="en-US" sz="2600" dirty="0">
                <a:latin typeface="Times New Roman"/>
                <a:cs typeface="Times New Roman"/>
              </a:rPr>
              <a:t>s, 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dirty="0">
                <a:latin typeface="Times New Roman"/>
                <a:cs typeface="Times New Roman"/>
              </a:rPr>
              <a:t>nd s</a:t>
            </a:r>
            <a:r>
              <a:rPr lang="en-US" sz="2600" spc="-15" dirty="0">
                <a:latin typeface="Times New Roman"/>
                <a:cs typeface="Times New Roman"/>
              </a:rPr>
              <a:t>p</a:t>
            </a:r>
            <a:r>
              <a:rPr lang="en-US" sz="2600" spc="-20" dirty="0">
                <a:latin typeface="Times New Roman"/>
                <a:cs typeface="Times New Roman"/>
              </a:rPr>
              <a:t>ace</a:t>
            </a:r>
            <a:r>
              <a:rPr lang="en-US" sz="2600" dirty="0">
                <a:latin typeface="Times New Roman"/>
                <a:cs typeface="Times New Roman"/>
              </a:rPr>
              <a:t>s </a:t>
            </a:r>
            <a:r>
              <a:rPr lang="en-US" sz="2600" spc="-1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n </a:t>
            </a:r>
            <a:r>
              <a:rPr lang="en-US" sz="2600" spc="-15" dirty="0">
                <a:latin typeface="Times New Roman"/>
                <a:cs typeface="Times New Roman"/>
              </a:rPr>
              <a:t>b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0" dirty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w</a:t>
            </a:r>
            <a:r>
              <a:rPr lang="en-US" sz="2600" spc="-20" dirty="0">
                <a:latin typeface="Times New Roman"/>
                <a:cs typeface="Times New Roman"/>
              </a:rPr>
              <a:t>ee</a:t>
            </a:r>
            <a:r>
              <a:rPr lang="en-US" sz="2600" dirty="0">
                <a:latin typeface="Times New Roman"/>
                <a:cs typeface="Times New Roman"/>
              </a:rPr>
              <a:t>n </a:t>
            </a:r>
            <a:r>
              <a:rPr lang="en-US" sz="2600" spc="-20" dirty="0">
                <a:latin typeface="Times New Roman"/>
                <a:cs typeface="Times New Roman"/>
              </a:rPr>
              <a:t>eac</a:t>
            </a:r>
            <a:r>
              <a:rPr lang="en-US" sz="2600" dirty="0">
                <a:latin typeface="Times New Roman"/>
                <a:cs typeface="Times New Roman"/>
              </a:rPr>
              <a:t>h </a:t>
            </a:r>
            <a:r>
              <a:rPr lang="en-US" sz="2600" spc="-20" dirty="0">
                <a:latin typeface="Times New Roman"/>
                <a:cs typeface="Times New Roman"/>
              </a:rPr>
              <a:t>comma</a:t>
            </a:r>
            <a:r>
              <a:rPr lang="en-US" sz="2600" spc="-10" dirty="0">
                <a:latin typeface="Times New Roman"/>
                <a:cs typeface="Times New Roman"/>
              </a:rPr>
              <a:t>:</a:t>
            </a:r>
            <a:endParaRPr lang="en-US" sz="26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10"/>
              </a:spcBef>
            </a:pPr>
            <a:r>
              <a:rPr lang="en-US" sz="2400" spc="-215" dirty="0">
                <a:latin typeface="Arial"/>
                <a:cs typeface="Arial"/>
              </a:rPr>
              <a:t>pets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145" dirty="0">
                <a:latin typeface="Arial"/>
                <a:cs typeface="Arial"/>
              </a:rPr>
              <a:t>'cat,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300" dirty="0">
                <a:latin typeface="Arial"/>
                <a:cs typeface="Arial"/>
              </a:rPr>
              <a:t>dog,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310" dirty="0">
                <a:latin typeface="Arial"/>
                <a:cs typeface="Arial"/>
              </a:rPr>
              <a:t>mouse,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lion’</a:t>
            </a:r>
            <a:endParaRPr lang="en-US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spcBef>
                <a:spcPts val="1970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600" b="1" spc="-15" dirty="0">
                <a:latin typeface="Times New Roman"/>
                <a:cs typeface="Times New Roman"/>
              </a:rPr>
              <a:t>Goal</a:t>
            </a:r>
            <a:r>
              <a:rPr lang="en-US" sz="2600" spc="-10" dirty="0">
                <a:latin typeface="Times New Roman"/>
                <a:cs typeface="Times New Roman"/>
              </a:rPr>
              <a:t>: </a:t>
            </a:r>
            <a:r>
              <a:rPr lang="en-US" sz="2600" spc="-35" dirty="0">
                <a:latin typeface="Times New Roman"/>
                <a:cs typeface="Times New Roman"/>
              </a:rPr>
              <a:t>W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5" dirty="0">
                <a:latin typeface="Times New Roman"/>
                <a:cs typeface="Times New Roman"/>
              </a:rPr>
              <a:t>nt</a:t>
            </a:r>
            <a:r>
              <a:rPr lang="en-US" sz="2600" dirty="0">
                <a:latin typeface="Times New Roman"/>
                <a:cs typeface="Times New Roman"/>
              </a:rPr>
              <a:t> s</a:t>
            </a:r>
            <a:r>
              <a:rPr lang="en-US" sz="2600" spc="-20" dirty="0">
                <a:latin typeface="Times New Roman"/>
                <a:cs typeface="Times New Roman"/>
              </a:rPr>
              <a:t>ec</a:t>
            </a:r>
            <a:r>
              <a:rPr lang="en-US" sz="2600" dirty="0">
                <a:latin typeface="Times New Roman"/>
                <a:cs typeface="Times New Roman"/>
              </a:rPr>
              <a:t>ond 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0" dirty="0">
                <a:latin typeface="Times New Roman"/>
                <a:cs typeface="Times New Roman"/>
              </a:rPr>
              <a:t>l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25" dirty="0">
                <a:latin typeface="Times New Roman"/>
                <a:cs typeface="Times New Roman"/>
              </a:rPr>
              <a:t>m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spc="-15" dirty="0">
                <a:latin typeface="Times New Roman"/>
                <a:cs typeface="Times New Roman"/>
              </a:rPr>
              <a:t>nt</a:t>
            </a:r>
            <a:r>
              <a:rPr lang="en-US" sz="2600" dirty="0">
                <a:latin typeface="Times New Roman"/>
                <a:cs typeface="Times New Roman"/>
              </a:rPr>
              <a:t> w</a:t>
            </a:r>
            <a:r>
              <a:rPr lang="en-US" sz="2600" spc="-10" dirty="0">
                <a:latin typeface="Times New Roman"/>
                <a:cs typeface="Times New Roman"/>
              </a:rPr>
              <a:t>it</a:t>
            </a:r>
            <a:r>
              <a:rPr lang="en-US" sz="2600" dirty="0">
                <a:latin typeface="Times New Roman"/>
                <a:cs typeface="Times New Roman"/>
              </a:rPr>
              <a:t>h no s</a:t>
            </a:r>
            <a:r>
              <a:rPr lang="en-US" sz="2600" spc="-15" dirty="0">
                <a:latin typeface="Times New Roman"/>
                <a:cs typeface="Times New Roman"/>
              </a:rPr>
              <a:t>p</a:t>
            </a:r>
            <a:r>
              <a:rPr lang="en-US" sz="2600" spc="-20" dirty="0">
                <a:latin typeface="Times New Roman"/>
                <a:cs typeface="Times New Roman"/>
              </a:rPr>
              <a:t>ace</a:t>
            </a:r>
            <a:r>
              <a:rPr lang="en-US" sz="2600" dirty="0">
                <a:latin typeface="Times New Roman"/>
                <a:cs typeface="Times New Roman"/>
              </a:rPr>
              <a:t>s or </a:t>
            </a:r>
            <a:r>
              <a:rPr lang="en-US" sz="2600" spc="-20" dirty="0">
                <a:latin typeface="Times New Roman"/>
                <a:cs typeface="Times New Roman"/>
              </a:rPr>
              <a:t>comma</a:t>
            </a:r>
            <a:r>
              <a:rPr lang="en-US" sz="2600" dirty="0">
                <a:latin typeface="Times New Roman"/>
                <a:cs typeface="Times New Roman"/>
              </a:rPr>
              <a:t>s. P</a:t>
            </a:r>
            <a:r>
              <a:rPr lang="en-US" sz="2600" spc="-15" dirty="0">
                <a:latin typeface="Times New Roman"/>
                <a:cs typeface="Times New Roman"/>
              </a:rPr>
              <a:t>ut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r</a:t>
            </a:r>
            <a:r>
              <a:rPr lang="en-US" sz="2600" spc="-20" dirty="0">
                <a:latin typeface="Times New Roman"/>
                <a:cs typeface="Times New Roman"/>
              </a:rPr>
              <a:t>e</a:t>
            </a:r>
            <a:r>
              <a:rPr lang="en-US" sz="2600" dirty="0">
                <a:latin typeface="Times New Roman"/>
                <a:cs typeface="Times New Roman"/>
              </a:rPr>
              <a:t>s</a:t>
            </a:r>
            <a:r>
              <a:rPr lang="en-US" sz="2600" spc="-10" dirty="0">
                <a:latin typeface="Times New Roman"/>
                <a:cs typeface="Times New Roman"/>
              </a:rPr>
              <a:t>ult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ns</a:t>
            </a:r>
            <a:r>
              <a:rPr lang="en-US" sz="2600" spc="-15" dirty="0">
                <a:latin typeface="Times New Roman"/>
                <a:cs typeface="Times New Roman"/>
              </a:rPr>
              <a:t>ide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a </a:t>
            </a:r>
            <a:r>
              <a:rPr lang="en-US" sz="2600" spc="-15" dirty="0">
                <a:latin typeface="Times New Roman"/>
                <a:cs typeface="Times New Roman"/>
              </a:rPr>
              <a:t>v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0" dirty="0">
                <a:latin typeface="Times New Roman"/>
                <a:cs typeface="Times New Roman"/>
              </a:rPr>
              <a:t>ri</a:t>
            </a:r>
            <a:r>
              <a:rPr lang="en-US" sz="2600" spc="-20" dirty="0">
                <a:latin typeface="Times New Roman"/>
                <a:cs typeface="Times New Roman"/>
              </a:rPr>
              <a:t>a</a:t>
            </a:r>
            <a:r>
              <a:rPr lang="en-US" sz="2600" spc="-15" dirty="0">
                <a:latin typeface="Times New Roman"/>
                <a:cs typeface="Times New Roman"/>
              </a:rPr>
              <a:t>ble</a:t>
            </a:r>
            <a:r>
              <a:rPr lang="en-US" sz="2600" dirty="0">
                <a:latin typeface="Times New Roman"/>
                <a:cs typeface="Times New Roman"/>
              </a:rPr>
              <a:t> called </a:t>
            </a:r>
            <a:r>
              <a:rPr lang="en-US" sz="2600" spc="-215" dirty="0">
                <a:latin typeface="Arial"/>
                <a:cs typeface="Arial"/>
              </a:rPr>
              <a:t>answer</a:t>
            </a:r>
            <a:endParaRPr lang="en-US" sz="2600" dirty="0">
              <a:latin typeface="Arial"/>
              <a:cs typeface="Arial"/>
            </a:endParaRPr>
          </a:p>
          <a:p>
            <a:pPr marL="76835" marR="1202055">
              <a:lnSpc>
                <a:spcPts val="3300"/>
              </a:lnSpc>
            </a:pPr>
            <a:r>
              <a:rPr lang="en-US" sz="2400" spc="-35" dirty="0">
                <a:solidFill>
                  <a:srgbClr val="8B008C"/>
                </a:solidFill>
                <a:latin typeface="Times New Roman"/>
                <a:cs typeface="Times New Roman"/>
              </a:rPr>
              <a:t>W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h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r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,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n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foll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ow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ng s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qu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n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of 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comma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nds,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s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re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(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on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ptu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l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) 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rror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pr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v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nt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s our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go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l?</a:t>
            </a:r>
            <a:endParaRPr lang="en-US" sz="2400" dirty="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2010"/>
              </a:spcBef>
              <a:tabLst>
                <a:tab pos="699135" algn="l"/>
              </a:tabLst>
            </a:pP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:	</a:t>
            </a:r>
            <a:r>
              <a:rPr lang="en-US" sz="2400" spc="195" dirty="0" err="1">
                <a:latin typeface="Arial"/>
                <a:cs typeface="Arial"/>
              </a:rPr>
              <a:t>star</a:t>
            </a:r>
            <a:r>
              <a:rPr lang="en-US" sz="2400" spc="130" dirty="0" err="1">
                <a:latin typeface="Arial"/>
                <a:cs typeface="Arial"/>
              </a:rPr>
              <a:t>tcomma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235" dirty="0" err="1">
                <a:latin typeface="Arial"/>
                <a:cs typeface="Arial"/>
              </a:rPr>
              <a:t>pets</a:t>
            </a:r>
            <a:r>
              <a:rPr lang="en-US" sz="2400" spc="110" dirty="0" err="1">
                <a:latin typeface="Arial"/>
                <a:cs typeface="Arial"/>
              </a:rPr>
              <a:t>.inde</a:t>
            </a:r>
            <a:r>
              <a:rPr lang="en-US" sz="2400" spc="120" dirty="0" err="1">
                <a:latin typeface="Arial"/>
                <a:cs typeface="Arial"/>
              </a:rPr>
              <a:t>x</a:t>
            </a:r>
            <a:r>
              <a:rPr lang="en-US" sz="2400" spc="335" dirty="0">
                <a:latin typeface="Arial"/>
                <a:cs typeface="Arial"/>
              </a:rPr>
              <a:t>(</a:t>
            </a:r>
            <a:r>
              <a:rPr lang="en-US" sz="2400" spc="-15" dirty="0">
                <a:solidFill>
                  <a:srgbClr val="5D8D04"/>
                </a:solidFill>
                <a:latin typeface="Arial"/>
                <a:cs typeface="Arial"/>
              </a:rPr>
              <a:t>','</a:t>
            </a:r>
            <a:r>
              <a:rPr lang="en-US" sz="2400" spc="335" dirty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  <a:spcBef>
                <a:spcPts val="640"/>
              </a:spcBef>
              <a:tabLst>
                <a:tab pos="679450" algn="l"/>
              </a:tabLst>
            </a:pP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B:	</a:t>
            </a:r>
            <a:r>
              <a:rPr lang="en-US" sz="2400" spc="204" dirty="0">
                <a:latin typeface="Arial"/>
                <a:cs typeface="Arial"/>
              </a:rPr>
              <a:t>tail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235" dirty="0">
                <a:latin typeface="Arial"/>
                <a:cs typeface="Arial"/>
              </a:rPr>
              <a:t>pets</a:t>
            </a:r>
            <a:r>
              <a:rPr lang="en-US" sz="2400" spc="204" dirty="0">
                <a:latin typeface="Arial"/>
                <a:cs typeface="Arial"/>
              </a:rPr>
              <a:t>[star</a:t>
            </a:r>
            <a:r>
              <a:rPr lang="en-US" sz="2400" spc="114" dirty="0">
                <a:latin typeface="Arial"/>
                <a:cs typeface="Arial"/>
              </a:rPr>
              <a:t>tcomma+1</a:t>
            </a:r>
            <a:r>
              <a:rPr lang="en-US" sz="2400" spc="114" dirty="0" smtClean="0">
                <a:latin typeface="Arial"/>
                <a:cs typeface="Arial"/>
              </a:rPr>
              <a:t>:] </a:t>
            </a:r>
            <a:r>
              <a:rPr lang="en-US" sz="2400" spc="-210" dirty="0">
                <a:solidFill>
                  <a:srgbClr val="0000FF"/>
                </a:solidFill>
                <a:latin typeface="Arial"/>
                <a:cs typeface="Arial"/>
              </a:rPr>
              <a:t>+2</a:t>
            </a:r>
            <a:r>
              <a:rPr lang="en-US"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0433FF"/>
                </a:solidFill>
                <a:latin typeface="Times New Roman"/>
                <a:cs typeface="Times New Roman"/>
              </a:rPr>
              <a:t>ns</a:t>
            </a:r>
            <a:r>
              <a:rPr lang="en-US"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t</a:t>
            </a:r>
            <a:r>
              <a:rPr lang="en-US"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ea</a:t>
            </a:r>
            <a:r>
              <a:rPr lang="en-US" sz="2400" dirty="0">
                <a:solidFill>
                  <a:srgbClr val="0433FF"/>
                </a:solidFill>
                <a:latin typeface="Times New Roman"/>
                <a:cs typeface="Times New Roman"/>
              </a:rPr>
              <a:t>d, or us</a:t>
            </a:r>
            <a:r>
              <a:rPr lang="en-US"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e</a:t>
            </a:r>
            <a:endParaRPr lang="en-US" sz="2400" spc="114" dirty="0">
              <a:latin typeface="Arial"/>
              <a:cs typeface="Arial"/>
            </a:endParaRPr>
          </a:p>
          <a:p>
            <a:pPr marL="52069" marR="30480" indent="-19685">
              <a:lnSpc>
                <a:spcPct val="119000"/>
              </a:lnSpc>
            </a:pPr>
            <a:r>
              <a:rPr lang="en-US" sz="2400" spc="114" dirty="0" smtClean="0">
                <a:solidFill>
                  <a:srgbClr val="8B008C"/>
                </a:solidFill>
                <a:latin typeface="Arial"/>
                <a:cs typeface="Arial"/>
              </a:rPr>
              <a:t>C</a:t>
            </a:r>
            <a:r>
              <a:rPr lang="en-US" sz="2400" spc="114" dirty="0">
                <a:solidFill>
                  <a:srgbClr val="8B008C"/>
                </a:solidFill>
                <a:latin typeface="Arial"/>
                <a:cs typeface="Arial"/>
              </a:rPr>
              <a:t>:</a:t>
            </a:r>
            <a:r>
              <a:rPr lang="en-US" sz="2400" spc="114" dirty="0">
                <a:latin typeface="Arial"/>
                <a:cs typeface="Arial"/>
              </a:rPr>
              <a:t> </a:t>
            </a:r>
            <a:r>
              <a:rPr lang="en-US" sz="2400" spc="85" dirty="0" err="1">
                <a:latin typeface="Arial"/>
                <a:cs typeface="Arial"/>
              </a:rPr>
              <a:t>endcomma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160" dirty="0" err="1">
                <a:latin typeface="Arial"/>
                <a:cs typeface="Arial"/>
              </a:rPr>
              <a:t>tail.inde</a:t>
            </a:r>
            <a:r>
              <a:rPr lang="en-US" sz="2400" spc="204" dirty="0" err="1">
                <a:latin typeface="Arial"/>
                <a:cs typeface="Arial"/>
              </a:rPr>
              <a:t>x</a:t>
            </a:r>
            <a:r>
              <a:rPr lang="en-US" sz="2400" spc="335" dirty="0">
                <a:latin typeface="Arial"/>
                <a:cs typeface="Arial"/>
              </a:rPr>
              <a:t>(</a:t>
            </a:r>
            <a:r>
              <a:rPr lang="en-US" sz="2400" spc="-15" dirty="0">
                <a:solidFill>
                  <a:srgbClr val="5D8D04"/>
                </a:solidFill>
                <a:latin typeface="Arial"/>
                <a:cs typeface="Arial"/>
              </a:rPr>
              <a:t>','</a:t>
            </a:r>
            <a:r>
              <a:rPr lang="en-US" sz="2400" spc="335" dirty="0">
                <a:latin typeface="Arial"/>
                <a:cs typeface="Arial"/>
              </a:rPr>
              <a:t>)</a:t>
            </a:r>
            <a:r>
              <a:rPr lang="en-US" sz="2400" spc="280" dirty="0">
                <a:latin typeface="Arial"/>
                <a:cs typeface="Arial"/>
              </a:rPr>
              <a:t> </a:t>
            </a:r>
            <a:r>
              <a:rPr lang="en-US" sz="2400" spc="280" dirty="0" smtClean="0">
                <a:latin typeface="Arial"/>
                <a:cs typeface="Arial"/>
              </a:rPr>
              <a:t>		</a:t>
            </a:r>
            <a:endParaRPr lang="en-US" sz="2400" spc="280" dirty="0">
              <a:latin typeface="Arial"/>
              <a:cs typeface="Arial"/>
            </a:endParaRPr>
          </a:p>
          <a:p>
            <a:pPr marL="52069" marR="30480" indent="-19685">
              <a:lnSpc>
                <a:spcPct val="119000"/>
              </a:lnSpc>
            </a:pPr>
            <a:r>
              <a:rPr lang="en-US" sz="2400" spc="280" dirty="0" smtClean="0">
                <a:solidFill>
                  <a:srgbClr val="8B008C"/>
                </a:solidFill>
                <a:latin typeface="Arial"/>
                <a:cs typeface="Arial"/>
              </a:rPr>
              <a:t>D</a:t>
            </a:r>
            <a:r>
              <a:rPr lang="en-US" sz="2400" spc="280" dirty="0">
                <a:solidFill>
                  <a:srgbClr val="8B008C"/>
                </a:solidFill>
                <a:latin typeface="Arial"/>
                <a:cs typeface="Arial"/>
              </a:rPr>
              <a:t>:</a:t>
            </a:r>
            <a:r>
              <a:rPr lang="en-US" sz="2400" spc="280" dirty="0">
                <a:latin typeface="Arial"/>
                <a:cs typeface="Arial"/>
              </a:rPr>
              <a:t> </a:t>
            </a:r>
            <a:r>
              <a:rPr lang="en-US" sz="2400" spc="150" dirty="0">
                <a:latin typeface="Arial"/>
                <a:cs typeface="Arial"/>
              </a:rPr>
              <a:t>answer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0" dirty="0">
                <a:latin typeface="Arial"/>
                <a:cs typeface="Arial"/>
              </a:rPr>
              <a:t>=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210" dirty="0">
                <a:latin typeface="Arial"/>
                <a:cs typeface="Arial"/>
              </a:rPr>
              <a:t>tail[:</a:t>
            </a:r>
            <a:r>
              <a:rPr lang="en-US" sz="2400" spc="85" dirty="0" err="1">
                <a:latin typeface="Arial"/>
                <a:cs typeface="Arial"/>
              </a:rPr>
              <a:t>endcomm</a:t>
            </a:r>
            <a:r>
              <a:rPr lang="en-US" sz="2400" spc="70" dirty="0" err="1">
                <a:latin typeface="Arial"/>
                <a:cs typeface="Arial"/>
              </a:rPr>
              <a:t>a</a:t>
            </a:r>
            <a:r>
              <a:rPr lang="en-US" sz="2400" spc="440" dirty="0" smtClean="0">
                <a:latin typeface="Arial"/>
                <a:cs typeface="Arial"/>
              </a:rPr>
              <a:t>]</a:t>
            </a:r>
            <a:r>
              <a:rPr lang="en-US" sz="2400" spc="-55" dirty="0">
                <a:solidFill>
                  <a:srgbClr val="0000FF"/>
                </a:solidFill>
                <a:latin typeface="Arial"/>
                <a:cs typeface="Arial"/>
              </a:rPr>
              <a:t> tail[:</a:t>
            </a:r>
            <a:r>
              <a:rPr lang="en-US" sz="2400" spc="-335" dirty="0" err="1">
                <a:solidFill>
                  <a:srgbClr val="0000FF"/>
                </a:solidFill>
                <a:latin typeface="Arial"/>
                <a:cs typeface="Arial"/>
              </a:rPr>
              <a:t>endcomm</a:t>
            </a:r>
            <a:r>
              <a:rPr lang="en-US" sz="2400" spc="-305" dirty="0" err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spc="-50" dirty="0">
                <a:solidFill>
                  <a:srgbClr val="0000FF"/>
                </a:solidFill>
                <a:latin typeface="Arial"/>
                <a:cs typeface="Arial"/>
              </a:rPr>
              <a:t>].strip</a:t>
            </a:r>
            <a:r>
              <a:rPr lang="en-US" sz="2400" spc="-50" dirty="0" smtClean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lang="en-US" sz="2400" spc="440" dirty="0" smtClean="0">
              <a:latin typeface="Arial"/>
              <a:cs typeface="Arial"/>
            </a:endParaRPr>
          </a:p>
          <a:p>
            <a:pPr marL="52069" marR="30480" indent="-19685">
              <a:lnSpc>
                <a:spcPct val="119000"/>
              </a:lnSpc>
            </a:pPr>
            <a:r>
              <a:rPr lang="en-US" sz="2400" spc="440" dirty="0" smtClean="0">
                <a:solidFill>
                  <a:srgbClr val="8B008C"/>
                </a:solidFill>
                <a:latin typeface="Arial"/>
                <a:cs typeface="Arial"/>
              </a:rPr>
              <a:t>E:</a:t>
            </a:r>
            <a:r>
              <a:rPr lang="en-US" sz="2400" spc="440" dirty="0" smtClean="0">
                <a:latin typeface="Arial"/>
                <a:cs typeface="Arial"/>
              </a:rPr>
              <a:t> </a:t>
            </a:r>
            <a:r>
              <a:rPr lang="en-US" sz="2400" spc="-10" dirty="0" smtClean="0">
                <a:solidFill>
                  <a:srgbClr val="8B008C"/>
                </a:solidFill>
                <a:latin typeface="Times New Roman"/>
                <a:cs typeface="Times New Roman"/>
              </a:rPr>
              <a:t>this 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s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qu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n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ac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hi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v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8B008C"/>
                </a:solidFill>
                <a:latin typeface="Times New Roman"/>
                <a:cs typeface="Times New Roman"/>
              </a:rPr>
              <a:t>s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rgbClr val="8B008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8B008C"/>
                </a:solidFill>
                <a:latin typeface="Times New Roman"/>
                <a:cs typeface="Times New Roman"/>
              </a:rPr>
              <a:t>go</a:t>
            </a:r>
            <a:r>
              <a:rPr lang="en-US" sz="2400" spc="-20" dirty="0">
                <a:solidFill>
                  <a:srgbClr val="8B008C"/>
                </a:solidFill>
                <a:latin typeface="Times New Roman"/>
                <a:cs typeface="Times New Roman"/>
              </a:rPr>
              <a:t>a</a:t>
            </a:r>
            <a:r>
              <a:rPr lang="en-US" sz="2400" spc="-10" dirty="0">
                <a:solidFill>
                  <a:srgbClr val="8B008C"/>
                </a:solidFill>
                <a:latin typeface="Times New Roman"/>
                <a:cs typeface="Times New Roman"/>
              </a:rPr>
              <a:t>l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3600" y="4572000"/>
            <a:ext cx="0" cy="5334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08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String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2922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The </a:t>
            </a:r>
            <a:r>
              <a:rPr lang="en-US" b="1" dirty="0" smtClean="0"/>
              <a:t>string </a:t>
            </a:r>
            <a:r>
              <a:rPr lang="en-US" dirty="0" smtClean="0"/>
              <a:t>module contains useful functions that manipulate or evaluate strings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676400" y="2514600"/>
            <a:ext cx="57912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import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13732"/>
              </p:ext>
            </p:extLst>
          </p:nvPr>
        </p:nvGraphicFramePr>
        <p:xfrm>
          <a:off x="457200" y="3276600"/>
          <a:ext cx="8001000" cy="3185613"/>
        </p:xfrm>
        <a:graphic>
          <a:graphicData uri="http://schemas.openxmlformats.org/drawingml/2006/table">
            <a:tbl>
              <a:tblPr/>
              <a:tblGrid>
                <a:gridCol w="4291445"/>
                <a:gridCol w="3709555"/>
              </a:tblGrid>
              <a:tr h="8536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string.digits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28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</a:br>
                      <a:endParaRPr lang="en-US" sz="2800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i="1" dirty="0" smtClean="0">
                          <a:latin typeface="Times New Roman"/>
                          <a:ea typeface="Times New Roman"/>
                        </a:rPr>
                        <a:t>'0123456789'</a:t>
                      </a:r>
                      <a:endParaRPr lang="en-US" sz="23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6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string.ascii_letters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28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</a:br>
                      <a:endParaRPr lang="en-US" sz="2800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i="1" dirty="0" smtClean="0">
                          <a:latin typeface="Times New Roman"/>
                          <a:ea typeface="Times New Roman"/>
                        </a:rPr>
                        <a:t>'</a:t>
                      </a:r>
                      <a:r>
                        <a:rPr lang="en-US" sz="2300" i="1" dirty="0" err="1" smtClean="0">
                          <a:latin typeface="Times New Roman"/>
                          <a:ea typeface="Times New Roman"/>
                        </a:rPr>
                        <a:t>abcdefghijklmnopqrstuvwxyzABCDEFGHIJKLMNOPQRSTUVWXYZ</a:t>
                      </a:r>
                      <a:r>
                        <a:rPr lang="en-US" sz="2300" i="1" dirty="0" smtClean="0">
                          <a:latin typeface="Times New Roman"/>
                          <a:ea typeface="Times New Roman"/>
                        </a:rPr>
                        <a:t>'</a:t>
                      </a:r>
                      <a:endParaRPr lang="en-US" sz="23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6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string.ascii_uppercase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28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</a:br>
                      <a:endParaRPr lang="en-US" sz="2800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i="1" dirty="0" smtClean="0">
                          <a:latin typeface="Times New Roman"/>
                          <a:ea typeface="Times New Roman"/>
                        </a:rPr>
                        <a:t>'ABCDEFGHIJKLMNOPQRSTUVWXYZ'</a:t>
                      </a:r>
                      <a:endParaRPr lang="en-US" sz="23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string.hexdigits</a:t>
                      </a:r>
                      <a:endParaRPr lang="en-US" sz="2800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latin typeface="Times New Roman"/>
                          <a:ea typeface="Times New Roman"/>
                        </a:rPr>
                        <a:t>'0123456789abcdefABCDEF'</a:t>
                      </a:r>
                      <a:endParaRPr lang="en-US" sz="2300" dirty="0">
                        <a:latin typeface="Times New Roman"/>
                        <a:ea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hlinkClick r:id="rId2"/>
              </a:rPr>
              <a:t>Python String Methods:</a:t>
            </a:r>
            <a:endParaRPr lang="en-CA" dirty="0">
              <a:hlinkClick r:id="rId2"/>
            </a:endParaRPr>
          </a:p>
          <a:p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docs.python.org/3.4/library/stdtypes.html#index-31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3A486-D6BF-40DF-9038-E749496D63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276600"/>
          </a:xfrm>
        </p:spPr>
        <p:txBody>
          <a:bodyPr/>
          <a:lstStyle/>
          <a:p>
            <a:pPr lvl="0">
              <a:buClr>
                <a:srgbClr val="EB9F27"/>
              </a:buClr>
              <a:buSzTx/>
            </a:pPr>
            <a:r>
              <a:rPr lang="en-US" altLang="en-US" cap="none" dirty="0" smtClean="0">
                <a:solidFill>
                  <a:srgbClr val="00B050"/>
                </a:solidFill>
                <a:latin typeface="Arial Black" pitchFamily="34" charset="0"/>
                <a:cs typeface="Arial" charset="0"/>
                <a:hlinkClick r:id="rId2"/>
              </a:rPr>
              <a:t>http://www.openbookproject.net/books/bpp4awd/ch05.html </a:t>
            </a:r>
            <a:endParaRPr lang="en-US" altLang="en-US" cap="none" dirty="0" smtClean="0">
              <a:solidFill>
                <a:srgbClr val="00B050"/>
              </a:solidFill>
              <a:latin typeface="Arial Black" pitchFamily="34" charset="0"/>
              <a:cs typeface="Arial" charset="0"/>
            </a:endParaRPr>
          </a:p>
          <a:p>
            <a:pPr lvl="0">
              <a:buClr>
                <a:srgbClr val="EB9F27"/>
              </a:buClr>
              <a:buSzTx/>
            </a:pPr>
            <a:r>
              <a:rPr lang="en-US" altLang="en-US" sz="5400" dirty="0" smtClean="0">
                <a:solidFill>
                  <a:srgbClr val="00B050"/>
                </a:solidFill>
                <a:latin typeface="Arial Black" pitchFamily="34" charset="0"/>
                <a:cs typeface="Arial" charset="0"/>
              </a:rPr>
              <a:t>QUESTIONS</a:t>
            </a:r>
            <a:endParaRPr lang="en-US" altLang="en-US" sz="5400" dirty="0">
              <a:solidFill>
                <a:srgbClr val="00B050"/>
              </a:solidFill>
              <a:latin typeface="Arial Black" pitchFamily="34" charset="0"/>
              <a:cs typeface="Arial" charset="0"/>
            </a:endParaRPr>
          </a:p>
          <a:p>
            <a:pPr lvl="0">
              <a:buClr>
                <a:srgbClr val="EB9F27"/>
              </a:buClr>
              <a:buSzTx/>
            </a:pPr>
            <a:r>
              <a:rPr lang="en-US" altLang="en-US" sz="9600" dirty="0">
                <a:solidFill>
                  <a:srgbClr val="00B050"/>
                </a:solidFill>
                <a:latin typeface="Arial Black" pitchFamily="34" charset="0"/>
                <a:cs typeface="Arial" charset="0"/>
              </a:rPr>
              <a:t>?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Chapter 7: </a:t>
            </a:r>
            <a:r>
              <a:rPr lang="en-US" dirty="0">
                <a:solidFill>
                  <a:srgbClr val="0070C0"/>
                </a:solidFill>
              </a:rPr>
              <a:t>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A9B6D-61F6-454A-B558-31912E1618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9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7B9899"/>
                </a:solidFill>
              </a:rPr>
              <a:t>Compound Data Types </a:t>
            </a:r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425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a data type made up of smaller data types.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you may treat the compound data type as a single data type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you may need to access its parts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String</a:t>
            </a:r>
            <a:endParaRPr lang="en-US" altLang="en-US" dirty="0" smtClean="0">
              <a:solidFill>
                <a:srgbClr val="7B9899"/>
              </a:solidFill>
            </a:endParaRPr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901825"/>
          </a:xfrm>
        </p:spPr>
        <p:txBody>
          <a:bodyPr/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mtClean="0"/>
              <a:t>of a </a:t>
            </a:r>
            <a:r>
              <a:rPr lang="en-US" altLang="en-US" b="1" smtClean="0"/>
              <a:t>compound data type; </a:t>
            </a:r>
            <a:br>
              <a:rPr lang="en-US" altLang="en-US" b="1" smtClean="0"/>
            </a:br>
            <a:endParaRPr lang="en-US" altLang="en-US" b="1" smtClean="0"/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mtClean="0"/>
              <a:t>a part of a string is a single character</a:t>
            </a:r>
            <a:endParaRPr lang="en-US" altLang="en-US" b="1" smtClean="0"/>
          </a:p>
          <a:p>
            <a:pPr marL="319088" indent="-319088" eaLnBrk="1" hangingPunct="1">
              <a:buFont typeface="Wingdings" pitchFamily="2" charset="2"/>
              <a:buChar char=""/>
            </a:pPr>
            <a:endParaRPr lang="en-US" altLang="en-US" smtClean="0"/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295400" y="4191000"/>
            <a:ext cx="57912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&gt;&gt;&gt; fruit = "banana" </a:t>
            </a:r>
            <a:br>
              <a:rPr lang="en-US" altLang="en-US" sz="2400" dirty="0"/>
            </a:br>
            <a:r>
              <a:rPr lang="en-US" altLang="en-US" sz="2400" dirty="0"/>
              <a:t>&gt;&gt;&gt; letter = fruit[1] 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(letter) </a:t>
            </a:r>
            <a:endParaRPr lang="en-US" altLang="en-US" sz="2400" dirty="0"/>
          </a:p>
        </p:txBody>
      </p:sp>
      <p:pic>
        <p:nvPicPr>
          <p:cNvPr id="16389" name="Picture 5" descr="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2800"/>
            <a:ext cx="2628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Bracket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425825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selects a single character from a string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integer expression within the brackets is called an </a:t>
            </a:r>
            <a:r>
              <a:rPr lang="en-US" b="1" dirty="0" smtClean="0"/>
              <a:t>index</a:t>
            </a:r>
            <a:br>
              <a:rPr lang="en-US" b="1" dirty="0" smtClean="0"/>
            </a:br>
            <a:endParaRPr lang="en-US" b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</a:t>
            </a:r>
            <a:r>
              <a:rPr lang="en-US" b="1" dirty="0" smtClean="0"/>
              <a:t>index</a:t>
            </a:r>
            <a:r>
              <a:rPr lang="en-US" dirty="0" smtClean="0"/>
              <a:t> range is from 0 to </a:t>
            </a:r>
            <a:r>
              <a:rPr lang="en-US" dirty="0" err="1" smtClean="0"/>
              <a:t>len</a:t>
            </a:r>
            <a:r>
              <a:rPr lang="en-US" dirty="0" smtClean="0"/>
              <a:t> – 1; whereby </a:t>
            </a:r>
            <a:r>
              <a:rPr lang="en-US" dirty="0" err="1" smtClean="0"/>
              <a:t>len</a:t>
            </a:r>
            <a:r>
              <a:rPr lang="en-US" dirty="0" smtClean="0"/>
              <a:t> is the length of the string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index </a:t>
            </a:r>
            <a:r>
              <a:rPr lang="en-US" dirty="0" smtClean="0"/>
              <a:t>specifies a member of an ordered set, in this case the set of characters in the string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600200" y="5257800"/>
            <a:ext cx="5791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&gt;&gt;&gt; word = "</a:t>
            </a:r>
            <a:r>
              <a:rPr lang="en-US" altLang="en-US" sz="2400" dirty="0" err="1"/>
              <a:t>abc</a:t>
            </a:r>
            <a:r>
              <a:rPr lang="en-US" altLang="en-US" sz="2400" dirty="0"/>
              <a:t>" </a:t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(word[0</a:t>
            </a:r>
            <a:r>
              <a:rPr lang="en-US" altLang="en-US" sz="2400" dirty="0"/>
              <a:t>], word[1], word[2</a:t>
            </a:r>
            <a:r>
              <a:rPr lang="en-US" altLang="en-US" sz="2400" dirty="0" smtClean="0"/>
              <a:t>])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1304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The </a:t>
            </a:r>
            <a:r>
              <a:rPr lang="en-US" b="1" dirty="0" err="1" smtClean="0"/>
              <a:t>len</a:t>
            </a:r>
            <a:r>
              <a:rPr lang="en-US" dirty="0" smtClean="0"/>
              <a:t> function returns the length of a string (the number of characters in the string)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1905000" y="4572000"/>
            <a:ext cx="5791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&gt;&gt;&gt; fruit = "banana" </a:t>
            </a:r>
            <a:br>
              <a:rPr lang="en-US" altLang="en-US" sz="2400"/>
            </a:br>
            <a:r>
              <a:rPr lang="en-US" altLang="en-US" sz="2400"/>
              <a:t>&gt;&gt;&gt; len(fruit) </a:t>
            </a:r>
            <a:br>
              <a:rPr lang="en-US" altLang="en-US" sz="2400"/>
            </a:br>
            <a:r>
              <a:rPr lang="en-US" altLang="en-US" sz="2400"/>
              <a:t>6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Negative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5208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A negative index will count backward from the end of the string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457200" y="2819400"/>
            <a:ext cx="82296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&gt;&gt;&gt; word = "</a:t>
            </a:r>
            <a:r>
              <a:rPr lang="en-US" altLang="en-US" sz="2400" dirty="0" err="1"/>
              <a:t>abc</a:t>
            </a:r>
            <a:r>
              <a:rPr lang="en-US" altLang="en-US" sz="2400" dirty="0"/>
              <a:t>" 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(word</a:t>
            </a:r>
            <a:r>
              <a:rPr lang="en-US" altLang="en-US" sz="2400" dirty="0"/>
              <a:t>[-1</a:t>
            </a:r>
            <a:r>
              <a:rPr lang="en-US" altLang="en-US" sz="2400" dirty="0" smtClean="0"/>
              <a:t>])</a:t>
            </a:r>
            <a:r>
              <a:rPr lang="en-US" altLang="en-US" sz="2400" dirty="0"/>
              <a:t>	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&gt;&gt;&gt; print </a:t>
            </a:r>
            <a:r>
              <a:rPr lang="en-US" altLang="en-US" sz="2400" dirty="0" smtClean="0"/>
              <a:t>(word</a:t>
            </a:r>
            <a:r>
              <a:rPr lang="en-US" altLang="en-US" sz="2400" dirty="0"/>
              <a:t>[ </a:t>
            </a:r>
            <a:r>
              <a:rPr lang="en-US" altLang="en-US" sz="2400" dirty="0" err="1"/>
              <a:t>len</a:t>
            </a:r>
            <a:r>
              <a:rPr lang="en-US" altLang="en-US" sz="2400" dirty="0"/>
              <a:t>[word] -1 </a:t>
            </a:r>
            <a:r>
              <a:rPr lang="en-US" altLang="en-US" sz="2400" dirty="0" smtClean="0"/>
              <a:t>])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String Traversal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5208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start @ index 0 and process each character of the string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905000" y="3276600"/>
            <a:ext cx="5791200" cy="19383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index = 0 </a:t>
            </a:r>
            <a:br>
              <a:rPr lang="en-US" altLang="en-US" sz="2400" dirty="0"/>
            </a:br>
            <a:r>
              <a:rPr lang="en-US" altLang="en-US" sz="2400" dirty="0"/>
              <a:t>while index &lt; </a:t>
            </a:r>
            <a:r>
              <a:rPr lang="en-US" altLang="en-US" sz="2400" dirty="0" err="1"/>
              <a:t>len</a:t>
            </a:r>
            <a:r>
              <a:rPr lang="en-US" altLang="en-US" sz="2400" dirty="0"/>
              <a:t>(fruit): </a:t>
            </a:r>
            <a:br>
              <a:rPr lang="en-US" altLang="en-US" sz="2400" dirty="0"/>
            </a:br>
            <a:r>
              <a:rPr lang="en-US" altLang="en-US" sz="2400" dirty="0"/>
              <a:t>  letter = fruit[index]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(letter)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  index = index + 1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For Loop String Traversal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5208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Each time through the loop, the next character in the string is assigned to the variable char. The loop continues until no characters are left.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1905000" y="3276600"/>
            <a:ext cx="5791200" cy="19383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fruit = "banana" </a:t>
            </a:r>
          </a:p>
          <a:p>
            <a:pPr eaLnBrk="1" hangingPunct="1"/>
            <a:r>
              <a:rPr lang="en-US" altLang="en-US" sz="2400" dirty="0"/>
              <a:t>for char in fruit: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(char)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C0060-1C81-443B-81F0-357C7A2416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3039</TotalTime>
  <Words>834</Words>
  <Application>Microsoft Office PowerPoint</Application>
  <PresentationFormat>On-screen Show (4:3)</PresentationFormat>
  <Paragraphs>193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AmericanTypewriter-Condensed</vt:lpstr>
      <vt:lpstr>Arial</vt:lpstr>
      <vt:lpstr>Arial Black</vt:lpstr>
      <vt:lpstr>Calibri</vt:lpstr>
      <vt:lpstr>Courier New</vt:lpstr>
      <vt:lpstr>Georgia</vt:lpstr>
      <vt:lpstr>Times New Roman</vt:lpstr>
      <vt:lpstr>Times-Italic</vt:lpstr>
      <vt:lpstr>Times-Roman</vt:lpstr>
      <vt:lpstr>Wingdings</vt:lpstr>
      <vt:lpstr>Wingdings 2</vt:lpstr>
      <vt:lpstr>Civic</vt:lpstr>
      <vt:lpstr>Strings</vt:lpstr>
      <vt:lpstr>Agenda 14</vt:lpstr>
      <vt:lpstr>Compound Data Types </vt:lpstr>
      <vt:lpstr>String</vt:lpstr>
      <vt:lpstr>Bracket Operator</vt:lpstr>
      <vt:lpstr>Len</vt:lpstr>
      <vt:lpstr>Negative Index</vt:lpstr>
      <vt:lpstr>String Traversal</vt:lpstr>
      <vt:lpstr>For Loop String Traversal</vt:lpstr>
      <vt:lpstr>String Slice</vt:lpstr>
      <vt:lpstr>String Slice</vt:lpstr>
      <vt:lpstr>String Slice Examples</vt:lpstr>
      <vt:lpstr>String Comparison</vt:lpstr>
      <vt:lpstr>String Slice Examples</vt:lpstr>
      <vt:lpstr>Strings are Immutable</vt:lpstr>
      <vt:lpstr>Method: A Special Type of Function </vt:lpstr>
      <vt:lpstr>Examples of String Methods</vt:lpstr>
      <vt:lpstr>More Examples of String Methods</vt:lpstr>
      <vt:lpstr>Using the from Keyword</vt:lpstr>
      <vt:lpstr>A String Puzzle (Extraction Practice)</vt:lpstr>
      <vt:lpstr>PowerPoint Presentation</vt:lpstr>
      <vt:lpstr>PowerPoint Presentation</vt:lpstr>
      <vt:lpstr>String Module</vt:lpstr>
      <vt:lpstr>Links</vt:lpstr>
      <vt:lpstr>Chapter 7: Strings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paint do I need ?</dc:title>
  <dc:creator>garnet</dc:creator>
  <cp:lastModifiedBy>Staff</cp:lastModifiedBy>
  <cp:revision>134</cp:revision>
  <dcterms:created xsi:type="dcterms:W3CDTF">2009-01-04T23:52:00Z</dcterms:created>
  <dcterms:modified xsi:type="dcterms:W3CDTF">2018-02-21T17:04:43Z</dcterms:modified>
</cp:coreProperties>
</file>