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0" r:id="rId1"/>
  </p:sldMasterIdLst>
  <p:notesMasterIdLst>
    <p:notesMasterId r:id="rId23"/>
  </p:notesMasterIdLst>
  <p:sldIdLst>
    <p:sldId id="256" r:id="rId2"/>
    <p:sldId id="380" r:id="rId3"/>
    <p:sldId id="312" r:id="rId4"/>
    <p:sldId id="260" r:id="rId5"/>
    <p:sldId id="360" r:id="rId6"/>
    <p:sldId id="355" r:id="rId7"/>
    <p:sldId id="361" r:id="rId8"/>
    <p:sldId id="358" r:id="rId9"/>
    <p:sldId id="371" r:id="rId10"/>
    <p:sldId id="356" r:id="rId11"/>
    <p:sldId id="333" r:id="rId12"/>
    <p:sldId id="368" r:id="rId13"/>
    <p:sldId id="367" r:id="rId14"/>
    <p:sldId id="372" r:id="rId15"/>
    <p:sldId id="373" r:id="rId16"/>
    <p:sldId id="374" r:id="rId17"/>
    <p:sldId id="379" r:id="rId18"/>
    <p:sldId id="375" r:id="rId19"/>
    <p:sldId id="376" r:id="rId20"/>
    <p:sldId id="377" r:id="rId21"/>
    <p:sldId id="381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9899"/>
    <a:srgbClr val="375439"/>
    <a:srgbClr val="FDDC9D"/>
    <a:srgbClr val="8A5038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4F928BA-CEE7-4D08-9755-C1FE693EB51E}" type="datetimeFigureOut">
              <a:rPr lang="en-CA"/>
              <a:pPr>
                <a:defRPr/>
              </a:pPr>
              <a:t>2018-02-26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449C407-9549-412D-A7F2-04AC8B3307A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57374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CA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The Web site </a:t>
            </a:r>
            <a:r>
              <a:rPr kumimoji="0" lang="en-CA" sz="11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Arial" charset="0"/>
              </a:rPr>
              <a:t>http://www.computerhope.com/issues/chspace.htm  </a:t>
            </a:r>
            <a:r>
              <a:rPr kumimoji="0" lang="en-CA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explains the different bit related terms and examples of each storage capacity.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49C407-9549-412D-A7F2-04AC8B3307A3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5058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2B85988-182A-4962-AE53-78CCE0B43450}" type="datetime1">
              <a:rPr lang="en-US"/>
              <a:pPr>
                <a:defRPr/>
              </a:pPr>
              <a:t>2/26/2018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599E1E4-CBE6-435F-9AB7-44E70BA3AF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16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2EF77-7436-45F6-83DB-61D34B4F2983}" type="datetime1">
              <a:rPr lang="en-US"/>
              <a:pPr>
                <a:defRPr/>
              </a:pPr>
              <a:t>2/26/2018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5AAC3-C117-4705-B3AA-3DD1D8F6F0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57699-4786-4240-A7D3-D79968098935}" type="datetime1">
              <a:rPr lang="en-US"/>
              <a:pPr>
                <a:defRPr/>
              </a:pPr>
              <a:t>2/26/2018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16AFA-9713-4CF8-80B0-C37AEA7C1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70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03A98-4BDD-4984-A5CE-CCB166AD5359}" type="datetime1">
              <a:rPr lang="en-US"/>
              <a:pPr>
                <a:defRPr/>
              </a:pPr>
              <a:t>2/26/2018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78E30-7D3C-4F87-9954-9EB8106F64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2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D41F8-60E3-4F26-8E3A-A873E3ED76AA}" type="datetime1">
              <a:rPr lang="en-US"/>
              <a:pPr>
                <a:defRPr/>
              </a:pPr>
              <a:t>2/26/2018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1E67B8E-AF2A-4639-918E-72D6486355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6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237368B-F10C-4616-BA97-FB1B936B0E2F}" type="datetime1">
              <a:rPr lang="en-US"/>
              <a:pPr>
                <a:defRPr/>
              </a:pPr>
              <a:t>2/26/2018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102C644-CEB4-48C8-B87B-89079BA90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8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90BC301-6D97-410C-91E9-4975AF54F810}" type="datetime1">
              <a:rPr lang="en-US"/>
              <a:pPr>
                <a:defRPr/>
              </a:pPr>
              <a:t>2/26/2018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BE6FCD2-2CBF-472A-A9B8-7EE3066F34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8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819BA-28A9-45B1-AA58-90AA105E4C6A}" type="datetime1">
              <a:rPr lang="en-US"/>
              <a:pPr>
                <a:defRPr/>
              </a:pPr>
              <a:t>2/26/2018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A5059-CF71-45F4-9CB3-0CC8921273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5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AB898-4CA4-4AEC-A923-C823799D8286}" type="datetime1">
              <a:rPr lang="en-US"/>
              <a:pPr>
                <a:defRPr/>
              </a:pPr>
              <a:t>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BF5A684-E250-493D-8970-A745D5E19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8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42F7C-3BA3-4748-96DB-1A449620F23A}" type="datetime1">
              <a:rPr lang="en-US"/>
              <a:pPr>
                <a:defRPr/>
              </a:pPr>
              <a:t>2/26/2018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D7C27-7074-4EFC-860B-9CE80DA0B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2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2B7F3C6-160E-4F27-8600-CEE78296F93D}" type="datetime1">
              <a:rPr lang="en-US"/>
              <a:pPr>
                <a:defRPr/>
              </a:pPr>
              <a:t>2/26/2018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BD5A1559-8F47-4A76-AB2A-C563845BF2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87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13D20A0-21D1-47A5-95EB-71A27B402CBD}" type="datetime1">
              <a:rPr lang="en-US"/>
              <a:pPr>
                <a:defRPr/>
              </a:pPr>
              <a:t>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16F07A2-AC34-493D-AA31-F9D01B133B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3" r:id="rId1"/>
    <p:sldLayoutId id="2147484479" r:id="rId2"/>
    <p:sldLayoutId id="2147484484" r:id="rId3"/>
    <p:sldLayoutId id="2147484485" r:id="rId4"/>
    <p:sldLayoutId id="2147484486" r:id="rId5"/>
    <p:sldLayoutId id="2147484480" r:id="rId6"/>
    <p:sldLayoutId id="2147484487" r:id="rId7"/>
    <p:sldLayoutId id="2147484481" r:id="rId8"/>
    <p:sldLayoutId id="2147484488" r:id="rId9"/>
    <p:sldLayoutId id="2147484482" r:id="rId10"/>
    <p:sldLayoutId id="214748448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04800"/>
            <a:ext cx="6934200" cy="12954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sz="3200" b="1" cap="none" dirty="0">
                <a:solidFill>
                  <a:srgbClr val="FDDC9D"/>
                </a:solidFill>
                <a:latin typeface="Calibri"/>
              </a:rPr>
              <a:t>Alexander College - </a:t>
            </a:r>
            <a:r>
              <a:rPr lang="en-US" altLang="en-US" sz="3200" b="1" cap="none" dirty="0" smtClean="0">
                <a:solidFill>
                  <a:srgbClr val="FDDC9D"/>
                </a:solidFill>
                <a:latin typeface="Calibri"/>
              </a:rPr>
              <a:t>Vancouver </a:t>
            </a:r>
            <a:r>
              <a:rPr lang="en-US" altLang="en-US" sz="3200" b="1" cap="none" dirty="0">
                <a:solidFill>
                  <a:srgbClr val="FDDC9D"/>
                </a:solidFill>
                <a:latin typeface="Calibri"/>
              </a:rPr>
              <a:t>Campus</a:t>
            </a:r>
            <a:endParaRPr dirty="0">
              <a:solidFill>
                <a:srgbClr val="FDDC9D"/>
              </a:solidFill>
            </a:endParaRP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1066800" y="2133600"/>
            <a:ext cx="7391400" cy="2951163"/>
          </a:xfrm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B9F27"/>
              </a:buClr>
              <a:buSzTx/>
            </a:pPr>
            <a:r>
              <a:rPr lang="en-US" sz="2300" b="1" dirty="0">
                <a:solidFill>
                  <a:srgbClr val="FDDC9D"/>
                </a:solidFill>
                <a:latin typeface="Arial Narrow" pitchFamily="34" charset="0"/>
                <a:ea typeface="ヒラギノ角ゴ Pro W3" pitchFamily="-48" charset="-128"/>
                <a:cs typeface="+mj-cs"/>
              </a:rPr>
              <a:t>CPSC </a:t>
            </a:r>
            <a:r>
              <a:rPr lang="en-US" sz="2300" b="1" dirty="0" smtClean="0">
                <a:solidFill>
                  <a:srgbClr val="FDDC9D"/>
                </a:solidFill>
                <a:latin typeface="Arial Narrow" pitchFamily="34" charset="0"/>
                <a:ea typeface="ヒラギノ角ゴ Pro W3" pitchFamily="-48" charset="-128"/>
                <a:cs typeface="+mj-cs"/>
              </a:rPr>
              <a:t>111BV</a:t>
            </a:r>
            <a:r>
              <a:rPr lang="en-US" sz="2300" b="1" dirty="0">
                <a:solidFill>
                  <a:srgbClr val="FDDC9D"/>
                </a:solidFill>
                <a:latin typeface="Arial Narrow" pitchFamily="34" charset="0"/>
                <a:ea typeface="ヒラギノ角ゴ Pro W3" pitchFamily="-48" charset="-128"/>
                <a:cs typeface="+mj-cs"/>
              </a:rPr>
              <a:t/>
            </a:r>
            <a:br>
              <a:rPr lang="en-US" sz="2300" b="1" dirty="0">
                <a:solidFill>
                  <a:srgbClr val="FDDC9D"/>
                </a:solidFill>
                <a:latin typeface="Arial Narrow" pitchFamily="34" charset="0"/>
                <a:ea typeface="ヒラギノ角ゴ Pro W3" pitchFamily="-48" charset="-128"/>
                <a:cs typeface="+mj-cs"/>
              </a:rPr>
            </a:br>
            <a:r>
              <a:rPr lang="en-US" sz="3300" b="1" dirty="0">
                <a:solidFill>
                  <a:srgbClr val="FDD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ヒラギノ角ゴ Pro W3" pitchFamily="-48" charset="-128"/>
                <a:cs typeface="Arial" charset="0"/>
              </a:rPr>
              <a:t>Introduction to </a:t>
            </a:r>
            <a:r>
              <a:rPr lang="en-US" sz="3300" b="1" dirty="0" smtClean="0">
                <a:solidFill>
                  <a:srgbClr val="FDD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ヒラギノ角ゴ Pro W3" pitchFamily="-48" charset="-128"/>
                <a:cs typeface="Arial" charset="0"/>
              </a:rPr>
              <a:t>Computation</a:t>
            </a:r>
            <a:r>
              <a:rPr lang="en-US" sz="2700" b="1" dirty="0">
                <a:solidFill>
                  <a:prstClr val="black"/>
                </a:solidFill>
                <a:latin typeface="Arial" charset="0"/>
                <a:ea typeface="ヒラギノ角ゴ Pro W3" pitchFamily="-48" charset="-128"/>
                <a:cs typeface="+mj-cs"/>
              </a:rPr>
              <a:t/>
            </a:r>
            <a:br>
              <a:rPr lang="en-US" sz="2700" b="1" dirty="0">
                <a:solidFill>
                  <a:prstClr val="black"/>
                </a:solidFill>
                <a:latin typeface="Arial" charset="0"/>
                <a:ea typeface="ヒラギノ角ゴ Pro W3" pitchFamily="-48" charset="-128"/>
                <a:cs typeface="+mj-cs"/>
              </a:rPr>
            </a:br>
            <a:r>
              <a:rPr lang="en-US" sz="2700" b="1" dirty="0">
                <a:solidFill>
                  <a:srgbClr val="FDDC9D"/>
                </a:solidFill>
                <a:latin typeface="Arial" charset="0"/>
                <a:ea typeface="ヒラギノ角ゴ Pro W3" pitchFamily="-48" charset="-128"/>
                <a:cs typeface="+mj-cs"/>
              </a:rPr>
              <a:t/>
            </a:r>
            <a:br>
              <a:rPr lang="en-US" sz="2700" b="1" dirty="0">
                <a:solidFill>
                  <a:srgbClr val="FDDC9D"/>
                </a:solidFill>
                <a:latin typeface="Arial" charset="0"/>
                <a:ea typeface="ヒラギノ角ゴ Pro W3" pitchFamily="-48" charset="-128"/>
                <a:cs typeface="+mj-cs"/>
              </a:rPr>
            </a:br>
            <a:r>
              <a:rPr lang="en-US" sz="2000" b="1" dirty="0">
                <a:solidFill>
                  <a:srgbClr val="FDDC9D"/>
                </a:solidFill>
                <a:latin typeface="Times New Roman" pitchFamily="-48" charset="0"/>
                <a:ea typeface="ヒラギノ角ゴ Pro W3" pitchFamily="-48" charset="-128"/>
                <a:cs typeface="+mj-cs"/>
              </a:rPr>
              <a:t/>
            </a:r>
            <a:br>
              <a:rPr lang="en-US" sz="2000" b="1" dirty="0">
                <a:solidFill>
                  <a:srgbClr val="FDDC9D"/>
                </a:solidFill>
                <a:latin typeface="Times New Roman" pitchFamily="-48" charset="0"/>
                <a:ea typeface="ヒラギノ角ゴ Pro W3" pitchFamily="-48" charset="-128"/>
                <a:cs typeface="+mj-cs"/>
              </a:rPr>
            </a:br>
            <a:r>
              <a:rPr lang="en-US" sz="2700" b="1" dirty="0">
                <a:solidFill>
                  <a:srgbClr val="FDDC9D"/>
                </a:solidFill>
                <a:latin typeface="Arial" charset="0"/>
                <a:ea typeface="ヒラギノ角ゴ Pro W3" pitchFamily="-48" charset="-128"/>
                <a:cs typeface="+mj-cs"/>
              </a:rPr>
              <a:t>by </a:t>
            </a:r>
            <a:r>
              <a:rPr lang="en-US" sz="2700" b="1" dirty="0">
                <a:solidFill>
                  <a:prstClr val="black"/>
                </a:solidFill>
                <a:latin typeface="Arial" charset="0"/>
                <a:ea typeface="ヒラギノ角ゴ Pro W3" pitchFamily="-48" charset="-128"/>
                <a:cs typeface="+mj-cs"/>
              </a:rPr>
              <a:t/>
            </a:r>
            <a:br>
              <a:rPr lang="en-US" sz="2700" b="1" dirty="0">
                <a:solidFill>
                  <a:prstClr val="black"/>
                </a:solidFill>
                <a:latin typeface="Arial" charset="0"/>
                <a:ea typeface="ヒラギノ角ゴ Pro W3" pitchFamily="-48" charset="-128"/>
                <a:cs typeface="+mj-cs"/>
              </a:rPr>
            </a:br>
            <a:r>
              <a:rPr lang="en-US" sz="2700" b="1" dirty="0">
                <a:solidFill>
                  <a:srgbClr val="FDDC9D"/>
                </a:solidFill>
                <a:latin typeface="Arial Black" pitchFamily="34" charset="0"/>
                <a:ea typeface="ヒラギノ角ゴ Pro W3" pitchFamily="-48" charset="-128"/>
                <a:cs typeface="+mj-cs"/>
              </a:rPr>
              <a:t>Dr. Ahmed </a:t>
            </a:r>
            <a:r>
              <a:rPr lang="en-US" sz="2700" b="1" dirty="0" err="1">
                <a:solidFill>
                  <a:srgbClr val="FDDC9D"/>
                </a:solidFill>
                <a:latin typeface="Arial Black" pitchFamily="34" charset="0"/>
                <a:ea typeface="ヒラギノ角ゴ Pro W3" pitchFamily="-48" charset="-128"/>
                <a:cs typeface="+mj-cs"/>
              </a:rPr>
              <a:t>Malki</a:t>
            </a:r>
            <a:r>
              <a:rPr lang="en-CA" sz="2700" dirty="0">
                <a:solidFill>
                  <a:srgbClr val="FDDC9D"/>
                </a:solidFill>
                <a:latin typeface="Calibri"/>
                <a:ea typeface="+mj-ea"/>
                <a:cs typeface="+mj-cs"/>
              </a:rPr>
              <a:t/>
            </a:r>
            <a:br>
              <a:rPr lang="en-CA" sz="2700" dirty="0">
                <a:solidFill>
                  <a:srgbClr val="FDDC9D"/>
                </a:solidFill>
                <a:latin typeface="Calibri"/>
                <a:ea typeface="+mj-ea"/>
                <a:cs typeface="+mj-cs"/>
              </a:rPr>
            </a:br>
            <a:endParaRPr lang="en-US" altLang="en-US" dirty="0" smtClean="0"/>
          </a:p>
        </p:txBody>
      </p:sp>
      <p:sp>
        <p:nvSpPr>
          <p:cNvPr id="922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175BA17-00F5-49C2-917A-6799FEA9E6B5}" type="slidenum">
              <a:rPr lang="en-US" altLang="en-US" sz="140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22" name="Rectangle 3"/>
          <p:cNvSpPr>
            <a:spLocks noChangeArrowheads="1"/>
          </p:cNvSpPr>
          <p:nvPr/>
        </p:nvSpPr>
        <p:spPr bwMode="auto">
          <a:xfrm>
            <a:off x="0" y="6172200"/>
            <a:ext cx="2209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2400" b="1" dirty="0" smtClean="0">
                <a:solidFill>
                  <a:srgbClr val="0070C0"/>
                </a:solidFill>
                <a:latin typeface="Arial" pitchFamily="34" charset="0"/>
              </a:rPr>
              <a:t>Winter 2018</a:t>
            </a:r>
            <a:endParaRPr lang="en-CA" altLang="en-US" sz="2400" b="1" dirty="0">
              <a:solidFill>
                <a:srgbClr val="0070C0"/>
              </a:solidFill>
              <a:latin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62200" y="6109560"/>
            <a:ext cx="67056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DD8047"/>
              </a:buClr>
            </a:pPr>
            <a:r>
              <a:rPr lang="en-CA" sz="2600" dirty="0">
                <a:solidFill>
                  <a:srgbClr val="000000"/>
                </a:solidFill>
                <a:latin typeface="Matura MT Script Capitals" panose="03020802060602070202" pitchFamily="66" charset="0"/>
                <a:ea typeface="Tahoma" panose="020B0604030504040204" pitchFamily="34" charset="0"/>
                <a:cs typeface="Tahoma" panose="020B0604030504040204" pitchFamily="34" charset="0"/>
              </a:rPr>
              <a:t>Algorithms are the heart of all computation</a:t>
            </a:r>
            <a:endParaRPr lang="en-CA" sz="2600" dirty="0">
              <a:latin typeface="Matura MT Script Capitals" panose="03020802060602070202" pitchFamily="66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 </a:t>
            </a:r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Permutations</a:t>
            </a:r>
            <a:endParaRPr lang="en-US" altLang="en-US" b="1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35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613775" cy="5254625"/>
          </a:xfrm>
        </p:spPr>
        <p:txBody>
          <a:bodyPr/>
          <a:lstStyle/>
          <a:p>
            <a:pPr marL="0" indent="0">
              <a:spcBef>
                <a:spcPct val="20000"/>
              </a:spcBef>
              <a:buClrTx/>
              <a:buSzTx/>
              <a:buFont typeface="Wingdings" pitchFamily="2" charset="2"/>
              <a:buNone/>
            </a:pPr>
            <a:endParaRPr lang="en-US" altLang="en-US" sz="3200" b="1" smtClean="0">
              <a:solidFill>
                <a:srgbClr val="008000"/>
              </a:solidFill>
              <a:latin typeface="Arial Unicode MS" pitchFamily="34" charset="-128"/>
            </a:endParaRPr>
          </a:p>
          <a:p>
            <a:pPr marL="0" indent="0">
              <a:spcBef>
                <a:spcPct val="20000"/>
              </a:spcBef>
              <a:buClrTx/>
              <a:buSzTx/>
              <a:buFont typeface="Wingdings" pitchFamily="2" charset="2"/>
              <a:buNone/>
            </a:pPr>
            <a:endParaRPr lang="en-US" altLang="en-US" sz="3200" b="1" smtClean="0">
              <a:solidFill>
                <a:srgbClr val="008000"/>
              </a:solidFill>
              <a:latin typeface="Arial Unicode MS" pitchFamily="34" charset="-128"/>
            </a:endParaRPr>
          </a:p>
          <a:p>
            <a:pPr marL="0" indent="0">
              <a:spcBef>
                <a:spcPct val="20000"/>
              </a:spcBef>
              <a:buClrTx/>
              <a:buSzTx/>
              <a:buFont typeface="Wingdings" pitchFamily="2" charset="2"/>
              <a:buNone/>
            </a:pPr>
            <a:endParaRPr lang="en-US" altLang="en-US" sz="3200" b="1" smtClean="0">
              <a:solidFill>
                <a:srgbClr val="008000"/>
              </a:solidFill>
              <a:latin typeface="Arial Unicode MS" pitchFamily="34" charset="-128"/>
            </a:endParaRPr>
          </a:p>
          <a:p>
            <a:pPr marL="0" indent="0">
              <a:spcBef>
                <a:spcPct val="20000"/>
              </a:spcBef>
              <a:buClrTx/>
              <a:buSzTx/>
              <a:buFont typeface="Wingdings" pitchFamily="2" charset="2"/>
              <a:buNone/>
            </a:pPr>
            <a:endParaRPr lang="en-US" altLang="en-US" sz="3200" b="1" smtClean="0">
              <a:solidFill>
                <a:srgbClr val="008000"/>
              </a:solidFill>
              <a:latin typeface="Arial Unicode MS" pitchFamily="34" charset="-128"/>
            </a:endParaRPr>
          </a:p>
          <a:p>
            <a:pPr marL="0" indent="0">
              <a:spcBef>
                <a:spcPct val="20000"/>
              </a:spcBef>
              <a:buClrTx/>
              <a:buSzTx/>
              <a:buFont typeface="Wingdings" pitchFamily="2" charset="2"/>
              <a:buNone/>
            </a:pPr>
            <a:endParaRPr lang="en-US" altLang="en-US" sz="3200" b="1" smtClean="0">
              <a:solidFill>
                <a:srgbClr val="008000"/>
              </a:solidFill>
              <a:latin typeface="Arial Unicode MS" pitchFamily="34" charset="-128"/>
            </a:endParaRPr>
          </a:p>
          <a:p>
            <a:pPr marL="0" indent="0">
              <a:spcBef>
                <a:spcPct val="20000"/>
              </a:spcBef>
              <a:buClrTx/>
              <a:buSzTx/>
              <a:buFont typeface="Wingdings" pitchFamily="2" charset="2"/>
              <a:buNone/>
            </a:pPr>
            <a:endParaRPr lang="en-US" altLang="en-US" sz="3200" b="1" smtClean="0">
              <a:solidFill>
                <a:srgbClr val="008000"/>
              </a:solidFill>
              <a:latin typeface="Arial Unicode MS" pitchFamily="34" charset="-128"/>
            </a:endParaRPr>
          </a:p>
          <a:p>
            <a:pPr marL="0" indent="0">
              <a:spcBef>
                <a:spcPct val="20000"/>
              </a:spcBef>
              <a:buClrTx/>
              <a:buSzTx/>
              <a:buFont typeface="Wingdings" pitchFamily="2" charset="2"/>
              <a:buNone/>
            </a:pPr>
            <a:endParaRPr lang="en-US" altLang="en-US" sz="3200" b="1" smtClean="0">
              <a:solidFill>
                <a:srgbClr val="008000"/>
              </a:solidFill>
              <a:latin typeface="Arial Unicode MS" pitchFamily="34" charset="-128"/>
            </a:endParaRPr>
          </a:p>
          <a:p>
            <a:pPr marL="0" indent="0">
              <a:spcBef>
                <a:spcPct val="20000"/>
              </a:spcBef>
              <a:buClrTx/>
              <a:buSzTx/>
              <a:buFont typeface="Wingdings" pitchFamily="2" charset="2"/>
              <a:buNone/>
            </a:pPr>
            <a:r>
              <a:rPr lang="en-US" altLang="en-US" sz="3200" b="1" smtClean="0">
                <a:solidFill>
                  <a:srgbClr val="008000"/>
                </a:solidFill>
                <a:latin typeface="Arial Unicode MS" pitchFamily="34" charset="-128"/>
              </a:rPr>
              <a:t>possible permutations</a:t>
            </a:r>
            <a:endParaRPr lang="en-CA" altLang="en-US" sz="32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2CF4B63-BFFC-41BD-BF09-1800D647338E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848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2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</a:t>
            </a:r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 Permutations</a:t>
            </a:r>
            <a:endParaRPr lang="en-US" altLang="en-US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63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689975" cy="5254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dirty="0"/>
              <a:t>Each permutation can represent a particular item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dirty="0"/>
              <a:t>There are 2</a:t>
            </a:r>
            <a:r>
              <a:rPr lang="en-US" baseline="50000" dirty="0"/>
              <a:t>N</a:t>
            </a:r>
            <a:r>
              <a:rPr lang="en-US" dirty="0"/>
              <a:t> permutations of N bits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dirty="0"/>
              <a:t>Therefore, N bits are needed to represent 2</a:t>
            </a:r>
            <a:r>
              <a:rPr lang="en-US" baseline="50000" dirty="0"/>
              <a:t>N</a:t>
            </a:r>
            <a:r>
              <a:rPr lang="en-US" dirty="0"/>
              <a:t> unique items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CA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7E8B2AD-2EF9-42E8-981A-3339ABB5CDDD}" type="slidenum">
              <a:rPr lang="en-US"/>
              <a:pPr>
                <a:defRPr/>
              </a:pPr>
              <a:t>11</a:t>
            </a:fld>
            <a:endParaRPr lang="en-US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720725" y="3392488"/>
            <a:ext cx="4021138" cy="2830512"/>
            <a:chOff x="762" y="1874"/>
            <a:chExt cx="2533" cy="1783"/>
          </a:xfrm>
        </p:grpSpPr>
        <p:sp>
          <p:nvSpPr>
            <p:cNvPr id="19463" name="Text Box 10"/>
            <p:cNvSpPr txBox="1">
              <a:spLocks noChangeArrowheads="1"/>
            </p:cNvSpPr>
            <p:nvPr/>
          </p:nvSpPr>
          <p:spPr bwMode="auto">
            <a:xfrm>
              <a:off x="2592" y="1874"/>
              <a:ext cx="703" cy="1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"/>
                <a:defRPr sz="2900"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itchFamily="18" charset="2"/>
                <a:buChar char=""/>
                <a:defRPr sz="2600"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"/>
                <a:defRPr sz="2300"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 indent="-228600" eaLnBrk="0" hangingPunct="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8000"/>
                  </a:solidFill>
                  <a:latin typeface="Times New Roman" pitchFamily="18" charset="0"/>
                  <a:ea typeface="ヒラギノ角ゴ Pro W3" pitchFamily="-16" charset="-128"/>
                </a:rPr>
                <a:t>1 bit ?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8000"/>
                  </a:solidFill>
                  <a:latin typeface="Times New Roman" pitchFamily="18" charset="0"/>
                  <a:ea typeface="ヒラギノ角ゴ Pro W3" pitchFamily="-16" charset="-128"/>
                </a:rPr>
                <a:t>2 bits ?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8000"/>
                  </a:solidFill>
                  <a:latin typeface="Times New Roman" pitchFamily="18" charset="0"/>
                  <a:ea typeface="ヒラギノ角ゴ Pro W3" pitchFamily="-16" charset="-128"/>
                </a:rPr>
                <a:t>3 bits ?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8000"/>
                  </a:solidFill>
                  <a:latin typeface="Times New Roman" pitchFamily="18" charset="0"/>
                  <a:ea typeface="ヒラギノ角ゴ Pro W3" pitchFamily="-16" charset="-128"/>
                </a:rPr>
                <a:t>4 bits ?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8000"/>
                  </a:solidFill>
                  <a:latin typeface="Times New Roman" pitchFamily="18" charset="0"/>
                  <a:ea typeface="ヒラギノ角ゴ Pro W3" pitchFamily="-16" charset="-128"/>
                </a:rPr>
                <a:t>5 bits ?</a:t>
              </a:r>
            </a:p>
          </p:txBody>
        </p:sp>
        <p:sp>
          <p:nvSpPr>
            <p:cNvPr id="19464" name="Text Box 11"/>
            <p:cNvSpPr txBox="1">
              <a:spLocks noChangeArrowheads="1"/>
            </p:cNvSpPr>
            <p:nvPr/>
          </p:nvSpPr>
          <p:spPr bwMode="auto">
            <a:xfrm>
              <a:off x="762" y="2321"/>
              <a:ext cx="1337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"/>
                <a:defRPr sz="2900"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itchFamily="18" charset="2"/>
                <a:buChar char=""/>
                <a:defRPr sz="2600"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"/>
                <a:defRPr sz="2300"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 indent="-228600" eaLnBrk="0" hangingPunct="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8000"/>
                  </a:solidFill>
                  <a:latin typeface="Times New Roman" pitchFamily="18" charset="0"/>
                  <a:ea typeface="ヒラギノ角ゴ Pro W3" pitchFamily="-16" charset="-128"/>
                </a:rPr>
                <a:t>How many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8000"/>
                  </a:solidFill>
                  <a:latin typeface="Times New Roman" pitchFamily="18" charset="0"/>
                  <a:ea typeface="ヒラギノ角ゴ Pro W3" pitchFamily="-16" charset="-128"/>
                </a:rPr>
                <a:t>items can be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8000"/>
                  </a:solidFill>
                  <a:latin typeface="Times New Roman" pitchFamily="18" charset="0"/>
                  <a:ea typeface="ヒラギノ角ゴ Pro W3" pitchFamily="-16" charset="-128"/>
                </a:rPr>
                <a:t>represented by</a:t>
              </a:r>
            </a:p>
          </p:txBody>
        </p:sp>
        <p:sp>
          <p:nvSpPr>
            <p:cNvPr id="19465" name="AutoShape 12"/>
            <p:cNvSpPr>
              <a:spLocks/>
            </p:cNvSpPr>
            <p:nvPr/>
          </p:nvSpPr>
          <p:spPr bwMode="auto">
            <a:xfrm>
              <a:off x="2256" y="2064"/>
              <a:ext cx="144" cy="1488"/>
            </a:xfrm>
            <a:prstGeom prst="leftBrace">
              <a:avLst>
                <a:gd name="adj1" fmla="val 86111"/>
                <a:gd name="adj2" fmla="val 50000"/>
              </a:avLst>
            </a:prstGeom>
            <a:noFill/>
            <a:ln w="2540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"/>
                <a:defRPr sz="2900"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itchFamily="18" charset="2"/>
                <a:buChar char=""/>
                <a:defRPr sz="2600"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"/>
                <a:defRPr sz="2300"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 indent="-228600" eaLnBrk="0" hangingPunct="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</p:grp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0" y="3392488"/>
            <a:ext cx="1479550" cy="283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>
              <a:defRPr/>
            </a:pPr>
            <a:r>
              <a:rPr lang="en-US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 About </a:t>
            </a:r>
            <a:r>
              <a:rPr lang="en-US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Bits </a:t>
            </a:r>
            <a:endParaRPr lang="en-CA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458200" cy="4495800"/>
          </a:xfrm>
        </p:spPr>
        <p:txBody>
          <a:bodyPr/>
          <a:lstStyle/>
          <a:p>
            <a:pPr marL="0" indent="0" eaLnBrk="1" hangingPunct="1">
              <a:spcBef>
                <a:spcPct val="20000"/>
              </a:spcBef>
              <a:buClr>
                <a:srgbClr val="A50021"/>
              </a:buClr>
              <a:buSzTx/>
              <a:buFont typeface="Wingdings" pitchFamily="2" charset="2"/>
              <a:buChar char="ü"/>
              <a:defRPr/>
            </a:pPr>
            <a:r>
              <a:rPr lang="en-US" altLang="en-US" sz="2000" dirty="0">
                <a:solidFill>
                  <a:srgbClr val="303030"/>
                </a:solidFill>
                <a:latin typeface="Verdana" pitchFamily="34" charset="0"/>
              </a:rPr>
              <a:t>Bit Basics</a:t>
            </a:r>
          </a:p>
          <a:p>
            <a:pPr marL="457200" lvl="1" indent="0" eaLnBrk="1" hangingPunct="1">
              <a:spcBef>
                <a:spcPct val="20000"/>
              </a:spcBef>
              <a:buClr>
                <a:srgbClr val="A50021"/>
              </a:buClr>
              <a:buSzTx/>
              <a:buFont typeface="Wingdings" pitchFamily="2" charset="2"/>
              <a:buChar char="Ø"/>
              <a:defRPr/>
            </a:pPr>
            <a:r>
              <a:rPr lang="en-US" altLang="en-US" sz="2000" dirty="0">
                <a:solidFill>
                  <a:srgbClr val="303030"/>
                </a:solidFill>
                <a:latin typeface="Verdana" pitchFamily="34" charset="0"/>
              </a:rPr>
              <a:t> Bit, or binary digit</a:t>
            </a:r>
          </a:p>
          <a:p>
            <a:pPr marL="1143000" lvl="2" eaLnBrk="1" hangingPunct="1">
              <a:spcBef>
                <a:spcPct val="20000"/>
              </a:spcBef>
              <a:buClr>
                <a:srgbClr val="A50021"/>
              </a:buClr>
              <a:buSzTx/>
              <a:buFont typeface="Wingdings" pitchFamily="2" charset="2"/>
              <a:buChar char="q"/>
              <a:defRPr/>
            </a:pPr>
            <a:r>
              <a:rPr lang="en-US" altLang="en-US" sz="2000" dirty="0">
                <a:solidFill>
                  <a:srgbClr val="303030"/>
                </a:solidFill>
                <a:latin typeface="Verdana" pitchFamily="34" charset="0"/>
              </a:rPr>
              <a:t>The smallest unit of information</a:t>
            </a:r>
          </a:p>
          <a:p>
            <a:pPr marL="1143000" lvl="2" eaLnBrk="1" hangingPunct="1">
              <a:spcBef>
                <a:spcPct val="20000"/>
              </a:spcBef>
              <a:buClr>
                <a:srgbClr val="A50021"/>
              </a:buClr>
              <a:buSzTx/>
              <a:buFont typeface="Wingdings" pitchFamily="2" charset="2"/>
              <a:buChar char="q"/>
              <a:defRPr/>
            </a:pPr>
            <a:r>
              <a:rPr lang="en-US" altLang="en-US" sz="2000" dirty="0">
                <a:solidFill>
                  <a:srgbClr val="303030"/>
                </a:solidFill>
                <a:latin typeface="Verdana" pitchFamily="34" charset="0"/>
              </a:rPr>
              <a:t>Can have one of two values: 1 or 0</a:t>
            </a:r>
          </a:p>
          <a:p>
            <a:pPr marL="1143000" lvl="2" eaLnBrk="1" hangingPunct="1">
              <a:spcBef>
                <a:spcPct val="20000"/>
              </a:spcBef>
              <a:buClr>
                <a:srgbClr val="A50021"/>
              </a:buClr>
              <a:buSzTx/>
              <a:buFont typeface="Wingdings" pitchFamily="2" charset="2"/>
              <a:buChar char="q"/>
              <a:defRPr/>
            </a:pPr>
            <a:r>
              <a:rPr lang="en-US" altLang="en-US" sz="2000" dirty="0">
                <a:solidFill>
                  <a:srgbClr val="303030"/>
                </a:solidFill>
                <a:latin typeface="Verdana" pitchFamily="34" charset="0"/>
              </a:rPr>
              <a:t>Can represent numbers, codes, or</a:t>
            </a:r>
          </a:p>
          <a:p>
            <a:pPr marL="1143000" lvl="2" eaLnBrk="1" hangingPunct="1">
              <a:spcBef>
                <a:spcPct val="20000"/>
              </a:spcBef>
              <a:buClr>
                <a:srgbClr val="A50021"/>
              </a:buClr>
              <a:buSzTx/>
              <a:buFont typeface="Wingdings" pitchFamily="2" charset="2"/>
              <a:buNone/>
              <a:defRPr/>
            </a:pPr>
            <a:r>
              <a:rPr lang="en-US" altLang="en-US" sz="2000" dirty="0">
                <a:solidFill>
                  <a:srgbClr val="303030"/>
                </a:solidFill>
                <a:latin typeface="Verdana" pitchFamily="34" charset="0"/>
              </a:rPr>
              <a:t>    instructions</a:t>
            </a:r>
          </a:p>
          <a:p>
            <a:pPr marL="457200" lvl="1" indent="0" eaLnBrk="1" hangingPunct="1">
              <a:spcBef>
                <a:spcPct val="20000"/>
              </a:spcBef>
              <a:buClr>
                <a:srgbClr val="A50021"/>
              </a:buClr>
              <a:buSzTx/>
              <a:buFont typeface="Wingdings" pitchFamily="2" charset="2"/>
              <a:buChar char="Ø"/>
              <a:defRPr/>
            </a:pPr>
            <a:r>
              <a:rPr lang="en-US" altLang="en-US" sz="2000" dirty="0">
                <a:solidFill>
                  <a:srgbClr val="303030"/>
                </a:solidFill>
                <a:latin typeface="Verdana" pitchFamily="34" charset="0"/>
              </a:rPr>
              <a:t> Byte: a collection of eight bits </a:t>
            </a:r>
          </a:p>
          <a:p>
            <a:pPr marL="457200" lvl="1" indent="0" eaLnBrk="1" hangingPunct="1">
              <a:spcBef>
                <a:spcPct val="20000"/>
              </a:spcBef>
              <a:buClr>
                <a:srgbClr val="993300"/>
              </a:buClr>
              <a:buSzTx/>
              <a:buFont typeface="Wingdings 2" pitchFamily="18" charset="2"/>
              <a:buNone/>
              <a:defRPr/>
            </a:pPr>
            <a:r>
              <a:rPr lang="en-US" altLang="en-US" sz="2000" dirty="0">
                <a:solidFill>
                  <a:srgbClr val="993300"/>
                </a:solidFill>
                <a:latin typeface="Verdana" pitchFamily="34" charset="0"/>
              </a:rPr>
              <a:t>    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endParaRPr lang="en-CA" alt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2B56FCE-D4E9-4FE5-8DA1-0E3B95BFA8E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20485" name="Picture 15" descr="C:\Documents and Settings\Virginia\Desktop\PPTs\CH02\fg02_00500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43400"/>
            <a:ext cx="8153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by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91200"/>
            <a:ext cx="7315200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>
              <a:defRPr/>
            </a:pPr>
            <a:r>
              <a:rPr lang="en-US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 About </a:t>
            </a:r>
            <a:r>
              <a:rPr lang="en-US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Bits (Cont. 1)</a:t>
            </a:r>
            <a:endParaRPr lang="en-CA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E9809A5-E9D3-40EF-87C4-EFAB34ECD0A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A50021"/>
              </a:buClr>
              <a:buFont typeface="Wingdings" pitchFamily="2" charset="2"/>
              <a:buChar char="ü"/>
              <a:defRPr/>
            </a:pPr>
            <a:r>
              <a:rPr lang="en-US" sz="2000" dirty="0">
                <a:latin typeface="Verdana" pitchFamily="34" charset="0"/>
              </a:rPr>
              <a:t>Using two symbols all numbers can be represented on a     </a:t>
            </a:r>
          </a:p>
          <a:p>
            <a:pPr eaLnBrk="1" hangingPunct="1">
              <a:lnSpc>
                <a:spcPct val="90000"/>
              </a:lnSpc>
              <a:buClr>
                <a:srgbClr val="A50021"/>
              </a:buClr>
              <a:buFont typeface="Wingdings" pitchFamily="2" charset="2"/>
              <a:buNone/>
              <a:defRPr/>
            </a:pPr>
            <a:r>
              <a:rPr lang="en-US" sz="2000" dirty="0">
                <a:latin typeface="Verdana" pitchFamily="34" charset="0"/>
              </a:rPr>
              <a:t>   calculator as well as performing arithmetic. </a:t>
            </a:r>
          </a:p>
          <a:p>
            <a:pPr eaLnBrk="1" hangingPunct="1">
              <a:lnSpc>
                <a:spcPct val="90000"/>
              </a:lnSpc>
              <a:buClr>
                <a:srgbClr val="A50021"/>
              </a:buClr>
              <a:buFont typeface="Wingdings" pitchFamily="2" charset="2"/>
              <a:buNone/>
              <a:defRPr/>
            </a:pPr>
            <a:endParaRPr lang="en-US" sz="2000" dirty="0">
              <a:latin typeface="Verdana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A50021"/>
              </a:buClr>
              <a:buFont typeface="Wingdings" pitchFamily="2" charset="2"/>
              <a:buNone/>
              <a:defRPr/>
            </a:pPr>
            <a:endParaRPr lang="en-US" sz="2000" dirty="0">
              <a:latin typeface="Verdana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A50021"/>
              </a:buClr>
              <a:buFont typeface="Wingdings" pitchFamily="2" charset="2"/>
              <a:buChar char="ü"/>
              <a:defRPr/>
            </a:pPr>
            <a:r>
              <a:rPr lang="en-US" sz="2000" dirty="0">
                <a:latin typeface="Verdana" pitchFamily="34" charset="0"/>
              </a:rPr>
              <a:t>A calculator translates the touch on </a:t>
            </a:r>
            <a:br>
              <a:rPr lang="en-US" sz="2000" dirty="0">
                <a:latin typeface="Verdana" pitchFamily="34" charset="0"/>
              </a:rPr>
            </a:br>
            <a:r>
              <a:rPr lang="en-US" sz="2000" dirty="0">
                <a:latin typeface="Verdana" pitchFamily="34" charset="0"/>
              </a:rPr>
              <a:t>  the numeric keypad into series of 0s and 1s.</a:t>
            </a:r>
          </a:p>
          <a:p>
            <a:pPr lvl="1" eaLnBrk="1" hangingPunct="1">
              <a:lnSpc>
                <a:spcPct val="90000"/>
              </a:lnSpc>
              <a:buClr>
                <a:srgbClr val="A50021"/>
              </a:buClr>
              <a:buFont typeface="Wingdings" pitchFamily="2" charset="2"/>
              <a:buChar char="Ø"/>
              <a:defRPr/>
            </a:pPr>
            <a:r>
              <a:rPr lang="en-US" sz="2000" dirty="0">
                <a:latin typeface="Verdana" pitchFamily="34" charset="0"/>
              </a:rPr>
              <a:t>Each number then is looked at as a </a:t>
            </a:r>
            <a:br>
              <a:rPr lang="en-US" sz="2000" dirty="0">
                <a:latin typeface="Verdana" pitchFamily="34" charset="0"/>
              </a:rPr>
            </a:br>
            <a:r>
              <a:rPr lang="en-US" sz="2000" dirty="0">
                <a:latin typeface="Verdana" pitchFamily="34" charset="0"/>
              </a:rPr>
              <a:t>component of its positional values </a:t>
            </a:r>
            <a:br>
              <a:rPr lang="en-US" sz="2000" dirty="0">
                <a:latin typeface="Verdana" pitchFamily="34" charset="0"/>
              </a:rPr>
            </a:br>
            <a:r>
              <a:rPr lang="en-US" sz="2000" dirty="0">
                <a:latin typeface="Verdana" pitchFamily="34" charset="0"/>
              </a:rPr>
              <a:t>(each a power of two).</a:t>
            </a:r>
          </a:p>
          <a:p>
            <a:pPr lvl="1" eaLnBrk="1" hangingPunct="1">
              <a:lnSpc>
                <a:spcPct val="90000"/>
              </a:lnSpc>
              <a:buClr>
                <a:srgbClr val="A50021"/>
              </a:buClr>
              <a:buFont typeface="Wingdings 2" pitchFamily="18" charset="2"/>
              <a:buNone/>
              <a:defRPr/>
            </a:pPr>
            <a:endParaRPr lang="en-US" sz="2000" dirty="0">
              <a:latin typeface="Verdana" pitchFamily="34" charset="0"/>
            </a:endParaRPr>
          </a:p>
          <a:p>
            <a:pPr lvl="1" eaLnBrk="1" hangingPunct="1">
              <a:lnSpc>
                <a:spcPct val="90000"/>
              </a:lnSpc>
              <a:buClr>
                <a:srgbClr val="A50021"/>
              </a:buClr>
              <a:buFont typeface="Wingdings 2" pitchFamily="18" charset="2"/>
              <a:buNone/>
              <a:defRPr/>
            </a:pPr>
            <a:endParaRPr lang="en-US" sz="2000" dirty="0">
              <a:latin typeface="Verdana" pitchFamily="34" charset="0"/>
            </a:endParaRPr>
          </a:p>
          <a:p>
            <a:pPr lvl="1" eaLnBrk="1" hangingPunct="1">
              <a:lnSpc>
                <a:spcPct val="90000"/>
              </a:lnSpc>
              <a:buClr>
                <a:srgbClr val="A50021"/>
              </a:buClr>
              <a:buFont typeface="Wingdings" pitchFamily="2" charset="2"/>
              <a:buChar char="Ø"/>
              <a:defRPr/>
            </a:pPr>
            <a:r>
              <a:rPr lang="en-US" sz="2000" dirty="0">
                <a:latin typeface="Verdana" pitchFamily="34" charset="0"/>
              </a:rPr>
              <a:t> 00010011 = (128*0+64*0+32*0+6*1+8*0+4*0+2*1+1*1) = 19</a:t>
            </a:r>
            <a:endParaRPr lang="en-US" sz="2400" dirty="0">
              <a:latin typeface="Verdana" pitchFamily="34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CA" dirty="0"/>
          </a:p>
        </p:txBody>
      </p:sp>
      <p:pic>
        <p:nvPicPr>
          <p:cNvPr id="7" name="Picture 23" descr="C:\Documents and Settings\Virginia\Desktop\PPTs\CH02\fg02_00500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877407">
            <a:off x="7045325" y="2381250"/>
            <a:ext cx="1724025" cy="2840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Bit About Bits (Cont. 2)</a:t>
            </a:r>
            <a:endParaRPr lang="en-CA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088"/>
            <a:ext cx="4038600" cy="465931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Tx/>
              <a:buFont typeface="Wingdings" pitchFamily="2" charset="2"/>
              <a:buChar char="ü"/>
            </a:pPr>
            <a:r>
              <a:rPr lang="en-US" altLang="en-US" sz="2000" smtClean="0">
                <a:solidFill>
                  <a:srgbClr val="303030"/>
                </a:solidFill>
                <a:latin typeface="Verdana" pitchFamily="34" charset="0"/>
              </a:rPr>
              <a:t>Building with Bits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Tx/>
              <a:buFont typeface="Wingdings" pitchFamily="2" charset="2"/>
              <a:buChar char="Ø"/>
            </a:pPr>
            <a:r>
              <a:rPr lang="en-US" altLang="en-US" sz="2000" smtClean="0">
                <a:solidFill>
                  <a:srgbClr val="303030"/>
                </a:solidFill>
                <a:latin typeface="Verdana" pitchFamily="34" charset="0"/>
              </a:rPr>
              <a:t>Bits As Numbers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Tx/>
              <a:buFont typeface="Wingdings" pitchFamily="2" charset="2"/>
              <a:buChar char="q"/>
            </a:pPr>
            <a:r>
              <a:rPr lang="en-US" altLang="en-US" sz="2000" smtClean="0">
                <a:solidFill>
                  <a:srgbClr val="303030"/>
                </a:solidFill>
                <a:latin typeface="Verdana" pitchFamily="34" charset="0"/>
              </a:rPr>
              <a:t>Binary denotes all numbers with a combination of 0s and 1s. 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Tx/>
              <a:buFont typeface="Wingdings" pitchFamily="2" charset="2"/>
              <a:buChar char="q"/>
            </a:pPr>
            <a:r>
              <a:rPr lang="en-US" altLang="en-US" sz="2000" smtClean="0">
                <a:solidFill>
                  <a:srgbClr val="303030"/>
                </a:solidFill>
                <a:latin typeface="Verdana" pitchFamily="34" charset="0"/>
              </a:rPr>
              <a:t>Decimal numbers are automatically converted into binary numbers and vice versa.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Tx/>
              <a:buFont typeface="Wingdings" pitchFamily="2" charset="2"/>
              <a:buChar char="q"/>
            </a:pPr>
            <a:r>
              <a:rPr lang="en-US" altLang="en-US" sz="2000" smtClean="0">
                <a:solidFill>
                  <a:srgbClr val="303030"/>
                </a:solidFill>
                <a:latin typeface="Verdana" pitchFamily="34" charset="0"/>
              </a:rPr>
              <a:t>Binary number processing is completely hidden from </a:t>
            </a:r>
            <a:br>
              <a:rPr lang="en-US" altLang="en-US" sz="2000" smtClean="0">
                <a:solidFill>
                  <a:srgbClr val="303030"/>
                </a:solidFill>
                <a:latin typeface="Verdana" pitchFamily="34" charset="0"/>
              </a:rPr>
            </a:br>
            <a:r>
              <a:rPr lang="en-US" altLang="en-US" sz="2000" smtClean="0">
                <a:solidFill>
                  <a:srgbClr val="303030"/>
                </a:solidFill>
                <a:latin typeface="Verdana" pitchFamily="34" charset="0"/>
              </a:rPr>
              <a:t>the user.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968C174-4396-4BFC-860E-5F318F4BA02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22533" name="Picture 15" descr="C:\Documents and Settings\Virginia\Desktop\PPTs\CH02\fg02_00700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6175" y="1600200"/>
            <a:ext cx="3883025" cy="4648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Bit About Bits (Cont. 3)</a:t>
            </a:r>
            <a:endParaRPr lang="en-CA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088"/>
            <a:ext cx="4038600" cy="465931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Tx/>
              <a:buFont typeface="Wingdings" pitchFamily="2" charset="2"/>
              <a:buChar char="ü"/>
              <a:defRPr/>
            </a:pPr>
            <a:r>
              <a:rPr lang="en-US" altLang="en-US" sz="2000" dirty="0" smtClean="0">
                <a:solidFill>
                  <a:srgbClr val="303030"/>
                </a:solidFill>
                <a:latin typeface="Verdana" pitchFamily="34" charset="0"/>
              </a:rPr>
              <a:t>Building with Bits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Tx/>
              <a:buFont typeface="Wingdings" pitchFamily="2" charset="2"/>
              <a:buChar char="Ø"/>
              <a:defRPr/>
            </a:pPr>
            <a:r>
              <a:rPr lang="en-US" altLang="en-US" sz="2000" dirty="0" smtClean="0">
                <a:solidFill>
                  <a:srgbClr val="303030"/>
                </a:solidFill>
                <a:latin typeface="Verdana" pitchFamily="34" charset="0"/>
              </a:rPr>
              <a:t>Bits As Codes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Tx/>
              <a:buFont typeface="Wingdings" pitchFamily="2" charset="2"/>
              <a:buChar char="q"/>
              <a:defRPr/>
            </a:pPr>
            <a:r>
              <a:rPr lang="en-US" sz="2000" dirty="0" smtClean="0">
                <a:solidFill>
                  <a:srgbClr val="303030"/>
                </a:solidFill>
                <a:latin typeface="Verdana" pitchFamily="34" charset="0"/>
              </a:rPr>
              <a:t>ASCII </a:t>
            </a:r>
            <a:endParaRPr lang="en-US" sz="2000" dirty="0">
              <a:solidFill>
                <a:srgbClr val="303030"/>
              </a:solidFill>
              <a:latin typeface="Verdana" pitchFamily="34" charset="0"/>
            </a:endParaRPr>
          </a:p>
          <a:p>
            <a:pPr marL="920750" lvl="1" indent="-288925" eaLnBrk="1" hangingPunct="1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Tx/>
              <a:buFont typeface="Arial" charset="0"/>
              <a:buChar char="•"/>
              <a:defRPr/>
            </a:pPr>
            <a:r>
              <a:rPr lang="en-US" sz="2000" dirty="0">
                <a:solidFill>
                  <a:srgbClr val="303030"/>
                </a:solidFill>
                <a:latin typeface="Verdana" pitchFamily="34" charset="0"/>
              </a:rPr>
              <a:t>The most widely used code </a:t>
            </a:r>
          </a:p>
          <a:p>
            <a:pPr marL="920750" lvl="1" indent="-288925" eaLnBrk="1" hangingPunct="1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Tx/>
              <a:buFont typeface="Arial" charset="0"/>
              <a:buChar char="•"/>
              <a:defRPr/>
            </a:pPr>
            <a:r>
              <a:rPr lang="en-US" sz="2000" dirty="0">
                <a:solidFill>
                  <a:srgbClr val="303030"/>
                </a:solidFill>
                <a:latin typeface="Verdana" pitchFamily="34" charset="0"/>
              </a:rPr>
              <a:t>An abbreviation of American Standard Code for Information Interchange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Tx/>
              <a:buFont typeface="Wingdings" pitchFamily="2" charset="2"/>
              <a:buChar char="q"/>
              <a:defRPr/>
            </a:pPr>
            <a:r>
              <a:rPr lang="en-US" sz="2000" dirty="0">
                <a:solidFill>
                  <a:srgbClr val="303030"/>
                </a:solidFill>
                <a:latin typeface="Verdana" pitchFamily="34" charset="0"/>
              </a:rPr>
              <a:t>Unicode </a:t>
            </a:r>
          </a:p>
          <a:p>
            <a:pPr marL="920750" lvl="1" indent="-288925" eaLnBrk="1" hangingPunct="1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Tx/>
              <a:buFont typeface="Arial" charset="0"/>
              <a:buChar char="•"/>
              <a:defRPr/>
            </a:pPr>
            <a:r>
              <a:rPr lang="en-US" sz="2000">
                <a:solidFill>
                  <a:srgbClr val="303030"/>
                </a:solidFill>
                <a:latin typeface="Verdana" pitchFamily="34" charset="0"/>
              </a:rPr>
              <a:t>Uses </a:t>
            </a:r>
            <a:r>
              <a:rPr lang="en-US" sz="2000" smtClean="0">
                <a:solidFill>
                  <a:srgbClr val="303030"/>
                </a:solidFill>
                <a:latin typeface="Verdana" pitchFamily="34" charset="0"/>
              </a:rPr>
              <a:t>2 </a:t>
            </a:r>
            <a:r>
              <a:rPr lang="en-US" sz="2000" dirty="0">
                <a:solidFill>
                  <a:srgbClr val="303030"/>
                </a:solidFill>
                <a:latin typeface="Verdana" pitchFamily="34" charset="0"/>
              </a:rPr>
              <a:t>bytes, </a:t>
            </a:r>
            <a:r>
              <a:rPr lang="en-US" sz="2000">
                <a:solidFill>
                  <a:srgbClr val="303030"/>
                </a:solidFill>
                <a:latin typeface="Verdana" pitchFamily="34" charset="0"/>
              </a:rPr>
              <a:t>or </a:t>
            </a:r>
            <a:r>
              <a:rPr lang="en-US" sz="2000" smtClean="0">
                <a:solidFill>
                  <a:srgbClr val="303030"/>
                </a:solidFill>
                <a:latin typeface="Verdana" pitchFamily="34" charset="0"/>
              </a:rPr>
              <a:t>16 </a:t>
            </a:r>
            <a:r>
              <a:rPr lang="en-US" sz="2000" dirty="0">
                <a:solidFill>
                  <a:srgbClr val="303030"/>
                </a:solidFill>
                <a:latin typeface="Verdana" pitchFamily="34" charset="0"/>
              </a:rPr>
              <a:t>bits, to encode a character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Tx/>
              <a:buFont typeface="Wingdings" pitchFamily="2" charset="2"/>
              <a:buChar char="q"/>
              <a:defRPr/>
            </a:pPr>
            <a:endParaRPr lang="en-US" altLang="en-US" sz="2000" dirty="0" smtClean="0">
              <a:solidFill>
                <a:srgbClr val="303030"/>
              </a:solidFill>
              <a:latin typeface="Verdan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250A182-F8D7-4F00-9DEA-BDA93249B84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23557" name="Picture 15" descr="C:\Documents and Settings\Virginia\Desktop\PPTs\CH02\fg02_00700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6175" y="1600200"/>
            <a:ext cx="3883025" cy="4648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Bit About Bits (Cont. 4)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088"/>
            <a:ext cx="3886200" cy="4572000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Tx/>
              <a:buFont typeface="Wingdings" pitchFamily="2" charset="2"/>
              <a:buChar char="ü"/>
            </a:pPr>
            <a:r>
              <a:rPr lang="en-US" altLang="en-US" sz="2000" smtClean="0">
                <a:solidFill>
                  <a:srgbClr val="303030"/>
                </a:solidFill>
                <a:latin typeface="Verdana" pitchFamily="34" charset="0"/>
              </a:rPr>
              <a:t>Building with Bits (cont.)</a:t>
            </a:r>
          </a:p>
          <a:p>
            <a:pPr marL="288925" indent="-288925" eaLnBrk="1" hangingPunct="1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Tx/>
              <a:buFont typeface="Wingdings" pitchFamily="2" charset="2"/>
              <a:buNone/>
            </a:pPr>
            <a:endParaRPr lang="en-US" altLang="en-US" sz="2000" smtClean="0">
              <a:solidFill>
                <a:srgbClr val="A50021"/>
              </a:solidFill>
              <a:latin typeface="Verdana" pitchFamily="34" charset="0"/>
            </a:endParaRPr>
          </a:p>
          <a:p>
            <a:pPr marL="288925" indent="-288925" eaLnBrk="1" hangingPunct="1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Tx/>
              <a:buFont typeface="Wingdings" pitchFamily="2" charset="2"/>
              <a:buChar char="Ø"/>
            </a:pPr>
            <a:r>
              <a:rPr lang="en-US" altLang="en-US" sz="2000" smtClean="0">
                <a:solidFill>
                  <a:srgbClr val="303030"/>
                </a:solidFill>
                <a:latin typeface="Verdana" pitchFamily="34" charset="0"/>
              </a:rPr>
              <a:t>Bits as Instructions in Programs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Tx/>
              <a:buFont typeface="Wingdings" pitchFamily="2" charset="2"/>
              <a:buChar char="q"/>
            </a:pPr>
            <a:r>
              <a:rPr lang="en-US" altLang="en-US" sz="2000" smtClean="0">
                <a:solidFill>
                  <a:srgbClr val="303030"/>
                </a:solidFill>
                <a:latin typeface="Verdana" pitchFamily="34" charset="0"/>
              </a:rPr>
              <a:t>Programs are stored as collections of bits.</a:t>
            </a:r>
            <a:r>
              <a:rPr lang="en-US" altLang="en-US" sz="2000" smtClean="0">
                <a:solidFill>
                  <a:srgbClr val="303030"/>
                </a:solidFill>
                <a:latin typeface="Calibri" pitchFamily="34" charset="0"/>
              </a:rPr>
              <a:t> 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Tx/>
              <a:buFont typeface="Wingdings" pitchFamily="2" charset="2"/>
              <a:buChar char="q"/>
            </a:pPr>
            <a:r>
              <a:rPr lang="en-US" altLang="en-US" sz="2000" smtClean="0">
                <a:solidFill>
                  <a:srgbClr val="303030"/>
                </a:solidFill>
                <a:latin typeface="Verdana" pitchFamily="34" charset="0"/>
              </a:rPr>
              <a:t>Program instructions can tell a computer what to do, where to locate information, or where to store a result.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2FE9739-CBFD-4D81-899C-381E565EEC3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4581" name="Picture 16" descr="C:\Documents and Settings\Virginia\Desktop\PPTs\CH02\fg02_00500c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5400" y="1828800"/>
            <a:ext cx="3733800" cy="40386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62000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Bits, Bytes, and Buzzwords</a:t>
            </a:r>
            <a:endParaRPr lang="en-CA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2133599"/>
            <a:ext cx="3886200" cy="4027967"/>
          </a:xfrm>
        </p:spPr>
        <p:txBody>
          <a:bodyPr/>
          <a:lstStyle/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en-US" sz="2600" b="1" i="1" dirty="0">
                <a:solidFill>
                  <a:srgbClr val="C00000"/>
                </a:solidFill>
                <a:latin typeface="Calibri"/>
              </a:rPr>
              <a:t>Kilobyte</a:t>
            </a:r>
            <a:r>
              <a:rPr lang="en-US" sz="2600" b="1" i="1" dirty="0">
                <a:solidFill>
                  <a:srgbClr val="7030A0"/>
                </a:solidFill>
                <a:latin typeface="Calibri"/>
              </a:rPr>
              <a:t> </a:t>
            </a:r>
            <a:r>
              <a:rPr lang="en-US" sz="2600" dirty="0">
                <a:solidFill>
                  <a:prstClr val="black"/>
                </a:solidFill>
                <a:latin typeface="Calibri"/>
              </a:rPr>
              <a:t>(KB, K)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en-US" sz="2800" b="1" i="1" dirty="0" err="1">
                <a:solidFill>
                  <a:srgbClr val="C00000"/>
                </a:solidFill>
                <a:latin typeface="Calibri"/>
              </a:rPr>
              <a:t>Kibibyte</a:t>
            </a:r>
            <a:r>
              <a:rPr lang="en-US" sz="2800" b="1" i="1" dirty="0">
                <a:solidFill>
                  <a:srgbClr val="C00000"/>
                </a:solidFill>
                <a:latin typeface="Calibri"/>
              </a:rPr>
              <a:t>*</a:t>
            </a:r>
            <a:r>
              <a:rPr lang="en-US" sz="2800" b="1" i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800" i="1" dirty="0">
                <a:solidFill>
                  <a:prstClr val="black"/>
                </a:solidFill>
                <a:latin typeface="Calibri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Calibri"/>
              </a:rPr>
              <a:t>KiB</a:t>
            </a:r>
            <a:r>
              <a:rPr lang="en-US" sz="2800" i="1" dirty="0">
                <a:solidFill>
                  <a:prstClr val="black"/>
                </a:solidFill>
                <a:latin typeface="Calibri"/>
              </a:rPr>
              <a:t>)</a:t>
            </a:r>
            <a:endParaRPr lang="en-US" sz="2600" dirty="0">
              <a:solidFill>
                <a:prstClr val="black"/>
              </a:solidFill>
              <a:latin typeface="Calibri"/>
            </a:endParaRPr>
          </a:p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en-US" sz="2600" b="1" i="1" dirty="0">
                <a:solidFill>
                  <a:srgbClr val="C00000"/>
                </a:solidFill>
                <a:latin typeface="Calibri"/>
              </a:rPr>
              <a:t>Megabyte</a:t>
            </a:r>
            <a:r>
              <a:rPr lang="en-US" sz="2600" dirty="0">
                <a:solidFill>
                  <a:prstClr val="black"/>
                </a:solidFill>
                <a:latin typeface="Calibri"/>
              </a:rPr>
              <a:t> (meg, MB)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en-US" sz="2600" b="1" i="1" dirty="0">
                <a:solidFill>
                  <a:srgbClr val="C00000"/>
                </a:solidFill>
                <a:latin typeface="Calibri"/>
              </a:rPr>
              <a:t>Gigabyte</a:t>
            </a:r>
            <a:r>
              <a:rPr lang="en-US" sz="2600" dirty="0">
                <a:solidFill>
                  <a:prstClr val="black"/>
                </a:solidFill>
                <a:latin typeface="Calibri"/>
              </a:rPr>
              <a:t> (gig, GB)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en-CA" sz="2600" b="1" i="1" dirty="0" err="1">
                <a:solidFill>
                  <a:srgbClr val="CC0000"/>
                </a:solidFill>
                <a:latin typeface="Calibri"/>
              </a:rPr>
              <a:t>Gibibyte</a:t>
            </a:r>
            <a:r>
              <a:rPr lang="en-CA" sz="2800" dirty="0">
                <a:solidFill>
                  <a:srgbClr val="3C3C3C"/>
                </a:solidFill>
                <a:latin typeface="Lucida Grande"/>
              </a:rPr>
              <a:t> (</a:t>
            </a:r>
            <a:r>
              <a:rPr lang="en-CA" sz="2800" dirty="0" err="1">
                <a:solidFill>
                  <a:srgbClr val="3C3C3C"/>
                </a:solidFill>
                <a:latin typeface="Lucida Grande"/>
              </a:rPr>
              <a:t>GiB</a:t>
            </a:r>
            <a:r>
              <a:rPr lang="en-CA" sz="2800" dirty="0">
                <a:solidFill>
                  <a:srgbClr val="3C3C3C"/>
                </a:solidFill>
                <a:latin typeface="Lucida Grande"/>
              </a:rPr>
              <a:t>)</a:t>
            </a:r>
            <a:endParaRPr lang="en-US" sz="2600" dirty="0">
              <a:solidFill>
                <a:prstClr val="black"/>
              </a:solidFill>
              <a:latin typeface="Calibri"/>
            </a:endParaRPr>
          </a:p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en-US" sz="2600" b="1" i="1" dirty="0">
                <a:solidFill>
                  <a:srgbClr val="C00000"/>
                </a:solidFill>
                <a:latin typeface="Calibri"/>
              </a:rPr>
              <a:t>Terabyte</a:t>
            </a:r>
            <a:r>
              <a:rPr lang="en-US" sz="2600" dirty="0">
                <a:solidFill>
                  <a:prstClr val="black"/>
                </a:solidFill>
                <a:latin typeface="Calibri"/>
              </a:rPr>
              <a:t> (TB)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en-US" sz="2600" b="1" i="1" dirty="0">
                <a:solidFill>
                  <a:srgbClr val="C00000"/>
                </a:solidFill>
                <a:latin typeface="Calibri"/>
              </a:rPr>
              <a:t>Petabyte</a:t>
            </a:r>
            <a:r>
              <a:rPr lang="en-US" sz="2600" dirty="0">
                <a:solidFill>
                  <a:prstClr val="black"/>
                </a:solidFill>
                <a:latin typeface="Calibri"/>
              </a:rPr>
              <a:t> (PB)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Calibri"/>
              </a:rPr>
              <a:t>Exabyte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(EB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)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19600" y="2165955"/>
            <a:ext cx="4495800" cy="3951767"/>
          </a:xfrm>
        </p:spPr>
        <p:txBody>
          <a:bodyPr/>
          <a:lstStyle/>
          <a:p>
            <a:pPr marL="0" lvl="0" indent="0" eaLnBrk="1" hangingPunct="1">
              <a:spcBef>
                <a:spcPct val="20000"/>
              </a:spcBef>
              <a:buClrTx/>
              <a:buSzTx/>
              <a:buNone/>
            </a:pPr>
            <a:r>
              <a:rPr lang="en-US" sz="2600" dirty="0">
                <a:solidFill>
                  <a:prstClr val="black"/>
                </a:solidFill>
                <a:latin typeface="Calibri"/>
              </a:rPr>
              <a:t>≈ 1,000 bytes</a:t>
            </a:r>
          </a:p>
          <a:p>
            <a:pPr marL="0" lvl="0" indent="0" eaLnBrk="1" hangingPunct="1">
              <a:spcBef>
                <a:spcPct val="20000"/>
              </a:spcBef>
              <a:buClrTx/>
              <a:buSzTx/>
              <a:buNone/>
            </a:pPr>
            <a:r>
              <a:rPr lang="en-US" sz="2600" dirty="0">
                <a:solidFill>
                  <a:prstClr val="black"/>
                </a:solidFill>
                <a:latin typeface="Calibri"/>
              </a:rPr>
              <a:t>= 1024 bytes</a:t>
            </a:r>
          </a:p>
          <a:p>
            <a:pPr marL="0" lvl="0" indent="0" eaLnBrk="1" hangingPunct="1">
              <a:spcBef>
                <a:spcPct val="20000"/>
              </a:spcBef>
              <a:buClrTx/>
              <a:buSzTx/>
              <a:buNone/>
            </a:pPr>
            <a:r>
              <a:rPr lang="en-US" sz="2600" dirty="0">
                <a:solidFill>
                  <a:prstClr val="black"/>
                </a:solidFill>
                <a:latin typeface="Calibri"/>
              </a:rPr>
              <a:t>≈ 1,000 KB or 1 million bytes</a:t>
            </a:r>
          </a:p>
          <a:p>
            <a:pPr marL="0" lvl="0" indent="0" eaLnBrk="1" hangingPunct="1">
              <a:spcBef>
                <a:spcPct val="20000"/>
              </a:spcBef>
              <a:buClrTx/>
              <a:buSzTx/>
              <a:buNone/>
            </a:pPr>
            <a:r>
              <a:rPr lang="en-US" sz="2600" dirty="0">
                <a:solidFill>
                  <a:prstClr val="black"/>
                </a:solidFill>
                <a:latin typeface="Calibri"/>
              </a:rPr>
              <a:t>≈ 1,000 MB or 1 billion bytes</a:t>
            </a:r>
          </a:p>
          <a:p>
            <a:pPr marL="0" lvl="0" indent="0" eaLnBrk="1" hangingPunct="1">
              <a:spcBef>
                <a:spcPct val="20000"/>
              </a:spcBef>
              <a:buClrTx/>
              <a:buSzTx/>
              <a:buNone/>
            </a:pPr>
            <a:r>
              <a:rPr lang="en-US" sz="2600" dirty="0">
                <a:solidFill>
                  <a:prstClr val="black"/>
                </a:solidFill>
                <a:latin typeface="Calibri"/>
              </a:rPr>
              <a:t>= </a:t>
            </a:r>
            <a:r>
              <a:rPr lang="en-CA" sz="2800" dirty="0">
                <a:solidFill>
                  <a:prstClr val="black"/>
                </a:solidFill>
                <a:latin typeface="Calibri"/>
              </a:rPr>
              <a:t>1,073,741,824 bytes</a:t>
            </a:r>
            <a:endParaRPr lang="en-US" sz="2600" dirty="0">
              <a:solidFill>
                <a:prstClr val="black"/>
              </a:solidFill>
              <a:latin typeface="Calibri"/>
            </a:endParaRPr>
          </a:p>
          <a:p>
            <a:pPr marL="0" lvl="0" indent="0" eaLnBrk="1" hangingPunct="1">
              <a:spcBef>
                <a:spcPct val="20000"/>
              </a:spcBef>
              <a:buClrTx/>
              <a:buSzTx/>
              <a:buNone/>
            </a:pPr>
            <a:r>
              <a:rPr lang="en-US" sz="2600" dirty="0">
                <a:solidFill>
                  <a:prstClr val="black"/>
                </a:solidFill>
                <a:latin typeface="Calibri"/>
              </a:rPr>
              <a:t>≈ 1 million MB or 1 trillion bytes</a:t>
            </a:r>
          </a:p>
          <a:p>
            <a:pPr marL="0" lvl="0" indent="0" eaLnBrk="1" hangingPunct="1">
              <a:spcBef>
                <a:spcPct val="20000"/>
              </a:spcBef>
              <a:buClrTx/>
              <a:buSzTx/>
              <a:buNone/>
            </a:pPr>
            <a:r>
              <a:rPr lang="en-US" sz="2600" dirty="0">
                <a:solidFill>
                  <a:prstClr val="black"/>
                </a:solidFill>
                <a:latin typeface="Calibri"/>
              </a:rPr>
              <a:t>≈ 1 quadrillion bytes</a:t>
            </a:r>
          </a:p>
          <a:p>
            <a:pPr marL="0" lvl="0" indent="0" eaLnBrk="1" hangingPunct="1">
              <a:spcBef>
                <a:spcPct val="20000"/>
              </a:spcBef>
              <a:buClrTx/>
              <a:buSzTx/>
              <a:buNone/>
            </a:pPr>
            <a:r>
              <a:rPr lang="en-US" sz="2600" dirty="0">
                <a:solidFill>
                  <a:prstClr val="black"/>
                </a:solidFill>
                <a:latin typeface="Calibri"/>
              </a:rPr>
              <a:t>≈ 1000 Petabyte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102C644-CEB4-48C8-B87B-89079BA90C2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1633210"/>
            <a:ext cx="7467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en-US" sz="2800" b="1" dirty="0">
                <a:solidFill>
                  <a:prstClr val="black"/>
                </a:solidFill>
                <a:latin typeface="Calibri"/>
                <a:cs typeface="+mn-cs"/>
              </a:rPr>
              <a:t>Byte = 8 bits or one character in ASCII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0399" y="6123204"/>
            <a:ext cx="452187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1500" dirty="0">
                <a:solidFill>
                  <a:prstClr val="black"/>
                </a:solidFill>
                <a:latin typeface="Calibri"/>
                <a:cs typeface="+mn-cs"/>
              </a:rPr>
              <a:t>*: In1998, the </a:t>
            </a:r>
            <a:r>
              <a:rPr lang="en-US" sz="1500" i="1" dirty="0">
                <a:solidFill>
                  <a:prstClr val="black"/>
                </a:solidFill>
                <a:latin typeface="Calibri"/>
                <a:cs typeface="+mn-cs"/>
              </a:rPr>
              <a:t>International Electronic Commission (IEC)</a:t>
            </a:r>
            <a:endParaRPr lang="en-US" sz="15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099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CA" altLang="en-US" sz="32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Verdana" pitchFamily="34" charset="0"/>
                <a:cs typeface="Verdana" pitchFamily="34" charset="0"/>
              </a:rPr>
              <a:t>2's complement negative notation of an integer</a:t>
            </a:r>
            <a:endParaRPr lang="en-CA" altLang="en-US" b="1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524000"/>
            <a:ext cx="8378825" cy="5334000"/>
          </a:xfrm>
        </p:spPr>
        <p:txBody>
          <a:bodyPr/>
          <a:lstStyle/>
          <a:p>
            <a:pPr marL="0" indent="0">
              <a:spcBef>
                <a:spcPct val="20000"/>
              </a:spcBef>
              <a:buClrTx/>
              <a:buSzTx/>
              <a:buFont typeface="Wingdings" pitchFamily="2" charset="2"/>
              <a:buNone/>
            </a:pPr>
            <a:r>
              <a:rPr lang="en-CA" altLang="en-US" sz="3000" smtClean="0">
                <a:solidFill>
                  <a:srgbClr val="000000"/>
                </a:solidFill>
                <a:latin typeface="Calibri (body)"/>
              </a:rPr>
              <a:t>The computer stores a negative binary number in two’s complement format. This permits the machine to accomplish subtraction by performing an addition operation. The rule for forming the two’s complement of a number, is to “flip the bits and add 1”. This means first, to invert the bits (substitute a 0-bit for each 1-bit and vice versa), forming the one’s complement, and then, to add 1 to this result.</a:t>
            </a:r>
          </a:p>
          <a:p>
            <a:pPr marL="0" indent="0">
              <a:spcBef>
                <a:spcPct val="20000"/>
              </a:spcBef>
              <a:buClrTx/>
              <a:buSzTx/>
              <a:buFont typeface="Wingdings" pitchFamily="2" charset="2"/>
              <a:buNone/>
            </a:pPr>
            <a:r>
              <a:rPr lang="en-CA" altLang="en-US" sz="3000" smtClean="0">
                <a:solidFill>
                  <a:srgbClr val="000000"/>
                </a:solidFill>
                <a:latin typeface="Calibri (body)"/>
              </a:rPr>
              <a:t>Two's Complement is a representation of negative integers using positive integers.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4DCAA46-8813-468B-ADBD-935E301392F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CA" altLang="en-US" sz="32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Verdana" pitchFamily="34" charset="0"/>
                <a:cs typeface="Verdana" pitchFamily="34" charset="0"/>
              </a:rPr>
              <a:t>2's complement negative notation of an integer</a:t>
            </a:r>
            <a:r>
              <a:rPr lang="en-CA" altLang="en-US" sz="32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(Cont. 1)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524000"/>
            <a:ext cx="8455025" cy="533400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en-CA" altLang="en-US" sz="3200" smtClean="0">
                <a:solidFill>
                  <a:srgbClr val="000000"/>
                </a:solidFill>
                <a:latin typeface="Calibri" pitchFamily="34" charset="0"/>
              </a:rPr>
              <a:t>Two's complement is the way every computer I know of chooses to represent integers. </a:t>
            </a:r>
            <a:r>
              <a:rPr lang="en-CA" altLang="en-US" sz="3200" u="sng" smtClean="0">
                <a:solidFill>
                  <a:srgbClr val="FF0000"/>
                </a:solidFill>
                <a:latin typeface="Calibri" pitchFamily="34" charset="0"/>
              </a:rPr>
              <a:t>To get the two's complement negative notation of an integer, you write out the number in binary. You then invert the digits, and add one to the result.</a:t>
            </a:r>
          </a:p>
          <a:p>
            <a:pPr marL="34290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en-CA" altLang="en-US" sz="3200" smtClean="0">
                <a:solidFill>
                  <a:srgbClr val="000000"/>
                </a:solidFill>
                <a:latin typeface="Calibri" pitchFamily="34" charset="0"/>
              </a:rPr>
              <a:t>Suppose we're working with 8 bit quantities (for simplicity's sake) and suppose we want to find how -28 would be expressed in two's complement notation. First we write out 28 in binary form as 00011100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3E3DC06-8A46-45EA-BAA2-E1F5C030949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ctr" eaLnBrk="1" fontAlgn="auto" hangingPunct="1">
              <a:spcAft>
                <a:spcPts val="0"/>
              </a:spcAft>
              <a:buClr>
                <a:srgbClr val="DD8047"/>
              </a:buClr>
            </a:pPr>
            <a:r>
              <a:rPr lang="en-CA" dirty="0" smtClean="0">
                <a:solidFill>
                  <a:srgbClr val="775F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</a:t>
            </a:r>
            <a:r>
              <a:rPr lang="en-CA" dirty="0" smtClean="0">
                <a:solidFill>
                  <a:srgbClr val="775F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7:</a:t>
            </a:r>
            <a:endParaRPr lang="en-CA" dirty="0" smtClean="0">
              <a:solidFill>
                <a:srgbClr val="775F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fontAlgn="auto" hangingPunct="1">
              <a:spcAft>
                <a:spcPts val="0"/>
              </a:spcAft>
              <a:buClr>
                <a:srgbClr val="DD8047"/>
              </a:buClr>
            </a:pPr>
            <a:r>
              <a:rPr lang="en-CA" dirty="0">
                <a:solidFill>
                  <a:srgbClr val="775F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dirty="0" smtClean="0">
                <a:solidFill>
                  <a:srgbClr val="775F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mportant </a:t>
            </a:r>
            <a:r>
              <a:rPr lang="en-CA" dirty="0">
                <a:solidFill>
                  <a:srgbClr val="775F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 of Digital </a:t>
            </a:r>
            <a:r>
              <a:rPr lang="en-CA" dirty="0" smtClean="0">
                <a:solidFill>
                  <a:srgbClr val="775F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300" b="1" dirty="0">
                <a:solidFill>
                  <a:srgbClr val="775F55">
                    <a:tint val="100000"/>
                    <a:shade val="90000"/>
                    <a:satMod val="250000"/>
                    <a:alpha val="10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 Information - A Bit about bits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E67B8E-AF2A-4639-918E-72D64863555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CA" altLang="en-US" sz="32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2's complement negative notation of an integer (Cont. 2)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524000"/>
            <a:ext cx="8455025" cy="533400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en-CA" altLang="en-US" sz="3200" smtClean="0">
                <a:solidFill>
                  <a:srgbClr val="000000"/>
                </a:solidFill>
                <a:latin typeface="Calibri" pitchFamily="34" charset="0"/>
              </a:rPr>
              <a:t>Then we invert the digits. 0 becomes 1, and 1 becomes 0.</a:t>
            </a:r>
          </a:p>
          <a:p>
            <a:pPr marL="34290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en-CA" altLang="en-US" sz="3200" smtClean="0">
                <a:solidFill>
                  <a:srgbClr val="000000"/>
                </a:solidFill>
                <a:latin typeface="Calibri" pitchFamily="34" charset="0"/>
              </a:rPr>
              <a:t>11100011 </a:t>
            </a:r>
          </a:p>
          <a:p>
            <a:pPr marL="34290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en-CA" altLang="en-US" sz="3200" smtClean="0">
                <a:solidFill>
                  <a:srgbClr val="000000"/>
                </a:solidFill>
                <a:latin typeface="Calibri" pitchFamily="34" charset="0"/>
              </a:rPr>
              <a:t>Then we add 1.</a:t>
            </a:r>
          </a:p>
          <a:p>
            <a:pPr marL="34290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en-CA" altLang="en-US" sz="3200" smtClean="0">
                <a:solidFill>
                  <a:srgbClr val="000000"/>
                </a:solidFill>
                <a:latin typeface="Calibri" pitchFamily="34" charset="0"/>
              </a:rPr>
              <a:t>11100100 </a:t>
            </a:r>
          </a:p>
          <a:p>
            <a:pPr marL="34290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en-CA" altLang="en-US" sz="3200" smtClean="0">
                <a:solidFill>
                  <a:srgbClr val="000000"/>
                </a:solidFill>
                <a:latin typeface="Calibri" pitchFamily="34" charset="0"/>
              </a:rPr>
              <a:t>That is how one would write -28 in 8 bit binary.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27FCCDB-2E4C-48CC-9852-B7A1D370296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F5A684-E250-493D-8970-A745D5E19A2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Oval Callout 2"/>
          <p:cNvSpPr/>
          <p:nvPr/>
        </p:nvSpPr>
        <p:spPr>
          <a:xfrm>
            <a:off x="4234574" y="769964"/>
            <a:ext cx="3928658" cy="4026310"/>
          </a:xfrm>
          <a:prstGeom prst="wedgeEllipseCallout">
            <a:avLst>
              <a:gd name="adj1" fmla="val -53869"/>
              <a:gd name="adj2" fmla="val 59570"/>
            </a:avLst>
          </a:prstGeom>
          <a:gradFill rotWithShape="1">
            <a:gsLst>
              <a:gs pos="0">
                <a:srgbClr val="FA6A33">
                  <a:satMod val="103000"/>
                  <a:lumMod val="102000"/>
                  <a:tint val="94000"/>
                </a:srgbClr>
              </a:gs>
              <a:gs pos="50000">
                <a:srgbClr val="FA6A33">
                  <a:satMod val="110000"/>
                  <a:lumMod val="100000"/>
                  <a:shade val="100000"/>
                </a:srgbClr>
              </a:gs>
              <a:gs pos="100000">
                <a:srgbClr val="FA6A33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FA6A3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7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5196" y="4801495"/>
            <a:ext cx="4806669" cy="1325563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86B97"/>
                </a:solidFill>
                <a:latin typeface="Arial"/>
                <a:ea typeface="+mj-ea"/>
                <a:cs typeface="Arial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86B97"/>
                </a:solidFill>
                <a:latin typeface="Arial" charset="0"/>
                <a:cs typeface="Arial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86B97"/>
                </a:solidFill>
                <a:latin typeface="Arial" charset="0"/>
                <a:cs typeface="Arial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86B97"/>
                </a:solidFill>
                <a:latin typeface="Arial" charset="0"/>
                <a:cs typeface="Arial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86B97"/>
                </a:solidFill>
                <a:latin typeface="Arial" charset="0"/>
                <a:cs typeface="Arial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86B97"/>
                </a:solidFill>
                <a:latin typeface="Arial" charset="0"/>
                <a:cs typeface="Arial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86B97"/>
                </a:solidFill>
                <a:latin typeface="Arial" charset="0"/>
                <a:cs typeface="Arial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86B97"/>
                </a:solidFill>
                <a:latin typeface="Arial" charset="0"/>
                <a:cs typeface="Arial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86B97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72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Questions</a:t>
            </a:r>
            <a:endParaRPr lang="en-US" sz="72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35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378825" cy="5105400"/>
          </a:xfrm>
        </p:spPr>
        <p:txBody>
          <a:bodyPr>
            <a:normAutofit fontScale="250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CA" altLang="en-US" sz="12800" b="1" dirty="0">
                <a:solidFill>
                  <a:srgbClr val="FF0000"/>
                </a:solidFill>
                <a:latin typeface="+mj-lt"/>
              </a:rPr>
              <a:t>You should be </a:t>
            </a:r>
            <a:r>
              <a:rPr lang="en-CA" altLang="en-US" sz="12800" b="1" dirty="0" smtClean="0">
                <a:solidFill>
                  <a:srgbClr val="FF0000"/>
                </a:solidFill>
                <a:latin typeface="+mj-lt"/>
              </a:rPr>
              <a:t>able to:</a:t>
            </a:r>
          </a:p>
          <a:p>
            <a:pPr lvl="1" eaLnBrk="1" hangingPunct="1"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CA" altLang="en-US" sz="11200" dirty="0" smtClean="0">
                <a:cs typeface="Times New Roman" panose="02020603050405020304" pitchFamily="18" charset="0"/>
              </a:rPr>
              <a:t>define</a:t>
            </a:r>
            <a:r>
              <a:rPr lang="en-CA" altLang="en-US" sz="11200" dirty="0">
                <a:cs typeface="Times New Roman" panose="02020603050405020304" pitchFamily="18" charset="0"/>
              </a:rPr>
              <a:t>: what is information?</a:t>
            </a:r>
          </a:p>
          <a:p>
            <a:pPr lvl="1" eaLnBrk="1" hangingPunct="1"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CA" altLang="en-US" sz="11200" dirty="0" smtClean="0">
                <a:cs typeface="Times New Roman" panose="02020603050405020304" pitchFamily="18" charset="0"/>
              </a:rPr>
              <a:t>understand </a:t>
            </a:r>
            <a:r>
              <a:rPr lang="en-CA" altLang="en-US" sz="11200" dirty="0">
                <a:cs typeface="Times New Roman" panose="02020603050405020304" pitchFamily="18" charset="0"/>
              </a:rPr>
              <a:t>the ways used to store and manage data</a:t>
            </a:r>
          </a:p>
          <a:p>
            <a:pPr lvl="1" eaLnBrk="1" hangingPunct="1"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CA" altLang="en-US" sz="11200" dirty="0" smtClean="0">
                <a:cs typeface="Times New Roman" panose="02020603050405020304" pitchFamily="18" charset="0"/>
              </a:rPr>
              <a:t>understand </a:t>
            </a:r>
            <a:r>
              <a:rPr lang="en-CA" altLang="en-US" sz="11200" dirty="0">
                <a:cs typeface="Times New Roman" panose="02020603050405020304" pitchFamily="18" charset="0"/>
              </a:rPr>
              <a:t>the important role of Digital Information</a:t>
            </a:r>
          </a:p>
          <a:p>
            <a:pPr lvl="1" eaLnBrk="1" hangingPunct="1"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CA" altLang="en-US" sz="11200" dirty="0">
                <a:cs typeface="Times New Roman" panose="02020603050405020304" pitchFamily="18" charset="0"/>
              </a:rPr>
              <a:t>	Representing Text Digitally using Binary Number System</a:t>
            </a:r>
          </a:p>
          <a:p>
            <a:pPr lvl="1" eaLnBrk="1" hangingPunct="1"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CA" altLang="en-US" sz="11200" dirty="0" smtClean="0">
                <a:cs typeface="Times New Roman" panose="02020603050405020304" pitchFamily="18" charset="0"/>
              </a:rPr>
              <a:t>understand </a:t>
            </a:r>
            <a:r>
              <a:rPr lang="en-CA" altLang="en-US" sz="11200" dirty="0">
                <a:cs typeface="Times New Roman" panose="02020603050405020304" pitchFamily="18" charset="0"/>
              </a:rPr>
              <a:t>the way negative integers are represented using 2's complement</a:t>
            </a:r>
            <a:endParaRPr lang="en-GB" altLang="en-US" sz="11200" dirty="0" smtClean="0">
              <a:cs typeface="Times New Roman" panose="02020603050405020304" pitchFamily="18" charset="0"/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en-US" sz="3300" dirty="0" smtClean="0"/>
              <a:t/>
            </a:r>
            <a:br>
              <a:rPr lang="en-US" altLang="en-US" sz="3300" dirty="0" smtClean="0"/>
            </a:br>
            <a:endParaRPr lang="en-US" altLang="en-US" sz="33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E07D3C5-6096-485D-AFC3-FEA450AB9EAC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</a:t>
            </a:r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Computers Do</a:t>
            </a:r>
            <a:endParaRPr lang="en-US" altLang="en-US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91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645025"/>
          </a:xfrm>
        </p:spPr>
        <p:txBody>
          <a:bodyPr/>
          <a:lstStyle/>
          <a:p>
            <a:pPr eaLnBrk="1" hangingPunct="1"/>
            <a:r>
              <a:rPr lang="en-CA" altLang="en-US" sz="3000" smtClean="0"/>
              <a:t>Receive input: Accept information from the outside world</a:t>
            </a:r>
          </a:p>
          <a:p>
            <a:pPr eaLnBrk="1" hangingPunct="1"/>
            <a:r>
              <a:rPr lang="en-CA" altLang="en-US" sz="3000" smtClean="0"/>
              <a:t>Process information: Perform arithmetic or logical (decision- making) operations on information</a:t>
            </a:r>
          </a:p>
          <a:p>
            <a:pPr eaLnBrk="1" hangingPunct="1"/>
            <a:r>
              <a:rPr lang="en-CA" altLang="en-US" sz="3000" smtClean="0"/>
              <a:t>Produce output: Communicate information to the outside world</a:t>
            </a:r>
          </a:p>
          <a:p>
            <a:pPr eaLnBrk="1" hangingPunct="1"/>
            <a:r>
              <a:rPr lang="en-CA" altLang="en-US" sz="3000" smtClean="0"/>
              <a:t>Store information: Store and retrieve information from memory and storage devices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F4FBAED-DB28-461D-AFB4-C94A98641525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Information?</a:t>
            </a:r>
            <a:endParaRPr lang="en-US" altLang="en-US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15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613775" cy="5102225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CA" altLang="en-US" sz="3200" dirty="0" smtClean="0"/>
              <a:t>Information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CA" altLang="en-US" dirty="0" smtClean="0"/>
              <a:t>Communication that has value because it informs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CA" altLang="en-US" dirty="0" smtClean="0"/>
              <a:t>Anything that can be communicated, whether it has value or not </a:t>
            </a:r>
            <a:endParaRPr lang="en-CA" altLang="en-US" sz="3200" dirty="0" smtClean="0"/>
          </a:p>
          <a:p>
            <a:pPr eaLnBrk="1" hangingPunct="1">
              <a:buFont typeface="Wingdings" pitchFamily="2" charset="2"/>
              <a:buChar char="Ø"/>
            </a:pPr>
            <a:r>
              <a:rPr lang="en-CA" altLang="en-US" sz="3200" dirty="0" smtClean="0"/>
              <a:t>Information comes in many forms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CA" altLang="en-US" dirty="0" smtClean="0"/>
              <a:t>Words, numbers, pictures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CA" altLang="en-US" dirty="0" smtClean="0"/>
              <a:t>Sound, movies 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CA" altLang="en-US" sz="3100" dirty="0" smtClean="0"/>
              <a:t>In computer terminology the terms </a:t>
            </a:r>
            <a:r>
              <a:rPr lang="en-CA" altLang="en-US" sz="3100" dirty="0" smtClean="0">
                <a:solidFill>
                  <a:srgbClr val="FF0000"/>
                </a:solidFill>
              </a:rPr>
              <a:t>data</a:t>
            </a:r>
            <a:r>
              <a:rPr lang="en-CA" altLang="en-US" sz="3100" dirty="0" smtClean="0"/>
              <a:t> and </a:t>
            </a:r>
            <a:r>
              <a:rPr lang="en-CA" altLang="en-US" sz="3100" dirty="0" smtClean="0">
                <a:solidFill>
                  <a:srgbClr val="FF0000"/>
                </a:solidFill>
              </a:rPr>
              <a:t>information</a:t>
            </a:r>
            <a:r>
              <a:rPr lang="en-CA" altLang="en-US" sz="3100" dirty="0" smtClean="0"/>
              <a:t> are more or less interchangeable.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0669B73-70FE-4027-B5C1-CC1B1339339D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Analog </a:t>
            </a:r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vs. Digital</a:t>
            </a:r>
            <a:endParaRPr lang="en-US" altLang="en-US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5178425"/>
          </a:xfrm>
        </p:spPr>
        <p:txBody>
          <a:bodyPr/>
          <a:lstStyle/>
          <a:p>
            <a:pPr eaLnBrk="1" hangingPunct="1"/>
            <a:r>
              <a:rPr lang="en-CA" altLang="en-US" sz="3000" smtClean="0">
                <a:latin typeface="Calibri" pitchFamily="34" charset="0"/>
              </a:rPr>
              <a:t>There are two basic ways to store and manage data:</a:t>
            </a:r>
          </a:p>
          <a:p>
            <a:pPr eaLnBrk="1" hangingPunct="1"/>
            <a:r>
              <a:rPr lang="en-CA" altLang="en-US" sz="3000" smtClean="0">
                <a:latin typeface="Calibri" pitchFamily="34" charset="0"/>
              </a:rPr>
              <a:t>Analog</a:t>
            </a:r>
          </a:p>
          <a:p>
            <a:pPr lvl="1" eaLnBrk="1" hangingPunct="1"/>
            <a:r>
              <a:rPr lang="en-CA" altLang="en-US" sz="2000" smtClean="0">
                <a:latin typeface="Calibri" pitchFamily="34" charset="0"/>
              </a:rPr>
              <a:t>continuous, in direct proportion to the data represented</a:t>
            </a:r>
          </a:p>
          <a:p>
            <a:pPr lvl="1" eaLnBrk="1" hangingPunct="1"/>
            <a:r>
              <a:rPr lang="en-CA" altLang="en-US" sz="2000" smtClean="0">
                <a:latin typeface="Calibri" pitchFamily="34" charset="0"/>
              </a:rPr>
              <a:t>A mercury thermometer is an analog device for measuring temperature. The mercury rises in direct proportion to temperature outside the tube</a:t>
            </a:r>
          </a:p>
          <a:p>
            <a:pPr lvl="1" eaLnBrk="1" hangingPunct="1"/>
            <a:r>
              <a:rPr lang="en-CA" altLang="en-US" sz="2000" smtClean="0">
                <a:latin typeface="Calibri" pitchFamily="34" charset="0"/>
              </a:rPr>
              <a:t>music on a record album - a needle rides on ridges in the grooves that are directly proportional to the voltages sent to the speaker</a:t>
            </a:r>
          </a:p>
          <a:p>
            <a:pPr eaLnBrk="1" hangingPunct="1"/>
            <a:r>
              <a:rPr lang="en-CA" altLang="en-US" sz="3000" smtClean="0">
                <a:latin typeface="Calibri" pitchFamily="34" charset="0"/>
              </a:rPr>
              <a:t>Digital</a:t>
            </a:r>
          </a:p>
          <a:p>
            <a:pPr lvl="1" eaLnBrk="1" hangingPunct="1"/>
            <a:r>
              <a:rPr lang="en-CA" altLang="en-US" sz="2000" smtClean="0">
                <a:latin typeface="Calibri" pitchFamily="34" charset="0"/>
              </a:rPr>
              <a:t>the information is broken down into pieces, and each piece is represented separately</a:t>
            </a:r>
          </a:p>
          <a:p>
            <a:pPr lvl="1" eaLnBrk="1" hangingPunct="1"/>
            <a:r>
              <a:rPr lang="en-CA" altLang="en-US" sz="2000" smtClean="0">
                <a:latin typeface="Calibri" pitchFamily="34" charset="0"/>
              </a:rPr>
              <a:t>music on a compact disc - the disc stores numbers representing specific voltage levels sampled at specific times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E55D16E-CB1A-416F-875E-2614F681C21D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Information</a:t>
            </a:r>
            <a:endParaRPr lang="en-US" altLang="en-US" sz="4000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63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600200"/>
            <a:ext cx="8689975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CA" altLang="en-US" sz="3200" dirty="0" smtClean="0">
                <a:latin typeface="Calibri" pitchFamily="34" charset="0"/>
              </a:rPr>
              <a:t>Computers store all information digitally: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CA" altLang="en-US" sz="3200" dirty="0" smtClean="0">
                <a:latin typeface="Calibri" pitchFamily="34" charset="0"/>
              </a:rPr>
              <a:t>– numbers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CA" altLang="en-US" sz="3200" dirty="0" smtClean="0">
                <a:latin typeface="Calibri" pitchFamily="34" charset="0"/>
              </a:rPr>
              <a:t>– text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CA" altLang="en-US" sz="3200" dirty="0" smtClean="0">
                <a:latin typeface="Calibri" pitchFamily="34" charset="0"/>
              </a:rPr>
              <a:t>– graphics and images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CA" altLang="en-US" sz="3200" dirty="0" smtClean="0">
                <a:latin typeface="Calibri" pitchFamily="34" charset="0"/>
              </a:rPr>
              <a:t>– video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CA" altLang="en-US" sz="3200" dirty="0" smtClean="0">
                <a:latin typeface="Calibri" pitchFamily="34" charset="0"/>
              </a:rPr>
              <a:t>– audio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CA" altLang="en-US" sz="3200" dirty="0" smtClean="0">
                <a:latin typeface="Calibri" pitchFamily="34" charset="0"/>
              </a:rPr>
              <a:t>– program instructions</a:t>
            </a:r>
          </a:p>
          <a:p>
            <a:pPr eaLnBrk="1" hangingPunct="1">
              <a:defRPr/>
            </a:pPr>
            <a:r>
              <a:rPr lang="en-CA" altLang="en-US" sz="3200" dirty="0" smtClean="0">
                <a:latin typeface="Calibri" pitchFamily="34" charset="0"/>
              </a:rPr>
              <a:t>In some way, all information is </a:t>
            </a:r>
            <a:r>
              <a:rPr lang="en-CA" altLang="en-US" sz="3200" dirty="0" smtClean="0">
                <a:solidFill>
                  <a:srgbClr val="FF0000"/>
                </a:solidFill>
                <a:latin typeface="Calibri" pitchFamily="34" charset="0"/>
              </a:rPr>
              <a:t>digitized</a:t>
            </a:r>
            <a:r>
              <a:rPr lang="en-CA" altLang="en-US" sz="3200" dirty="0" smtClean="0">
                <a:latin typeface="Calibri" pitchFamily="34" charset="0"/>
              </a:rPr>
              <a:t> ‐ broken down into pieces and represented as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4F86A3A-1D67-449A-BF37-2DD37244C53A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>
              <a:defRPr/>
            </a:pPr>
            <a:r>
              <a:rPr lang="en-US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Representing </a:t>
            </a:r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</a:t>
            </a:r>
            <a:r>
              <a:rPr lang="en-US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Digitally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9601AB1-2CA5-49CF-A2C7-6ADCC240F85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609600" y="1752600"/>
            <a:ext cx="83820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Wingdings" pitchFamily="2" charset="2"/>
              <a:buChar char="q"/>
              <a:defRPr/>
            </a:pPr>
            <a:r>
              <a:rPr lang="en-CA" altLang="en-US" sz="3200" dirty="0" smtClean="0"/>
              <a:t>For example, every character is stored as a number, including spaces, digits, and punctuation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CA" altLang="en-US" sz="3200" dirty="0" smtClean="0"/>
              <a:t>Corresponding upper and lower case letters are separate characters</a:t>
            </a:r>
          </a:p>
          <a:p>
            <a:pPr marL="0" indent="0" eaLnBrk="1" hangingPunct="1">
              <a:defRPr/>
            </a:pPr>
            <a:endParaRPr lang="en-CA" altLang="en-US" sz="3200" dirty="0" smtClean="0"/>
          </a:p>
          <a:p>
            <a:pPr eaLnBrk="1" hangingPunct="1">
              <a:buFont typeface="Wingdings" pitchFamily="2" charset="2"/>
              <a:buChar char="q"/>
              <a:defRPr/>
            </a:pPr>
            <a:endParaRPr lang="en-CA" altLang="en-US" sz="3200" dirty="0" smtClean="0"/>
          </a:p>
          <a:p>
            <a:pPr eaLnBrk="1" hangingPunct="1">
              <a:buFont typeface="Wingdings" pitchFamily="2" charset="2"/>
              <a:buChar char="q"/>
              <a:defRPr/>
            </a:pPr>
            <a:endParaRPr lang="en-CA" altLang="en-US" sz="3200" dirty="0" smtClean="0"/>
          </a:p>
          <a:p>
            <a:pPr eaLnBrk="1" hangingPunct="1">
              <a:buFont typeface="Wingdings" pitchFamily="2" charset="2"/>
              <a:buChar char="q"/>
              <a:defRPr/>
            </a:pPr>
            <a:endParaRPr lang="en-CA" altLang="en-US" sz="3200" dirty="0" smtClean="0"/>
          </a:p>
          <a:p>
            <a:pPr marL="0" indent="0" eaLnBrk="1" hangingPunct="1">
              <a:defRPr/>
            </a:pPr>
            <a:endParaRPr lang="en-CA" altLang="en-US" sz="3200" dirty="0" smtClean="0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259263"/>
            <a:ext cx="4133850" cy="8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906463" y="4976813"/>
            <a:ext cx="8058150" cy="1463675"/>
            <a:chOff x="816" y="2496"/>
            <a:chExt cx="5076" cy="92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816" y="3168"/>
              <a:ext cx="50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fontAlgn="auto" hangingPunct="0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en-US" sz="2000" b="1" kern="0" dirty="0" smtClean="0">
                  <a:solidFill>
                    <a:srgbClr val="008000"/>
                  </a:solidFill>
                  <a:latin typeface="Arial Unicode MS" pitchFamily="34" charset="-128"/>
                  <a:cs typeface="+mn-cs"/>
                </a:rPr>
                <a:t>72   105   44   32   72   101   97   116   104   101   114   46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1056" y="2496"/>
              <a:ext cx="912" cy="624"/>
            </a:xfrm>
            <a:prstGeom prst="line">
              <a:avLst/>
            </a:prstGeom>
            <a:noFill/>
            <a:ln w="12700">
              <a:solidFill>
                <a:srgbClr val="AD010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kern="0">
                <a:solidFill>
                  <a:prstClr val="black"/>
                </a:solidFill>
                <a:cs typeface="+mn-cs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1728" y="2544"/>
              <a:ext cx="528" cy="576"/>
            </a:xfrm>
            <a:prstGeom prst="line">
              <a:avLst/>
            </a:prstGeom>
            <a:noFill/>
            <a:ln w="12700">
              <a:solidFill>
                <a:srgbClr val="AD010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kern="0">
                <a:solidFill>
                  <a:prstClr val="black"/>
                </a:solidFill>
                <a:cs typeface="+mn-cs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504" y="2496"/>
              <a:ext cx="240" cy="624"/>
            </a:xfrm>
            <a:prstGeom prst="line">
              <a:avLst/>
            </a:prstGeom>
            <a:noFill/>
            <a:ln w="12700">
              <a:solidFill>
                <a:srgbClr val="AD010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kern="0">
                <a:solidFill>
                  <a:prstClr val="black"/>
                </a:solidFill>
                <a:cs typeface="+mn-cs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4032" y="2496"/>
              <a:ext cx="864" cy="672"/>
            </a:xfrm>
            <a:prstGeom prst="line">
              <a:avLst/>
            </a:prstGeom>
            <a:noFill/>
            <a:ln w="12700">
              <a:solidFill>
                <a:srgbClr val="AD010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kern="0">
                <a:solidFill>
                  <a:prstClr val="black"/>
                </a:solidFill>
                <a:cs typeface="+mn-cs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2400" y="2544"/>
              <a:ext cx="240" cy="576"/>
            </a:xfrm>
            <a:prstGeom prst="line">
              <a:avLst/>
            </a:prstGeom>
            <a:noFill/>
            <a:ln w="12700">
              <a:solidFill>
                <a:srgbClr val="AD010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kern="0">
                <a:solidFill>
                  <a:prstClr val="black"/>
                </a:solidFill>
                <a:cs typeface="+mn-cs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V="1">
              <a:off x="3024" y="2496"/>
              <a:ext cx="96" cy="672"/>
            </a:xfrm>
            <a:prstGeom prst="line">
              <a:avLst/>
            </a:prstGeom>
            <a:noFill/>
            <a:ln w="12700">
              <a:solidFill>
                <a:srgbClr val="AD010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kern="0">
                <a:solidFill>
                  <a:prstClr val="black"/>
                </a:solidFill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>
              <a:defRPr/>
            </a:pPr>
            <a:r>
              <a:rPr lang="en-US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 Numbers</a:t>
            </a:r>
            <a:endParaRPr lang="en-CA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458200" cy="5105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CA" altLang="en-US" sz="2400" dirty="0" smtClean="0">
                <a:latin typeface="Calibri" panose="020F0502020204030204" pitchFamily="34" charset="0"/>
              </a:rPr>
              <a:t>Digitized information is represented and stored in memory using the </a:t>
            </a:r>
            <a:r>
              <a:rPr lang="en-CA" altLang="en-US" sz="24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binary number system (base 2 system). </a:t>
            </a:r>
            <a:r>
              <a:rPr lang="en-CA" altLang="en-US" sz="2400" dirty="0" smtClean="0">
                <a:latin typeface="Calibri" panose="020F0502020204030204" pitchFamily="34" charset="0"/>
              </a:rPr>
              <a:t>This simple binary system goes hand‐in‐hand with the digital hardware devices seen earlier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sz="2600" dirty="0" smtClean="0">
                <a:solidFill>
                  <a:prstClr val="black"/>
                </a:solidFill>
                <a:latin typeface="Calibri"/>
                <a:ea typeface="Verdana" pitchFamily="34" charset="0"/>
                <a:cs typeface="Verdana" pitchFamily="34" charset="0"/>
              </a:rPr>
              <a:t>A </a:t>
            </a:r>
            <a:r>
              <a:rPr lang="en-CA" sz="2600" dirty="0">
                <a:solidFill>
                  <a:prstClr val="black"/>
                </a:solidFill>
                <a:latin typeface="Calibri"/>
                <a:ea typeface="Verdana" pitchFamily="34" charset="0"/>
                <a:cs typeface="Verdana" pitchFamily="34" charset="0"/>
              </a:rPr>
              <a:t>single binary digit (0 or 1) is called a </a:t>
            </a:r>
            <a:r>
              <a:rPr lang="en-CA" sz="2600" dirty="0">
                <a:solidFill>
                  <a:srgbClr val="FF0000"/>
                </a:solidFill>
                <a:latin typeface="Calibri"/>
                <a:ea typeface="Verdana" pitchFamily="34" charset="0"/>
                <a:cs typeface="Verdana" pitchFamily="34" charset="0"/>
              </a:rPr>
              <a:t>b</a:t>
            </a:r>
            <a:r>
              <a:rPr lang="en-CA" sz="2600" dirty="0">
                <a:solidFill>
                  <a:srgbClr val="0070C0"/>
                </a:solidFill>
                <a:latin typeface="Calibri"/>
                <a:ea typeface="Verdana" pitchFamily="34" charset="0"/>
                <a:cs typeface="Verdana" pitchFamily="34" charset="0"/>
              </a:rPr>
              <a:t>it</a:t>
            </a:r>
            <a:r>
              <a:rPr lang="en-CA" sz="2600" dirty="0">
                <a:solidFill>
                  <a:prstClr val="black"/>
                </a:solidFill>
                <a:latin typeface="Calibri"/>
                <a:ea typeface="Verdana" pitchFamily="34" charset="0"/>
                <a:cs typeface="Verdana" pitchFamily="34" charset="0"/>
              </a:rPr>
              <a:t> (</a:t>
            </a:r>
            <a:r>
              <a:rPr lang="en-CA" sz="2400" dirty="0">
                <a:solidFill>
                  <a:prstClr val="black"/>
                </a:solidFill>
                <a:latin typeface="Calibri"/>
                <a:ea typeface="Verdana" pitchFamily="34" charset="0"/>
                <a:cs typeface="Verdana" pitchFamily="34" charset="0"/>
              </a:rPr>
              <a:t>a contraction of </a:t>
            </a:r>
            <a:r>
              <a:rPr lang="en-CA" sz="2400" b="1" dirty="0">
                <a:solidFill>
                  <a:srgbClr val="FF0000"/>
                </a:solidFill>
                <a:latin typeface="Calibri"/>
                <a:ea typeface="Verdana" pitchFamily="34" charset="0"/>
                <a:cs typeface="Verdana" pitchFamily="34" charset="0"/>
              </a:rPr>
              <a:t>b</a:t>
            </a:r>
            <a:r>
              <a:rPr lang="en-CA" sz="2400" b="1" dirty="0">
                <a:solidFill>
                  <a:prstClr val="black"/>
                </a:solidFill>
                <a:latin typeface="Calibri"/>
                <a:ea typeface="Verdana" pitchFamily="34" charset="0"/>
                <a:cs typeface="Verdana" pitchFamily="34" charset="0"/>
              </a:rPr>
              <a:t>inary dig</a:t>
            </a:r>
            <a:r>
              <a:rPr lang="en-CA" sz="2400" b="1" dirty="0">
                <a:solidFill>
                  <a:srgbClr val="0070C0"/>
                </a:solidFill>
                <a:latin typeface="Calibri"/>
                <a:ea typeface="Verdana" pitchFamily="34" charset="0"/>
                <a:cs typeface="Verdana" pitchFamily="34" charset="0"/>
              </a:rPr>
              <a:t>it</a:t>
            </a:r>
            <a:r>
              <a:rPr lang="en-CA" sz="2600" dirty="0">
                <a:solidFill>
                  <a:prstClr val="black"/>
                </a:solidFill>
                <a:latin typeface="Calibri"/>
                <a:ea typeface="Verdana" pitchFamily="34" charset="0"/>
                <a:cs typeface="Verdana" pitchFamily="34" charset="0"/>
              </a:rPr>
              <a:t>). </a:t>
            </a:r>
            <a:endParaRPr lang="en-CA" sz="2600" dirty="0" smtClean="0">
              <a:solidFill>
                <a:prstClr val="black"/>
              </a:solidFill>
              <a:latin typeface="Calibri"/>
              <a:ea typeface="Verdana" pitchFamily="34" charset="0"/>
              <a:cs typeface="Verdana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CA" sz="2600" dirty="0" smtClean="0">
                <a:solidFill>
                  <a:prstClr val="black"/>
                </a:solidFill>
                <a:latin typeface="Calibri"/>
                <a:ea typeface="Verdana" pitchFamily="34" charset="0"/>
                <a:cs typeface="Verdana" pitchFamily="34" charset="0"/>
              </a:rPr>
              <a:t>Devices </a:t>
            </a:r>
            <a:r>
              <a:rPr lang="en-CA" sz="2600" dirty="0">
                <a:solidFill>
                  <a:prstClr val="black"/>
                </a:solidFill>
                <a:latin typeface="Calibri"/>
                <a:ea typeface="Verdana" pitchFamily="34" charset="0"/>
                <a:cs typeface="Verdana" pitchFamily="34" charset="0"/>
              </a:rPr>
              <a:t>that store and move information are cheaper and more reliable if they have to represent only two </a:t>
            </a:r>
            <a:r>
              <a:rPr lang="en-CA" sz="2600" dirty="0" smtClean="0">
                <a:solidFill>
                  <a:prstClr val="black"/>
                </a:solidFill>
                <a:latin typeface="Calibri"/>
                <a:ea typeface="Verdana" pitchFamily="34" charset="0"/>
                <a:cs typeface="Verdana" pitchFamily="34" charset="0"/>
              </a:rPr>
              <a:t>states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sz="2600" dirty="0" smtClean="0">
                <a:solidFill>
                  <a:prstClr val="black"/>
                </a:solidFill>
                <a:latin typeface="Calibri"/>
                <a:ea typeface="Verdana" pitchFamily="34" charset="0"/>
                <a:cs typeface="Verdana" pitchFamily="34" charset="0"/>
              </a:rPr>
              <a:t>A </a:t>
            </a:r>
            <a:r>
              <a:rPr lang="en-CA" sz="2600" dirty="0">
                <a:solidFill>
                  <a:prstClr val="black"/>
                </a:solidFill>
                <a:latin typeface="Calibri"/>
                <a:ea typeface="Verdana" pitchFamily="34" charset="0"/>
                <a:cs typeface="Verdana" pitchFamily="34" charset="0"/>
              </a:rPr>
              <a:t>single bit can represent two possible states, like a light bulb that is either On (1) or Off (0). Binary means 'two'; True/False or Hot/Cold or Open/Closed etc</a:t>
            </a:r>
            <a:r>
              <a:rPr lang="en-CA" sz="2600" dirty="0" smtClean="0">
                <a:solidFill>
                  <a:prstClr val="black"/>
                </a:solidFill>
                <a:latin typeface="Calibri"/>
                <a:ea typeface="Verdana" pitchFamily="34" charset="0"/>
                <a:cs typeface="Verdana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sz="2600" dirty="0" smtClean="0">
                <a:solidFill>
                  <a:prstClr val="black"/>
                </a:solidFill>
                <a:latin typeface="Calibri"/>
                <a:ea typeface="Verdana" pitchFamily="34" charset="0"/>
                <a:cs typeface="Verdana" pitchFamily="34" charset="0"/>
              </a:rPr>
              <a:t>Permutations </a:t>
            </a:r>
            <a:r>
              <a:rPr lang="en-CA" sz="2600" dirty="0">
                <a:solidFill>
                  <a:prstClr val="black"/>
                </a:solidFill>
                <a:latin typeface="Calibri"/>
                <a:ea typeface="Verdana" pitchFamily="34" charset="0"/>
                <a:cs typeface="Verdana" pitchFamily="34" charset="0"/>
              </a:rPr>
              <a:t>of bits are used to store values</a:t>
            </a:r>
            <a:endParaRPr lang="en-US" sz="2600" dirty="0">
              <a:solidFill>
                <a:prstClr val="black"/>
              </a:solidFill>
              <a:latin typeface="Calibri"/>
              <a:ea typeface="Verdana" pitchFamily="34" charset="0"/>
              <a:cs typeface="Verdana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CA" altLang="en-US" dirty="0" smtClean="0"/>
          </a:p>
          <a:p>
            <a:pPr marL="0" indent="0">
              <a:buFont typeface="Arial" pitchFamily="34" charset="0"/>
              <a:buNone/>
            </a:pPr>
            <a:endParaRPr lang="en-CA" altLang="en-US" dirty="0"/>
          </a:p>
          <a:p>
            <a:pPr marL="0" indent="0">
              <a:buFont typeface="Arial" pitchFamily="34" charset="0"/>
              <a:buNone/>
            </a:pPr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C92836A-5B30-49D2-BB45-602EF79C9D8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3819</TotalTime>
  <Words>1121</Words>
  <Application>Microsoft Office PowerPoint</Application>
  <PresentationFormat>On-screen Show (4:3)</PresentationFormat>
  <Paragraphs>176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7" baseType="lpstr">
      <vt:lpstr>Arial Unicode MS</vt:lpstr>
      <vt:lpstr>Arial</vt:lpstr>
      <vt:lpstr>Arial Black</vt:lpstr>
      <vt:lpstr>Arial Narrow</vt:lpstr>
      <vt:lpstr>Calibri</vt:lpstr>
      <vt:lpstr>Calibri (body)</vt:lpstr>
      <vt:lpstr>Lucida Grande</vt:lpstr>
      <vt:lpstr>Matura MT Script Capitals</vt:lpstr>
      <vt:lpstr>Tahoma</vt:lpstr>
      <vt:lpstr>Times New Roman</vt:lpstr>
      <vt:lpstr>Tw Cen MT</vt:lpstr>
      <vt:lpstr>Verdana</vt:lpstr>
      <vt:lpstr>Wingdings</vt:lpstr>
      <vt:lpstr>Wingdings 2</vt:lpstr>
      <vt:lpstr>ヒラギノ角ゴ Pro W3</vt:lpstr>
      <vt:lpstr>Median</vt:lpstr>
      <vt:lpstr>Alexander College - Vancouver Campus</vt:lpstr>
      <vt:lpstr>Digital  Information - A Bit about bits</vt:lpstr>
      <vt:lpstr>Objectives</vt:lpstr>
      <vt:lpstr>What Computers Do</vt:lpstr>
      <vt:lpstr>What is Information?</vt:lpstr>
      <vt:lpstr>Analog vs. Digital</vt:lpstr>
      <vt:lpstr>Digital Information</vt:lpstr>
      <vt:lpstr>Representing Text Digitally</vt:lpstr>
      <vt:lpstr>Binary Numbers</vt:lpstr>
      <vt:lpstr>Bit Permutations</vt:lpstr>
      <vt:lpstr>More Bit Permutations</vt:lpstr>
      <vt:lpstr>A Bit About Bits </vt:lpstr>
      <vt:lpstr>A Bit About Bits (Cont. 1)</vt:lpstr>
      <vt:lpstr>A Bit About Bits (Cont. 2)</vt:lpstr>
      <vt:lpstr>A Bit About Bits (Cont. 3)</vt:lpstr>
      <vt:lpstr>A Bit About Bits (Cont. 4)</vt:lpstr>
      <vt:lpstr>Bits, Bytes, and Buzzwords</vt:lpstr>
      <vt:lpstr>2's complement negative notation of an integer</vt:lpstr>
      <vt:lpstr>2's complement negative notation of an integer (Cont. 1)</vt:lpstr>
      <vt:lpstr>2's complement negative notation of an integer (Cont. 2)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much paint do I need ?</dc:title>
  <dc:creator>garnet</dc:creator>
  <cp:lastModifiedBy>Staff</cp:lastModifiedBy>
  <cp:revision>317</cp:revision>
  <dcterms:created xsi:type="dcterms:W3CDTF">2009-01-04T23:52:00Z</dcterms:created>
  <dcterms:modified xsi:type="dcterms:W3CDTF">2018-02-26T18:05:12Z</dcterms:modified>
</cp:coreProperties>
</file>