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303" r:id="rId2"/>
    <p:sldId id="304" r:id="rId3"/>
    <p:sldId id="305" r:id="rId4"/>
    <p:sldId id="306" r:id="rId5"/>
    <p:sldId id="326" r:id="rId6"/>
    <p:sldId id="311"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1" r:id="rId21"/>
    <p:sldId id="340" r:id="rId22"/>
    <p:sldId id="342"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8000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94671" autoAdjust="0"/>
  </p:normalViewPr>
  <p:slideViewPr>
    <p:cSldViewPr>
      <p:cViewPr varScale="1">
        <p:scale>
          <a:sx n="103" d="100"/>
          <a:sy n="103" d="100"/>
        </p:scale>
        <p:origin x="240"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8663A40-86C5-4FDA-BAF1-080006662E3A}" type="datetimeFigureOut">
              <a:rPr lang="en-CA" smtClean="0"/>
              <a:t>2018-03-02</a:t>
            </a:fld>
            <a:endParaRPr lang="en-CA"/>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32CC1A2-6661-48A0-9F88-BE7846EFDF7B}" type="slidenum">
              <a:rPr lang="en-CA" smtClean="0"/>
              <a:t>‹#›</a:t>
            </a:fld>
            <a:endParaRPr lang="en-CA"/>
          </a:p>
        </p:txBody>
      </p:sp>
    </p:spTree>
    <p:extLst>
      <p:ext uri="{BB962C8B-B14F-4D97-AF65-F5344CB8AC3E}">
        <p14:creationId xmlns:p14="http://schemas.microsoft.com/office/powerpoint/2010/main" val="421125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cl.tk/man/tcl8.4/TkCmd/colors.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cl.tk/man/tcl8.4/TkCmd/colors.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http://www.tcl.tk/man/tcl8.4/TkCmd/colors.htm</a:t>
            </a:r>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8</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17</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18</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19</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http://pythonturtle.org/</a:t>
            </a:r>
            <a:endParaRPr lang="en-CA" dirty="0"/>
          </a:p>
        </p:txBody>
      </p:sp>
      <p:sp>
        <p:nvSpPr>
          <p:cNvPr id="4" name="Slide Number Placeholder 3"/>
          <p:cNvSpPr>
            <a:spLocks noGrp="1"/>
          </p:cNvSpPr>
          <p:nvPr>
            <p:ph type="sldNum" sz="quarter" idx="10"/>
          </p:nvPr>
        </p:nvSpPr>
        <p:spPr/>
        <p:txBody>
          <a:bodyPr/>
          <a:lstStyle/>
          <a:p>
            <a:fld id="{F32CC1A2-6661-48A0-9F88-BE7846EFDF7B}" type="slidenum">
              <a:rPr lang="en-CA" smtClean="0"/>
              <a:t>21</a:t>
            </a:fld>
            <a:endParaRPr lang="en-CA"/>
          </a:p>
        </p:txBody>
      </p:sp>
    </p:spTree>
    <p:extLst>
      <p:ext uri="{BB962C8B-B14F-4D97-AF65-F5344CB8AC3E}">
        <p14:creationId xmlns:p14="http://schemas.microsoft.com/office/powerpoint/2010/main" val="405184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9</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http://www.tcl.tk/man/tcl8.4/TkCmd/colors.htm</a:t>
            </a:r>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10</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11</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12</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13</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14</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15</a:t>
            </a:fld>
            <a:endParaRPr lang="en-CA"/>
          </a:p>
        </p:txBody>
      </p:sp>
    </p:spTree>
    <p:extLst>
      <p:ext uri="{BB962C8B-B14F-4D97-AF65-F5344CB8AC3E}">
        <p14:creationId xmlns:p14="http://schemas.microsoft.com/office/powerpoint/2010/main" val="230024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CC1A2-6661-48A0-9F88-BE7846EFDF7B}" type="slidenum">
              <a:rPr lang="en-CA" smtClean="0"/>
              <a:t>16</a:t>
            </a:fld>
            <a:endParaRPr lang="en-CA"/>
          </a:p>
        </p:txBody>
      </p:sp>
    </p:spTree>
    <p:extLst>
      <p:ext uri="{BB962C8B-B14F-4D97-AF65-F5344CB8AC3E}">
        <p14:creationId xmlns:p14="http://schemas.microsoft.com/office/powerpoint/2010/main" val="230024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marL="12700">
              <a:lnSpc>
                <a:spcPct val="100000"/>
              </a:lnSpc>
            </a:pPr>
            <a:r>
              <a:rPr lang="en-US" spc="-160" smtClean="0"/>
              <a:t>Variables &amp; Assignments</a:t>
            </a:r>
            <a:endParaRPr lang="en-CA"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marL="12700">
              <a:lnSpc>
                <a:spcPct val="100000"/>
              </a:lnSpc>
            </a:pPr>
            <a:r>
              <a:rPr lang="en-CA" spc="-10" smtClean="0"/>
              <a:t>8/28/14</a:t>
            </a:r>
            <a:endParaRPr lang="en-CA" spc="-10"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marL="25400">
              <a:lnSpc>
                <a:spcPct val="100000"/>
              </a:lnSpc>
            </a:pPr>
            <a:fld id="{81D60167-4931-47E6-BA6A-407CBD079E47}" type="slidenum">
              <a:rPr lang="en-CA" smtClean="0"/>
              <a:t>‹#›</a:t>
            </a:fld>
            <a:endParaRPr lang="en-CA"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12700">
              <a:lnSpc>
                <a:spcPct val="100000"/>
              </a:lnSpc>
            </a:pPr>
            <a:r>
              <a:rPr lang="en-US" spc="-160" smtClean="0"/>
              <a:t>Variables &amp; Assignments</a:t>
            </a:r>
            <a:endParaRPr lang="en-CA" dirty="0"/>
          </a:p>
        </p:txBody>
      </p:sp>
      <p:sp>
        <p:nvSpPr>
          <p:cNvPr id="5" name="Footer Placeholder 4"/>
          <p:cNvSpPr>
            <a:spLocks noGrp="1"/>
          </p:cNvSpPr>
          <p:nvPr>
            <p:ph type="ftr" sz="quarter" idx="11"/>
          </p:nvPr>
        </p:nvSpPr>
        <p:spPr/>
        <p:txBody>
          <a:bodyPr/>
          <a:lstStyle/>
          <a:p>
            <a:pPr marL="12700">
              <a:lnSpc>
                <a:spcPct val="100000"/>
              </a:lnSpc>
            </a:pPr>
            <a:r>
              <a:rPr lang="en-CA" spc="-10" smtClean="0"/>
              <a:t>8/28/14</a:t>
            </a:r>
            <a:endParaRPr lang="en-CA" spc="-10" dirty="0"/>
          </a:p>
        </p:txBody>
      </p:sp>
      <p:sp>
        <p:nvSpPr>
          <p:cNvPr id="6" name="Slide Number Placeholder 5"/>
          <p:cNvSpPr>
            <a:spLocks noGrp="1"/>
          </p:cNvSpPr>
          <p:nvPr>
            <p:ph type="sldNum" sz="quarter" idx="12"/>
          </p:nvPr>
        </p:nvSpPr>
        <p:spPr/>
        <p:txBody>
          <a:bodyPr/>
          <a:lstStyle/>
          <a:p>
            <a:pPr marL="25400">
              <a:lnSpc>
                <a:spcPct val="100000"/>
              </a:lnSpc>
            </a:pPr>
            <a:fld id="{81D60167-4931-47E6-BA6A-407CBD079E47}" type="slidenum">
              <a:rPr lang="en-CA" smtClean="0"/>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marL="12700">
              <a:lnSpc>
                <a:spcPct val="100000"/>
              </a:lnSpc>
            </a:pPr>
            <a:r>
              <a:rPr lang="en-US" spc="-160" smtClean="0"/>
              <a:t>Variables &amp; Assignments</a:t>
            </a:r>
            <a:endParaRPr lang="en-CA" dirty="0"/>
          </a:p>
        </p:txBody>
      </p:sp>
      <p:sp>
        <p:nvSpPr>
          <p:cNvPr id="5" name="Footer Placeholder 4"/>
          <p:cNvSpPr>
            <a:spLocks noGrp="1"/>
          </p:cNvSpPr>
          <p:nvPr>
            <p:ph type="ftr" sz="quarter" idx="11"/>
          </p:nvPr>
        </p:nvSpPr>
        <p:spPr>
          <a:xfrm>
            <a:off x="457201" y="6248207"/>
            <a:ext cx="5573483" cy="365125"/>
          </a:xfrm>
        </p:spPr>
        <p:txBody>
          <a:bodyPr/>
          <a:lstStyle/>
          <a:p>
            <a:pPr marL="12700">
              <a:lnSpc>
                <a:spcPct val="100000"/>
              </a:lnSpc>
            </a:pPr>
            <a:r>
              <a:rPr lang="en-CA" spc="-10" smtClean="0"/>
              <a:t>8/28/14</a:t>
            </a:r>
            <a:endParaRPr lang="en-CA" spc="-10"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marL="25400">
              <a:lnSpc>
                <a:spcPct val="100000"/>
              </a:lnSpc>
            </a:pPr>
            <a:fld id="{81D60167-4931-47E6-BA6A-407CBD079E47}" type="slidenum">
              <a:rPr lang="en-CA" smtClean="0"/>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marL="12700">
              <a:lnSpc>
                <a:spcPct val="100000"/>
              </a:lnSpc>
            </a:pPr>
            <a:r>
              <a:rPr lang="en-US" spc="-160" smtClean="0"/>
              <a:t>Variables &amp; Assignments</a:t>
            </a:r>
            <a:endParaRPr lang="en-CA" dirty="0"/>
          </a:p>
        </p:txBody>
      </p:sp>
      <p:sp>
        <p:nvSpPr>
          <p:cNvPr id="5" name="Footer Placeholder 4"/>
          <p:cNvSpPr>
            <a:spLocks noGrp="1"/>
          </p:cNvSpPr>
          <p:nvPr>
            <p:ph type="ftr" sz="quarter" idx="11"/>
          </p:nvPr>
        </p:nvSpPr>
        <p:spPr/>
        <p:txBody>
          <a:bodyPr/>
          <a:lstStyle/>
          <a:p>
            <a:pPr marL="12700">
              <a:lnSpc>
                <a:spcPct val="100000"/>
              </a:lnSpc>
            </a:pPr>
            <a:r>
              <a:rPr lang="en-CA" spc="-10" smtClean="0"/>
              <a:t>8/28/14</a:t>
            </a:r>
            <a:endParaRPr lang="en-CA" spc="-10"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25400">
              <a:lnSpc>
                <a:spcPct val="100000"/>
              </a:lnSpc>
            </a:pPr>
            <a:fld id="{81D60167-4931-47E6-BA6A-407CBD079E47}" type="slidenum">
              <a:rPr lang="en-CA" smtClean="0"/>
              <a:t>‹#›</a:t>
            </a:fld>
            <a:endParaRPr lang="en-CA"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marL="12700">
              <a:lnSpc>
                <a:spcPct val="100000"/>
              </a:lnSpc>
            </a:pPr>
            <a:r>
              <a:rPr lang="en-US" spc="-160" smtClean="0"/>
              <a:t>Variables &amp; Assignments</a:t>
            </a:r>
            <a:endParaRPr lang="en-CA"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marL="25400">
              <a:lnSpc>
                <a:spcPct val="100000"/>
              </a:lnSpc>
            </a:pPr>
            <a:fld id="{81D60167-4931-47E6-BA6A-407CBD079E47}" type="slidenum">
              <a:rPr lang="en-CA" smtClean="0"/>
              <a:t>‹#›</a:t>
            </a:fld>
            <a:endParaRPr lang="en-CA" dirty="0"/>
          </a:p>
        </p:txBody>
      </p:sp>
      <p:sp>
        <p:nvSpPr>
          <p:cNvPr id="14" name="Footer Placeholder 13"/>
          <p:cNvSpPr>
            <a:spLocks noGrp="1"/>
          </p:cNvSpPr>
          <p:nvPr>
            <p:ph type="ftr" sz="quarter" idx="12"/>
          </p:nvPr>
        </p:nvSpPr>
        <p:spPr/>
        <p:txBody>
          <a:bodyPr/>
          <a:lstStyle/>
          <a:p>
            <a:pPr marL="12700">
              <a:lnSpc>
                <a:spcPct val="100000"/>
              </a:lnSpc>
            </a:pPr>
            <a:r>
              <a:rPr lang="en-CA" spc="-10" smtClean="0"/>
              <a:t>8/28/14</a:t>
            </a:r>
            <a:endParaRPr lang="en-CA"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marL="12700">
              <a:lnSpc>
                <a:spcPct val="100000"/>
              </a:lnSpc>
            </a:pPr>
            <a:r>
              <a:rPr lang="en-US" spc="-160" smtClean="0"/>
              <a:t>Variables &amp; Assignments</a:t>
            </a:r>
            <a:endParaRPr lang="en-CA" dirty="0"/>
          </a:p>
        </p:txBody>
      </p:sp>
      <p:sp>
        <p:nvSpPr>
          <p:cNvPr id="10" name="Slide Number Placeholder 9"/>
          <p:cNvSpPr>
            <a:spLocks noGrp="1"/>
          </p:cNvSpPr>
          <p:nvPr>
            <p:ph type="sldNum" sz="quarter" idx="16"/>
          </p:nvPr>
        </p:nvSpPr>
        <p:spPr/>
        <p:txBody>
          <a:bodyPr rtlCol="0"/>
          <a:lstStyle/>
          <a:p>
            <a:pPr marL="25400">
              <a:lnSpc>
                <a:spcPct val="100000"/>
              </a:lnSpc>
            </a:pPr>
            <a:fld id="{81D60167-4931-47E6-BA6A-407CBD079E47}" type="slidenum">
              <a:rPr lang="en-CA" smtClean="0"/>
              <a:t>‹#›</a:t>
            </a:fld>
            <a:endParaRPr lang="en-CA" dirty="0"/>
          </a:p>
        </p:txBody>
      </p:sp>
      <p:sp>
        <p:nvSpPr>
          <p:cNvPr id="12" name="Footer Placeholder 11"/>
          <p:cNvSpPr>
            <a:spLocks noGrp="1"/>
          </p:cNvSpPr>
          <p:nvPr>
            <p:ph type="ftr" sz="quarter" idx="17"/>
          </p:nvPr>
        </p:nvSpPr>
        <p:spPr/>
        <p:txBody>
          <a:bodyPr rtlCol="0"/>
          <a:lstStyle/>
          <a:p>
            <a:pPr marL="12700">
              <a:lnSpc>
                <a:spcPct val="100000"/>
              </a:lnSpc>
            </a:pPr>
            <a:r>
              <a:rPr lang="en-CA" spc="-10" smtClean="0"/>
              <a:t>8/28/14</a:t>
            </a:r>
            <a:endParaRPr lang="en-CA"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marL="12700">
              <a:lnSpc>
                <a:spcPct val="100000"/>
              </a:lnSpc>
            </a:pPr>
            <a:r>
              <a:rPr lang="en-US" spc="-160" smtClean="0"/>
              <a:t>Variables &amp; Assignments</a:t>
            </a:r>
            <a:endParaRPr lang="en-CA" dirty="0"/>
          </a:p>
        </p:txBody>
      </p:sp>
      <p:sp>
        <p:nvSpPr>
          <p:cNvPr id="12" name="Slide Number Placeholder 11"/>
          <p:cNvSpPr>
            <a:spLocks noGrp="1"/>
          </p:cNvSpPr>
          <p:nvPr>
            <p:ph type="sldNum" sz="quarter" idx="16"/>
          </p:nvPr>
        </p:nvSpPr>
        <p:spPr/>
        <p:txBody>
          <a:bodyPr rtlCol="0"/>
          <a:lstStyle/>
          <a:p>
            <a:pPr marL="25400">
              <a:lnSpc>
                <a:spcPct val="100000"/>
              </a:lnSpc>
            </a:pPr>
            <a:fld id="{81D60167-4931-47E6-BA6A-407CBD079E47}" type="slidenum">
              <a:rPr lang="en-CA" smtClean="0"/>
              <a:t>‹#›</a:t>
            </a:fld>
            <a:endParaRPr lang="en-CA" dirty="0"/>
          </a:p>
        </p:txBody>
      </p:sp>
      <p:sp>
        <p:nvSpPr>
          <p:cNvPr id="14" name="Footer Placeholder 13"/>
          <p:cNvSpPr>
            <a:spLocks noGrp="1"/>
          </p:cNvSpPr>
          <p:nvPr>
            <p:ph type="ftr" sz="quarter" idx="17"/>
          </p:nvPr>
        </p:nvSpPr>
        <p:spPr/>
        <p:txBody>
          <a:bodyPr rtlCol="0"/>
          <a:lstStyle/>
          <a:p>
            <a:pPr marL="12700">
              <a:lnSpc>
                <a:spcPct val="100000"/>
              </a:lnSpc>
            </a:pPr>
            <a:r>
              <a:rPr lang="en-CA" spc="-10" smtClean="0"/>
              <a:t>8/28/14</a:t>
            </a:r>
            <a:endParaRPr lang="en-CA" spc="-10"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marL="12700">
              <a:lnSpc>
                <a:spcPct val="100000"/>
              </a:lnSpc>
            </a:pPr>
            <a:r>
              <a:rPr lang="en-US" spc="-160" smtClean="0"/>
              <a:t>Variables &amp; Assignments</a:t>
            </a:r>
            <a:endParaRPr lang="en-CA" dirty="0"/>
          </a:p>
        </p:txBody>
      </p:sp>
      <p:sp>
        <p:nvSpPr>
          <p:cNvPr id="4" name="Footer Placeholder 3"/>
          <p:cNvSpPr>
            <a:spLocks noGrp="1"/>
          </p:cNvSpPr>
          <p:nvPr>
            <p:ph type="ftr" sz="quarter" idx="11"/>
          </p:nvPr>
        </p:nvSpPr>
        <p:spPr/>
        <p:txBody>
          <a:bodyPr/>
          <a:lstStyle/>
          <a:p>
            <a:pPr marL="12700">
              <a:lnSpc>
                <a:spcPct val="100000"/>
              </a:lnSpc>
            </a:pPr>
            <a:r>
              <a:rPr lang="en-CA" spc="-10" smtClean="0"/>
              <a:t>8/28/14</a:t>
            </a:r>
            <a:endParaRPr lang="en-CA" spc="-10"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25400">
              <a:lnSpc>
                <a:spcPct val="100000"/>
              </a:lnSpc>
            </a:pPr>
            <a:fld id="{81D60167-4931-47E6-BA6A-407CBD079E47}" type="slidenum">
              <a:rPr lang="en-CA" smtClean="0"/>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pPr>
            <a:r>
              <a:rPr lang="en-US" spc="-160" smtClean="0"/>
              <a:t>Variables &amp; Assignments</a:t>
            </a:r>
            <a:endParaRPr lang="en-CA" dirty="0"/>
          </a:p>
        </p:txBody>
      </p:sp>
      <p:sp>
        <p:nvSpPr>
          <p:cNvPr id="3" name="Footer Placeholder 2"/>
          <p:cNvSpPr>
            <a:spLocks noGrp="1"/>
          </p:cNvSpPr>
          <p:nvPr>
            <p:ph type="ftr" sz="quarter" idx="11"/>
          </p:nvPr>
        </p:nvSpPr>
        <p:spPr/>
        <p:txBody>
          <a:bodyPr/>
          <a:lstStyle/>
          <a:p>
            <a:pPr marL="12700">
              <a:lnSpc>
                <a:spcPct val="100000"/>
              </a:lnSpc>
            </a:pPr>
            <a:r>
              <a:rPr lang="en-CA" spc="-10" smtClean="0"/>
              <a:t>8/28/14</a:t>
            </a:r>
            <a:endParaRPr lang="en-CA" spc="-10"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marL="25400">
              <a:lnSpc>
                <a:spcPct val="100000"/>
              </a:lnSpc>
            </a:pPr>
            <a:fld id="{81D60167-4931-47E6-BA6A-407CBD079E47}" type="slidenum">
              <a:rPr lang="en-CA" smtClean="0"/>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marL="12700">
              <a:lnSpc>
                <a:spcPct val="100000"/>
              </a:lnSpc>
            </a:pPr>
            <a:r>
              <a:rPr lang="en-US" spc="-160" smtClean="0"/>
              <a:t>Variables &amp; Assignments</a:t>
            </a:r>
            <a:endParaRPr lang="en-CA" dirty="0"/>
          </a:p>
        </p:txBody>
      </p:sp>
      <p:sp>
        <p:nvSpPr>
          <p:cNvPr id="6" name="Footer Placeholder 5"/>
          <p:cNvSpPr>
            <a:spLocks noGrp="1"/>
          </p:cNvSpPr>
          <p:nvPr>
            <p:ph type="ftr" sz="quarter" idx="11"/>
          </p:nvPr>
        </p:nvSpPr>
        <p:spPr/>
        <p:txBody>
          <a:bodyPr/>
          <a:lstStyle/>
          <a:p>
            <a:pPr marL="12700">
              <a:lnSpc>
                <a:spcPct val="100000"/>
              </a:lnSpc>
            </a:pPr>
            <a:r>
              <a:rPr lang="en-CA" spc="-10" smtClean="0"/>
              <a:t>8/28/14</a:t>
            </a:r>
            <a:endParaRPr lang="en-CA" spc="-10"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25400">
              <a:lnSpc>
                <a:spcPct val="100000"/>
              </a:lnSpc>
            </a:pPr>
            <a:fld id="{81D60167-4931-47E6-BA6A-407CBD079E47}" type="slidenum">
              <a:rPr lang="en-CA" smtClean="0"/>
              <a:t>‹#›</a:t>
            </a:fld>
            <a:endParaRPr lang="en-CA"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marL="12700">
              <a:lnSpc>
                <a:spcPct val="100000"/>
              </a:lnSpc>
            </a:pPr>
            <a:r>
              <a:rPr lang="en-US" spc="-160" smtClean="0"/>
              <a:t>Variables &amp; Assignments</a:t>
            </a:r>
            <a:endParaRPr lang="en-CA"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marL="25400">
              <a:lnSpc>
                <a:spcPct val="100000"/>
              </a:lnSpc>
            </a:pPr>
            <a:fld id="{81D60167-4931-47E6-BA6A-407CBD079E47}" type="slidenum">
              <a:rPr lang="en-CA" smtClean="0"/>
              <a:t>‹#›</a:t>
            </a:fld>
            <a:endParaRPr lang="en-CA" dirty="0"/>
          </a:p>
        </p:txBody>
      </p:sp>
      <p:sp>
        <p:nvSpPr>
          <p:cNvPr id="14" name="Footer Placeholder 13"/>
          <p:cNvSpPr>
            <a:spLocks noGrp="1"/>
          </p:cNvSpPr>
          <p:nvPr>
            <p:ph type="ftr" sz="quarter" idx="12"/>
          </p:nvPr>
        </p:nvSpPr>
        <p:spPr>
          <a:xfrm>
            <a:off x="1600200" y="6248206"/>
            <a:ext cx="4572000" cy="365125"/>
          </a:xfrm>
        </p:spPr>
        <p:txBody>
          <a:bodyPr rtlCol="0"/>
          <a:lstStyle/>
          <a:p>
            <a:pPr marL="12700">
              <a:lnSpc>
                <a:spcPct val="100000"/>
              </a:lnSpc>
            </a:pPr>
            <a:r>
              <a:rPr lang="en-CA" spc="-10" smtClean="0"/>
              <a:t>8/28/14</a:t>
            </a:r>
            <a:endParaRPr lang="en-CA" spc="-10"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marL="12700">
              <a:lnSpc>
                <a:spcPct val="100000"/>
              </a:lnSpc>
            </a:pPr>
            <a:r>
              <a:rPr lang="en-US" spc="-160" smtClean="0"/>
              <a:t>Variables &amp; Assignments</a:t>
            </a:r>
            <a:endParaRPr lang="en-CA"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marL="12700">
              <a:lnSpc>
                <a:spcPct val="100000"/>
              </a:lnSpc>
            </a:pPr>
            <a:r>
              <a:rPr lang="en-CA" spc="-10" smtClean="0"/>
              <a:t>8/28/14</a:t>
            </a:r>
            <a:endParaRPr lang="en-CA" spc="-10"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25400">
              <a:lnSpc>
                <a:spcPct val="100000"/>
              </a:lnSpc>
            </a:pPr>
            <a:fld id="{81D60167-4931-47E6-BA6A-407CBD079E47}" type="slidenum">
              <a:rPr lang="en-CA" smtClean="0"/>
              <a:t>‹#›</a:t>
            </a:fld>
            <a:endParaRPr lang="en-CA"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2/library/turtle.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projects.codeclubworld.org/en-GB/09_python_archive/04/Turtle%20Power.html" TargetMode="External"/><Relationship Id="rId4" Type="http://schemas.openxmlformats.org/officeDocument/2006/relationships/hyperlink" Target="http://www.eg.bucknell.edu/~hyde/Python3/TurtleDirec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pythonturtle.org/"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590800"/>
            <a:ext cx="8610600" cy="3276600"/>
          </a:xfrm>
        </p:spPr>
        <p:txBody>
          <a:bodyPr>
            <a:normAutofit fontScale="90000"/>
          </a:bodyPr>
          <a:lstStyle/>
          <a:p>
            <a:pPr lvl="0" algn="ctr" eaLnBrk="0" fontAlgn="base" hangingPunct="0">
              <a:spcBef>
                <a:spcPct val="20000"/>
              </a:spcBef>
              <a:spcAft>
                <a:spcPct val="0"/>
              </a:spcAft>
              <a:defRPr/>
            </a:pPr>
            <a:r>
              <a:rPr lang="en-US" sz="2600" b="1" cap="none" dirty="0">
                <a:solidFill>
                  <a:srgbClr val="FDDC9D"/>
                </a:solidFill>
                <a:latin typeface="Arial Narrow" pitchFamily="34" charset="0"/>
                <a:ea typeface="ヒラギノ角ゴ Pro W3" pitchFamily="-48" charset="-128"/>
                <a:cs typeface="+mn-cs"/>
              </a:rPr>
              <a:t>CPSC </a:t>
            </a:r>
            <a:r>
              <a:rPr lang="en-US" sz="2600" b="1" cap="none" dirty="0" smtClean="0">
                <a:solidFill>
                  <a:srgbClr val="FDDC9D"/>
                </a:solidFill>
                <a:latin typeface="Arial Narrow" pitchFamily="34" charset="0"/>
                <a:ea typeface="ヒラギノ角ゴ Pro W3" pitchFamily="-48" charset="-128"/>
                <a:cs typeface="+mn-cs"/>
              </a:rPr>
              <a:t>111BV</a:t>
            </a:r>
            <a:r>
              <a:rPr lang="en-US" sz="2600" b="1" cap="none" dirty="0">
                <a:solidFill>
                  <a:srgbClr val="FDDC9D"/>
                </a:solidFill>
                <a:latin typeface="Arial Narrow" pitchFamily="34" charset="0"/>
                <a:ea typeface="ヒラギノ角ゴ Pro W3" pitchFamily="-48" charset="-128"/>
                <a:cs typeface="+mn-cs"/>
              </a:rPr>
              <a:t/>
            </a:r>
            <a:br>
              <a:rPr lang="en-US" sz="2600" b="1" cap="none" dirty="0">
                <a:solidFill>
                  <a:srgbClr val="FDDC9D"/>
                </a:solidFill>
                <a:latin typeface="Arial Narrow" pitchFamily="34" charset="0"/>
                <a:ea typeface="ヒラギノ角ゴ Pro W3" pitchFamily="-48" charset="-128"/>
                <a:cs typeface="+mn-cs"/>
              </a:rPr>
            </a:br>
            <a:r>
              <a:rPr lang="en-US" sz="3700" b="1" cap="none" dirty="0">
                <a:solidFill>
                  <a:srgbClr val="FDDC9D"/>
                </a:solidFill>
                <a:effectLst>
                  <a:outerShdw blurRad="38100" dist="38100" dir="2700000" algn="tl">
                    <a:srgbClr val="000000">
                      <a:alpha val="43137"/>
                    </a:srgbClr>
                  </a:outerShdw>
                </a:effectLst>
                <a:latin typeface="Arial Black" pitchFamily="34" charset="0"/>
                <a:ea typeface="ヒラギノ角ゴ Pro W3" pitchFamily="-48" charset="-128"/>
                <a:cs typeface="Arial" charset="0"/>
              </a:rPr>
              <a:t>Introduction to Computing</a:t>
            </a:r>
            <a:r>
              <a:rPr lang="en-US" sz="3000" b="1" cap="none" dirty="0">
                <a:solidFill>
                  <a:prstClr val="black"/>
                </a:solidFill>
                <a:latin typeface="Arial" charset="0"/>
                <a:ea typeface="ヒラギノ角ゴ Pro W3" pitchFamily="-48" charset="-128"/>
                <a:cs typeface="+mn-cs"/>
              </a:rPr>
              <a:t/>
            </a:r>
            <a:br>
              <a:rPr lang="en-US" sz="3000" b="1" cap="none" dirty="0">
                <a:solidFill>
                  <a:prstClr val="black"/>
                </a:solidFill>
                <a:latin typeface="Arial" charset="0"/>
                <a:ea typeface="ヒラギノ角ゴ Pro W3" pitchFamily="-48" charset="-128"/>
                <a:cs typeface="+mn-cs"/>
              </a:rPr>
            </a:br>
            <a:r>
              <a:rPr lang="en-US" sz="3000" b="1" cap="none" dirty="0">
                <a:solidFill>
                  <a:srgbClr val="FDDC9D"/>
                </a:solidFill>
                <a:latin typeface="Arial" charset="0"/>
                <a:ea typeface="ヒラギノ角ゴ Pro W3" pitchFamily="-48" charset="-128"/>
                <a:cs typeface="+mn-cs"/>
              </a:rPr>
              <a:t/>
            </a:r>
            <a:br>
              <a:rPr lang="en-US" sz="3000" b="1" cap="none" dirty="0">
                <a:solidFill>
                  <a:srgbClr val="FDDC9D"/>
                </a:solidFill>
                <a:latin typeface="Arial" charset="0"/>
                <a:ea typeface="ヒラギノ角ゴ Pro W3" pitchFamily="-48" charset="-128"/>
                <a:cs typeface="+mn-cs"/>
              </a:rPr>
            </a:br>
            <a:r>
              <a:rPr lang="en-US" sz="2200" b="1" cap="none" dirty="0">
                <a:solidFill>
                  <a:srgbClr val="FDDC9D"/>
                </a:solidFill>
                <a:latin typeface="Times New Roman" pitchFamily="-48" charset="0"/>
                <a:ea typeface="ヒラギノ角ゴ Pro W3" pitchFamily="-48" charset="-128"/>
                <a:cs typeface="+mn-cs"/>
              </a:rPr>
              <a:t/>
            </a:r>
            <a:br>
              <a:rPr lang="en-US" sz="2200" b="1" cap="none" dirty="0">
                <a:solidFill>
                  <a:srgbClr val="FDDC9D"/>
                </a:solidFill>
                <a:latin typeface="Times New Roman" pitchFamily="-48" charset="0"/>
                <a:ea typeface="ヒラギノ角ゴ Pro W3" pitchFamily="-48" charset="-128"/>
                <a:cs typeface="+mn-cs"/>
              </a:rPr>
            </a:br>
            <a:r>
              <a:rPr lang="en-US" sz="3000" b="1" cap="none" dirty="0">
                <a:solidFill>
                  <a:srgbClr val="FDDC9D"/>
                </a:solidFill>
                <a:latin typeface="Arial" charset="0"/>
                <a:ea typeface="ヒラギノ角ゴ Pro W3" pitchFamily="-48" charset="-128"/>
                <a:cs typeface="+mn-cs"/>
              </a:rPr>
              <a:t>by </a:t>
            </a:r>
            <a:r>
              <a:rPr lang="en-US" sz="3000" b="1" cap="none" dirty="0">
                <a:solidFill>
                  <a:prstClr val="black"/>
                </a:solidFill>
                <a:latin typeface="Arial" charset="0"/>
                <a:ea typeface="ヒラギノ角ゴ Pro W3" pitchFamily="-48" charset="-128"/>
                <a:cs typeface="+mn-cs"/>
              </a:rPr>
              <a:t/>
            </a:r>
            <a:br>
              <a:rPr lang="en-US" sz="3000" b="1" cap="none" dirty="0">
                <a:solidFill>
                  <a:prstClr val="black"/>
                </a:solidFill>
                <a:latin typeface="Arial" charset="0"/>
                <a:ea typeface="ヒラギノ角ゴ Pro W3" pitchFamily="-48" charset="-128"/>
                <a:cs typeface="+mn-cs"/>
              </a:rPr>
            </a:br>
            <a:r>
              <a:rPr lang="en-US" sz="3000" b="1" cap="none" dirty="0">
                <a:solidFill>
                  <a:srgbClr val="FDDC9D"/>
                </a:solidFill>
                <a:latin typeface="Arial Black" pitchFamily="34" charset="0"/>
                <a:ea typeface="ヒラギノ角ゴ Pro W3" pitchFamily="-48" charset="-128"/>
                <a:cs typeface="+mn-cs"/>
              </a:rPr>
              <a:t>Dr. Ahmed </a:t>
            </a:r>
            <a:r>
              <a:rPr lang="en-US" sz="3000" b="1" cap="none" dirty="0" err="1">
                <a:solidFill>
                  <a:srgbClr val="FDDC9D"/>
                </a:solidFill>
                <a:latin typeface="Arial Black" pitchFamily="34" charset="0"/>
                <a:ea typeface="ヒラギノ角ゴ Pro W3" pitchFamily="-48" charset="-128"/>
                <a:cs typeface="+mn-cs"/>
              </a:rPr>
              <a:t>Malki</a:t>
            </a:r>
            <a:r>
              <a:rPr lang="en-CA" sz="3000" cap="none" dirty="0">
                <a:solidFill>
                  <a:srgbClr val="FDDC9D"/>
                </a:solidFill>
                <a:latin typeface="Calibri"/>
                <a:ea typeface="+mn-ea"/>
                <a:cs typeface="+mn-cs"/>
              </a:rPr>
              <a:t/>
            </a:r>
            <a:br>
              <a:rPr lang="en-CA" sz="3000" cap="none" dirty="0">
                <a:solidFill>
                  <a:srgbClr val="FDDC9D"/>
                </a:solidFill>
                <a:latin typeface="Calibri"/>
                <a:ea typeface="+mn-ea"/>
                <a:cs typeface="+mn-cs"/>
              </a:rPr>
            </a:br>
            <a:endParaRPr lang="en-CA" dirty="0"/>
          </a:p>
        </p:txBody>
      </p:sp>
      <p:sp>
        <p:nvSpPr>
          <p:cNvPr id="3" name="Subtitle 2"/>
          <p:cNvSpPr>
            <a:spLocks noGrp="1"/>
          </p:cNvSpPr>
          <p:nvPr>
            <p:ph type="subTitle" idx="1"/>
          </p:nvPr>
        </p:nvSpPr>
        <p:spPr>
          <a:prstGeom prst="rect">
            <a:avLst/>
          </a:prstGeom>
        </p:spPr>
        <p:txBody>
          <a:bodyPr/>
          <a:lstStyle/>
          <a:p>
            <a:r>
              <a:rPr lang="en-CA" dirty="0">
                <a:solidFill>
                  <a:srgbClr val="000000"/>
                </a:solidFill>
                <a:latin typeface="Matura MT Script Capitals" panose="03020802060602070202" pitchFamily="66" charset="0"/>
                <a:ea typeface="Tahoma" panose="020B0604030504040204" pitchFamily="34" charset="0"/>
                <a:cs typeface="Tahoma" panose="020B0604030504040204" pitchFamily="34" charset="0"/>
              </a:rPr>
              <a:t>Algorithms are the heart of all computation</a:t>
            </a:r>
            <a:endParaRPr lang="en-CA" dirty="0">
              <a:latin typeface="Matura MT Script Capitals" panose="03020802060602070202" pitchFamily="66"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a:prstGeom prst="rect">
            <a:avLst/>
          </a:prstGeom>
        </p:spPr>
        <p:txBody>
          <a:bodyPr/>
          <a:lstStyle/>
          <a:p>
            <a:pPr marL="114300">
              <a:lnSpc>
                <a:spcPct val="100000"/>
              </a:lnSpc>
            </a:pPr>
            <a:fld id="{81D60167-4931-47E6-BA6A-407CBD079E47}" type="slidenum">
              <a:rPr lang="en-CA" smtClean="0"/>
              <a:t>1</a:t>
            </a:fld>
            <a:endParaRPr lang="en-CA" dirty="0"/>
          </a:p>
        </p:txBody>
      </p:sp>
      <p:sp>
        <p:nvSpPr>
          <p:cNvPr id="5" name="Rectangle 4"/>
          <p:cNvSpPr/>
          <p:nvPr/>
        </p:nvSpPr>
        <p:spPr>
          <a:xfrm>
            <a:off x="304800" y="685800"/>
            <a:ext cx="8534400" cy="584775"/>
          </a:xfrm>
          <a:prstGeom prst="rect">
            <a:avLst/>
          </a:prstGeom>
        </p:spPr>
        <p:txBody>
          <a:bodyPr wrap="square">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3200" b="1" i="0" u="none" strike="noStrike" kern="0" cap="none" spc="0" normalizeH="0" baseline="0" noProof="0" dirty="0">
                <a:ln>
                  <a:noFill/>
                </a:ln>
                <a:solidFill>
                  <a:srgbClr val="FDDC9D"/>
                </a:solidFill>
                <a:effectLst/>
                <a:uLnTx/>
                <a:uFillTx/>
                <a:latin typeface="Calibri"/>
              </a:rPr>
              <a:t>Alexander College - </a:t>
            </a:r>
            <a:r>
              <a:rPr lang="en-US" altLang="en-US" sz="3200" b="1" kern="0" noProof="0" dirty="0" smtClean="0">
                <a:solidFill>
                  <a:srgbClr val="FDDC9D"/>
                </a:solidFill>
                <a:latin typeface="Calibri"/>
              </a:rPr>
              <a:t>Vancouver</a:t>
            </a:r>
            <a:r>
              <a:rPr kumimoji="0" lang="en-US" altLang="en-US" sz="3200" b="1" i="0" u="none" strike="noStrike" kern="0" cap="none" spc="0" normalizeH="0" baseline="0" noProof="0" dirty="0" smtClean="0">
                <a:ln>
                  <a:noFill/>
                </a:ln>
                <a:solidFill>
                  <a:srgbClr val="FDDC9D"/>
                </a:solidFill>
                <a:effectLst/>
                <a:uLnTx/>
                <a:uFillTx/>
                <a:latin typeface="Calibri"/>
              </a:rPr>
              <a:t> </a:t>
            </a:r>
            <a:r>
              <a:rPr kumimoji="0" lang="en-US" altLang="en-US" sz="3200" b="1" i="0" u="none" strike="noStrike" kern="0" cap="none" spc="0" normalizeH="0" baseline="0" noProof="0" dirty="0">
                <a:ln>
                  <a:noFill/>
                </a:ln>
                <a:solidFill>
                  <a:srgbClr val="FDDC9D"/>
                </a:solidFill>
                <a:effectLst/>
                <a:uLnTx/>
                <a:uFillTx/>
                <a:latin typeface="Calibri"/>
              </a:rPr>
              <a:t>Campus</a:t>
            </a:r>
            <a:endParaRPr kumimoji="0" lang="en-US" sz="4400" b="0" i="0" u="none" strike="noStrike" kern="0" cap="all" spc="0" normalizeH="0" baseline="0" noProof="0" dirty="0">
              <a:ln>
                <a:noFill/>
              </a:ln>
              <a:solidFill>
                <a:srgbClr val="FDDC9D"/>
              </a:solidFill>
              <a:effectLst/>
              <a:uLnTx/>
              <a:uFillTx/>
            </a:endParaRPr>
          </a:p>
        </p:txBody>
      </p:sp>
      <p:sp>
        <p:nvSpPr>
          <p:cNvPr id="4" name="Rectangle 3"/>
          <p:cNvSpPr/>
          <p:nvPr/>
        </p:nvSpPr>
        <p:spPr>
          <a:xfrm>
            <a:off x="152400" y="6172200"/>
            <a:ext cx="1994970" cy="461665"/>
          </a:xfrm>
          <a:prstGeom prst="rect">
            <a:avLst/>
          </a:prstGeom>
        </p:spPr>
        <p:txBody>
          <a:bodyPr wrap="none">
            <a:spAutoFit/>
          </a:bodyPr>
          <a:lstStyle/>
          <a:p>
            <a:pPr lvl="0" fontAlgn="base">
              <a:spcBef>
                <a:spcPct val="0"/>
              </a:spcBef>
              <a:spcAft>
                <a:spcPct val="0"/>
              </a:spcAft>
            </a:pPr>
            <a:r>
              <a:rPr lang="en-CA" altLang="en-US" sz="2400" b="1" dirty="0" smtClean="0">
                <a:solidFill>
                  <a:srgbClr val="0070C0"/>
                </a:solidFill>
                <a:latin typeface="Arial" pitchFamily="34" charset="0"/>
                <a:cs typeface="Arial" pitchFamily="34" charset="0"/>
              </a:rPr>
              <a:t>Winter</a:t>
            </a:r>
            <a:r>
              <a:rPr lang="en-CA" altLang="en-US" sz="2400" b="1" dirty="0" smtClean="0">
                <a:solidFill>
                  <a:srgbClr val="0070C0"/>
                </a:solidFill>
                <a:latin typeface="Arial" pitchFamily="34" charset="0"/>
                <a:cs typeface="Arial" pitchFamily="34" charset="0"/>
              </a:rPr>
              <a:t> 2018 </a:t>
            </a:r>
            <a:endParaRPr lang="en-CA" altLang="en-US" sz="2400" b="1"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753963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Instances </a:t>
            </a:r>
            <a:r>
              <a:rPr lang="en-US" b="1" dirty="0">
                <a:solidFill>
                  <a:schemeClr val="accent2">
                    <a:lumMod val="50000"/>
                  </a:schemeClr>
                </a:solidFill>
                <a:effectLst>
                  <a:outerShdw blurRad="38100" dist="38100" dir="2700000" algn="tl">
                    <a:srgbClr val="000000">
                      <a:alpha val="43137"/>
                    </a:srgbClr>
                  </a:outerShdw>
                </a:effectLst>
              </a:rPr>
              <a:t>— a herd of turtles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altLang="en-US" sz="1400" dirty="0">
                <a:latin typeface="Calibri (body)"/>
              </a:rPr>
              <a:t>import turtle</a:t>
            </a:r>
          </a:p>
          <a:p>
            <a:pPr marL="0" lvl="0" indent="0" fontAlgn="base">
              <a:spcBef>
                <a:spcPct val="20000"/>
              </a:spcBef>
              <a:spcAft>
                <a:spcPct val="0"/>
              </a:spcAft>
              <a:buClrTx/>
              <a:buSzTx/>
              <a:buNone/>
            </a:pPr>
            <a:r>
              <a:rPr lang="en-US" altLang="en-US" sz="1400" dirty="0" err="1">
                <a:latin typeface="Calibri (body)"/>
              </a:rPr>
              <a:t>wn</a:t>
            </a:r>
            <a:r>
              <a:rPr lang="en-US" altLang="en-US" sz="1400" dirty="0">
                <a:latin typeface="Calibri (body)"/>
              </a:rPr>
              <a:t> = </a:t>
            </a:r>
            <a:r>
              <a:rPr lang="en-US" altLang="en-US" sz="1400" dirty="0" err="1">
                <a:latin typeface="Calibri (body)"/>
              </a:rPr>
              <a:t>turtle.Screen</a:t>
            </a:r>
            <a:r>
              <a:rPr lang="en-US" altLang="en-US" sz="1400" dirty="0">
                <a:latin typeface="Calibri (body)"/>
              </a:rPr>
              <a:t>()         # Set up the window and its attributes</a:t>
            </a:r>
          </a:p>
          <a:p>
            <a:pPr marL="0" lvl="0" indent="0" fontAlgn="base">
              <a:spcBef>
                <a:spcPct val="20000"/>
              </a:spcBef>
              <a:spcAft>
                <a:spcPct val="0"/>
              </a:spcAft>
              <a:buClrTx/>
              <a:buSzTx/>
              <a:buNone/>
            </a:pPr>
            <a:r>
              <a:rPr lang="en-US" altLang="en-US" sz="1400" dirty="0" err="1">
                <a:latin typeface="Calibri (body)"/>
              </a:rPr>
              <a:t>wn.bgcolor</a:t>
            </a:r>
            <a:r>
              <a:rPr lang="en-US" altLang="en-US" sz="1400" dirty="0">
                <a:latin typeface="Calibri (body)"/>
              </a:rPr>
              <a:t>("</a:t>
            </a:r>
            <a:r>
              <a:rPr lang="en-US" altLang="en-US" sz="1400" dirty="0" err="1">
                <a:latin typeface="Calibri (body)"/>
              </a:rPr>
              <a:t>lightgreen</a:t>
            </a:r>
            <a:r>
              <a:rPr lang="en-US" altLang="en-US" sz="1400" dirty="0">
                <a:latin typeface="Calibri (body)"/>
              </a:rPr>
              <a:t>")</a:t>
            </a:r>
          </a:p>
          <a:p>
            <a:pPr marL="0" lvl="0" indent="0" fontAlgn="base">
              <a:spcBef>
                <a:spcPct val="20000"/>
              </a:spcBef>
              <a:spcAft>
                <a:spcPct val="0"/>
              </a:spcAft>
              <a:buClrTx/>
              <a:buSzTx/>
              <a:buNone/>
            </a:pPr>
            <a:r>
              <a:rPr lang="en-US" altLang="en-US" sz="1400" dirty="0" err="1">
                <a:latin typeface="Calibri (body)"/>
              </a:rPr>
              <a:t>wn.title</a:t>
            </a:r>
            <a:r>
              <a:rPr lang="en-US" altLang="en-US" sz="1400" dirty="0">
                <a:latin typeface="Calibri (body)"/>
              </a:rPr>
              <a:t>("Tess &amp; Alex")</a:t>
            </a:r>
          </a:p>
          <a:p>
            <a:pPr marL="0" lvl="0" indent="0" fontAlgn="base">
              <a:spcBef>
                <a:spcPct val="20000"/>
              </a:spcBef>
              <a:spcAft>
                <a:spcPct val="0"/>
              </a:spcAft>
              <a:buClrTx/>
              <a:buSzTx/>
              <a:buNone/>
            </a:pPr>
            <a:endParaRPr lang="en-US" altLang="en-US" sz="1400" dirty="0">
              <a:latin typeface="Calibri (body)"/>
            </a:endParaRPr>
          </a:p>
          <a:p>
            <a:pPr marL="0" lvl="0" indent="0" fontAlgn="base">
              <a:spcBef>
                <a:spcPct val="20000"/>
              </a:spcBef>
              <a:spcAft>
                <a:spcPct val="0"/>
              </a:spcAft>
              <a:buClrTx/>
              <a:buSzTx/>
              <a:buNone/>
            </a:pPr>
            <a:r>
              <a:rPr lang="en-US" altLang="en-US" sz="1400" dirty="0" err="1">
                <a:latin typeface="Calibri (body)"/>
              </a:rPr>
              <a:t>tess</a:t>
            </a:r>
            <a:r>
              <a:rPr lang="en-US" altLang="en-US" sz="1400" dirty="0">
                <a:latin typeface="Calibri (body)"/>
              </a:rPr>
              <a:t> = </a:t>
            </a:r>
            <a:r>
              <a:rPr lang="en-US" altLang="en-US" sz="1400" dirty="0" err="1">
                <a:latin typeface="Calibri (body)"/>
              </a:rPr>
              <a:t>turtle.Turtle</a:t>
            </a:r>
            <a:r>
              <a:rPr lang="en-US" altLang="en-US" sz="1400" dirty="0">
                <a:latin typeface="Calibri (body)"/>
              </a:rPr>
              <a:t>()       # Create </a:t>
            </a:r>
            <a:r>
              <a:rPr lang="en-US" altLang="en-US" sz="1400" dirty="0" err="1">
                <a:latin typeface="Calibri (body)"/>
              </a:rPr>
              <a:t>tess</a:t>
            </a:r>
            <a:r>
              <a:rPr lang="en-US" altLang="en-US" sz="1400" dirty="0">
                <a:latin typeface="Calibri (body)"/>
              </a:rPr>
              <a:t> and set some attributes</a:t>
            </a:r>
          </a:p>
          <a:p>
            <a:pPr marL="0" lvl="0" indent="0" fontAlgn="base">
              <a:spcBef>
                <a:spcPct val="20000"/>
              </a:spcBef>
              <a:spcAft>
                <a:spcPct val="0"/>
              </a:spcAft>
              <a:buClrTx/>
              <a:buSzTx/>
              <a:buNone/>
            </a:pPr>
            <a:r>
              <a:rPr lang="en-US" altLang="en-US" sz="1400" dirty="0" err="1">
                <a:latin typeface="Calibri (body)"/>
              </a:rPr>
              <a:t>tess.color</a:t>
            </a:r>
            <a:r>
              <a:rPr lang="en-US" altLang="en-US" sz="1400" dirty="0">
                <a:latin typeface="Calibri (body)"/>
              </a:rPr>
              <a:t>("</a:t>
            </a:r>
            <a:r>
              <a:rPr lang="en-US" altLang="en-US" sz="1400" dirty="0" err="1">
                <a:latin typeface="Calibri (body)"/>
              </a:rPr>
              <a:t>hotpink</a:t>
            </a:r>
            <a:r>
              <a:rPr lang="en-US" altLang="en-US" sz="1400" dirty="0">
                <a:latin typeface="Calibri (body)"/>
              </a:rPr>
              <a:t>")</a:t>
            </a:r>
          </a:p>
          <a:p>
            <a:pPr marL="0" lvl="0" indent="0" fontAlgn="base">
              <a:spcBef>
                <a:spcPct val="20000"/>
              </a:spcBef>
              <a:spcAft>
                <a:spcPct val="0"/>
              </a:spcAft>
              <a:buClrTx/>
              <a:buSzTx/>
              <a:buNone/>
            </a:pPr>
            <a:r>
              <a:rPr lang="en-US" altLang="en-US" sz="1400" dirty="0" err="1">
                <a:latin typeface="Calibri (body)"/>
              </a:rPr>
              <a:t>tess.pensize</a:t>
            </a:r>
            <a:r>
              <a:rPr lang="en-US" altLang="en-US" sz="1400" dirty="0">
                <a:latin typeface="Calibri (body)"/>
              </a:rPr>
              <a:t>(5)</a:t>
            </a:r>
          </a:p>
          <a:p>
            <a:pPr marL="0" lvl="0" indent="0" fontAlgn="base">
              <a:spcBef>
                <a:spcPct val="20000"/>
              </a:spcBef>
              <a:spcAft>
                <a:spcPct val="0"/>
              </a:spcAft>
              <a:buClrTx/>
              <a:buSzTx/>
              <a:buNone/>
            </a:pPr>
            <a:endParaRPr lang="en-US" altLang="en-US" sz="1400" dirty="0">
              <a:latin typeface="Calibri (body)"/>
            </a:endParaRPr>
          </a:p>
          <a:p>
            <a:pPr marL="0" lvl="0" indent="0" fontAlgn="base">
              <a:spcBef>
                <a:spcPct val="20000"/>
              </a:spcBef>
              <a:spcAft>
                <a:spcPct val="0"/>
              </a:spcAft>
              <a:buClrTx/>
              <a:buSzTx/>
              <a:buNone/>
            </a:pPr>
            <a:r>
              <a:rPr lang="en-US" altLang="en-US" sz="1400" dirty="0" err="1">
                <a:latin typeface="Calibri (body)"/>
              </a:rPr>
              <a:t>alex</a:t>
            </a:r>
            <a:r>
              <a:rPr lang="en-US" altLang="en-US" sz="1400" dirty="0">
                <a:latin typeface="Calibri (body)"/>
              </a:rPr>
              <a:t> = </a:t>
            </a:r>
            <a:r>
              <a:rPr lang="en-US" altLang="en-US" sz="1400" dirty="0" err="1">
                <a:latin typeface="Calibri (body)"/>
              </a:rPr>
              <a:t>turtle.Turtle</a:t>
            </a:r>
            <a:r>
              <a:rPr lang="en-US" altLang="en-US" sz="1400" dirty="0">
                <a:latin typeface="Calibri (body)"/>
              </a:rPr>
              <a:t>()       # Create </a:t>
            </a:r>
            <a:r>
              <a:rPr lang="en-US" altLang="en-US" sz="1400" dirty="0" err="1">
                <a:latin typeface="Calibri (body)"/>
              </a:rPr>
              <a:t>alex</a:t>
            </a:r>
            <a:endParaRPr lang="en-US" altLang="en-US" sz="1400" dirty="0">
              <a:latin typeface="Calibri (body)"/>
            </a:endParaRPr>
          </a:p>
          <a:p>
            <a:pPr marL="0" lvl="0" indent="0" fontAlgn="base">
              <a:spcBef>
                <a:spcPct val="20000"/>
              </a:spcBef>
              <a:spcAft>
                <a:spcPct val="0"/>
              </a:spcAft>
              <a:buClrTx/>
              <a:buSzTx/>
              <a:buNone/>
            </a:pPr>
            <a:endParaRPr lang="en-US" altLang="en-US" sz="1400" dirty="0">
              <a:latin typeface="Calibri (body)"/>
            </a:endParaRPr>
          </a:p>
          <a:p>
            <a:pPr marL="0" lvl="0" indent="0" fontAlgn="base">
              <a:spcBef>
                <a:spcPct val="20000"/>
              </a:spcBef>
              <a:spcAft>
                <a:spcPct val="0"/>
              </a:spcAft>
              <a:buClrTx/>
              <a:buSzTx/>
              <a:buNone/>
            </a:pPr>
            <a:r>
              <a:rPr lang="en-US" altLang="en-US" sz="1400" dirty="0" err="1">
                <a:latin typeface="Calibri (body)"/>
              </a:rPr>
              <a:t>tess.forward</a:t>
            </a:r>
            <a:r>
              <a:rPr lang="en-US" altLang="en-US" sz="1400" dirty="0">
                <a:latin typeface="Calibri (body)"/>
              </a:rPr>
              <a:t>(80)             # Make </a:t>
            </a:r>
            <a:r>
              <a:rPr lang="en-US" altLang="en-US" sz="1400" dirty="0" err="1">
                <a:latin typeface="Calibri (body)"/>
              </a:rPr>
              <a:t>tess</a:t>
            </a:r>
            <a:r>
              <a:rPr lang="en-US" altLang="en-US" sz="1400" dirty="0">
                <a:latin typeface="Calibri (body)"/>
              </a:rPr>
              <a:t> draw equilateral triangle</a:t>
            </a:r>
          </a:p>
          <a:p>
            <a:pPr marL="0" lvl="0" indent="0" fontAlgn="base">
              <a:spcBef>
                <a:spcPct val="20000"/>
              </a:spcBef>
              <a:spcAft>
                <a:spcPct val="0"/>
              </a:spcAft>
              <a:buClrTx/>
              <a:buSzTx/>
              <a:buNone/>
            </a:pPr>
            <a:r>
              <a:rPr lang="en-US" altLang="en-US" sz="1400" dirty="0" err="1">
                <a:latin typeface="Calibri (body)"/>
              </a:rPr>
              <a:t>tess.left</a:t>
            </a:r>
            <a:r>
              <a:rPr lang="en-US" altLang="en-US" sz="1400" dirty="0">
                <a:latin typeface="Calibri (body)"/>
              </a:rPr>
              <a:t>(120)</a:t>
            </a:r>
          </a:p>
          <a:p>
            <a:pPr marL="0" lvl="0" indent="0" fontAlgn="base">
              <a:spcBef>
                <a:spcPct val="20000"/>
              </a:spcBef>
              <a:spcAft>
                <a:spcPct val="0"/>
              </a:spcAft>
              <a:buClrTx/>
              <a:buSzTx/>
              <a:buNone/>
            </a:pPr>
            <a:r>
              <a:rPr lang="en-US" altLang="en-US" sz="1400" dirty="0" err="1">
                <a:latin typeface="Calibri (body)"/>
              </a:rPr>
              <a:t>tess.forward</a:t>
            </a:r>
            <a:r>
              <a:rPr lang="en-US" altLang="en-US" sz="1400" dirty="0">
                <a:latin typeface="Calibri (body)"/>
              </a:rPr>
              <a:t>(80)</a:t>
            </a:r>
          </a:p>
          <a:p>
            <a:pPr marL="0" lvl="0" indent="0" fontAlgn="base">
              <a:spcBef>
                <a:spcPct val="20000"/>
              </a:spcBef>
              <a:spcAft>
                <a:spcPct val="0"/>
              </a:spcAft>
              <a:buClrTx/>
              <a:buSzTx/>
              <a:buNone/>
            </a:pPr>
            <a:r>
              <a:rPr lang="en-US" altLang="en-US" sz="1400" dirty="0" err="1">
                <a:latin typeface="Calibri (body)"/>
              </a:rPr>
              <a:t>tess.left</a:t>
            </a:r>
            <a:r>
              <a:rPr lang="en-US" altLang="en-US" sz="1400" dirty="0">
                <a:latin typeface="Calibri (body)"/>
              </a:rPr>
              <a:t>(120)</a:t>
            </a:r>
          </a:p>
          <a:p>
            <a:pPr marL="0" lvl="0" indent="0" fontAlgn="base">
              <a:spcBef>
                <a:spcPct val="20000"/>
              </a:spcBef>
              <a:spcAft>
                <a:spcPct val="0"/>
              </a:spcAft>
              <a:buClrTx/>
              <a:buSzTx/>
              <a:buNone/>
            </a:pPr>
            <a:r>
              <a:rPr lang="en-US" altLang="en-US" sz="1400" dirty="0" err="1">
                <a:latin typeface="Calibri (body)"/>
              </a:rPr>
              <a:t>tess.forward</a:t>
            </a:r>
            <a:r>
              <a:rPr lang="en-US" altLang="en-US" sz="1400" dirty="0">
                <a:latin typeface="Calibri (body)"/>
              </a:rPr>
              <a:t>(80)</a:t>
            </a:r>
          </a:p>
          <a:p>
            <a:pPr marL="0" lvl="0" indent="0" fontAlgn="base">
              <a:spcBef>
                <a:spcPct val="20000"/>
              </a:spcBef>
              <a:spcAft>
                <a:spcPct val="0"/>
              </a:spcAft>
              <a:buClrTx/>
              <a:buSzTx/>
              <a:buNone/>
            </a:pPr>
            <a:r>
              <a:rPr lang="en-US" altLang="en-US" sz="1400" dirty="0" err="1">
                <a:latin typeface="Calibri (body)"/>
              </a:rPr>
              <a:t>tess.left</a:t>
            </a:r>
            <a:r>
              <a:rPr lang="en-US" altLang="en-US" sz="1400" dirty="0">
                <a:latin typeface="Calibri (body)"/>
              </a:rPr>
              <a:t>(120)               # Complete the triangle</a:t>
            </a:r>
          </a:p>
          <a:p>
            <a:pPr marL="0" lvl="0" indent="0" fontAlgn="base">
              <a:spcBef>
                <a:spcPct val="20000"/>
              </a:spcBef>
              <a:spcAft>
                <a:spcPct val="0"/>
              </a:spcAft>
              <a:buClrTx/>
              <a:buSzTx/>
              <a:buNone/>
            </a:pPr>
            <a:endParaRPr lang="en-US" altLang="en-US" sz="1400" dirty="0">
              <a:latin typeface="Calibri (body)"/>
            </a:endParaRPr>
          </a:p>
          <a:p>
            <a:pPr marL="0" lvl="0" indent="0" fontAlgn="base">
              <a:spcBef>
                <a:spcPct val="20000"/>
              </a:spcBef>
              <a:spcAft>
                <a:spcPct val="0"/>
              </a:spcAft>
              <a:buClrTx/>
              <a:buSzTx/>
              <a:buNone/>
            </a:pPr>
            <a:r>
              <a:rPr lang="en-US" altLang="en-US" sz="1400" dirty="0" err="1">
                <a:latin typeface="Calibri (body)"/>
              </a:rPr>
              <a:t>tess.right</a:t>
            </a:r>
            <a:r>
              <a:rPr lang="en-US" altLang="en-US" sz="1400" dirty="0">
                <a:latin typeface="Calibri (body)"/>
              </a:rPr>
              <a:t>(180)              # Turn </a:t>
            </a:r>
            <a:r>
              <a:rPr lang="en-US" altLang="en-US" sz="1400" dirty="0" err="1">
                <a:latin typeface="Calibri (body)"/>
              </a:rPr>
              <a:t>tess</a:t>
            </a:r>
            <a:r>
              <a:rPr lang="en-US" altLang="en-US" sz="1400" dirty="0">
                <a:latin typeface="Calibri (body)"/>
              </a:rPr>
              <a:t> around</a:t>
            </a:r>
          </a:p>
          <a:p>
            <a:pPr marL="0" lvl="0" indent="0" fontAlgn="base">
              <a:spcBef>
                <a:spcPct val="20000"/>
              </a:spcBef>
              <a:spcAft>
                <a:spcPct val="0"/>
              </a:spcAft>
              <a:buClrTx/>
              <a:buSzTx/>
              <a:buNone/>
            </a:pPr>
            <a:r>
              <a:rPr lang="en-US" altLang="en-US" sz="1400" dirty="0" err="1">
                <a:latin typeface="Calibri (body)"/>
              </a:rPr>
              <a:t>tess.forward</a:t>
            </a:r>
            <a:r>
              <a:rPr lang="en-US" altLang="en-US" sz="1400" dirty="0">
                <a:latin typeface="Calibri (body)"/>
              </a:rPr>
              <a:t>(80)             # Move her away from the </a:t>
            </a:r>
            <a:r>
              <a:rPr lang="en-US" altLang="en-US" sz="1400" dirty="0" smtClean="0">
                <a:latin typeface="Calibri (body)"/>
              </a:rPr>
              <a:t>origin</a:t>
            </a:r>
          </a:p>
          <a:p>
            <a:pPr marL="0" lvl="0" indent="0" fontAlgn="base">
              <a:spcBef>
                <a:spcPct val="20000"/>
              </a:spcBef>
              <a:spcAft>
                <a:spcPct val="0"/>
              </a:spcAft>
              <a:buClrTx/>
              <a:buSzTx/>
              <a:buNone/>
            </a:pPr>
            <a:r>
              <a:rPr lang="en-US" altLang="en-US" sz="1400" dirty="0" smtClean="0">
                <a:solidFill>
                  <a:srgbClr val="0033CC"/>
                </a:solidFill>
                <a:latin typeface="Bradley Hand ITC" pitchFamily="66" charset="0"/>
                <a:ea typeface="Batang" pitchFamily="18" charset="-127"/>
              </a:rPr>
              <a:t>(Continued)</a:t>
            </a: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10</a:t>
            </a:fld>
            <a:endParaRPr lang="en-CA" dirty="0"/>
          </a:p>
        </p:txBody>
      </p:sp>
    </p:spTree>
    <p:extLst>
      <p:ext uri="{BB962C8B-B14F-4D97-AF65-F5344CB8AC3E}">
        <p14:creationId xmlns:p14="http://schemas.microsoft.com/office/powerpoint/2010/main" val="198178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lumMod val="50000"/>
                  </a:schemeClr>
                </a:solidFill>
                <a:effectLst>
                  <a:outerShdw blurRad="38100" dist="38100" dir="2700000" algn="tl">
                    <a:srgbClr val="000000">
                      <a:alpha val="43137"/>
                    </a:srgbClr>
                  </a:outerShdw>
                </a:effectLst>
              </a:rPr>
              <a:t>Instances: </a:t>
            </a:r>
            <a:r>
              <a:rPr lang="en-US" b="1" dirty="0">
                <a:solidFill>
                  <a:schemeClr val="accent2">
                    <a:lumMod val="50000"/>
                  </a:schemeClr>
                </a:solidFill>
                <a:effectLst>
                  <a:outerShdw blurRad="38100" dist="38100" dir="2700000" algn="tl">
                    <a:srgbClr val="000000">
                      <a:alpha val="43137"/>
                    </a:srgbClr>
                  </a:outerShdw>
                </a:effectLst>
              </a:rPr>
              <a:t>a herd of </a:t>
            </a:r>
            <a:r>
              <a:rPr lang="en-US" b="1" dirty="0" smtClean="0">
                <a:solidFill>
                  <a:schemeClr val="accent2">
                    <a:lumMod val="50000"/>
                  </a:schemeClr>
                </a:solidFill>
                <a:effectLst>
                  <a:outerShdw blurRad="38100" dist="38100" dir="2700000" algn="tl">
                    <a:srgbClr val="000000">
                      <a:alpha val="43137"/>
                    </a:srgbClr>
                  </a:outerShdw>
                </a:effectLst>
              </a:rPr>
              <a:t>turtles (</a:t>
            </a:r>
            <a:r>
              <a:rPr lang="en-US" b="1" dirty="0" err="1" smtClean="0">
                <a:solidFill>
                  <a:schemeClr val="accent2">
                    <a:lumMod val="50000"/>
                  </a:schemeClr>
                </a:solidFill>
                <a:effectLst>
                  <a:outerShdw blurRad="38100" dist="38100" dir="2700000" algn="tl">
                    <a:srgbClr val="000000">
                      <a:alpha val="43137"/>
                    </a:srgbClr>
                  </a:outerShdw>
                </a:effectLst>
              </a:rPr>
              <a:t>Cont</a:t>
            </a:r>
            <a:r>
              <a:rPr lang="en-US" b="1" dirty="0" smtClean="0">
                <a:solidFill>
                  <a:schemeClr val="accent2">
                    <a:lumMod val="50000"/>
                  </a:schemeClr>
                </a:solidFill>
                <a:effectLst>
                  <a:outerShdw blurRad="38100" dist="38100" dir="2700000" algn="tl">
                    <a:srgbClr val="000000">
                      <a:alpha val="43137"/>
                    </a:srgbClr>
                  </a:outerShdw>
                </a:effectLst>
              </a:rPr>
              <a:t> …)</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altLang="en-US" sz="1400" dirty="0" smtClean="0">
                <a:latin typeface="Calibri (body)"/>
              </a:rPr>
              <a:t>…</a:t>
            </a:r>
          </a:p>
          <a:p>
            <a:pPr marL="0" lvl="0" indent="0" fontAlgn="base">
              <a:spcBef>
                <a:spcPct val="20000"/>
              </a:spcBef>
              <a:spcAft>
                <a:spcPct val="0"/>
              </a:spcAft>
              <a:buClrTx/>
              <a:buSzTx/>
              <a:buNone/>
            </a:pPr>
            <a:r>
              <a:rPr lang="en-US" altLang="en-US" sz="1400" dirty="0" err="1" smtClean="0">
                <a:latin typeface="Calibri (body)"/>
              </a:rPr>
              <a:t>alex.forward</a:t>
            </a:r>
            <a:r>
              <a:rPr lang="en-US" altLang="en-US" sz="1400" dirty="0" smtClean="0">
                <a:latin typeface="Calibri (body)"/>
              </a:rPr>
              <a:t>(50</a:t>
            </a:r>
            <a:r>
              <a:rPr lang="en-US" altLang="en-US" sz="1400" dirty="0">
                <a:latin typeface="Calibri (body)"/>
              </a:rPr>
              <a:t>)             # Make </a:t>
            </a:r>
            <a:r>
              <a:rPr lang="en-US" altLang="en-US" sz="1400" dirty="0" err="1">
                <a:latin typeface="Calibri (body)"/>
              </a:rPr>
              <a:t>alex</a:t>
            </a:r>
            <a:r>
              <a:rPr lang="en-US" altLang="en-US" sz="1400" dirty="0">
                <a:latin typeface="Calibri (body)"/>
              </a:rPr>
              <a:t> draw a </a:t>
            </a:r>
            <a:r>
              <a:rPr lang="en-US" altLang="en-US" sz="1400" dirty="0" smtClean="0">
                <a:latin typeface="Calibri (body)"/>
              </a:rPr>
              <a:t>square </a:t>
            </a:r>
            <a:endParaRPr lang="en-US" altLang="en-US" sz="1400" dirty="0">
              <a:latin typeface="Calibri (body)"/>
            </a:endParaRPr>
          </a:p>
          <a:p>
            <a:pPr marL="0" lvl="0" indent="0" fontAlgn="base">
              <a:spcBef>
                <a:spcPct val="20000"/>
              </a:spcBef>
              <a:spcAft>
                <a:spcPct val="0"/>
              </a:spcAft>
              <a:buClrTx/>
              <a:buSzTx/>
              <a:buNone/>
            </a:pPr>
            <a:r>
              <a:rPr lang="en-US" altLang="en-US" sz="1400" dirty="0" err="1">
                <a:latin typeface="Calibri (body)"/>
              </a:rPr>
              <a:t>alex.left</a:t>
            </a:r>
            <a:r>
              <a:rPr lang="en-US" altLang="en-US" sz="1400" dirty="0">
                <a:latin typeface="Calibri (body)"/>
              </a:rPr>
              <a:t>(90)</a:t>
            </a:r>
          </a:p>
          <a:p>
            <a:pPr marL="0" lvl="0" indent="0" fontAlgn="base">
              <a:spcBef>
                <a:spcPct val="20000"/>
              </a:spcBef>
              <a:spcAft>
                <a:spcPct val="0"/>
              </a:spcAft>
              <a:buClrTx/>
              <a:buSzTx/>
              <a:buNone/>
            </a:pPr>
            <a:r>
              <a:rPr lang="en-US" altLang="en-US" sz="1400" dirty="0" err="1">
                <a:latin typeface="Calibri (body)"/>
              </a:rPr>
              <a:t>alex.forward</a:t>
            </a:r>
            <a:r>
              <a:rPr lang="en-US" altLang="en-US" sz="1400" dirty="0">
                <a:latin typeface="Calibri (body)"/>
              </a:rPr>
              <a:t>(50)</a:t>
            </a:r>
          </a:p>
          <a:p>
            <a:pPr marL="0" lvl="0" indent="0" fontAlgn="base">
              <a:spcBef>
                <a:spcPct val="20000"/>
              </a:spcBef>
              <a:spcAft>
                <a:spcPct val="0"/>
              </a:spcAft>
              <a:buClrTx/>
              <a:buSzTx/>
              <a:buNone/>
            </a:pPr>
            <a:r>
              <a:rPr lang="en-US" altLang="en-US" sz="1400" dirty="0" err="1">
                <a:latin typeface="Calibri (body)"/>
              </a:rPr>
              <a:t>alex.left</a:t>
            </a:r>
            <a:r>
              <a:rPr lang="en-US" altLang="en-US" sz="1400" dirty="0">
                <a:latin typeface="Calibri (body)"/>
              </a:rPr>
              <a:t>(90)</a:t>
            </a:r>
          </a:p>
          <a:p>
            <a:pPr marL="0" lvl="0" indent="0" fontAlgn="base">
              <a:spcBef>
                <a:spcPct val="20000"/>
              </a:spcBef>
              <a:spcAft>
                <a:spcPct val="0"/>
              </a:spcAft>
              <a:buClrTx/>
              <a:buSzTx/>
              <a:buNone/>
            </a:pPr>
            <a:r>
              <a:rPr lang="en-US" altLang="en-US" sz="1400" dirty="0" err="1">
                <a:latin typeface="Calibri (body)"/>
              </a:rPr>
              <a:t>alex.forward</a:t>
            </a:r>
            <a:r>
              <a:rPr lang="en-US" altLang="en-US" sz="1400" dirty="0">
                <a:latin typeface="Calibri (body)"/>
              </a:rPr>
              <a:t>(50)</a:t>
            </a:r>
          </a:p>
          <a:p>
            <a:pPr marL="0" lvl="0" indent="0" fontAlgn="base">
              <a:spcBef>
                <a:spcPct val="20000"/>
              </a:spcBef>
              <a:spcAft>
                <a:spcPct val="0"/>
              </a:spcAft>
              <a:buClrTx/>
              <a:buSzTx/>
              <a:buNone/>
            </a:pPr>
            <a:r>
              <a:rPr lang="en-US" altLang="en-US" sz="1400" dirty="0" err="1">
                <a:latin typeface="Calibri (body)"/>
              </a:rPr>
              <a:t>alex.left</a:t>
            </a:r>
            <a:r>
              <a:rPr lang="en-US" altLang="en-US" sz="1400" dirty="0">
                <a:latin typeface="Calibri (body)"/>
              </a:rPr>
              <a:t>(90)</a:t>
            </a:r>
          </a:p>
          <a:p>
            <a:pPr marL="0" lvl="0" indent="0" fontAlgn="base">
              <a:spcBef>
                <a:spcPct val="20000"/>
              </a:spcBef>
              <a:spcAft>
                <a:spcPct val="0"/>
              </a:spcAft>
              <a:buClrTx/>
              <a:buSzTx/>
              <a:buNone/>
            </a:pPr>
            <a:r>
              <a:rPr lang="en-US" altLang="en-US" sz="1400" dirty="0" err="1">
                <a:latin typeface="Calibri (body)"/>
              </a:rPr>
              <a:t>alex.forward</a:t>
            </a:r>
            <a:r>
              <a:rPr lang="en-US" altLang="en-US" sz="1400" dirty="0">
                <a:latin typeface="Calibri (body)"/>
              </a:rPr>
              <a:t>(50)</a:t>
            </a:r>
          </a:p>
          <a:p>
            <a:pPr marL="0" lvl="0" indent="0" fontAlgn="base">
              <a:spcBef>
                <a:spcPct val="20000"/>
              </a:spcBef>
              <a:spcAft>
                <a:spcPct val="0"/>
              </a:spcAft>
              <a:buClrTx/>
              <a:buSzTx/>
              <a:buNone/>
            </a:pPr>
            <a:r>
              <a:rPr lang="en-US" altLang="en-US" sz="1400" dirty="0" err="1">
                <a:latin typeface="Calibri (body)"/>
              </a:rPr>
              <a:t>alex.left</a:t>
            </a:r>
            <a:r>
              <a:rPr lang="en-US" altLang="en-US" sz="1400" dirty="0">
                <a:latin typeface="Calibri (body)"/>
              </a:rPr>
              <a:t>(90)</a:t>
            </a:r>
          </a:p>
          <a:p>
            <a:pPr marL="0" lvl="0" indent="0" fontAlgn="base">
              <a:spcBef>
                <a:spcPct val="20000"/>
              </a:spcBef>
              <a:spcAft>
                <a:spcPct val="0"/>
              </a:spcAft>
              <a:buClrTx/>
              <a:buSzTx/>
              <a:buNone/>
            </a:pPr>
            <a:endParaRPr lang="en-US" altLang="en-US" sz="1400" dirty="0">
              <a:latin typeface="Calibri (body)"/>
            </a:endParaRPr>
          </a:p>
          <a:p>
            <a:pPr marL="0" lvl="0" indent="0" fontAlgn="base">
              <a:spcBef>
                <a:spcPct val="20000"/>
              </a:spcBef>
              <a:spcAft>
                <a:spcPct val="0"/>
              </a:spcAft>
              <a:buClrTx/>
              <a:buSzTx/>
              <a:buNone/>
            </a:pPr>
            <a:r>
              <a:rPr lang="en-US" altLang="en-US" sz="1400" dirty="0" err="1" smtClean="0">
                <a:latin typeface="Calibri (body)"/>
              </a:rPr>
              <a:t>wn.mainloop</a:t>
            </a:r>
            <a:r>
              <a:rPr lang="en-US" altLang="en-US" sz="1400" dirty="0" smtClean="0">
                <a:latin typeface="Calibri (body)"/>
              </a:rPr>
              <a:t>()</a:t>
            </a:r>
          </a:p>
          <a:p>
            <a:pPr marL="0" lvl="0" indent="0" fontAlgn="base">
              <a:spcBef>
                <a:spcPct val="20000"/>
              </a:spcBef>
              <a:spcAft>
                <a:spcPct val="0"/>
              </a:spcAft>
              <a:buClrTx/>
              <a:buSzTx/>
              <a:buNone/>
            </a:pPr>
            <a:endParaRPr lang="en-US" altLang="en-US" sz="1400" dirty="0">
              <a:latin typeface="Calibri (body)"/>
            </a:endParaRPr>
          </a:p>
          <a:p>
            <a:pPr marL="0" lvl="0" indent="0" fontAlgn="base">
              <a:spcBef>
                <a:spcPct val="20000"/>
              </a:spcBef>
              <a:spcAft>
                <a:spcPct val="0"/>
              </a:spcAft>
              <a:buClrTx/>
              <a:buSzTx/>
              <a:buNone/>
            </a:pPr>
            <a:r>
              <a:rPr lang="en-US" sz="2300" dirty="0">
                <a:solidFill>
                  <a:srgbClr val="0033CC"/>
                </a:solidFill>
                <a:latin typeface="Calibri (body)"/>
              </a:rPr>
              <a:t>Here is what happens when </a:t>
            </a:r>
            <a:r>
              <a:rPr lang="en-US" sz="2300" dirty="0" err="1">
                <a:solidFill>
                  <a:srgbClr val="0033CC"/>
                </a:solidFill>
                <a:latin typeface="Calibri (body)"/>
              </a:rPr>
              <a:t>alex</a:t>
            </a:r>
            <a:r>
              <a:rPr lang="en-US" sz="2300" dirty="0">
                <a:solidFill>
                  <a:srgbClr val="0033CC"/>
                </a:solidFill>
                <a:latin typeface="Calibri (body)"/>
              </a:rPr>
              <a:t> completes his rectangle, and </a:t>
            </a:r>
            <a:r>
              <a:rPr lang="en-US" sz="2300" dirty="0" err="1">
                <a:solidFill>
                  <a:srgbClr val="0033CC"/>
                </a:solidFill>
                <a:latin typeface="Calibri (body)"/>
              </a:rPr>
              <a:t>tess</a:t>
            </a:r>
            <a:r>
              <a:rPr lang="en-US" sz="2300" dirty="0">
                <a:solidFill>
                  <a:srgbClr val="0033CC"/>
                </a:solidFill>
                <a:latin typeface="Calibri (body)"/>
              </a:rPr>
              <a:t> completes her triangle:</a:t>
            </a:r>
            <a:endParaRPr lang="en-US" altLang="en-US" sz="2300" dirty="0" smtClean="0">
              <a:solidFill>
                <a:srgbClr val="0033CC"/>
              </a:solidFill>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11</a:t>
            </a:fld>
            <a:endParaRPr lang="en-C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29622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96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The </a:t>
            </a:r>
            <a:r>
              <a:rPr lang="en-US" b="1" dirty="0">
                <a:solidFill>
                  <a:schemeClr val="accent2">
                    <a:lumMod val="50000"/>
                  </a:schemeClr>
                </a:solidFill>
                <a:effectLst>
                  <a:outerShdw blurRad="38100" dist="38100" dir="2700000" algn="tl">
                    <a:srgbClr val="000000">
                      <a:alpha val="43137"/>
                    </a:srgbClr>
                  </a:outerShdw>
                </a:effectLst>
              </a:rPr>
              <a:t>for </a:t>
            </a:r>
            <a:r>
              <a:rPr lang="en-US" b="1" dirty="0" smtClean="0">
                <a:solidFill>
                  <a:schemeClr val="accent2">
                    <a:lumMod val="50000"/>
                  </a:schemeClr>
                </a:solidFill>
                <a:effectLst>
                  <a:outerShdw blurRad="38100" dist="38100" dir="2700000" algn="tl">
                    <a:srgbClr val="000000">
                      <a:alpha val="43137"/>
                    </a:srgbClr>
                  </a:outerShdw>
                </a:effectLst>
              </a:rPr>
              <a:t>loop</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lvl="0" fontAlgn="base">
              <a:spcBef>
                <a:spcPct val="20000"/>
              </a:spcBef>
              <a:spcAft>
                <a:spcPct val="0"/>
              </a:spcAft>
              <a:buClrTx/>
              <a:buSzTx/>
              <a:buFont typeface="Arial" pitchFamily="34" charset="0"/>
              <a:buChar char="•"/>
            </a:pPr>
            <a:r>
              <a:rPr lang="en-US" sz="2300" dirty="0" smtClean="0">
                <a:latin typeface="Calibri (body)"/>
              </a:rPr>
              <a:t>Looking at </a:t>
            </a:r>
            <a:r>
              <a:rPr lang="en-US" sz="2300" dirty="0">
                <a:latin typeface="Calibri (body)"/>
              </a:rPr>
              <a:t>the previous code, When we drew the square, it was quite tedious. We had to explicitly repeat the steps of moving and turning four times. </a:t>
            </a:r>
            <a:endParaRPr lang="en-US" sz="2300" dirty="0" smtClean="0">
              <a:latin typeface="Calibri (body)"/>
            </a:endParaRPr>
          </a:p>
          <a:p>
            <a:pPr lvl="0" fontAlgn="base">
              <a:spcBef>
                <a:spcPct val="20000"/>
              </a:spcBef>
              <a:spcAft>
                <a:spcPct val="0"/>
              </a:spcAft>
              <a:buClrTx/>
              <a:buSzTx/>
              <a:buFont typeface="Arial" pitchFamily="34" charset="0"/>
              <a:buChar char="•"/>
            </a:pPr>
            <a:r>
              <a:rPr lang="en-US" altLang="en-US" sz="2300" dirty="0">
                <a:latin typeface="Calibri (body)"/>
              </a:rPr>
              <a:t>So a</a:t>
            </a:r>
            <a:r>
              <a:rPr lang="en-US" altLang="en-US" sz="2300" dirty="0">
                <a:solidFill>
                  <a:srgbClr val="0033CC"/>
                </a:solidFill>
                <a:latin typeface="Calibri (body)"/>
              </a:rPr>
              <a:t> </a:t>
            </a:r>
            <a:r>
              <a:rPr lang="en-US" altLang="en-US" sz="2300" b="1" dirty="0">
                <a:solidFill>
                  <a:srgbClr val="FF0000"/>
                </a:solidFill>
                <a:effectLst>
                  <a:outerShdw blurRad="38100" dist="38100" dir="2700000" algn="tl">
                    <a:srgbClr val="000000">
                      <a:alpha val="43137"/>
                    </a:srgbClr>
                  </a:outerShdw>
                </a:effectLst>
                <a:latin typeface="Calibri (body)"/>
              </a:rPr>
              <a:t>basic building block </a:t>
            </a:r>
            <a:r>
              <a:rPr lang="en-US" altLang="en-US" sz="2300" dirty="0">
                <a:latin typeface="Calibri (body)"/>
              </a:rPr>
              <a:t>of all programs is to be able to repeat some code, over and over again</a:t>
            </a:r>
            <a:r>
              <a:rPr lang="en-US" altLang="en-US" sz="2300" dirty="0" smtClean="0">
                <a:latin typeface="Calibri (body)"/>
              </a:rPr>
              <a:t>.</a:t>
            </a:r>
          </a:p>
          <a:p>
            <a:pPr lvl="0" fontAlgn="base">
              <a:spcBef>
                <a:spcPct val="20000"/>
              </a:spcBef>
              <a:spcAft>
                <a:spcPct val="0"/>
              </a:spcAft>
              <a:buClrTx/>
              <a:buSzTx/>
              <a:buFont typeface="Arial" pitchFamily="34" charset="0"/>
              <a:buChar char="•"/>
            </a:pPr>
            <a:r>
              <a:rPr lang="en-US" altLang="en-US" sz="2300" dirty="0">
                <a:latin typeface="Calibri (body)"/>
              </a:rPr>
              <a:t>Python’s for loop solves this for us. Let’s say we have some friends, and we’d like to send them each an email inviting them to our party. We don’t quite know how to send email yet, so for the moment we’ll just print a message for each friend</a:t>
            </a:r>
            <a:r>
              <a:rPr lang="en-US" altLang="en-US" sz="2300" dirty="0" smtClean="0">
                <a:latin typeface="Calibri (body)"/>
              </a:rPr>
              <a:t>:</a:t>
            </a:r>
          </a:p>
          <a:p>
            <a:pPr marL="0" lvl="0" indent="0" fontAlgn="base">
              <a:spcBef>
                <a:spcPct val="20000"/>
              </a:spcBef>
              <a:spcAft>
                <a:spcPct val="0"/>
              </a:spcAft>
              <a:buClrTx/>
              <a:buSzTx/>
              <a:buNone/>
            </a:pPr>
            <a:endParaRPr lang="en-US" altLang="en-US" sz="1400" dirty="0" smtClean="0">
              <a:latin typeface="Calibri (body)"/>
            </a:endParaRPr>
          </a:p>
          <a:p>
            <a:pPr marL="0" lvl="0" indent="0" fontAlgn="base">
              <a:spcBef>
                <a:spcPct val="20000"/>
              </a:spcBef>
              <a:spcAft>
                <a:spcPct val="0"/>
              </a:spcAft>
              <a:buClrTx/>
              <a:buSzTx/>
              <a:buNone/>
            </a:pPr>
            <a:r>
              <a:rPr lang="en-US" altLang="en-US" sz="1800" dirty="0" smtClean="0">
                <a:solidFill>
                  <a:srgbClr val="800000"/>
                </a:solidFill>
                <a:latin typeface="Calibri (body)"/>
              </a:rPr>
              <a:t>for </a:t>
            </a:r>
            <a:r>
              <a:rPr lang="en-US" altLang="en-US" sz="1800" dirty="0">
                <a:solidFill>
                  <a:srgbClr val="800000"/>
                </a:solidFill>
                <a:latin typeface="Calibri (body)"/>
              </a:rPr>
              <a:t>f in ["Joe","Zoe","Brad","Angelina","</a:t>
            </a:r>
            <a:r>
              <a:rPr lang="en-US" altLang="en-US" sz="1800" dirty="0" err="1">
                <a:solidFill>
                  <a:srgbClr val="800000"/>
                </a:solidFill>
                <a:latin typeface="Calibri (body)"/>
              </a:rPr>
              <a:t>Zuki</a:t>
            </a:r>
            <a:r>
              <a:rPr lang="en-US" altLang="en-US" sz="1800" dirty="0">
                <a:solidFill>
                  <a:srgbClr val="800000"/>
                </a:solidFill>
                <a:latin typeface="Calibri (body)"/>
              </a:rPr>
              <a:t>","</a:t>
            </a:r>
            <a:r>
              <a:rPr lang="en-US" altLang="en-US" sz="1800" dirty="0" err="1">
                <a:solidFill>
                  <a:srgbClr val="800000"/>
                </a:solidFill>
                <a:latin typeface="Calibri (body)"/>
              </a:rPr>
              <a:t>Thandi</a:t>
            </a:r>
            <a:r>
              <a:rPr lang="en-US" altLang="en-US" sz="1800" dirty="0">
                <a:solidFill>
                  <a:srgbClr val="800000"/>
                </a:solidFill>
                <a:latin typeface="Calibri (body)"/>
              </a:rPr>
              <a:t>","Paris"]:</a:t>
            </a:r>
          </a:p>
          <a:p>
            <a:pPr marL="0" lvl="0" indent="0" fontAlgn="base">
              <a:spcBef>
                <a:spcPct val="20000"/>
              </a:spcBef>
              <a:spcAft>
                <a:spcPct val="0"/>
              </a:spcAft>
              <a:buClrTx/>
              <a:buSzTx/>
              <a:buNone/>
            </a:pPr>
            <a:r>
              <a:rPr lang="en-US" altLang="en-US" sz="1800" dirty="0">
                <a:solidFill>
                  <a:srgbClr val="800000"/>
                </a:solidFill>
                <a:latin typeface="Calibri (body)"/>
              </a:rPr>
              <a:t>    invite = "Hi " + f + ".  Please come to my party on Saturday!"</a:t>
            </a:r>
          </a:p>
          <a:p>
            <a:pPr marL="0" lvl="0" indent="0" fontAlgn="base">
              <a:spcBef>
                <a:spcPct val="20000"/>
              </a:spcBef>
              <a:spcAft>
                <a:spcPct val="0"/>
              </a:spcAft>
              <a:buClrTx/>
              <a:buSzTx/>
              <a:buNone/>
            </a:pPr>
            <a:r>
              <a:rPr lang="en-US" altLang="en-US" sz="1800" dirty="0">
                <a:solidFill>
                  <a:srgbClr val="800000"/>
                </a:solidFill>
                <a:latin typeface="Calibri (body)"/>
              </a:rPr>
              <a:t>    print(invite)</a:t>
            </a:r>
          </a:p>
          <a:p>
            <a:pPr marL="0" lvl="0" indent="0" fontAlgn="base">
              <a:spcBef>
                <a:spcPct val="20000"/>
              </a:spcBef>
              <a:spcAft>
                <a:spcPct val="0"/>
              </a:spcAft>
              <a:buClrTx/>
              <a:buSzTx/>
              <a:buNone/>
            </a:pPr>
            <a:r>
              <a:rPr lang="en-US" altLang="en-US" sz="1800" dirty="0">
                <a:solidFill>
                  <a:srgbClr val="800000"/>
                </a:solidFill>
                <a:latin typeface="Calibri (body)"/>
              </a:rPr>
              <a:t># more code can follow here ...</a:t>
            </a:r>
            <a:endParaRPr lang="en-US" altLang="en-US" sz="1800" dirty="0" smtClean="0">
              <a:solidFill>
                <a:srgbClr val="800000"/>
              </a:solidFill>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12</a:t>
            </a:fld>
            <a:endParaRPr lang="en-CA" dirty="0"/>
          </a:p>
        </p:txBody>
      </p:sp>
    </p:spTree>
    <p:extLst>
      <p:ext uri="{BB962C8B-B14F-4D97-AF65-F5344CB8AC3E}">
        <p14:creationId xmlns:p14="http://schemas.microsoft.com/office/powerpoint/2010/main" val="100405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Flow </a:t>
            </a:r>
            <a:r>
              <a:rPr lang="en-US" b="1" dirty="0">
                <a:solidFill>
                  <a:schemeClr val="accent2">
                    <a:lumMod val="50000"/>
                  </a:schemeClr>
                </a:solidFill>
                <a:effectLst>
                  <a:outerShdw blurRad="38100" dist="38100" dir="2700000" algn="tl">
                    <a:srgbClr val="000000">
                      <a:alpha val="43137"/>
                    </a:srgbClr>
                  </a:outerShdw>
                </a:effectLst>
              </a:rPr>
              <a:t>of Execution of the for loop</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lvl="0" fontAlgn="base">
              <a:spcBef>
                <a:spcPct val="20000"/>
              </a:spcBef>
              <a:spcAft>
                <a:spcPct val="0"/>
              </a:spcAft>
              <a:buClrTx/>
              <a:buSzTx/>
              <a:buFont typeface="Arial" pitchFamily="34" charset="0"/>
              <a:buChar char="•"/>
            </a:pPr>
            <a:r>
              <a:rPr lang="en-US" sz="2300" dirty="0">
                <a:latin typeface="Calibri (body)"/>
              </a:rPr>
              <a:t>f</a:t>
            </a:r>
            <a:r>
              <a:rPr lang="en-US" sz="2300" dirty="0" smtClean="0">
                <a:latin typeface="Calibri (body)"/>
              </a:rPr>
              <a:t> is called </a:t>
            </a:r>
            <a:r>
              <a:rPr lang="en-US" sz="2300" dirty="0">
                <a:latin typeface="Calibri (body)"/>
              </a:rPr>
              <a:t>the loop </a:t>
            </a:r>
            <a:r>
              <a:rPr lang="en-US" sz="2300" dirty="0" smtClean="0">
                <a:latin typeface="Calibri (body)"/>
              </a:rPr>
              <a:t>variable</a:t>
            </a:r>
          </a:p>
          <a:p>
            <a:pPr lvl="0" fontAlgn="base">
              <a:spcBef>
                <a:spcPct val="20000"/>
              </a:spcBef>
              <a:spcAft>
                <a:spcPct val="0"/>
              </a:spcAft>
              <a:buClrTx/>
              <a:buSzTx/>
              <a:buFont typeface="Arial" pitchFamily="34" charset="0"/>
              <a:buChar char="•"/>
            </a:pPr>
            <a:r>
              <a:rPr lang="en-US" sz="2300" dirty="0">
                <a:latin typeface="Calibri (body)"/>
              </a:rPr>
              <a:t>L</a:t>
            </a:r>
            <a:r>
              <a:rPr lang="en-US" sz="2300" dirty="0" smtClean="0">
                <a:latin typeface="Calibri (body)"/>
              </a:rPr>
              <a:t>oop body has two statements</a:t>
            </a:r>
          </a:p>
          <a:p>
            <a:pPr lvl="0" fontAlgn="base">
              <a:spcBef>
                <a:spcPct val="20000"/>
              </a:spcBef>
              <a:spcAft>
                <a:spcPct val="0"/>
              </a:spcAft>
              <a:buClrTx/>
              <a:buSzTx/>
              <a:buFont typeface="Arial" pitchFamily="34" charset="0"/>
              <a:buChar char="•"/>
            </a:pPr>
            <a:r>
              <a:rPr lang="en-US" sz="2300" dirty="0">
                <a:latin typeface="Calibri (body)"/>
              </a:rPr>
              <a:t>T</a:t>
            </a:r>
            <a:r>
              <a:rPr lang="en-US" sz="2300" dirty="0" smtClean="0">
                <a:latin typeface="Calibri (body)"/>
              </a:rPr>
              <a:t>erminating </a:t>
            </a:r>
            <a:r>
              <a:rPr lang="en-US" sz="2300" dirty="0">
                <a:latin typeface="Calibri (body)"/>
              </a:rPr>
              <a:t>condition of the </a:t>
            </a:r>
            <a:r>
              <a:rPr lang="en-US" sz="2300" dirty="0" smtClean="0">
                <a:latin typeface="Calibri (body)"/>
              </a:rPr>
              <a:t>loop (</a:t>
            </a:r>
            <a:r>
              <a:rPr lang="en-US" sz="2300" dirty="0">
                <a:latin typeface="Calibri (body)"/>
              </a:rPr>
              <a:t>if </a:t>
            </a:r>
            <a:r>
              <a:rPr lang="en-US" sz="2300" dirty="0" smtClean="0">
                <a:latin typeface="Calibri (body)"/>
              </a:rPr>
              <a:t>there </a:t>
            </a:r>
            <a:r>
              <a:rPr lang="en-US" sz="2300" dirty="0">
                <a:latin typeface="Calibri (body)"/>
              </a:rPr>
              <a:t>are </a:t>
            </a:r>
            <a:r>
              <a:rPr lang="en-US" sz="2300" dirty="0" smtClean="0">
                <a:latin typeface="Calibri (body)"/>
              </a:rPr>
              <a:t>no items left to be processed)</a:t>
            </a:r>
          </a:p>
          <a:p>
            <a:pPr marL="0" lvl="0" indent="0" fontAlgn="base">
              <a:spcBef>
                <a:spcPct val="20000"/>
              </a:spcBef>
              <a:spcAft>
                <a:spcPct val="0"/>
              </a:spcAft>
              <a:buClrTx/>
              <a:buSzTx/>
              <a:buNone/>
            </a:pPr>
            <a:r>
              <a:rPr lang="en-US" sz="2400" dirty="0"/>
              <a:t>As a program executes, the interpreter always keeps track of which statement is about to be executed. We call this the </a:t>
            </a:r>
            <a:r>
              <a:rPr lang="en-US" sz="2400" b="1" dirty="0">
                <a:solidFill>
                  <a:srgbClr val="0033CC"/>
                </a:solidFill>
                <a:effectLst>
                  <a:outerShdw blurRad="38100" dist="38100" dir="2700000" algn="tl">
                    <a:srgbClr val="000000">
                      <a:alpha val="43137"/>
                    </a:srgbClr>
                  </a:outerShdw>
                </a:effectLst>
              </a:rPr>
              <a:t>control flow</a:t>
            </a:r>
            <a:r>
              <a:rPr lang="en-US" sz="2400" dirty="0"/>
              <a:t>, of the </a:t>
            </a:r>
            <a:r>
              <a:rPr lang="en-US" sz="2400" b="1" dirty="0">
                <a:solidFill>
                  <a:srgbClr val="0033CC"/>
                </a:solidFill>
                <a:effectLst>
                  <a:outerShdw blurRad="38100" dist="38100" dir="2700000" algn="tl">
                    <a:srgbClr val="000000">
                      <a:alpha val="43137"/>
                    </a:srgbClr>
                  </a:outerShdw>
                </a:effectLst>
              </a:rPr>
              <a:t>flow of </a:t>
            </a:r>
            <a:r>
              <a:rPr lang="en-US" sz="2400" b="1" dirty="0" smtClean="0">
                <a:solidFill>
                  <a:srgbClr val="0033CC"/>
                </a:solidFill>
                <a:effectLst>
                  <a:outerShdw blurRad="38100" dist="38100" dir="2700000" algn="tl">
                    <a:srgbClr val="000000">
                      <a:alpha val="43137"/>
                    </a:srgbClr>
                  </a:outerShdw>
                </a:effectLst>
              </a:rPr>
              <a:t>execution </a:t>
            </a:r>
            <a:r>
              <a:rPr lang="en-US" sz="2400" dirty="0" smtClean="0"/>
              <a:t>of </a:t>
            </a:r>
            <a:r>
              <a:rPr lang="en-US" sz="2400" dirty="0"/>
              <a:t>the program.</a:t>
            </a:r>
            <a:endParaRPr lang="en-US" sz="2300" dirty="0" smtClean="0">
              <a:latin typeface="Calibri (body)"/>
            </a:endParaRPr>
          </a:p>
          <a:p>
            <a:pPr marL="0" lvl="0" indent="0" fontAlgn="base">
              <a:spcBef>
                <a:spcPct val="20000"/>
              </a:spcBef>
              <a:spcAft>
                <a:spcPct val="0"/>
              </a:spcAft>
              <a:buClrTx/>
              <a:buSzTx/>
              <a:buNone/>
            </a:pPr>
            <a:endParaRPr lang="en-US" sz="2300" dirty="0" smtClean="0">
              <a:latin typeface="Calibri (body)"/>
            </a:endParaRPr>
          </a:p>
          <a:p>
            <a:pPr lvl="0" fontAlgn="base">
              <a:spcBef>
                <a:spcPct val="20000"/>
              </a:spcBef>
              <a:spcAft>
                <a:spcPct val="0"/>
              </a:spcAft>
              <a:buClrTx/>
              <a:buSzTx/>
              <a:buFont typeface="Arial" pitchFamily="34" charset="0"/>
              <a:buChar char="•"/>
            </a:pPr>
            <a:endParaRPr lang="en-US" sz="2300" dirty="0" smtClean="0">
              <a:latin typeface="Calibri (body)"/>
            </a:endParaRPr>
          </a:p>
          <a:p>
            <a:pPr lvl="0" fontAlgn="base">
              <a:spcBef>
                <a:spcPct val="20000"/>
              </a:spcBef>
              <a:spcAft>
                <a:spcPct val="0"/>
              </a:spcAft>
              <a:buClrTx/>
              <a:buSzTx/>
              <a:buFont typeface="Arial" pitchFamily="34" charset="0"/>
              <a:buChar char="•"/>
            </a:pPr>
            <a:endParaRPr lang="en-US" altLang="en-US" sz="14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13</a:t>
            </a:fld>
            <a:endParaRPr lang="en-CA" dirty="0"/>
          </a:p>
        </p:txBody>
      </p:sp>
    </p:spTree>
    <p:extLst>
      <p:ext uri="{BB962C8B-B14F-4D97-AF65-F5344CB8AC3E}">
        <p14:creationId xmlns:p14="http://schemas.microsoft.com/office/powerpoint/2010/main" val="979744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Flowchart </a:t>
            </a:r>
            <a:r>
              <a:rPr lang="en-US" b="1" dirty="0">
                <a:solidFill>
                  <a:schemeClr val="accent2">
                    <a:lumMod val="50000"/>
                  </a:schemeClr>
                </a:solidFill>
                <a:effectLst>
                  <a:outerShdw blurRad="38100" dist="38100" dir="2700000" algn="tl">
                    <a:srgbClr val="000000">
                      <a:alpha val="43137"/>
                    </a:srgbClr>
                  </a:outerShdw>
                </a:effectLst>
              </a:rPr>
              <a:t>of a for loop</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sz="2300" dirty="0">
                <a:latin typeface="Calibri (body)"/>
              </a:rPr>
              <a:t>Control flow is often easy to visualize and understand if we draw a flowchart. This shows the exact steps and logic of how the for statement executes</a:t>
            </a:r>
            <a:r>
              <a:rPr lang="en-US" sz="2300" dirty="0" smtClean="0">
                <a:latin typeface="Calibri (body)"/>
              </a:rPr>
              <a:t>.</a:t>
            </a:r>
          </a:p>
          <a:p>
            <a:pPr marL="0" lvl="0" indent="0" fontAlgn="base">
              <a:spcBef>
                <a:spcPct val="20000"/>
              </a:spcBef>
              <a:spcAft>
                <a:spcPct val="0"/>
              </a:spcAft>
              <a:buClrTx/>
              <a:buSzTx/>
              <a:buNone/>
            </a:pPr>
            <a:endParaRPr lang="en-US" sz="2300" dirty="0" smtClean="0">
              <a:latin typeface="Calibri (body)"/>
            </a:endParaRPr>
          </a:p>
          <a:p>
            <a:pPr lvl="0" fontAlgn="base">
              <a:spcBef>
                <a:spcPct val="20000"/>
              </a:spcBef>
              <a:spcAft>
                <a:spcPct val="0"/>
              </a:spcAft>
              <a:buClrTx/>
              <a:buSzTx/>
              <a:buFont typeface="Arial" pitchFamily="34" charset="0"/>
              <a:buChar char="•"/>
            </a:pPr>
            <a:endParaRPr lang="en-US" sz="2300" dirty="0" smtClean="0">
              <a:latin typeface="Calibri (body)"/>
            </a:endParaRPr>
          </a:p>
          <a:p>
            <a:pPr lvl="0" fontAlgn="base">
              <a:spcBef>
                <a:spcPct val="20000"/>
              </a:spcBef>
              <a:spcAft>
                <a:spcPct val="0"/>
              </a:spcAft>
              <a:buClrTx/>
              <a:buSzTx/>
              <a:buFont typeface="Arial" pitchFamily="34" charset="0"/>
              <a:buChar char="•"/>
            </a:pPr>
            <a:endParaRPr lang="en-US" altLang="en-US" sz="14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14</a:t>
            </a:fld>
            <a:endParaRPr lang="en-C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604654"/>
            <a:ext cx="3581400" cy="394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440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fontScale="90000"/>
          </a:bodyPr>
          <a:lstStyle/>
          <a:p>
            <a:r>
              <a:rPr lang="en-US" b="1" dirty="0" smtClean="0">
                <a:solidFill>
                  <a:schemeClr val="accent2">
                    <a:lumMod val="50000"/>
                  </a:schemeClr>
                </a:solidFill>
                <a:effectLst>
                  <a:outerShdw blurRad="38100" dist="38100" dir="2700000" algn="tl">
                    <a:srgbClr val="000000">
                      <a:alpha val="43137"/>
                    </a:srgbClr>
                  </a:outerShdw>
                </a:effectLst>
              </a:rPr>
              <a:t>The </a:t>
            </a:r>
            <a:r>
              <a:rPr lang="en-US" b="1" dirty="0">
                <a:solidFill>
                  <a:schemeClr val="accent2">
                    <a:lumMod val="50000"/>
                  </a:schemeClr>
                </a:solidFill>
                <a:effectLst>
                  <a:outerShdw blurRad="38100" dist="38100" dir="2700000" algn="tl">
                    <a:srgbClr val="000000">
                      <a:alpha val="43137"/>
                    </a:srgbClr>
                  </a:outerShdw>
                </a:effectLst>
              </a:rPr>
              <a:t>loop simplifies our turtle </a:t>
            </a:r>
            <a:r>
              <a:rPr lang="en-US" b="1" dirty="0" smtClean="0">
                <a:solidFill>
                  <a:schemeClr val="accent2">
                    <a:lumMod val="50000"/>
                  </a:schemeClr>
                </a:solidFill>
                <a:effectLst>
                  <a:outerShdw blurRad="38100" dist="38100" dir="2700000" algn="tl">
                    <a:srgbClr val="000000">
                      <a:alpha val="43137"/>
                    </a:srgbClr>
                  </a:outerShdw>
                </a:effectLst>
              </a:rPr>
              <a:t>program</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sz="2300" dirty="0" smtClean="0">
                <a:latin typeface="Calibri (body)"/>
              </a:rPr>
              <a:t>We </a:t>
            </a:r>
            <a:r>
              <a:rPr lang="en-US" sz="2300" dirty="0">
                <a:latin typeface="Calibri (body)"/>
              </a:rPr>
              <a:t>previously used 8 lines to have </a:t>
            </a:r>
            <a:r>
              <a:rPr lang="en-US" sz="2300" dirty="0" err="1">
                <a:latin typeface="Calibri (body)"/>
              </a:rPr>
              <a:t>alex</a:t>
            </a:r>
            <a:r>
              <a:rPr lang="en-US" sz="2300" dirty="0">
                <a:latin typeface="Calibri (body)"/>
              </a:rPr>
              <a:t> draw the four sides of a square. This does exactly the same, but using just three lines:</a:t>
            </a:r>
            <a:endParaRPr lang="en-US" sz="2300" dirty="0" smtClean="0">
              <a:latin typeface="Calibri (body)"/>
            </a:endParaRPr>
          </a:p>
          <a:p>
            <a:pPr marL="0" lvl="0" indent="0" fontAlgn="base">
              <a:spcBef>
                <a:spcPct val="20000"/>
              </a:spcBef>
              <a:spcAft>
                <a:spcPct val="0"/>
              </a:spcAft>
              <a:buClrTx/>
              <a:buSzTx/>
              <a:buNone/>
            </a:pPr>
            <a:endParaRPr lang="en-US" sz="1400" dirty="0" smtClean="0">
              <a:latin typeface="Calibri (body)"/>
            </a:endParaRPr>
          </a:p>
          <a:p>
            <a:pPr marL="0" lvl="0" indent="0" fontAlgn="base">
              <a:spcBef>
                <a:spcPct val="20000"/>
              </a:spcBef>
              <a:spcAft>
                <a:spcPct val="0"/>
              </a:spcAft>
              <a:buClrTx/>
              <a:buSzTx/>
              <a:buNone/>
            </a:pPr>
            <a:r>
              <a:rPr lang="en-US" sz="1400" dirty="0" smtClean="0">
                <a:latin typeface="Calibri (body)"/>
              </a:rPr>
              <a:t>for </a:t>
            </a:r>
            <a:r>
              <a:rPr lang="en-US" sz="1400" dirty="0" err="1">
                <a:latin typeface="Calibri (body)"/>
              </a:rPr>
              <a:t>i</a:t>
            </a:r>
            <a:r>
              <a:rPr lang="en-US" sz="1400" dirty="0">
                <a:latin typeface="Calibri (body)"/>
              </a:rPr>
              <a:t> in [0,1,2,3]: </a:t>
            </a:r>
            <a:r>
              <a:rPr lang="en-US" sz="1400" dirty="0" smtClean="0">
                <a:latin typeface="Calibri (body)"/>
              </a:rPr>
              <a:t># make </a:t>
            </a:r>
            <a:r>
              <a:rPr lang="en-US" sz="1400" dirty="0">
                <a:latin typeface="Calibri (body)"/>
              </a:rPr>
              <a:t>the loop body execute 4 times</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alex.forward</a:t>
            </a:r>
            <a:r>
              <a:rPr lang="en-US" sz="1400" dirty="0">
                <a:latin typeface="Calibri (body)"/>
              </a:rPr>
              <a:t>(50)</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alex.left</a:t>
            </a:r>
            <a:r>
              <a:rPr lang="en-US" sz="1400" dirty="0">
                <a:latin typeface="Calibri (body)"/>
              </a:rPr>
              <a:t>(90</a:t>
            </a:r>
            <a:r>
              <a:rPr lang="en-US" sz="1400" dirty="0" smtClean="0">
                <a:latin typeface="Calibri (body)"/>
              </a:rPr>
              <a:t>)</a:t>
            </a:r>
          </a:p>
          <a:p>
            <a:pPr marL="0" lvl="0" indent="0" fontAlgn="base">
              <a:spcBef>
                <a:spcPct val="20000"/>
              </a:spcBef>
              <a:spcAft>
                <a:spcPct val="0"/>
              </a:spcAft>
              <a:buClrTx/>
              <a:buSzTx/>
              <a:buNone/>
            </a:pPr>
            <a:endParaRPr lang="en-US" sz="1400" dirty="0" smtClean="0">
              <a:latin typeface="Calibri (body)"/>
            </a:endParaRPr>
          </a:p>
          <a:p>
            <a:pPr marL="0" lvl="0" indent="0" fontAlgn="base">
              <a:spcBef>
                <a:spcPct val="20000"/>
              </a:spcBef>
              <a:spcAft>
                <a:spcPct val="0"/>
              </a:spcAft>
              <a:buClrTx/>
              <a:buSzTx/>
              <a:buNone/>
            </a:pPr>
            <a:r>
              <a:rPr lang="en-US" sz="2300" dirty="0">
                <a:latin typeface="Calibri (body)"/>
              </a:rPr>
              <a:t>In fact, they are so popular that Python gives us special built-in range </a:t>
            </a:r>
            <a:r>
              <a:rPr lang="en-US" sz="2300" dirty="0" smtClean="0">
                <a:latin typeface="Calibri (body)"/>
              </a:rPr>
              <a:t>objects</a:t>
            </a:r>
          </a:p>
          <a:p>
            <a:pPr marL="0" lvl="0" indent="0" fontAlgn="base">
              <a:spcBef>
                <a:spcPct val="20000"/>
              </a:spcBef>
              <a:spcAft>
                <a:spcPct val="0"/>
              </a:spcAft>
              <a:buClrTx/>
              <a:buSzTx/>
              <a:buNone/>
            </a:pPr>
            <a:endParaRPr lang="en-US" sz="1400" dirty="0">
              <a:latin typeface="Calibri (body)"/>
            </a:endParaRPr>
          </a:p>
          <a:p>
            <a:pPr marL="0" lvl="0" indent="0" fontAlgn="base">
              <a:spcBef>
                <a:spcPct val="20000"/>
              </a:spcBef>
              <a:spcAft>
                <a:spcPct val="0"/>
              </a:spcAft>
              <a:buClrTx/>
              <a:buSzTx/>
              <a:buNone/>
            </a:pPr>
            <a:r>
              <a:rPr lang="en-US" sz="1400" dirty="0">
                <a:latin typeface="Calibri (body)"/>
              </a:rPr>
              <a:t>for </a:t>
            </a:r>
            <a:r>
              <a:rPr lang="en-US" sz="1400" dirty="0" err="1">
                <a:latin typeface="Calibri (body)"/>
              </a:rPr>
              <a:t>i</a:t>
            </a:r>
            <a:r>
              <a:rPr lang="en-US" sz="1400" dirty="0">
                <a:latin typeface="Calibri (body)"/>
              </a:rPr>
              <a:t> in range(4):</a:t>
            </a:r>
          </a:p>
          <a:p>
            <a:pPr marL="0" lvl="0" indent="0" fontAlgn="base">
              <a:spcBef>
                <a:spcPct val="20000"/>
              </a:spcBef>
              <a:spcAft>
                <a:spcPct val="0"/>
              </a:spcAft>
              <a:buClrTx/>
              <a:buSzTx/>
              <a:buNone/>
            </a:pPr>
            <a:r>
              <a:rPr lang="en-US" sz="1400" dirty="0">
                <a:latin typeface="Calibri (body)"/>
              </a:rPr>
              <a:t>    # Executes the body with </a:t>
            </a:r>
            <a:r>
              <a:rPr lang="en-US" sz="1400" dirty="0" err="1">
                <a:latin typeface="Calibri (body)"/>
              </a:rPr>
              <a:t>i</a:t>
            </a:r>
            <a:r>
              <a:rPr lang="en-US" sz="1400" dirty="0">
                <a:latin typeface="Calibri (body)"/>
              </a:rPr>
              <a:t> = 0, then 1, then 2, then 3</a:t>
            </a:r>
          </a:p>
          <a:p>
            <a:pPr marL="0" lvl="0" indent="0" fontAlgn="base">
              <a:spcBef>
                <a:spcPct val="20000"/>
              </a:spcBef>
              <a:spcAft>
                <a:spcPct val="0"/>
              </a:spcAft>
              <a:buClrTx/>
              <a:buSzTx/>
              <a:buNone/>
            </a:pPr>
            <a:r>
              <a:rPr lang="en-US" sz="1400" dirty="0">
                <a:latin typeface="Calibri (body)"/>
              </a:rPr>
              <a:t>for x in range(10):</a:t>
            </a:r>
          </a:p>
          <a:p>
            <a:pPr marL="0" lvl="0" indent="0" fontAlgn="base">
              <a:spcBef>
                <a:spcPct val="20000"/>
              </a:spcBef>
              <a:spcAft>
                <a:spcPct val="0"/>
              </a:spcAft>
              <a:buClrTx/>
              <a:buSzTx/>
              <a:buNone/>
            </a:pPr>
            <a:r>
              <a:rPr lang="en-US" sz="1400" dirty="0">
                <a:latin typeface="Calibri (body)"/>
              </a:rPr>
              <a:t>    # Sets x to each of ... [0, 1, 2, 3, 4, 5, 6, 7, 8, 9]</a:t>
            </a:r>
            <a:endParaRPr lang="en-US" sz="1400" dirty="0" smtClean="0">
              <a:latin typeface="Calibri (body)"/>
            </a:endParaRPr>
          </a:p>
          <a:p>
            <a:pPr marL="0" lvl="0" indent="0" fontAlgn="base">
              <a:spcBef>
                <a:spcPct val="20000"/>
              </a:spcBef>
              <a:spcAft>
                <a:spcPct val="0"/>
              </a:spcAft>
              <a:buClrTx/>
              <a:buSzTx/>
              <a:buNone/>
            </a:pPr>
            <a:r>
              <a:rPr lang="en-US" sz="2300" dirty="0" smtClean="0">
                <a:latin typeface="Calibri (body)"/>
              </a:rPr>
              <a:t>So the square drawing  code above becomes:</a:t>
            </a:r>
          </a:p>
          <a:p>
            <a:pPr marL="0" lvl="0" indent="0" fontAlgn="base">
              <a:spcBef>
                <a:spcPct val="20000"/>
              </a:spcBef>
              <a:spcAft>
                <a:spcPct val="0"/>
              </a:spcAft>
              <a:buClrTx/>
              <a:buSzTx/>
              <a:buNone/>
            </a:pPr>
            <a:r>
              <a:rPr lang="en-US" sz="1400" dirty="0">
                <a:latin typeface="Calibri (body)"/>
              </a:rPr>
              <a:t>for </a:t>
            </a:r>
            <a:r>
              <a:rPr lang="en-US" sz="1400" dirty="0" err="1">
                <a:latin typeface="Calibri (body)"/>
              </a:rPr>
              <a:t>i</a:t>
            </a:r>
            <a:r>
              <a:rPr lang="en-US" sz="1400" dirty="0">
                <a:latin typeface="Calibri (body)"/>
              </a:rPr>
              <a:t> in range(4):</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alex.forward</a:t>
            </a:r>
            <a:r>
              <a:rPr lang="en-US" sz="1400" dirty="0">
                <a:latin typeface="Calibri (body)"/>
              </a:rPr>
              <a:t>(50)</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alex.left</a:t>
            </a:r>
            <a:r>
              <a:rPr lang="en-US" sz="1400" dirty="0">
                <a:latin typeface="Calibri (body)"/>
              </a:rPr>
              <a:t>(90)</a:t>
            </a:r>
            <a:endParaRPr lang="en-US" sz="1400" dirty="0" smtClean="0">
              <a:latin typeface="Calibri (body)"/>
            </a:endParaRPr>
          </a:p>
          <a:p>
            <a:pPr lvl="0" fontAlgn="base">
              <a:spcBef>
                <a:spcPct val="20000"/>
              </a:spcBef>
              <a:spcAft>
                <a:spcPct val="0"/>
              </a:spcAft>
              <a:buClrTx/>
              <a:buSzTx/>
              <a:buFont typeface="Arial" pitchFamily="34" charset="0"/>
              <a:buChar char="•"/>
            </a:pPr>
            <a:endParaRPr lang="en-US" altLang="en-US" sz="14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15</a:t>
            </a:fld>
            <a:endParaRPr lang="en-CA" dirty="0"/>
          </a:p>
        </p:txBody>
      </p:sp>
    </p:spTree>
    <p:extLst>
      <p:ext uri="{BB962C8B-B14F-4D97-AF65-F5344CB8AC3E}">
        <p14:creationId xmlns:p14="http://schemas.microsoft.com/office/powerpoint/2010/main" val="392766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Questions</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sz="2300" dirty="0" smtClean="0">
                <a:latin typeface="Calibri (body)"/>
              </a:rPr>
              <a:t>What </a:t>
            </a:r>
            <a:r>
              <a:rPr lang="en-US" sz="2300" dirty="0">
                <a:latin typeface="Calibri (body)"/>
              </a:rPr>
              <a:t>would happen if we made this change</a:t>
            </a:r>
            <a:r>
              <a:rPr lang="en-US" sz="2300" dirty="0" smtClean="0">
                <a:latin typeface="Calibri (body)"/>
              </a:rPr>
              <a:t>?</a:t>
            </a:r>
          </a:p>
          <a:p>
            <a:pPr marL="0" lvl="0" indent="0" fontAlgn="base">
              <a:spcBef>
                <a:spcPct val="20000"/>
              </a:spcBef>
              <a:spcAft>
                <a:spcPct val="0"/>
              </a:spcAft>
              <a:buClrTx/>
              <a:buSzTx/>
              <a:buNone/>
            </a:pPr>
            <a:endParaRPr lang="en-US" sz="1400" dirty="0" smtClean="0">
              <a:latin typeface="Calibri (body)"/>
            </a:endParaRPr>
          </a:p>
          <a:p>
            <a:pPr marL="0" lvl="0" indent="0" fontAlgn="base">
              <a:spcBef>
                <a:spcPct val="20000"/>
              </a:spcBef>
              <a:spcAft>
                <a:spcPct val="0"/>
              </a:spcAft>
              <a:buClrTx/>
              <a:buSzTx/>
              <a:buNone/>
            </a:pPr>
            <a:r>
              <a:rPr lang="en-US" sz="1400" dirty="0" smtClean="0">
                <a:latin typeface="Calibri (body)"/>
              </a:rPr>
              <a:t>for </a:t>
            </a:r>
            <a:r>
              <a:rPr lang="en-US" sz="1400" dirty="0">
                <a:latin typeface="Calibri (body)"/>
              </a:rPr>
              <a:t>c in ["yellow", "red", "purple", "blue"]:</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alex.color</a:t>
            </a:r>
            <a:r>
              <a:rPr lang="en-US" sz="1400" dirty="0">
                <a:latin typeface="Calibri (body)"/>
              </a:rPr>
              <a:t>(c)</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alex.forward</a:t>
            </a:r>
            <a:r>
              <a:rPr lang="en-US" sz="1400" dirty="0">
                <a:latin typeface="Calibri (body)"/>
              </a:rPr>
              <a:t>(50)</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alex.left</a:t>
            </a:r>
            <a:r>
              <a:rPr lang="en-US" sz="1400" dirty="0">
                <a:latin typeface="Calibri (body)"/>
              </a:rPr>
              <a:t>(90</a:t>
            </a:r>
            <a:r>
              <a:rPr lang="en-US" sz="1400" dirty="0" smtClean="0">
                <a:latin typeface="Calibri (body)"/>
              </a:rPr>
              <a:t>)</a:t>
            </a:r>
          </a:p>
          <a:p>
            <a:pPr marL="0" lvl="0" indent="0" fontAlgn="base">
              <a:spcBef>
                <a:spcPct val="20000"/>
              </a:spcBef>
              <a:spcAft>
                <a:spcPct val="0"/>
              </a:spcAft>
              <a:buClrTx/>
              <a:buSzTx/>
              <a:buNone/>
            </a:pPr>
            <a:endParaRPr lang="en-US" sz="1400" dirty="0">
              <a:latin typeface="Calibri (body)"/>
            </a:endParaRPr>
          </a:p>
          <a:p>
            <a:pPr marL="0" lvl="0" indent="0" fontAlgn="base">
              <a:spcBef>
                <a:spcPct val="20000"/>
              </a:spcBef>
              <a:spcAft>
                <a:spcPct val="0"/>
              </a:spcAft>
              <a:buClrTx/>
              <a:buSzTx/>
              <a:buNone/>
            </a:pPr>
            <a:r>
              <a:rPr lang="en-US" sz="1400" dirty="0">
                <a:latin typeface="Calibri (body)"/>
              </a:rPr>
              <a:t># Assign a list to a variable</a:t>
            </a:r>
          </a:p>
          <a:p>
            <a:pPr marL="0" lvl="0" indent="0" fontAlgn="base">
              <a:spcBef>
                <a:spcPct val="20000"/>
              </a:spcBef>
              <a:spcAft>
                <a:spcPct val="0"/>
              </a:spcAft>
              <a:buClrTx/>
              <a:buSzTx/>
              <a:buNone/>
            </a:pPr>
            <a:r>
              <a:rPr lang="en-US" sz="1400" dirty="0" err="1">
                <a:latin typeface="Calibri (body)"/>
              </a:rPr>
              <a:t>clrs</a:t>
            </a:r>
            <a:r>
              <a:rPr lang="en-US" sz="1400" dirty="0">
                <a:latin typeface="Calibri (body)"/>
              </a:rPr>
              <a:t> = ["yellow", "red", "purple", "blue"]</a:t>
            </a:r>
          </a:p>
          <a:p>
            <a:pPr marL="0" lvl="0" indent="0" fontAlgn="base">
              <a:spcBef>
                <a:spcPct val="20000"/>
              </a:spcBef>
              <a:spcAft>
                <a:spcPct val="0"/>
              </a:spcAft>
              <a:buClrTx/>
              <a:buSzTx/>
              <a:buNone/>
            </a:pPr>
            <a:r>
              <a:rPr lang="en-US" sz="1400" dirty="0">
                <a:latin typeface="Calibri (body)"/>
              </a:rPr>
              <a:t>for c in </a:t>
            </a:r>
            <a:r>
              <a:rPr lang="en-US" sz="1400" dirty="0" err="1">
                <a:latin typeface="Calibri (body)"/>
              </a:rPr>
              <a:t>clrs</a:t>
            </a:r>
            <a:r>
              <a:rPr lang="en-US" sz="1400" dirty="0">
                <a:latin typeface="Calibri (body)"/>
              </a:rPr>
              <a:t>:</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alex.color</a:t>
            </a:r>
            <a:r>
              <a:rPr lang="en-US" sz="1400" dirty="0">
                <a:latin typeface="Calibri (body)"/>
              </a:rPr>
              <a:t>(c)</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alex.forward</a:t>
            </a:r>
            <a:r>
              <a:rPr lang="en-US" sz="1400" dirty="0">
                <a:latin typeface="Calibri (body)"/>
              </a:rPr>
              <a:t>(50)</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alex.left</a:t>
            </a:r>
            <a:r>
              <a:rPr lang="en-US" sz="1400" dirty="0">
                <a:latin typeface="Calibri (body)"/>
              </a:rPr>
              <a:t>(90)</a:t>
            </a:r>
            <a:endParaRPr lang="en-US" sz="14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16</a:t>
            </a:fld>
            <a:endParaRPr lang="en-CA" dirty="0"/>
          </a:p>
        </p:txBody>
      </p:sp>
    </p:spTree>
    <p:extLst>
      <p:ext uri="{BB962C8B-B14F-4D97-AF65-F5344CB8AC3E}">
        <p14:creationId xmlns:p14="http://schemas.microsoft.com/office/powerpoint/2010/main" val="326194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chemeClr val="accent2">
                    <a:lumMod val="50000"/>
                  </a:schemeClr>
                </a:solidFill>
                <a:effectLst>
                  <a:outerShdw blurRad="38100" dist="38100" dir="2700000" algn="tl">
                    <a:srgbClr val="000000">
                      <a:alpha val="43137"/>
                    </a:srgbClr>
                  </a:outerShdw>
                </a:effectLst>
              </a:rPr>
              <a:t>A </a:t>
            </a:r>
            <a:r>
              <a:rPr lang="en-US" b="1" dirty="0">
                <a:solidFill>
                  <a:schemeClr val="accent2">
                    <a:lumMod val="50000"/>
                  </a:schemeClr>
                </a:solidFill>
                <a:effectLst>
                  <a:outerShdw blurRad="38100" dist="38100" dir="2700000" algn="tl">
                    <a:srgbClr val="000000">
                      <a:alpha val="43137"/>
                    </a:srgbClr>
                  </a:outerShdw>
                </a:effectLst>
              </a:rPr>
              <a:t>few more turtle methods and tricks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sz="2300" dirty="0" smtClean="0">
                <a:latin typeface="Calibri (body)"/>
              </a:rPr>
              <a:t>A </a:t>
            </a:r>
            <a:r>
              <a:rPr lang="en-US" sz="2300" dirty="0">
                <a:latin typeface="Calibri (body)"/>
              </a:rPr>
              <a:t>turtle’s pen can be picked up or put down. This allows us to move a turtle to a different place without drawing a line. The methods are</a:t>
            </a:r>
            <a:endParaRPr lang="en-US" sz="2300" dirty="0" smtClean="0">
              <a:latin typeface="Calibri (body)"/>
            </a:endParaRPr>
          </a:p>
          <a:p>
            <a:pPr marL="0" lvl="0" indent="0" fontAlgn="base">
              <a:spcBef>
                <a:spcPct val="20000"/>
              </a:spcBef>
              <a:spcAft>
                <a:spcPct val="0"/>
              </a:spcAft>
              <a:buClrTx/>
              <a:buSzTx/>
              <a:buNone/>
            </a:pPr>
            <a:endParaRPr lang="en-US" sz="1400" dirty="0" smtClean="0">
              <a:latin typeface="Calibri (body)"/>
            </a:endParaRPr>
          </a:p>
          <a:p>
            <a:pPr marL="0" lvl="0" indent="0" fontAlgn="base">
              <a:spcBef>
                <a:spcPct val="20000"/>
              </a:spcBef>
              <a:spcAft>
                <a:spcPct val="0"/>
              </a:spcAft>
              <a:buClrTx/>
              <a:buSzTx/>
              <a:buNone/>
            </a:pPr>
            <a:r>
              <a:rPr lang="en-US" sz="1400" dirty="0" err="1">
                <a:latin typeface="Calibri (body)"/>
              </a:rPr>
              <a:t>alex.penup</a:t>
            </a:r>
            <a:r>
              <a:rPr lang="en-US" sz="1400" dirty="0">
                <a:latin typeface="Calibri (body)"/>
              </a:rPr>
              <a:t>()</a:t>
            </a:r>
          </a:p>
          <a:p>
            <a:pPr marL="0" lvl="0" indent="0" fontAlgn="base">
              <a:spcBef>
                <a:spcPct val="20000"/>
              </a:spcBef>
              <a:spcAft>
                <a:spcPct val="0"/>
              </a:spcAft>
              <a:buClrTx/>
              <a:buSzTx/>
              <a:buNone/>
            </a:pPr>
            <a:r>
              <a:rPr lang="en-US" sz="1400" dirty="0" err="1">
                <a:latin typeface="Calibri (body)"/>
              </a:rPr>
              <a:t>alex.forward</a:t>
            </a:r>
            <a:r>
              <a:rPr lang="en-US" sz="1400" dirty="0">
                <a:latin typeface="Calibri (body)"/>
              </a:rPr>
              <a:t>(100)     # This moves </a:t>
            </a:r>
            <a:r>
              <a:rPr lang="en-US" sz="1400" dirty="0" err="1">
                <a:latin typeface="Calibri (body)"/>
              </a:rPr>
              <a:t>alex</a:t>
            </a:r>
            <a:r>
              <a:rPr lang="en-US" sz="1400" dirty="0">
                <a:latin typeface="Calibri (body)"/>
              </a:rPr>
              <a:t>, but no line is drawn</a:t>
            </a:r>
          </a:p>
          <a:p>
            <a:pPr marL="0" lvl="0" indent="0" fontAlgn="base">
              <a:spcBef>
                <a:spcPct val="20000"/>
              </a:spcBef>
              <a:spcAft>
                <a:spcPct val="0"/>
              </a:spcAft>
              <a:buClrTx/>
              <a:buSzTx/>
              <a:buNone/>
            </a:pPr>
            <a:r>
              <a:rPr lang="en-US" sz="1400" dirty="0" err="1">
                <a:latin typeface="Calibri (body)"/>
              </a:rPr>
              <a:t>alex.pendown</a:t>
            </a:r>
            <a:r>
              <a:rPr lang="en-US" sz="1400" dirty="0" smtClean="0">
                <a:latin typeface="Calibri (body)"/>
              </a:rPr>
              <a:t>()</a:t>
            </a:r>
          </a:p>
          <a:p>
            <a:pPr marL="0" lvl="0" indent="0" fontAlgn="base">
              <a:spcBef>
                <a:spcPct val="20000"/>
              </a:spcBef>
              <a:spcAft>
                <a:spcPct val="0"/>
              </a:spcAft>
              <a:buClrTx/>
              <a:buSzTx/>
              <a:buNone/>
            </a:pPr>
            <a:endParaRPr lang="en-US" sz="1400" dirty="0" smtClean="0">
              <a:latin typeface="Calibri (body)"/>
            </a:endParaRPr>
          </a:p>
          <a:p>
            <a:pPr marL="0" lvl="0" indent="0" fontAlgn="base">
              <a:spcBef>
                <a:spcPct val="20000"/>
              </a:spcBef>
              <a:spcAft>
                <a:spcPct val="0"/>
              </a:spcAft>
              <a:buClrTx/>
              <a:buSzTx/>
              <a:buNone/>
            </a:pPr>
            <a:r>
              <a:rPr lang="en-US" sz="2300" dirty="0">
                <a:latin typeface="Calibri (body)"/>
              </a:rPr>
              <a:t>Every turtle can have its own shape. The ones available “out of the box” are arrow, blank, circle, classic, square, triangle, turtle</a:t>
            </a:r>
            <a:r>
              <a:rPr lang="en-US" sz="2300" dirty="0" smtClean="0">
                <a:latin typeface="Calibri (body)"/>
              </a:rPr>
              <a:t>.</a:t>
            </a:r>
          </a:p>
          <a:p>
            <a:pPr marL="0" lvl="0" indent="0" fontAlgn="base">
              <a:spcBef>
                <a:spcPct val="20000"/>
              </a:spcBef>
              <a:spcAft>
                <a:spcPct val="0"/>
              </a:spcAft>
              <a:buClrTx/>
              <a:buSzTx/>
              <a:buNone/>
            </a:pPr>
            <a:endParaRPr lang="en-US" sz="1400" dirty="0">
              <a:latin typeface="Calibri (body)"/>
            </a:endParaRPr>
          </a:p>
          <a:p>
            <a:pPr marL="0" lvl="0" indent="0" fontAlgn="base">
              <a:spcBef>
                <a:spcPct val="20000"/>
              </a:spcBef>
              <a:spcAft>
                <a:spcPct val="0"/>
              </a:spcAft>
              <a:buClrTx/>
              <a:buSzTx/>
              <a:buNone/>
            </a:pPr>
            <a:r>
              <a:rPr lang="en-US" sz="1400" dirty="0" err="1">
                <a:latin typeface="Calibri (body)"/>
              </a:rPr>
              <a:t>alex.shape</a:t>
            </a:r>
            <a:r>
              <a:rPr lang="en-US" sz="1400" dirty="0">
                <a:latin typeface="Calibri (body)"/>
              </a:rPr>
              <a:t>("turtle</a:t>
            </a:r>
            <a:r>
              <a:rPr lang="en-US" sz="1400" dirty="0" smtClean="0">
                <a:latin typeface="Calibri (body)"/>
              </a:rPr>
              <a:t>")				</a:t>
            </a:r>
          </a:p>
          <a:p>
            <a:pPr marL="0" lvl="0" indent="0" fontAlgn="base">
              <a:spcBef>
                <a:spcPct val="20000"/>
              </a:spcBef>
              <a:spcAft>
                <a:spcPct val="0"/>
              </a:spcAft>
              <a:buClrTx/>
              <a:buSzTx/>
              <a:buNone/>
            </a:pPr>
            <a:endParaRPr lang="en-US" sz="1400" dirty="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17</a:t>
            </a:fld>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724400"/>
            <a:ext cx="23050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068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lumMod val="50000"/>
                  </a:schemeClr>
                </a:solidFill>
                <a:effectLst>
                  <a:outerShdw blurRad="38100" dist="38100" dir="2700000" algn="tl">
                    <a:srgbClr val="000000">
                      <a:alpha val="43137"/>
                    </a:srgbClr>
                  </a:outerShdw>
                </a:effectLst>
              </a:rPr>
              <a:t>A </a:t>
            </a:r>
            <a:r>
              <a:rPr lang="en-US" b="1" dirty="0">
                <a:solidFill>
                  <a:schemeClr val="accent2">
                    <a:lumMod val="50000"/>
                  </a:schemeClr>
                </a:solidFill>
                <a:effectLst>
                  <a:outerShdw blurRad="38100" dist="38100" dir="2700000" algn="tl">
                    <a:srgbClr val="000000">
                      <a:alpha val="43137"/>
                    </a:srgbClr>
                  </a:outerShdw>
                </a:effectLst>
              </a:rPr>
              <a:t>few more turtle methods and tricks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sz="2300" dirty="0" smtClean="0">
                <a:latin typeface="Calibri (body)"/>
                <a:cs typeface="Calibri" pitchFamily="34" charset="0"/>
              </a:rPr>
              <a:t>We </a:t>
            </a:r>
            <a:r>
              <a:rPr lang="en-US" sz="2300" dirty="0">
                <a:latin typeface="Calibri (body)"/>
                <a:cs typeface="Calibri" pitchFamily="34" charset="0"/>
              </a:rPr>
              <a:t>can speed up or slow down the turtle’s animation speed. (Animation controls how quickly the turtle turns and moves forward). Speed settings can be set between 1 (slowest) to 10 (fastest). But if we set the speed to 0, it has a special meaning — turn off animation and go as fast as possible.</a:t>
            </a:r>
            <a:endParaRPr lang="en-US" sz="2300" dirty="0" smtClean="0">
              <a:latin typeface="Calibri (body)"/>
              <a:cs typeface="Calibri" pitchFamily="34" charset="0"/>
            </a:endParaRPr>
          </a:p>
          <a:p>
            <a:pPr marL="0" lvl="0" indent="0" fontAlgn="base">
              <a:spcBef>
                <a:spcPct val="20000"/>
              </a:spcBef>
              <a:spcAft>
                <a:spcPct val="0"/>
              </a:spcAft>
              <a:buClrTx/>
              <a:buSzTx/>
              <a:buNone/>
            </a:pPr>
            <a:endParaRPr lang="en-US" sz="1400" dirty="0" smtClean="0">
              <a:latin typeface="Calibri (body)"/>
            </a:endParaRPr>
          </a:p>
          <a:p>
            <a:pPr marL="0" lvl="0" indent="0" fontAlgn="base">
              <a:spcBef>
                <a:spcPct val="20000"/>
              </a:spcBef>
              <a:spcAft>
                <a:spcPct val="0"/>
              </a:spcAft>
              <a:buClrTx/>
              <a:buSzTx/>
              <a:buNone/>
            </a:pPr>
            <a:r>
              <a:rPr lang="en-US" sz="1400" dirty="0" err="1">
                <a:latin typeface="Calibri" pitchFamily="34" charset="0"/>
                <a:cs typeface="Calibri" pitchFamily="34" charset="0"/>
              </a:rPr>
              <a:t>alex.speed</a:t>
            </a:r>
            <a:r>
              <a:rPr lang="en-US" sz="1400" dirty="0">
                <a:latin typeface="Calibri" pitchFamily="34" charset="0"/>
                <a:cs typeface="Calibri" pitchFamily="34" charset="0"/>
              </a:rPr>
              <a:t>(10</a:t>
            </a:r>
            <a:r>
              <a:rPr lang="en-US" sz="1400" dirty="0" smtClean="0">
                <a:latin typeface="Calibri" pitchFamily="34" charset="0"/>
                <a:cs typeface="Calibri" pitchFamily="34" charset="0"/>
              </a:rPr>
              <a:t>)</a:t>
            </a:r>
          </a:p>
          <a:p>
            <a:pPr marL="0" lvl="0" indent="0" fontAlgn="base">
              <a:spcBef>
                <a:spcPct val="20000"/>
              </a:spcBef>
              <a:spcAft>
                <a:spcPct val="0"/>
              </a:spcAft>
              <a:buClrTx/>
              <a:buSzTx/>
              <a:buNone/>
            </a:pPr>
            <a:endParaRPr lang="en-US" sz="1400" dirty="0">
              <a:latin typeface="Calibri" pitchFamily="34" charset="0"/>
              <a:cs typeface="Calibri" pitchFamily="34" charset="0"/>
            </a:endParaRPr>
          </a:p>
          <a:p>
            <a:pPr marL="0" lvl="0" indent="0" fontAlgn="base">
              <a:spcBef>
                <a:spcPct val="20000"/>
              </a:spcBef>
              <a:spcAft>
                <a:spcPct val="0"/>
              </a:spcAft>
              <a:buClrTx/>
              <a:buSzTx/>
              <a:buNone/>
            </a:pPr>
            <a:r>
              <a:rPr lang="en-US" sz="2300" dirty="0">
                <a:latin typeface="Calibri (body)"/>
              </a:rPr>
              <a:t>A turtle can “stamp” its footprint onto the canvas, and this will remain after the turtle has moved somewhere else. Stamping works, even when the pen is up.</a:t>
            </a:r>
          </a:p>
          <a:p>
            <a:pPr marL="0" lvl="0" indent="0" fontAlgn="base">
              <a:spcBef>
                <a:spcPct val="20000"/>
              </a:spcBef>
              <a:spcAft>
                <a:spcPct val="0"/>
              </a:spcAft>
              <a:buClrTx/>
              <a:buSzTx/>
              <a:buNone/>
            </a:pPr>
            <a:endParaRPr lang="en-US" sz="2300" dirty="0">
              <a:latin typeface="Calibri (body)"/>
            </a:endParaRPr>
          </a:p>
          <a:p>
            <a:pPr marL="0" lvl="0" indent="0" fontAlgn="base">
              <a:spcBef>
                <a:spcPct val="20000"/>
              </a:spcBef>
              <a:spcAft>
                <a:spcPct val="0"/>
              </a:spcAft>
              <a:buClrTx/>
              <a:buSzTx/>
              <a:buNone/>
            </a:pPr>
            <a:r>
              <a:rPr lang="en-US" sz="2300" dirty="0">
                <a:latin typeface="Calibri (body)"/>
              </a:rPr>
              <a:t>Let’s do an example that shows off some of these new features:</a:t>
            </a:r>
            <a:r>
              <a:rPr lang="en-US" sz="2300" dirty="0" smtClean="0">
                <a:latin typeface="Calibri (body)"/>
              </a:rPr>
              <a:t>			</a:t>
            </a:r>
          </a:p>
          <a:p>
            <a:pPr marL="0" lvl="0" indent="0" fontAlgn="base">
              <a:spcBef>
                <a:spcPct val="20000"/>
              </a:spcBef>
              <a:spcAft>
                <a:spcPct val="0"/>
              </a:spcAft>
              <a:buClrTx/>
              <a:buSzTx/>
              <a:buNone/>
            </a:pPr>
            <a:endParaRPr lang="en-US" sz="2300" dirty="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18</a:t>
            </a:fld>
            <a:endParaRPr lang="en-CA" dirty="0"/>
          </a:p>
        </p:txBody>
      </p:sp>
    </p:spTree>
    <p:extLst>
      <p:ext uri="{BB962C8B-B14F-4D97-AF65-F5344CB8AC3E}">
        <p14:creationId xmlns:p14="http://schemas.microsoft.com/office/powerpoint/2010/main" val="11001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lumMod val="50000"/>
                  </a:schemeClr>
                </a:solidFill>
                <a:effectLst>
                  <a:outerShdw blurRad="38100" dist="38100" dir="2700000" algn="tl">
                    <a:srgbClr val="000000">
                      <a:alpha val="43137"/>
                    </a:srgbClr>
                  </a:outerShdw>
                </a:effectLst>
              </a:rPr>
              <a:t>A </a:t>
            </a:r>
            <a:r>
              <a:rPr lang="en-US" b="1" dirty="0">
                <a:solidFill>
                  <a:schemeClr val="accent2">
                    <a:lumMod val="50000"/>
                  </a:schemeClr>
                </a:solidFill>
                <a:effectLst>
                  <a:outerShdw blurRad="38100" dist="38100" dir="2700000" algn="tl">
                    <a:srgbClr val="000000">
                      <a:alpha val="43137"/>
                    </a:srgbClr>
                  </a:outerShdw>
                </a:effectLst>
              </a:rPr>
              <a:t>few more turtle methods and tricks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fontAlgn="base">
              <a:spcBef>
                <a:spcPct val="20000"/>
              </a:spcBef>
              <a:spcAft>
                <a:spcPct val="0"/>
              </a:spcAft>
              <a:buClrTx/>
              <a:buSzTx/>
              <a:buNone/>
            </a:pPr>
            <a:r>
              <a:rPr lang="en-US" sz="1400" dirty="0">
                <a:latin typeface="Calibri (body)"/>
              </a:rPr>
              <a:t>import turtle</a:t>
            </a:r>
          </a:p>
          <a:p>
            <a:pPr marL="0" lvl="0" indent="0" fontAlgn="base">
              <a:spcBef>
                <a:spcPct val="20000"/>
              </a:spcBef>
              <a:spcAft>
                <a:spcPct val="0"/>
              </a:spcAft>
              <a:buClrTx/>
              <a:buSzTx/>
              <a:buNone/>
            </a:pPr>
            <a:r>
              <a:rPr lang="en-US" sz="1400" dirty="0" err="1">
                <a:latin typeface="Calibri (body)"/>
              </a:rPr>
              <a:t>wn</a:t>
            </a:r>
            <a:r>
              <a:rPr lang="en-US" sz="1400" dirty="0">
                <a:latin typeface="Calibri (body)"/>
              </a:rPr>
              <a:t> = </a:t>
            </a:r>
            <a:r>
              <a:rPr lang="en-US" sz="1400" dirty="0" err="1">
                <a:latin typeface="Calibri (body)"/>
              </a:rPr>
              <a:t>turtle.Screen</a:t>
            </a:r>
            <a:r>
              <a:rPr lang="en-US" sz="1400" dirty="0">
                <a:latin typeface="Calibri (body)"/>
              </a:rPr>
              <a:t>()</a:t>
            </a:r>
          </a:p>
          <a:p>
            <a:pPr marL="0" lvl="0" indent="0" fontAlgn="base">
              <a:spcBef>
                <a:spcPct val="20000"/>
              </a:spcBef>
              <a:spcAft>
                <a:spcPct val="0"/>
              </a:spcAft>
              <a:buClrTx/>
              <a:buSzTx/>
              <a:buNone/>
            </a:pPr>
            <a:r>
              <a:rPr lang="en-US" sz="1400" dirty="0" err="1">
                <a:latin typeface="Calibri (body)"/>
              </a:rPr>
              <a:t>wn.bgcolor</a:t>
            </a:r>
            <a:r>
              <a:rPr lang="en-US" sz="1400" dirty="0">
                <a:latin typeface="Calibri (body)"/>
              </a:rPr>
              <a:t>("</a:t>
            </a:r>
            <a:r>
              <a:rPr lang="en-US" sz="1400" dirty="0" err="1">
                <a:latin typeface="Calibri (body)"/>
              </a:rPr>
              <a:t>lightgreen</a:t>
            </a:r>
            <a:r>
              <a:rPr lang="en-US" sz="1400" dirty="0">
                <a:latin typeface="Calibri (body)"/>
              </a:rPr>
              <a:t>")</a:t>
            </a:r>
          </a:p>
          <a:p>
            <a:pPr marL="0" lvl="0" indent="0" fontAlgn="base">
              <a:spcBef>
                <a:spcPct val="20000"/>
              </a:spcBef>
              <a:spcAft>
                <a:spcPct val="0"/>
              </a:spcAft>
              <a:buClrTx/>
              <a:buSzTx/>
              <a:buNone/>
            </a:pPr>
            <a:r>
              <a:rPr lang="en-US" sz="1400" dirty="0" err="1">
                <a:latin typeface="Calibri (body)"/>
              </a:rPr>
              <a:t>tess</a:t>
            </a:r>
            <a:r>
              <a:rPr lang="en-US" sz="1400" dirty="0">
                <a:latin typeface="Calibri (body)"/>
              </a:rPr>
              <a:t> = </a:t>
            </a:r>
            <a:r>
              <a:rPr lang="en-US" sz="1400" dirty="0" err="1">
                <a:latin typeface="Calibri (body)"/>
              </a:rPr>
              <a:t>turtle.Turtle</a:t>
            </a:r>
            <a:r>
              <a:rPr lang="en-US" sz="1400" dirty="0">
                <a:latin typeface="Calibri (body)"/>
              </a:rPr>
              <a:t>()</a:t>
            </a:r>
          </a:p>
          <a:p>
            <a:pPr marL="0" lvl="0" indent="0" fontAlgn="base">
              <a:spcBef>
                <a:spcPct val="20000"/>
              </a:spcBef>
              <a:spcAft>
                <a:spcPct val="0"/>
              </a:spcAft>
              <a:buClrTx/>
              <a:buSzTx/>
              <a:buNone/>
            </a:pPr>
            <a:r>
              <a:rPr lang="en-US" sz="1400" dirty="0" err="1">
                <a:latin typeface="Calibri (body)"/>
              </a:rPr>
              <a:t>tess.shape</a:t>
            </a:r>
            <a:r>
              <a:rPr lang="en-US" sz="1400" dirty="0">
                <a:latin typeface="Calibri (body)"/>
              </a:rPr>
              <a:t>("turtle")</a:t>
            </a:r>
          </a:p>
          <a:p>
            <a:pPr marL="0" lvl="0" indent="0" fontAlgn="base">
              <a:spcBef>
                <a:spcPct val="20000"/>
              </a:spcBef>
              <a:spcAft>
                <a:spcPct val="0"/>
              </a:spcAft>
              <a:buClrTx/>
              <a:buSzTx/>
              <a:buNone/>
            </a:pPr>
            <a:r>
              <a:rPr lang="en-US" sz="1400" dirty="0" err="1">
                <a:latin typeface="Calibri (body)"/>
              </a:rPr>
              <a:t>tess.color</a:t>
            </a:r>
            <a:r>
              <a:rPr lang="en-US" sz="1400" dirty="0">
                <a:latin typeface="Calibri (body)"/>
              </a:rPr>
              <a:t>("blue")</a:t>
            </a:r>
          </a:p>
          <a:p>
            <a:pPr marL="0" lvl="0" indent="0" fontAlgn="base">
              <a:spcBef>
                <a:spcPct val="20000"/>
              </a:spcBef>
              <a:spcAft>
                <a:spcPct val="0"/>
              </a:spcAft>
              <a:buClrTx/>
              <a:buSzTx/>
              <a:buNone/>
            </a:pPr>
            <a:endParaRPr lang="en-US" sz="1400" dirty="0">
              <a:latin typeface="Calibri (body)"/>
            </a:endParaRPr>
          </a:p>
          <a:p>
            <a:pPr marL="0" lvl="0" indent="0" fontAlgn="base">
              <a:spcBef>
                <a:spcPct val="20000"/>
              </a:spcBef>
              <a:spcAft>
                <a:spcPct val="0"/>
              </a:spcAft>
              <a:buClrTx/>
              <a:buSzTx/>
              <a:buNone/>
            </a:pPr>
            <a:r>
              <a:rPr lang="en-US" sz="1400" dirty="0" err="1">
                <a:latin typeface="Calibri (body)"/>
              </a:rPr>
              <a:t>tess.penup</a:t>
            </a:r>
            <a:r>
              <a:rPr lang="en-US" sz="1400" dirty="0">
                <a:latin typeface="Calibri (body)"/>
              </a:rPr>
              <a:t>()                # This is new</a:t>
            </a:r>
          </a:p>
          <a:p>
            <a:pPr marL="0" lvl="0" indent="0" fontAlgn="base">
              <a:spcBef>
                <a:spcPct val="20000"/>
              </a:spcBef>
              <a:spcAft>
                <a:spcPct val="0"/>
              </a:spcAft>
              <a:buClrTx/>
              <a:buSzTx/>
              <a:buNone/>
            </a:pPr>
            <a:r>
              <a:rPr lang="en-US" sz="1400" dirty="0">
                <a:latin typeface="Calibri (body)"/>
              </a:rPr>
              <a:t>size = 20</a:t>
            </a:r>
          </a:p>
          <a:p>
            <a:pPr marL="0" lvl="0" indent="0" fontAlgn="base">
              <a:spcBef>
                <a:spcPct val="20000"/>
              </a:spcBef>
              <a:spcAft>
                <a:spcPct val="0"/>
              </a:spcAft>
              <a:buClrTx/>
              <a:buSzTx/>
              <a:buNone/>
            </a:pPr>
            <a:r>
              <a:rPr lang="en-US" sz="1400" dirty="0">
                <a:latin typeface="Calibri (body)"/>
              </a:rPr>
              <a:t>for </a:t>
            </a:r>
            <a:r>
              <a:rPr lang="en-US" sz="1400" dirty="0" err="1">
                <a:latin typeface="Calibri (body)"/>
              </a:rPr>
              <a:t>i</a:t>
            </a:r>
            <a:r>
              <a:rPr lang="en-US" sz="1400" dirty="0">
                <a:latin typeface="Calibri (body)"/>
              </a:rPr>
              <a:t> in range(30):</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tess.stamp</a:t>
            </a:r>
            <a:r>
              <a:rPr lang="en-US" sz="1400" dirty="0">
                <a:latin typeface="Calibri (body)"/>
              </a:rPr>
              <a:t>()             # Leave an impression on the canvas</a:t>
            </a:r>
          </a:p>
          <a:p>
            <a:pPr marL="0" lvl="0" indent="0" fontAlgn="base">
              <a:spcBef>
                <a:spcPct val="20000"/>
              </a:spcBef>
              <a:spcAft>
                <a:spcPct val="0"/>
              </a:spcAft>
              <a:buClrTx/>
              <a:buSzTx/>
              <a:buNone/>
            </a:pPr>
            <a:r>
              <a:rPr lang="en-US" sz="1400" dirty="0">
                <a:latin typeface="Calibri (body)"/>
              </a:rPr>
              <a:t>   size = size + 3          # Increase the size on every iteration</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tess.forward</a:t>
            </a:r>
            <a:r>
              <a:rPr lang="en-US" sz="1400" dirty="0">
                <a:latin typeface="Calibri (body)"/>
              </a:rPr>
              <a:t>(size)       # Move </a:t>
            </a:r>
            <a:r>
              <a:rPr lang="en-US" sz="1400" dirty="0" err="1">
                <a:latin typeface="Calibri (body)"/>
              </a:rPr>
              <a:t>tess</a:t>
            </a:r>
            <a:r>
              <a:rPr lang="en-US" sz="1400" dirty="0">
                <a:latin typeface="Calibri (body)"/>
              </a:rPr>
              <a:t> along</a:t>
            </a:r>
          </a:p>
          <a:p>
            <a:pPr marL="0" lvl="0" indent="0" fontAlgn="base">
              <a:spcBef>
                <a:spcPct val="20000"/>
              </a:spcBef>
              <a:spcAft>
                <a:spcPct val="0"/>
              </a:spcAft>
              <a:buClrTx/>
              <a:buSzTx/>
              <a:buNone/>
            </a:pPr>
            <a:r>
              <a:rPr lang="en-US" sz="1400" dirty="0">
                <a:latin typeface="Calibri (body)"/>
              </a:rPr>
              <a:t>   </a:t>
            </a:r>
            <a:r>
              <a:rPr lang="en-US" sz="1400" dirty="0" err="1">
                <a:latin typeface="Calibri (body)"/>
              </a:rPr>
              <a:t>tess.right</a:t>
            </a:r>
            <a:r>
              <a:rPr lang="en-US" sz="1400" dirty="0">
                <a:latin typeface="Calibri (body)"/>
              </a:rPr>
              <a:t>(24)           #  ...  and turn her</a:t>
            </a:r>
          </a:p>
          <a:p>
            <a:pPr marL="0" lvl="0" indent="0" fontAlgn="base">
              <a:spcBef>
                <a:spcPct val="20000"/>
              </a:spcBef>
              <a:spcAft>
                <a:spcPct val="0"/>
              </a:spcAft>
              <a:buClrTx/>
              <a:buSzTx/>
              <a:buNone/>
            </a:pPr>
            <a:endParaRPr lang="en-US" sz="1400" dirty="0">
              <a:latin typeface="Calibri (body)"/>
            </a:endParaRPr>
          </a:p>
          <a:p>
            <a:pPr marL="0" lvl="0" indent="0" fontAlgn="base">
              <a:spcBef>
                <a:spcPct val="20000"/>
              </a:spcBef>
              <a:spcAft>
                <a:spcPct val="0"/>
              </a:spcAft>
              <a:buClrTx/>
              <a:buSzTx/>
              <a:buNone/>
            </a:pPr>
            <a:r>
              <a:rPr lang="en-US" sz="1400" dirty="0" err="1" smtClean="0">
                <a:latin typeface="Calibri (body)"/>
              </a:rPr>
              <a:t>wn.mainloop</a:t>
            </a:r>
            <a:r>
              <a:rPr lang="en-US" sz="1400" dirty="0" smtClean="0">
                <a:latin typeface="Calibri (body)"/>
              </a:rPr>
              <a:t>()</a:t>
            </a:r>
          </a:p>
          <a:p>
            <a:pPr marL="0" lvl="0" indent="0" fontAlgn="base">
              <a:spcBef>
                <a:spcPct val="20000"/>
              </a:spcBef>
              <a:spcAft>
                <a:spcPct val="0"/>
              </a:spcAft>
              <a:buClrTx/>
              <a:buSzTx/>
              <a:buNone/>
            </a:pPr>
            <a:endParaRPr lang="en-US" sz="1400" dirty="0">
              <a:latin typeface="Calibri (body)"/>
            </a:endParaRPr>
          </a:p>
          <a:p>
            <a:pPr marL="0" indent="0" fontAlgn="base">
              <a:spcBef>
                <a:spcPct val="20000"/>
              </a:spcBef>
              <a:spcAft>
                <a:spcPct val="0"/>
              </a:spcAft>
              <a:buClrTx/>
              <a:buSzTx/>
              <a:buNone/>
            </a:pPr>
            <a:r>
              <a:rPr lang="en-US" sz="1450" dirty="0" smtClean="0">
                <a:latin typeface="Arial Black" panose="020B0A04020102020204" pitchFamily="34" charset="0"/>
              </a:rPr>
              <a:t>Further Readings - </a:t>
            </a:r>
            <a:r>
              <a:rPr lang="en-CA" sz="1450" dirty="0">
                <a:latin typeface="Arial Black" panose="020B0A04020102020204" pitchFamily="34" charset="0"/>
              </a:rPr>
              <a:t>Turtle </a:t>
            </a:r>
            <a:r>
              <a:rPr lang="en-CA" sz="1450" dirty="0" smtClean="0">
                <a:latin typeface="Arial Black" panose="020B0A04020102020204" pitchFamily="34" charset="0"/>
              </a:rPr>
              <a:t>graphics</a:t>
            </a:r>
            <a:r>
              <a:rPr lang="en-US" sz="1450" dirty="0" smtClean="0">
                <a:latin typeface="Arial Black" panose="020B0A04020102020204" pitchFamily="34" charset="0"/>
              </a:rPr>
              <a:t>: </a:t>
            </a:r>
            <a:r>
              <a:rPr lang="en-US" sz="1450" dirty="0">
                <a:latin typeface="Arial Black" panose="020B0A04020102020204" pitchFamily="34" charset="0"/>
                <a:hlinkClick r:id="rId3"/>
              </a:rPr>
              <a:t>https://</a:t>
            </a:r>
            <a:r>
              <a:rPr lang="en-US" sz="1450" dirty="0" smtClean="0">
                <a:latin typeface="Arial Black" panose="020B0A04020102020204" pitchFamily="34" charset="0"/>
                <a:hlinkClick r:id="rId3"/>
              </a:rPr>
              <a:t>docs.python.org/3.2/library/turtle.html</a:t>
            </a:r>
            <a:r>
              <a:rPr lang="en-US" sz="1450" dirty="0" smtClean="0">
                <a:latin typeface="Arial Black" panose="020B0A04020102020204" pitchFamily="34" charset="0"/>
              </a:rPr>
              <a:t> </a:t>
            </a:r>
          </a:p>
          <a:p>
            <a:pPr marL="0" indent="0" fontAlgn="base">
              <a:spcBef>
                <a:spcPct val="20000"/>
              </a:spcBef>
              <a:spcAft>
                <a:spcPct val="0"/>
              </a:spcAft>
              <a:buClrTx/>
              <a:buSzTx/>
              <a:buNone/>
            </a:pPr>
            <a:r>
              <a:rPr lang="en-US" sz="1450">
                <a:latin typeface="Arial Black" panose="020B0A04020102020204" pitchFamily="34" charset="0"/>
                <a:hlinkClick r:id="rId4"/>
              </a:rPr>
              <a:t>http://www.eg.bucknell.edu/~</a:t>
            </a:r>
            <a:r>
              <a:rPr lang="en-US" sz="1450" smtClean="0">
                <a:latin typeface="Arial Black" panose="020B0A04020102020204" pitchFamily="34" charset="0"/>
                <a:hlinkClick r:id="rId4"/>
              </a:rPr>
              <a:t>hyde/Python3/TurtleDirections.html</a:t>
            </a:r>
            <a:r>
              <a:rPr lang="en-US" sz="1450" smtClean="0">
                <a:latin typeface="Arial Black" panose="020B0A04020102020204" pitchFamily="34" charset="0"/>
              </a:rPr>
              <a:t> </a:t>
            </a:r>
            <a:endParaRPr lang="en-US" sz="1450" dirty="0">
              <a:latin typeface="Arial Black" panose="020B0A04020102020204" pitchFamily="34" charset="0"/>
            </a:endParaRPr>
          </a:p>
          <a:p>
            <a:pPr marL="0" indent="0" fontAlgn="base">
              <a:spcBef>
                <a:spcPct val="20000"/>
              </a:spcBef>
              <a:spcAft>
                <a:spcPct val="0"/>
              </a:spcAft>
              <a:buClrTx/>
              <a:buSzTx/>
              <a:buNone/>
            </a:pPr>
            <a:r>
              <a:rPr lang="en-US" sz="1450" dirty="0">
                <a:latin typeface="Arial Black" panose="020B0A04020102020204" pitchFamily="34" charset="0"/>
                <a:hlinkClick r:id="rId5"/>
              </a:rPr>
              <a:t>http://</a:t>
            </a:r>
            <a:r>
              <a:rPr lang="en-US" sz="1450" dirty="0" smtClean="0">
                <a:latin typeface="Arial Black" panose="020B0A04020102020204" pitchFamily="34" charset="0"/>
                <a:hlinkClick r:id="rId5"/>
              </a:rPr>
              <a:t>projects.codeclubworld.org/en-GB/09_python_archive/04/Turtle%20Power.html</a:t>
            </a:r>
            <a:r>
              <a:rPr lang="en-US" sz="1450" dirty="0" smtClean="0">
                <a:latin typeface="Arial Black" panose="020B0A04020102020204" pitchFamily="34" charset="0"/>
              </a:rPr>
              <a:t> </a:t>
            </a:r>
            <a:endParaRPr lang="en-US" sz="1450" dirty="0">
              <a:latin typeface="Arial Black" panose="020B0A04020102020204" pitchFamily="34" charset="0"/>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19</a:t>
            </a:fld>
            <a:endParaRPr lang="en-CA" dirty="0"/>
          </a:p>
        </p:txBody>
      </p:sp>
    </p:spTree>
    <p:extLst>
      <p:ext uri="{BB962C8B-B14F-4D97-AF65-F5344CB8AC3E}">
        <p14:creationId xmlns:p14="http://schemas.microsoft.com/office/powerpoint/2010/main" val="4074360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lgn="ctr">
              <a:buClr>
                <a:srgbClr val="DD8047"/>
              </a:buClr>
            </a:pPr>
            <a:r>
              <a:rPr lang="en-CA" dirty="0">
                <a:solidFill>
                  <a:srgbClr val="775F55"/>
                </a:solidFill>
                <a:effectLst>
                  <a:outerShdw blurRad="38100" dist="38100" dir="2700000" algn="tl">
                    <a:srgbClr val="000000">
                      <a:alpha val="43137"/>
                    </a:srgbClr>
                  </a:outerShdw>
                </a:effectLst>
              </a:rPr>
              <a:t>Lecture </a:t>
            </a:r>
            <a:r>
              <a:rPr lang="en-CA" dirty="0" smtClean="0">
                <a:solidFill>
                  <a:srgbClr val="775F55"/>
                </a:solidFill>
                <a:effectLst>
                  <a:outerShdw blurRad="38100" dist="38100" dir="2700000" algn="tl">
                    <a:srgbClr val="000000">
                      <a:alpha val="43137"/>
                    </a:srgbClr>
                  </a:outerShdw>
                </a:effectLst>
              </a:rPr>
              <a:t>8:</a:t>
            </a:r>
            <a:endParaRPr lang="en-CA" dirty="0">
              <a:solidFill>
                <a:srgbClr val="775F55"/>
              </a:solidFill>
              <a:effectLst>
                <a:outerShdw blurRad="38100" dist="38100" dir="2700000" algn="tl">
                  <a:srgbClr val="000000">
                    <a:alpha val="43137"/>
                  </a:srgbClr>
                </a:outerShdw>
              </a:effectLst>
            </a:endParaRPr>
          </a:p>
          <a:p>
            <a:pPr lvl="0" algn="ctr">
              <a:buClr>
                <a:srgbClr val="DD8047"/>
              </a:buClr>
            </a:pPr>
            <a:r>
              <a:rPr lang="en-CA" dirty="0">
                <a:solidFill>
                  <a:srgbClr val="775F55"/>
                </a:solidFill>
                <a:effectLst>
                  <a:outerShdw blurRad="38100" dist="38100" dir="2700000" algn="tl">
                    <a:srgbClr val="000000">
                      <a:alpha val="43137"/>
                    </a:srgbClr>
                  </a:outerShdw>
                </a:effectLst>
              </a:rPr>
              <a:t>Hello, little </a:t>
            </a:r>
            <a:r>
              <a:rPr lang="en-CA" dirty="0" smtClean="0">
                <a:solidFill>
                  <a:srgbClr val="775F55"/>
                </a:solidFill>
                <a:effectLst>
                  <a:outerShdw blurRad="38100" dist="38100" dir="2700000" algn="tl">
                    <a:srgbClr val="000000">
                      <a:alpha val="43137"/>
                    </a:srgbClr>
                  </a:outerShdw>
                </a:effectLst>
              </a:rPr>
              <a:t>turtles</a:t>
            </a:r>
            <a:endParaRPr lang="en-CA" dirty="0">
              <a:solidFill>
                <a:srgbClr val="775F55"/>
              </a:solidFill>
              <a:effectLst>
                <a:outerShdw blurRad="38100" dist="38100" dir="2700000" algn="tl">
                  <a:srgbClr val="000000">
                    <a:alpha val="43137"/>
                  </a:srgbClr>
                </a:outerShdw>
              </a:effectLst>
            </a:endParaRPr>
          </a:p>
          <a:p>
            <a:pPr lvl="0" algn="ctr">
              <a:buClr>
                <a:srgbClr val="DD8047"/>
              </a:buClr>
            </a:pPr>
            <a:r>
              <a:rPr lang="en-CA" dirty="0">
                <a:solidFill>
                  <a:srgbClr val="775F55"/>
                </a:solidFill>
                <a:effectLst>
                  <a:outerShdw blurRad="38100" dist="38100" dir="2700000" algn="tl">
                    <a:srgbClr val="000000">
                      <a:alpha val="43137"/>
                    </a:srgbClr>
                  </a:outerShdw>
                </a:effectLst>
              </a:rPr>
              <a:t>Chapter </a:t>
            </a:r>
            <a:r>
              <a:rPr lang="en-CA" dirty="0" smtClean="0">
                <a:solidFill>
                  <a:srgbClr val="775F55"/>
                </a:solidFill>
                <a:effectLst>
                  <a:outerShdw blurRad="38100" dist="38100" dir="2700000" algn="tl">
                    <a:srgbClr val="000000">
                      <a:alpha val="43137"/>
                    </a:srgbClr>
                  </a:outerShdw>
                </a:effectLst>
              </a:rPr>
              <a:t>3</a:t>
            </a:r>
            <a:endParaRPr lang="en-CA" dirty="0">
              <a:solidFill>
                <a:srgbClr val="775F55"/>
              </a:solidFill>
              <a:effectLst>
                <a:outerShdw blurRad="38100" dist="38100" dir="2700000" algn="tl">
                  <a:srgbClr val="000000">
                    <a:alpha val="43137"/>
                  </a:srgbClr>
                </a:outerShdw>
              </a:effectLst>
            </a:endParaRPr>
          </a:p>
          <a:p>
            <a:endParaRPr lang="en-CA" dirty="0"/>
          </a:p>
        </p:txBody>
      </p:sp>
      <p:sp>
        <p:nvSpPr>
          <p:cNvPr id="3" name="Title 2"/>
          <p:cNvSpPr>
            <a:spLocks noGrp="1"/>
          </p:cNvSpPr>
          <p:nvPr>
            <p:ph type="title"/>
          </p:nvPr>
        </p:nvSpPr>
        <p:spPr/>
        <p:txBody>
          <a:bodyPr>
            <a:normAutofit/>
          </a:bodyPr>
          <a:lstStyle/>
          <a:p>
            <a:pPr marL="235585" lvl="0">
              <a:spcBef>
                <a:spcPts val="0"/>
              </a:spcBef>
            </a:pPr>
            <a:r>
              <a:rPr lang="en-CA" sz="4600" b="1" spc="-425" dirty="0">
                <a:solidFill>
                  <a:schemeClr val="accent2">
                    <a:lumMod val="50000"/>
                  </a:schemeClr>
                </a:solidFill>
                <a:latin typeface="Times New Roman"/>
                <a:ea typeface="+mn-ea"/>
                <a:cs typeface="Times New Roman"/>
              </a:rPr>
              <a:t>P</a:t>
            </a:r>
            <a:r>
              <a:rPr lang="en-CA" sz="4600" b="1" spc="-25" dirty="0" smtClean="0">
                <a:solidFill>
                  <a:schemeClr val="accent2">
                    <a:lumMod val="50000"/>
                  </a:schemeClr>
                </a:solidFill>
                <a:latin typeface="Times New Roman"/>
                <a:ea typeface="+mn-ea"/>
                <a:cs typeface="Times New Roman"/>
              </a:rPr>
              <a:t>ython Modules </a:t>
            </a:r>
            <a:r>
              <a:rPr lang="en-CA" sz="4600" b="1" spc="-25" dirty="0">
                <a:solidFill>
                  <a:schemeClr val="accent2">
                    <a:lumMod val="50000"/>
                  </a:schemeClr>
                </a:solidFill>
                <a:latin typeface="Times New Roman"/>
                <a:ea typeface="+mn-ea"/>
                <a:cs typeface="Times New Roman"/>
              </a:rPr>
              <a:t>- turtles</a:t>
            </a:r>
            <a:endParaRPr lang="en-CA" dirty="0">
              <a:solidFill>
                <a:schemeClr val="accent2">
                  <a:lumMod val="50000"/>
                </a:schemeClr>
              </a:solidFill>
            </a:endParaRPr>
          </a:p>
        </p:txBody>
      </p:sp>
      <p:sp>
        <p:nvSpPr>
          <p:cNvPr id="4" name="Slide Number Placeholder 3"/>
          <p:cNvSpPr>
            <a:spLocks noGrp="1"/>
          </p:cNvSpPr>
          <p:nvPr>
            <p:ph type="sldNum" sz="quarter" idx="11"/>
          </p:nvPr>
        </p:nvSpPr>
        <p:spPr/>
        <p:txBody>
          <a:bodyPr/>
          <a:lstStyle/>
          <a:p>
            <a:pPr marL="25400">
              <a:lnSpc>
                <a:spcPct val="100000"/>
              </a:lnSpc>
            </a:pPr>
            <a:fld id="{81D60167-4931-47E6-BA6A-407CBD079E47}" type="slidenum">
              <a:rPr lang="en-CA" smtClean="0"/>
              <a:t>2</a:t>
            </a:fld>
            <a:endParaRPr lang="en-CA" dirty="0"/>
          </a:p>
        </p:txBody>
      </p:sp>
    </p:spTree>
    <p:extLst>
      <p:ext uri="{BB962C8B-B14F-4D97-AF65-F5344CB8AC3E}">
        <p14:creationId xmlns:p14="http://schemas.microsoft.com/office/powerpoint/2010/main" val="2805174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25400">
              <a:lnSpc>
                <a:spcPct val="100000"/>
              </a:lnSpc>
            </a:pPr>
            <a:fld id="{81D60167-4931-47E6-BA6A-407CBD079E47}" type="slidenum">
              <a:rPr lang="en-CA" smtClean="0"/>
              <a:t>20</a:t>
            </a:fld>
            <a:endParaRPr lang="en-CA" dirty="0"/>
          </a:p>
        </p:txBody>
      </p:sp>
      <p:sp>
        <p:nvSpPr>
          <p:cNvPr id="3" name="Oval Callout 2"/>
          <p:cNvSpPr/>
          <p:nvPr/>
        </p:nvSpPr>
        <p:spPr>
          <a:xfrm>
            <a:off x="4234574" y="769964"/>
            <a:ext cx="3928658" cy="4026310"/>
          </a:xfrm>
          <a:prstGeom prst="wedgeEllipseCallout">
            <a:avLst>
              <a:gd name="adj1" fmla="val -53869"/>
              <a:gd name="adj2" fmla="val 59570"/>
            </a:avLst>
          </a:prstGeom>
          <a:gradFill rotWithShape="1">
            <a:gsLst>
              <a:gs pos="0">
                <a:srgbClr val="FA6A33">
                  <a:satMod val="103000"/>
                  <a:lumMod val="102000"/>
                  <a:tint val="94000"/>
                </a:srgbClr>
              </a:gs>
              <a:gs pos="50000">
                <a:srgbClr val="FA6A33">
                  <a:satMod val="110000"/>
                  <a:lumMod val="100000"/>
                  <a:shade val="100000"/>
                </a:srgbClr>
              </a:gs>
              <a:gs pos="100000">
                <a:srgbClr val="FA6A33">
                  <a:lumMod val="99000"/>
                  <a:satMod val="120000"/>
                  <a:shade val="78000"/>
                </a:srgbClr>
              </a:gs>
            </a:gsLst>
            <a:lin ang="5400000" scaled="0"/>
          </a:gradFill>
          <a:ln w="6350" cap="flat" cmpd="sng" algn="ctr">
            <a:solidFill>
              <a:srgbClr val="FA6A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700" b="0" i="0" u="none" strike="noStrike" kern="0" cap="none" spc="0" normalizeH="0" baseline="0" noProof="0" dirty="0" smtClean="0">
                <a:ln>
                  <a:noFill/>
                </a:ln>
                <a:solidFill>
                  <a:prstClr val="white"/>
                </a:solidFill>
                <a:effectLst/>
                <a:uLnTx/>
                <a:uFillTx/>
                <a:latin typeface="Calibri"/>
                <a:ea typeface="+mn-ea"/>
                <a:cs typeface="+mn-cs"/>
              </a:rPr>
              <a:t>?</a:t>
            </a:r>
          </a:p>
        </p:txBody>
      </p:sp>
      <p:sp>
        <p:nvSpPr>
          <p:cNvPr id="4" name="Title 1"/>
          <p:cNvSpPr txBox="1">
            <a:spLocks/>
          </p:cNvSpPr>
          <p:nvPr/>
        </p:nvSpPr>
        <p:spPr>
          <a:xfrm>
            <a:off x="105196" y="4801495"/>
            <a:ext cx="4806669" cy="1325563"/>
          </a:xfrm>
          <a:prstGeom prst="rect">
            <a:avLst/>
          </a:prstGeom>
          <a:noFill/>
        </p:spPr>
        <p:txBody>
          <a:bodyPr>
            <a:normAutofit/>
          </a:bodyPr>
          <a:lstStyle>
            <a:lvl1pPr algn="ctr" defTabSz="457200" rtl="0" eaLnBrk="0" fontAlgn="base" hangingPunct="0">
              <a:spcBef>
                <a:spcPct val="0"/>
              </a:spcBef>
              <a:spcAft>
                <a:spcPct val="0"/>
              </a:spcAft>
              <a:defRPr sz="4400" b="1" kern="1200">
                <a:solidFill>
                  <a:srgbClr val="086B97"/>
                </a:solidFill>
                <a:latin typeface="Arial"/>
                <a:ea typeface="+mj-ea"/>
                <a:cs typeface="Arial"/>
              </a:defRPr>
            </a:lvl1pPr>
            <a:lvl2pPr algn="ctr" defTabSz="457200" rtl="0" eaLnBrk="0" fontAlgn="base" hangingPunct="0">
              <a:spcBef>
                <a:spcPct val="0"/>
              </a:spcBef>
              <a:spcAft>
                <a:spcPct val="0"/>
              </a:spcAft>
              <a:defRPr sz="4400" b="1">
                <a:solidFill>
                  <a:srgbClr val="086B97"/>
                </a:solidFill>
                <a:latin typeface="Arial" charset="0"/>
                <a:cs typeface="Arial" charset="0"/>
              </a:defRPr>
            </a:lvl2pPr>
            <a:lvl3pPr algn="ctr" defTabSz="457200" rtl="0" eaLnBrk="0" fontAlgn="base" hangingPunct="0">
              <a:spcBef>
                <a:spcPct val="0"/>
              </a:spcBef>
              <a:spcAft>
                <a:spcPct val="0"/>
              </a:spcAft>
              <a:defRPr sz="4400" b="1">
                <a:solidFill>
                  <a:srgbClr val="086B97"/>
                </a:solidFill>
                <a:latin typeface="Arial" charset="0"/>
                <a:cs typeface="Arial" charset="0"/>
              </a:defRPr>
            </a:lvl3pPr>
            <a:lvl4pPr algn="ctr" defTabSz="457200" rtl="0" eaLnBrk="0" fontAlgn="base" hangingPunct="0">
              <a:spcBef>
                <a:spcPct val="0"/>
              </a:spcBef>
              <a:spcAft>
                <a:spcPct val="0"/>
              </a:spcAft>
              <a:defRPr sz="4400" b="1">
                <a:solidFill>
                  <a:srgbClr val="086B97"/>
                </a:solidFill>
                <a:latin typeface="Arial" charset="0"/>
                <a:cs typeface="Arial" charset="0"/>
              </a:defRPr>
            </a:lvl4pPr>
            <a:lvl5pPr algn="ctr" defTabSz="457200" rtl="0" eaLnBrk="0" fontAlgn="base" hangingPunct="0">
              <a:spcBef>
                <a:spcPct val="0"/>
              </a:spcBef>
              <a:spcAft>
                <a:spcPct val="0"/>
              </a:spcAft>
              <a:defRPr sz="4400" b="1">
                <a:solidFill>
                  <a:srgbClr val="086B97"/>
                </a:solidFill>
                <a:latin typeface="Arial" charset="0"/>
                <a:cs typeface="Arial" charset="0"/>
              </a:defRPr>
            </a:lvl5pPr>
            <a:lvl6pPr marL="457200" algn="ctr" defTabSz="457200" rtl="0" fontAlgn="base">
              <a:spcBef>
                <a:spcPct val="0"/>
              </a:spcBef>
              <a:spcAft>
                <a:spcPct val="0"/>
              </a:spcAft>
              <a:defRPr sz="4400" b="1">
                <a:solidFill>
                  <a:srgbClr val="086B97"/>
                </a:solidFill>
                <a:latin typeface="Arial" charset="0"/>
                <a:cs typeface="Arial" charset="0"/>
              </a:defRPr>
            </a:lvl6pPr>
            <a:lvl7pPr marL="914400" algn="ctr" defTabSz="457200" rtl="0" fontAlgn="base">
              <a:spcBef>
                <a:spcPct val="0"/>
              </a:spcBef>
              <a:spcAft>
                <a:spcPct val="0"/>
              </a:spcAft>
              <a:defRPr sz="4400" b="1">
                <a:solidFill>
                  <a:srgbClr val="086B97"/>
                </a:solidFill>
                <a:latin typeface="Arial" charset="0"/>
                <a:cs typeface="Arial" charset="0"/>
              </a:defRPr>
            </a:lvl7pPr>
            <a:lvl8pPr marL="1371600" algn="ctr" defTabSz="457200" rtl="0" fontAlgn="base">
              <a:spcBef>
                <a:spcPct val="0"/>
              </a:spcBef>
              <a:spcAft>
                <a:spcPct val="0"/>
              </a:spcAft>
              <a:defRPr sz="4400" b="1">
                <a:solidFill>
                  <a:srgbClr val="086B97"/>
                </a:solidFill>
                <a:latin typeface="Arial" charset="0"/>
                <a:cs typeface="Arial" charset="0"/>
              </a:defRPr>
            </a:lvl8pPr>
            <a:lvl9pPr marL="1828800" algn="ctr" defTabSz="457200" rtl="0" fontAlgn="base">
              <a:spcBef>
                <a:spcPct val="0"/>
              </a:spcBef>
              <a:spcAft>
                <a:spcPct val="0"/>
              </a:spcAft>
              <a:defRPr sz="4400" b="1">
                <a:solidFill>
                  <a:srgbClr val="086B97"/>
                </a:solidFill>
                <a:latin typeface="Arial" charset="0"/>
                <a:cs typeface="Arial" charset="0"/>
              </a:defRPr>
            </a:lvl9pPr>
          </a:lstStyle>
          <a:p>
            <a:r>
              <a:rPr lang="en-US" sz="7200" dirty="0" smtClean="0">
                <a:solidFill>
                  <a:schemeClr val="tx1"/>
                </a:solidFill>
                <a:latin typeface="Arial Narrow" panose="020B0606020202030204" pitchFamily="34" charset="0"/>
              </a:rPr>
              <a:t>Questions</a:t>
            </a:r>
            <a:endParaRPr lang="en-US" sz="7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943542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Want to have fun?</a:t>
            </a:r>
            <a:endParaRPr lang="en-CA" dirty="0"/>
          </a:p>
        </p:txBody>
      </p:sp>
      <p:sp>
        <p:nvSpPr>
          <p:cNvPr id="3" name="Slide Number Placeholder 2"/>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21</a:t>
            </a:fld>
            <a:endParaRPr lang="en-CA" dirty="0"/>
          </a:p>
        </p:txBody>
      </p:sp>
      <p:sp>
        <p:nvSpPr>
          <p:cNvPr id="4" name="Text Placeholder 3"/>
          <p:cNvSpPr>
            <a:spLocks noGrp="1"/>
          </p:cNvSpPr>
          <p:nvPr>
            <p:ph type="body" idx="2"/>
          </p:nvPr>
        </p:nvSpPr>
        <p:spPr>
          <a:xfrm>
            <a:off x="533400" y="1752600"/>
            <a:ext cx="1676400" cy="4343400"/>
          </a:xfrm>
          <a:solidFill>
            <a:srgbClr val="800000"/>
          </a:solidFill>
        </p:spPr>
        <p:txBody>
          <a:bodyPr/>
          <a:lstStyle/>
          <a:p>
            <a:r>
              <a:rPr lang="en-CA" b="1" dirty="0" err="1">
                <a:solidFill>
                  <a:srgbClr val="CCCCCC"/>
                </a:solidFill>
                <a:latin typeface="Arial"/>
              </a:rPr>
              <a:t>PythonTurtle</a:t>
            </a:r>
            <a:endParaRPr lang="en-CA" b="1" dirty="0">
              <a:solidFill>
                <a:srgbClr val="CCCCCC"/>
              </a:solidFill>
              <a:latin typeface="Arial"/>
            </a:endParaRPr>
          </a:p>
          <a:p>
            <a:r>
              <a:rPr lang="en-CA" i="1" dirty="0"/>
              <a:t>A learning environment for Python programming suitable for beginners and children, inspired by Logo</a:t>
            </a:r>
            <a:r>
              <a:rPr lang="en-CA" i="1" dirty="0" smtClean="0"/>
              <a:t>.</a:t>
            </a:r>
            <a:endParaRPr lang="en-CA" dirty="0"/>
          </a:p>
        </p:txBody>
      </p:sp>
      <p:sp>
        <p:nvSpPr>
          <p:cNvPr id="5" name="Content Placeholder 4"/>
          <p:cNvSpPr>
            <a:spLocks noGrp="1"/>
          </p:cNvSpPr>
          <p:nvPr>
            <p:ph sz="quarter" idx="1"/>
          </p:nvPr>
        </p:nvSpPr>
        <p:spPr>
          <a:xfrm>
            <a:off x="2362200" y="1752600"/>
            <a:ext cx="6400800" cy="4953000"/>
          </a:xfrm>
        </p:spPr>
        <p:txBody>
          <a:bodyPr>
            <a:noAutofit/>
          </a:bodyPr>
          <a:lstStyle/>
          <a:p>
            <a:pPr marL="0" indent="0" algn="just">
              <a:buNone/>
            </a:pPr>
            <a:r>
              <a:rPr lang="en-CA" sz="2600" dirty="0" err="1">
                <a:latin typeface="Times New Roman" panose="02020603050405020304" pitchFamily="18" charset="0"/>
                <a:cs typeface="Times New Roman" panose="02020603050405020304" pitchFamily="18" charset="0"/>
              </a:rPr>
              <a:t>PythonTurtle</a:t>
            </a:r>
            <a:r>
              <a:rPr lang="en-CA" sz="2600" dirty="0">
                <a:latin typeface="Times New Roman" panose="02020603050405020304" pitchFamily="18" charset="0"/>
                <a:cs typeface="Times New Roman" panose="02020603050405020304" pitchFamily="18" charset="0"/>
              </a:rPr>
              <a:t> strives to provide the lowest-threshold way to learn (or teach) software development in the Python programming language. Students command an interactive Python shell (similar to the IDLE development environment) and use Python functions to move a turtle displayed on the screen. An illustrated help screen introduces the student to the basics of Python programming while demonstrating how to move the turtle</a:t>
            </a:r>
            <a:r>
              <a:rPr lang="en-CA" sz="2600" dirty="0" smtClean="0">
                <a:latin typeface="Times New Roman" panose="02020603050405020304" pitchFamily="18" charset="0"/>
                <a:cs typeface="Times New Roman" panose="02020603050405020304" pitchFamily="18" charset="0"/>
              </a:rPr>
              <a:t>.</a:t>
            </a:r>
          </a:p>
          <a:p>
            <a:pPr marL="0" indent="0" algn="just">
              <a:buNone/>
            </a:pPr>
            <a:r>
              <a:rPr lang="en-CA" sz="2600" dirty="0">
                <a:latin typeface="Times New Roman" panose="02020603050405020304" pitchFamily="18" charset="0"/>
                <a:cs typeface="Times New Roman" panose="02020603050405020304" pitchFamily="18" charset="0"/>
                <a:hlinkClick r:id="rId3"/>
              </a:rPr>
              <a:t>http://pythonturtle.org</a:t>
            </a:r>
            <a:r>
              <a:rPr lang="en-CA" sz="2600" dirty="0" smtClean="0">
                <a:latin typeface="Times New Roman" panose="02020603050405020304" pitchFamily="18" charset="0"/>
                <a:cs typeface="Times New Roman" panose="02020603050405020304" pitchFamily="18" charset="0"/>
                <a:hlinkClick r:id="rId3"/>
              </a:rPr>
              <a:t>/</a:t>
            </a:r>
            <a:r>
              <a:rPr lang="en-CA" sz="2600" dirty="0" smtClean="0">
                <a:latin typeface="Times New Roman" panose="02020603050405020304" pitchFamily="18" charset="0"/>
                <a:cs typeface="Times New Roman" panose="02020603050405020304" pitchFamily="18" charset="0"/>
              </a:rPr>
              <a:t> </a:t>
            </a:r>
            <a:endParaRPr lang="en-CA"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028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50000"/>
                  </a:schemeClr>
                </a:solidFill>
                <a:effectLst>
                  <a:outerShdw blurRad="38100" dist="38100" dir="2700000" algn="tl">
                    <a:srgbClr val="000000">
                      <a:alpha val="43137"/>
                    </a:srgbClr>
                  </a:outerShdw>
                </a:effectLst>
              </a:rPr>
              <a:t>S</a:t>
            </a:r>
            <a:r>
              <a:rPr lang="en-CA" b="1" dirty="0" err="1" smtClean="0">
                <a:solidFill>
                  <a:schemeClr val="accent2">
                    <a:lumMod val="50000"/>
                  </a:schemeClr>
                </a:solidFill>
                <a:effectLst>
                  <a:outerShdw blurRad="38100" dist="38100" dir="2700000" algn="tl">
                    <a:srgbClr val="000000">
                      <a:alpha val="43137"/>
                    </a:srgbClr>
                  </a:outerShdw>
                </a:effectLst>
              </a:rPr>
              <a:t>ome</a:t>
            </a:r>
            <a:r>
              <a:rPr lang="en-CA" b="1" dirty="0" smtClean="0">
                <a:solidFill>
                  <a:schemeClr val="accent2">
                    <a:lumMod val="50000"/>
                  </a:schemeClr>
                </a:solidFill>
                <a:effectLst>
                  <a:outerShdw blurRad="38100" dist="38100" dir="2700000" algn="tl">
                    <a:srgbClr val="000000">
                      <a:alpha val="43137"/>
                    </a:srgbClr>
                  </a:outerShdw>
                </a:effectLst>
              </a:rPr>
              <a:t> </a:t>
            </a:r>
            <a:r>
              <a:rPr lang="en-CA" b="1" dirty="0">
                <a:solidFill>
                  <a:schemeClr val="accent2">
                    <a:lumMod val="50000"/>
                  </a:schemeClr>
                </a:solidFill>
                <a:effectLst>
                  <a:outerShdw blurRad="38100" dist="38100" dir="2700000" algn="tl">
                    <a:srgbClr val="000000">
                      <a:alpha val="43137"/>
                    </a:srgbClr>
                  </a:outerShdw>
                </a:effectLst>
              </a:rPr>
              <a:t>kind of picture</a:t>
            </a:r>
            <a:endParaRPr lang="en-CA" dirty="0"/>
          </a:p>
        </p:txBody>
      </p:sp>
      <p:sp>
        <p:nvSpPr>
          <p:cNvPr id="3" name="Slide Number Placeholder 2"/>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22</a:t>
            </a:fld>
            <a:endParaRPr lang="en-CA" dirty="0"/>
          </a:p>
        </p:txBody>
      </p:sp>
      <p:sp>
        <p:nvSpPr>
          <p:cNvPr id="4" name="Content Placeholder 3"/>
          <p:cNvSpPr>
            <a:spLocks noGrp="1"/>
          </p:cNvSpPr>
          <p:nvPr>
            <p:ph sz="quarter" idx="1"/>
          </p:nvPr>
        </p:nvSpPr>
        <p:spPr/>
        <p:txBody>
          <a:bodyPr>
            <a:normAutofit fontScale="92500" lnSpcReduction="20000"/>
          </a:bodyPr>
          <a:lstStyle/>
          <a:p>
            <a:pPr marL="0" indent="0">
              <a:buNone/>
            </a:pPr>
            <a:r>
              <a:rPr lang="nn-NO" dirty="0" smtClean="0"/>
              <a:t>from </a:t>
            </a:r>
            <a:r>
              <a:rPr lang="nn-NO" dirty="0"/>
              <a:t>turtle import *</a:t>
            </a:r>
          </a:p>
          <a:p>
            <a:pPr marL="0" indent="0">
              <a:buNone/>
            </a:pPr>
            <a:endParaRPr lang="nn-NO" dirty="0"/>
          </a:p>
          <a:p>
            <a:pPr marL="0" indent="0">
              <a:buNone/>
            </a:pPr>
            <a:r>
              <a:rPr lang="nn-NO" dirty="0"/>
              <a:t>tanenbaum = Turtle()</a:t>
            </a:r>
          </a:p>
          <a:p>
            <a:pPr marL="0" indent="0">
              <a:buNone/>
            </a:pPr>
            <a:endParaRPr lang="nn-NO" dirty="0"/>
          </a:p>
          <a:p>
            <a:pPr marL="0" indent="0">
              <a:buNone/>
            </a:pPr>
            <a:r>
              <a:rPr lang="nn-NO" dirty="0"/>
              <a:t>tanenbaum.hideturtle()</a:t>
            </a:r>
          </a:p>
          <a:p>
            <a:pPr marL="0" indent="0">
              <a:buNone/>
            </a:pPr>
            <a:r>
              <a:rPr lang="nn-NO" dirty="0"/>
              <a:t>tanenbaum.speed(20)</a:t>
            </a:r>
          </a:p>
          <a:p>
            <a:pPr marL="0" indent="0">
              <a:buNone/>
            </a:pPr>
            <a:endParaRPr lang="nn-NO" dirty="0"/>
          </a:p>
          <a:p>
            <a:pPr marL="0" indent="0">
              <a:buNone/>
            </a:pPr>
            <a:r>
              <a:rPr lang="nn-NO" dirty="0"/>
              <a:t>for i in range(350):</a:t>
            </a:r>
          </a:p>
          <a:p>
            <a:pPr marL="0" indent="0">
              <a:buNone/>
            </a:pPr>
            <a:r>
              <a:rPr lang="nn-NO" dirty="0"/>
              <a:t>    tanenbaum.forward(i)</a:t>
            </a:r>
          </a:p>
          <a:p>
            <a:pPr marL="0" indent="0">
              <a:buNone/>
            </a:pPr>
            <a:r>
              <a:rPr lang="nn-NO" dirty="0"/>
              <a:t>    tanenbaum.right(98)</a:t>
            </a:r>
            <a:endParaRPr lang="en-CA" dirty="0"/>
          </a:p>
        </p:txBody>
      </p:sp>
    </p:spTree>
    <p:extLst>
      <p:ext uri="{BB962C8B-B14F-4D97-AF65-F5344CB8AC3E}">
        <p14:creationId xmlns:p14="http://schemas.microsoft.com/office/powerpoint/2010/main" val="4099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solidFill>
                  <a:schemeClr val="accent2">
                    <a:lumMod val="50000"/>
                  </a:schemeClr>
                </a:solidFill>
                <a:effectLst>
                  <a:outerShdw blurRad="38100" dist="38100" dir="2700000" algn="tl">
                    <a:srgbClr val="000000">
                      <a:alpha val="43137"/>
                    </a:srgbClr>
                  </a:outerShdw>
                </a:effectLst>
              </a:rPr>
              <a:t>Objectives</a:t>
            </a:r>
            <a:endParaRPr lang="en-CA"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20000"/>
          </a:bodyPr>
          <a:lstStyle/>
          <a:p>
            <a:pPr marL="342900" lvl="0" indent="-342900" fontAlgn="base">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200" dirty="0">
                <a:solidFill>
                  <a:srgbClr val="FF0000"/>
                </a:solidFill>
                <a:latin typeface="Calibri"/>
              </a:rPr>
              <a:t>You should be able:</a:t>
            </a:r>
            <a:endParaRPr lang="en-GB" altLang="en-US" sz="3200" dirty="0">
              <a:solidFill>
                <a:srgbClr val="0070C0"/>
              </a:solidFill>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a:rPr>
              <a:t>To </a:t>
            </a:r>
            <a:r>
              <a:rPr lang="en-GB" altLang="en-US" sz="2800" dirty="0" smtClean="0">
                <a:latin typeface="Calibri"/>
              </a:rPr>
              <a:t>import modules</a:t>
            </a:r>
            <a:endParaRPr lang="en-GB" altLang="en-US" sz="2800" dirty="0">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a:rPr>
              <a:t>To </a:t>
            </a:r>
            <a:r>
              <a:rPr lang="en-CA" altLang="en-US" sz="2800" dirty="0">
                <a:latin typeface="Calibri"/>
              </a:rPr>
              <a:t> </a:t>
            </a:r>
            <a:r>
              <a:rPr lang="en-CA" altLang="en-US" sz="2800" dirty="0" smtClean="0">
                <a:latin typeface="Calibri"/>
              </a:rPr>
              <a:t>create </a:t>
            </a:r>
            <a:r>
              <a:rPr lang="en-CA" altLang="en-US" sz="2800" dirty="0">
                <a:latin typeface="Calibri"/>
              </a:rPr>
              <a:t>turtles and get them to draw shapes and patterns.</a:t>
            </a:r>
            <a:endParaRPr lang="en-US" altLang="en-US" sz="2800" dirty="0">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a:rPr>
              <a:t>To understand </a:t>
            </a:r>
            <a:r>
              <a:rPr lang="en-CA" altLang="en-US" sz="2800" dirty="0">
                <a:latin typeface="Calibri"/>
              </a:rPr>
              <a:t>Instances — a herd of </a:t>
            </a:r>
            <a:r>
              <a:rPr lang="en-CA" altLang="en-US" sz="2800" dirty="0" smtClean="0">
                <a:latin typeface="Calibri"/>
              </a:rPr>
              <a:t>turtles</a:t>
            </a:r>
          </a:p>
          <a:p>
            <a:pPr marL="457200" lvl="1" indent="0" fontAlgn="base">
              <a:spcBef>
                <a:spcPct val="20000"/>
              </a:spcBef>
              <a:spcAft>
                <a:spcPct val="0"/>
              </a:spcAft>
              <a:buClrTx/>
              <a:buSz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2800" dirty="0" smtClean="0">
                <a:latin typeface="Calibri"/>
              </a:rPr>
              <a:t>(Each </a:t>
            </a:r>
            <a:r>
              <a:rPr lang="en-CA" altLang="en-US" sz="2800" dirty="0">
                <a:latin typeface="Calibri"/>
              </a:rPr>
              <a:t>instance has its own state and behaviour</a:t>
            </a:r>
            <a:r>
              <a:rPr lang="en-CA" altLang="en-US" sz="2800" dirty="0" smtClean="0">
                <a:latin typeface="Calibri"/>
              </a:rPr>
              <a:t>.)</a:t>
            </a:r>
            <a:endParaRPr lang="en-GB" altLang="en-US" sz="2800" dirty="0" smtClean="0">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2800" dirty="0">
                <a:latin typeface="Calibri"/>
              </a:rPr>
              <a:t>To understand the concepts of:</a:t>
            </a:r>
          </a:p>
          <a:p>
            <a:pPr marL="1188720" lvl="2" indent="-457200" fontAlgn="base">
              <a:spcBef>
                <a:spcPct val="20000"/>
              </a:spcBef>
              <a:spcAft>
                <a:spcPct val="0"/>
              </a:spcAft>
              <a:buClrTx/>
              <a:buSzTx/>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2500" dirty="0" smtClean="0">
                <a:latin typeface="Calibri"/>
              </a:rPr>
              <a:t>Attributes </a:t>
            </a:r>
            <a:r>
              <a:rPr lang="en-CA" altLang="en-US" sz="2500" dirty="0">
                <a:latin typeface="Calibri"/>
              </a:rPr>
              <a:t>and methods </a:t>
            </a:r>
            <a:endParaRPr lang="en-GB" altLang="en-US" sz="2500" dirty="0" smtClean="0">
              <a:latin typeface="Calibri"/>
            </a:endParaRPr>
          </a:p>
          <a:p>
            <a:pPr marL="1188720" lvl="2" indent="-457200" fontAlgn="base">
              <a:spcBef>
                <a:spcPct val="20000"/>
              </a:spcBef>
              <a:spcAft>
                <a:spcPct val="0"/>
              </a:spcAft>
              <a:buClrTx/>
              <a:buSzTx/>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500" dirty="0">
                <a:latin typeface="Calibri"/>
              </a:rPr>
              <a:t>Python for loop and its terminating condition </a:t>
            </a:r>
          </a:p>
          <a:p>
            <a:pPr marL="1188720" lvl="2" indent="-457200" fontAlgn="base">
              <a:spcBef>
                <a:spcPct val="20000"/>
              </a:spcBef>
              <a:spcAft>
                <a:spcPct val="0"/>
              </a:spcAft>
              <a:buClrTx/>
              <a:buSzTx/>
              <a:buFont typeface="Courier New" panose="02070309020205020404"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2500" dirty="0" smtClean="0">
                <a:latin typeface="Calibri"/>
              </a:rPr>
              <a:t>Flow </a:t>
            </a:r>
            <a:r>
              <a:rPr lang="en-CA" altLang="en-US" sz="2500" dirty="0">
                <a:latin typeface="Calibri"/>
              </a:rPr>
              <a:t>of Execution of the for loop</a:t>
            </a:r>
            <a:endParaRPr lang="en-GB" altLang="en-US" sz="2500" dirty="0" smtClean="0">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smtClean="0">
                <a:latin typeface="Calibri"/>
              </a:rPr>
              <a:t>To understand </a:t>
            </a:r>
            <a:r>
              <a:rPr lang="en-CA" altLang="en-US" sz="2800" dirty="0">
                <a:latin typeface="Calibri"/>
              </a:rPr>
              <a:t>more turtle methods and tricks</a:t>
            </a:r>
            <a:endParaRPr lang="en-US" altLang="en-US" sz="2800" dirty="0">
              <a:latin typeface="Calibri"/>
            </a:endParaRPr>
          </a:p>
          <a:p>
            <a:pPr marL="342900" lvl="0" indent="-342900" eaLnBrk="0" fontAlgn="base" hangingPunct="0">
              <a:spcBef>
                <a:spcPct val="20000"/>
              </a:spcBef>
              <a:spcAft>
                <a:spcPct val="0"/>
              </a:spcAft>
              <a:buClrTx/>
              <a:buSzTx/>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3200" dirty="0">
              <a:solidFill>
                <a:prstClr val="black"/>
              </a:solidFill>
              <a:latin typeface="Calibri"/>
            </a:endParaRPr>
          </a:p>
          <a:p>
            <a:pPr marL="0" indent="0">
              <a:buNone/>
            </a:pPr>
            <a:endParaRPr lang="en-CA" dirty="0"/>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3</a:t>
            </a:fld>
            <a:endParaRPr lang="en-CA" dirty="0"/>
          </a:p>
        </p:txBody>
      </p:sp>
    </p:spTree>
    <p:extLst>
      <p:ext uri="{BB962C8B-B14F-4D97-AF65-F5344CB8AC3E}">
        <p14:creationId xmlns:p14="http://schemas.microsoft.com/office/powerpoint/2010/main" val="2417125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Creating </a:t>
            </a:r>
            <a:r>
              <a:rPr lang="en-CA" b="1" dirty="0">
                <a:solidFill>
                  <a:schemeClr val="accent2">
                    <a:lumMod val="50000"/>
                  </a:schemeClr>
                </a:solidFill>
                <a:effectLst>
                  <a:outerShdw blurRad="38100" dist="38100" dir="2700000" algn="tl">
                    <a:srgbClr val="000000">
                      <a:alpha val="43137"/>
                    </a:srgbClr>
                  </a:outerShdw>
                </a:effectLst>
              </a:rPr>
              <a:t>a new turtle </a:t>
            </a:r>
          </a:p>
        </p:txBody>
      </p:sp>
      <p:sp>
        <p:nvSpPr>
          <p:cNvPr id="3" name="Content Placeholder 2"/>
          <p:cNvSpPr>
            <a:spLocks noGrp="1"/>
          </p:cNvSpPr>
          <p:nvPr>
            <p:ph sz="quarter" idx="1"/>
          </p:nvPr>
        </p:nvSpPr>
        <p:spPr>
          <a:xfrm>
            <a:off x="457200" y="1524000"/>
            <a:ext cx="8610600" cy="5334000"/>
          </a:xfrm>
        </p:spPr>
        <p:txBody>
          <a:bodyPr>
            <a:noAutofit/>
          </a:bodyPr>
          <a:lstStyle/>
          <a:p>
            <a:pPr marL="342900" lvl="0" indent="-342900" eaLnBrk="0" fontAlgn="base" hangingPunct="0">
              <a:spcBef>
                <a:spcPct val="20000"/>
              </a:spcBef>
              <a:spcAft>
                <a:spcPct val="0"/>
              </a:spcAft>
              <a:buClrTx/>
              <a:buSzTx/>
              <a:buFont typeface="Arial" charset="0"/>
              <a:buChar char="•"/>
            </a:pPr>
            <a:r>
              <a:rPr lang="en-US" altLang="en-US" sz="2950" dirty="0" smtClean="0">
                <a:latin typeface="Calibri (body)"/>
              </a:rPr>
              <a:t>There </a:t>
            </a:r>
            <a:r>
              <a:rPr lang="en-US" altLang="en-US" sz="2950" dirty="0">
                <a:latin typeface="Calibri (body)"/>
              </a:rPr>
              <a:t>are many modules in Python that provide very powerful </a:t>
            </a:r>
            <a:r>
              <a:rPr lang="en-US" altLang="en-US" sz="2950" dirty="0" smtClean="0">
                <a:latin typeface="Calibri (body)"/>
              </a:rPr>
              <a:t>features </a:t>
            </a:r>
            <a:r>
              <a:rPr lang="en-US" altLang="en-US" sz="2950" dirty="0">
                <a:latin typeface="Calibri (body)"/>
              </a:rPr>
              <a:t>that we can use in our own program. </a:t>
            </a:r>
            <a:endParaRPr lang="en-US" altLang="en-US" sz="2950" dirty="0" smtClean="0">
              <a:latin typeface="Calibri (body)"/>
            </a:endParaRPr>
          </a:p>
          <a:p>
            <a:pPr marL="342900" lvl="0" indent="-342900" eaLnBrk="0" fontAlgn="base" hangingPunct="0">
              <a:spcBef>
                <a:spcPct val="20000"/>
              </a:spcBef>
              <a:spcAft>
                <a:spcPct val="0"/>
              </a:spcAft>
              <a:buClrTx/>
              <a:buSzTx/>
              <a:buFont typeface="Arial" charset="0"/>
              <a:buChar char="•"/>
            </a:pPr>
            <a:endParaRPr lang="en-US" altLang="en-US" sz="2950" dirty="0" smtClean="0">
              <a:latin typeface="Calibri (body)"/>
            </a:endParaRPr>
          </a:p>
          <a:p>
            <a:pPr marL="342900" lvl="0" indent="-342900" eaLnBrk="0" fontAlgn="base" hangingPunct="0">
              <a:spcBef>
                <a:spcPct val="20000"/>
              </a:spcBef>
              <a:spcAft>
                <a:spcPct val="0"/>
              </a:spcAft>
              <a:buClrTx/>
              <a:buSzTx/>
              <a:buFont typeface="Arial" charset="0"/>
              <a:buChar char="•"/>
            </a:pPr>
            <a:r>
              <a:rPr lang="en-CA" altLang="en-US" sz="2950" dirty="0" smtClean="0">
                <a:latin typeface="Calibri (body)"/>
              </a:rPr>
              <a:t>Want a Python </a:t>
            </a:r>
            <a:r>
              <a:rPr lang="en-CA" altLang="en-US" sz="2950" dirty="0">
                <a:latin typeface="Calibri (body)"/>
              </a:rPr>
              <a:t>program to create a new turtle and start drawing </a:t>
            </a:r>
            <a:r>
              <a:rPr lang="en-CA" altLang="en-US" sz="2950" dirty="0" smtClean="0">
                <a:latin typeface="Calibri (body)"/>
              </a:rPr>
              <a:t>shapes such as a </a:t>
            </a:r>
            <a:r>
              <a:rPr lang="en-CA" altLang="en-US" sz="2950" dirty="0">
                <a:latin typeface="Calibri (body)"/>
              </a:rPr>
              <a:t>rectangle</a:t>
            </a:r>
            <a:r>
              <a:rPr lang="en-CA" altLang="en-US" sz="2950" dirty="0" smtClean="0">
                <a:latin typeface="Calibri (body)"/>
              </a:rPr>
              <a:t>.</a:t>
            </a:r>
          </a:p>
          <a:p>
            <a:pPr marL="342900" lvl="0" indent="-342900" eaLnBrk="0" fontAlgn="base" hangingPunct="0">
              <a:spcBef>
                <a:spcPct val="20000"/>
              </a:spcBef>
              <a:spcAft>
                <a:spcPct val="0"/>
              </a:spcAft>
              <a:buClrTx/>
              <a:buSzTx/>
              <a:buFont typeface="Arial" charset="0"/>
              <a:buChar char="•"/>
            </a:pPr>
            <a:endParaRPr lang="en-CA" altLang="en-US" sz="2950" dirty="0" smtClean="0">
              <a:latin typeface="Calibri (body)"/>
            </a:endParaRPr>
          </a:p>
          <a:p>
            <a:pPr marL="342900" lvl="0" indent="-342900" eaLnBrk="0" fontAlgn="base" hangingPunct="0">
              <a:spcBef>
                <a:spcPct val="20000"/>
              </a:spcBef>
              <a:spcAft>
                <a:spcPct val="0"/>
              </a:spcAft>
              <a:buClrTx/>
              <a:buSzTx/>
              <a:buFont typeface="Arial" charset="0"/>
              <a:buChar char="•"/>
            </a:pPr>
            <a:r>
              <a:rPr lang="en-US" altLang="en-US" sz="2950" dirty="0" smtClean="0">
                <a:latin typeface="Calibri (body)"/>
              </a:rPr>
              <a:t>The </a:t>
            </a:r>
            <a:r>
              <a:rPr lang="en-US" altLang="en-US" sz="2950" dirty="0">
                <a:latin typeface="Calibri (body)"/>
              </a:rPr>
              <a:t>variable that refers to our first turtle is called </a:t>
            </a:r>
            <a:r>
              <a:rPr lang="en-US" altLang="en-US" sz="2950" dirty="0" err="1" smtClean="0">
                <a:latin typeface="Calibri (body)"/>
              </a:rPr>
              <a:t>alex</a:t>
            </a:r>
            <a:endParaRPr lang="en-US" altLang="en-US" sz="295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4</a:t>
            </a:fld>
            <a:endParaRPr lang="en-CA" dirty="0"/>
          </a:p>
        </p:txBody>
      </p:sp>
    </p:spTree>
    <p:extLst>
      <p:ext uri="{BB962C8B-B14F-4D97-AF65-F5344CB8AC3E}">
        <p14:creationId xmlns:p14="http://schemas.microsoft.com/office/powerpoint/2010/main" val="2302892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Our </a:t>
            </a:r>
            <a:r>
              <a:rPr lang="en-CA" b="1" dirty="0">
                <a:solidFill>
                  <a:schemeClr val="accent2">
                    <a:lumMod val="50000"/>
                  </a:schemeClr>
                </a:solidFill>
                <a:effectLst>
                  <a:outerShdw blurRad="38100" dist="38100" dir="2700000" algn="tl">
                    <a:srgbClr val="000000">
                      <a:alpha val="43137"/>
                    </a:srgbClr>
                  </a:outerShdw>
                </a:effectLst>
              </a:rPr>
              <a:t>first turtle program</a:t>
            </a:r>
          </a:p>
        </p:txBody>
      </p:sp>
      <p:sp>
        <p:nvSpPr>
          <p:cNvPr id="3" name="Content Placeholder 2"/>
          <p:cNvSpPr>
            <a:spLocks noGrp="1"/>
          </p:cNvSpPr>
          <p:nvPr>
            <p:ph sz="quarter" idx="1"/>
          </p:nvPr>
        </p:nvSpPr>
        <p:spPr>
          <a:xfrm>
            <a:off x="457200" y="1524000"/>
            <a:ext cx="8610600" cy="5334000"/>
          </a:xfrm>
        </p:spPr>
        <p:txBody>
          <a:bodyPr>
            <a:noAutofit/>
          </a:bodyPr>
          <a:lstStyle/>
          <a:p>
            <a:pPr marL="0" lvl="0" indent="0" eaLnBrk="0" fontAlgn="base" hangingPunct="0">
              <a:spcBef>
                <a:spcPct val="20000"/>
              </a:spcBef>
              <a:spcAft>
                <a:spcPct val="0"/>
              </a:spcAft>
              <a:buClrTx/>
              <a:buSzTx/>
              <a:buNone/>
            </a:pPr>
            <a:r>
              <a:rPr lang="en-US" altLang="en-US" sz="1800" dirty="0">
                <a:latin typeface="Calibri (body)"/>
              </a:rPr>
              <a:t>import turtle             </a:t>
            </a:r>
            <a:r>
              <a:rPr lang="en-US" altLang="en-US" sz="1800" dirty="0" smtClean="0">
                <a:latin typeface="Calibri (body)"/>
              </a:rPr>
              <a:t>     # </a:t>
            </a:r>
            <a:r>
              <a:rPr lang="en-US" altLang="en-US" sz="1800" dirty="0">
                <a:latin typeface="Calibri (body)"/>
              </a:rPr>
              <a:t>Allows us to use turtles</a:t>
            </a:r>
          </a:p>
          <a:p>
            <a:pPr marL="0" lvl="0" indent="0" eaLnBrk="0" fontAlgn="base" hangingPunct="0">
              <a:spcBef>
                <a:spcPct val="20000"/>
              </a:spcBef>
              <a:spcAft>
                <a:spcPct val="0"/>
              </a:spcAft>
              <a:buClrTx/>
              <a:buSzTx/>
              <a:buNone/>
            </a:pPr>
            <a:r>
              <a:rPr lang="en-US" altLang="en-US" sz="1800" dirty="0" err="1">
                <a:latin typeface="Calibri (body)"/>
              </a:rPr>
              <a:t>wn</a:t>
            </a:r>
            <a:r>
              <a:rPr lang="en-US" altLang="en-US" sz="1800" dirty="0">
                <a:latin typeface="Calibri (body)"/>
              </a:rPr>
              <a:t> = </a:t>
            </a:r>
            <a:r>
              <a:rPr lang="en-US" altLang="en-US" sz="1800" dirty="0" err="1">
                <a:latin typeface="Calibri (body)"/>
              </a:rPr>
              <a:t>turtle.Screen</a:t>
            </a:r>
            <a:r>
              <a:rPr lang="en-US" altLang="en-US" sz="1800" dirty="0">
                <a:latin typeface="Calibri (body)"/>
              </a:rPr>
              <a:t>()   </a:t>
            </a:r>
            <a:r>
              <a:rPr lang="en-US" altLang="en-US" sz="1800" dirty="0" smtClean="0">
                <a:latin typeface="Calibri (body)"/>
              </a:rPr>
              <a:t>  # </a:t>
            </a:r>
            <a:r>
              <a:rPr lang="en-US" altLang="en-US" sz="1800" dirty="0">
                <a:latin typeface="Calibri (body)"/>
              </a:rPr>
              <a:t>Creates a playground for turtles</a:t>
            </a:r>
          </a:p>
          <a:p>
            <a:pPr marL="0" lvl="0" indent="0" eaLnBrk="0" fontAlgn="base" hangingPunct="0">
              <a:spcBef>
                <a:spcPct val="20000"/>
              </a:spcBef>
              <a:spcAft>
                <a:spcPct val="0"/>
              </a:spcAft>
              <a:buClrTx/>
              <a:buSzTx/>
              <a:buNone/>
            </a:pPr>
            <a:r>
              <a:rPr lang="en-US" altLang="en-US" sz="1800" dirty="0" err="1">
                <a:latin typeface="Calibri (body)"/>
              </a:rPr>
              <a:t>alex</a:t>
            </a:r>
            <a:r>
              <a:rPr lang="en-US" altLang="en-US" sz="1800" dirty="0">
                <a:latin typeface="Calibri (body)"/>
              </a:rPr>
              <a:t> = </a:t>
            </a:r>
            <a:r>
              <a:rPr lang="en-US" altLang="en-US" sz="1800" dirty="0" err="1">
                <a:latin typeface="Calibri (body)"/>
              </a:rPr>
              <a:t>turtle.Turtle</a:t>
            </a:r>
            <a:r>
              <a:rPr lang="en-US" altLang="en-US" sz="1800" dirty="0">
                <a:latin typeface="Calibri (body)"/>
              </a:rPr>
              <a:t>()    </a:t>
            </a:r>
            <a:r>
              <a:rPr lang="en-US" altLang="en-US" sz="1800" dirty="0" smtClean="0">
                <a:latin typeface="Calibri (body)"/>
              </a:rPr>
              <a:t> # </a:t>
            </a:r>
            <a:r>
              <a:rPr lang="en-US" altLang="en-US" sz="1800" dirty="0">
                <a:latin typeface="Calibri (body)"/>
              </a:rPr>
              <a:t>Create a turtle, assign to </a:t>
            </a:r>
            <a:r>
              <a:rPr lang="en-US" altLang="en-US" sz="1800" dirty="0" err="1" smtClean="0">
                <a:latin typeface="Calibri (body)"/>
              </a:rPr>
              <a:t>alex</a:t>
            </a:r>
            <a:r>
              <a:rPr lang="en-US" altLang="en-US" sz="1800" dirty="0" smtClean="0">
                <a:latin typeface="Calibri (body)"/>
              </a:rPr>
              <a:t> </a:t>
            </a:r>
            <a:endParaRPr lang="en-US" altLang="en-US" sz="1800" dirty="0">
              <a:latin typeface="Calibri (body)"/>
            </a:endParaRPr>
          </a:p>
          <a:p>
            <a:pPr marL="0" lvl="0" indent="0" eaLnBrk="0" fontAlgn="base" hangingPunct="0">
              <a:spcBef>
                <a:spcPct val="20000"/>
              </a:spcBef>
              <a:spcAft>
                <a:spcPct val="0"/>
              </a:spcAft>
              <a:buClrTx/>
              <a:buSzTx/>
              <a:buNone/>
            </a:pPr>
            <a:r>
              <a:rPr lang="en-US" altLang="en-US" sz="1800" dirty="0" err="1">
                <a:latin typeface="Calibri (body)"/>
              </a:rPr>
              <a:t>alex.forward</a:t>
            </a:r>
            <a:r>
              <a:rPr lang="en-US" altLang="en-US" sz="1800" dirty="0">
                <a:latin typeface="Calibri (body)"/>
              </a:rPr>
              <a:t>(50)          # Tell </a:t>
            </a:r>
            <a:r>
              <a:rPr lang="en-US" altLang="en-US" sz="1800" dirty="0" err="1">
                <a:latin typeface="Calibri (body)"/>
              </a:rPr>
              <a:t>alex</a:t>
            </a:r>
            <a:r>
              <a:rPr lang="en-US" altLang="en-US" sz="1800" dirty="0">
                <a:latin typeface="Calibri (body)"/>
              </a:rPr>
              <a:t> to move forward by 50 units</a:t>
            </a:r>
          </a:p>
          <a:p>
            <a:pPr marL="0" lvl="0" indent="0" eaLnBrk="0" fontAlgn="base" hangingPunct="0">
              <a:spcBef>
                <a:spcPct val="20000"/>
              </a:spcBef>
              <a:spcAft>
                <a:spcPct val="0"/>
              </a:spcAft>
              <a:buClrTx/>
              <a:buSzTx/>
              <a:buNone/>
            </a:pPr>
            <a:r>
              <a:rPr lang="en-US" altLang="en-US" sz="1800" dirty="0" err="1">
                <a:latin typeface="Calibri (body)"/>
              </a:rPr>
              <a:t>alex.left</a:t>
            </a:r>
            <a:r>
              <a:rPr lang="en-US" altLang="en-US" sz="1800" dirty="0">
                <a:latin typeface="Calibri (body)"/>
              </a:rPr>
              <a:t>(90)             </a:t>
            </a:r>
            <a:r>
              <a:rPr lang="en-US" altLang="en-US" sz="1800" dirty="0" smtClean="0">
                <a:latin typeface="Calibri (body)"/>
              </a:rPr>
              <a:t>    # </a:t>
            </a:r>
            <a:r>
              <a:rPr lang="en-US" altLang="en-US" sz="1800" dirty="0">
                <a:latin typeface="Calibri (body)"/>
              </a:rPr>
              <a:t>Tell </a:t>
            </a:r>
            <a:r>
              <a:rPr lang="en-US" altLang="en-US" sz="1800" dirty="0" err="1">
                <a:latin typeface="Calibri (body)"/>
              </a:rPr>
              <a:t>alex</a:t>
            </a:r>
            <a:r>
              <a:rPr lang="en-US" altLang="en-US" sz="1800" dirty="0">
                <a:latin typeface="Calibri (body)"/>
              </a:rPr>
              <a:t> to turn by 90 degrees</a:t>
            </a:r>
          </a:p>
          <a:p>
            <a:pPr marL="0" lvl="0" indent="0" eaLnBrk="0" fontAlgn="base" hangingPunct="0">
              <a:spcBef>
                <a:spcPct val="20000"/>
              </a:spcBef>
              <a:spcAft>
                <a:spcPct val="0"/>
              </a:spcAft>
              <a:buClrTx/>
              <a:buSzTx/>
              <a:buNone/>
            </a:pPr>
            <a:r>
              <a:rPr lang="en-US" altLang="en-US" sz="1800" dirty="0" err="1">
                <a:latin typeface="Calibri (body)"/>
              </a:rPr>
              <a:t>alex.forward</a:t>
            </a:r>
            <a:r>
              <a:rPr lang="en-US" altLang="en-US" sz="1800" dirty="0">
                <a:latin typeface="Calibri (body)"/>
              </a:rPr>
              <a:t>(30)          # Complete the second side of a </a:t>
            </a:r>
            <a:r>
              <a:rPr lang="en-US" altLang="en-US" sz="1800" dirty="0" smtClean="0">
                <a:latin typeface="Calibri (body)"/>
              </a:rPr>
              <a:t>rectangle</a:t>
            </a:r>
            <a:endParaRPr lang="en-US" altLang="en-US" sz="1800" dirty="0">
              <a:latin typeface="Calibri (body)"/>
            </a:endParaRPr>
          </a:p>
          <a:p>
            <a:pPr marL="0" lvl="0" indent="0" eaLnBrk="0" fontAlgn="base" hangingPunct="0">
              <a:spcBef>
                <a:spcPct val="20000"/>
              </a:spcBef>
              <a:spcAft>
                <a:spcPct val="0"/>
              </a:spcAft>
              <a:buClrTx/>
              <a:buSzTx/>
              <a:buNone/>
            </a:pPr>
            <a:r>
              <a:rPr lang="en-US" altLang="en-US" sz="1800" dirty="0" err="1" smtClean="0">
                <a:latin typeface="Calibri (body)"/>
              </a:rPr>
              <a:t>wn.mainloop</a:t>
            </a:r>
            <a:r>
              <a:rPr lang="en-US" altLang="en-US" sz="1800" dirty="0">
                <a:latin typeface="Calibri (body)"/>
              </a:rPr>
              <a:t>()             # Wait for user to close </a:t>
            </a:r>
            <a:r>
              <a:rPr lang="en-US" altLang="en-US" sz="1800" dirty="0" smtClean="0">
                <a:latin typeface="Calibri (body)"/>
              </a:rPr>
              <a:t>window</a:t>
            </a:r>
          </a:p>
          <a:p>
            <a:pPr marL="0" lvl="0" indent="0" eaLnBrk="0" fontAlgn="base" hangingPunct="0">
              <a:spcBef>
                <a:spcPct val="20000"/>
              </a:spcBef>
              <a:spcAft>
                <a:spcPct val="0"/>
              </a:spcAft>
              <a:buClrTx/>
              <a:buSzTx/>
              <a:buNone/>
            </a:pPr>
            <a:endParaRPr lang="en-US" altLang="en-US" sz="1800" dirty="0" smtClean="0">
              <a:latin typeface="Calibri (body)"/>
            </a:endParaRPr>
          </a:p>
          <a:p>
            <a:pPr marL="0" lvl="0" indent="0" eaLnBrk="0" fontAlgn="base" hangingPunct="0">
              <a:spcBef>
                <a:spcPct val="20000"/>
              </a:spcBef>
              <a:spcAft>
                <a:spcPct val="0"/>
              </a:spcAft>
              <a:buClrTx/>
              <a:buSzTx/>
              <a:buNone/>
            </a:pPr>
            <a:r>
              <a:rPr lang="en-US" altLang="en-US" sz="1800" dirty="0">
                <a:solidFill>
                  <a:srgbClr val="0033CC"/>
                </a:solidFill>
                <a:latin typeface="Calibri (body)"/>
              </a:rPr>
              <a:t>When we run this program, a new window pops up:</a:t>
            </a:r>
          </a:p>
          <a:p>
            <a:pPr marL="0" lvl="0" indent="0" eaLnBrk="0" fontAlgn="base" hangingPunct="0">
              <a:spcBef>
                <a:spcPct val="20000"/>
              </a:spcBef>
              <a:spcAft>
                <a:spcPct val="0"/>
              </a:spcAft>
              <a:buClrTx/>
              <a:buSzTx/>
              <a:buNone/>
            </a:pPr>
            <a:endParaRPr lang="en-US" altLang="en-US" sz="1800" dirty="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5</a:t>
            </a:fld>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19613"/>
            <a:ext cx="29622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85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Our </a:t>
            </a:r>
            <a:r>
              <a:rPr lang="en-CA" b="1" dirty="0">
                <a:solidFill>
                  <a:schemeClr val="accent2">
                    <a:lumMod val="50000"/>
                  </a:schemeClr>
                </a:solidFill>
                <a:effectLst>
                  <a:outerShdw blurRad="38100" dist="38100" dir="2700000" algn="tl">
                    <a:srgbClr val="000000">
                      <a:alpha val="43137"/>
                    </a:srgbClr>
                  </a:outerShdw>
                </a:effectLst>
              </a:rPr>
              <a:t>first turtle </a:t>
            </a:r>
            <a:r>
              <a:rPr lang="en-CA" b="1" dirty="0" smtClean="0">
                <a:solidFill>
                  <a:schemeClr val="accent2">
                    <a:lumMod val="50000"/>
                  </a:schemeClr>
                </a:solidFill>
                <a:effectLst>
                  <a:outerShdw blurRad="38100" dist="38100" dir="2700000" algn="tl">
                    <a:srgbClr val="000000">
                      <a:alpha val="43137"/>
                    </a:srgbClr>
                  </a:outerShdw>
                </a:effectLst>
              </a:rPr>
              <a:t>program (Cont. 1)</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342900" lvl="0" indent="-342900" fontAlgn="base">
              <a:spcBef>
                <a:spcPct val="20000"/>
              </a:spcBef>
              <a:spcAft>
                <a:spcPct val="0"/>
              </a:spcAft>
              <a:buClrTx/>
              <a:buSzTx/>
              <a:buFont typeface="Arial" charset="0"/>
              <a:buChar char="•"/>
            </a:pPr>
            <a:r>
              <a:rPr lang="en-US" altLang="en-US" sz="2600" dirty="0" smtClean="0">
                <a:latin typeface="Calibri (body)"/>
              </a:rPr>
              <a:t>An </a:t>
            </a:r>
            <a:r>
              <a:rPr lang="en-US" altLang="en-US" sz="2600" b="1" dirty="0">
                <a:solidFill>
                  <a:srgbClr val="FF0000"/>
                </a:solidFill>
                <a:effectLst>
                  <a:outerShdw blurRad="38100" dist="38100" dir="2700000" algn="tl">
                    <a:srgbClr val="000000">
                      <a:alpha val="43137"/>
                    </a:srgbClr>
                  </a:outerShdw>
                </a:effectLst>
                <a:latin typeface="Calibri (body)"/>
              </a:rPr>
              <a:t>object</a:t>
            </a:r>
            <a:r>
              <a:rPr lang="en-US" altLang="en-US" sz="2600" dirty="0">
                <a:latin typeface="Calibri (body)"/>
              </a:rPr>
              <a:t> can have various </a:t>
            </a:r>
            <a:r>
              <a:rPr lang="en-US" altLang="en-US" sz="2600" b="1" dirty="0">
                <a:solidFill>
                  <a:srgbClr val="FF0000"/>
                </a:solidFill>
                <a:effectLst>
                  <a:outerShdw blurRad="38100" dist="38100" dir="2700000" algn="tl">
                    <a:srgbClr val="000000">
                      <a:alpha val="43137"/>
                    </a:srgbClr>
                  </a:outerShdw>
                </a:effectLst>
                <a:latin typeface="Calibri (body)"/>
              </a:rPr>
              <a:t>methods</a:t>
            </a:r>
            <a:r>
              <a:rPr lang="en-US" altLang="en-US" sz="2600" dirty="0">
                <a:latin typeface="Calibri (body)"/>
              </a:rPr>
              <a:t> — things it can do — and it can also have </a:t>
            </a:r>
            <a:r>
              <a:rPr lang="en-US" altLang="en-US" sz="2600" b="1" dirty="0">
                <a:solidFill>
                  <a:srgbClr val="FF0000"/>
                </a:solidFill>
                <a:effectLst>
                  <a:outerShdw blurRad="38100" dist="38100" dir="2700000" algn="tl">
                    <a:srgbClr val="000000">
                      <a:alpha val="43137"/>
                    </a:srgbClr>
                  </a:outerShdw>
                </a:effectLst>
                <a:latin typeface="Calibri (body)"/>
              </a:rPr>
              <a:t>attributes</a:t>
            </a:r>
            <a:r>
              <a:rPr lang="en-US" altLang="en-US" sz="2600" dirty="0">
                <a:latin typeface="Calibri (body)"/>
              </a:rPr>
              <a:t> — (sometimes called properties). For example, each turtle has a color attribute. The method invocation </a:t>
            </a:r>
            <a:r>
              <a:rPr lang="en-US" altLang="en-US" sz="2600" dirty="0" err="1">
                <a:latin typeface="Calibri (body)"/>
              </a:rPr>
              <a:t>alex.color</a:t>
            </a:r>
            <a:r>
              <a:rPr lang="en-US" altLang="en-US" sz="2600" dirty="0">
                <a:latin typeface="Calibri (body)"/>
              </a:rPr>
              <a:t>("red") will make </a:t>
            </a:r>
            <a:r>
              <a:rPr lang="en-US" altLang="en-US" sz="2600" dirty="0" err="1">
                <a:latin typeface="Calibri (body)"/>
              </a:rPr>
              <a:t>alex</a:t>
            </a:r>
            <a:r>
              <a:rPr lang="en-US" altLang="en-US" sz="2600" dirty="0">
                <a:latin typeface="Calibri (body)"/>
              </a:rPr>
              <a:t> red, and drawing will be red too</a:t>
            </a:r>
            <a:r>
              <a:rPr lang="en-US" altLang="en-US" sz="2600" dirty="0" smtClean="0">
                <a:latin typeface="Calibri (body)"/>
              </a:rPr>
              <a:t>.</a:t>
            </a:r>
          </a:p>
          <a:p>
            <a:pPr marL="342900" lvl="0" indent="-342900" fontAlgn="base">
              <a:spcBef>
                <a:spcPct val="20000"/>
              </a:spcBef>
              <a:spcAft>
                <a:spcPct val="0"/>
              </a:spcAft>
              <a:buClrTx/>
              <a:buSzTx/>
              <a:buFont typeface="Arial" charset="0"/>
              <a:buChar char="•"/>
            </a:pPr>
            <a:r>
              <a:rPr lang="en-US" altLang="en-US" sz="2600" dirty="0" smtClean="0">
                <a:latin typeface="Calibri (body)"/>
              </a:rPr>
              <a:t>The </a:t>
            </a:r>
            <a:r>
              <a:rPr lang="en-US" altLang="en-US" sz="2600" dirty="0">
                <a:latin typeface="Calibri (body)"/>
              </a:rPr>
              <a:t>color of the turtle, the width of its pen, the position of the turtle within the window, which way it is facing, and so on are all part of its </a:t>
            </a:r>
            <a:r>
              <a:rPr lang="en-US" altLang="en-US" sz="2600" b="1" dirty="0">
                <a:solidFill>
                  <a:srgbClr val="FF0000"/>
                </a:solidFill>
                <a:effectLst>
                  <a:outerShdw blurRad="38100" dist="38100" dir="2700000" algn="tl">
                    <a:srgbClr val="000000">
                      <a:alpha val="43137"/>
                    </a:srgbClr>
                  </a:outerShdw>
                </a:effectLst>
                <a:latin typeface="Calibri (body)"/>
              </a:rPr>
              <a:t>current state</a:t>
            </a:r>
            <a:r>
              <a:rPr lang="en-US" altLang="en-US" sz="2600" dirty="0">
                <a:latin typeface="Calibri (body)"/>
              </a:rPr>
              <a:t>. </a:t>
            </a:r>
            <a:endParaRPr lang="en-US" altLang="en-US" sz="2600" dirty="0" smtClean="0">
              <a:latin typeface="Calibri (body)"/>
            </a:endParaRPr>
          </a:p>
          <a:p>
            <a:pPr marL="342900" lvl="0" indent="-342900" fontAlgn="base">
              <a:spcBef>
                <a:spcPct val="20000"/>
              </a:spcBef>
              <a:spcAft>
                <a:spcPct val="0"/>
              </a:spcAft>
              <a:buClrTx/>
              <a:buSzTx/>
              <a:buFont typeface="Arial" charset="0"/>
              <a:buChar char="•"/>
            </a:pPr>
            <a:r>
              <a:rPr lang="en-US" altLang="en-US" sz="2600" dirty="0">
                <a:latin typeface="Calibri (body)"/>
              </a:rPr>
              <a:t>Similarly, the window object has a background color, and some text in the title bar, and a size and position on the screen. These are all part of the </a:t>
            </a:r>
            <a:r>
              <a:rPr lang="en-US" altLang="en-US" sz="2600" i="1" u="sng" dirty="0">
                <a:latin typeface="Calibri (body)"/>
              </a:rPr>
              <a:t>state of the window object.</a:t>
            </a:r>
            <a:endParaRPr lang="en-CA" altLang="en-US" sz="2600" i="1" u="sng" dirty="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6</a:t>
            </a:fld>
            <a:endParaRPr lang="en-CA" dirty="0"/>
          </a:p>
        </p:txBody>
      </p:sp>
    </p:spTree>
    <p:extLst>
      <p:ext uri="{BB962C8B-B14F-4D97-AF65-F5344CB8AC3E}">
        <p14:creationId xmlns:p14="http://schemas.microsoft.com/office/powerpoint/2010/main" val="2609597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Our </a:t>
            </a:r>
            <a:r>
              <a:rPr lang="en-CA" b="1" dirty="0">
                <a:solidFill>
                  <a:schemeClr val="accent2">
                    <a:lumMod val="50000"/>
                  </a:schemeClr>
                </a:solidFill>
                <a:effectLst>
                  <a:outerShdw blurRad="38100" dist="38100" dir="2700000" algn="tl">
                    <a:srgbClr val="000000">
                      <a:alpha val="43137"/>
                    </a:srgbClr>
                  </a:outerShdw>
                </a:effectLst>
              </a:rPr>
              <a:t>first turtle program (Cont. </a:t>
            </a:r>
            <a:r>
              <a:rPr lang="en-CA" b="1" dirty="0" smtClean="0">
                <a:solidFill>
                  <a:schemeClr val="accent2">
                    <a:lumMod val="50000"/>
                  </a:schemeClr>
                </a:solidFill>
                <a:effectLst>
                  <a:outerShdw blurRad="38100" dist="38100" dir="2700000" algn="tl">
                    <a:srgbClr val="000000">
                      <a:alpha val="43137"/>
                    </a:srgbClr>
                  </a:outerShdw>
                </a:effectLst>
              </a:rPr>
              <a:t>2)</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342900" lvl="0" indent="-342900" fontAlgn="base">
              <a:spcBef>
                <a:spcPct val="20000"/>
              </a:spcBef>
              <a:spcAft>
                <a:spcPct val="0"/>
              </a:spcAft>
              <a:buClrTx/>
              <a:buSzTx/>
              <a:buFont typeface="Arial" charset="0"/>
              <a:buChar char="•"/>
            </a:pPr>
            <a:r>
              <a:rPr lang="en-US" altLang="en-US" sz="2600" dirty="0" smtClean="0">
                <a:latin typeface="Calibri (body)"/>
              </a:rPr>
              <a:t>Quite </a:t>
            </a:r>
            <a:r>
              <a:rPr lang="en-US" altLang="en-US" sz="2600" dirty="0">
                <a:latin typeface="Calibri (body)"/>
              </a:rPr>
              <a:t>a number of methods exist that allow us to modify the turtle and the window objects</a:t>
            </a:r>
            <a:r>
              <a:rPr lang="en-US" altLang="en-US" sz="2600" dirty="0" smtClean="0">
                <a:latin typeface="Calibri (body)"/>
              </a:rPr>
              <a:t>.</a:t>
            </a:r>
          </a:p>
          <a:p>
            <a:pPr marL="0" lvl="0" indent="0" fontAlgn="base">
              <a:spcBef>
                <a:spcPct val="20000"/>
              </a:spcBef>
              <a:spcAft>
                <a:spcPct val="0"/>
              </a:spcAft>
              <a:buClrTx/>
              <a:buSzTx/>
              <a:buNone/>
            </a:pPr>
            <a:endParaRPr lang="en-US" altLang="en-US" sz="1800" dirty="0" smtClean="0">
              <a:latin typeface="Calibri (body)"/>
            </a:endParaRPr>
          </a:p>
          <a:p>
            <a:pPr marL="0" lvl="0" indent="0" fontAlgn="base">
              <a:spcBef>
                <a:spcPct val="20000"/>
              </a:spcBef>
              <a:spcAft>
                <a:spcPct val="0"/>
              </a:spcAft>
              <a:buClrTx/>
              <a:buSzTx/>
              <a:buNone/>
            </a:pPr>
            <a:r>
              <a:rPr lang="en-US" altLang="en-US" sz="1800" dirty="0" smtClean="0">
                <a:latin typeface="Calibri (body)"/>
              </a:rPr>
              <a:t>import </a:t>
            </a:r>
            <a:r>
              <a:rPr lang="en-US" altLang="en-US" sz="1800" dirty="0">
                <a:latin typeface="Calibri (body)"/>
              </a:rPr>
              <a:t>turtle</a:t>
            </a:r>
          </a:p>
          <a:p>
            <a:pPr marL="0" lvl="0" indent="0" fontAlgn="base">
              <a:spcBef>
                <a:spcPct val="20000"/>
              </a:spcBef>
              <a:spcAft>
                <a:spcPct val="0"/>
              </a:spcAft>
              <a:buClrTx/>
              <a:buSzTx/>
              <a:buNone/>
            </a:pPr>
            <a:r>
              <a:rPr lang="en-US" altLang="en-US" sz="1800" dirty="0" err="1">
                <a:latin typeface="Calibri (body)"/>
              </a:rPr>
              <a:t>wn</a:t>
            </a:r>
            <a:r>
              <a:rPr lang="en-US" altLang="en-US" sz="1800" dirty="0">
                <a:latin typeface="Calibri (body)"/>
              </a:rPr>
              <a:t> = </a:t>
            </a:r>
            <a:r>
              <a:rPr lang="en-US" altLang="en-US" sz="1800" dirty="0" err="1">
                <a:latin typeface="Calibri (body)"/>
              </a:rPr>
              <a:t>turtle.Screen</a:t>
            </a:r>
            <a:r>
              <a:rPr lang="en-US" altLang="en-US" sz="1800" dirty="0">
                <a:latin typeface="Calibri (body)"/>
              </a:rPr>
              <a:t>()</a:t>
            </a:r>
          </a:p>
          <a:p>
            <a:pPr marL="0" lvl="0" indent="0" fontAlgn="base">
              <a:spcBef>
                <a:spcPct val="20000"/>
              </a:spcBef>
              <a:spcAft>
                <a:spcPct val="0"/>
              </a:spcAft>
              <a:buClrTx/>
              <a:buSzTx/>
              <a:buNone/>
            </a:pPr>
            <a:r>
              <a:rPr lang="en-US" altLang="en-US" sz="1800" dirty="0" err="1">
                <a:latin typeface="Calibri (body)"/>
              </a:rPr>
              <a:t>wn.bgcolor</a:t>
            </a:r>
            <a:r>
              <a:rPr lang="en-US" altLang="en-US" sz="1800" dirty="0">
                <a:latin typeface="Calibri (body)"/>
              </a:rPr>
              <a:t>("</a:t>
            </a:r>
            <a:r>
              <a:rPr lang="en-US" altLang="en-US" sz="1800" dirty="0" err="1">
                <a:latin typeface="Calibri (body)"/>
              </a:rPr>
              <a:t>lightgreen</a:t>
            </a:r>
            <a:r>
              <a:rPr lang="en-US" altLang="en-US" sz="1800" dirty="0">
                <a:latin typeface="Calibri (body)"/>
              </a:rPr>
              <a:t>")      </a:t>
            </a:r>
            <a:r>
              <a:rPr lang="en-US" altLang="en-US" sz="1800" dirty="0">
                <a:solidFill>
                  <a:srgbClr val="FF0000"/>
                </a:solidFill>
                <a:latin typeface="Calibri (body)"/>
              </a:rPr>
              <a:t># Set the window background color</a:t>
            </a:r>
          </a:p>
          <a:p>
            <a:pPr marL="0" lvl="0" indent="0" fontAlgn="base">
              <a:spcBef>
                <a:spcPct val="20000"/>
              </a:spcBef>
              <a:spcAft>
                <a:spcPct val="0"/>
              </a:spcAft>
              <a:buClrTx/>
              <a:buSzTx/>
              <a:buNone/>
            </a:pPr>
            <a:r>
              <a:rPr lang="en-US" altLang="en-US" sz="1800" dirty="0" err="1">
                <a:latin typeface="Calibri (body)"/>
              </a:rPr>
              <a:t>wn.title</a:t>
            </a:r>
            <a:r>
              <a:rPr lang="en-US" altLang="en-US" sz="1800" dirty="0">
                <a:latin typeface="Calibri (body)"/>
              </a:rPr>
              <a:t>("Hello, Tess!")      </a:t>
            </a:r>
            <a:r>
              <a:rPr lang="en-US" altLang="en-US" sz="1800" dirty="0" smtClean="0">
                <a:latin typeface="Calibri (body)"/>
              </a:rPr>
              <a:t>   </a:t>
            </a:r>
            <a:r>
              <a:rPr lang="en-US" altLang="en-US" sz="1800" dirty="0" smtClean="0">
                <a:solidFill>
                  <a:srgbClr val="FF0000"/>
                </a:solidFill>
                <a:latin typeface="Calibri (body)"/>
              </a:rPr>
              <a:t># </a:t>
            </a:r>
            <a:r>
              <a:rPr lang="en-US" altLang="en-US" sz="1800" dirty="0">
                <a:solidFill>
                  <a:srgbClr val="FF0000"/>
                </a:solidFill>
                <a:latin typeface="Calibri (body)"/>
              </a:rPr>
              <a:t>Set the window </a:t>
            </a:r>
            <a:r>
              <a:rPr lang="en-US" altLang="en-US" sz="1800" dirty="0" smtClean="0">
                <a:solidFill>
                  <a:srgbClr val="FF0000"/>
                </a:solidFill>
                <a:latin typeface="Calibri (body)"/>
              </a:rPr>
              <a:t>title</a:t>
            </a:r>
            <a:endParaRPr lang="en-US" altLang="en-US" sz="1800" dirty="0">
              <a:solidFill>
                <a:srgbClr val="FF0000"/>
              </a:solidFill>
              <a:latin typeface="Calibri (body)"/>
            </a:endParaRPr>
          </a:p>
          <a:p>
            <a:pPr marL="0" lvl="0" indent="0" fontAlgn="base">
              <a:spcBef>
                <a:spcPct val="20000"/>
              </a:spcBef>
              <a:spcAft>
                <a:spcPct val="0"/>
              </a:spcAft>
              <a:buClrTx/>
              <a:buSzTx/>
              <a:buNone/>
            </a:pPr>
            <a:r>
              <a:rPr lang="en-US" altLang="en-US" sz="1800" dirty="0" err="1">
                <a:latin typeface="Calibri (body)"/>
              </a:rPr>
              <a:t>tess</a:t>
            </a:r>
            <a:r>
              <a:rPr lang="en-US" altLang="en-US" sz="1800" dirty="0">
                <a:latin typeface="Calibri (body)"/>
              </a:rPr>
              <a:t> = </a:t>
            </a:r>
            <a:r>
              <a:rPr lang="en-US" altLang="en-US" sz="1800" dirty="0" err="1">
                <a:latin typeface="Calibri (body)"/>
              </a:rPr>
              <a:t>turtle.Turtle</a:t>
            </a:r>
            <a:r>
              <a:rPr lang="en-US" altLang="en-US" sz="1800" dirty="0">
                <a:latin typeface="Calibri (body)"/>
              </a:rPr>
              <a:t>()</a:t>
            </a:r>
          </a:p>
          <a:p>
            <a:pPr marL="0" lvl="0" indent="0" fontAlgn="base">
              <a:spcBef>
                <a:spcPct val="20000"/>
              </a:spcBef>
              <a:spcAft>
                <a:spcPct val="0"/>
              </a:spcAft>
              <a:buClrTx/>
              <a:buSzTx/>
              <a:buNone/>
            </a:pPr>
            <a:r>
              <a:rPr lang="en-US" altLang="en-US" sz="1800" dirty="0" err="1">
                <a:latin typeface="Calibri (body)"/>
              </a:rPr>
              <a:t>tess.color</a:t>
            </a:r>
            <a:r>
              <a:rPr lang="en-US" altLang="en-US" sz="1800" dirty="0">
                <a:latin typeface="Calibri (body)"/>
              </a:rPr>
              <a:t>("blue")           </a:t>
            </a:r>
            <a:r>
              <a:rPr lang="en-US" altLang="en-US" sz="1800" dirty="0" smtClean="0">
                <a:latin typeface="Calibri (body)"/>
              </a:rPr>
              <a:t>      </a:t>
            </a:r>
            <a:r>
              <a:rPr lang="en-US" altLang="en-US" sz="1800" dirty="0" smtClean="0">
                <a:solidFill>
                  <a:srgbClr val="FF0000"/>
                </a:solidFill>
                <a:latin typeface="Calibri (body)"/>
              </a:rPr>
              <a:t># </a:t>
            </a:r>
            <a:r>
              <a:rPr lang="en-US" altLang="en-US" sz="1800" dirty="0">
                <a:solidFill>
                  <a:srgbClr val="FF0000"/>
                </a:solidFill>
                <a:latin typeface="Calibri (body)"/>
              </a:rPr>
              <a:t>Tell </a:t>
            </a:r>
            <a:r>
              <a:rPr lang="en-US" altLang="en-US" sz="1800" dirty="0" err="1">
                <a:solidFill>
                  <a:srgbClr val="FF0000"/>
                </a:solidFill>
                <a:latin typeface="Calibri (body)"/>
              </a:rPr>
              <a:t>tess</a:t>
            </a:r>
            <a:r>
              <a:rPr lang="en-US" altLang="en-US" sz="1800" dirty="0">
                <a:solidFill>
                  <a:srgbClr val="FF0000"/>
                </a:solidFill>
                <a:latin typeface="Calibri (body)"/>
              </a:rPr>
              <a:t> to change her color</a:t>
            </a:r>
          </a:p>
          <a:p>
            <a:pPr marL="0" lvl="0" indent="0" fontAlgn="base">
              <a:spcBef>
                <a:spcPct val="20000"/>
              </a:spcBef>
              <a:spcAft>
                <a:spcPct val="0"/>
              </a:spcAft>
              <a:buClrTx/>
              <a:buSzTx/>
              <a:buNone/>
            </a:pPr>
            <a:r>
              <a:rPr lang="en-US" altLang="en-US" sz="1800" dirty="0" err="1">
                <a:latin typeface="Calibri (body)"/>
              </a:rPr>
              <a:t>tess.pensize</a:t>
            </a:r>
            <a:r>
              <a:rPr lang="en-US" altLang="en-US" sz="1800" dirty="0">
                <a:latin typeface="Calibri (body)"/>
              </a:rPr>
              <a:t>(3)               </a:t>
            </a:r>
            <a:r>
              <a:rPr lang="en-US" altLang="en-US" sz="1800" dirty="0" smtClean="0">
                <a:latin typeface="Calibri (body)"/>
              </a:rPr>
              <a:t>     </a:t>
            </a:r>
            <a:r>
              <a:rPr lang="en-US" altLang="en-US" sz="1800" dirty="0" smtClean="0">
                <a:solidFill>
                  <a:srgbClr val="FF0000"/>
                </a:solidFill>
                <a:latin typeface="Calibri (body)"/>
              </a:rPr>
              <a:t># </a:t>
            </a:r>
            <a:r>
              <a:rPr lang="en-US" altLang="en-US" sz="1800" dirty="0">
                <a:solidFill>
                  <a:srgbClr val="FF0000"/>
                </a:solidFill>
                <a:latin typeface="Calibri (body)"/>
              </a:rPr>
              <a:t>Tell </a:t>
            </a:r>
            <a:r>
              <a:rPr lang="en-US" altLang="en-US" sz="1800" dirty="0" err="1">
                <a:solidFill>
                  <a:srgbClr val="FF0000"/>
                </a:solidFill>
                <a:latin typeface="Calibri (body)"/>
              </a:rPr>
              <a:t>tess</a:t>
            </a:r>
            <a:r>
              <a:rPr lang="en-US" altLang="en-US" sz="1800" dirty="0">
                <a:solidFill>
                  <a:srgbClr val="FF0000"/>
                </a:solidFill>
                <a:latin typeface="Calibri (body)"/>
              </a:rPr>
              <a:t> to set her pen </a:t>
            </a:r>
            <a:r>
              <a:rPr lang="en-US" altLang="en-US" sz="1800" dirty="0" smtClean="0">
                <a:solidFill>
                  <a:srgbClr val="FF0000"/>
                </a:solidFill>
                <a:latin typeface="Calibri (body)"/>
              </a:rPr>
              <a:t>width</a:t>
            </a:r>
            <a:endParaRPr lang="en-US" altLang="en-US" sz="1800" dirty="0">
              <a:solidFill>
                <a:srgbClr val="FF0000"/>
              </a:solidFill>
              <a:latin typeface="Calibri (body)"/>
            </a:endParaRPr>
          </a:p>
          <a:p>
            <a:pPr marL="0" lvl="0" indent="0" fontAlgn="base">
              <a:spcBef>
                <a:spcPct val="20000"/>
              </a:spcBef>
              <a:spcAft>
                <a:spcPct val="0"/>
              </a:spcAft>
              <a:buClrTx/>
              <a:buSzTx/>
              <a:buNone/>
            </a:pPr>
            <a:r>
              <a:rPr lang="en-US" altLang="en-US" sz="1800" dirty="0" err="1">
                <a:latin typeface="Calibri (body)"/>
              </a:rPr>
              <a:t>tess.forward</a:t>
            </a:r>
            <a:r>
              <a:rPr lang="en-US" altLang="en-US" sz="1800" dirty="0">
                <a:latin typeface="Calibri (body)"/>
              </a:rPr>
              <a:t>(50)</a:t>
            </a:r>
          </a:p>
          <a:p>
            <a:pPr marL="0" lvl="0" indent="0" fontAlgn="base">
              <a:spcBef>
                <a:spcPct val="20000"/>
              </a:spcBef>
              <a:spcAft>
                <a:spcPct val="0"/>
              </a:spcAft>
              <a:buClrTx/>
              <a:buSzTx/>
              <a:buNone/>
            </a:pPr>
            <a:r>
              <a:rPr lang="en-US" altLang="en-US" sz="1800" dirty="0" err="1">
                <a:latin typeface="Calibri (body)"/>
              </a:rPr>
              <a:t>tess.left</a:t>
            </a:r>
            <a:r>
              <a:rPr lang="en-US" altLang="en-US" sz="1800" dirty="0">
                <a:latin typeface="Calibri (body)"/>
              </a:rPr>
              <a:t>(120)</a:t>
            </a:r>
          </a:p>
          <a:p>
            <a:pPr marL="0" lvl="0" indent="0" fontAlgn="base">
              <a:spcBef>
                <a:spcPct val="20000"/>
              </a:spcBef>
              <a:spcAft>
                <a:spcPct val="0"/>
              </a:spcAft>
              <a:buClrTx/>
              <a:buSzTx/>
              <a:buNone/>
            </a:pPr>
            <a:r>
              <a:rPr lang="en-US" altLang="en-US" sz="1800" dirty="0" err="1">
                <a:latin typeface="Calibri (body)"/>
              </a:rPr>
              <a:t>tess.forward</a:t>
            </a:r>
            <a:r>
              <a:rPr lang="en-US" altLang="en-US" sz="1800" dirty="0">
                <a:latin typeface="Calibri (body)"/>
              </a:rPr>
              <a:t>(50</a:t>
            </a:r>
            <a:r>
              <a:rPr lang="en-US" altLang="en-US" sz="1800" dirty="0" smtClean="0">
                <a:latin typeface="Calibri (body)"/>
              </a:rPr>
              <a:t>)</a:t>
            </a:r>
            <a:endParaRPr lang="en-US" altLang="en-US" sz="1800" dirty="0">
              <a:latin typeface="Calibri (body)"/>
            </a:endParaRPr>
          </a:p>
          <a:p>
            <a:pPr marL="0" lvl="0" indent="0" fontAlgn="base">
              <a:spcBef>
                <a:spcPct val="20000"/>
              </a:spcBef>
              <a:spcAft>
                <a:spcPct val="0"/>
              </a:spcAft>
              <a:buClrTx/>
              <a:buSzTx/>
              <a:buNone/>
            </a:pPr>
            <a:r>
              <a:rPr lang="en-US" altLang="en-US" sz="1800" dirty="0" err="1">
                <a:latin typeface="Calibri (body)"/>
              </a:rPr>
              <a:t>wn.mainloop</a:t>
            </a:r>
            <a:r>
              <a:rPr lang="en-US" altLang="en-US" sz="1800" dirty="0">
                <a:latin typeface="Calibri (body)"/>
              </a:rPr>
              <a:t>()</a:t>
            </a:r>
            <a:endParaRPr lang="en-US" altLang="en-US" sz="18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7</a:t>
            </a:fld>
            <a:endParaRPr lang="en-CA" dirty="0"/>
          </a:p>
        </p:txBody>
      </p:sp>
    </p:spTree>
    <p:extLst>
      <p:ext uri="{BB962C8B-B14F-4D97-AF65-F5344CB8AC3E}">
        <p14:creationId xmlns:p14="http://schemas.microsoft.com/office/powerpoint/2010/main" val="1922756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Our </a:t>
            </a:r>
            <a:r>
              <a:rPr lang="en-CA" b="1" dirty="0">
                <a:solidFill>
                  <a:schemeClr val="accent2">
                    <a:lumMod val="50000"/>
                  </a:schemeClr>
                </a:solidFill>
                <a:effectLst>
                  <a:outerShdw blurRad="38100" dist="38100" dir="2700000" algn="tl">
                    <a:srgbClr val="000000">
                      <a:alpha val="43137"/>
                    </a:srgbClr>
                  </a:outerShdw>
                </a:effectLst>
              </a:rPr>
              <a:t>first turtle program (Cont. </a:t>
            </a:r>
            <a:r>
              <a:rPr lang="en-CA" b="1" dirty="0" smtClean="0">
                <a:solidFill>
                  <a:schemeClr val="accent2">
                    <a:lumMod val="50000"/>
                  </a:schemeClr>
                </a:solidFill>
                <a:effectLst>
                  <a:outerShdw blurRad="38100" dist="38100" dir="2700000" algn="tl">
                    <a:srgbClr val="000000">
                      <a:alpha val="43137"/>
                    </a:srgbClr>
                  </a:outerShdw>
                </a:effectLst>
              </a:rPr>
              <a:t>3)</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342900" lvl="0" indent="-342900" fontAlgn="base">
              <a:spcBef>
                <a:spcPct val="20000"/>
              </a:spcBef>
              <a:spcAft>
                <a:spcPct val="0"/>
              </a:spcAft>
              <a:buClrTx/>
              <a:buSzTx/>
              <a:buFont typeface="Arial" charset="0"/>
              <a:buChar char="•"/>
            </a:pPr>
            <a:r>
              <a:rPr lang="en-US" altLang="en-US" sz="2600" dirty="0" smtClean="0">
                <a:latin typeface="Calibri (body)"/>
              </a:rPr>
              <a:t>When </a:t>
            </a:r>
            <a:r>
              <a:rPr lang="en-US" altLang="en-US" sz="2600" dirty="0">
                <a:latin typeface="Calibri (body)"/>
              </a:rPr>
              <a:t>we run this program, this new window pops up, and will remain on the screen until we close it</a:t>
            </a:r>
            <a:r>
              <a:rPr lang="en-US" altLang="en-US" sz="2600" dirty="0" smtClean="0">
                <a:latin typeface="Calibri (body)"/>
              </a:rPr>
              <a:t>.</a:t>
            </a:r>
          </a:p>
          <a:p>
            <a:pPr marL="342900" lvl="0" indent="-342900" fontAlgn="base">
              <a:spcBef>
                <a:spcPct val="20000"/>
              </a:spcBef>
              <a:spcAft>
                <a:spcPct val="0"/>
              </a:spcAft>
              <a:buClrTx/>
              <a:buSzTx/>
              <a:buFont typeface="Arial" charset="0"/>
              <a:buChar char="•"/>
            </a:pPr>
            <a:endParaRPr lang="en-US" altLang="en-US" sz="2600" dirty="0">
              <a:latin typeface="Calibri (body)"/>
            </a:endParaRPr>
          </a:p>
          <a:p>
            <a:pPr marL="342900" lvl="0" indent="-342900" fontAlgn="base">
              <a:spcBef>
                <a:spcPct val="20000"/>
              </a:spcBef>
              <a:spcAft>
                <a:spcPct val="0"/>
              </a:spcAft>
              <a:buClrTx/>
              <a:buSzTx/>
              <a:buFont typeface="Arial" charset="0"/>
              <a:buChar char="•"/>
            </a:pPr>
            <a:endParaRPr lang="en-US" altLang="en-US" sz="2600" dirty="0" smtClean="0">
              <a:latin typeface="Calibri (body)"/>
            </a:endParaRPr>
          </a:p>
          <a:p>
            <a:pPr marL="342900" lvl="0" indent="-342900" fontAlgn="base">
              <a:spcBef>
                <a:spcPct val="20000"/>
              </a:spcBef>
              <a:spcAft>
                <a:spcPct val="0"/>
              </a:spcAft>
              <a:buClrTx/>
              <a:buSzTx/>
              <a:buFont typeface="Arial" charset="0"/>
              <a:buChar char="•"/>
            </a:pPr>
            <a:endParaRPr lang="en-US" altLang="en-US" sz="2600" dirty="0">
              <a:latin typeface="Calibri (body)"/>
            </a:endParaRPr>
          </a:p>
          <a:p>
            <a:pPr marL="342900" lvl="0" indent="-342900" fontAlgn="base">
              <a:spcBef>
                <a:spcPct val="20000"/>
              </a:spcBef>
              <a:spcAft>
                <a:spcPct val="0"/>
              </a:spcAft>
              <a:buClrTx/>
              <a:buSzTx/>
              <a:buFont typeface="Arial" charset="0"/>
              <a:buChar char="•"/>
            </a:pPr>
            <a:endParaRPr lang="en-US" altLang="en-US" sz="2600" dirty="0" smtClean="0">
              <a:latin typeface="Calibri (body)"/>
            </a:endParaRPr>
          </a:p>
          <a:p>
            <a:pPr marL="342900" lvl="0" indent="-342900" fontAlgn="base">
              <a:spcBef>
                <a:spcPct val="20000"/>
              </a:spcBef>
              <a:spcAft>
                <a:spcPct val="0"/>
              </a:spcAft>
              <a:buClrTx/>
              <a:buSzTx/>
              <a:buFont typeface="Arial" charset="0"/>
              <a:buChar char="•"/>
            </a:pPr>
            <a:endParaRPr lang="en-US" altLang="en-US" sz="2600" dirty="0">
              <a:latin typeface="Calibri (body)"/>
            </a:endParaRPr>
          </a:p>
          <a:p>
            <a:pPr marL="342900" lvl="0" indent="-342900" fontAlgn="base">
              <a:spcBef>
                <a:spcPct val="20000"/>
              </a:spcBef>
              <a:spcAft>
                <a:spcPct val="0"/>
              </a:spcAft>
              <a:buClrTx/>
              <a:buSzTx/>
              <a:buFont typeface="Arial" charset="0"/>
              <a:buChar char="•"/>
            </a:pPr>
            <a:endParaRPr lang="en-US" altLang="en-US" sz="2600" dirty="0" smtClean="0">
              <a:latin typeface="Calibri (body)"/>
            </a:endParaRPr>
          </a:p>
          <a:p>
            <a:pPr marL="342900" lvl="0" indent="-342900" fontAlgn="base">
              <a:spcBef>
                <a:spcPct val="20000"/>
              </a:spcBef>
              <a:spcAft>
                <a:spcPct val="0"/>
              </a:spcAft>
              <a:buClrTx/>
              <a:buSzTx/>
              <a:buFont typeface="Arial" charset="0"/>
              <a:buChar char="•"/>
            </a:pPr>
            <a:r>
              <a:rPr lang="en-US" altLang="en-US" sz="2800" b="1" dirty="0" smtClean="0">
                <a:solidFill>
                  <a:srgbClr val="FF0000"/>
                </a:solidFill>
                <a:latin typeface="Calibri (body)"/>
              </a:rPr>
              <a:t>Q:</a:t>
            </a:r>
            <a:r>
              <a:rPr lang="en-US" altLang="en-US" sz="2300" dirty="0" smtClean="0">
                <a:solidFill>
                  <a:srgbClr val="0033CC"/>
                </a:solidFill>
                <a:latin typeface="Calibri (body)"/>
              </a:rPr>
              <a:t> Modify </a:t>
            </a:r>
            <a:r>
              <a:rPr lang="en-US" altLang="en-US" sz="2300" dirty="0">
                <a:solidFill>
                  <a:srgbClr val="0033CC"/>
                </a:solidFill>
                <a:latin typeface="Calibri (body)"/>
              </a:rPr>
              <a:t>this program so that before it creates the window, it prompts the user to enter the desired background color. It should store the user’s responses in a variable, and modify the color of the window according to the user’s wishes.</a:t>
            </a:r>
            <a:endParaRPr lang="en-US" altLang="en-US" sz="2300" dirty="0" smtClean="0">
              <a:solidFill>
                <a:srgbClr val="0033CC"/>
              </a:solidFill>
              <a:latin typeface="Calibri (body)"/>
            </a:endParaRPr>
          </a:p>
          <a:p>
            <a:pPr marL="0" lvl="0" indent="0" fontAlgn="base">
              <a:spcBef>
                <a:spcPct val="20000"/>
              </a:spcBef>
              <a:spcAft>
                <a:spcPct val="0"/>
              </a:spcAft>
              <a:buClrTx/>
              <a:buSzTx/>
              <a:buNone/>
            </a:pPr>
            <a:endParaRPr lang="en-US" altLang="en-US" sz="18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8</a:t>
            </a:fld>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90800"/>
            <a:ext cx="25527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995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lumMod val="50000"/>
                  </a:schemeClr>
                </a:solidFill>
                <a:effectLst>
                  <a:outerShdw blurRad="38100" dist="38100" dir="2700000" algn="tl">
                    <a:srgbClr val="000000">
                      <a:alpha val="43137"/>
                    </a:srgbClr>
                  </a:outerShdw>
                </a:effectLst>
              </a:rPr>
              <a:t>Instances </a:t>
            </a:r>
            <a:r>
              <a:rPr lang="en-US" b="1" dirty="0">
                <a:solidFill>
                  <a:schemeClr val="accent2">
                    <a:lumMod val="50000"/>
                  </a:schemeClr>
                </a:solidFill>
                <a:effectLst>
                  <a:outerShdw blurRad="38100" dist="38100" dir="2700000" algn="tl">
                    <a:srgbClr val="000000">
                      <a:alpha val="43137"/>
                    </a:srgbClr>
                  </a:outerShdw>
                </a:effectLst>
              </a:rPr>
              <a:t>— a herd of turtles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524000"/>
            <a:ext cx="8610600" cy="5334000"/>
          </a:xfrm>
        </p:spPr>
        <p:txBody>
          <a:bodyPr>
            <a:noAutofit/>
          </a:bodyPr>
          <a:lstStyle/>
          <a:p>
            <a:pPr marL="342900" lvl="0" indent="-342900" fontAlgn="base">
              <a:spcBef>
                <a:spcPct val="20000"/>
              </a:spcBef>
              <a:spcAft>
                <a:spcPct val="0"/>
              </a:spcAft>
              <a:buClrTx/>
              <a:buSzTx/>
              <a:buFont typeface="Arial" charset="0"/>
              <a:buChar char="•"/>
            </a:pPr>
            <a:r>
              <a:rPr lang="en-US" altLang="en-US" sz="2300" dirty="0" smtClean="0">
                <a:latin typeface="Calibri (body)"/>
              </a:rPr>
              <a:t>Just </a:t>
            </a:r>
            <a:r>
              <a:rPr lang="en-US" altLang="en-US" sz="2300" dirty="0">
                <a:latin typeface="Calibri (body)"/>
              </a:rPr>
              <a:t>like we can have many different integers in a program, we can have many turtles. </a:t>
            </a:r>
            <a:endParaRPr lang="en-US" altLang="en-US" sz="2300" dirty="0" smtClean="0">
              <a:latin typeface="Calibri (body)"/>
            </a:endParaRPr>
          </a:p>
          <a:p>
            <a:pPr marL="342900" lvl="0" indent="-342900" fontAlgn="base">
              <a:spcBef>
                <a:spcPct val="20000"/>
              </a:spcBef>
              <a:spcAft>
                <a:spcPct val="0"/>
              </a:spcAft>
              <a:buClrTx/>
              <a:buSzTx/>
              <a:buFont typeface="Arial" charset="0"/>
              <a:buChar char="•"/>
            </a:pPr>
            <a:r>
              <a:rPr lang="en-US" altLang="en-US" sz="2300" dirty="0" smtClean="0">
                <a:latin typeface="Calibri (body)"/>
              </a:rPr>
              <a:t>Each </a:t>
            </a:r>
            <a:r>
              <a:rPr lang="en-US" altLang="en-US" sz="2300" dirty="0">
                <a:latin typeface="Calibri (body)"/>
              </a:rPr>
              <a:t>of them is called an instance. </a:t>
            </a:r>
            <a:endParaRPr lang="en-US" altLang="en-US" sz="2300" dirty="0" smtClean="0">
              <a:latin typeface="Calibri (body)"/>
            </a:endParaRPr>
          </a:p>
          <a:p>
            <a:pPr marL="342900" lvl="0" indent="-342900" fontAlgn="base">
              <a:spcBef>
                <a:spcPct val="20000"/>
              </a:spcBef>
              <a:spcAft>
                <a:spcPct val="0"/>
              </a:spcAft>
              <a:buClrTx/>
              <a:buSzTx/>
              <a:buFont typeface="Arial" charset="0"/>
              <a:buChar char="•"/>
            </a:pPr>
            <a:r>
              <a:rPr lang="en-US" altLang="en-US" sz="2300" dirty="0" smtClean="0">
                <a:latin typeface="Calibri (body)"/>
              </a:rPr>
              <a:t>Each </a:t>
            </a:r>
            <a:r>
              <a:rPr lang="en-US" altLang="en-US" sz="2300" dirty="0">
                <a:latin typeface="Calibri (body)"/>
              </a:rPr>
              <a:t>instance has its own attributes and methods</a:t>
            </a:r>
            <a:endParaRPr lang="en-US" altLang="en-US" sz="1800" dirty="0" smtClean="0">
              <a:latin typeface="Calibri (body)"/>
            </a:endParaRPr>
          </a:p>
        </p:txBody>
      </p:sp>
      <p:sp>
        <p:nvSpPr>
          <p:cNvPr id="4" name="Slide Number Placeholder 3"/>
          <p:cNvSpPr>
            <a:spLocks noGrp="1"/>
          </p:cNvSpPr>
          <p:nvPr>
            <p:ph type="sldNum" sz="quarter" idx="12"/>
          </p:nvPr>
        </p:nvSpPr>
        <p:spPr/>
        <p:txBody>
          <a:bodyPr>
            <a:normAutofit fontScale="85000" lnSpcReduction="20000"/>
          </a:bodyPr>
          <a:lstStyle/>
          <a:p>
            <a:pPr marL="25400">
              <a:lnSpc>
                <a:spcPct val="100000"/>
              </a:lnSpc>
            </a:pPr>
            <a:fld id="{81D60167-4931-47E6-BA6A-407CBD079E47}" type="slidenum">
              <a:rPr lang="en-CA" smtClean="0"/>
              <a:t>9</a:t>
            </a:fld>
            <a:endParaRPr lang="en-CA" dirty="0"/>
          </a:p>
        </p:txBody>
      </p:sp>
    </p:spTree>
    <p:extLst>
      <p:ext uri="{BB962C8B-B14F-4D97-AF65-F5344CB8AC3E}">
        <p14:creationId xmlns:p14="http://schemas.microsoft.com/office/powerpoint/2010/main" val="2670652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2748</TotalTime>
  <Words>1654</Words>
  <Application>Microsoft Office PowerPoint</Application>
  <PresentationFormat>On-screen Show (4:3)</PresentationFormat>
  <Paragraphs>246</Paragraphs>
  <Slides>22</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22</vt:i4>
      </vt:variant>
    </vt:vector>
  </HeadingPairs>
  <TitlesOfParts>
    <vt:vector size="38" baseType="lpstr">
      <vt:lpstr>Arial</vt:lpstr>
      <vt:lpstr>Arial Black</vt:lpstr>
      <vt:lpstr>Arial Narrow</vt:lpstr>
      <vt:lpstr>Batang</vt:lpstr>
      <vt:lpstr>Bradley Hand ITC</vt:lpstr>
      <vt:lpstr>Calibri</vt:lpstr>
      <vt:lpstr>Calibri (body)</vt:lpstr>
      <vt:lpstr>Courier New</vt:lpstr>
      <vt:lpstr>Matura MT Script Capitals</vt:lpstr>
      <vt:lpstr>Tahoma</vt:lpstr>
      <vt:lpstr>Times New Roman</vt:lpstr>
      <vt:lpstr>Tw Cen MT</vt:lpstr>
      <vt:lpstr>Wingdings</vt:lpstr>
      <vt:lpstr>Wingdings 2</vt:lpstr>
      <vt:lpstr>ヒラギノ角ゴ Pro W3</vt:lpstr>
      <vt:lpstr>Theme2</vt:lpstr>
      <vt:lpstr>CPSC 111BV Introduction to Computing   by  Dr. Ahmed Malki </vt:lpstr>
      <vt:lpstr>Python Modules - turtles</vt:lpstr>
      <vt:lpstr>Objectives</vt:lpstr>
      <vt:lpstr>Creating a new turtle </vt:lpstr>
      <vt:lpstr>Our first turtle program</vt:lpstr>
      <vt:lpstr>Our first turtle program (Cont. 1)</vt:lpstr>
      <vt:lpstr>Our first turtle program (Cont. 2)</vt:lpstr>
      <vt:lpstr>Our first turtle program (Cont. 3)</vt:lpstr>
      <vt:lpstr>Instances — a herd of turtles</vt:lpstr>
      <vt:lpstr>Instances — a herd of turtles</vt:lpstr>
      <vt:lpstr>Instances: a herd of turtles (Cont …)</vt:lpstr>
      <vt:lpstr>The for loop</vt:lpstr>
      <vt:lpstr>Flow of Execution of the for loop</vt:lpstr>
      <vt:lpstr>Flowchart of a for loop</vt:lpstr>
      <vt:lpstr>The loop simplifies our turtle program</vt:lpstr>
      <vt:lpstr>Questions</vt:lpstr>
      <vt:lpstr>A few more turtle methods and tricks</vt:lpstr>
      <vt:lpstr>A few more turtle methods and tricks</vt:lpstr>
      <vt:lpstr>A few more turtle methods and tricks</vt:lpstr>
      <vt:lpstr>PowerPoint Presentation</vt:lpstr>
      <vt:lpstr>Want to have fun?</vt:lpstr>
      <vt:lpstr>Some kind of picture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staff</cp:lastModifiedBy>
  <cp:revision>174</cp:revision>
  <dcterms:created xsi:type="dcterms:W3CDTF">2014-12-24T00:14:45Z</dcterms:created>
  <dcterms:modified xsi:type="dcterms:W3CDTF">2018-03-02T16:42:50Z</dcterms:modified>
</cp:coreProperties>
</file>