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sldIdLst>
    <p:sldId id="256" r:id="rId2"/>
    <p:sldId id="312" r:id="rId3"/>
    <p:sldId id="260" r:id="rId4"/>
    <p:sldId id="303" r:id="rId5"/>
    <p:sldId id="313" r:id="rId6"/>
    <p:sldId id="314" r:id="rId7"/>
    <p:sldId id="315" r:id="rId8"/>
    <p:sldId id="326" r:id="rId9"/>
    <p:sldId id="325" r:id="rId10"/>
    <p:sldId id="316" r:id="rId11"/>
    <p:sldId id="317" r:id="rId12"/>
    <p:sldId id="327" r:id="rId13"/>
    <p:sldId id="318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/>
    <p:restoredTop sz="94681"/>
  </p:normalViewPr>
  <p:slideViewPr>
    <p:cSldViewPr>
      <p:cViewPr varScale="1">
        <p:scale>
          <a:sx n="93" d="100"/>
          <a:sy n="93" d="100"/>
        </p:scale>
        <p:origin x="224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49AEA-5DEF-490F-9155-55B16FB14029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9A45AEC-2BA4-4C0D-9324-EFCDA97F0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66DF4-15E3-4029-8581-F453E89B8D1C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CC0-5CA2-4520-9FD2-A11CD45E4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A358-38C7-4941-A276-54601D3EA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81FED-3546-40CF-9CEC-658B36230E96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94B9D-0489-459B-9BF3-4B630F31B193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137F0-013E-4EE4-AAA7-7B41B1266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6B8A-00AB-4602-BCC8-5523E6A62DBB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9FB946-D57B-4900-BEF0-93E75FBDE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CDBB-F943-4B8F-9C1C-D9E030DF3E4B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DD70-32A1-41F3-8C1B-A1E422444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2ACDB-9458-48A0-B429-E33427A98431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9B4DE8E-5F80-4EA0-B552-D724D759F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777EF-5351-4344-B87F-7293F5CD86D2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A241-5469-4463-A084-9AF0A248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90473-6F76-4875-8A99-7DCF72BE9F1F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BEE26D-7E93-427B-A538-5C167962D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A40007E-AFC6-4A65-8B2C-25FED658A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F34F-02C4-4E7C-A2FB-C310C568E6B9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C3A0D-36F7-4DD1-BBEA-32136A006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E39F5-C9A1-4D01-A00E-E9556A3A7D87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714CCE-DA3A-454E-81BA-B2311682D022}" type="datetimeFigureOut">
              <a:rPr lang="en-US"/>
              <a:pPr>
                <a:defRPr/>
              </a:pPr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2E1117-05E9-499A-880D-B940F80F9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tutorialspoint.com/python/python_lists.htm" TargetMode="External"/><Relationship Id="rId3" Type="http://schemas.openxmlformats.org/officeDocument/2006/relationships/hyperlink" Target="https://docs.python.org/3.4/tutorial/datastructur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66800" y="3332163"/>
            <a:ext cx="7162800" cy="17526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dirty="0" smtClean="0"/>
              <a:t>Sequences, Lists, List Values/Elements, Index, List Traversal, List Membership, List </a:t>
            </a:r>
            <a:r>
              <a:rPr lang="en-US" dirty="0" err="1" smtClean="0"/>
              <a:t>OperatioNs</a:t>
            </a:r>
            <a:r>
              <a:rPr lang="en-US" dirty="0" smtClean="0"/>
              <a:t>, DEL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647700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Lists</a:t>
            </a:r>
            <a:endParaRPr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What would len return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5208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how many elements in the list below ?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09600" y="2209800"/>
            <a:ext cx="7772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['spam!', 1, ['Brie', 'Roquefort', 'Pol le </a:t>
            </a:r>
            <a:r>
              <a:rPr lang="en-US" altLang="en-US" sz="2400" dirty="0" err="1"/>
              <a:t>Veq</a:t>
            </a:r>
            <a:r>
              <a:rPr lang="en-US" altLang="en-US" sz="2400" dirty="0"/>
              <a:t>'], [1, 2, 3]]</a:t>
            </a:r>
          </a:p>
          <a:p>
            <a:pPr eaLnBrk="1" hangingPunct="1"/>
            <a:r>
              <a:rPr lang="en-US" altLang="en-US" sz="2400" dirty="0"/>
              <a:t> 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3810000" y="3733800"/>
            <a:ext cx="4800600" cy="23082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[</a:t>
            </a:r>
          </a:p>
          <a:p>
            <a:pPr eaLnBrk="1" hangingPunct="1"/>
            <a:r>
              <a:rPr lang="en-US" altLang="en-US" sz="2400" dirty="0"/>
              <a:t>'spam!',</a:t>
            </a:r>
          </a:p>
          <a:p>
            <a:pPr eaLnBrk="1" hangingPunct="1"/>
            <a:r>
              <a:rPr lang="en-US" altLang="en-US" sz="2400" dirty="0"/>
              <a:t> 1, </a:t>
            </a:r>
          </a:p>
          <a:p>
            <a:pPr eaLnBrk="1" hangingPunct="1"/>
            <a:r>
              <a:rPr lang="en-US" altLang="en-US" sz="2400" dirty="0"/>
              <a:t>['Brie', 'Roquefort', 'Pol le </a:t>
            </a:r>
            <a:r>
              <a:rPr lang="en-US" altLang="en-US" sz="2400" dirty="0" err="1"/>
              <a:t>Veq</a:t>
            </a:r>
            <a:r>
              <a:rPr lang="en-US" altLang="en-US" sz="2400" dirty="0"/>
              <a:t>'], </a:t>
            </a:r>
          </a:p>
          <a:p>
            <a:pPr eaLnBrk="1" hangingPunct="1"/>
            <a:r>
              <a:rPr lang="en-US" altLang="en-US" sz="2400" dirty="0"/>
              <a:t>[1, 2, 3]</a:t>
            </a:r>
          </a:p>
          <a:p>
            <a:pPr eaLnBrk="1" hangingPunct="1"/>
            <a:r>
              <a:rPr lang="en-US" altLang="en-US" sz="2400" dirty="0"/>
              <a:t>] 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1143000" y="48768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Nested Lists 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List Membership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8256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operator that tests membership in a sequence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use </a:t>
            </a:r>
            <a:r>
              <a:rPr lang="en-US" b="1" dirty="0" smtClean="0"/>
              <a:t>not </a:t>
            </a:r>
            <a:r>
              <a:rPr lang="en-US" dirty="0" smtClean="0"/>
              <a:t>with </a:t>
            </a:r>
            <a:r>
              <a:rPr lang="en-US" b="1" dirty="0" smtClean="0"/>
              <a:t>in</a:t>
            </a:r>
            <a:r>
              <a:rPr lang="en-US" dirty="0" smtClean="0"/>
              <a:t> to test whether an element is not a member of a list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685800" y="3429000"/>
            <a:ext cx="79248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 &gt;&gt;&gt; horsemen = ['war', 'famine', 'pestilence', 'death'] </a:t>
            </a:r>
            <a:br>
              <a:rPr lang="en-US" altLang="en-US" sz="2400" dirty="0"/>
            </a:br>
            <a:r>
              <a:rPr lang="en-US" altLang="en-US" sz="2400" dirty="0"/>
              <a:t>&gt;&gt;&gt; 'pestilence' in horsemen </a:t>
            </a:r>
            <a:br>
              <a:rPr lang="en-US" altLang="en-US" sz="2400" dirty="0"/>
            </a:br>
            <a:r>
              <a:rPr lang="en-US" altLang="en-US" sz="2400" dirty="0"/>
              <a:t>True </a:t>
            </a:r>
            <a:br>
              <a:rPr lang="en-US" altLang="en-US" sz="2400" dirty="0"/>
            </a:br>
            <a:r>
              <a:rPr lang="en-US" altLang="en-US" sz="2400" dirty="0"/>
              <a:t>&gt;&gt;&gt; 'debauchery' in horsemen </a:t>
            </a:r>
            <a:br>
              <a:rPr lang="en-US" altLang="en-US" sz="2400" dirty="0"/>
            </a:br>
            <a:r>
              <a:rPr lang="en-US" altLang="en-US" sz="2400" dirty="0"/>
              <a:t>False </a:t>
            </a:r>
            <a:br>
              <a:rPr lang="en-US" altLang="en-US" sz="2400" dirty="0"/>
            </a:br>
            <a:r>
              <a:rPr lang="en-US" altLang="en-US" sz="2400" dirty="0"/>
              <a:t>&gt;&gt;&gt; 'debauchery' not in horsemen </a:t>
            </a:r>
            <a:br>
              <a:rPr lang="en-US" altLang="en-US" sz="2400" dirty="0"/>
            </a:br>
            <a:r>
              <a:rPr lang="en-US" altLang="en-US" sz="24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 loop, not while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for loop is more concise because we can eliminate the loop variable, i (in the example below)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073400"/>
          <a:ext cx="8229600" cy="3098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098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i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= 0 </a:t>
                      </a:r>
                      <a:br>
                        <a:rPr lang="en-US" sz="3600" dirty="0">
                          <a:latin typeface="Arial Narrow" pitchFamily="34" charset="0"/>
                          <a:ea typeface="Times New Roman"/>
                        </a:rPr>
                      </a:br>
                      <a:r>
                        <a:rPr lang="en-US" sz="36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while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</a:t>
                      </a: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i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&lt; </a:t>
                      </a: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len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(LIST): </a:t>
                      </a:r>
                      <a:br>
                        <a:rPr lang="en-US" sz="3600" dirty="0">
                          <a:latin typeface="Arial Narrow" pitchFamily="34" charset="0"/>
                          <a:ea typeface="Times New Roman"/>
                        </a:rPr>
                      </a:b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  VARIABLE = LIST[</a:t>
                      </a: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i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] </a:t>
                      </a:r>
                      <a:br>
                        <a:rPr lang="en-US" sz="3600" dirty="0">
                          <a:latin typeface="Arial Narrow" pitchFamily="34" charset="0"/>
                          <a:ea typeface="Times New Roman"/>
                        </a:rPr>
                      </a:b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  #BODY </a:t>
                      </a:r>
                      <a:br>
                        <a:rPr lang="en-US" sz="3600" dirty="0">
                          <a:latin typeface="Arial Narrow" pitchFamily="34" charset="0"/>
                          <a:ea typeface="Times New Roman"/>
                        </a:rPr>
                      </a:b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  </a:t>
                      </a: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i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= </a:t>
                      </a:r>
                      <a:r>
                        <a:rPr lang="en-US" sz="3600" dirty="0" err="1">
                          <a:latin typeface="Arial Narrow" pitchFamily="34" charset="0"/>
                          <a:ea typeface="Times New Roman"/>
                        </a:rPr>
                        <a:t>i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+ 1</a:t>
                      </a: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for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VARIABLE 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</a:t>
                      </a: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 LIST: </a:t>
                      </a:r>
                      <a:br>
                        <a:rPr lang="en-US" sz="3600" dirty="0">
                          <a:latin typeface="Arial Narrow" pitchFamily="34" charset="0"/>
                          <a:ea typeface="Times New Roman"/>
                        </a:rPr>
                      </a:br>
                      <a:r>
                        <a:rPr lang="en-US" sz="3600" dirty="0">
                          <a:latin typeface="Arial Narrow" pitchFamily="34" charset="0"/>
                          <a:ea typeface="Times New Roman"/>
                        </a:rPr>
                        <a:t>  #BODY</a:t>
                      </a: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List Operations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282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include the + operator (concatenation) and the * operator (duplication) – book says repetition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as with strings, you may work with </a:t>
            </a:r>
            <a:r>
              <a:rPr lang="en-US" altLang="en-US" b="1" smtClean="0"/>
              <a:t>List Slices</a:t>
            </a:r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505200"/>
          <a:ext cx="8610600" cy="1828800"/>
        </p:xfrm>
        <a:graphic>
          <a:graphicData uri="http://schemas.openxmlformats.org/drawingml/2006/table">
            <a:tbl>
              <a:tblPr/>
              <a:tblGrid>
                <a:gridCol w="3490913"/>
                <a:gridCol w="5119687"/>
              </a:tblGrid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a = [1, 2, 3]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&gt;&gt;&gt; b = [4, 5, 6]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&gt;&gt;&gt; c = a + b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&gt;&gt;&gt;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print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c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[1, 2, 3, 4, 5, 6]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[0] * 4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[0, 0, 0, 0]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[1, 2, 3] * 3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[1, 2, 3, 1, 2, 3, 1, 2, 3]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Update / Delete 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514600"/>
          <a:ext cx="8305800" cy="3179763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4570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update several elements at once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59073" marR="590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remove elements from a list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59073" marR="590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226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list = [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'a'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'b'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'c'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'd'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'e'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'f'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list[1:3] = [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'x'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'y'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'a'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'x'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'y'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'd'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'e'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'f'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</a:t>
                      </a:r>
                    </a:p>
                  </a:txBody>
                  <a:tcPr marL="59073" marR="590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list = [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'a'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'b'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'c'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'd'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'e'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'f'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list[1:3] = []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&gt;&gt;&gt;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print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</a:t>
                      </a:r>
                      <a:b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</a:b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[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'a'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'd'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'e'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'f'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]</a:t>
                      </a:r>
                    </a:p>
                  </a:txBody>
                  <a:tcPr marL="59073" marR="590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del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987425"/>
          </a:xfrm>
        </p:spPr>
        <p:txBody>
          <a:bodyPr/>
          <a:lstStyle/>
          <a:p>
            <a:pPr eaLnBrk="1" hangingPunct="1"/>
            <a:r>
              <a:rPr lang="en-US" altLang="en-US" smtClean="0"/>
              <a:t>As per the previous slide, you can assign an empty list, or use the </a:t>
            </a:r>
            <a:r>
              <a:rPr lang="en-US" altLang="en-US" b="1" smtClean="0"/>
              <a:t>del </a:t>
            </a:r>
            <a:r>
              <a:rPr lang="en-US" altLang="en-US" smtClean="0"/>
              <a:t>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144838"/>
          <a:ext cx="7772400" cy="219456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a = [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'one'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'two'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'three'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del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a[1]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a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[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'one'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'three'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]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3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list = [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'a'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'b'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'c'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'd'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'e'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'f'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del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list[1:5]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&gt;&gt;&gt;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print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list 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[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'a'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'f'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]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3944" marR="6394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mtClean="0">
                <a:hlinkClick r:id="rId2"/>
              </a:rPr>
              <a:t>http</a:t>
            </a:r>
            <a:r>
              <a:rPr lang="en-CA">
                <a:hlinkClick r:id="rId2"/>
              </a:rPr>
              <a:t>://</a:t>
            </a:r>
            <a:r>
              <a:rPr lang="en-CA" smtClean="0">
                <a:hlinkClick r:id="rId2"/>
              </a:rPr>
              <a:t>www.tutorialspoint.com/python/python_lists.htm</a:t>
            </a:r>
            <a:r>
              <a:rPr lang="en-CA" smtClean="0"/>
              <a:t> </a:t>
            </a:r>
            <a:endParaRPr lang="en-CA" dirty="0" smtClean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docs.python.org/3.4/tutorial/datastructures.html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01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Agenda 15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Sequences &amp; Lists				Chpt. 8</a:t>
            </a:r>
          </a:p>
          <a:p>
            <a:pPr eaLnBrk="1" hangingPunct="1"/>
            <a:r>
              <a:rPr lang="en-US" altLang="en-US" smtClean="0"/>
              <a:t>List Membership				Chpt. 8</a:t>
            </a:r>
          </a:p>
          <a:p>
            <a:pPr eaLnBrk="1" hangingPunct="1"/>
            <a:r>
              <a:rPr lang="en-US" altLang="en-US" smtClean="0"/>
              <a:t>List Operations					Chpt. 8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7B9899"/>
                </a:solidFill>
              </a:rPr>
              <a:t>Sequences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ordered sets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 typeface="Wingdings" pitchFamily="2" charset="2"/>
              <a:buChar char=""/>
            </a:pPr>
            <a:r>
              <a:rPr lang="en-US" altLang="en-US" smtClean="0"/>
              <a:t> Strings (ordered set of characters) &amp; Lists are examples of </a:t>
            </a:r>
            <a:r>
              <a:rPr lang="en-US" altLang="en-US" b="1" smtClean="0"/>
              <a:t>Sequences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List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901825"/>
          </a:xfrm>
        </p:spPr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mtClean="0"/>
              <a:t>an ordered set of values (or order set of </a:t>
            </a:r>
            <a:r>
              <a:rPr lang="en-US" altLang="en-US" b="1" smtClean="0"/>
              <a:t>elements</a:t>
            </a:r>
            <a:r>
              <a:rPr lang="en-US" altLang="en-US" smtClean="0"/>
              <a:t>)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b="1" smtClean="0"/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mtClean="0"/>
              <a:t>elements of a </a:t>
            </a:r>
            <a:r>
              <a:rPr lang="en-US" altLang="en-US" b="1" smtClean="0"/>
              <a:t>List</a:t>
            </a:r>
            <a:r>
              <a:rPr lang="en-US" altLang="en-US" smtClean="0"/>
              <a:t> can be any type</a:t>
            </a:r>
          </a:p>
          <a:p>
            <a:pPr marL="319088" indent="-319088" eaLnBrk="1" hangingPunct="1">
              <a:buFont typeface="Wingdings" pitchFamily="2" charset="2"/>
              <a:buChar char=""/>
            </a:pPr>
            <a:endParaRPr lang="en-US" altLang="en-US" smtClean="0"/>
          </a:p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en-US" smtClean="0"/>
              <a:t>a list by enclosing the values (elements) in square brackets [ &amp; ]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819400" y="4724400"/>
            <a:ext cx="57912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[10, 20, 30, 40] </a:t>
            </a:r>
            <a:br>
              <a:rPr lang="en-US" altLang="en-US" sz="2400" dirty="0"/>
            </a:br>
            <a:r>
              <a:rPr lang="en-US" altLang="en-US" sz="2400" dirty="0"/>
              <a:t>["spam", "bungee", "swallow"]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List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425825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list values do not have to be the same type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 list may be </a:t>
            </a:r>
            <a:r>
              <a:rPr lang="en-US" b="1" dirty="0" smtClean="0"/>
              <a:t>nested</a:t>
            </a:r>
            <a:r>
              <a:rPr lang="en-US" dirty="0" smtClean="0"/>
              <a:t> within another list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range </a:t>
            </a:r>
            <a:r>
              <a:rPr lang="en-US" dirty="0" smtClean="0"/>
              <a:t>can be used to simply create a list of integers </a:t>
            </a:r>
            <a:br>
              <a:rPr lang="en-US" dirty="0" smtClean="0"/>
            </a:br>
            <a:r>
              <a:rPr lang="en-US" dirty="0" smtClean="0"/>
              <a:t>list(</a:t>
            </a:r>
            <a:r>
              <a:rPr lang="en-US" b="1" dirty="0" smtClean="0"/>
              <a:t>range(3)), list(range(1, 5))</a:t>
            </a:r>
            <a:br>
              <a:rPr lang="en-US" b="1" dirty="0" smtClean="0"/>
            </a:br>
            <a:endParaRPr lang="en-US" b="1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an </a:t>
            </a:r>
            <a:r>
              <a:rPr lang="en-US" b="1" dirty="0" smtClean="0"/>
              <a:t>empty</a:t>
            </a:r>
            <a:r>
              <a:rPr lang="en-US" dirty="0" smtClean="0"/>
              <a:t> list occurs when there are no elements in a list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600200" y="5257800"/>
            <a:ext cx="579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["hello", 2.0, 5, [10, 20]]</a:t>
            </a:r>
            <a:br>
              <a:rPr lang="en-US" altLang="en-US" sz="2400" dirty="0"/>
            </a:br>
            <a:r>
              <a:rPr lang="en-US" altLang="en-US" sz="2400" dirty="0" smtClean="0"/>
              <a:t>list(range(1</a:t>
            </a:r>
            <a:r>
              <a:rPr lang="en-US" altLang="en-US" sz="2400" dirty="0"/>
              <a:t>, 10, 2</a:t>
            </a:r>
            <a:r>
              <a:rPr lang="en-US" altLang="en-US" sz="2400" dirty="0" smtClean="0"/>
              <a:t>))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List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1304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Below, see 3 examples of lists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note, the empty list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685800" y="3733800"/>
            <a:ext cx="8077200" cy="19383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vocabulary = ["ameliorate", "castigate", "defenestrate"] </a:t>
            </a:r>
            <a:br>
              <a:rPr lang="en-US" altLang="en-US" sz="2400" dirty="0"/>
            </a:br>
            <a:r>
              <a:rPr lang="en-US" altLang="en-US" sz="2400" dirty="0"/>
              <a:t>numbers = [17, 123] </a:t>
            </a:r>
            <a:br>
              <a:rPr lang="en-US" altLang="en-US" sz="2400" dirty="0"/>
            </a:br>
            <a:r>
              <a:rPr lang="en-US" altLang="en-US" sz="2400" dirty="0"/>
              <a:t>empty = [] </a:t>
            </a:r>
            <a:br>
              <a:rPr lang="en-US" altLang="en-US" sz="2400" dirty="0"/>
            </a:br>
            <a:r>
              <a:rPr lang="en-US" altLang="en-US" sz="2400" dirty="0"/>
              <a:t>print </a:t>
            </a:r>
            <a:r>
              <a:rPr lang="en-US" altLang="en-US" sz="2400" dirty="0" smtClean="0"/>
              <a:t>(vocabulary</a:t>
            </a:r>
            <a:r>
              <a:rPr lang="en-US" altLang="en-US" sz="2400" dirty="0"/>
              <a:t>, numbers, </a:t>
            </a:r>
            <a:r>
              <a:rPr lang="en-US" altLang="en-US" sz="2400" dirty="0" smtClean="0"/>
              <a:t>empty)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33CC"/>
                </a:solidFill>
              </a:rPr>
              <a:t>['ameliorate', 'castigate', 'defenestrate'] [17, 123]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7B9899"/>
                </a:solidFill>
              </a:rPr>
              <a:t>Accessing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2640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as with strings, use an index to access an element of a list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again, indices start with 0 &amp; it must be an integer (any integer expression)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index may be negative, but must not be &lt;out of range&gt;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lists are not immutable (</a:t>
            </a:r>
            <a:r>
              <a:rPr lang="en-US" b="1" dirty="0" smtClean="0"/>
              <a:t>mutable</a:t>
            </a:r>
            <a:r>
              <a:rPr lang="en-US" dirty="0" smtClean="0"/>
              <a:t>); you may assign a new value to the element of a list</a:t>
            </a:r>
            <a:endParaRPr lang="en-US" b="1" dirty="0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562600" y="5410200"/>
            <a:ext cx="32766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print </a:t>
            </a:r>
            <a:r>
              <a:rPr lang="en-US" altLang="en-US" sz="2400" dirty="0" smtClean="0"/>
              <a:t>(numbers[0])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numbers[1]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List Traversal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9018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It is common to use a loop variable as a list index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This pattern of computation is called a </a:t>
            </a:r>
            <a:r>
              <a:rPr lang="en-US" b="1" dirty="0" smtClean="0"/>
              <a:t>list traversal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685800" y="3124200"/>
            <a:ext cx="8077200" cy="30464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horsemen = ["war", "famine", "pestilence", "death"]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i</a:t>
            </a:r>
            <a:r>
              <a:rPr lang="en-US" altLang="en-US" sz="2400" dirty="0"/>
              <a:t> = 0 </a:t>
            </a:r>
            <a:br>
              <a:rPr lang="en-US" altLang="en-US" sz="2400" dirty="0"/>
            </a:br>
            <a:r>
              <a:rPr lang="en-US" altLang="en-US" sz="2400" dirty="0"/>
              <a:t>while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4: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(horsemen[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+ 1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B9899"/>
                </a:solidFill>
              </a:rPr>
              <a:t>Len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8162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The </a:t>
            </a:r>
            <a:r>
              <a:rPr lang="en-US" b="1" dirty="0" err="1" smtClean="0"/>
              <a:t>len</a:t>
            </a:r>
            <a:r>
              <a:rPr lang="en-US" dirty="0" smtClean="0"/>
              <a:t> function returns the length of a string (the number of characters in the string)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Also, the </a:t>
            </a:r>
            <a:r>
              <a:rPr lang="en-US" b="1" dirty="0" err="1" smtClean="0"/>
              <a:t>len</a:t>
            </a:r>
            <a:r>
              <a:rPr lang="en-US" dirty="0" smtClean="0"/>
              <a:t> function returns the length of a list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"/>
              <a:defRPr/>
            </a:pPr>
            <a:r>
              <a:rPr lang="en-US" dirty="0" smtClean="0"/>
              <a:t> you may use it as the upper bound of a loop, instead of a constant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457200" y="3962400"/>
            <a:ext cx="7696200" cy="23082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horsemen = ["war", "famine", "pestilence", "death"]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i</a:t>
            </a:r>
            <a:r>
              <a:rPr lang="en-US" altLang="en-US" sz="2400" dirty="0"/>
              <a:t> = 0 </a:t>
            </a:r>
            <a:br>
              <a:rPr lang="en-US" altLang="en-US" sz="2400" dirty="0"/>
            </a:br>
            <a:r>
              <a:rPr lang="en-US" altLang="en-US" sz="2400" dirty="0"/>
              <a:t>while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(horsemen):  # use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, not a constant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(horsemen[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2013</TotalTime>
  <Words>437</Words>
  <Application>Microsoft Macintosh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Courier New</vt:lpstr>
      <vt:lpstr>Georgia</vt:lpstr>
      <vt:lpstr>Times New Roman</vt:lpstr>
      <vt:lpstr>Wingdings</vt:lpstr>
      <vt:lpstr>Wingdings 2</vt:lpstr>
      <vt:lpstr>Civic</vt:lpstr>
      <vt:lpstr>Lists</vt:lpstr>
      <vt:lpstr>Agenda 15</vt:lpstr>
      <vt:lpstr>Sequences</vt:lpstr>
      <vt:lpstr>List</vt:lpstr>
      <vt:lpstr>List Values</vt:lpstr>
      <vt:lpstr>List examples</vt:lpstr>
      <vt:lpstr>Accessing Elements</vt:lpstr>
      <vt:lpstr>List Traversal</vt:lpstr>
      <vt:lpstr>Len</vt:lpstr>
      <vt:lpstr>What would len return ?</vt:lpstr>
      <vt:lpstr>List Membership</vt:lpstr>
      <vt:lpstr>For loop, not while</vt:lpstr>
      <vt:lpstr>List Operations</vt:lpstr>
      <vt:lpstr>Update / Delete Lists</vt:lpstr>
      <vt:lpstr>del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Microsoft Office User</cp:lastModifiedBy>
  <cp:revision>105</cp:revision>
  <dcterms:created xsi:type="dcterms:W3CDTF">2009-01-04T23:52:00Z</dcterms:created>
  <dcterms:modified xsi:type="dcterms:W3CDTF">2018-03-09T17:29:07Z</dcterms:modified>
</cp:coreProperties>
</file>