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notesMasterIdLst>
    <p:notesMasterId r:id="rId18"/>
  </p:notesMasterIdLst>
  <p:sldIdLst>
    <p:sldId id="256" r:id="rId2"/>
    <p:sldId id="291" r:id="rId3"/>
    <p:sldId id="293" r:id="rId4"/>
    <p:sldId id="284" r:id="rId5"/>
    <p:sldId id="260" r:id="rId6"/>
    <p:sldId id="283" r:id="rId7"/>
    <p:sldId id="294" r:id="rId8"/>
    <p:sldId id="275" r:id="rId9"/>
    <p:sldId id="282" r:id="rId10"/>
    <p:sldId id="286" r:id="rId11"/>
    <p:sldId id="298" r:id="rId12"/>
    <p:sldId id="296" r:id="rId13"/>
    <p:sldId id="287" r:id="rId14"/>
    <p:sldId id="295" r:id="rId15"/>
    <p:sldId id="290" r:id="rId16"/>
    <p:sldId id="29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7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6F53E-7D34-40ED-B840-EADEDA091156}" type="datetimeFigureOut">
              <a:rPr lang="en-CA" smtClean="0"/>
              <a:t>06/03/2018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EA62-5FE4-4EB6-9EC6-C135533915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72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8AC5025-2698-4090-ABAF-AEEE11AF3FE1}" type="datetime1">
              <a:rPr lang="en-US" smtClean="0"/>
              <a:t>3/6/2018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B8FE3D6-D15B-44A6-99D5-515EE73D52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521186-7239-49AD-B624-CD9009CD962A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1BB83-0EF0-48CC-9DD3-0C8F22EB3D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fld id="{5F87F376-33E1-4B90-850F-925CD7AA16B7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46AB8530-3FFC-471C-8C16-99DF52B659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E6D5AF-8879-4DAC-8368-38E24816B614}" type="datetime1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A8DA4D3-4DED-4648-A142-EBBD6A9ED8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C90209-4AF9-491B-AA07-C7F2EDA408D4}" type="datetime1">
              <a:rPr lang="en-US" smtClean="0"/>
              <a:t>3/6/2018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56C0F31-6BDB-4786-9466-8E0FB2DC0B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E22A6F27-C3C3-4214-B034-D1BD97D398EC}" type="datetime1">
              <a:rPr lang="en-US" smtClean="0"/>
              <a:t>3/6/2018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3454E694-F3CD-4431-8FD4-05F36623C0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911CCFBC-BCCE-4537-BD7B-D0A131D253C0}" type="datetime1">
              <a:rPr lang="en-US" smtClean="0"/>
              <a:t>3/6/2018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26233E37-B592-44FC-9D0B-CD7D556BB0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B7ED66-B686-4112-B90E-028EBF48906A}" type="datetime1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E42C52A-5E4F-48D2-B7E4-236E18B62E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990515-CC9A-45DF-AB0E-5D84DB612E2C}" type="datetime1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8B5719F-3F10-44BC-A387-2C6EB60F60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1F930B-D11E-4C49-BFC5-F610E0F18B79}" type="datetime1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3197BCC-58E8-4217-9C38-26DD14D55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fld id="{DDDD9A4F-F1AF-440A-B31C-D08255D18E31}" type="datetime1">
              <a:rPr lang="en-US" smtClean="0"/>
              <a:t>3/6/2018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8A08F77-E49B-43AC-BBDA-F26F2C0F7A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0646413-5EB0-4DF3-9D57-E8BF08454E76}" type="datetime1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5D6AED9-D3C7-4EB6-98A4-C3F17CC1F0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304800" y="1752600"/>
            <a:ext cx="8458200" cy="3332163"/>
          </a:xfrm>
        </p:spPr>
        <p:txBody>
          <a:bodyPr>
            <a:normAutofit lnSpcReduction="10000"/>
          </a:bodyPr>
          <a:lstStyle/>
          <a:p>
            <a:pPr lvl="0" algn="ctr">
              <a:spcBef>
                <a:spcPct val="0"/>
              </a:spcBef>
              <a:buClr>
                <a:srgbClr val="DD8047"/>
              </a:buClr>
              <a:defRPr/>
            </a:pPr>
            <a:endParaRPr lang="en-US" sz="2100" b="1" dirty="0">
              <a:solidFill>
                <a:srgbClr val="FDDC9D"/>
              </a:solidFill>
              <a:latin typeface="Arial Narrow" pitchFamily="34" charset="0"/>
              <a:ea typeface="ヒラギノ角ゴ Pro W3" pitchFamily="-48" charset="-128"/>
            </a:endParaRPr>
          </a:p>
          <a:p>
            <a:pPr lvl="0" algn="ctr">
              <a:spcBef>
                <a:spcPct val="0"/>
              </a:spcBef>
              <a:buClr>
                <a:srgbClr val="DD8047"/>
              </a:buClr>
              <a:defRPr/>
            </a:pPr>
            <a:r>
              <a:rPr lang="en-US" sz="2100" b="1" dirty="0">
                <a:solidFill>
                  <a:srgbClr val="FDDC9D"/>
                </a:solidFill>
                <a:latin typeface="Arial Narrow" pitchFamily="34" charset="0"/>
                <a:ea typeface="ヒラギノ角ゴ Pro W3" pitchFamily="-48" charset="-128"/>
              </a:rPr>
              <a:t>CPSC </a:t>
            </a:r>
            <a:r>
              <a:rPr lang="en-US" sz="2100" b="1" dirty="0" smtClean="0">
                <a:solidFill>
                  <a:srgbClr val="FDDC9D"/>
                </a:solidFill>
                <a:latin typeface="Arial Narrow" pitchFamily="34" charset="0"/>
                <a:ea typeface="ヒラギノ角ゴ Pro W3" pitchFamily="-48" charset="-128"/>
              </a:rPr>
              <a:t>111BV</a:t>
            </a:r>
            <a:endParaRPr lang="en-US" sz="2100" b="1" dirty="0">
              <a:solidFill>
                <a:srgbClr val="FDDC9D"/>
              </a:solidFill>
              <a:latin typeface="Arial Narrow" pitchFamily="34" charset="0"/>
              <a:ea typeface="ヒラギノ角ゴ Pro W3" pitchFamily="-48" charset="-128"/>
            </a:endParaRPr>
          </a:p>
          <a:p>
            <a:pPr lvl="0" algn="ctr">
              <a:spcBef>
                <a:spcPct val="0"/>
              </a:spcBef>
              <a:buClr>
                <a:srgbClr val="DD8047"/>
              </a:buClr>
              <a:defRPr/>
            </a:pPr>
            <a:r>
              <a:rPr lang="en-US" sz="2100" b="1" dirty="0">
                <a:solidFill>
                  <a:srgbClr val="FDDC9D"/>
                </a:solidFill>
                <a:latin typeface="Arial Narrow" pitchFamily="34" charset="0"/>
                <a:ea typeface="ヒラギノ角ゴ Pro W3" pitchFamily="-48" charset="-128"/>
              </a:rPr>
              <a:t/>
            </a:r>
            <a:br>
              <a:rPr lang="en-US" sz="2100" b="1" dirty="0">
                <a:solidFill>
                  <a:srgbClr val="FDDC9D"/>
                </a:solidFill>
                <a:latin typeface="Arial Narrow" pitchFamily="34" charset="0"/>
                <a:ea typeface="ヒラギノ角ゴ Pro W3" pitchFamily="-48" charset="-128"/>
              </a:rPr>
            </a:br>
            <a:r>
              <a:rPr lang="en-US" sz="3100" b="1" dirty="0">
                <a:solidFill>
                  <a:srgbClr val="FDD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ヒラギノ角ゴ Pro W3" pitchFamily="-48" charset="-128"/>
                <a:cs typeface="Arial" charset="0"/>
              </a:rPr>
              <a:t>Introduction to </a:t>
            </a:r>
            <a:r>
              <a:rPr lang="en-US" sz="3100" b="1" dirty="0" smtClean="0">
                <a:solidFill>
                  <a:srgbClr val="FDD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ヒラギノ角ゴ Pro W3" pitchFamily="-48" charset="-128"/>
                <a:cs typeface="Arial" charset="0"/>
              </a:rPr>
              <a:t>Computation</a:t>
            </a:r>
            <a:r>
              <a:rPr lang="en-US" sz="2500" b="1" dirty="0">
                <a:solidFill>
                  <a:prstClr val="black"/>
                </a:solidFill>
                <a:latin typeface="Arial" charset="0"/>
                <a:ea typeface="ヒラギノ角ゴ Pro W3" pitchFamily="-48" charset="-128"/>
              </a:rPr>
              <a:t/>
            </a:r>
            <a:br>
              <a:rPr lang="en-US" sz="2500" b="1" dirty="0">
                <a:solidFill>
                  <a:prstClr val="black"/>
                </a:solidFill>
                <a:latin typeface="Arial" charset="0"/>
                <a:ea typeface="ヒラギノ角ゴ Pro W3" pitchFamily="-48" charset="-128"/>
              </a:rPr>
            </a:br>
            <a:r>
              <a:rPr lang="en-US" sz="2500" b="1" dirty="0">
                <a:solidFill>
                  <a:srgbClr val="FDDC9D"/>
                </a:solidFill>
                <a:latin typeface="Arial" charset="0"/>
                <a:ea typeface="ヒラギノ角ゴ Pro W3" pitchFamily="-48" charset="-128"/>
              </a:rPr>
              <a:t/>
            </a:r>
            <a:br>
              <a:rPr lang="en-US" sz="2500" b="1" dirty="0">
                <a:solidFill>
                  <a:srgbClr val="FDDC9D"/>
                </a:solidFill>
                <a:latin typeface="Arial" charset="0"/>
                <a:ea typeface="ヒラギノ角ゴ Pro W3" pitchFamily="-48" charset="-128"/>
              </a:rPr>
            </a:br>
            <a:r>
              <a:rPr lang="en-US" sz="1900" b="1" dirty="0">
                <a:solidFill>
                  <a:srgbClr val="FDDC9D"/>
                </a:solidFill>
                <a:latin typeface="Times New Roman" pitchFamily="-48" charset="0"/>
                <a:ea typeface="ヒラギノ角ゴ Pro W3" pitchFamily="-48" charset="-128"/>
              </a:rPr>
              <a:t/>
            </a:r>
            <a:br>
              <a:rPr lang="en-US" sz="1900" b="1" dirty="0">
                <a:solidFill>
                  <a:srgbClr val="FDDC9D"/>
                </a:solidFill>
                <a:latin typeface="Times New Roman" pitchFamily="-48" charset="0"/>
                <a:ea typeface="ヒラギノ角ゴ Pro W3" pitchFamily="-48" charset="-128"/>
              </a:rPr>
            </a:br>
            <a:r>
              <a:rPr lang="en-US" sz="2500" b="1" dirty="0">
                <a:solidFill>
                  <a:srgbClr val="FDDC9D"/>
                </a:solidFill>
                <a:latin typeface="Arial" charset="0"/>
                <a:ea typeface="ヒラギノ角ゴ Pro W3" pitchFamily="-48" charset="-128"/>
              </a:rPr>
              <a:t>by </a:t>
            </a:r>
            <a:r>
              <a:rPr lang="en-US" sz="2500" b="1" dirty="0">
                <a:solidFill>
                  <a:prstClr val="black"/>
                </a:solidFill>
                <a:latin typeface="Arial" charset="0"/>
                <a:ea typeface="ヒラギノ角ゴ Pro W3" pitchFamily="-48" charset="-128"/>
              </a:rPr>
              <a:t/>
            </a:r>
            <a:br>
              <a:rPr lang="en-US" sz="2500" b="1" dirty="0">
                <a:solidFill>
                  <a:prstClr val="black"/>
                </a:solidFill>
                <a:latin typeface="Arial" charset="0"/>
                <a:ea typeface="ヒラギノ角ゴ Pro W3" pitchFamily="-48" charset="-128"/>
              </a:rPr>
            </a:br>
            <a:r>
              <a:rPr lang="en-US" sz="2500" b="1" dirty="0">
                <a:solidFill>
                  <a:srgbClr val="FDDC9D"/>
                </a:solidFill>
                <a:latin typeface="Arial Black" pitchFamily="34" charset="0"/>
                <a:ea typeface="ヒラギノ角ゴ Pro W3" pitchFamily="-48" charset="-128"/>
              </a:rPr>
              <a:t>Dr. Ahmed </a:t>
            </a:r>
            <a:r>
              <a:rPr lang="en-US" sz="2500" b="1" dirty="0" err="1">
                <a:solidFill>
                  <a:srgbClr val="FDDC9D"/>
                </a:solidFill>
                <a:latin typeface="Arial Black" pitchFamily="34" charset="0"/>
                <a:ea typeface="ヒラギノ角ゴ Pro W3" pitchFamily="-48" charset="-128"/>
              </a:rPr>
              <a:t>Malki</a:t>
            </a:r>
            <a:r>
              <a:rPr lang="en-CA" sz="2500" dirty="0">
                <a:solidFill>
                  <a:srgbClr val="FDDC9D"/>
                </a:solidFill>
                <a:latin typeface="Calibri"/>
              </a:rPr>
              <a:t/>
            </a:r>
            <a:br>
              <a:rPr lang="en-CA" sz="2500" dirty="0">
                <a:solidFill>
                  <a:srgbClr val="FDDC9D"/>
                </a:solidFill>
                <a:latin typeface="Calibri"/>
              </a:rPr>
            </a:b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381000" y="457200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altLang="en-US" sz="3200" b="1" kern="0" dirty="0">
                <a:solidFill>
                  <a:srgbClr val="FDDC9D"/>
                </a:solidFill>
                <a:latin typeface="Calibri"/>
              </a:rPr>
              <a:t>Alexander College - </a:t>
            </a:r>
            <a:r>
              <a:rPr lang="en-US" altLang="en-US" sz="3200" b="1" kern="0" dirty="0" smtClean="0">
                <a:solidFill>
                  <a:srgbClr val="FDDC9D"/>
                </a:solidFill>
                <a:latin typeface="Calibri"/>
              </a:rPr>
              <a:t>Vancouver</a:t>
            </a:r>
            <a:r>
              <a:rPr lang="en-US" altLang="en-US" sz="3200" b="1" kern="0" dirty="0" smtClean="0">
                <a:solidFill>
                  <a:srgbClr val="FDDC9D"/>
                </a:solidFill>
                <a:latin typeface="Calibri"/>
              </a:rPr>
              <a:t> </a:t>
            </a:r>
            <a:r>
              <a:rPr lang="en-US" altLang="en-US" sz="3200" b="1" kern="0" dirty="0">
                <a:solidFill>
                  <a:srgbClr val="FDDC9D"/>
                </a:solidFill>
                <a:latin typeface="Calibri"/>
              </a:rPr>
              <a:t>Campus</a:t>
            </a:r>
            <a:endParaRPr lang="en-US" sz="3200" kern="0" cap="all" dirty="0">
              <a:solidFill>
                <a:srgbClr val="FDDC9D"/>
              </a:solidFill>
              <a:latin typeface="Tw Cen M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4600" y="6172200"/>
            <a:ext cx="6477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</a:pPr>
            <a:r>
              <a:rPr lang="en-CA" sz="2600" dirty="0">
                <a:solidFill>
                  <a:srgbClr val="000000"/>
                </a:solidFill>
                <a:latin typeface="Matura MT Script Capitals" panose="03020802060602070202" pitchFamily="66" charset="0"/>
                <a:ea typeface="Tahoma" panose="020B0604030504040204" pitchFamily="34" charset="0"/>
                <a:cs typeface="Tahoma" panose="020B0604030504040204" pitchFamily="34" charset="0"/>
              </a:rPr>
              <a:t>Algorithms are the heart of all computation</a:t>
            </a:r>
            <a:endParaRPr lang="en-CA" sz="2600" dirty="0">
              <a:solidFill>
                <a:srgbClr val="FFFFFF"/>
              </a:solidFill>
              <a:latin typeface="Matura MT Script Capitals" panose="03020802060602070202" pitchFamily="66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6148307"/>
            <a:ext cx="19100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CA" alt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Winter</a:t>
            </a:r>
            <a:r>
              <a:rPr lang="en-CA" alt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2018</a:t>
            </a:r>
            <a:endParaRPr lang="en-CA" altLang="en-US" sz="2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8FE3D6-D15B-44A6-99D5-515EE73D52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Encapsulation</a:t>
            </a:r>
            <a:endParaRPr lang="en-US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 dirty="0" smtClean="0"/>
              <a:t>Encapsulation </a:t>
            </a:r>
            <a:r>
              <a:rPr lang="en-US" altLang="en-US" dirty="0" smtClean="0"/>
              <a:t>is a process of wrapping a piece of code in a function (envelope); </a:t>
            </a:r>
            <a:r>
              <a:rPr lang="en-CA" altLang="en-US" dirty="0">
                <a:solidFill>
                  <a:srgbClr val="FF0000"/>
                </a:solidFill>
              </a:rPr>
              <a:t>combining of data and code in a single </a:t>
            </a:r>
            <a:r>
              <a:rPr lang="en-CA" altLang="en-US" dirty="0" smtClean="0">
                <a:solidFill>
                  <a:srgbClr val="FF0000"/>
                </a:solidFill>
              </a:rPr>
              <a:t>object.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functions can be used to organize a programmer’s work (i.e. organize the code)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encapsulation makes it easier to </a:t>
            </a:r>
            <a:r>
              <a:rPr lang="en-US" altLang="en-US" b="1" dirty="0" smtClean="0"/>
              <a:t>reuse</a:t>
            </a:r>
            <a:r>
              <a:rPr lang="en-US" altLang="en-US" dirty="0" smtClean="0"/>
              <a:t> program code (the code in a function can be called one or more times from other code)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A8DA4D3-4DED-4648-A142-EBBD6A9ED85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Encapsulation –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Example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lnSpcReduction="10000"/>
          </a:bodyPr>
          <a:lstStyle/>
          <a:p>
            <a:r>
              <a:rPr lang="en-CA" sz="2400" dirty="0"/>
              <a:t>A good way to start is to write a loop that prints the multiples of 2, all on one line:</a:t>
            </a:r>
          </a:p>
          <a:p>
            <a:pPr marL="320040" lvl="1" indent="0">
              <a:buNone/>
            </a:pPr>
            <a:r>
              <a:rPr lang="en-CA" sz="1700" dirty="0"/>
              <a:t>for </a:t>
            </a:r>
            <a:r>
              <a:rPr lang="en-CA" sz="1700" dirty="0" err="1"/>
              <a:t>i</a:t>
            </a:r>
            <a:r>
              <a:rPr lang="en-CA" sz="1700" dirty="0"/>
              <a:t> in range(1, 7):</a:t>
            </a:r>
          </a:p>
          <a:p>
            <a:pPr marL="320040" lvl="1" indent="0">
              <a:buNone/>
            </a:pPr>
            <a:r>
              <a:rPr lang="en-CA" sz="1700" dirty="0"/>
              <a:t>    </a:t>
            </a:r>
            <a:r>
              <a:rPr lang="en-CA" sz="1700" dirty="0" smtClean="0"/>
              <a:t>print (2 </a:t>
            </a:r>
            <a:r>
              <a:rPr lang="en-CA" sz="1700" dirty="0"/>
              <a:t>* </a:t>
            </a:r>
            <a:r>
              <a:rPr lang="en-CA" sz="1700" dirty="0" err="1"/>
              <a:t>i</a:t>
            </a:r>
            <a:r>
              <a:rPr lang="en-CA" sz="1700" dirty="0"/>
              <a:t>, </a:t>
            </a:r>
            <a:r>
              <a:rPr lang="en-CA" sz="1700" dirty="0" smtClean="0"/>
              <a:t>" \t“,)</a:t>
            </a:r>
            <a:endParaRPr lang="en-CA" sz="1700" dirty="0"/>
          </a:p>
          <a:p>
            <a:pPr marL="320040" lvl="1" indent="0">
              <a:buNone/>
            </a:pPr>
            <a:r>
              <a:rPr lang="en-CA" sz="1700" dirty="0"/>
              <a:t>p</a:t>
            </a:r>
            <a:r>
              <a:rPr lang="en-CA" sz="1700" smtClean="0"/>
              <a:t>rint</a:t>
            </a:r>
            <a:r>
              <a:rPr lang="en-CA" sz="1700" dirty="0" smtClean="0"/>
              <a:t>()</a:t>
            </a:r>
          </a:p>
          <a:p>
            <a:pPr marL="320040" lvl="1" indent="0">
              <a:buNone/>
            </a:pPr>
            <a:r>
              <a:rPr lang="en-CA" sz="1700" dirty="0"/>
              <a:t>p</a:t>
            </a:r>
            <a:r>
              <a:rPr lang="en-CA" sz="1700" dirty="0" smtClean="0"/>
              <a:t>rint (‘Hello’)</a:t>
            </a:r>
            <a:endParaRPr lang="en-CA" sz="1700" dirty="0"/>
          </a:p>
          <a:p>
            <a:pPr marL="0" indent="0">
              <a:buNone/>
            </a:pPr>
            <a:r>
              <a:rPr lang="en-CA" altLang="en-US" sz="2000" dirty="0" smtClean="0"/>
              <a:t>The following </a:t>
            </a:r>
            <a:r>
              <a:rPr lang="en-CA" altLang="en-US" sz="2000" dirty="0"/>
              <a:t>function </a:t>
            </a:r>
            <a:r>
              <a:rPr lang="en-CA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encapsulates</a:t>
            </a:r>
            <a:r>
              <a:rPr lang="en-CA" altLang="en-US" sz="2000" dirty="0"/>
              <a:t> the </a:t>
            </a:r>
            <a:r>
              <a:rPr lang="en-CA" altLang="en-US" sz="2000" dirty="0" smtClean="0"/>
              <a:t>above loop:</a:t>
            </a:r>
          </a:p>
          <a:p>
            <a:pPr marL="0" indent="0">
              <a:buNone/>
            </a:pPr>
            <a:r>
              <a:rPr lang="en-CA" altLang="en-US" sz="2000" dirty="0" err="1"/>
              <a:t>def</a:t>
            </a:r>
            <a:r>
              <a:rPr lang="en-CA" altLang="en-US" sz="2000" dirty="0"/>
              <a:t> </a:t>
            </a:r>
            <a:r>
              <a:rPr lang="en-CA" altLang="en-US" sz="2000" dirty="0" err="1"/>
              <a:t>print_multiples</a:t>
            </a:r>
            <a:r>
              <a:rPr lang="en-CA" altLang="en-US" sz="2000" dirty="0" smtClean="0"/>
              <a:t>():</a:t>
            </a:r>
            <a:endParaRPr lang="en-CA" altLang="en-US" sz="2000" dirty="0"/>
          </a:p>
          <a:p>
            <a:pPr marL="0" indent="0">
              <a:buNone/>
            </a:pPr>
            <a:r>
              <a:rPr lang="en-CA" altLang="en-US" sz="2000" dirty="0"/>
              <a:t>    for </a:t>
            </a:r>
            <a:r>
              <a:rPr lang="en-CA" altLang="en-US" sz="2000" dirty="0" err="1"/>
              <a:t>i</a:t>
            </a:r>
            <a:r>
              <a:rPr lang="en-CA" altLang="en-US" sz="2000" dirty="0"/>
              <a:t> in range(1, 7):</a:t>
            </a:r>
          </a:p>
          <a:p>
            <a:pPr marL="0" indent="0">
              <a:buNone/>
            </a:pPr>
            <a:r>
              <a:rPr lang="en-CA" altLang="en-US" sz="2000" dirty="0"/>
              <a:t>        </a:t>
            </a:r>
            <a:r>
              <a:rPr lang="en-CA" altLang="en-US" sz="2000" dirty="0" smtClean="0"/>
              <a:t>print(2 </a:t>
            </a:r>
            <a:r>
              <a:rPr lang="en-CA" altLang="en-US" sz="2000" dirty="0"/>
              <a:t>* </a:t>
            </a:r>
            <a:r>
              <a:rPr lang="en-CA" altLang="en-US" sz="2000" dirty="0" err="1"/>
              <a:t>i</a:t>
            </a:r>
            <a:r>
              <a:rPr lang="en-CA" altLang="en-US" sz="2000" dirty="0"/>
              <a:t>, </a:t>
            </a:r>
            <a:r>
              <a:rPr lang="en-CA" altLang="en-US" sz="2000" dirty="0" smtClean="0"/>
              <a:t>end = " \t”)</a:t>
            </a:r>
            <a:endParaRPr lang="en-CA" altLang="en-US" sz="2000" dirty="0"/>
          </a:p>
          <a:p>
            <a:pPr marL="0" indent="0">
              <a:buNone/>
            </a:pPr>
            <a:r>
              <a:rPr lang="en-CA" altLang="en-US" sz="2000" dirty="0"/>
              <a:t>    </a:t>
            </a:r>
            <a:r>
              <a:rPr lang="en-CA" altLang="en-US" sz="2000" dirty="0" smtClean="0"/>
              <a:t>print()</a:t>
            </a:r>
          </a:p>
          <a:p>
            <a:pPr marL="0" indent="0">
              <a:buNone/>
            </a:pP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CA" sz="2000" dirty="0"/>
              <a:t>To encapsulate, all we had to do was add the first line, which declares the name of the function and the parameter list. </a:t>
            </a:r>
            <a:endParaRPr lang="en-US" alt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A8DA4D3-4DED-4648-A142-EBBD6A9ED85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5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Encapsulation (Cont. )</a:t>
            </a:r>
            <a:endParaRPr lang="en-US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dirty="0" smtClean="0"/>
              <a:t>An </a:t>
            </a:r>
            <a:r>
              <a:rPr lang="en-US" dirty="0"/>
              <a:t>encapsulated object can be thought of as a </a:t>
            </a:r>
            <a:r>
              <a:rPr lang="en-US" i="1" dirty="0"/>
              <a:t>black box</a:t>
            </a:r>
            <a:r>
              <a:rPr lang="en-US" dirty="0"/>
              <a:t> – its inner workings are hidden from the client</a:t>
            </a:r>
          </a:p>
          <a:p>
            <a:pPr>
              <a:lnSpc>
                <a:spcPct val="80000"/>
              </a:lnSpc>
              <a:spcBef>
                <a:spcPct val="70000"/>
              </a:spcBef>
            </a:pPr>
            <a:r>
              <a:rPr lang="en-US" dirty="0"/>
              <a:t>The client invokes the interface methods of the object, which manages the instance data</a:t>
            </a:r>
          </a:p>
          <a:p>
            <a:pPr marL="0" indent="0">
              <a:buNone/>
            </a:pPr>
            <a:r>
              <a:rPr lang="en-US" altLang="en-US" dirty="0" smtClean="0"/>
              <a:t>   	</a:t>
            </a:r>
            <a:br>
              <a:rPr lang="en-US" altLang="en-US" dirty="0" smtClean="0"/>
            </a:b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							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A8DA4D3-4DED-4648-A142-EBBD6A9ED85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4340942" y="3956048"/>
            <a:ext cx="2895600" cy="2514600"/>
            <a:chOff x="2592" y="2256"/>
            <a:chExt cx="1824" cy="158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880" y="2256"/>
              <a:ext cx="1536" cy="158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 flipH="1">
              <a:off x="2640" y="2496"/>
              <a:ext cx="38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592" y="2448"/>
              <a:ext cx="96" cy="96"/>
            </a:xfrm>
            <a:prstGeom prst="ellipse">
              <a:avLst/>
            </a:prstGeom>
            <a:solidFill>
              <a:srgbClr val="DE2C28"/>
            </a:solidFill>
            <a:ln w="12700">
              <a:solidFill>
                <a:srgbClr val="DE2C2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2640" y="2640"/>
              <a:ext cx="38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2640" y="2784"/>
              <a:ext cx="38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2592" y="2736"/>
              <a:ext cx="96" cy="96"/>
            </a:xfrm>
            <a:prstGeom prst="ellipse">
              <a:avLst/>
            </a:prstGeom>
            <a:solidFill>
              <a:srgbClr val="DE2C28"/>
            </a:solidFill>
            <a:ln w="12700">
              <a:solidFill>
                <a:srgbClr val="DE2C2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endParaRP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592" y="2592"/>
              <a:ext cx="96" cy="96"/>
            </a:xfrm>
            <a:prstGeom prst="ellipse">
              <a:avLst/>
            </a:prstGeom>
            <a:solidFill>
              <a:srgbClr val="DE2C28"/>
            </a:solidFill>
            <a:ln w="12700">
              <a:solidFill>
                <a:srgbClr val="DE2C2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endParaRPr>
            </a:p>
          </p:txBody>
        </p:sp>
      </p:grp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5026742" y="4184648"/>
            <a:ext cx="2019300" cy="685800"/>
          </a:xfrm>
          <a:prstGeom prst="rect">
            <a:avLst/>
          </a:prstGeom>
          <a:solidFill>
            <a:srgbClr val="F5E985"/>
          </a:solidFill>
          <a:ln w="12700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Methods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-16" charset="0"/>
              <a:cs typeface="Arial" pitchFamily="34" charset="0"/>
            </a:endParaRP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5026742" y="5556248"/>
            <a:ext cx="2019300" cy="685800"/>
          </a:xfrm>
          <a:prstGeom prst="rect">
            <a:avLst/>
          </a:prstGeom>
          <a:solidFill>
            <a:srgbClr val="F5E985"/>
          </a:solidFill>
          <a:ln w="12700">
            <a:solidFill>
              <a:srgbClr val="80808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Data</a:t>
            </a: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-16" charset="0"/>
              <a:cs typeface="Arial" pitchFamily="34" charset="0"/>
            </a:endParaRPr>
          </a:p>
        </p:txBody>
      </p:sp>
      <p:sp>
        <p:nvSpPr>
          <p:cNvPr id="23" name="AutoShape 15"/>
          <p:cNvSpPr>
            <a:spLocks noChangeArrowheads="1"/>
          </p:cNvSpPr>
          <p:nvPr/>
        </p:nvSpPr>
        <p:spPr bwMode="auto">
          <a:xfrm>
            <a:off x="5979242" y="4946648"/>
            <a:ext cx="228600" cy="609600"/>
          </a:xfrm>
          <a:prstGeom prst="upDownArrow">
            <a:avLst>
              <a:gd name="adj1" fmla="val 50000"/>
              <a:gd name="adj2" fmla="val 53333"/>
            </a:avLst>
          </a:prstGeom>
          <a:solidFill>
            <a:srgbClr val="DE2C28"/>
          </a:solidFill>
          <a:ln w="12700">
            <a:solidFill>
              <a:srgbClr val="DE2C28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itchFamily="49" charset="0"/>
                <a:cs typeface="Arial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Arial" pitchFamily="34" charset="0"/>
            </a:endParaRPr>
          </a:p>
        </p:txBody>
      </p:sp>
      <p:grpSp>
        <p:nvGrpSpPr>
          <p:cNvPr id="24" name="Group 16"/>
          <p:cNvGrpSpPr>
            <a:grpSpLocks/>
          </p:cNvGrpSpPr>
          <p:nvPr/>
        </p:nvGrpSpPr>
        <p:grpSpPr bwMode="auto">
          <a:xfrm>
            <a:off x="2143204" y="4338070"/>
            <a:ext cx="1998662" cy="396875"/>
            <a:chOff x="1237" y="2484"/>
            <a:chExt cx="1259" cy="250"/>
          </a:xfrm>
        </p:grpSpPr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1237" y="2484"/>
              <a:ext cx="5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Client</a:t>
              </a:r>
              <a:endParaRPr kumimoji="0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AutoShape 18"/>
            <p:cNvSpPr>
              <a:spLocks noChangeArrowheads="1"/>
            </p:cNvSpPr>
            <p:nvPr/>
          </p:nvSpPr>
          <p:spPr bwMode="auto">
            <a:xfrm>
              <a:off x="1872" y="2544"/>
              <a:ext cx="624" cy="144"/>
            </a:xfrm>
            <a:prstGeom prst="leftRightArrow">
              <a:avLst>
                <a:gd name="adj1" fmla="val 50000"/>
                <a:gd name="adj2" fmla="val 86667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itchFamily="49" charset="0"/>
                  <a:cs typeface="Arial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Arial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65922" y="5028682"/>
            <a:ext cx="134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76284" y="3827079"/>
            <a:ext cx="134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01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Generalization</a:t>
            </a:r>
            <a:endParaRPr lang="en-US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5105400"/>
          </a:xfrm>
        </p:spPr>
        <p:txBody>
          <a:bodyPr>
            <a:normAutofit lnSpcReduction="10000"/>
          </a:bodyPr>
          <a:lstStyle/>
          <a:p>
            <a:r>
              <a:rPr lang="en-US" altLang="en-US" b="1" dirty="0" smtClean="0"/>
              <a:t>Generalization :</a:t>
            </a:r>
            <a:r>
              <a:rPr lang="en-US" altLang="en-US" dirty="0" smtClean="0"/>
              <a:t> means taking code that is specific, and making it more general.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an example is making a loop that calculates multiples of two, into a “general” function</a:t>
            </a:r>
          </a:p>
          <a:p>
            <a:endParaRPr lang="en-US" altLang="en-US" dirty="0" smtClean="0"/>
          </a:p>
          <a:p>
            <a:r>
              <a:rPr lang="en-CA" altLang="en-US" dirty="0"/>
              <a:t>This function </a:t>
            </a:r>
            <a:r>
              <a:rPr lang="en-CA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encapsulates</a:t>
            </a:r>
            <a:r>
              <a:rPr lang="en-CA" altLang="en-US" dirty="0"/>
              <a:t> the previous loop and </a:t>
            </a:r>
            <a:r>
              <a:rPr lang="en-CA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generalizes</a:t>
            </a:r>
            <a:r>
              <a:rPr lang="en-CA" altLang="en-US" dirty="0"/>
              <a:t> it to print multiples of n</a:t>
            </a:r>
            <a:r>
              <a:rPr lang="en-CA" altLang="en-US" dirty="0" smtClean="0"/>
              <a:t>:</a:t>
            </a:r>
          </a:p>
          <a:p>
            <a:endParaRPr lang="en-CA" altLang="en-US" dirty="0" smtClean="0"/>
          </a:p>
          <a:p>
            <a:r>
              <a:rPr lang="en-CA" altLang="en-US" dirty="0" smtClean="0"/>
              <a:t>To </a:t>
            </a:r>
            <a:r>
              <a:rPr lang="en-CA" altLang="en-US" dirty="0"/>
              <a:t>generalize, all we had to do was replace the value 2 with the parameter n.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A8DA4D3-4DED-4648-A142-EBBD6A9ED85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Example of Generalization</a:t>
            </a:r>
            <a:endParaRPr lang="en-US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580438" cy="51816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Simple loop prints multiples of two; general function  prints multiples of any n (any value)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2356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A8DA4D3-4DED-4648-A142-EBBD6A9ED85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014254"/>
              </p:ext>
            </p:extLst>
          </p:nvPr>
        </p:nvGraphicFramePr>
        <p:xfrm>
          <a:off x="762000" y="2590800"/>
          <a:ext cx="8153400" cy="3992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19400"/>
                <a:gridCol w="5334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Loop to print multiples of 2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General function to print multiples of n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n-NO" dirty="0" smtClean="0"/>
                        <a:t>i = 1</a:t>
                      </a:r>
                    </a:p>
                    <a:p>
                      <a:r>
                        <a:rPr lang="nn-NO" dirty="0" smtClean="0"/>
                        <a:t>while i &lt;= 6:</a:t>
                      </a:r>
                    </a:p>
                    <a:p>
                      <a:r>
                        <a:rPr lang="nn-NO" dirty="0" smtClean="0"/>
                        <a:t>    print (2*i, end =" ")</a:t>
                      </a:r>
                    </a:p>
                    <a:p>
                      <a:r>
                        <a:rPr lang="nn-NO" dirty="0" smtClean="0"/>
                        <a:t>    i = i + 1</a:t>
                      </a:r>
                    </a:p>
                    <a:p>
                      <a:r>
                        <a:rPr lang="nn-NO" dirty="0" smtClean="0"/>
                        <a:t>print()</a:t>
                      </a:r>
                      <a:endParaRPr lang="en-CA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def</a:t>
                      </a:r>
                      <a:r>
                        <a:rPr lang="en-CA" dirty="0" smtClean="0"/>
                        <a:t> </a:t>
                      </a:r>
                      <a:r>
                        <a:rPr lang="en-CA" dirty="0" err="1" smtClean="0"/>
                        <a:t>printMultiples</a:t>
                      </a:r>
                      <a:r>
                        <a:rPr lang="en-CA" dirty="0" smtClean="0"/>
                        <a:t>(n):</a:t>
                      </a:r>
                    </a:p>
                    <a:p>
                      <a:r>
                        <a:rPr lang="en-CA" dirty="0" smtClean="0"/>
                        <a:t>    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 = 1</a:t>
                      </a:r>
                    </a:p>
                    <a:p>
                      <a:r>
                        <a:rPr lang="en-CA" dirty="0" smtClean="0"/>
                        <a:t>    while 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 &lt;= 6:</a:t>
                      </a:r>
                    </a:p>
                    <a:p>
                      <a:r>
                        <a:rPr lang="en-CA" dirty="0" smtClean="0"/>
                        <a:t>        print (n*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, end =  '\t')</a:t>
                      </a:r>
                    </a:p>
                    <a:p>
                      <a:r>
                        <a:rPr lang="en-CA" dirty="0" smtClean="0"/>
                        <a:t>        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 = </a:t>
                      </a:r>
                      <a:r>
                        <a:rPr lang="en-CA" dirty="0" err="1" smtClean="0"/>
                        <a:t>i</a:t>
                      </a:r>
                      <a:r>
                        <a:rPr lang="en-CA" dirty="0" smtClean="0"/>
                        <a:t> + 1</a:t>
                      </a:r>
                    </a:p>
                    <a:p>
                      <a:r>
                        <a:rPr lang="en-CA" dirty="0" smtClean="0"/>
                        <a:t>    print()</a:t>
                      </a:r>
                    </a:p>
                    <a:p>
                      <a:r>
                        <a:rPr lang="en-CA" dirty="0" smtClean="0"/>
                        <a:t>    </a:t>
                      </a:r>
                    </a:p>
                    <a:p>
                      <a:r>
                        <a:rPr lang="en-CA" dirty="0" err="1" smtClean="0"/>
                        <a:t>multiplesOf</a:t>
                      </a:r>
                      <a:r>
                        <a:rPr lang="en-CA" dirty="0" smtClean="0"/>
                        <a:t> = </a:t>
                      </a:r>
                      <a:r>
                        <a:rPr lang="en-CA" dirty="0" err="1" smtClean="0"/>
                        <a:t>int</a:t>
                      </a:r>
                      <a:r>
                        <a:rPr lang="en-CA" dirty="0" smtClean="0"/>
                        <a:t>(input("The multiples of which number: "))</a:t>
                      </a:r>
                    </a:p>
                    <a:p>
                      <a:r>
                        <a:rPr lang="en-CA" dirty="0" err="1" smtClean="0"/>
                        <a:t>printMultiples</a:t>
                      </a:r>
                      <a:r>
                        <a:rPr lang="en-CA" dirty="0" smtClean="0"/>
                        <a:t>(</a:t>
                      </a:r>
                      <a:r>
                        <a:rPr lang="en-CA" dirty="0" err="1" smtClean="0"/>
                        <a:t>multiplesOf</a:t>
                      </a:r>
                      <a:r>
                        <a:rPr lang="en-CA" dirty="0" smtClean="0"/>
                        <a:t>)</a:t>
                      </a:r>
                      <a:endParaRPr lang="en-CA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2    4    6    8    10    12 </a:t>
                      </a:r>
                      <a:endParaRPr lang="en-CA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The multiples of which number: 7</a:t>
                      </a:r>
                    </a:p>
                    <a:p>
                      <a:r>
                        <a:rPr lang="en-CA" sz="1400" dirty="0" smtClean="0"/>
                        <a:t>7 	14 	21 	28 	35 	42</a:t>
                      </a:r>
                      <a:endParaRPr lang="en-CA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07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Functions are useful for …</a:t>
            </a:r>
            <a:endParaRPr lang="en-US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533400" y="1600200"/>
            <a:ext cx="8229600" cy="47085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endParaRPr lang="en-US" b="1" i="1" dirty="0"/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/>
              <a:t>Giving a name to a sequence of statements makes your program easier to read and debug. </a:t>
            </a:r>
          </a:p>
          <a:p>
            <a:pPr>
              <a:buFont typeface="Arial" pitchFamily="34" charset="0"/>
              <a:buChar char="•"/>
              <a:defRPr/>
            </a:pPr>
            <a:endParaRPr lang="en-US" sz="24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/>
              <a:t>Dividing a long program into functions allows you to separate parts of the program, debug them in isolation, and then compose them into a whole. </a:t>
            </a:r>
          </a:p>
          <a:p>
            <a:pPr>
              <a:buFont typeface="Arial" pitchFamily="34" charset="0"/>
              <a:buChar char="•"/>
              <a:defRPr/>
            </a:pPr>
            <a:endParaRPr lang="en-US" sz="24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/>
              <a:t>Functions facilitate both recursion and iteration. </a:t>
            </a:r>
          </a:p>
          <a:p>
            <a:pPr>
              <a:buFont typeface="Arial" pitchFamily="34" charset="0"/>
              <a:buChar char="•"/>
              <a:defRPr/>
            </a:pPr>
            <a:endParaRPr lang="en-US" sz="24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/>
              <a:t>Well-designed functions are often useful for many programs. Once you write and debug one, you can reuse it. 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A8DA4D3-4DED-4648-A142-EBBD6A9ED85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5719F-3F10-44BC-A387-2C6EB60F60E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Oval Callout 2"/>
          <p:cNvSpPr/>
          <p:nvPr/>
        </p:nvSpPr>
        <p:spPr>
          <a:xfrm>
            <a:off x="4234574" y="769964"/>
            <a:ext cx="3928658" cy="4026310"/>
          </a:xfrm>
          <a:prstGeom prst="wedgeEllipseCallout">
            <a:avLst>
              <a:gd name="adj1" fmla="val -53869"/>
              <a:gd name="adj2" fmla="val 59570"/>
            </a:avLst>
          </a:prstGeom>
          <a:gradFill rotWithShape="1">
            <a:gsLst>
              <a:gs pos="0">
                <a:srgbClr val="FA6A33">
                  <a:satMod val="103000"/>
                  <a:lumMod val="102000"/>
                  <a:tint val="94000"/>
                </a:srgbClr>
              </a:gs>
              <a:gs pos="50000">
                <a:srgbClr val="FA6A33">
                  <a:satMod val="110000"/>
                  <a:lumMod val="100000"/>
                  <a:shade val="100000"/>
                </a:srgbClr>
              </a:gs>
              <a:gs pos="100000">
                <a:srgbClr val="FA6A33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FA6A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5196" y="4801495"/>
            <a:ext cx="4806669" cy="132556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86B97"/>
                </a:solidFill>
                <a:latin typeface="Arial"/>
                <a:ea typeface="+mj-ea"/>
                <a:cs typeface="Arial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86B97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7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Questions</a:t>
            </a:r>
            <a:endParaRPr lang="en-US" sz="72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4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>
              <a:buClr>
                <a:srgbClr val="DD8047"/>
              </a:buClr>
            </a:pPr>
            <a:r>
              <a:rPr lang="en-CA" dirty="0">
                <a:solidFill>
                  <a:srgbClr val="775F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</a:t>
            </a:r>
            <a:r>
              <a:rPr lang="en-CA" dirty="0" smtClean="0">
                <a:solidFill>
                  <a:srgbClr val="775F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10:</a:t>
            </a:r>
            <a:endParaRPr lang="en-CA" dirty="0">
              <a:solidFill>
                <a:srgbClr val="775F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>
              <a:buClr>
                <a:srgbClr val="DD8047"/>
              </a:buClr>
            </a:pPr>
            <a:r>
              <a:rPr lang="en-CA" dirty="0" smtClean="0">
                <a:solidFill>
                  <a:srgbClr val="775F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</a:t>
            </a:r>
            <a:r>
              <a:rPr lang="en-CA" dirty="0">
                <a:solidFill>
                  <a:srgbClr val="775F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statement, Encapsulation &amp; </a:t>
            </a:r>
            <a:r>
              <a:rPr lang="en-CA" dirty="0" smtClean="0">
                <a:solidFill>
                  <a:srgbClr val="775F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generalization</a:t>
            </a:r>
            <a:endParaRPr lang="en-CA" dirty="0">
              <a:solidFill>
                <a:srgbClr val="775F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>
              <a:buClr>
                <a:srgbClr val="DD8047"/>
              </a:buClr>
            </a:pPr>
            <a:endParaRPr lang="en-CA" dirty="0">
              <a:solidFill>
                <a:srgbClr val="775F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6 </a:t>
            </a:r>
            <a:r>
              <a:rPr lang="en-CA" sz="4000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Iteration</a:t>
            </a:r>
            <a:endParaRPr lang="en-CA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6C0F31-6BDB-4786-9466-8E0FB2DC0B8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5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smtClean="0">
                <a:solidFill>
                  <a:srgbClr val="DD8047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5105400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000" dirty="0">
                <a:solidFill>
                  <a:srgbClr val="FF0000"/>
                </a:solidFill>
              </a:rPr>
              <a:t>You should </a:t>
            </a:r>
            <a:endParaRPr lang="en-GB" altLang="en-US" sz="3000" dirty="0">
              <a:solidFill>
                <a:srgbClr val="0070C0"/>
              </a:solidFill>
            </a:endParaRPr>
          </a:p>
          <a:p>
            <a:pPr lvl="0">
              <a:buClr>
                <a:srgbClr val="DD8047"/>
              </a:buClr>
            </a:pPr>
            <a:r>
              <a:rPr lang="en-GB" altLang="en-US" dirty="0">
                <a:solidFill>
                  <a:prstClr val="black"/>
                </a:solidFill>
              </a:rPr>
              <a:t>U</a:t>
            </a:r>
            <a:r>
              <a:rPr lang="en-GB" altLang="en-US" dirty="0" smtClean="0">
                <a:solidFill>
                  <a:prstClr val="black"/>
                </a:solidFill>
              </a:rPr>
              <a:t>nderstand the concept of </a:t>
            </a:r>
            <a:r>
              <a:rPr lang="en-GB" altLang="en-US" dirty="0">
                <a:solidFill>
                  <a:prstClr val="black"/>
                </a:solidFill>
              </a:rPr>
              <a:t>while </a:t>
            </a:r>
            <a:r>
              <a:rPr lang="en-GB" altLang="en-US" dirty="0" smtClean="0">
                <a:solidFill>
                  <a:prstClr val="black"/>
                </a:solidFill>
              </a:rPr>
              <a:t>compound statement (</a:t>
            </a:r>
            <a:r>
              <a:rPr lang="en-US" altLang="en-US" dirty="0" smtClean="0">
                <a:solidFill>
                  <a:prstClr val="black"/>
                </a:solidFill>
              </a:rPr>
              <a:t>example </a:t>
            </a:r>
            <a:r>
              <a:rPr lang="en-US" altLang="en-US" dirty="0">
                <a:solidFill>
                  <a:prstClr val="black"/>
                </a:solidFill>
              </a:rPr>
              <a:t>of </a:t>
            </a:r>
            <a:r>
              <a:rPr lang="en-US" altLang="en-US" b="1" dirty="0" smtClean="0">
                <a:solidFill>
                  <a:prstClr val="black"/>
                </a:solidFill>
              </a:rPr>
              <a:t>iteration</a:t>
            </a:r>
            <a:r>
              <a:rPr lang="en-US" altLang="en-US" dirty="0" smtClean="0">
                <a:solidFill>
                  <a:prstClr val="black"/>
                </a:solidFill>
              </a:rPr>
              <a:t> (repetition))</a:t>
            </a:r>
          </a:p>
          <a:p>
            <a:pPr lvl="0">
              <a:buClr>
                <a:srgbClr val="DD8047"/>
              </a:buClr>
            </a:pPr>
            <a:r>
              <a:rPr lang="en-US" altLang="en-US" dirty="0">
                <a:solidFill>
                  <a:prstClr val="black"/>
                </a:solidFill>
              </a:rPr>
              <a:t>B</a:t>
            </a:r>
            <a:r>
              <a:rPr lang="en-US" altLang="en-US" dirty="0" smtClean="0">
                <a:solidFill>
                  <a:prstClr val="black"/>
                </a:solidFill>
              </a:rPr>
              <a:t>e aware of </a:t>
            </a:r>
            <a:r>
              <a:rPr lang="en-US" altLang="en-US" dirty="0">
                <a:solidFill>
                  <a:prstClr val="black"/>
                </a:solidFill>
              </a:rPr>
              <a:t>the notion of </a:t>
            </a:r>
            <a:r>
              <a:rPr lang="en-US" altLang="en-US" dirty="0" smtClean="0">
                <a:solidFill>
                  <a:prstClr val="black"/>
                </a:solidFill>
              </a:rPr>
              <a:t>‘Infinite Loop’</a:t>
            </a:r>
          </a:p>
          <a:p>
            <a:pPr lvl="0">
              <a:buClr>
                <a:srgbClr val="DD8047"/>
              </a:buClr>
            </a:pPr>
            <a:r>
              <a:rPr lang="en-CA" altLang="en-US" dirty="0" smtClean="0">
                <a:solidFill>
                  <a:prstClr val="black"/>
                </a:solidFill>
              </a:rPr>
              <a:t>Understand the concept of encapsulation that makes </a:t>
            </a:r>
            <a:r>
              <a:rPr lang="en-CA" altLang="en-US" dirty="0">
                <a:solidFill>
                  <a:prstClr val="black"/>
                </a:solidFill>
              </a:rPr>
              <a:t>it easier to reuse program code </a:t>
            </a:r>
            <a:endParaRPr lang="en-CA" altLang="en-US" dirty="0" smtClean="0">
              <a:solidFill>
                <a:prstClr val="black"/>
              </a:solidFill>
            </a:endParaRPr>
          </a:p>
          <a:p>
            <a:pPr lvl="0">
              <a:buClr>
                <a:srgbClr val="DD8047"/>
              </a:buClr>
            </a:pPr>
            <a:r>
              <a:rPr lang="en-CA" altLang="en-US" dirty="0" smtClean="0">
                <a:solidFill>
                  <a:prstClr val="black"/>
                </a:solidFill>
              </a:rPr>
              <a:t>Understand the notion of Generalization (taking </a:t>
            </a:r>
            <a:r>
              <a:rPr lang="en-CA" altLang="en-US" dirty="0">
                <a:solidFill>
                  <a:prstClr val="black"/>
                </a:solidFill>
              </a:rPr>
              <a:t>code that is specific, and making it more general</a:t>
            </a:r>
            <a:r>
              <a:rPr lang="en-CA" altLang="en-US" dirty="0" smtClean="0">
                <a:solidFill>
                  <a:prstClr val="black"/>
                </a:solidFill>
              </a:rPr>
              <a:t>.)</a:t>
            </a:r>
          </a:p>
          <a:p>
            <a:pPr lvl="0">
              <a:buClr>
                <a:srgbClr val="DD8047"/>
              </a:buClr>
            </a:pPr>
            <a:r>
              <a:rPr lang="en-CA" altLang="en-US" dirty="0" smtClean="0">
                <a:solidFill>
                  <a:prstClr val="black"/>
                </a:solidFill>
              </a:rPr>
              <a:t>Learn some of the benefits of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A8DA4D3-4DED-4648-A142-EBBD6A9ED85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5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While Statement</a:t>
            </a:r>
            <a:endParaRPr lang="en-US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is used to automate repetitive tasks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b="1" dirty="0" smtClean="0"/>
              <a:t>while </a:t>
            </a:r>
            <a:r>
              <a:rPr lang="en-US" altLang="en-US" dirty="0" smtClean="0"/>
              <a:t>loop </a:t>
            </a:r>
            <a:r>
              <a:rPr lang="en-US" altLang="en-US" smtClean="0"/>
              <a:t>and </a:t>
            </a:r>
            <a:r>
              <a:rPr lang="en-US" altLang="en-US" b="1" smtClean="0"/>
              <a:t>for</a:t>
            </a:r>
            <a:r>
              <a:rPr lang="en-US" altLang="en-US" b="1" smtClean="0"/>
              <a:t> </a:t>
            </a:r>
            <a:r>
              <a:rPr lang="en-US" altLang="en-US" dirty="0" smtClean="0"/>
              <a:t>are examples of </a:t>
            </a:r>
            <a:r>
              <a:rPr lang="en-US" altLang="en-US" b="1" dirty="0" smtClean="0"/>
              <a:t>iteration</a:t>
            </a:r>
            <a:r>
              <a:rPr lang="en-US" altLang="en-US" dirty="0" smtClean="0"/>
              <a:t> (another word for repetition)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the type of flow is called a </a:t>
            </a:r>
            <a:r>
              <a:rPr lang="en-US" altLang="en-US" b="1" dirty="0" smtClean="0"/>
              <a:t>loop</a:t>
            </a:r>
            <a:r>
              <a:rPr lang="en-US" altLang="en-US" dirty="0" smtClean="0"/>
              <a:t> because the third step loops back around to the top.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if the condition is false the first time, the statements inside the loop are not executed</a:t>
            </a:r>
          </a:p>
          <a:p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A8DA4D3-4DED-4648-A142-EBBD6A9ED85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Countdown while loop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1901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"While n is greater than 0, continue displaying the value of n and then reducing the value of n by 1. When you get to 0, display the word Blastoff!"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1905000" y="3429000"/>
            <a:ext cx="5334000" cy="26781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 err="1"/>
              <a:t>def</a:t>
            </a:r>
            <a:r>
              <a:rPr lang="en-US" altLang="en-US" sz="2400" dirty="0"/>
              <a:t> countdown(n): </a:t>
            </a:r>
            <a:br>
              <a:rPr lang="en-US" altLang="en-US" sz="2400" dirty="0"/>
            </a:br>
            <a:r>
              <a:rPr lang="en-US" altLang="en-US" sz="2400" dirty="0"/>
              <a:t>  	while n &gt; 0: </a:t>
            </a:r>
            <a:br>
              <a:rPr lang="en-US" altLang="en-US" sz="2400" dirty="0"/>
            </a:br>
            <a:r>
              <a:rPr lang="en-US" altLang="en-US" sz="2400" dirty="0"/>
              <a:t>    		print </a:t>
            </a:r>
            <a:r>
              <a:rPr lang="en-US" altLang="en-US" sz="2400" dirty="0" smtClean="0"/>
              <a:t>(n) 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    		n = n-1 </a:t>
            </a:r>
            <a:br>
              <a:rPr lang="en-US" altLang="en-US" sz="2400" dirty="0"/>
            </a:br>
            <a:r>
              <a:rPr lang="en-US" altLang="en-US" sz="2400" dirty="0"/>
              <a:t>  	print </a:t>
            </a:r>
            <a:r>
              <a:rPr lang="en-US" altLang="en-US" sz="2400" dirty="0" smtClean="0"/>
              <a:t>("</a:t>
            </a:r>
            <a:r>
              <a:rPr lang="en-US" altLang="en-US" sz="2400" dirty="0"/>
              <a:t>Blastoff</a:t>
            </a:r>
            <a:r>
              <a:rPr lang="en-US" altLang="en-US" sz="2400" dirty="0" smtClean="0"/>
              <a:t>!“) 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A8DA4D3-4DED-4648-A142-EBBD6A9ED85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Flow of execution</a:t>
            </a:r>
            <a:endParaRPr lang="en-US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1368425"/>
          </a:xfrm>
        </p:spPr>
        <p:txBody>
          <a:bodyPr/>
          <a:lstStyle/>
          <a:p>
            <a:r>
              <a:rPr lang="en-US" altLang="en-US" smtClean="0"/>
              <a:t>The flow of execution for the above </a:t>
            </a:r>
            <a:r>
              <a:rPr lang="en-US" altLang="en-US" b="1" smtClean="0"/>
              <a:t>while </a:t>
            </a:r>
            <a:r>
              <a:rPr lang="en-US" altLang="en-US" smtClean="0"/>
              <a:t>statement is as follows;</a:t>
            </a: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533400" y="3124200"/>
            <a:ext cx="8229600" cy="258603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Georgia" pitchFamily="18" charset="0"/>
              <a:buAutoNum type="arabicPeriod"/>
            </a:pPr>
            <a:endParaRPr lang="en-US" altLang="en-US" b="1" i="1"/>
          </a:p>
          <a:p>
            <a:pPr eaLnBrk="1" hangingPunct="1">
              <a:buFont typeface="Georgia" pitchFamily="18" charset="0"/>
              <a:buAutoNum type="arabicPeriod"/>
            </a:pPr>
            <a:r>
              <a:rPr lang="en-US" altLang="en-US" b="1" i="1"/>
              <a:t>Evaluate the condition, yielding 0 or 1. </a:t>
            </a:r>
          </a:p>
          <a:p>
            <a:pPr eaLnBrk="1" hangingPunct="1">
              <a:buFont typeface="Georgia" pitchFamily="18" charset="0"/>
              <a:buAutoNum type="arabicPeriod"/>
            </a:pPr>
            <a:endParaRPr lang="en-US" altLang="en-US"/>
          </a:p>
          <a:p>
            <a:pPr eaLnBrk="1" hangingPunct="1">
              <a:buFont typeface="Georgia" pitchFamily="18" charset="0"/>
              <a:buAutoNum type="arabicPeriod"/>
            </a:pPr>
            <a:r>
              <a:rPr lang="en-US" altLang="en-US" b="1" i="1"/>
              <a:t>If the condition is false (0), exit the while statement and continue execution at the next statement. </a:t>
            </a:r>
          </a:p>
          <a:p>
            <a:pPr eaLnBrk="1" hangingPunct="1">
              <a:buFont typeface="Georgia" pitchFamily="18" charset="0"/>
              <a:buAutoNum type="arabicPeriod"/>
            </a:pPr>
            <a:endParaRPr lang="en-US" altLang="en-US"/>
          </a:p>
          <a:p>
            <a:pPr eaLnBrk="1" hangingPunct="1">
              <a:buFont typeface="Georgia" pitchFamily="18" charset="0"/>
              <a:buAutoNum type="arabicPeriod"/>
            </a:pPr>
            <a:r>
              <a:rPr lang="en-US" altLang="en-US" b="1" i="1"/>
              <a:t>If the condition is true (1), execute each of the statements in the body &amp; then go back to step 1. </a:t>
            </a:r>
          </a:p>
          <a:p>
            <a:pPr eaLnBrk="1" hangingPunct="1">
              <a:buFont typeface="Georgia" pitchFamily="18" charset="0"/>
              <a:buAutoNum type="arabicPeriod"/>
            </a:pP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A8DA4D3-4DED-4648-A142-EBBD6A9ED85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While compound statement 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301624" y="1527175"/>
            <a:ext cx="8689975" cy="5102225"/>
          </a:xfrm>
        </p:spPr>
        <p:txBody>
          <a:bodyPr/>
          <a:lstStyle/>
          <a:p>
            <a:r>
              <a:rPr lang="en-US" altLang="en-US" dirty="0" smtClean="0"/>
              <a:t>The body consists of all of the statements below the header with the same indentation.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A8DA4D3-4DED-4648-A142-EBBD6A9ED85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997086"/>
              </p:ext>
            </p:extLst>
          </p:nvPr>
        </p:nvGraphicFramePr>
        <p:xfrm>
          <a:off x="762000" y="2743200"/>
          <a:ext cx="7543800" cy="3261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5600"/>
                <a:gridCol w="46482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WHILE COMPOUND statement</a:t>
                      </a:r>
                      <a:endParaRPr kumimoji="0" lang="en-US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itchFamily="34" charset="0"/>
                        <a:ea typeface="Times New Roman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WHILE HEADER, with multi-statement body</a:t>
                      </a:r>
                      <a:endParaRPr kumimoji="0" lang="en-US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itchFamily="34" charset="0"/>
                        <a:ea typeface="Times New Roman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HEADER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	BODY</a:t>
                      </a:r>
                      <a:br>
                        <a:rPr kumimoji="0" lang="en-US" sz="2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itchFamily="34" charset="0"/>
                        <a:ea typeface="Times New Roman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 = </a:t>
                      </a:r>
                      <a:r>
                        <a:rPr lang="en-CA" dirty="0" err="1" smtClean="0"/>
                        <a:t>int</a:t>
                      </a:r>
                      <a:r>
                        <a:rPr lang="en-CA" dirty="0" smtClean="0"/>
                        <a:t>(input("Enter the value of iteration: "))</a:t>
                      </a:r>
                    </a:p>
                    <a:p>
                      <a:r>
                        <a:rPr lang="en-CA" dirty="0" smtClean="0"/>
                        <a:t>while n != 1:</a:t>
                      </a:r>
                    </a:p>
                    <a:p>
                      <a:r>
                        <a:rPr lang="en-CA" dirty="0" smtClean="0"/>
                        <a:t>    print (n)</a:t>
                      </a:r>
                    </a:p>
                    <a:p>
                      <a:r>
                        <a:rPr lang="en-CA" dirty="0" smtClean="0"/>
                        <a:t>    if n%2 == 0:</a:t>
                      </a:r>
                    </a:p>
                    <a:p>
                      <a:r>
                        <a:rPr lang="en-CA" dirty="0" smtClean="0"/>
                        <a:t>        n = n/2</a:t>
                      </a:r>
                    </a:p>
                    <a:p>
                      <a:r>
                        <a:rPr lang="en-CA" dirty="0" smtClean="0"/>
                        <a:t>    else:</a:t>
                      </a:r>
                    </a:p>
                    <a:p>
                      <a:r>
                        <a:rPr lang="en-CA" dirty="0" smtClean="0"/>
                        <a:t>        n = n*3 + 1</a:t>
                      </a:r>
                    </a:p>
                    <a:p>
                      <a:endParaRPr lang="en-CA" dirty="0" smtClean="0"/>
                    </a:p>
                    <a:p>
                      <a:r>
                        <a:rPr lang="en-CA" dirty="0" smtClean="0"/>
                        <a:t># does this loop always terminate ?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5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Infinite Loop</a:t>
            </a:r>
            <a:endParaRPr lang="en-US" altLang="en-US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3197225"/>
          </a:xfrm>
        </p:spPr>
        <p:txBody>
          <a:bodyPr/>
          <a:lstStyle/>
          <a:p>
            <a:r>
              <a:rPr lang="en-US" altLang="en-US" smtClean="0"/>
              <a:t>The body of the loop should change the value of one or more variables so that eventually the condition becomes false and the loop terminates</a:t>
            </a:r>
          </a:p>
          <a:p>
            <a:endParaRPr lang="en-US" altLang="en-US" smtClean="0"/>
          </a:p>
          <a:p>
            <a:r>
              <a:rPr lang="en-US" altLang="en-US" smtClean="0"/>
              <a:t>Otherwise the loop will repeat forever, which is called an </a:t>
            </a:r>
            <a:r>
              <a:rPr lang="en-US" altLang="en-US" b="1" smtClean="0"/>
              <a:t>infinite loop</a:t>
            </a:r>
            <a:r>
              <a:rPr lang="en-US" altLang="en-US" smtClean="0"/>
              <a:t>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1981200" y="4495800"/>
            <a:ext cx="5334000" cy="1477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n = 0</a:t>
            </a:r>
          </a:p>
          <a:p>
            <a:pPr eaLnBrk="1" hangingPunct="1"/>
            <a:r>
              <a:rPr lang="en-US" altLang="en-US" sz="2400" dirty="0"/>
              <a:t>while n != 1: </a:t>
            </a:r>
            <a:br>
              <a:rPr lang="en-US" altLang="en-US" sz="2400" dirty="0"/>
            </a:br>
            <a:r>
              <a:rPr lang="en-US" altLang="en-US" sz="2400" dirty="0"/>
              <a:t>	print </a:t>
            </a:r>
            <a:r>
              <a:rPr lang="en-US" altLang="en-US" sz="2400" dirty="0" smtClean="0"/>
              <a:t>(n) </a:t>
            </a:r>
            <a:endParaRPr lang="en-US" altLang="en-US" sz="2400" dirty="0"/>
          </a:p>
          <a:p>
            <a:pPr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A8DA4D3-4DED-4648-A142-EBBD6A9ED85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Tables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301624" y="1527175"/>
            <a:ext cx="8842375" cy="533082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The </a:t>
            </a:r>
            <a:r>
              <a:rPr lang="en-US" altLang="en-US" b="1" dirty="0" smtClean="0"/>
              <a:t>while </a:t>
            </a:r>
            <a:r>
              <a:rPr lang="en-US" altLang="en-US" dirty="0" smtClean="0"/>
              <a:t>loop can be used to easily produce tables.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Below is an example of producing a “Log” table</a:t>
            </a:r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572589" y="3962400"/>
            <a:ext cx="3810000" cy="212407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/>
              <a:t>Import math</a:t>
            </a:r>
            <a:endParaRPr lang="en-US" altLang="en-US" dirty="0"/>
          </a:p>
          <a:p>
            <a:pPr eaLnBrk="1" hangingPunct="1"/>
            <a:r>
              <a:rPr lang="en-US" altLang="en-US" sz="2400" dirty="0"/>
              <a:t>x = 1.0 </a:t>
            </a:r>
            <a:br>
              <a:rPr lang="en-US" altLang="en-US" sz="2400" dirty="0"/>
            </a:br>
            <a:r>
              <a:rPr lang="en-US" altLang="en-US" sz="2400" dirty="0"/>
              <a:t>while x &lt; 10.0: </a:t>
            </a:r>
            <a:br>
              <a:rPr lang="en-US" altLang="en-US" sz="2400" dirty="0"/>
            </a:br>
            <a:r>
              <a:rPr lang="en-US" altLang="en-US" sz="2400" dirty="0"/>
              <a:t>  print </a:t>
            </a:r>
            <a:r>
              <a:rPr lang="en-US" altLang="en-US" sz="2400" dirty="0" smtClean="0"/>
              <a:t>(x</a:t>
            </a:r>
            <a:r>
              <a:rPr lang="en-US" altLang="en-US" sz="2400" dirty="0"/>
              <a:t>, '\t', math.log(x</a:t>
            </a:r>
            <a:r>
              <a:rPr lang="en-US" altLang="en-US" sz="2400" dirty="0" smtClean="0"/>
              <a:t>))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  x = x + 1.0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0485" name="TextBox 3"/>
          <p:cNvSpPr txBox="1">
            <a:spLocks noChangeArrowheads="1"/>
          </p:cNvSpPr>
          <p:nvPr/>
        </p:nvSpPr>
        <p:spPr bwMode="auto">
          <a:xfrm>
            <a:off x="5029200" y="3581400"/>
            <a:ext cx="3810000" cy="314007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/>
              <a:t>Log Table</a:t>
            </a:r>
          </a:p>
          <a:p>
            <a:pPr eaLnBrk="1" hangingPunct="1"/>
            <a:r>
              <a:rPr lang="en-US" altLang="en-US" dirty="0"/>
              <a:t>1.0     0.0 </a:t>
            </a:r>
            <a:br>
              <a:rPr lang="en-US" altLang="en-US" dirty="0"/>
            </a:br>
            <a:r>
              <a:rPr lang="en-US" altLang="en-US" dirty="0"/>
              <a:t>2.0     0.69314718056 </a:t>
            </a:r>
            <a:br>
              <a:rPr lang="en-US" altLang="en-US" dirty="0"/>
            </a:br>
            <a:r>
              <a:rPr lang="en-US" altLang="en-US" dirty="0"/>
              <a:t>3.0     1.09861228867 </a:t>
            </a:r>
            <a:br>
              <a:rPr lang="en-US" altLang="en-US" dirty="0"/>
            </a:br>
            <a:r>
              <a:rPr lang="en-US" altLang="en-US" dirty="0"/>
              <a:t>4.0     1.38629436112 </a:t>
            </a:r>
            <a:br>
              <a:rPr lang="en-US" altLang="en-US" dirty="0"/>
            </a:br>
            <a:r>
              <a:rPr lang="en-US" altLang="en-US" dirty="0"/>
              <a:t>5.0     1.60943791243 </a:t>
            </a:r>
            <a:br>
              <a:rPr lang="en-US" altLang="en-US" dirty="0"/>
            </a:br>
            <a:r>
              <a:rPr lang="en-US" altLang="en-US" dirty="0"/>
              <a:t>6.0     1.79175946923 </a:t>
            </a:r>
            <a:br>
              <a:rPr lang="en-US" altLang="en-US" dirty="0"/>
            </a:br>
            <a:r>
              <a:rPr lang="en-US" altLang="en-US" dirty="0"/>
              <a:t>7.0     1.94591014906 </a:t>
            </a:r>
            <a:br>
              <a:rPr lang="en-US" altLang="en-US" dirty="0"/>
            </a:br>
            <a:r>
              <a:rPr lang="en-US" altLang="en-US" dirty="0"/>
              <a:t>8.0     2.07944154168 </a:t>
            </a:r>
            <a:br>
              <a:rPr lang="en-US" altLang="en-US" dirty="0"/>
            </a:br>
            <a:r>
              <a:rPr lang="en-US" altLang="en-US" dirty="0"/>
              <a:t>9.0     2.19722457734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A8DA4D3-4DED-4648-A142-EBBD6A9ED85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2667</TotalTime>
  <Words>761</Words>
  <Application>Microsoft Office PowerPoint</Application>
  <PresentationFormat>On-screen Show (4:3)</PresentationFormat>
  <Paragraphs>144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Theme1</vt:lpstr>
      <vt:lpstr>PowerPoint Presentation</vt:lpstr>
      <vt:lpstr>Chapter 6 – Iteration</vt:lpstr>
      <vt:lpstr>Objectives</vt:lpstr>
      <vt:lpstr>While Statement</vt:lpstr>
      <vt:lpstr>Countdown while loop</vt:lpstr>
      <vt:lpstr>Flow of execution</vt:lpstr>
      <vt:lpstr>While compound statement </vt:lpstr>
      <vt:lpstr>Infinite Loop</vt:lpstr>
      <vt:lpstr>Tables</vt:lpstr>
      <vt:lpstr>Encapsulation</vt:lpstr>
      <vt:lpstr>Encapsulation – Example</vt:lpstr>
      <vt:lpstr>Encapsulation (Cont. )</vt:lpstr>
      <vt:lpstr>Generalization</vt:lpstr>
      <vt:lpstr>Example of Generalization</vt:lpstr>
      <vt:lpstr>Functions are useful for 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much paint do I need ?</dc:title>
  <dc:creator>garnet</dc:creator>
  <cp:lastModifiedBy>User</cp:lastModifiedBy>
  <cp:revision>122</cp:revision>
  <dcterms:created xsi:type="dcterms:W3CDTF">2009-01-04T23:52:00Z</dcterms:created>
  <dcterms:modified xsi:type="dcterms:W3CDTF">2018-03-07T05:31:28Z</dcterms:modified>
</cp:coreProperties>
</file>