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91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4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7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2B4BB-4D2E-4C73-9D3C-E3AC6C789535}" type="datetimeFigureOut">
              <a:rPr lang="en-CA" smtClean="0"/>
              <a:t>06/03/2018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5BE02-EB34-4E59-B3D7-A23BEBC76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7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156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974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9770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9150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1380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833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10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67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055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5032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573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853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324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081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58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114300">
              <a:lnSpc>
                <a:spcPct val="1000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D8047"/>
              </a:buClr>
            </a:pPr>
            <a:r>
              <a:rPr lang="en-CA" dirty="0">
                <a:solidFill>
                  <a:srgbClr val="000000"/>
                </a:solidFill>
                <a:latin typeface="Matura MT Script Capitals" panose="03020802060602070202" pitchFamily="66" charset="0"/>
                <a:ea typeface="Tahoma" panose="020B0604030504040204" pitchFamily="34" charset="0"/>
                <a:cs typeface="Tahoma" panose="020B0604030504040204" pitchFamily="34" charset="0"/>
              </a:rPr>
              <a:t>Algorithms are the heart of all </a:t>
            </a:r>
            <a:r>
              <a:rPr lang="en-CA" dirty="0" smtClean="0">
                <a:solidFill>
                  <a:srgbClr val="000000"/>
                </a:solidFill>
                <a:latin typeface="Matura MT Script Capitals" panose="03020802060602070202" pitchFamily="66" charset="0"/>
                <a:ea typeface="Tahoma" panose="020B0604030504040204" pitchFamily="34" charset="0"/>
                <a:cs typeface="Tahoma" panose="020B0604030504040204" pitchFamily="34" charset="0"/>
              </a:rPr>
              <a:t>computation</a:t>
            </a:r>
            <a:endParaRPr lang="en-CA" dirty="0">
              <a:latin typeface="Matura MT Script Capitals" panose="03020802060602070202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09800"/>
            <a:ext cx="8229600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j-cs"/>
              </a:rPr>
              <a:t>CPSC </a:t>
            </a:r>
            <a:r>
              <a:rPr lang="en-US" sz="2600" b="1" dirty="0" smtClean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j-cs"/>
              </a:rPr>
              <a:t>111BV</a:t>
            </a:r>
            <a:r>
              <a:rPr lang="en-US" sz="2600" b="1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j-cs"/>
              </a:rPr>
              <a:t/>
            </a:r>
            <a:br>
              <a:rPr lang="en-US" sz="2600" b="1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j-cs"/>
              </a:rPr>
            </a:br>
            <a:r>
              <a:rPr lang="en-US" sz="3700" b="1" dirty="0">
                <a:solidFill>
                  <a:srgbClr val="FDD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ヒラギノ角ゴ Pro W3" pitchFamily="-48" charset="-128"/>
                <a:cs typeface="Arial" charset="0"/>
              </a:rPr>
              <a:t>Introduction to </a:t>
            </a:r>
            <a:r>
              <a:rPr lang="en-US" sz="3700" b="1" dirty="0" smtClean="0">
                <a:solidFill>
                  <a:srgbClr val="FDD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ヒラギノ角ゴ Pro W3" pitchFamily="-48" charset="-128"/>
                <a:cs typeface="Arial" charset="0"/>
              </a:rPr>
              <a:t>Computation</a:t>
            </a:r>
            <a:r>
              <a:rPr lang="en-US" sz="30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j-cs"/>
              </a:rPr>
              <a:t/>
            </a:r>
            <a:br>
              <a:rPr lang="en-US" sz="30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j-cs"/>
              </a:rPr>
            </a:br>
            <a:r>
              <a:rPr lang="en-US" sz="3000" b="1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  <a:cs typeface="+mj-cs"/>
              </a:rPr>
              <a:t/>
            </a:r>
            <a:br>
              <a:rPr lang="en-US" sz="3000" b="1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  <a:cs typeface="+mj-cs"/>
              </a:rPr>
            </a:br>
            <a:r>
              <a:rPr lang="en-US" sz="2200" b="1" dirty="0">
                <a:solidFill>
                  <a:srgbClr val="FDDC9D"/>
                </a:solidFill>
                <a:latin typeface="Times New Roman" pitchFamily="-48" charset="0"/>
                <a:ea typeface="ヒラギノ角ゴ Pro W3" pitchFamily="-48" charset="-128"/>
                <a:cs typeface="+mj-cs"/>
              </a:rPr>
              <a:t/>
            </a:r>
            <a:br>
              <a:rPr lang="en-US" sz="2200" b="1" dirty="0">
                <a:solidFill>
                  <a:srgbClr val="FDDC9D"/>
                </a:solidFill>
                <a:latin typeface="Times New Roman" pitchFamily="-48" charset="0"/>
                <a:ea typeface="ヒラギノ角ゴ Pro W3" pitchFamily="-48" charset="-128"/>
                <a:cs typeface="+mj-cs"/>
              </a:rPr>
            </a:br>
            <a:r>
              <a:rPr lang="en-US" sz="3000" b="1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  <a:cs typeface="+mj-cs"/>
              </a:rPr>
              <a:t>by </a:t>
            </a:r>
            <a:r>
              <a:rPr lang="en-US" sz="30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j-cs"/>
              </a:rPr>
              <a:t/>
            </a:r>
            <a:br>
              <a:rPr lang="en-US" sz="30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j-cs"/>
              </a:rPr>
            </a:br>
            <a:r>
              <a:rPr lang="en-US" sz="3000" b="1" dirty="0">
                <a:solidFill>
                  <a:srgbClr val="FDDC9D"/>
                </a:solidFill>
                <a:latin typeface="Arial Black" pitchFamily="34" charset="0"/>
                <a:ea typeface="ヒラギノ角ゴ Pro W3" pitchFamily="-48" charset="-128"/>
                <a:cs typeface="+mj-cs"/>
              </a:rPr>
              <a:t>Dr. Ahmed </a:t>
            </a:r>
            <a:r>
              <a:rPr lang="en-US" sz="3000" b="1" dirty="0" err="1">
                <a:solidFill>
                  <a:srgbClr val="FDDC9D"/>
                </a:solidFill>
                <a:latin typeface="Arial Black" pitchFamily="34" charset="0"/>
                <a:ea typeface="ヒラギノ角ゴ Pro W3" pitchFamily="-48" charset="-128"/>
                <a:cs typeface="+mj-cs"/>
              </a:rPr>
              <a:t>Malki</a:t>
            </a:r>
            <a:r>
              <a:rPr lang="en-CA" sz="3000" dirty="0">
                <a:solidFill>
                  <a:srgbClr val="FDDC9D"/>
                </a:solidFill>
                <a:latin typeface="Calibri"/>
                <a:ea typeface="+mj-ea"/>
                <a:cs typeface="+mj-cs"/>
              </a:rPr>
              <a:t/>
            </a:r>
            <a:br>
              <a:rPr lang="en-CA" sz="3000" dirty="0">
                <a:solidFill>
                  <a:srgbClr val="FDDC9D"/>
                </a:solidFill>
                <a:latin typeface="Calibri"/>
                <a:ea typeface="+mj-ea"/>
                <a:cs typeface="+mj-cs"/>
              </a:rPr>
            </a:b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57200" y="45720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200" b="1" kern="0" dirty="0">
                <a:solidFill>
                  <a:srgbClr val="FDDC9D"/>
                </a:solidFill>
                <a:latin typeface="Calibri"/>
              </a:rPr>
              <a:t>Alexander College - </a:t>
            </a:r>
            <a:r>
              <a:rPr lang="en-US" altLang="en-US" sz="3200" b="1" kern="0" dirty="0" smtClean="0">
                <a:solidFill>
                  <a:srgbClr val="FDDC9D"/>
                </a:solidFill>
                <a:latin typeface="Calibri"/>
              </a:rPr>
              <a:t>Vancouver</a:t>
            </a:r>
            <a:r>
              <a:rPr lang="en-US" altLang="en-US" sz="3200" b="1" kern="0" dirty="0" smtClean="0">
                <a:solidFill>
                  <a:srgbClr val="FDDC9D"/>
                </a:solidFill>
                <a:latin typeface="Calibri"/>
              </a:rPr>
              <a:t> </a:t>
            </a:r>
            <a:r>
              <a:rPr lang="en-US" altLang="en-US" sz="3200" b="1" kern="0" dirty="0">
                <a:solidFill>
                  <a:srgbClr val="FDDC9D"/>
                </a:solidFill>
                <a:latin typeface="Calibri"/>
              </a:rPr>
              <a:t>Campus</a:t>
            </a:r>
            <a:endParaRPr lang="en-US" sz="4400" kern="0" cap="all" dirty="0">
              <a:solidFill>
                <a:srgbClr val="FDDC9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172200"/>
            <a:ext cx="1994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Winter</a:t>
            </a:r>
            <a:r>
              <a:rPr lang="en-CA" alt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2018 </a:t>
            </a:r>
            <a:endParaRPr lang="en-CA" altLang="en-US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586" y="533400"/>
            <a:ext cx="85344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8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r>
              <a:rPr sz="3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</a:t>
            </a:r>
            <a:r>
              <a:rPr sz="38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</a:t>
            </a:r>
            <a:r>
              <a:rPr sz="3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# of </a:t>
            </a:r>
            <a:r>
              <a:rPr sz="38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</a:t>
            </a:r>
            <a:r>
              <a:rPr sz="3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vs. # of C</a:t>
            </a:r>
            <a:r>
              <a:rPr sz="38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38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</a:t>
            </a:r>
            <a:r>
              <a:rPr sz="3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30019"/>
            <a:ext cx="6506209" cy="144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-20" dirty="0">
                <a:latin typeface="Times New Roman"/>
                <a:cs typeface="Times New Roman"/>
              </a:rPr>
              <a:t>bonacc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20" dirty="0">
                <a:latin typeface="Times New Roman"/>
                <a:cs typeface="Times New Roman"/>
              </a:rPr>
              <a:t>ve</a:t>
            </a:r>
            <a:r>
              <a:rPr sz="3200" dirty="0">
                <a:latin typeface="Times New Roman"/>
                <a:cs typeface="Times New Roman"/>
              </a:rPr>
              <a:t>ry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-20" dirty="0">
                <a:latin typeface="Times New Roman"/>
                <a:cs typeface="Times New Roman"/>
              </a:rPr>
              <a:t>ne</a:t>
            </a:r>
            <a:r>
              <a:rPr sz="3200" spc="-65" dirty="0">
                <a:latin typeface="Times New Roman"/>
                <a:cs typeface="Times New Roman"/>
              </a:rPr>
              <a:t>ffi</a:t>
            </a:r>
            <a:r>
              <a:rPr sz="3200" spc="-20" dirty="0">
                <a:latin typeface="Times New Roman"/>
                <a:cs typeface="Times New Roman"/>
              </a:rPr>
              <a:t>c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-20" dirty="0">
                <a:latin typeface="Times New Roman"/>
                <a:cs typeface="Times New Roman"/>
              </a:rPr>
              <a:t>en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469265">
              <a:lnSpc>
                <a:spcPct val="100000"/>
              </a:lnSpc>
              <a:spcBef>
                <a:spcPts val="63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fi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ac</a:t>
            </a:r>
            <a:r>
              <a:rPr sz="2800" dirty="0">
                <a:latin typeface="Times New Roman"/>
                <a:cs typeface="Times New Roman"/>
              </a:rPr>
              <a:t>k </a:t>
            </a:r>
            <a:r>
              <a:rPr sz="2800" spc="-15" dirty="0">
                <a:latin typeface="Times New Roman"/>
                <a:cs typeface="Times New Roman"/>
              </a:rPr>
              <a:t>th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ys </a:t>
            </a:r>
            <a:r>
              <a:rPr sz="2800" spc="-20" dirty="0">
                <a:latin typeface="Times New Roman"/>
                <a:cs typeface="Times New Roman"/>
              </a:rPr>
              <a:t>≤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But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fi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k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lot</a:t>
            </a:r>
            <a:r>
              <a:rPr sz="2800" dirty="0">
                <a:latin typeface="Times New Roman"/>
                <a:cs typeface="Times New Roman"/>
              </a:rPr>
              <a:t> of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dund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nt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ca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7402" y="2895600"/>
            <a:ext cx="868680" cy="462280"/>
          </a:xfrm>
          <a:prstGeom prst="rect">
            <a:avLst/>
          </a:prstGeom>
          <a:solidFill>
            <a:srgbClr val="AEFBA3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spc="-70" dirty="0">
                <a:latin typeface="Times New Roman"/>
                <a:cs typeface="Times New Roman"/>
              </a:rPr>
              <a:t>fib(5)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0002" y="3733800"/>
            <a:ext cx="868680" cy="462280"/>
          </a:xfrm>
          <a:custGeom>
            <a:avLst/>
            <a:gdLst/>
            <a:ahLst/>
            <a:cxnLst/>
            <a:rect l="l" t="t" r="r" b="b"/>
            <a:pathLst>
              <a:path w="868679" h="462279">
                <a:moveTo>
                  <a:pt x="0" y="0"/>
                </a:moveTo>
                <a:lnTo>
                  <a:pt x="868597" y="0"/>
                </a:lnTo>
                <a:lnTo>
                  <a:pt x="868597" y="461665"/>
                </a:lnTo>
                <a:lnTo>
                  <a:pt x="0" y="461665"/>
                </a:lnTo>
                <a:lnTo>
                  <a:pt x="0" y="0"/>
                </a:lnTo>
                <a:close/>
              </a:path>
            </a:pathLst>
          </a:custGeom>
          <a:solidFill>
            <a:srgbClr val="AEFB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0002" y="3733800"/>
            <a:ext cx="868680" cy="462280"/>
          </a:xfrm>
          <a:custGeom>
            <a:avLst/>
            <a:gdLst/>
            <a:ahLst/>
            <a:cxnLst/>
            <a:rect l="l" t="t" r="r" b="b"/>
            <a:pathLst>
              <a:path w="868679" h="462279">
                <a:moveTo>
                  <a:pt x="0" y="0"/>
                </a:moveTo>
                <a:lnTo>
                  <a:pt x="868596" y="0"/>
                </a:lnTo>
                <a:lnTo>
                  <a:pt x="868596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48742" y="3843020"/>
            <a:ext cx="702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70" dirty="0">
                <a:latin typeface="Times New Roman"/>
                <a:cs typeface="Times New Roman"/>
              </a:rPr>
              <a:t>fib(4)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34121" y="4491334"/>
            <a:ext cx="868680" cy="462280"/>
          </a:xfrm>
          <a:custGeom>
            <a:avLst/>
            <a:gdLst/>
            <a:ahLst/>
            <a:cxnLst/>
            <a:rect l="l" t="t" r="r" b="b"/>
            <a:pathLst>
              <a:path w="868680" h="462279">
                <a:moveTo>
                  <a:pt x="0" y="0"/>
                </a:moveTo>
                <a:lnTo>
                  <a:pt x="868597" y="0"/>
                </a:lnTo>
                <a:lnTo>
                  <a:pt x="868597" y="461665"/>
                </a:lnTo>
                <a:lnTo>
                  <a:pt x="0" y="461665"/>
                </a:lnTo>
                <a:lnTo>
                  <a:pt x="0" y="0"/>
                </a:lnTo>
                <a:close/>
              </a:path>
            </a:pathLst>
          </a:custGeom>
          <a:solidFill>
            <a:srgbClr val="AEFB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4121" y="4491334"/>
            <a:ext cx="868680" cy="462280"/>
          </a:xfrm>
          <a:custGeom>
            <a:avLst/>
            <a:gdLst/>
            <a:ahLst/>
            <a:cxnLst/>
            <a:rect l="l" t="t" r="r" b="b"/>
            <a:pathLst>
              <a:path w="868680" h="462279">
                <a:moveTo>
                  <a:pt x="0" y="0"/>
                </a:moveTo>
                <a:lnTo>
                  <a:pt x="868596" y="0"/>
                </a:lnTo>
                <a:lnTo>
                  <a:pt x="868596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12861" y="4600554"/>
            <a:ext cx="702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70" dirty="0">
                <a:latin typeface="Times New Roman"/>
                <a:cs typeface="Times New Roman"/>
              </a:rPr>
              <a:t>fib(3)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32077" y="4491334"/>
            <a:ext cx="868680" cy="462280"/>
          </a:xfrm>
          <a:custGeom>
            <a:avLst/>
            <a:gdLst/>
            <a:ahLst/>
            <a:cxnLst/>
            <a:rect l="l" t="t" r="r" b="b"/>
            <a:pathLst>
              <a:path w="868679" h="462279">
                <a:moveTo>
                  <a:pt x="0" y="0"/>
                </a:moveTo>
                <a:lnTo>
                  <a:pt x="868597" y="0"/>
                </a:lnTo>
                <a:lnTo>
                  <a:pt x="868597" y="461665"/>
                </a:lnTo>
                <a:lnTo>
                  <a:pt x="0" y="461665"/>
                </a:lnTo>
                <a:lnTo>
                  <a:pt x="0" y="0"/>
                </a:lnTo>
                <a:close/>
              </a:path>
            </a:pathLst>
          </a:custGeom>
          <a:solidFill>
            <a:srgbClr val="AEFB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2077" y="4491334"/>
            <a:ext cx="868680" cy="462280"/>
          </a:xfrm>
          <a:custGeom>
            <a:avLst/>
            <a:gdLst/>
            <a:ahLst/>
            <a:cxnLst/>
            <a:rect l="l" t="t" r="r" b="b"/>
            <a:pathLst>
              <a:path w="868679" h="462279">
                <a:moveTo>
                  <a:pt x="0" y="0"/>
                </a:moveTo>
                <a:lnTo>
                  <a:pt x="868596" y="0"/>
                </a:lnTo>
                <a:lnTo>
                  <a:pt x="868596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10817" y="4600554"/>
            <a:ext cx="702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70" dirty="0">
                <a:latin typeface="Times New Roman"/>
                <a:cs typeface="Times New Roman"/>
              </a:rPr>
              <a:t>fib(2)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5002" y="5253334"/>
            <a:ext cx="868680" cy="462280"/>
          </a:xfrm>
          <a:prstGeom prst="rect">
            <a:avLst/>
          </a:prstGeom>
          <a:solidFill>
            <a:srgbClr val="AEFBA3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spc="-70" dirty="0">
                <a:latin typeface="Times New Roman"/>
                <a:cs typeface="Times New Roman"/>
              </a:rPr>
              <a:t>fib(2)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8002" y="5253334"/>
            <a:ext cx="890269" cy="462280"/>
          </a:xfrm>
          <a:prstGeom prst="rect">
            <a:avLst/>
          </a:prstGeom>
          <a:solidFill>
            <a:srgbClr val="AEFBA3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fib(1)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70239" y="5253334"/>
            <a:ext cx="868680" cy="462280"/>
          </a:xfrm>
          <a:prstGeom prst="rect">
            <a:avLst/>
          </a:prstGeom>
          <a:solidFill>
            <a:srgbClr val="AEFBA3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spc="-70" dirty="0">
                <a:latin typeface="Times New Roman"/>
                <a:cs typeface="Times New Roman"/>
              </a:rPr>
              <a:t>fib(0)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74602" y="6015334"/>
            <a:ext cx="868680" cy="462280"/>
          </a:xfrm>
          <a:custGeom>
            <a:avLst/>
            <a:gdLst/>
            <a:ahLst/>
            <a:cxnLst/>
            <a:rect l="l" t="t" r="r" b="b"/>
            <a:pathLst>
              <a:path w="868680" h="462279">
                <a:moveTo>
                  <a:pt x="0" y="0"/>
                </a:moveTo>
                <a:lnTo>
                  <a:pt x="868597" y="0"/>
                </a:lnTo>
                <a:lnTo>
                  <a:pt x="868597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solidFill>
            <a:srgbClr val="AEFB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602" y="6015334"/>
            <a:ext cx="868680" cy="462280"/>
          </a:xfrm>
          <a:custGeom>
            <a:avLst/>
            <a:gdLst/>
            <a:ahLst/>
            <a:cxnLst/>
            <a:rect l="l" t="t" r="r" b="b"/>
            <a:pathLst>
              <a:path w="868680" h="462279">
                <a:moveTo>
                  <a:pt x="0" y="0"/>
                </a:moveTo>
                <a:lnTo>
                  <a:pt x="868596" y="0"/>
                </a:lnTo>
                <a:lnTo>
                  <a:pt x="868596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53342" y="6124554"/>
            <a:ext cx="702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70" dirty="0">
                <a:latin typeface="Times New Roman"/>
                <a:cs typeface="Times New Roman"/>
              </a:rPr>
              <a:t>fib(0)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98677" y="5253334"/>
            <a:ext cx="890269" cy="462280"/>
          </a:xfrm>
          <a:prstGeom prst="rect">
            <a:avLst/>
          </a:prstGeom>
          <a:solidFill>
            <a:srgbClr val="AEFBA3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fib(1)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5402" y="6015334"/>
            <a:ext cx="890269" cy="462280"/>
          </a:xfrm>
          <a:custGeom>
            <a:avLst/>
            <a:gdLst/>
            <a:ahLst/>
            <a:cxnLst/>
            <a:rect l="l" t="t" r="r" b="b"/>
            <a:pathLst>
              <a:path w="890269" h="462279">
                <a:moveTo>
                  <a:pt x="0" y="0"/>
                </a:moveTo>
                <a:lnTo>
                  <a:pt x="889986" y="0"/>
                </a:lnTo>
                <a:lnTo>
                  <a:pt x="889986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solidFill>
            <a:srgbClr val="AEFB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402" y="6015334"/>
            <a:ext cx="890269" cy="462280"/>
          </a:xfrm>
          <a:custGeom>
            <a:avLst/>
            <a:gdLst/>
            <a:ahLst/>
            <a:cxnLst/>
            <a:rect l="l" t="t" r="r" b="b"/>
            <a:pathLst>
              <a:path w="890269" h="462279">
                <a:moveTo>
                  <a:pt x="0" y="0"/>
                </a:moveTo>
                <a:lnTo>
                  <a:pt x="889986" y="0"/>
                </a:lnTo>
                <a:lnTo>
                  <a:pt x="889986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61701" y="3357265"/>
            <a:ext cx="2098675" cy="372110"/>
          </a:xfrm>
          <a:custGeom>
            <a:avLst/>
            <a:gdLst/>
            <a:ahLst/>
            <a:cxnLst/>
            <a:rect l="l" t="t" r="r" b="b"/>
            <a:pathLst>
              <a:path w="2098675" h="372110">
                <a:moveTo>
                  <a:pt x="0" y="0"/>
                </a:moveTo>
                <a:lnTo>
                  <a:pt x="2098270" y="37180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48850" y="3648817"/>
            <a:ext cx="136525" cy="125095"/>
          </a:xfrm>
          <a:custGeom>
            <a:avLst/>
            <a:gdLst/>
            <a:ahLst/>
            <a:cxnLst/>
            <a:rect l="l" t="t" r="r" b="b"/>
            <a:pathLst>
              <a:path w="136525" h="125095">
                <a:moveTo>
                  <a:pt x="22158" y="0"/>
                </a:moveTo>
                <a:lnTo>
                  <a:pt x="61100" y="71389"/>
                </a:lnTo>
                <a:lnTo>
                  <a:pt x="0" y="125051"/>
                </a:lnTo>
                <a:lnTo>
                  <a:pt x="136131" y="84684"/>
                </a:lnTo>
                <a:lnTo>
                  <a:pt x="221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3102" y="5715000"/>
            <a:ext cx="576580" cy="289560"/>
          </a:xfrm>
          <a:custGeom>
            <a:avLst/>
            <a:gdLst/>
            <a:ahLst/>
            <a:cxnLst/>
            <a:rect l="l" t="t" r="r" b="b"/>
            <a:pathLst>
              <a:path w="576580" h="289560">
                <a:moveTo>
                  <a:pt x="576199" y="0"/>
                </a:moveTo>
                <a:lnTo>
                  <a:pt x="0" y="2889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0396" y="5901642"/>
            <a:ext cx="142240" cy="114300"/>
          </a:xfrm>
          <a:custGeom>
            <a:avLst/>
            <a:gdLst/>
            <a:ahLst/>
            <a:cxnLst/>
            <a:rect l="l" t="t" r="r" b="b"/>
            <a:pathLst>
              <a:path w="142240" h="114300">
                <a:moveTo>
                  <a:pt x="85060" y="0"/>
                </a:moveTo>
                <a:lnTo>
                  <a:pt x="0" y="113692"/>
                </a:lnTo>
                <a:lnTo>
                  <a:pt x="141990" y="113525"/>
                </a:lnTo>
                <a:lnTo>
                  <a:pt x="68115" y="79534"/>
                </a:lnTo>
                <a:lnTo>
                  <a:pt x="85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99301" y="5715000"/>
            <a:ext cx="587375" cy="288925"/>
          </a:xfrm>
          <a:custGeom>
            <a:avLst/>
            <a:gdLst/>
            <a:ahLst/>
            <a:cxnLst/>
            <a:rect l="l" t="t" r="r" b="b"/>
            <a:pathLst>
              <a:path w="587375" h="288925">
                <a:moveTo>
                  <a:pt x="0" y="0"/>
                </a:moveTo>
                <a:lnTo>
                  <a:pt x="586810" y="28882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66914" y="5901981"/>
            <a:ext cx="142240" cy="114300"/>
          </a:xfrm>
          <a:custGeom>
            <a:avLst/>
            <a:gdLst/>
            <a:ahLst/>
            <a:cxnLst/>
            <a:rect l="l" t="t" r="r" b="b"/>
            <a:pathLst>
              <a:path w="142239" h="114300">
                <a:moveTo>
                  <a:pt x="56081" y="0"/>
                </a:moveTo>
                <a:lnTo>
                  <a:pt x="73619" y="79406"/>
                </a:lnTo>
                <a:lnTo>
                  <a:pt x="0" y="113946"/>
                </a:lnTo>
                <a:lnTo>
                  <a:pt x="141987" y="113055"/>
                </a:lnTo>
                <a:lnTo>
                  <a:pt x="56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65695" y="4953000"/>
            <a:ext cx="501015" cy="288290"/>
          </a:xfrm>
          <a:custGeom>
            <a:avLst/>
            <a:gdLst/>
            <a:ahLst/>
            <a:cxnLst/>
            <a:rect l="l" t="t" r="r" b="b"/>
            <a:pathLst>
              <a:path w="501014" h="288289">
                <a:moveTo>
                  <a:pt x="500681" y="0"/>
                </a:moveTo>
                <a:lnTo>
                  <a:pt x="0" y="28768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43671" y="5135004"/>
            <a:ext cx="142240" cy="118745"/>
          </a:xfrm>
          <a:custGeom>
            <a:avLst/>
            <a:gdLst/>
            <a:ahLst/>
            <a:cxnLst/>
            <a:rect l="l" t="t" r="r" b="b"/>
            <a:pathLst>
              <a:path w="142239" h="118745">
                <a:moveTo>
                  <a:pt x="78480" y="0"/>
                </a:moveTo>
                <a:lnTo>
                  <a:pt x="0" y="118329"/>
                </a:lnTo>
                <a:lnTo>
                  <a:pt x="141752" y="110117"/>
                </a:lnTo>
                <a:lnTo>
                  <a:pt x="66070" y="80366"/>
                </a:lnTo>
                <a:lnTo>
                  <a:pt x="78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66377" y="4953000"/>
            <a:ext cx="516255" cy="288290"/>
          </a:xfrm>
          <a:custGeom>
            <a:avLst/>
            <a:gdLst/>
            <a:ahLst/>
            <a:cxnLst/>
            <a:rect l="l" t="t" r="r" b="b"/>
            <a:pathLst>
              <a:path w="516254" h="288289">
                <a:moveTo>
                  <a:pt x="0" y="0"/>
                </a:moveTo>
                <a:lnTo>
                  <a:pt x="515977" y="287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62691" y="5135731"/>
            <a:ext cx="142240" cy="117475"/>
          </a:xfrm>
          <a:custGeom>
            <a:avLst/>
            <a:gdLst/>
            <a:ahLst/>
            <a:cxnLst/>
            <a:rect l="l" t="t" r="r" b="b"/>
            <a:pathLst>
              <a:path w="142239" h="117475">
                <a:moveTo>
                  <a:pt x="61843" y="0"/>
                </a:moveTo>
                <a:lnTo>
                  <a:pt x="75291" y="80200"/>
                </a:lnTo>
                <a:lnTo>
                  <a:pt x="0" y="110925"/>
                </a:lnTo>
                <a:lnTo>
                  <a:pt x="141847" y="117306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68420" y="4953000"/>
            <a:ext cx="561975" cy="288925"/>
          </a:xfrm>
          <a:custGeom>
            <a:avLst/>
            <a:gdLst/>
            <a:ahLst/>
            <a:cxnLst/>
            <a:rect l="l" t="t" r="r" b="b"/>
            <a:pathLst>
              <a:path w="561975" h="288925">
                <a:moveTo>
                  <a:pt x="0" y="0"/>
                </a:moveTo>
                <a:lnTo>
                  <a:pt x="561605" y="28843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10638" y="5138530"/>
            <a:ext cx="142240" cy="114935"/>
          </a:xfrm>
          <a:custGeom>
            <a:avLst/>
            <a:gdLst/>
            <a:ahLst/>
            <a:cxnLst/>
            <a:rect l="l" t="t" r="r" b="b"/>
            <a:pathLst>
              <a:path w="142239" h="114935">
                <a:moveTo>
                  <a:pt x="58021" y="0"/>
                </a:moveTo>
                <a:lnTo>
                  <a:pt x="74198" y="79695"/>
                </a:lnTo>
                <a:lnTo>
                  <a:pt x="0" y="112971"/>
                </a:lnTo>
                <a:lnTo>
                  <a:pt x="141982" y="114507"/>
                </a:lnTo>
                <a:lnTo>
                  <a:pt x="58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21911" y="4953000"/>
            <a:ext cx="564515" cy="288925"/>
          </a:xfrm>
          <a:custGeom>
            <a:avLst/>
            <a:gdLst/>
            <a:ahLst/>
            <a:cxnLst/>
            <a:rect l="l" t="t" r="r" b="b"/>
            <a:pathLst>
              <a:path w="564514" h="288925">
                <a:moveTo>
                  <a:pt x="564089" y="0"/>
                </a:moveTo>
                <a:lnTo>
                  <a:pt x="0" y="28876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99301" y="5138940"/>
            <a:ext cx="142240" cy="114935"/>
          </a:xfrm>
          <a:custGeom>
            <a:avLst/>
            <a:gdLst/>
            <a:ahLst/>
            <a:cxnLst/>
            <a:rect l="l" t="t" r="r" b="b"/>
            <a:pathLst>
              <a:path w="142239" h="114935">
                <a:moveTo>
                  <a:pt x="84113" y="0"/>
                </a:moveTo>
                <a:lnTo>
                  <a:pt x="0" y="114393"/>
                </a:lnTo>
                <a:lnTo>
                  <a:pt x="141983" y="113047"/>
                </a:lnTo>
                <a:lnTo>
                  <a:pt x="67829" y="79672"/>
                </a:lnTo>
                <a:lnTo>
                  <a:pt x="84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39898" y="4957465"/>
            <a:ext cx="576580" cy="289560"/>
          </a:xfrm>
          <a:custGeom>
            <a:avLst/>
            <a:gdLst/>
            <a:ahLst/>
            <a:cxnLst/>
            <a:rect l="l" t="t" r="r" b="b"/>
            <a:pathLst>
              <a:path w="576579" h="289560">
                <a:moveTo>
                  <a:pt x="576199" y="0"/>
                </a:moveTo>
                <a:lnTo>
                  <a:pt x="0" y="28894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17193" y="5144108"/>
            <a:ext cx="142240" cy="114300"/>
          </a:xfrm>
          <a:custGeom>
            <a:avLst/>
            <a:gdLst/>
            <a:ahLst/>
            <a:cxnLst/>
            <a:rect l="l" t="t" r="r" b="b"/>
            <a:pathLst>
              <a:path w="142240" h="114300">
                <a:moveTo>
                  <a:pt x="85059" y="0"/>
                </a:moveTo>
                <a:lnTo>
                  <a:pt x="0" y="113691"/>
                </a:lnTo>
                <a:lnTo>
                  <a:pt x="141989" y="113524"/>
                </a:lnTo>
                <a:lnTo>
                  <a:pt x="68115" y="79533"/>
                </a:lnTo>
                <a:lnTo>
                  <a:pt x="85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16098" y="4957465"/>
            <a:ext cx="587375" cy="288925"/>
          </a:xfrm>
          <a:custGeom>
            <a:avLst/>
            <a:gdLst/>
            <a:ahLst/>
            <a:cxnLst/>
            <a:rect l="l" t="t" r="r" b="b"/>
            <a:pathLst>
              <a:path w="587375" h="288925">
                <a:moveTo>
                  <a:pt x="0" y="0"/>
                </a:moveTo>
                <a:lnTo>
                  <a:pt x="586810" y="28882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83710" y="5144447"/>
            <a:ext cx="142240" cy="114300"/>
          </a:xfrm>
          <a:custGeom>
            <a:avLst/>
            <a:gdLst/>
            <a:ahLst/>
            <a:cxnLst/>
            <a:rect l="l" t="t" r="r" b="b"/>
            <a:pathLst>
              <a:path w="142240" h="114300">
                <a:moveTo>
                  <a:pt x="56083" y="0"/>
                </a:moveTo>
                <a:lnTo>
                  <a:pt x="73619" y="79405"/>
                </a:lnTo>
                <a:lnTo>
                  <a:pt x="0" y="113945"/>
                </a:lnTo>
                <a:lnTo>
                  <a:pt x="141987" y="113055"/>
                </a:lnTo>
                <a:lnTo>
                  <a:pt x="5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85216" y="4195465"/>
            <a:ext cx="561975" cy="288925"/>
          </a:xfrm>
          <a:custGeom>
            <a:avLst/>
            <a:gdLst/>
            <a:ahLst/>
            <a:cxnLst/>
            <a:rect l="l" t="t" r="r" b="b"/>
            <a:pathLst>
              <a:path w="561975" h="288925">
                <a:moveTo>
                  <a:pt x="0" y="0"/>
                </a:moveTo>
                <a:lnTo>
                  <a:pt x="561606" y="28843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27435" y="4380995"/>
            <a:ext cx="142240" cy="114935"/>
          </a:xfrm>
          <a:custGeom>
            <a:avLst/>
            <a:gdLst/>
            <a:ahLst/>
            <a:cxnLst/>
            <a:rect l="l" t="t" r="r" b="b"/>
            <a:pathLst>
              <a:path w="142240" h="114935">
                <a:moveTo>
                  <a:pt x="58019" y="0"/>
                </a:moveTo>
                <a:lnTo>
                  <a:pt x="74198" y="79695"/>
                </a:lnTo>
                <a:lnTo>
                  <a:pt x="0" y="112971"/>
                </a:lnTo>
                <a:lnTo>
                  <a:pt x="141980" y="114507"/>
                </a:lnTo>
                <a:lnTo>
                  <a:pt x="58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38706" y="4195465"/>
            <a:ext cx="564515" cy="288925"/>
          </a:xfrm>
          <a:custGeom>
            <a:avLst/>
            <a:gdLst/>
            <a:ahLst/>
            <a:cxnLst/>
            <a:rect l="l" t="t" r="r" b="b"/>
            <a:pathLst>
              <a:path w="564515" h="288925">
                <a:moveTo>
                  <a:pt x="564088" y="0"/>
                </a:moveTo>
                <a:lnTo>
                  <a:pt x="0" y="28876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21073" y="6127626"/>
            <a:ext cx="924598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0"/>
              </a:lnSpc>
            </a:pPr>
            <a:r>
              <a:rPr lang="en-CA" sz="3600" b="1" baseline="1967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fib</a:t>
            </a:r>
            <a:r>
              <a:rPr sz="3600" b="1" baseline="19675" dirty="0" smtClean="0">
                <a:solidFill>
                  <a:srgbClr val="FF0000"/>
                </a:solidFill>
                <a:latin typeface="Times New Roman"/>
                <a:cs typeface="Times New Roman"/>
              </a:rPr>
              <a:t>(1</a:t>
            </a:r>
            <a:r>
              <a:rPr sz="3600" b="1" baseline="1967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600" baseline="19675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50917" y="3733800"/>
            <a:ext cx="868680" cy="462280"/>
          </a:xfrm>
          <a:prstGeom prst="rect">
            <a:avLst/>
          </a:prstGeom>
          <a:solidFill>
            <a:srgbClr val="AEFBA3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spc="-70" dirty="0">
                <a:latin typeface="Times New Roman"/>
                <a:cs typeface="Times New Roman"/>
              </a:rPr>
              <a:t>fib(3)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81798" y="4495800"/>
            <a:ext cx="868680" cy="462280"/>
          </a:xfrm>
          <a:prstGeom prst="rect">
            <a:avLst/>
          </a:prstGeom>
          <a:solidFill>
            <a:srgbClr val="AEFBA3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spc="-70" dirty="0">
                <a:latin typeface="Times New Roman"/>
                <a:cs typeface="Times New Roman"/>
              </a:rPr>
              <a:t>fib(2)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24798" y="4495800"/>
            <a:ext cx="890269" cy="462280"/>
          </a:xfrm>
          <a:prstGeom prst="rect">
            <a:avLst/>
          </a:prstGeom>
          <a:solidFill>
            <a:srgbClr val="AEFBA3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fib(1)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91398" y="5257800"/>
            <a:ext cx="868680" cy="462280"/>
          </a:xfrm>
          <a:prstGeom prst="rect">
            <a:avLst/>
          </a:prstGeom>
          <a:solidFill>
            <a:srgbClr val="AEFBA3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spc="-70" dirty="0">
                <a:latin typeface="Times New Roman"/>
                <a:cs typeface="Times New Roman"/>
              </a:rPr>
              <a:t>fib(0)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72198" y="5257800"/>
            <a:ext cx="890269" cy="462280"/>
          </a:xfrm>
          <a:prstGeom prst="rect">
            <a:avLst/>
          </a:prstGeom>
          <a:solidFill>
            <a:srgbClr val="AEFBA3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fib(1)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216098" y="4381406"/>
            <a:ext cx="142240" cy="114935"/>
          </a:xfrm>
          <a:custGeom>
            <a:avLst/>
            <a:gdLst/>
            <a:ahLst/>
            <a:cxnLst/>
            <a:rect l="l" t="t" r="r" b="b"/>
            <a:pathLst>
              <a:path w="142240" h="114935">
                <a:moveTo>
                  <a:pt x="84113" y="0"/>
                </a:moveTo>
                <a:lnTo>
                  <a:pt x="0" y="114393"/>
                </a:lnTo>
                <a:lnTo>
                  <a:pt x="141983" y="113047"/>
                </a:lnTo>
                <a:lnTo>
                  <a:pt x="67829" y="79672"/>
                </a:lnTo>
                <a:lnTo>
                  <a:pt x="84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6394" y="3357265"/>
            <a:ext cx="2055495" cy="372110"/>
          </a:xfrm>
          <a:custGeom>
            <a:avLst/>
            <a:gdLst/>
            <a:ahLst/>
            <a:cxnLst/>
            <a:rect l="l" t="t" r="r" b="b"/>
            <a:pathLst>
              <a:path w="2055495" h="372110">
                <a:moveTo>
                  <a:pt x="2055307" y="0"/>
                </a:moveTo>
                <a:lnTo>
                  <a:pt x="0" y="37201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1400" y="3648695"/>
            <a:ext cx="136525" cy="125095"/>
          </a:xfrm>
          <a:custGeom>
            <a:avLst/>
            <a:gdLst/>
            <a:ahLst/>
            <a:cxnLst/>
            <a:rect l="l" t="t" r="r" b="b"/>
            <a:pathLst>
              <a:path w="136525" h="125095">
                <a:moveTo>
                  <a:pt x="113659" y="0"/>
                </a:moveTo>
                <a:lnTo>
                  <a:pt x="0" y="85103"/>
                </a:lnTo>
                <a:lnTo>
                  <a:pt x="136278" y="124969"/>
                </a:lnTo>
                <a:lnTo>
                  <a:pt x="74980" y="71532"/>
                </a:lnTo>
                <a:lnTo>
                  <a:pt x="113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93220" y="4195465"/>
            <a:ext cx="1311275" cy="290830"/>
          </a:xfrm>
          <a:custGeom>
            <a:avLst/>
            <a:gdLst/>
            <a:ahLst/>
            <a:cxnLst/>
            <a:rect l="l" t="t" r="r" b="b"/>
            <a:pathLst>
              <a:path w="1311275" h="290829">
                <a:moveTo>
                  <a:pt x="1311081" y="0"/>
                </a:moveTo>
                <a:lnTo>
                  <a:pt x="0" y="29037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68420" y="4401874"/>
            <a:ext cx="137795" cy="124460"/>
          </a:xfrm>
          <a:custGeom>
            <a:avLst/>
            <a:gdLst/>
            <a:ahLst/>
            <a:cxnLst/>
            <a:rect l="l" t="t" r="r" b="b"/>
            <a:pathLst>
              <a:path w="137794" h="124460">
                <a:moveTo>
                  <a:pt x="110263" y="0"/>
                </a:moveTo>
                <a:lnTo>
                  <a:pt x="0" y="89460"/>
                </a:lnTo>
                <a:lnTo>
                  <a:pt x="137726" y="123996"/>
                </a:lnTo>
                <a:lnTo>
                  <a:pt x="74396" y="72983"/>
                </a:lnTo>
                <a:lnTo>
                  <a:pt x="110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4301" y="4195465"/>
            <a:ext cx="1337310" cy="290830"/>
          </a:xfrm>
          <a:custGeom>
            <a:avLst/>
            <a:gdLst/>
            <a:ahLst/>
            <a:cxnLst/>
            <a:rect l="l" t="t" r="r" b="b"/>
            <a:pathLst>
              <a:path w="1337310" h="290829">
                <a:moveTo>
                  <a:pt x="0" y="0"/>
                </a:moveTo>
                <a:lnTo>
                  <a:pt x="1337254" y="2906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28786" y="4402507"/>
            <a:ext cx="137795" cy="124460"/>
          </a:xfrm>
          <a:custGeom>
            <a:avLst/>
            <a:gdLst/>
            <a:ahLst/>
            <a:cxnLst/>
            <a:rect l="l" t="t" r="r" b="b"/>
            <a:pathLst>
              <a:path w="137795" h="124460">
                <a:moveTo>
                  <a:pt x="26976" y="0"/>
                </a:moveTo>
                <a:lnTo>
                  <a:pt x="63129" y="72840"/>
                </a:lnTo>
                <a:lnTo>
                  <a:pt x="0" y="124101"/>
                </a:lnTo>
                <a:lnTo>
                  <a:pt x="137590" y="89027"/>
                </a:lnTo>
                <a:lnTo>
                  <a:pt x="26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31140" y="3538220"/>
            <a:ext cx="138239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</a:pPr>
            <a:r>
              <a:rPr sz="2400" spc="-15" dirty="0">
                <a:latin typeface="Times New Roman"/>
                <a:cs typeface="Times New Roman"/>
              </a:rPr>
              <a:t>Blue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ca</a:t>
            </a:r>
            <a:r>
              <a:rPr sz="2400" spc="-10" dirty="0">
                <a:latin typeface="Times New Roman"/>
                <a:cs typeface="Times New Roman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ac</a:t>
            </a:r>
            <a:r>
              <a:rPr sz="2400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60" name="object 60"/>
          <p:cNvSpPr/>
          <p:nvPr/>
        </p:nvSpPr>
        <p:spPr>
          <a:xfrm>
            <a:off x="342900" y="3022600"/>
            <a:ext cx="4546600" cy="3187700"/>
          </a:xfrm>
          <a:custGeom>
            <a:avLst/>
            <a:gdLst/>
            <a:ahLst/>
            <a:cxnLst/>
            <a:rect l="l" t="t" r="r" b="b"/>
            <a:pathLst>
              <a:path w="4546600" h="3187700">
                <a:moveTo>
                  <a:pt x="4546598" y="0"/>
                </a:moveTo>
                <a:lnTo>
                  <a:pt x="4363459" y="60182"/>
                </a:lnTo>
                <a:lnTo>
                  <a:pt x="4180667" y="120462"/>
                </a:lnTo>
                <a:lnTo>
                  <a:pt x="3998570" y="180938"/>
                </a:lnTo>
                <a:lnTo>
                  <a:pt x="3817517" y="241706"/>
                </a:lnTo>
                <a:lnTo>
                  <a:pt x="3637854" y="302865"/>
                </a:lnTo>
                <a:lnTo>
                  <a:pt x="3459929" y="364512"/>
                </a:lnTo>
                <a:lnTo>
                  <a:pt x="3284091" y="426744"/>
                </a:lnTo>
                <a:lnTo>
                  <a:pt x="3110686" y="489661"/>
                </a:lnTo>
                <a:lnTo>
                  <a:pt x="2940062" y="553358"/>
                </a:lnTo>
                <a:lnTo>
                  <a:pt x="2772568" y="617934"/>
                </a:lnTo>
                <a:lnTo>
                  <a:pt x="2608549" y="683486"/>
                </a:lnTo>
                <a:lnTo>
                  <a:pt x="2448356" y="750112"/>
                </a:lnTo>
                <a:lnTo>
                  <a:pt x="2292334" y="817910"/>
                </a:lnTo>
                <a:lnTo>
                  <a:pt x="2140832" y="886977"/>
                </a:lnTo>
                <a:lnTo>
                  <a:pt x="1994197" y="957411"/>
                </a:lnTo>
                <a:lnTo>
                  <a:pt x="1852777" y="1029309"/>
                </a:lnTo>
                <a:lnTo>
                  <a:pt x="1716919" y="1102769"/>
                </a:lnTo>
                <a:lnTo>
                  <a:pt x="1586972" y="1177889"/>
                </a:lnTo>
                <a:lnTo>
                  <a:pt x="1463283" y="1254767"/>
                </a:lnTo>
                <a:lnTo>
                  <a:pt x="1346199" y="1333499"/>
                </a:lnTo>
                <a:lnTo>
                  <a:pt x="1233857" y="1418864"/>
                </a:lnTo>
                <a:lnTo>
                  <a:pt x="1124368" y="1514518"/>
                </a:lnTo>
                <a:lnTo>
                  <a:pt x="1018049" y="1618875"/>
                </a:lnTo>
                <a:lnTo>
                  <a:pt x="915212" y="1730348"/>
                </a:lnTo>
                <a:lnTo>
                  <a:pt x="816173" y="1847353"/>
                </a:lnTo>
                <a:lnTo>
                  <a:pt x="721245" y="1968302"/>
                </a:lnTo>
                <a:lnTo>
                  <a:pt x="630743" y="2091610"/>
                </a:lnTo>
                <a:lnTo>
                  <a:pt x="544982" y="2215692"/>
                </a:lnTo>
                <a:lnTo>
                  <a:pt x="464275" y="2338960"/>
                </a:lnTo>
                <a:lnTo>
                  <a:pt x="388937" y="2459830"/>
                </a:lnTo>
                <a:lnTo>
                  <a:pt x="319282" y="2576715"/>
                </a:lnTo>
                <a:lnTo>
                  <a:pt x="255625" y="2688030"/>
                </a:lnTo>
                <a:lnTo>
                  <a:pt x="198280" y="2792188"/>
                </a:lnTo>
                <a:lnTo>
                  <a:pt x="147561" y="2887604"/>
                </a:lnTo>
                <a:lnTo>
                  <a:pt x="103782" y="2972692"/>
                </a:lnTo>
                <a:lnTo>
                  <a:pt x="67259" y="3045865"/>
                </a:lnTo>
                <a:lnTo>
                  <a:pt x="38304" y="3105538"/>
                </a:lnTo>
                <a:lnTo>
                  <a:pt x="17233" y="3150126"/>
                </a:lnTo>
                <a:lnTo>
                  <a:pt x="4360" y="3178041"/>
                </a:lnTo>
                <a:lnTo>
                  <a:pt x="0" y="3187699"/>
                </a:lnTo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586" y="533400"/>
            <a:ext cx="837895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as a 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4000" b="1" spc="-3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amm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8229600" cy="3057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CA" sz="3600" spc="-30" dirty="0" smtClean="0">
                <a:latin typeface="Times New Roman"/>
                <a:cs typeface="Times New Roman"/>
              </a:rPr>
              <a:t>We have seen earlier </a:t>
            </a:r>
            <a:r>
              <a:rPr sz="3600" spc="-15" dirty="0" smtClean="0">
                <a:latin typeface="Times New Roman"/>
                <a:cs typeface="Times New Roman"/>
              </a:rPr>
              <a:t>it</a:t>
            </a:r>
            <a:r>
              <a:rPr sz="3600" spc="-25" dirty="0" smtClean="0">
                <a:latin typeface="Times New Roman"/>
                <a:cs typeface="Times New Roman"/>
              </a:rPr>
              <a:t>e</a:t>
            </a:r>
            <a:r>
              <a:rPr sz="3600" spc="-15" dirty="0" smtClean="0">
                <a:latin typeface="Times New Roman"/>
                <a:cs typeface="Times New Roman"/>
              </a:rPr>
              <a:t>r</a:t>
            </a:r>
            <a:r>
              <a:rPr sz="3600" spc="-25" dirty="0" smtClean="0">
                <a:latin typeface="Times New Roman"/>
                <a:cs typeface="Times New Roman"/>
              </a:rPr>
              <a:t>a</a:t>
            </a:r>
            <a:r>
              <a:rPr sz="3600" spc="-15" dirty="0" smtClean="0">
                <a:latin typeface="Times New Roman"/>
                <a:cs typeface="Times New Roman"/>
              </a:rPr>
              <a:t>ti</a:t>
            </a:r>
            <a:r>
              <a:rPr sz="3600" dirty="0" smtClean="0">
                <a:latin typeface="Times New Roman"/>
                <a:cs typeface="Times New Roman"/>
              </a:rPr>
              <a:t>on </a:t>
            </a:r>
            <a:r>
              <a:rPr sz="3600" spc="-15" dirty="0">
                <a:latin typeface="Times New Roman"/>
                <a:cs typeface="Times New Roman"/>
              </a:rPr>
              <a:t>(l</a:t>
            </a:r>
            <a:r>
              <a:rPr sz="3600" dirty="0">
                <a:latin typeface="Times New Roman"/>
                <a:cs typeface="Times New Roman"/>
              </a:rPr>
              <a:t>oops)</a:t>
            </a: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600" spc="-20" dirty="0">
                <a:latin typeface="Times New Roman"/>
                <a:cs typeface="Times New Roman"/>
              </a:rPr>
              <a:t>But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r</a:t>
            </a:r>
            <a:r>
              <a:rPr sz="3600" spc="-25" dirty="0">
                <a:latin typeface="Times New Roman"/>
                <a:cs typeface="Times New Roman"/>
              </a:rPr>
              <a:t>ec</a:t>
            </a:r>
            <a:r>
              <a:rPr sz="3600" dirty="0">
                <a:latin typeface="Times New Roman"/>
                <a:cs typeface="Times New Roman"/>
              </a:rPr>
              <a:t>urs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on 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s </a:t>
            </a:r>
            <a:r>
              <a:rPr sz="3600" spc="-15" dirty="0">
                <a:latin typeface="Times New Roman"/>
                <a:cs typeface="Times New Roman"/>
              </a:rPr>
              <a:t>oft</a:t>
            </a:r>
            <a:r>
              <a:rPr sz="3600" spc="-2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n </a:t>
            </a:r>
            <a:r>
              <a:rPr sz="3600" spc="-20" dirty="0"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good </a:t>
            </a:r>
            <a:r>
              <a:rPr sz="3600" spc="-25" dirty="0">
                <a:latin typeface="Times New Roman"/>
                <a:cs typeface="Times New Roman"/>
              </a:rPr>
              <a:t>a</a:t>
            </a:r>
            <a:r>
              <a:rPr sz="3600" spc="-15" dirty="0">
                <a:latin typeface="Times New Roman"/>
                <a:cs typeface="Times New Roman"/>
              </a:rPr>
              <a:t>lt</a:t>
            </a:r>
            <a:r>
              <a:rPr sz="3600" spc="-25" dirty="0">
                <a:latin typeface="Times New Roman"/>
                <a:cs typeface="Times New Roman"/>
              </a:rPr>
              <a:t>e</a:t>
            </a:r>
            <a:r>
              <a:rPr sz="3600" spc="-15" dirty="0">
                <a:latin typeface="Times New Roman"/>
                <a:cs typeface="Times New Roman"/>
              </a:rPr>
              <a:t>rn</a:t>
            </a:r>
            <a:r>
              <a:rPr sz="3600" spc="-25" dirty="0">
                <a:latin typeface="Times New Roman"/>
                <a:cs typeface="Times New Roman"/>
              </a:rPr>
              <a:t>a</a:t>
            </a:r>
            <a:r>
              <a:rPr sz="3600" spc="-15" dirty="0">
                <a:latin typeface="Times New Roman"/>
                <a:cs typeface="Times New Roman"/>
              </a:rPr>
              <a:t>ti</a:t>
            </a:r>
            <a:r>
              <a:rPr sz="3600" spc="-20" dirty="0">
                <a:latin typeface="Times New Roman"/>
                <a:cs typeface="Times New Roman"/>
              </a:rPr>
              <a:t>ve</a:t>
            </a:r>
            <a:endParaRPr sz="36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85"/>
              </a:spcBef>
            </a:pPr>
            <a:r>
              <a:rPr sz="3200" spc="-101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32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2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20" dirty="0">
                <a:latin typeface="Times New Roman"/>
                <a:cs typeface="Times New Roman"/>
              </a:rPr>
              <a:t>ticula</a:t>
            </a:r>
            <a:r>
              <a:rPr sz="3200" spc="-15" dirty="0">
                <a:latin typeface="Times New Roman"/>
                <a:cs typeface="Times New Roman"/>
              </a:rPr>
              <a:t>rl</a:t>
            </a:r>
            <a:r>
              <a:rPr sz="3200" dirty="0">
                <a:latin typeface="Times New Roman"/>
                <a:cs typeface="Times New Roman"/>
              </a:rPr>
              <a:t>y </a:t>
            </a:r>
            <a:r>
              <a:rPr sz="3200" spc="-20" dirty="0">
                <a:latin typeface="Times New Roman"/>
                <a:cs typeface="Times New Roman"/>
              </a:rPr>
              <a:t>ove</a:t>
            </a:r>
            <a:r>
              <a:rPr sz="3200" dirty="0">
                <a:latin typeface="Times New Roman"/>
                <a:cs typeface="Times New Roman"/>
              </a:rPr>
              <a:t>r s</a:t>
            </a:r>
            <a:r>
              <a:rPr sz="3200" spc="-20" dirty="0">
                <a:latin typeface="Times New Roman"/>
                <a:cs typeface="Times New Roman"/>
              </a:rPr>
              <a:t>equence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15" dirty="0">
                <a:latin typeface="Times New Roman"/>
                <a:cs typeface="Times New Roman"/>
              </a:rPr>
              <a:t>(li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s, s</a:t>
            </a:r>
            <a:r>
              <a:rPr sz="3200" spc="-15" dirty="0">
                <a:latin typeface="Times New Roman"/>
                <a:cs typeface="Times New Roman"/>
              </a:rPr>
              <a:t>tri</a:t>
            </a:r>
            <a:r>
              <a:rPr sz="3200" dirty="0">
                <a:latin typeface="Times New Roman"/>
                <a:cs typeface="Times New Roman"/>
              </a:rPr>
              <a:t>ngs)</a:t>
            </a: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S</a:t>
            </a:r>
            <a:r>
              <a:rPr sz="3600" spc="-20" dirty="0">
                <a:latin typeface="Times New Roman"/>
                <a:cs typeface="Times New Roman"/>
              </a:rPr>
              <a:t>o</a:t>
            </a:r>
            <a:r>
              <a:rPr sz="3600" spc="-35" dirty="0">
                <a:latin typeface="Times New Roman"/>
                <a:cs typeface="Times New Roman"/>
              </a:rPr>
              <a:t>m</a:t>
            </a:r>
            <a:r>
              <a:rPr sz="3600" spc="-2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spc="-25" dirty="0">
                <a:latin typeface="Times New Roman"/>
                <a:cs typeface="Times New Roman"/>
              </a:rPr>
              <a:t>a</a:t>
            </a:r>
            <a:r>
              <a:rPr sz="3600" spc="-20" dirty="0">
                <a:latin typeface="Times New Roman"/>
                <a:cs typeface="Times New Roman"/>
              </a:rPr>
              <a:t>ngu</a:t>
            </a:r>
            <a:r>
              <a:rPr sz="3600" spc="-25" dirty="0">
                <a:latin typeface="Times New Roman"/>
                <a:cs typeface="Times New Roman"/>
              </a:rPr>
              <a:t>a</a:t>
            </a:r>
            <a:r>
              <a:rPr sz="3600" spc="-20" dirty="0">
                <a:latin typeface="Times New Roman"/>
                <a:cs typeface="Times New Roman"/>
              </a:rPr>
              <a:t>g</a:t>
            </a:r>
            <a:r>
              <a:rPr sz="3600" spc="-2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s </a:t>
            </a:r>
            <a:r>
              <a:rPr sz="3600" b="1" dirty="0">
                <a:solidFill>
                  <a:srgbClr val="800000"/>
                </a:solidFill>
                <a:latin typeface="Times New Roman"/>
                <a:cs typeface="Times New Roman"/>
              </a:rPr>
              <a:t>on</a:t>
            </a:r>
            <a:r>
              <a:rPr sz="36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l</a:t>
            </a:r>
            <a:r>
              <a:rPr sz="3600" b="1" dirty="0">
                <a:solidFill>
                  <a:srgbClr val="800000"/>
                </a:solidFill>
                <a:latin typeface="Times New Roman"/>
                <a:cs typeface="Times New Roman"/>
              </a:rPr>
              <a:t>y </a:t>
            </a:r>
            <a:r>
              <a:rPr sz="3600" spc="-20" dirty="0">
                <a:latin typeface="Times New Roman"/>
                <a:cs typeface="Times New Roman"/>
              </a:rPr>
              <a:t>h</a:t>
            </a:r>
            <a:r>
              <a:rPr sz="3600" spc="-25" dirty="0">
                <a:latin typeface="Times New Roman"/>
                <a:cs typeface="Times New Roman"/>
              </a:rPr>
              <a:t>a</a:t>
            </a:r>
            <a:r>
              <a:rPr sz="3600" spc="-20" dirty="0">
                <a:latin typeface="Times New Roman"/>
                <a:cs typeface="Times New Roman"/>
              </a:rPr>
              <a:t>ve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r</a:t>
            </a:r>
            <a:r>
              <a:rPr sz="3600" spc="-25" dirty="0">
                <a:latin typeface="Times New Roman"/>
                <a:cs typeface="Times New Roman"/>
              </a:rPr>
              <a:t>ec</a:t>
            </a:r>
            <a:r>
              <a:rPr sz="3600" dirty="0">
                <a:latin typeface="Times New Roman"/>
                <a:cs typeface="Times New Roman"/>
              </a:rPr>
              <a:t>urs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on</a:t>
            </a:r>
          </a:p>
          <a:p>
            <a:pPr marL="469265">
              <a:lnSpc>
                <a:spcPct val="100000"/>
              </a:lnSpc>
              <a:spcBef>
                <a:spcPts val="680"/>
              </a:spcBef>
            </a:pPr>
            <a:r>
              <a:rPr sz="3200" spc="-101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32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CA" sz="3200" spc="-20" dirty="0">
                <a:latin typeface="Times New Roman"/>
                <a:cs typeface="Times New Roman"/>
              </a:rPr>
              <a:t> </a:t>
            </a:r>
            <a:r>
              <a:rPr lang="en-CA" sz="3200" spc="-20" dirty="0" smtClean="0">
                <a:solidFill>
                  <a:prstClr val="black"/>
                </a:solidFill>
                <a:latin typeface="Times New Roman"/>
                <a:cs typeface="Times New Roman"/>
              </a:rPr>
              <a:t>"</a:t>
            </a:r>
            <a:r>
              <a:rPr sz="3200" dirty="0" smtClean="0">
                <a:latin typeface="Times New Roman"/>
                <a:cs typeface="Times New Roman"/>
              </a:rPr>
              <a:t>F</a:t>
            </a:r>
            <a:r>
              <a:rPr sz="3200" spc="-20" dirty="0" smtClean="0">
                <a:latin typeface="Times New Roman"/>
                <a:cs typeface="Times New Roman"/>
              </a:rPr>
              <a:t>unctiona</a:t>
            </a:r>
            <a:r>
              <a:rPr sz="3200" spc="-10" dirty="0" smtClean="0">
                <a:latin typeface="Times New Roman"/>
                <a:cs typeface="Times New Roman"/>
              </a:rPr>
              <a:t>l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language</a:t>
            </a:r>
            <a:r>
              <a:rPr sz="3200" dirty="0" smtClean="0">
                <a:latin typeface="Times New Roman"/>
                <a:cs typeface="Times New Roman"/>
              </a:rPr>
              <a:t>s</a:t>
            </a:r>
            <a:r>
              <a:rPr lang="en-CA" sz="3200" spc="-20" dirty="0">
                <a:latin typeface="Times New Roman"/>
                <a:cs typeface="Times New Roman"/>
              </a:rPr>
              <a:t>"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625" y="5295900"/>
            <a:ext cx="7543800" cy="1477328"/>
          </a:xfrm>
          <a:prstGeom prst="rect">
            <a:avLst/>
          </a:prstGeom>
          <a:solidFill>
            <a:srgbClr val="AEFBA3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Next – 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we have seen </a:t>
            </a:r>
            <a:r>
              <a:rPr lang="en-C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len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en-C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str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), what happens if </a:t>
            </a:r>
            <a:r>
              <a:rPr lang="en-C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len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() does not exist?</a:t>
            </a:r>
          </a:p>
          <a:p>
            <a:pPr>
              <a:lnSpc>
                <a:spcPct val="100000"/>
              </a:lnSpc>
            </a:pPr>
            <a:endParaRPr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122" y="533400"/>
            <a:ext cx="837895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ng: Two R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r>
              <a:rPr sz="4000"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</a:t>
            </a:r>
            <a:r>
              <a:rPr sz="4000" b="1" spc="-2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</a:t>
            </a:r>
            <a:r>
              <a:rPr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sz="4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19723"/>
            <a:ext cx="642620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55465" algn="l"/>
              </a:tabLst>
            </a:pPr>
            <a:r>
              <a:rPr sz="2800" b="1" spc="-130" dirty="0">
                <a:latin typeface="Calibri"/>
                <a:cs typeface="Calibri"/>
              </a:rPr>
              <a:t>def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140" dirty="0">
                <a:latin typeface="Arial"/>
                <a:cs typeface="Arial"/>
              </a:rPr>
              <a:t>length(s):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b="1" spc="-130" dirty="0">
                <a:latin typeface="Calibri"/>
                <a:cs typeface="Calibri"/>
              </a:rPr>
              <a:t>def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275" dirty="0">
                <a:latin typeface="Arial"/>
                <a:cs typeface="Arial"/>
              </a:rPr>
              <a:t>num_e</a:t>
            </a:r>
            <a:r>
              <a:rPr sz="2800" spc="-229" dirty="0">
                <a:latin typeface="Arial"/>
                <a:cs typeface="Arial"/>
              </a:rPr>
              <a:t>s</a:t>
            </a:r>
            <a:r>
              <a:rPr sz="2800" spc="-114" dirty="0">
                <a:latin typeface="Arial"/>
                <a:cs typeface="Arial"/>
              </a:rPr>
              <a:t>(s):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1826123"/>
            <a:ext cx="361950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65" dirty="0">
                <a:solidFill>
                  <a:srgbClr val="008000"/>
                </a:solidFill>
                <a:latin typeface="Arial"/>
                <a:cs typeface="Arial"/>
              </a:rPr>
              <a:t>"""Returns: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008000"/>
                </a:solidFill>
                <a:latin typeface="Arial"/>
                <a:cs typeface="Arial"/>
              </a:rPr>
              <a:t>chars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008000"/>
                </a:solidFill>
                <a:latin typeface="Arial"/>
                <a:cs typeface="Arial"/>
              </a:rPr>
              <a:t>s"""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329"/>
              </a:lnSpc>
              <a:spcBef>
                <a:spcPts val="40"/>
              </a:spcBef>
            </a:pPr>
            <a:r>
              <a:rPr sz="2800" spc="10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595959"/>
                </a:solidFill>
                <a:latin typeface="Arial"/>
                <a:cs typeface="Arial"/>
              </a:rPr>
              <a:t>{s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595959"/>
                </a:solidFill>
                <a:latin typeface="Arial"/>
                <a:cs typeface="Arial"/>
              </a:rPr>
              <a:t>empty}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329"/>
              </a:lnSpc>
            </a:pPr>
            <a:r>
              <a:rPr sz="2800" b="1" spc="55" dirty="0">
                <a:latin typeface="Calibri"/>
                <a:cs typeface="Calibri"/>
              </a:rPr>
              <a:t>if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254" dirty="0">
                <a:latin typeface="Arial"/>
                <a:cs typeface="Arial"/>
              </a:rPr>
              <a:t>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==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008000"/>
                </a:solidFill>
                <a:latin typeface="Arial"/>
                <a:cs typeface="Arial"/>
              </a:rPr>
              <a:t>''</a:t>
            </a:r>
            <a:r>
              <a:rPr sz="2800" spc="-180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739" y="3108823"/>
            <a:ext cx="118300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65" dirty="0">
                <a:latin typeface="Calibri"/>
                <a:cs typeface="Calibri"/>
              </a:rPr>
              <a:t>return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175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" y="3959723"/>
            <a:ext cx="3378200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455" dirty="0">
                <a:solidFill>
                  <a:srgbClr val="595959"/>
                </a:solidFill>
                <a:latin typeface="Arial"/>
                <a:cs typeface="Arial"/>
              </a:rPr>
              <a:t>{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595959"/>
                </a:solidFill>
                <a:latin typeface="Arial"/>
                <a:cs typeface="Arial"/>
              </a:rPr>
              <a:t>least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315" dirty="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595959"/>
                </a:solidFill>
                <a:latin typeface="Arial"/>
                <a:cs typeface="Arial"/>
              </a:rPr>
              <a:t>char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455" dirty="0">
                <a:solidFill>
                  <a:srgbClr val="595959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b="1" spc="-65" dirty="0">
                <a:latin typeface="Calibri"/>
                <a:cs typeface="Calibri"/>
              </a:rPr>
              <a:t>return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175" dirty="0">
                <a:latin typeface="Arial"/>
                <a:cs typeface="Arial"/>
              </a:rPr>
              <a:t>1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+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length(s[1:])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2540" y="1826123"/>
            <a:ext cx="365506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65" dirty="0">
                <a:solidFill>
                  <a:srgbClr val="008000"/>
                </a:solidFill>
                <a:latin typeface="Arial"/>
                <a:cs typeface="Arial"/>
              </a:rPr>
              <a:t>"""Returns: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008000"/>
                </a:solidFill>
                <a:latin typeface="Arial"/>
                <a:cs typeface="Arial"/>
              </a:rPr>
              <a:t>‘e’s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008000"/>
                </a:solidFill>
                <a:latin typeface="Arial"/>
                <a:cs typeface="Arial"/>
              </a:rPr>
              <a:t>s"""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29"/>
              </a:lnSpc>
              <a:spcBef>
                <a:spcPts val="40"/>
              </a:spcBef>
            </a:pPr>
            <a:r>
              <a:rPr sz="2800" spc="10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595959"/>
                </a:solidFill>
                <a:latin typeface="Arial"/>
                <a:cs typeface="Arial"/>
              </a:rPr>
              <a:t>{s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595959"/>
                </a:solidFill>
                <a:latin typeface="Arial"/>
                <a:cs typeface="Arial"/>
              </a:rPr>
              <a:t>empty}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29"/>
              </a:lnSpc>
            </a:pPr>
            <a:r>
              <a:rPr sz="2800" b="1" spc="55" dirty="0">
                <a:latin typeface="Calibri"/>
                <a:cs typeface="Calibri"/>
              </a:rPr>
              <a:t>if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254" dirty="0">
                <a:latin typeface="Arial"/>
                <a:cs typeface="Arial"/>
              </a:rPr>
              <a:t>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==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008000"/>
                </a:solidFill>
                <a:latin typeface="Arial"/>
                <a:cs typeface="Arial"/>
              </a:rPr>
              <a:t>''</a:t>
            </a:r>
            <a:r>
              <a:rPr sz="2800" spc="-18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8140" y="3108823"/>
            <a:ext cx="118300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65" dirty="0">
                <a:latin typeface="Calibri"/>
                <a:cs typeface="Calibri"/>
              </a:rPr>
              <a:t>return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175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2540" y="3959723"/>
            <a:ext cx="3378200" cy="166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5" dirty="0">
                <a:solidFill>
                  <a:srgbClr val="606060"/>
                </a:solidFill>
                <a:latin typeface="Arial"/>
                <a:cs typeface="Arial"/>
              </a:rPr>
              <a:t>#</a:t>
            </a:r>
            <a:r>
              <a:rPr sz="2800" spc="-8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455" dirty="0">
                <a:solidFill>
                  <a:srgbClr val="606060"/>
                </a:solidFill>
                <a:latin typeface="Arial"/>
                <a:cs typeface="Arial"/>
              </a:rPr>
              <a:t>{</a:t>
            </a:r>
            <a:r>
              <a:rPr sz="2800" spc="-8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2800" spc="-8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606060"/>
                </a:solidFill>
                <a:latin typeface="Arial"/>
                <a:cs typeface="Arial"/>
              </a:rPr>
              <a:t>at</a:t>
            </a:r>
            <a:r>
              <a:rPr sz="2800" spc="-8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606060"/>
                </a:solidFill>
                <a:latin typeface="Arial"/>
                <a:cs typeface="Arial"/>
              </a:rPr>
              <a:t>least</a:t>
            </a:r>
            <a:r>
              <a:rPr sz="2800" spc="-8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315" dirty="0">
                <a:solidFill>
                  <a:srgbClr val="606060"/>
                </a:solidFill>
                <a:latin typeface="Arial"/>
                <a:cs typeface="Arial"/>
              </a:rPr>
              <a:t>one</a:t>
            </a:r>
            <a:r>
              <a:rPr sz="2800" spc="-8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606060"/>
                </a:solidFill>
                <a:latin typeface="Arial"/>
                <a:cs typeface="Arial"/>
              </a:rPr>
              <a:t>char</a:t>
            </a:r>
            <a:r>
              <a:rPr sz="2800" spc="-8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800" spc="455" dirty="0">
                <a:solidFill>
                  <a:srgbClr val="606060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29"/>
              </a:lnSpc>
              <a:spcBef>
                <a:spcPts val="40"/>
              </a:spcBef>
            </a:pPr>
            <a:r>
              <a:rPr sz="2800" b="1" spc="-65" dirty="0">
                <a:latin typeface="Calibri"/>
                <a:cs typeface="Calibri"/>
              </a:rPr>
              <a:t>return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60" dirty="0">
                <a:latin typeface="Arial"/>
                <a:cs typeface="Arial"/>
              </a:rPr>
              <a:t>((1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b="1" spc="55" dirty="0">
                <a:latin typeface="Calibri"/>
                <a:cs typeface="Calibri"/>
              </a:rPr>
              <a:t>if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125" dirty="0">
                <a:latin typeface="Arial"/>
                <a:cs typeface="Arial"/>
              </a:rPr>
              <a:t>s[0]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==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008000"/>
                </a:solidFill>
                <a:latin typeface="Arial"/>
                <a:cs typeface="Arial"/>
              </a:rPr>
              <a:t>'e'</a:t>
            </a:r>
            <a:endParaRPr sz="2800">
              <a:latin typeface="Arial"/>
              <a:cs typeface="Arial"/>
            </a:endParaRPr>
          </a:p>
          <a:p>
            <a:pPr marL="1168400" marR="184785" indent="266700">
              <a:lnSpc>
                <a:spcPts val="3400"/>
              </a:lnSpc>
              <a:spcBef>
                <a:spcPts val="50"/>
              </a:spcBef>
            </a:pPr>
            <a:r>
              <a:rPr sz="2800" b="1" spc="-85" dirty="0">
                <a:latin typeface="Calibri"/>
                <a:cs typeface="Calibri"/>
              </a:rPr>
              <a:t>else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90" dirty="0">
                <a:latin typeface="Arial"/>
                <a:cs typeface="Arial"/>
              </a:rPr>
              <a:t>0)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+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75" dirty="0">
                <a:latin typeface="Arial"/>
                <a:cs typeface="Arial"/>
              </a:rPr>
              <a:t>num_e</a:t>
            </a:r>
            <a:r>
              <a:rPr sz="2800" spc="-229" dirty="0">
                <a:latin typeface="Arial"/>
                <a:cs typeface="Arial"/>
              </a:rPr>
              <a:t>s</a:t>
            </a:r>
            <a:r>
              <a:rPr sz="2800" spc="-85" dirty="0">
                <a:latin typeface="Arial"/>
                <a:cs typeface="Arial"/>
              </a:rPr>
              <a:t>(s[1:]))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1999" y="5029200"/>
            <a:ext cx="3048000" cy="990600"/>
          </a:xfrm>
          <a:prstGeom prst="rect">
            <a:avLst/>
          </a:prstGeom>
          <a:solidFill>
            <a:srgbClr val="AEFBA3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76835" algn="ctr">
              <a:lnSpc>
                <a:spcPts val="3329"/>
              </a:lnSpc>
            </a:pPr>
            <a:r>
              <a:rPr sz="2800" spc="-20" dirty="0">
                <a:latin typeface="Times New Roman"/>
                <a:cs typeface="Times New Roman"/>
              </a:rPr>
              <a:t>Ima</a:t>
            </a:r>
            <a:r>
              <a:rPr sz="2800" spc="-15" dirty="0">
                <a:latin typeface="Times New Roman"/>
                <a:cs typeface="Times New Roman"/>
              </a:rPr>
              <a:t>gine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Arial"/>
                <a:cs typeface="Arial"/>
              </a:rPr>
              <a:t>len</a:t>
            </a:r>
            <a:r>
              <a:rPr sz="2800" spc="-90" dirty="0">
                <a:latin typeface="Arial"/>
                <a:cs typeface="Arial"/>
              </a:rPr>
              <a:t>(s)</a:t>
            </a:r>
            <a:endParaRPr sz="2800">
              <a:latin typeface="Arial"/>
              <a:cs typeface="Arial"/>
            </a:endParaRPr>
          </a:p>
          <a:p>
            <a:pPr marL="4445" algn="ctr">
              <a:lnSpc>
                <a:spcPts val="3329"/>
              </a:lnSpc>
            </a:pPr>
            <a:r>
              <a:rPr sz="2800" spc="-15" dirty="0">
                <a:latin typeface="Times New Roman"/>
                <a:cs typeface="Times New Roman"/>
              </a:rPr>
              <a:t>do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15" dirty="0">
                <a:latin typeface="Times New Roman"/>
                <a:cs typeface="Times New Roman"/>
              </a:rPr>
              <a:t>not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xi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1905000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1" y="28193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0598" y="1905000"/>
            <a:ext cx="0" cy="3733800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0"/>
                </a:moveTo>
                <a:lnTo>
                  <a:pt x="1" y="3733798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1999" y="3124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1" y="3809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5400" y="3124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1" y="3809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382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</a:t>
            </a:r>
            <a:r>
              <a:rPr sz="4000" b="1" spc="-4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ajor</a:t>
            </a:r>
            <a:r>
              <a:rPr sz="4000"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w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 R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6136" y="1600200"/>
            <a:ext cx="8305800" cy="420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2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ow 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ar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rec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ve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ca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ll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s 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exec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d?</a:t>
            </a:r>
            <a:endParaRPr sz="32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3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W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w </a:t>
            </a:r>
            <a:r>
              <a:rPr sz="2800" spc="-10" dirty="0">
                <a:latin typeface="Times New Roman"/>
                <a:cs typeface="Times New Roman"/>
              </a:rPr>
              <a:t>thi</a:t>
            </a:r>
            <a:r>
              <a:rPr sz="2800" dirty="0">
                <a:latin typeface="Times New Roman"/>
                <a:cs typeface="Times New Roman"/>
              </a:rPr>
              <a:t>s w</a:t>
            </a:r>
            <a:r>
              <a:rPr sz="2800" spc="-10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h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ibon</a:t>
            </a:r>
            <a:r>
              <a:rPr sz="2800" spc="-20" dirty="0">
                <a:latin typeface="Times New Roman"/>
                <a:cs typeface="Times New Roman"/>
              </a:rPr>
              <a:t>acc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x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mple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ca</a:t>
            </a:r>
            <a:r>
              <a:rPr sz="2800" spc="-10" dirty="0">
                <a:latin typeface="Times New Roman"/>
                <a:cs typeface="Times New Roman"/>
              </a:rPr>
              <a:t>ll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</a:t>
            </a:r>
            <a:r>
              <a:rPr sz="2800" spc="-20" dirty="0">
                <a:latin typeface="Times New Roman"/>
                <a:cs typeface="Times New Roman"/>
              </a:rPr>
              <a:t>ame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mode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 of 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x</a:t>
            </a:r>
            <a:r>
              <a:rPr sz="2800" spc="-20" dirty="0">
                <a:latin typeface="Times New Roman"/>
                <a:cs typeface="Times New Roman"/>
              </a:rPr>
              <a:t>ec</a:t>
            </a:r>
            <a:r>
              <a:rPr sz="2800" spc="-10" dirty="0">
                <a:latin typeface="Times New Roman"/>
                <a:cs typeface="Times New Roman"/>
              </a:rPr>
              <a:t>uti</a:t>
            </a:r>
            <a:r>
              <a:rPr sz="2800" dirty="0">
                <a:latin typeface="Times New Roman"/>
                <a:cs typeface="Times New Roman"/>
              </a:rPr>
              <a:t>on</a:t>
            </a:r>
          </a:p>
          <a:p>
            <a:pPr marL="355600" marR="5080" indent="-342900">
              <a:lnSpc>
                <a:spcPct val="100000"/>
              </a:lnSpc>
              <a:spcBef>
                <a:spcPts val="203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2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ow do w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und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stand a 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rec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ve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fun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on (and how do w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cre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ate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on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)?</a:t>
            </a:r>
            <a:endParaRPr sz="3200" dirty="0">
              <a:latin typeface="Times New Roman"/>
              <a:cs typeface="Times New Roman"/>
            </a:endParaRPr>
          </a:p>
          <a:p>
            <a:pPr marL="748665" marR="186690" indent="-279400">
              <a:lnSpc>
                <a:spcPts val="3329"/>
              </a:lnSpc>
              <a:spcBef>
                <a:spcPts val="765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20" dirty="0">
                <a:latin typeface="Times New Roman"/>
                <a:cs typeface="Times New Roman"/>
              </a:rPr>
              <a:t>ca</a:t>
            </a:r>
            <a:r>
              <a:rPr sz="2800" spc="-15" dirty="0">
                <a:latin typeface="Times New Roman"/>
                <a:cs typeface="Times New Roman"/>
              </a:rPr>
              <a:t>nnot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</a:t>
            </a:r>
            <a:r>
              <a:rPr sz="2800" spc="-20" dirty="0">
                <a:latin typeface="Times New Roman"/>
                <a:cs typeface="Times New Roman"/>
              </a:rPr>
              <a:t>ac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progr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fl</a:t>
            </a:r>
            <a:r>
              <a:rPr sz="2800" dirty="0">
                <a:latin typeface="Times New Roman"/>
                <a:cs typeface="Times New Roman"/>
              </a:rPr>
              <a:t>ow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15" dirty="0">
                <a:latin typeface="Times New Roman"/>
                <a:cs typeface="Times New Roman"/>
              </a:rPr>
              <a:t>und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rs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 w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ec</a:t>
            </a:r>
            <a:r>
              <a:rPr sz="2800" dirty="0">
                <a:latin typeface="Times New Roman"/>
                <a:cs typeface="Times New Roman"/>
              </a:rPr>
              <a:t>urs</a:t>
            </a:r>
            <a:r>
              <a:rPr sz="2800" spc="-15" dirty="0">
                <a:latin typeface="Times New Roman"/>
                <a:cs typeface="Times New Roman"/>
              </a:rPr>
              <a:t>ive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functi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15" dirty="0">
                <a:latin typeface="Times New Roman"/>
                <a:cs typeface="Times New Roman"/>
              </a:rPr>
              <a:t>do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–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oo 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ompli</a:t>
            </a:r>
            <a:r>
              <a:rPr sz="2800" spc="-20" dirty="0">
                <a:latin typeface="Times New Roman"/>
                <a:cs typeface="Times New Roman"/>
              </a:rPr>
              <a:t>ca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</a:p>
          <a:p>
            <a:pPr marL="469265">
              <a:lnSpc>
                <a:spcPct val="100000"/>
              </a:lnSpc>
              <a:spcBef>
                <a:spcPts val="605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ee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y on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fun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28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ti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on sp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ec</a:t>
            </a:r>
            <a:r>
              <a:rPr sz="28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2800" b="1" spc="-80" dirty="0">
                <a:solidFill>
                  <a:srgbClr val="800000"/>
                </a:solidFill>
                <a:latin typeface="Times New Roman"/>
                <a:cs typeface="Times New Roman"/>
              </a:rPr>
              <a:t>fi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ati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on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861060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b="1" spc="-3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sz="3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 to Th</a:t>
            </a:r>
            <a:r>
              <a:rPr sz="3400" b="1" spc="-1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nk About R</a:t>
            </a:r>
            <a:r>
              <a:rPr sz="3400" b="1" spc="-2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sz="3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3400" b="1" spc="-2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400" b="1" spc="-1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400" b="1" spc="-2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r>
              <a:rPr sz="3400" b="1" spc="-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400" b="1" spc="-3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sz="3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</a:t>
            </a:r>
            <a:r>
              <a:rPr sz="3400" b="1" spc="-2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sz="3400" b="1" spc="-1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sz="3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</a:t>
            </a:r>
            <a:endParaRPr sz="3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600200"/>
            <a:ext cx="8229600" cy="505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7520" indent="-464820">
              <a:lnSpc>
                <a:spcPct val="100000"/>
              </a:lnSpc>
              <a:buClr>
                <a:srgbClr val="FF0000"/>
              </a:buClr>
              <a:buFont typeface="Times New Roman"/>
              <a:buAutoNum type="arabicPeriod"/>
              <a:tabLst>
                <a:tab pos="478155" algn="l"/>
              </a:tabLst>
            </a:pP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Have</a:t>
            </a:r>
            <a:r>
              <a:rPr sz="2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a p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rec</a:t>
            </a:r>
            <a:r>
              <a:rPr sz="28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fun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28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ti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on sp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ec</a:t>
            </a:r>
            <a:r>
              <a:rPr sz="28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2800" b="1" spc="-80" dirty="0">
                <a:solidFill>
                  <a:srgbClr val="800000"/>
                </a:solidFill>
                <a:latin typeface="Times New Roman"/>
                <a:cs typeface="Times New Roman"/>
              </a:rPr>
              <a:t>fi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ati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on.</a:t>
            </a:r>
            <a:endParaRPr sz="2800" dirty="0">
              <a:latin typeface="Times New Roman"/>
              <a:cs typeface="Times New Roman"/>
            </a:endParaRPr>
          </a:p>
          <a:p>
            <a:pPr marL="477520" indent="-464820">
              <a:lnSpc>
                <a:spcPct val="100000"/>
              </a:lnSpc>
              <a:spcBef>
                <a:spcPts val="610"/>
              </a:spcBef>
              <a:buClr>
                <a:srgbClr val="FF0000"/>
              </a:buClr>
              <a:buFont typeface="Times New Roman"/>
              <a:buAutoNum type="arabicPeriod"/>
              <a:tabLst>
                <a:tab pos="478155" algn="l"/>
              </a:tabLst>
            </a:pP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Bas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as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(s):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30" dirty="0">
                <a:latin typeface="Times New Roman"/>
                <a:cs typeface="Times New Roman"/>
              </a:rPr>
              <a:t>W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ame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lu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 s</a:t>
            </a:r>
            <a:r>
              <a:rPr sz="2400" spc="-20" dirty="0">
                <a:latin typeface="Times New Roman"/>
                <a:cs typeface="Times New Roman"/>
              </a:rPr>
              <a:t>ma</a:t>
            </a:r>
            <a:r>
              <a:rPr sz="2400" spc="-10" dirty="0">
                <a:latin typeface="Times New Roman"/>
                <a:cs typeface="Times New Roman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 poss</a:t>
            </a:r>
            <a:r>
              <a:rPr sz="2400" spc="-10" dirty="0">
                <a:latin typeface="Times New Roman"/>
                <a:cs typeface="Times New Roman"/>
              </a:rPr>
              <a:t>ible</a:t>
            </a:r>
            <a:endParaRPr sz="24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  <a:tabLst>
                <a:tab pos="7550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30" dirty="0">
                <a:latin typeface="Times New Roman"/>
                <a:cs typeface="Times New Roman"/>
              </a:rPr>
              <a:t>W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nsw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rmin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w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-10" dirty="0">
                <a:latin typeface="Times New Roman"/>
                <a:cs typeface="Times New Roman"/>
              </a:rPr>
              <a:t>little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ca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ul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on.</a:t>
            </a:r>
          </a:p>
          <a:p>
            <a:pPr marL="477520" indent="-464820">
              <a:lnSpc>
                <a:spcPct val="100000"/>
              </a:lnSpc>
              <a:spcBef>
                <a:spcPts val="715"/>
              </a:spcBef>
              <a:buClr>
                <a:srgbClr val="FF0000"/>
              </a:buClr>
              <a:buFont typeface="Times New Roman"/>
              <a:buAutoNum type="arabicPeriod" startAt="3"/>
              <a:tabLst>
                <a:tab pos="478155" algn="l"/>
              </a:tabLst>
            </a:pP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ec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ive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as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(s):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Rec</a:t>
            </a:r>
            <a:r>
              <a:rPr sz="2400" dirty="0">
                <a:latin typeface="Times New Roman"/>
                <a:cs typeface="Times New Roman"/>
              </a:rPr>
              <a:t>urs</a:t>
            </a:r>
            <a:r>
              <a:rPr sz="2400" spc="-10" dirty="0">
                <a:latin typeface="Times New Roman"/>
                <a:cs typeface="Times New Roman"/>
              </a:rPr>
              <a:t>ive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ca</a:t>
            </a:r>
            <a:r>
              <a:rPr sz="2400" spc="-10" dirty="0">
                <a:latin typeface="Times New Roman"/>
                <a:cs typeface="Times New Roman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d.</a:t>
            </a:r>
          </a:p>
          <a:p>
            <a:pPr marL="469265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400" spc="-10" dirty="0" err="1" smtClean="0">
                <a:latin typeface="Times New Roman"/>
                <a:cs typeface="Times New Roman"/>
              </a:rPr>
              <a:t>Ver</a:t>
            </a:r>
            <a:r>
              <a:rPr sz="2400" spc="-10" dirty="0" err="1" smtClean="0">
                <a:latin typeface="Times New Roman"/>
                <a:cs typeface="Times New Roman"/>
              </a:rPr>
              <a:t>i</a:t>
            </a:r>
            <a:r>
              <a:rPr sz="2400" dirty="0" err="1" smtClean="0">
                <a:latin typeface="Times New Roman"/>
                <a:cs typeface="Times New Roman"/>
              </a:rPr>
              <a:t>fy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urs</a:t>
            </a:r>
            <a:r>
              <a:rPr sz="2400" spc="-10" dirty="0">
                <a:latin typeface="Times New Roman"/>
                <a:cs typeface="Times New Roman"/>
              </a:rPr>
              <a:t>ive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w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20" dirty="0">
                <a:latin typeface="Times New Roman"/>
                <a:cs typeface="Times New Roman"/>
              </a:rPr>
              <a:t>ec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70" dirty="0">
                <a:latin typeface="Times New Roman"/>
                <a:cs typeface="Times New Roman"/>
              </a:rPr>
              <a:t>fi</a:t>
            </a:r>
            <a:r>
              <a:rPr sz="2400" spc="-20" dirty="0">
                <a:latin typeface="Times New Roman"/>
                <a:cs typeface="Times New Roman"/>
              </a:rPr>
              <a:t>ca</a:t>
            </a:r>
            <a:r>
              <a:rPr sz="2400" spc="-10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on</a:t>
            </a:r>
          </a:p>
          <a:p>
            <a:pPr marL="477520" indent="-464820">
              <a:lnSpc>
                <a:spcPct val="100000"/>
              </a:lnSpc>
              <a:spcBef>
                <a:spcPts val="715"/>
              </a:spcBef>
              <a:buClr>
                <a:srgbClr val="FF0000"/>
              </a:buClr>
              <a:buFont typeface="Times New Roman"/>
              <a:buAutoNum type="arabicPeriod" startAt="4"/>
              <a:tabLst>
                <a:tab pos="478155" algn="l"/>
              </a:tabLst>
            </a:pP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Termi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ati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on: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400" spc="-15" dirty="0" err="1" smtClean="0">
                <a:latin typeface="Times New Roman"/>
                <a:cs typeface="Times New Roman"/>
              </a:rPr>
              <a:t>Arg</a:t>
            </a:r>
            <a:r>
              <a:rPr sz="2400" spc="-15" dirty="0" err="1" smtClean="0">
                <a:latin typeface="Times New Roman"/>
                <a:cs typeface="Times New Roman"/>
              </a:rPr>
              <a:t>um</a:t>
            </a:r>
            <a:r>
              <a:rPr sz="2400" spc="-20" dirty="0" err="1" smtClean="0">
                <a:latin typeface="Times New Roman"/>
                <a:cs typeface="Times New Roman"/>
              </a:rPr>
              <a:t>e</a:t>
            </a:r>
            <a:r>
              <a:rPr sz="2400" spc="-10" dirty="0" err="1" smtClean="0">
                <a:latin typeface="Times New Roman"/>
                <a:cs typeface="Times New Roman"/>
              </a:rPr>
              <a:t>nt</a:t>
            </a:r>
            <a:r>
              <a:rPr sz="2400" dirty="0" err="1" smtClean="0">
                <a:latin typeface="Times New Roman"/>
                <a:cs typeface="Times New Roman"/>
              </a:rPr>
              <a:t>s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20" dirty="0">
                <a:latin typeface="Times New Roman"/>
                <a:cs typeface="Times New Roman"/>
              </a:rPr>
              <a:t>ca</a:t>
            </a:r>
            <a:r>
              <a:rPr sz="2400" spc="-10" dirty="0">
                <a:latin typeface="Times New Roman"/>
                <a:cs typeface="Times New Roman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s</a:t>
            </a:r>
            <a:r>
              <a:rPr sz="2400" spc="-20" dirty="0">
                <a:latin typeface="Times New Roman"/>
                <a:cs typeface="Times New Roman"/>
              </a:rPr>
              <a:t>ome</a:t>
            </a:r>
            <a:r>
              <a:rPr sz="2400" dirty="0">
                <a:latin typeface="Times New Roman"/>
                <a:cs typeface="Times New Roman"/>
              </a:rPr>
              <a:t>how 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“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ma</a:t>
            </a:r>
            <a:r>
              <a:rPr sz="2400" spc="-10" dirty="0">
                <a:latin typeface="Times New Roman"/>
                <a:cs typeface="Times New Roman"/>
              </a:rPr>
              <a:t>ll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r”</a:t>
            </a:r>
            <a:endParaRPr sz="24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  <a:tabLst>
                <a:tab pos="7550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ac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urs</a:t>
            </a:r>
            <a:r>
              <a:rPr sz="2400" spc="-10" dirty="0">
                <a:latin typeface="Times New Roman"/>
                <a:cs typeface="Times New Roman"/>
              </a:rPr>
              <a:t>ive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ca</a:t>
            </a:r>
            <a:r>
              <a:rPr sz="2400" spc="-10" dirty="0">
                <a:latin typeface="Times New Roman"/>
                <a:cs typeface="Times New Roman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os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 smtClean="0">
                <a:latin typeface="Times New Roman"/>
                <a:cs typeface="Times New Roman"/>
              </a:rPr>
              <a:t>ca</a:t>
            </a:r>
            <a:r>
              <a:rPr sz="2400" dirty="0" smtClean="0">
                <a:latin typeface="Times New Roman"/>
                <a:cs typeface="Times New Roman"/>
              </a:rPr>
              <a:t>s</a:t>
            </a:r>
            <a:r>
              <a:rPr sz="2400" spc="-15" dirty="0" smtClean="0">
                <a:latin typeface="Times New Roman"/>
                <a:cs typeface="Times New Roman"/>
              </a:rPr>
              <a:t>e</a:t>
            </a:r>
            <a:endParaRPr lang="en-CA" sz="2400" spc="-15" dirty="0" smtClean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  <a:tabLst>
                <a:tab pos="75501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566" y="533400"/>
            <a:ext cx="8382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th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000"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Examp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95793"/>
            <a:ext cx="344170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spc="-110" dirty="0">
                <a:latin typeface="Calibri"/>
                <a:cs typeface="Calibri"/>
              </a:rPr>
              <a:t>def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spc="-235" dirty="0">
                <a:latin typeface="Arial"/>
                <a:cs typeface="Arial"/>
              </a:rPr>
              <a:t>num_e</a:t>
            </a:r>
            <a:r>
              <a:rPr sz="2400" spc="-200" dirty="0">
                <a:latin typeface="Arial"/>
                <a:cs typeface="Arial"/>
              </a:rPr>
              <a:t>s</a:t>
            </a:r>
            <a:r>
              <a:rPr sz="2400" spc="-100" dirty="0">
                <a:latin typeface="Arial"/>
                <a:cs typeface="Arial"/>
              </a:rPr>
              <a:t>(s):</a:t>
            </a:r>
            <a:endParaRPr sz="2400">
              <a:latin typeface="Arial"/>
              <a:cs typeface="Arial"/>
            </a:endParaRPr>
          </a:p>
          <a:p>
            <a:pPr marL="317500">
              <a:lnSpc>
                <a:spcPts val="2840"/>
              </a:lnSpc>
            </a:pPr>
            <a:r>
              <a:rPr sz="2400" spc="-140" dirty="0">
                <a:solidFill>
                  <a:srgbClr val="008000"/>
                </a:solidFill>
                <a:latin typeface="Arial"/>
                <a:cs typeface="Arial"/>
              </a:rPr>
              <a:t>"""Returns: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8000"/>
                </a:solidFill>
                <a:latin typeface="Arial"/>
                <a:cs typeface="Arial"/>
              </a:rPr>
              <a:t>‘e’s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8000"/>
                </a:solidFill>
                <a:latin typeface="Arial"/>
                <a:cs typeface="Arial"/>
              </a:rPr>
              <a:t>s"""</a:t>
            </a:r>
            <a:endParaRPr sz="24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400" spc="90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Arial"/>
                <a:cs typeface="Arial"/>
              </a:rPr>
              <a:t>{s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595959"/>
                </a:solidFill>
                <a:latin typeface="Arial"/>
                <a:cs typeface="Arial"/>
              </a:rPr>
              <a:t>empty}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487994"/>
            <a:ext cx="10439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5" dirty="0">
                <a:latin typeface="Calibri"/>
                <a:cs typeface="Calibri"/>
              </a:rPr>
              <a:t>if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spc="-220" dirty="0">
                <a:latin typeface="Arial"/>
                <a:cs typeface="Arial"/>
              </a:rPr>
              <a:t>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==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8000"/>
                </a:solidFill>
                <a:latin typeface="Arial"/>
                <a:cs typeface="Arial"/>
              </a:rPr>
              <a:t>''</a:t>
            </a:r>
            <a:r>
              <a:rPr sz="2400" spc="-15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856294"/>
            <a:ext cx="101726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return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spc="-1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3580193"/>
            <a:ext cx="3566795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90" dirty="0">
                <a:solidFill>
                  <a:srgbClr val="606060"/>
                </a:solidFill>
                <a:latin typeface="Arial"/>
                <a:cs typeface="Arial"/>
              </a:rPr>
              <a:t>#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390" dirty="0">
                <a:solidFill>
                  <a:srgbClr val="606060"/>
                </a:solidFill>
                <a:latin typeface="Arial"/>
                <a:cs typeface="Arial"/>
              </a:rPr>
              <a:t>{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06060"/>
                </a:solidFill>
                <a:latin typeface="Arial"/>
                <a:cs typeface="Arial"/>
              </a:rPr>
              <a:t>at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06060"/>
                </a:solidFill>
                <a:latin typeface="Arial"/>
                <a:cs typeface="Arial"/>
              </a:rPr>
              <a:t>least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270" dirty="0">
                <a:solidFill>
                  <a:srgbClr val="606060"/>
                </a:solidFill>
                <a:latin typeface="Arial"/>
                <a:cs typeface="Arial"/>
              </a:rPr>
              <a:t>one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06060"/>
                </a:solidFill>
                <a:latin typeface="Arial"/>
                <a:cs typeface="Arial"/>
              </a:rPr>
              <a:t>char</a:t>
            </a:r>
            <a:r>
              <a:rPr sz="2400" spc="-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spc="390" dirty="0">
                <a:solidFill>
                  <a:srgbClr val="60606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55" dirty="0">
                <a:latin typeface="Calibri"/>
                <a:cs typeface="Calibri"/>
              </a:rPr>
              <a:t>return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spc="-50" dirty="0">
                <a:latin typeface="Arial"/>
                <a:cs typeface="Arial"/>
              </a:rPr>
              <a:t>((1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b="1" spc="45" dirty="0">
                <a:latin typeface="Calibri"/>
                <a:cs typeface="Calibri"/>
              </a:rPr>
              <a:t>if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spc="-110" dirty="0">
                <a:latin typeface="Arial"/>
                <a:cs typeface="Arial"/>
              </a:rPr>
              <a:t>s[0]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==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8000"/>
                </a:solidFill>
                <a:latin typeface="Arial"/>
                <a:cs typeface="Arial"/>
              </a:rPr>
              <a:t>'e'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latin typeface="Calibri"/>
                <a:cs typeface="Calibri"/>
              </a:rPr>
              <a:t>else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spc="-75" dirty="0">
                <a:latin typeface="Arial"/>
                <a:cs typeface="Arial"/>
              </a:rPr>
              <a:t>0)</a:t>
            </a:r>
            <a:endParaRPr sz="2400">
              <a:latin typeface="Arial"/>
              <a:cs typeface="Arial"/>
            </a:endParaRPr>
          </a:p>
          <a:p>
            <a:pPr marL="1040765">
              <a:lnSpc>
                <a:spcPct val="100000"/>
              </a:lnSpc>
              <a:spcBef>
                <a:spcPts val="20"/>
              </a:spcBef>
              <a:tabLst>
                <a:tab pos="1345565" algn="l"/>
              </a:tabLst>
            </a:pPr>
            <a:r>
              <a:rPr sz="2400" spc="-215" dirty="0">
                <a:latin typeface="Arial"/>
                <a:cs typeface="Arial"/>
              </a:rPr>
              <a:t>+	</a:t>
            </a:r>
            <a:r>
              <a:rPr sz="2400" spc="-235" dirty="0">
                <a:latin typeface="Arial"/>
                <a:cs typeface="Arial"/>
              </a:rPr>
              <a:t>num_e</a:t>
            </a:r>
            <a:r>
              <a:rPr sz="2400" spc="-200" dirty="0">
                <a:latin typeface="Arial"/>
                <a:cs typeface="Arial"/>
              </a:rPr>
              <a:t>s</a:t>
            </a:r>
            <a:r>
              <a:rPr sz="2400" spc="-70" dirty="0">
                <a:latin typeface="Arial"/>
                <a:cs typeface="Arial"/>
              </a:rPr>
              <a:t>(s[1:]))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6940" y="1417319"/>
            <a:ext cx="391350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800" spc="-15" dirty="0">
                <a:latin typeface="Times New Roman"/>
                <a:cs typeface="Times New Roman"/>
              </a:rPr>
              <a:t>Br</a:t>
            </a:r>
            <a:r>
              <a:rPr sz="2800" spc="-20" dirty="0">
                <a:latin typeface="Times New Roman"/>
                <a:cs typeface="Times New Roman"/>
              </a:rPr>
              <a:t>ea</a:t>
            </a:r>
            <a:r>
              <a:rPr sz="2800" dirty="0">
                <a:latin typeface="Times New Roman"/>
                <a:cs typeface="Times New Roman"/>
              </a:rPr>
              <a:t>k </a:t>
            </a:r>
            <a:r>
              <a:rPr sz="2800" spc="-15" dirty="0">
                <a:latin typeface="Times New Roman"/>
                <a:cs typeface="Times New Roman"/>
              </a:rPr>
              <a:t>probl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15" dirty="0">
                <a:latin typeface="Times New Roman"/>
                <a:cs typeface="Times New Roman"/>
              </a:rPr>
              <a:t>p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rt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6940" y="3549903"/>
            <a:ext cx="38544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olve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ll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rt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dir</a:t>
            </a:r>
            <a:r>
              <a:rPr sz="2800" spc="-20" dirty="0">
                <a:latin typeface="Times New Roman"/>
                <a:cs typeface="Times New Roman"/>
              </a:rPr>
              <a:t>ec</a:t>
            </a:r>
            <a:r>
              <a:rPr sz="2800" spc="-10" dirty="0">
                <a:latin typeface="Times New Roman"/>
                <a:cs typeface="Times New Roman"/>
              </a:rPr>
              <a:t>tl</a:t>
            </a: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599" y="5715000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5" h="457200">
                <a:moveTo>
                  <a:pt x="1587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94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6400" y="5793331"/>
            <a:ext cx="1193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65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99" y="5435330"/>
            <a:ext cx="32791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2755265" algn="l"/>
              </a:tabLst>
            </a:pP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0	1	</a:t>
            </a:r>
            <a:r>
              <a:rPr sz="1800" spc="-114" dirty="0">
                <a:solidFill>
                  <a:srgbClr val="0000FF"/>
                </a:solidFill>
                <a:latin typeface="Arial"/>
                <a:cs typeface="Arial"/>
              </a:rPr>
              <a:t>len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799" y="5710237"/>
            <a:ext cx="3352800" cy="462280"/>
          </a:xfrm>
          <a:prstGeom prst="rect">
            <a:avLst/>
          </a:prstGeom>
          <a:ln w="9524">
            <a:solidFill>
              <a:srgbClr val="9411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  <a:tabLst>
                <a:tab pos="391160" algn="l"/>
              </a:tabLst>
            </a:pPr>
            <a:r>
              <a:rPr sz="2000" spc="-235" dirty="0">
                <a:latin typeface="Arial"/>
                <a:cs typeface="Arial"/>
              </a:rPr>
              <a:t>H	</a:t>
            </a:r>
            <a:r>
              <a:rPr sz="2000" spc="-125" dirty="0">
                <a:latin typeface="Arial"/>
                <a:cs typeface="Arial"/>
              </a:rPr>
              <a:t>ello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610" dirty="0">
                <a:latin typeface="Arial"/>
                <a:cs typeface="Arial"/>
              </a:rPr>
              <a:t>W</a:t>
            </a:r>
            <a:r>
              <a:rPr sz="2000" spc="-90" dirty="0">
                <a:latin typeface="Arial"/>
                <a:cs typeface="Arial"/>
              </a:rPr>
              <a:t>orld!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6615" y="4781490"/>
            <a:ext cx="1787525" cy="400685"/>
          </a:xfrm>
          <a:prstGeom prst="rect">
            <a:avLst/>
          </a:prstGeom>
          <a:solidFill>
            <a:srgbClr val="FFFDA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0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ecursive case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9799" y="2590800"/>
            <a:ext cx="1371600" cy="400685"/>
          </a:xfrm>
          <a:prstGeom prst="rect">
            <a:avLst/>
          </a:prstGeom>
          <a:solidFill>
            <a:srgbClr val="FFFDA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Bas</a:t>
            </a:r>
            <a:r>
              <a:rPr sz="20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e case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29198" y="1968500"/>
            <a:ext cx="3657600" cy="1384300"/>
          </a:xfrm>
          <a:prstGeom prst="rect">
            <a:avLst/>
          </a:prstGeom>
          <a:solidFill>
            <a:srgbClr val="C6E6E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0260" marR="290195" indent="-685800">
              <a:lnSpc>
                <a:spcPts val="2800"/>
              </a:lnSpc>
            </a:pPr>
            <a:r>
              <a:rPr sz="2400" spc="-15" dirty="0">
                <a:latin typeface="Times New Roman"/>
                <a:cs typeface="Times New Roman"/>
              </a:rPr>
              <a:t>numb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 of 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35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 s </a:t>
            </a:r>
            <a:r>
              <a:rPr sz="2400" spc="-15" dirty="0">
                <a:latin typeface="Times New Roman"/>
                <a:cs typeface="Times New Roman"/>
              </a:rPr>
              <a:t>= numb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 of 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35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 s[0]</a:t>
            </a:r>
            <a:endParaRPr sz="2400">
              <a:latin typeface="Times New Roman"/>
              <a:cs typeface="Times New Roman"/>
            </a:endParaRPr>
          </a:p>
          <a:p>
            <a:pPr marL="541655">
              <a:lnSpc>
                <a:spcPts val="2820"/>
              </a:lnSpc>
            </a:pPr>
            <a:r>
              <a:rPr sz="2400" spc="-15" dirty="0">
                <a:latin typeface="Times New Roman"/>
                <a:cs typeface="Times New Roman"/>
              </a:rPr>
              <a:t>+ numb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 of 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35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 s</a:t>
            </a:r>
            <a:r>
              <a:rPr sz="2400" spc="-10" dirty="0">
                <a:latin typeface="Times New Roman"/>
                <a:cs typeface="Times New Roman"/>
              </a:rPr>
              <a:t>[1:</a:t>
            </a:r>
            <a:r>
              <a:rPr sz="240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35550" y="4178300"/>
            <a:ext cx="3657600" cy="1384300"/>
          </a:xfrm>
          <a:prstGeom prst="rect">
            <a:avLst/>
          </a:prstGeom>
          <a:solidFill>
            <a:srgbClr val="C6E6E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2840"/>
              </a:lnSpc>
            </a:pPr>
            <a:r>
              <a:rPr sz="2400" spc="-15" dirty="0">
                <a:latin typeface="Times New Roman"/>
                <a:cs typeface="Times New Roman"/>
              </a:rPr>
              <a:t>numb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 of 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35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 s </a:t>
            </a:r>
            <a:r>
              <a:rPr sz="2400" spc="-15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810260">
              <a:lnSpc>
                <a:spcPts val="2840"/>
              </a:lnSpc>
            </a:pPr>
            <a:r>
              <a:rPr sz="2400" dirty="0">
                <a:latin typeface="Times New Roman"/>
                <a:cs typeface="Times New Roman"/>
              </a:rPr>
              <a:t>(1 </a:t>
            </a:r>
            <a:r>
              <a:rPr sz="2400" spc="-10" dirty="0">
                <a:latin typeface="Times New Roman"/>
                <a:cs typeface="Times New Roman"/>
              </a:rPr>
              <a:t>if s[0] </a:t>
            </a:r>
            <a:r>
              <a:rPr sz="2400" spc="-15" dirty="0">
                <a:latin typeface="Times New Roman"/>
                <a:cs typeface="Times New Roman"/>
              </a:rPr>
              <a:t>== '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' 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  <a:p>
            <a:pPr marL="541655">
              <a:lnSpc>
                <a:spcPct val="100000"/>
              </a:lnSpc>
              <a:spcBef>
                <a:spcPts val="20"/>
              </a:spcBef>
            </a:pPr>
            <a:r>
              <a:rPr sz="2400" spc="-15" dirty="0">
                <a:latin typeface="Times New Roman"/>
                <a:cs typeface="Times New Roman"/>
              </a:rPr>
              <a:t>+ numb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 of 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35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 s</a:t>
            </a:r>
            <a:r>
              <a:rPr sz="2400" spc="-10" dirty="0">
                <a:latin typeface="Times New Roman"/>
                <a:cs typeface="Times New Roman"/>
              </a:rPr>
              <a:t>[1:</a:t>
            </a:r>
            <a:r>
              <a:rPr sz="240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" y="1905000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1" y="28193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1999" y="2819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1" y="3809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45515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th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000"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Examp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04619"/>
            <a:ext cx="4837430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141351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p 1:	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H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0433FF"/>
                </a:solidFill>
                <a:latin typeface="Times New Roman"/>
                <a:cs typeface="Times New Roman"/>
              </a:rPr>
              <a:t>ve</a:t>
            </a:r>
            <a:r>
              <a:rPr sz="2400" spc="-5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433F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pr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ec</a:t>
            </a:r>
            <a:r>
              <a:rPr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433FF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433FF"/>
                </a:solidFill>
                <a:latin typeface="Times New Roman"/>
                <a:cs typeface="Times New Roman"/>
              </a:rPr>
              <a:t>p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ec</a:t>
            </a:r>
            <a:r>
              <a:rPr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i</a:t>
            </a:r>
            <a:r>
              <a:rPr sz="2400" spc="-70" dirty="0">
                <a:solidFill>
                  <a:srgbClr val="0433FF"/>
                </a:solidFill>
                <a:latin typeface="Times New Roman"/>
                <a:cs typeface="Times New Roman"/>
              </a:rPr>
              <a:t>fi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ca</a:t>
            </a:r>
            <a:r>
              <a:rPr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on</a:t>
            </a:r>
            <a:endParaRPr sz="2400" dirty="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359"/>
              </a:spcBef>
            </a:pPr>
            <a:r>
              <a:rPr sz="2200" b="1" spc="-100" dirty="0">
                <a:latin typeface="Calibri"/>
                <a:cs typeface="Calibri"/>
              </a:rPr>
              <a:t>def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220" dirty="0">
                <a:latin typeface="Arial"/>
                <a:cs typeface="Arial"/>
              </a:rPr>
              <a:t>num_e</a:t>
            </a:r>
            <a:r>
              <a:rPr sz="2200" spc="-185" dirty="0">
                <a:latin typeface="Arial"/>
                <a:cs typeface="Arial"/>
              </a:rPr>
              <a:t>s</a:t>
            </a:r>
            <a:r>
              <a:rPr sz="2200" spc="-90" dirty="0">
                <a:latin typeface="Arial"/>
                <a:cs typeface="Arial"/>
              </a:rPr>
              <a:t>(s):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2339" y="2152179"/>
            <a:ext cx="28778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0"/>
              </a:lnSpc>
            </a:pPr>
            <a:r>
              <a:rPr sz="2200" spc="-130" dirty="0">
                <a:solidFill>
                  <a:srgbClr val="008000"/>
                </a:solidFill>
                <a:latin typeface="Arial"/>
                <a:cs typeface="Arial"/>
              </a:rPr>
              <a:t>"""Returns:</a:t>
            </a:r>
            <a:r>
              <a:rPr sz="2200" spc="-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2200" spc="-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2200" spc="-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8000"/>
                </a:solidFill>
                <a:latin typeface="Arial"/>
                <a:cs typeface="Arial"/>
              </a:rPr>
              <a:t>‘e’s</a:t>
            </a:r>
            <a:r>
              <a:rPr sz="2200" spc="-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2200" spc="-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8000"/>
                </a:solidFill>
                <a:latin typeface="Arial"/>
                <a:cs typeface="Arial"/>
              </a:rPr>
              <a:t>s"""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spc="8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2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595959"/>
                </a:solidFill>
                <a:latin typeface="Arial"/>
                <a:cs typeface="Arial"/>
              </a:rPr>
              <a:t>{s</a:t>
            </a:r>
            <a:r>
              <a:rPr sz="22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22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595959"/>
                </a:solidFill>
                <a:latin typeface="Arial"/>
                <a:cs typeface="Arial"/>
              </a:rPr>
              <a:t>empty}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340" y="2825279"/>
            <a:ext cx="121412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0"/>
              </a:lnSpc>
            </a:pPr>
            <a:r>
              <a:rPr sz="2200" b="1" spc="40" dirty="0">
                <a:latin typeface="Calibri"/>
                <a:cs typeface="Calibri"/>
              </a:rPr>
              <a:t>if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200" dirty="0">
                <a:latin typeface="Arial"/>
                <a:cs typeface="Arial"/>
              </a:rPr>
              <a:t>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95" dirty="0">
                <a:latin typeface="Arial"/>
                <a:cs typeface="Arial"/>
              </a:rPr>
              <a:t>==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8000"/>
                </a:solidFill>
                <a:latin typeface="Arial"/>
                <a:cs typeface="Arial"/>
              </a:rPr>
              <a:t>''</a:t>
            </a:r>
            <a:r>
              <a:rPr sz="2200" spc="-14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291465">
              <a:lnSpc>
                <a:spcPts val="2620"/>
              </a:lnSpc>
            </a:pPr>
            <a:r>
              <a:rPr sz="2200" b="1" spc="-50" dirty="0">
                <a:latin typeface="Calibri"/>
                <a:cs typeface="Calibri"/>
              </a:rPr>
              <a:t>return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135" dirty="0"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828579"/>
            <a:ext cx="5576570" cy="2346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0">
              <a:lnSpc>
                <a:spcPts val="2620"/>
              </a:lnSpc>
            </a:pPr>
            <a:r>
              <a:rPr sz="2200" spc="85" dirty="0">
                <a:solidFill>
                  <a:srgbClr val="606060"/>
                </a:solidFill>
                <a:latin typeface="Arial"/>
                <a:cs typeface="Arial"/>
              </a:rPr>
              <a:t>#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360" dirty="0">
                <a:solidFill>
                  <a:srgbClr val="606060"/>
                </a:solidFill>
                <a:latin typeface="Arial"/>
                <a:cs typeface="Arial"/>
              </a:rPr>
              <a:t>{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606060"/>
                </a:solidFill>
                <a:latin typeface="Arial"/>
                <a:cs typeface="Arial"/>
              </a:rPr>
              <a:t>at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606060"/>
                </a:solidFill>
                <a:latin typeface="Arial"/>
                <a:cs typeface="Arial"/>
              </a:rPr>
              <a:t>least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606060"/>
                </a:solidFill>
                <a:latin typeface="Arial"/>
                <a:cs typeface="Arial"/>
              </a:rPr>
              <a:t>one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606060"/>
                </a:solidFill>
                <a:latin typeface="Arial"/>
                <a:cs typeface="Arial"/>
              </a:rPr>
              <a:t>char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360" dirty="0">
                <a:solidFill>
                  <a:srgbClr val="606060"/>
                </a:solidFill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571500">
              <a:lnSpc>
                <a:spcPts val="2620"/>
              </a:lnSpc>
            </a:pPr>
            <a:r>
              <a:rPr sz="2200" spc="85" dirty="0">
                <a:solidFill>
                  <a:srgbClr val="606060"/>
                </a:solidFill>
                <a:latin typeface="Arial"/>
                <a:cs typeface="Arial"/>
              </a:rPr>
              <a:t>#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606060"/>
                </a:solidFill>
                <a:latin typeface="Arial"/>
                <a:cs typeface="Arial"/>
              </a:rPr>
              <a:t>return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606060"/>
                </a:solidFill>
                <a:latin typeface="Arial"/>
                <a:cs typeface="Arial"/>
              </a:rPr>
              <a:t>#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606060"/>
                </a:solidFill>
                <a:latin typeface="Arial"/>
                <a:cs typeface="Arial"/>
              </a:rPr>
              <a:t>of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606060"/>
                </a:solidFill>
                <a:latin typeface="Arial"/>
                <a:cs typeface="Arial"/>
              </a:rPr>
              <a:t>‘e’s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606060"/>
                </a:solidFill>
                <a:latin typeface="Arial"/>
                <a:cs typeface="Arial"/>
              </a:rPr>
              <a:t>in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606060"/>
                </a:solidFill>
                <a:latin typeface="Arial"/>
                <a:cs typeface="Arial"/>
              </a:rPr>
              <a:t>s[0]+#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606060"/>
                </a:solidFill>
                <a:latin typeface="Arial"/>
                <a:cs typeface="Arial"/>
              </a:rPr>
              <a:t>of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606060"/>
                </a:solidFill>
                <a:latin typeface="Arial"/>
                <a:cs typeface="Arial"/>
              </a:rPr>
              <a:t>‘e’s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606060"/>
                </a:solidFill>
                <a:latin typeface="Arial"/>
                <a:cs typeface="Arial"/>
              </a:rPr>
              <a:t>in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606060"/>
                </a:solidFill>
                <a:latin typeface="Arial"/>
                <a:cs typeface="Arial"/>
              </a:rPr>
              <a:t>s[1:]</a:t>
            </a:r>
            <a:endParaRPr sz="22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60"/>
              </a:spcBef>
              <a:tabLst>
                <a:tab pos="4072890" algn="l"/>
              </a:tabLst>
            </a:pPr>
            <a:r>
              <a:rPr sz="2200" b="1" spc="-50" dirty="0">
                <a:latin typeface="Calibri"/>
                <a:cs typeface="Calibri"/>
              </a:rPr>
              <a:t>return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70" dirty="0">
                <a:latin typeface="Arial"/>
                <a:cs typeface="Arial"/>
              </a:rPr>
              <a:t>(1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b="1" spc="40" dirty="0">
                <a:latin typeface="Calibri"/>
                <a:cs typeface="Calibri"/>
              </a:rPr>
              <a:t>if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100" dirty="0">
                <a:latin typeface="Arial"/>
                <a:cs typeface="Arial"/>
              </a:rPr>
              <a:t>s[0]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95" dirty="0">
                <a:latin typeface="Arial"/>
                <a:cs typeface="Arial"/>
              </a:rPr>
              <a:t>==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8000"/>
                </a:solidFill>
                <a:latin typeface="Arial"/>
                <a:cs typeface="Arial"/>
              </a:rPr>
              <a:t>'e'</a:t>
            </a:r>
            <a:r>
              <a:rPr sz="2200" spc="-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latin typeface="Calibri"/>
                <a:cs typeface="Calibri"/>
              </a:rPr>
              <a:t>else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70" dirty="0">
                <a:latin typeface="Arial"/>
                <a:cs typeface="Arial"/>
              </a:rPr>
              <a:t>0)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95" dirty="0">
                <a:latin typeface="Arial"/>
                <a:cs typeface="Arial"/>
              </a:rPr>
              <a:t>+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220" dirty="0">
                <a:latin typeface="Arial"/>
                <a:cs typeface="Arial"/>
              </a:rPr>
              <a:t>num_e</a:t>
            </a:r>
            <a:r>
              <a:rPr sz="2200" spc="-185" dirty="0">
                <a:latin typeface="Arial"/>
                <a:cs typeface="Arial"/>
              </a:rPr>
              <a:t>s</a:t>
            </a:r>
            <a:r>
              <a:rPr sz="2200" spc="-75" dirty="0">
                <a:latin typeface="Arial"/>
                <a:cs typeface="Arial"/>
              </a:rPr>
              <a:t>(s[1:])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p 2: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433FF"/>
                </a:solidFill>
                <a:latin typeface="Times New Roman"/>
                <a:cs typeface="Times New Roman"/>
              </a:rPr>
              <a:t>Ch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ec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k </a:t>
            </a:r>
            <a:r>
              <a:rPr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433FF"/>
                </a:solidFill>
                <a:latin typeface="Times New Roman"/>
                <a:cs typeface="Times New Roman"/>
              </a:rPr>
              <a:t>b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433FF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ca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433FF"/>
                </a:solidFill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5015" algn="l"/>
              </a:tabLst>
            </a:pPr>
            <a:r>
              <a:rPr sz="2200" spc="-70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200" spc="-7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200" spc="-30" dirty="0">
                <a:latin typeface="Times New Roman"/>
                <a:cs typeface="Times New Roman"/>
              </a:rPr>
              <a:t>W</a:t>
            </a:r>
            <a:r>
              <a:rPr sz="2200" spc="-15" dirty="0">
                <a:latin typeface="Times New Roman"/>
                <a:cs typeface="Times New Roman"/>
              </a:rPr>
              <a:t>he</a:t>
            </a:r>
            <a:r>
              <a:rPr sz="2200" dirty="0">
                <a:latin typeface="Times New Roman"/>
                <a:cs typeface="Times New Roman"/>
              </a:rPr>
              <a:t>n s 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empt</a:t>
            </a:r>
            <a:r>
              <a:rPr sz="2200" dirty="0">
                <a:latin typeface="Times New Roman"/>
                <a:cs typeface="Times New Roman"/>
              </a:rPr>
              <a:t>y s</a:t>
            </a:r>
            <a:r>
              <a:rPr sz="2200" spc="-10" dirty="0">
                <a:latin typeface="Times New Roman"/>
                <a:cs typeface="Times New Roman"/>
              </a:rPr>
              <a:t>tri</a:t>
            </a:r>
            <a:r>
              <a:rPr sz="2200" dirty="0">
                <a:latin typeface="Times New Roman"/>
                <a:cs typeface="Times New Roman"/>
              </a:rPr>
              <a:t>ng, 0 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 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turn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d.</a:t>
            </a:r>
          </a:p>
          <a:p>
            <a:pPr marL="469265">
              <a:lnSpc>
                <a:spcPct val="10000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2200" spc="-70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200" spc="-7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200" spc="-5" dirty="0" smtClean="0">
                <a:latin typeface="Times New Roman"/>
                <a:cs typeface="Times New Roman"/>
              </a:rPr>
              <a:t>So the </a:t>
            </a:r>
            <a:r>
              <a:rPr sz="2200" spc="-15" dirty="0" smtClean="0">
                <a:latin typeface="Times New Roman"/>
                <a:cs typeface="Times New Roman"/>
              </a:rPr>
              <a:t>ba</a:t>
            </a:r>
            <a:r>
              <a:rPr sz="2200" dirty="0" smtClean="0">
                <a:latin typeface="Times New Roman"/>
                <a:cs typeface="Times New Roman"/>
              </a:rPr>
              <a:t>s</a:t>
            </a:r>
            <a:r>
              <a:rPr sz="2200" spc="-10" dirty="0" smtClean="0">
                <a:latin typeface="Times New Roman"/>
                <a:cs typeface="Times New Roman"/>
              </a:rPr>
              <a:t>e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ca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 </a:t>
            </a:r>
            <a:r>
              <a:rPr sz="2200" spc="-15" dirty="0">
                <a:latin typeface="Times New Roman"/>
                <a:cs typeface="Times New Roman"/>
              </a:rPr>
              <a:t>ha</a:t>
            </a:r>
            <a:r>
              <a:rPr sz="2200" spc="-10" dirty="0">
                <a:latin typeface="Times New Roman"/>
                <a:cs typeface="Times New Roman"/>
              </a:rPr>
              <a:t>ndl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 </a:t>
            </a:r>
            <a:r>
              <a:rPr sz="2200" spc="-15" dirty="0">
                <a:latin typeface="Times New Roman"/>
                <a:cs typeface="Times New Roman"/>
              </a:rPr>
              <a:t>c</a:t>
            </a:r>
            <a:r>
              <a:rPr sz="2200" spc="-10" dirty="0">
                <a:latin typeface="Times New Roman"/>
                <a:cs typeface="Times New Roman"/>
              </a:rPr>
              <a:t>orr</a:t>
            </a:r>
            <a:r>
              <a:rPr sz="2200" spc="-15" dirty="0">
                <a:latin typeface="Times New Roman"/>
                <a:cs typeface="Times New Roman"/>
              </a:rPr>
              <a:t>ec</a:t>
            </a:r>
            <a:r>
              <a:rPr sz="2200" spc="-10" dirty="0">
                <a:latin typeface="Times New Roman"/>
                <a:cs typeface="Times New Roman"/>
              </a:rPr>
              <a:t>tl</a:t>
            </a:r>
            <a:r>
              <a:rPr sz="2200" dirty="0">
                <a:latin typeface="Times New Roman"/>
                <a:cs typeface="Times New Roman"/>
              </a:rPr>
              <a:t>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94954" y="4171890"/>
            <a:ext cx="1787525" cy="400685"/>
          </a:xfrm>
          <a:prstGeom prst="rect">
            <a:avLst/>
          </a:prstGeom>
          <a:solidFill>
            <a:srgbClr val="FFFDA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0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ecursive case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8400" y="2857380"/>
            <a:ext cx="1371600" cy="400685"/>
          </a:xfrm>
          <a:custGeom>
            <a:avLst/>
            <a:gdLst/>
            <a:ahLst/>
            <a:cxnLst/>
            <a:rect l="l" t="t" r="r" b="b"/>
            <a:pathLst>
              <a:path w="1371600" h="400685">
                <a:moveTo>
                  <a:pt x="0" y="0"/>
                </a:moveTo>
                <a:lnTo>
                  <a:pt x="1371600" y="0"/>
                </a:lnTo>
                <a:lnTo>
                  <a:pt x="1371600" y="400109"/>
                </a:lnTo>
                <a:lnTo>
                  <a:pt x="0" y="400109"/>
                </a:lnTo>
                <a:lnTo>
                  <a:pt x="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2857380"/>
            <a:ext cx="1371600" cy="400685"/>
          </a:xfrm>
          <a:custGeom>
            <a:avLst/>
            <a:gdLst/>
            <a:ahLst/>
            <a:cxnLst/>
            <a:rect l="l" t="t" r="r" b="b"/>
            <a:pathLst>
              <a:path w="1371600" h="400685">
                <a:moveTo>
                  <a:pt x="0" y="0"/>
                </a:moveTo>
                <a:lnTo>
                  <a:pt x="1371599" y="0"/>
                </a:lnTo>
                <a:lnTo>
                  <a:pt x="1371599" y="400109"/>
                </a:lnTo>
                <a:lnTo>
                  <a:pt x="0" y="40010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7139" y="2953900"/>
            <a:ext cx="10483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Bas</a:t>
            </a:r>
            <a:r>
              <a:rPr sz="20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e case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9" y="4140200"/>
            <a:ext cx="4800600" cy="336550"/>
          </a:xfrm>
          <a:custGeom>
            <a:avLst/>
            <a:gdLst/>
            <a:ahLst/>
            <a:cxnLst/>
            <a:rect l="l" t="t" r="r" b="b"/>
            <a:pathLst>
              <a:path w="4800600" h="336550">
                <a:moveTo>
                  <a:pt x="0" y="149552"/>
                </a:moveTo>
                <a:lnTo>
                  <a:pt x="6218" y="106738"/>
                </a:lnTo>
                <a:lnTo>
                  <a:pt x="23674" y="68768"/>
                </a:lnTo>
                <a:lnTo>
                  <a:pt x="50566" y="37444"/>
                </a:lnTo>
                <a:lnTo>
                  <a:pt x="85096" y="14564"/>
                </a:lnTo>
                <a:lnTo>
                  <a:pt x="125462" y="1930"/>
                </a:lnTo>
                <a:lnTo>
                  <a:pt x="4651045" y="0"/>
                </a:lnTo>
                <a:lnTo>
                  <a:pt x="4665744" y="713"/>
                </a:lnTo>
                <a:lnTo>
                  <a:pt x="4707144" y="10877"/>
                </a:lnTo>
                <a:lnTo>
                  <a:pt x="4743098" y="31678"/>
                </a:lnTo>
                <a:lnTo>
                  <a:pt x="4771808" y="61316"/>
                </a:lnTo>
                <a:lnTo>
                  <a:pt x="4791472" y="97992"/>
                </a:lnTo>
                <a:lnTo>
                  <a:pt x="4800292" y="139904"/>
                </a:lnTo>
                <a:lnTo>
                  <a:pt x="4800598" y="186937"/>
                </a:lnTo>
                <a:lnTo>
                  <a:pt x="4799885" y="201635"/>
                </a:lnTo>
                <a:lnTo>
                  <a:pt x="4789721" y="243035"/>
                </a:lnTo>
                <a:lnTo>
                  <a:pt x="4768920" y="278989"/>
                </a:lnTo>
                <a:lnTo>
                  <a:pt x="4739281" y="307699"/>
                </a:lnTo>
                <a:lnTo>
                  <a:pt x="4702606" y="327363"/>
                </a:lnTo>
                <a:lnTo>
                  <a:pt x="4660694" y="336183"/>
                </a:lnTo>
                <a:lnTo>
                  <a:pt x="149552" y="336489"/>
                </a:lnTo>
                <a:lnTo>
                  <a:pt x="134854" y="335776"/>
                </a:lnTo>
                <a:lnTo>
                  <a:pt x="93454" y="325612"/>
                </a:lnTo>
                <a:lnTo>
                  <a:pt x="57500" y="304811"/>
                </a:lnTo>
                <a:lnTo>
                  <a:pt x="28790" y="275173"/>
                </a:lnTo>
                <a:lnTo>
                  <a:pt x="9125" y="238497"/>
                </a:lnTo>
                <a:lnTo>
                  <a:pt x="306" y="196585"/>
                </a:lnTo>
                <a:lnTo>
                  <a:pt x="0" y="149552"/>
                </a:lnTo>
                <a:close/>
              </a:path>
            </a:pathLst>
          </a:custGeom>
          <a:ln w="28574">
            <a:solidFill>
              <a:srgbClr val="94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10198" y="2057400"/>
            <a:ext cx="3048000" cy="1295400"/>
          </a:xfrm>
          <a:prstGeom prst="rect">
            <a:avLst/>
          </a:prstGeom>
          <a:solidFill>
            <a:srgbClr val="AEFBA3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3210" marR="346710" algn="ctr">
              <a:lnSpc>
                <a:spcPct val="99000"/>
              </a:lnSpc>
            </a:pPr>
            <a:r>
              <a:rPr sz="2400" spc="-20" dirty="0">
                <a:latin typeface="Times New Roman"/>
                <a:cs typeface="Times New Roman"/>
              </a:rPr>
              <a:t>“</a:t>
            </a:r>
            <a:r>
              <a:rPr sz="2400" spc="-120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rit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”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urn 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eme</a:t>
            </a:r>
            <a:r>
              <a:rPr sz="2400" spc="-10" dirty="0">
                <a:latin typeface="Times New Roman"/>
                <a:cs typeface="Times New Roman"/>
              </a:rPr>
              <a:t>nt</a:t>
            </a:r>
            <a:r>
              <a:rPr sz="2400" dirty="0">
                <a:latin typeface="Times New Roman"/>
                <a:cs typeface="Times New Roman"/>
              </a:rPr>
              <a:t> us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800000"/>
                </a:solidFill>
                <a:latin typeface="Times New Roman"/>
                <a:cs typeface="Times New Roman"/>
              </a:rPr>
              <a:t>sp</a:t>
            </a:r>
            <a:r>
              <a:rPr sz="24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ec</a:t>
            </a:r>
            <a:r>
              <a:rPr sz="24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2400" b="1" spc="-70" dirty="0">
                <a:solidFill>
                  <a:srgbClr val="800000"/>
                </a:solidFill>
                <a:latin typeface="Times New Roman"/>
                <a:cs typeface="Times New Roman"/>
              </a:rPr>
              <a:t>fi</a:t>
            </a:r>
            <a:r>
              <a:rPr sz="24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24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ati</a:t>
            </a:r>
            <a:r>
              <a:rPr sz="2400" b="1" dirty="0">
                <a:solidFill>
                  <a:srgbClr val="800000"/>
                </a:solid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799" y="2133600"/>
            <a:ext cx="0" cy="2590800"/>
          </a:xfrm>
          <a:custGeom>
            <a:avLst/>
            <a:gdLst/>
            <a:ahLst/>
            <a:cxnLst/>
            <a:rect l="l" t="t" r="r" b="b"/>
            <a:pathLst>
              <a:path h="2590800">
                <a:moveTo>
                  <a:pt x="0" y="0"/>
                </a:moveTo>
                <a:lnTo>
                  <a:pt x="1" y="25907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599" y="3200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45515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th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000"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Examp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04619"/>
            <a:ext cx="7529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141351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p 3:	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Rec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urs</a:t>
            </a:r>
            <a:r>
              <a:rPr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ive</a:t>
            </a:r>
            <a:r>
              <a:rPr sz="2400" spc="-5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ca</a:t>
            </a:r>
            <a:r>
              <a:rPr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ll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s 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ma</a:t>
            </a:r>
            <a:r>
              <a:rPr sz="2400" spc="-15" dirty="0">
                <a:solidFill>
                  <a:srgbClr val="0433FF"/>
                </a:solidFill>
                <a:latin typeface="Times New Roman"/>
                <a:cs typeface="Times New Roman"/>
              </a:rPr>
              <a:t>ke</a:t>
            </a:r>
            <a:r>
              <a:rPr sz="2400" spc="-5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433FF"/>
                </a:solidFill>
                <a:latin typeface="Times New Roman"/>
                <a:cs typeface="Times New Roman"/>
              </a:rPr>
              <a:t>progr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ss </a:t>
            </a:r>
            <a:r>
              <a:rPr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ow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rd </a:t>
            </a:r>
            <a:r>
              <a:rPr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t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0433FF"/>
                </a:solidFill>
                <a:latin typeface="Times New Roman"/>
                <a:cs typeface="Times New Roman"/>
              </a:rPr>
              <a:t>rmin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" y="1801659"/>
            <a:ext cx="164211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0" dirty="0">
                <a:latin typeface="Calibri"/>
                <a:cs typeface="Calibri"/>
              </a:rPr>
              <a:t>def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220" dirty="0">
                <a:latin typeface="Arial"/>
                <a:cs typeface="Arial"/>
              </a:rPr>
              <a:t>num_e</a:t>
            </a:r>
            <a:r>
              <a:rPr sz="2200" spc="-185" dirty="0">
                <a:latin typeface="Arial"/>
                <a:cs typeface="Arial"/>
              </a:rPr>
              <a:t>s</a:t>
            </a:r>
            <a:r>
              <a:rPr sz="2200" spc="-90" dirty="0">
                <a:latin typeface="Arial"/>
                <a:cs typeface="Arial"/>
              </a:rPr>
              <a:t>(s):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339" y="2152179"/>
            <a:ext cx="2877820" cy="13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0"/>
              </a:lnSpc>
            </a:pPr>
            <a:r>
              <a:rPr sz="2200" spc="-130" dirty="0">
                <a:solidFill>
                  <a:srgbClr val="008000"/>
                </a:solidFill>
                <a:latin typeface="Arial"/>
                <a:cs typeface="Arial"/>
              </a:rPr>
              <a:t>"""Returns:</a:t>
            </a:r>
            <a:r>
              <a:rPr sz="2200" spc="-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2200" spc="-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2200" spc="-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8000"/>
                </a:solidFill>
                <a:latin typeface="Arial"/>
                <a:cs typeface="Arial"/>
              </a:rPr>
              <a:t>‘e’s</a:t>
            </a:r>
            <a:r>
              <a:rPr sz="2200" spc="-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2200" spc="-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8000"/>
                </a:solidFill>
                <a:latin typeface="Arial"/>
                <a:cs typeface="Arial"/>
              </a:rPr>
              <a:t>s"""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spc="85" dirty="0">
                <a:solidFill>
                  <a:srgbClr val="595959"/>
                </a:solidFill>
                <a:latin typeface="Arial"/>
                <a:cs typeface="Arial"/>
              </a:rPr>
              <a:t>#</a:t>
            </a:r>
            <a:r>
              <a:rPr sz="22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595959"/>
                </a:solidFill>
                <a:latin typeface="Arial"/>
                <a:cs typeface="Arial"/>
              </a:rPr>
              <a:t>{s</a:t>
            </a:r>
            <a:r>
              <a:rPr sz="22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22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595959"/>
                </a:solidFill>
                <a:latin typeface="Arial"/>
                <a:cs typeface="Arial"/>
              </a:rPr>
              <a:t>empty}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b="1" spc="40" dirty="0">
                <a:latin typeface="Calibri"/>
                <a:cs typeface="Calibri"/>
              </a:rPr>
              <a:t>if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200" dirty="0">
                <a:latin typeface="Arial"/>
                <a:cs typeface="Arial"/>
              </a:rPr>
              <a:t>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95" dirty="0">
                <a:latin typeface="Arial"/>
                <a:cs typeface="Arial"/>
              </a:rPr>
              <a:t>==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8000"/>
                </a:solidFill>
                <a:latin typeface="Arial"/>
                <a:cs typeface="Arial"/>
              </a:rPr>
              <a:t>''</a:t>
            </a:r>
            <a:r>
              <a:rPr sz="2200" spc="-145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292100">
              <a:lnSpc>
                <a:spcPts val="2620"/>
              </a:lnSpc>
            </a:pPr>
            <a:r>
              <a:rPr sz="2200" b="1" spc="-50" dirty="0">
                <a:latin typeface="Calibri"/>
                <a:cs typeface="Calibri"/>
              </a:rPr>
              <a:t>return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135" dirty="0">
                <a:latin typeface="Arial"/>
                <a:cs typeface="Arial"/>
              </a:rPr>
              <a:t>0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2340" y="3828579"/>
            <a:ext cx="446341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0"/>
              </a:lnSpc>
            </a:pPr>
            <a:r>
              <a:rPr sz="2200" spc="85" dirty="0">
                <a:solidFill>
                  <a:srgbClr val="606060"/>
                </a:solidFill>
                <a:latin typeface="Arial"/>
                <a:cs typeface="Arial"/>
              </a:rPr>
              <a:t>#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360" dirty="0">
                <a:solidFill>
                  <a:srgbClr val="606060"/>
                </a:solidFill>
                <a:latin typeface="Arial"/>
                <a:cs typeface="Arial"/>
              </a:rPr>
              <a:t>{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606060"/>
                </a:solidFill>
                <a:latin typeface="Arial"/>
                <a:cs typeface="Arial"/>
              </a:rPr>
              <a:t>at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606060"/>
                </a:solidFill>
                <a:latin typeface="Arial"/>
                <a:cs typeface="Arial"/>
              </a:rPr>
              <a:t>least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606060"/>
                </a:solidFill>
                <a:latin typeface="Arial"/>
                <a:cs typeface="Arial"/>
              </a:rPr>
              <a:t>one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606060"/>
                </a:solidFill>
                <a:latin typeface="Arial"/>
                <a:cs typeface="Arial"/>
              </a:rPr>
              <a:t>char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360" dirty="0">
                <a:solidFill>
                  <a:srgbClr val="60606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spc="85" dirty="0">
                <a:solidFill>
                  <a:srgbClr val="606060"/>
                </a:solidFill>
                <a:latin typeface="Arial"/>
                <a:cs typeface="Arial"/>
              </a:rPr>
              <a:t>#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606060"/>
                </a:solidFill>
                <a:latin typeface="Arial"/>
                <a:cs typeface="Arial"/>
              </a:rPr>
              <a:t>return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606060"/>
                </a:solidFill>
                <a:latin typeface="Arial"/>
                <a:cs typeface="Arial"/>
              </a:rPr>
              <a:t>#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606060"/>
                </a:solidFill>
                <a:latin typeface="Arial"/>
                <a:cs typeface="Arial"/>
              </a:rPr>
              <a:t>of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606060"/>
                </a:solidFill>
                <a:latin typeface="Arial"/>
                <a:cs typeface="Arial"/>
              </a:rPr>
              <a:t>‘e’s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606060"/>
                </a:solidFill>
                <a:latin typeface="Arial"/>
                <a:cs typeface="Arial"/>
              </a:rPr>
              <a:t>in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606060"/>
                </a:solidFill>
                <a:latin typeface="Arial"/>
                <a:cs typeface="Arial"/>
              </a:rPr>
              <a:t>s[0]+#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606060"/>
                </a:solidFill>
                <a:latin typeface="Arial"/>
                <a:cs typeface="Arial"/>
              </a:rPr>
              <a:t>of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606060"/>
                </a:solidFill>
                <a:latin typeface="Arial"/>
                <a:cs typeface="Arial"/>
              </a:rPr>
              <a:t>‘e’s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606060"/>
                </a:solidFill>
                <a:latin typeface="Arial"/>
                <a:cs typeface="Arial"/>
              </a:rPr>
              <a:t>in</a:t>
            </a:r>
            <a:r>
              <a:rPr sz="2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606060"/>
                </a:solidFill>
                <a:latin typeface="Arial"/>
                <a:cs typeface="Arial"/>
              </a:rPr>
              <a:t>s[1:]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501679"/>
            <a:ext cx="5576570" cy="1328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0">
              <a:lnSpc>
                <a:spcPct val="100000"/>
              </a:lnSpc>
              <a:tabLst>
                <a:tab pos="4072890" algn="l"/>
              </a:tabLst>
            </a:pPr>
            <a:r>
              <a:rPr sz="2200" b="1" spc="-50" dirty="0">
                <a:latin typeface="Calibri"/>
                <a:cs typeface="Calibri"/>
              </a:rPr>
              <a:t>return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70" dirty="0">
                <a:latin typeface="Arial"/>
                <a:cs typeface="Arial"/>
              </a:rPr>
              <a:t>(1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b="1" spc="40" dirty="0">
                <a:latin typeface="Calibri"/>
                <a:cs typeface="Calibri"/>
              </a:rPr>
              <a:t>if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100" dirty="0">
                <a:latin typeface="Arial"/>
                <a:cs typeface="Arial"/>
              </a:rPr>
              <a:t>s[0]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95" dirty="0">
                <a:latin typeface="Arial"/>
                <a:cs typeface="Arial"/>
              </a:rPr>
              <a:t>==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8000"/>
                </a:solidFill>
                <a:latin typeface="Arial"/>
                <a:cs typeface="Arial"/>
              </a:rPr>
              <a:t>'e'</a:t>
            </a:r>
            <a:r>
              <a:rPr sz="2200" spc="-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latin typeface="Calibri"/>
                <a:cs typeface="Calibri"/>
              </a:rPr>
              <a:t>else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70" dirty="0">
                <a:latin typeface="Arial"/>
                <a:cs typeface="Arial"/>
              </a:rPr>
              <a:t>0)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95" dirty="0">
                <a:latin typeface="Arial"/>
                <a:cs typeface="Arial"/>
              </a:rPr>
              <a:t>+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220" dirty="0">
                <a:latin typeface="Arial"/>
                <a:cs typeface="Arial"/>
              </a:rPr>
              <a:t>num_e</a:t>
            </a:r>
            <a:r>
              <a:rPr sz="2200" spc="-185" dirty="0">
                <a:latin typeface="Arial"/>
                <a:cs typeface="Arial"/>
              </a:rPr>
              <a:t>s</a:t>
            </a:r>
            <a:r>
              <a:rPr sz="2200" spc="-75" dirty="0">
                <a:latin typeface="Arial"/>
                <a:cs typeface="Arial"/>
              </a:rPr>
              <a:t>(s[1:])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9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p 4: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Rec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urs</a:t>
            </a:r>
            <a:r>
              <a:rPr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ive</a:t>
            </a:r>
            <a:r>
              <a:rPr sz="2400" spc="-5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ca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433FF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433FF"/>
                </a:solidFill>
                <a:latin typeface="Times New Roman"/>
                <a:cs typeface="Times New Roman"/>
              </a:rPr>
              <a:t>s 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orr</a:t>
            </a:r>
            <a:r>
              <a:rPr sz="2400" spc="-20" dirty="0">
                <a:solidFill>
                  <a:srgbClr val="0433FF"/>
                </a:solidFill>
                <a:latin typeface="Times New Roman"/>
                <a:cs typeface="Times New Roman"/>
              </a:rPr>
              <a:t>ec</a:t>
            </a:r>
            <a:r>
              <a:rPr sz="2400" spc="-10" dirty="0">
                <a:solidFill>
                  <a:srgbClr val="0433FF"/>
                </a:solidFill>
                <a:latin typeface="Times New Roman"/>
                <a:cs typeface="Times New Roman"/>
              </a:rPr>
              <a:t>t</a:t>
            </a:r>
            <a:endParaRPr sz="24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10"/>
              </a:spcBef>
              <a:tabLst>
                <a:tab pos="755015" algn="l"/>
              </a:tabLst>
            </a:pPr>
            <a:r>
              <a:rPr sz="2200" spc="-70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200" spc="-7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200" spc="-10" dirty="0" smtClean="0">
                <a:latin typeface="Times New Roman"/>
                <a:cs typeface="Times New Roman"/>
              </a:rPr>
              <a:t>Just </a:t>
            </a:r>
            <a:r>
              <a:rPr sz="2200" spc="-15" dirty="0" smtClean="0">
                <a:latin typeface="Times New Roman"/>
                <a:cs typeface="Times New Roman"/>
              </a:rPr>
              <a:t>chec</a:t>
            </a:r>
            <a:r>
              <a:rPr sz="2200" dirty="0" smtClean="0">
                <a:latin typeface="Times New Roman"/>
                <a:cs typeface="Times New Roman"/>
              </a:rPr>
              <a:t>k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15" dirty="0">
                <a:latin typeface="Times New Roman"/>
                <a:cs typeface="Times New Roman"/>
              </a:rPr>
              <a:t>pec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spc="-65" dirty="0">
                <a:latin typeface="Times New Roman"/>
                <a:cs typeface="Times New Roman"/>
              </a:rPr>
              <a:t>fi</a:t>
            </a:r>
            <a:r>
              <a:rPr sz="2200" spc="-15" dirty="0">
                <a:latin typeface="Times New Roman"/>
                <a:cs typeface="Times New Roman"/>
              </a:rPr>
              <a:t>ca</a:t>
            </a:r>
            <a:r>
              <a:rPr sz="2200" spc="-10" dirty="0">
                <a:latin typeface="Times New Roman"/>
                <a:cs typeface="Times New Roman"/>
              </a:rPr>
              <a:t>ti</a:t>
            </a:r>
            <a:r>
              <a:rPr sz="2200" dirty="0">
                <a:latin typeface="Times New Roman"/>
                <a:cs typeface="Times New Roman"/>
              </a:rPr>
              <a:t>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66028" y="3790890"/>
            <a:ext cx="1802130" cy="400685"/>
          </a:xfrm>
          <a:prstGeom prst="rect">
            <a:avLst/>
          </a:prstGeom>
          <a:solidFill>
            <a:srgbClr val="FFFDA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argu</a:t>
            </a:r>
            <a:r>
              <a:rPr sz="20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ment s[1:]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0" y="1733490"/>
            <a:ext cx="1600200" cy="400685"/>
          </a:xfrm>
          <a:custGeom>
            <a:avLst/>
            <a:gdLst/>
            <a:ahLst/>
            <a:cxnLst/>
            <a:rect l="l" t="t" r="r" b="b"/>
            <a:pathLst>
              <a:path w="1600200" h="400685">
                <a:moveTo>
                  <a:pt x="0" y="0"/>
                </a:moveTo>
                <a:lnTo>
                  <a:pt x="1600198" y="0"/>
                </a:lnTo>
                <a:lnTo>
                  <a:pt x="1600198" y="400110"/>
                </a:lnTo>
                <a:lnTo>
                  <a:pt x="0" y="400110"/>
                </a:lnTo>
                <a:lnTo>
                  <a:pt x="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7999" y="1733490"/>
            <a:ext cx="1600200" cy="400685"/>
          </a:xfrm>
          <a:custGeom>
            <a:avLst/>
            <a:gdLst/>
            <a:ahLst/>
            <a:cxnLst/>
            <a:rect l="l" t="t" r="r" b="b"/>
            <a:pathLst>
              <a:path w="1600200" h="400685">
                <a:moveTo>
                  <a:pt x="0" y="0"/>
                </a:moveTo>
                <a:lnTo>
                  <a:pt x="1600199" y="0"/>
                </a:lnTo>
                <a:lnTo>
                  <a:pt x="1600199" y="400110"/>
                </a:lnTo>
                <a:lnTo>
                  <a:pt x="0" y="40011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87809" y="1830010"/>
            <a:ext cx="13258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p</a:t>
            </a:r>
            <a:r>
              <a:rPr sz="20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arame</a:t>
            </a:r>
            <a:r>
              <a:rPr sz="20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ter</a:t>
            </a:r>
            <a:r>
              <a:rPr sz="2000" b="1" spc="-3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7798" y="2107049"/>
            <a:ext cx="3475354" cy="1169670"/>
          </a:xfrm>
          <a:prstGeom prst="rect">
            <a:avLst/>
          </a:prstGeom>
          <a:solidFill>
            <a:srgbClr val="E1F0F2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112395">
              <a:lnSpc>
                <a:spcPct val="125000"/>
              </a:lnSpc>
            </a:pP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gument</a:t>
            </a:r>
            <a:r>
              <a:rPr sz="2000" dirty="0">
                <a:latin typeface="Times New Roman"/>
                <a:cs typeface="Times New Roman"/>
              </a:rPr>
              <a:t> s</a:t>
            </a:r>
            <a:r>
              <a:rPr sz="2000" spc="-10" dirty="0">
                <a:latin typeface="Times New Roman"/>
                <a:cs typeface="Times New Roman"/>
              </a:rPr>
              <a:t>[1:</a:t>
            </a:r>
            <a:r>
              <a:rPr sz="2000" dirty="0">
                <a:latin typeface="Times New Roman"/>
                <a:cs typeface="Times New Roman"/>
              </a:rPr>
              <a:t>]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 s</a:t>
            </a:r>
            <a:r>
              <a:rPr sz="2000" spc="-10" dirty="0">
                <a:latin typeface="Times New Roman"/>
                <a:cs typeface="Times New Roman"/>
              </a:rPr>
              <a:t>malle</a:t>
            </a:r>
            <a:r>
              <a:rPr sz="2000" dirty="0">
                <a:latin typeface="Times New Roman"/>
                <a:cs typeface="Times New Roman"/>
              </a:rPr>
              <a:t>r </a:t>
            </a:r>
            <a:r>
              <a:rPr sz="2000" spc="-10" dirty="0">
                <a:latin typeface="Times New Roman"/>
                <a:cs typeface="Times New Roman"/>
              </a:rPr>
              <a:t>tha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10" dirty="0">
                <a:latin typeface="Times New Roman"/>
                <a:cs typeface="Times New Roman"/>
              </a:rPr>
              <a:t>paramete</a:t>
            </a:r>
            <a:r>
              <a:rPr sz="2000" dirty="0">
                <a:latin typeface="Times New Roman"/>
                <a:cs typeface="Times New Roman"/>
              </a:rPr>
              <a:t>r s, so </a:t>
            </a:r>
            <a:r>
              <a:rPr sz="2000" spc="-10" dirty="0">
                <a:latin typeface="Times New Roman"/>
                <a:cs typeface="Times New Roman"/>
              </a:rPr>
              <a:t>there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 </a:t>
            </a:r>
            <a:r>
              <a:rPr sz="2000" spc="-10" dirty="0">
                <a:latin typeface="Times New Roman"/>
                <a:cs typeface="Times New Roman"/>
              </a:rPr>
              <a:t>progr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ss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ow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rd </a:t>
            </a:r>
            <a:r>
              <a:rPr sz="2000" spc="-10" dirty="0">
                <a:latin typeface="Times New Roman"/>
                <a:cs typeface="Times New Roman"/>
              </a:rPr>
              <a:t>reachi</a:t>
            </a:r>
            <a:r>
              <a:rPr sz="2000" dirty="0">
                <a:latin typeface="Times New Roman"/>
                <a:cs typeface="Times New Roman"/>
              </a:rPr>
              <a:t>ng </a:t>
            </a:r>
            <a:r>
              <a:rPr sz="2000" spc="-10" dirty="0">
                <a:latin typeface="Times New Roman"/>
                <a:cs typeface="Times New Roman"/>
              </a:rPr>
              <a:t>ba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93096" y="4191000"/>
            <a:ext cx="873760" cy="295910"/>
          </a:xfrm>
          <a:custGeom>
            <a:avLst/>
            <a:gdLst/>
            <a:ahLst/>
            <a:cxnLst/>
            <a:rect l="l" t="t" r="r" b="b"/>
            <a:pathLst>
              <a:path w="873759" h="295910">
                <a:moveTo>
                  <a:pt x="873717" y="0"/>
                </a:moveTo>
                <a:lnTo>
                  <a:pt x="0" y="295641"/>
                </a:lnTo>
              </a:path>
            </a:pathLst>
          </a:custGeom>
          <a:ln w="28574">
            <a:solidFill>
              <a:srgbClr val="94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6028" y="4382336"/>
            <a:ext cx="158750" cy="135890"/>
          </a:xfrm>
          <a:custGeom>
            <a:avLst/>
            <a:gdLst/>
            <a:ahLst/>
            <a:cxnLst/>
            <a:rect l="l" t="t" r="r" b="b"/>
            <a:pathLst>
              <a:path w="158750" h="135889">
                <a:moveTo>
                  <a:pt x="112440" y="0"/>
                </a:moveTo>
                <a:lnTo>
                  <a:pt x="0" y="113463"/>
                </a:lnTo>
                <a:lnTo>
                  <a:pt x="158234" y="135337"/>
                </a:lnTo>
                <a:lnTo>
                  <a:pt x="81202" y="85986"/>
                </a:lnTo>
                <a:lnTo>
                  <a:pt x="112440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90775" y="1933546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>
                <a:moveTo>
                  <a:pt x="65722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94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1862108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0"/>
                </a:moveTo>
                <a:lnTo>
                  <a:pt x="0" y="71437"/>
                </a:lnTo>
                <a:lnTo>
                  <a:pt x="142875" y="142875"/>
                </a:lnTo>
                <a:lnTo>
                  <a:pt x="85725" y="71437"/>
                </a:lnTo>
                <a:lnTo>
                  <a:pt x="142875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799" y="2133600"/>
            <a:ext cx="0" cy="2590800"/>
          </a:xfrm>
          <a:custGeom>
            <a:avLst/>
            <a:gdLst/>
            <a:ahLst/>
            <a:cxnLst/>
            <a:rect l="l" t="t" r="r" b="b"/>
            <a:pathLst>
              <a:path h="2590800">
                <a:moveTo>
                  <a:pt x="0" y="0"/>
                </a:moveTo>
                <a:lnTo>
                  <a:pt x="1" y="25907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0599" y="3200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4234574" y="769964"/>
            <a:ext cx="3928658" cy="4026310"/>
          </a:xfrm>
          <a:prstGeom prst="wedgeEllipseCallout">
            <a:avLst>
              <a:gd name="adj1" fmla="val -53869"/>
              <a:gd name="adj2" fmla="val 59570"/>
            </a:avLst>
          </a:prstGeom>
          <a:gradFill rotWithShape="1">
            <a:gsLst>
              <a:gs pos="0">
                <a:srgbClr val="FA6A33">
                  <a:satMod val="103000"/>
                  <a:lumMod val="102000"/>
                  <a:tint val="94000"/>
                </a:srgbClr>
              </a:gs>
              <a:gs pos="50000">
                <a:srgbClr val="FA6A33">
                  <a:satMod val="110000"/>
                  <a:lumMod val="100000"/>
                  <a:shade val="100000"/>
                </a:srgbClr>
              </a:gs>
              <a:gs pos="100000">
                <a:srgbClr val="FA6A3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FA6A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5196" y="4801495"/>
            <a:ext cx="4806669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86B97"/>
                </a:solidFill>
                <a:latin typeface="Arial"/>
                <a:ea typeface="+mj-ea"/>
                <a:cs typeface="Arial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7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Questions</a:t>
            </a:r>
            <a:endParaRPr lang="en-US" sz="7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1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ctr">
              <a:buClr>
                <a:srgbClr val="DD8047"/>
              </a:buClr>
            </a:pPr>
            <a:r>
              <a:rPr lang="en-CA" dirty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CA" dirty="0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11:</a:t>
            </a:r>
            <a:endParaRPr lang="en-CA" dirty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Clr>
                <a:srgbClr val="DD8047"/>
              </a:buClr>
            </a:pPr>
            <a:r>
              <a:rPr lang="en-US" b="1" dirty="0"/>
              <a:t>Fruitful </a:t>
            </a:r>
            <a:r>
              <a:rPr lang="en-US" b="1" dirty="0" smtClean="0"/>
              <a:t>functions -- </a:t>
            </a:r>
            <a:r>
              <a:rPr lang="en-CA" dirty="0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Recursion</a:t>
            </a:r>
            <a:endParaRPr lang="en-CA" dirty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buClr>
                <a:srgbClr val="DD8047"/>
              </a:buClr>
            </a:pPr>
            <a:r>
              <a:rPr lang="en-CA" dirty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Recursion</a:t>
            </a:r>
            <a:endParaRPr lang="en-CA" sz="4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80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385346"/>
            <a:ext cx="815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9213" y="1905000"/>
            <a:ext cx="8534400" cy="2057400"/>
          </a:xfrm>
          <a:prstGeom prst="rect">
            <a:avLst/>
          </a:prstGeom>
          <a:solidFill>
            <a:srgbClr val="AEFBA3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734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420370" algn="l"/>
              </a:tabLst>
            </a:pP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ec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ive</a:t>
            </a:r>
            <a:r>
              <a:rPr sz="2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2800" b="1" spc="-80" dirty="0">
                <a:solidFill>
                  <a:srgbClr val="800000"/>
                </a:solidFill>
                <a:latin typeface="Times New Roman"/>
                <a:cs typeface="Times New Roman"/>
              </a:rPr>
              <a:t>fi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sz="28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iti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on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419734">
              <a:lnSpc>
                <a:spcPct val="100000"/>
              </a:lnSpc>
              <a:spcBef>
                <a:spcPts val="610"/>
              </a:spcBef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fi</a:t>
            </a:r>
            <a:r>
              <a:rPr sz="2800" spc="-10" dirty="0">
                <a:latin typeface="Times New Roman"/>
                <a:cs typeface="Times New Roman"/>
              </a:rPr>
              <a:t>niti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15" dirty="0">
                <a:latin typeface="Times New Roman"/>
                <a:cs typeface="Times New Roman"/>
              </a:rPr>
              <a:t>th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fi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erm</a:t>
            </a:r>
            <a:r>
              <a:rPr sz="2800" dirty="0">
                <a:latin typeface="Times New Roman"/>
                <a:cs typeface="Times New Roman"/>
              </a:rPr>
              <a:t>s of </a:t>
            </a:r>
            <a:r>
              <a:rPr sz="2800" spc="-10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f</a:t>
            </a:r>
          </a:p>
          <a:p>
            <a:pPr marL="419734" indent="-34290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Font typeface="Times New Roman"/>
              <a:buChar char="•"/>
              <a:tabLst>
                <a:tab pos="420370" algn="l"/>
              </a:tabLst>
            </a:pP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ec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ive</a:t>
            </a:r>
            <a:r>
              <a:rPr sz="2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800000"/>
                </a:solidFill>
                <a:latin typeface="Times New Roman"/>
                <a:cs typeface="Times New Roman"/>
              </a:rPr>
              <a:t>F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un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28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ti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on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419734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5" dirty="0">
                <a:latin typeface="Times New Roman"/>
                <a:cs typeface="Times New Roman"/>
              </a:rPr>
              <a:t>function th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ca</a:t>
            </a:r>
            <a:r>
              <a:rPr sz="2800" spc="-10" dirty="0">
                <a:latin typeface="Times New Roman"/>
                <a:cs typeface="Times New Roman"/>
              </a:rPr>
              <a:t>ll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10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spc="-15" dirty="0">
                <a:latin typeface="Times New Roman"/>
                <a:cs typeface="Times New Roman"/>
              </a:rPr>
              <a:t>(dir</a:t>
            </a:r>
            <a:r>
              <a:rPr sz="2800" spc="-20" dirty="0">
                <a:latin typeface="Times New Roman"/>
                <a:cs typeface="Times New Roman"/>
              </a:rPr>
              <a:t>ec</a:t>
            </a:r>
            <a:r>
              <a:rPr sz="2800" spc="-10" dirty="0">
                <a:latin typeface="Times New Roman"/>
                <a:cs typeface="Times New Roman"/>
              </a:rPr>
              <a:t>tl</a:t>
            </a:r>
            <a:r>
              <a:rPr sz="2800" dirty="0">
                <a:latin typeface="Times New Roman"/>
                <a:cs typeface="Times New Roman"/>
              </a:rPr>
              <a:t>y or </a:t>
            </a:r>
            <a:r>
              <a:rPr sz="2800" spc="-15" dirty="0">
                <a:latin typeface="Times New Roman"/>
                <a:cs typeface="Times New Roman"/>
              </a:rPr>
              <a:t>indir</a:t>
            </a:r>
            <a:r>
              <a:rPr sz="2800" spc="-20" dirty="0">
                <a:latin typeface="Times New Roman"/>
                <a:cs typeface="Times New Roman"/>
              </a:rPr>
              <a:t>ec</a:t>
            </a:r>
            <a:r>
              <a:rPr sz="2800" spc="-10" dirty="0">
                <a:latin typeface="Times New Roman"/>
                <a:cs typeface="Times New Roman"/>
              </a:rPr>
              <a:t>tl</a:t>
            </a:r>
            <a:r>
              <a:rPr sz="2800" dirty="0">
                <a:latin typeface="Times New Roman"/>
                <a:cs typeface="Times New Roman"/>
              </a:rPr>
              <a:t>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9213" y="4343400"/>
            <a:ext cx="8534400" cy="1676400"/>
          </a:xfrm>
          <a:prstGeom prst="rect">
            <a:avLst/>
          </a:prstGeom>
          <a:solidFill>
            <a:srgbClr val="FFFDA9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734" indent="-342900">
              <a:lnSpc>
                <a:spcPts val="3345"/>
              </a:lnSpc>
              <a:buClr>
                <a:srgbClr val="FF0000"/>
              </a:buClr>
              <a:buFont typeface="Times New Roman"/>
              <a:buChar char="•"/>
              <a:tabLst>
                <a:tab pos="420370" algn="l"/>
              </a:tabLst>
            </a:pP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ec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sz="28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on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If you 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point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, s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top;</a:t>
            </a:r>
            <a:endParaRPr sz="2800" dirty="0">
              <a:latin typeface="Times New Roman"/>
              <a:cs typeface="Times New Roman"/>
            </a:endParaRPr>
          </a:p>
          <a:p>
            <a:pPr marL="2172335">
              <a:lnSpc>
                <a:spcPts val="3345"/>
              </a:lnSpc>
            </a:pP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oth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rw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, s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Rec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urs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on</a:t>
            </a:r>
            <a:endParaRPr sz="2800" dirty="0">
              <a:latin typeface="Times New Roman"/>
              <a:cs typeface="Times New Roman"/>
            </a:endParaRPr>
          </a:p>
          <a:p>
            <a:pPr marL="419734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Font typeface="Times New Roman"/>
              <a:buChar char="•"/>
              <a:tabLst>
                <a:tab pos="420370" algn="l"/>
              </a:tabLst>
            </a:pP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In</a:t>
            </a:r>
            <a:r>
              <a:rPr sz="2800" b="1" spc="-80" dirty="0">
                <a:solidFill>
                  <a:srgbClr val="800000"/>
                </a:solidFill>
                <a:latin typeface="Times New Roman"/>
                <a:cs typeface="Times New Roman"/>
              </a:rPr>
              <a:t>fin</a:t>
            </a:r>
            <a:r>
              <a:rPr sz="28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ite</a:t>
            </a:r>
            <a:r>
              <a:rPr sz="2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ec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sz="28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0000FF"/>
                </a:solidFill>
                <a:latin typeface="Times New Roman"/>
                <a:cs typeface="Times New Roman"/>
              </a:rPr>
              <a:t>Infi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nite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Rec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urs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on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55" y="533400"/>
            <a:ext cx="853135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sz="4000" b="1" spc="-4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ath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  <a:r>
              <a:rPr sz="4000"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sz="4000" b="1" spc="-3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9123" y="1676400"/>
            <a:ext cx="4541520" cy="3418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19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on-r</a:t>
            </a:r>
            <a:r>
              <a:rPr sz="3200" spc="-20" dirty="0">
                <a:latin typeface="Times New Roman"/>
                <a:cs typeface="Times New Roman"/>
              </a:rPr>
              <a:t>ec</a:t>
            </a:r>
            <a:r>
              <a:rPr sz="3200" dirty="0">
                <a:latin typeface="Times New Roman"/>
                <a:cs typeface="Times New Roman"/>
              </a:rPr>
              <a:t>urs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-20" dirty="0">
                <a:latin typeface="Times New Roman"/>
                <a:cs typeface="Times New Roman"/>
              </a:rPr>
              <a:t>ve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de</a:t>
            </a:r>
            <a:r>
              <a:rPr sz="3200" spc="-90" dirty="0">
                <a:latin typeface="Times New Roman"/>
                <a:cs typeface="Times New Roman"/>
              </a:rPr>
              <a:t>fi</a:t>
            </a:r>
            <a:r>
              <a:rPr sz="3200" spc="-20" dirty="0"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ition: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n! </a:t>
            </a:r>
            <a:r>
              <a:rPr sz="3200" spc="-20" dirty="0">
                <a:latin typeface="Times New Roman"/>
                <a:cs typeface="Times New Roman"/>
              </a:rPr>
              <a:t>=</a:t>
            </a:r>
            <a:r>
              <a:rPr sz="3200" dirty="0">
                <a:latin typeface="Times New Roman"/>
                <a:cs typeface="Times New Roman"/>
              </a:rPr>
              <a:t> n </a:t>
            </a:r>
            <a:r>
              <a:rPr sz="3200" spc="-20" dirty="0">
                <a:latin typeface="Times New Roman"/>
                <a:cs typeface="Times New Roman"/>
              </a:rPr>
              <a:t>×</a:t>
            </a:r>
            <a:r>
              <a:rPr sz="3200" dirty="0">
                <a:latin typeface="Times New Roman"/>
                <a:cs typeface="Times New Roman"/>
              </a:rPr>
              <a:t> n-1 </a:t>
            </a:r>
            <a:r>
              <a:rPr sz="3200" spc="-20" dirty="0">
                <a:latin typeface="Times New Roman"/>
                <a:cs typeface="Times New Roman"/>
              </a:rPr>
              <a:t>×</a:t>
            </a:r>
            <a:r>
              <a:rPr sz="3200" dirty="0">
                <a:latin typeface="Times New Roman"/>
                <a:cs typeface="Times New Roman"/>
              </a:rPr>
              <a:t> … </a:t>
            </a:r>
            <a:r>
              <a:rPr sz="3200" spc="-20" dirty="0">
                <a:latin typeface="Times New Roman"/>
                <a:cs typeface="Times New Roman"/>
              </a:rPr>
              <a:t>×</a:t>
            </a:r>
            <a:r>
              <a:rPr sz="3200" dirty="0">
                <a:latin typeface="Times New Roman"/>
                <a:cs typeface="Times New Roman"/>
              </a:rPr>
              <a:t> 2 </a:t>
            </a:r>
            <a:r>
              <a:rPr sz="3200" spc="-20" dirty="0">
                <a:latin typeface="Times New Roman"/>
                <a:cs typeface="Times New Roman"/>
              </a:rPr>
              <a:t>×</a:t>
            </a:r>
            <a:r>
              <a:rPr sz="3200" dirty="0">
                <a:latin typeface="Times New Roman"/>
                <a:cs typeface="Times New Roman"/>
              </a:rPr>
              <a:t> 1</a:t>
            </a:r>
          </a:p>
          <a:p>
            <a:pPr marL="875665">
              <a:lnSpc>
                <a:spcPct val="100000"/>
              </a:lnSpc>
              <a:spcBef>
                <a:spcPts val="760"/>
              </a:spcBef>
            </a:pPr>
            <a:r>
              <a:rPr sz="3200" spc="-20" dirty="0">
                <a:latin typeface="Times New Roman"/>
                <a:cs typeface="Times New Roman"/>
              </a:rPr>
              <a:t>= n (n-1 × … × 2 × 1)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60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200" spc="-25" dirty="0">
                <a:latin typeface="Times New Roman"/>
                <a:cs typeface="Times New Roman"/>
              </a:rPr>
              <a:t>R</a:t>
            </a:r>
            <a:r>
              <a:rPr sz="3200" spc="-20" dirty="0">
                <a:latin typeface="Times New Roman"/>
                <a:cs typeface="Times New Roman"/>
              </a:rPr>
              <a:t>ec</a:t>
            </a:r>
            <a:r>
              <a:rPr sz="3200" dirty="0">
                <a:latin typeface="Times New Roman"/>
                <a:cs typeface="Times New Roman"/>
              </a:rPr>
              <a:t>urs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-20" dirty="0">
                <a:latin typeface="Times New Roman"/>
                <a:cs typeface="Times New Roman"/>
              </a:rPr>
              <a:t>ve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de</a:t>
            </a:r>
            <a:r>
              <a:rPr sz="3200" spc="-90" dirty="0">
                <a:latin typeface="Times New Roman"/>
                <a:cs typeface="Times New Roman"/>
              </a:rPr>
              <a:t>fi</a:t>
            </a:r>
            <a:r>
              <a:rPr sz="3200" spc="-20" dirty="0"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ition</a:t>
            </a:r>
            <a:r>
              <a:rPr sz="3200" spc="-15" dirty="0" smtClean="0">
                <a:latin typeface="Times New Roman"/>
                <a:cs typeface="Times New Roman"/>
              </a:rPr>
              <a:t>:</a:t>
            </a:r>
            <a:endParaRPr lang="en-CA" sz="3200" spc="-15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60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8" y="4439344"/>
            <a:ext cx="2049145" cy="10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800"/>
              </a:lnSpc>
            </a:pPr>
            <a:r>
              <a:rPr sz="3200" dirty="0">
                <a:latin typeface="Times New Roman"/>
                <a:cs typeface="Times New Roman"/>
              </a:rPr>
              <a:t>n! </a:t>
            </a:r>
            <a:r>
              <a:rPr sz="3200" spc="-20" dirty="0">
                <a:latin typeface="Times New Roman"/>
                <a:cs typeface="Times New Roman"/>
              </a:rPr>
              <a:t>= n (n-1)! 0! = 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6440" y="4622847"/>
            <a:ext cx="14338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for n </a:t>
            </a:r>
            <a:r>
              <a:rPr sz="3200" spc="-20" dirty="0">
                <a:solidFill>
                  <a:srgbClr val="0000FF"/>
                </a:solidFill>
                <a:latin typeface="Times New Roman"/>
                <a:cs typeface="Times New Roman"/>
              </a:rPr>
              <a:t>≥ 0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7022" y="4223444"/>
            <a:ext cx="2564765" cy="172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800"/>
              </a:lnSpc>
            </a:pP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ec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ve</a:t>
            </a:r>
            <a:r>
              <a:rPr sz="32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as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32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Bas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 smtClean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3200" b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as</a:t>
            </a:r>
            <a:r>
              <a:rPr sz="3200" b="1" spc="-15" dirty="0" smtClean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endParaRPr lang="en-CA" sz="3200" b="1" spc="-15" dirty="0" smtClean="0">
              <a:solidFill>
                <a:srgbClr val="80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19800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625" y="5676900"/>
            <a:ext cx="7543800" cy="838200"/>
          </a:xfrm>
          <a:prstGeom prst="rect">
            <a:avLst/>
          </a:prstGeom>
          <a:solidFill>
            <a:srgbClr val="AEFBA3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3095">
              <a:lnSpc>
                <a:spcPct val="100000"/>
              </a:lnSpc>
            </a:pPr>
            <a:r>
              <a:rPr sz="3200" spc="-40" dirty="0">
                <a:latin typeface="Times New Roman"/>
                <a:cs typeface="Times New Roman"/>
              </a:rPr>
              <a:t>W</a:t>
            </a:r>
            <a:r>
              <a:rPr sz="3200" spc="-20" dirty="0">
                <a:latin typeface="Times New Roman"/>
                <a:cs typeface="Times New Roman"/>
              </a:rPr>
              <a:t>ha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happe</a:t>
            </a:r>
            <a:r>
              <a:rPr sz="3200" dirty="0">
                <a:latin typeface="Times New Roman"/>
                <a:cs typeface="Times New Roman"/>
              </a:rPr>
              <a:t>ns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 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he</a:t>
            </a:r>
            <a:r>
              <a:rPr sz="3200" spc="-15" dirty="0">
                <a:latin typeface="Times New Roman"/>
                <a:cs typeface="Times New Roman"/>
              </a:rPr>
              <a:t>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 no </a:t>
            </a:r>
            <a:r>
              <a:rPr sz="3200" spc="-20" dirty="0">
                <a:latin typeface="Times New Roman"/>
                <a:cs typeface="Times New Roman"/>
              </a:rPr>
              <a:t>ba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ca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?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732" y="533400"/>
            <a:ext cx="853135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b="1" spc="-3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  <a:r>
              <a:rPr sz="4000"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R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r>
              <a:rPr sz="4000"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spc="-3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07023"/>
            <a:ext cx="21647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25" dirty="0">
                <a:solidFill>
                  <a:srgbClr val="0000FF"/>
                </a:solidFill>
                <a:latin typeface="Arial"/>
                <a:cs typeface="Arial"/>
              </a:rPr>
              <a:t>def</a:t>
            </a:r>
            <a:r>
              <a:rPr sz="2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factorial(n):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911467"/>
            <a:ext cx="3458210" cy="140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2800" spc="-165" dirty="0">
                <a:solidFill>
                  <a:srgbClr val="008000"/>
                </a:solidFill>
                <a:latin typeface="Arial"/>
                <a:cs typeface="Arial"/>
              </a:rPr>
              <a:t>"""Returns: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008000"/>
                </a:solidFill>
                <a:latin typeface="Arial"/>
                <a:cs typeface="Arial"/>
              </a:rPr>
              <a:t>factorial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008000"/>
                </a:solidFill>
                <a:latin typeface="Arial"/>
                <a:cs typeface="Arial"/>
              </a:rPr>
              <a:t>n.</a:t>
            </a:r>
            <a:r>
              <a:rPr sz="2800" spc="-1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235" dirty="0">
                <a:solidFill>
                  <a:srgbClr val="008000"/>
                </a:solidFill>
                <a:latin typeface="Arial"/>
                <a:cs typeface="Arial"/>
              </a:rPr>
              <a:t>Pre: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008000"/>
                </a:solidFill>
                <a:latin typeface="Arial"/>
                <a:cs typeface="Arial"/>
              </a:rPr>
              <a:t>≥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235" dirty="0">
                <a:solidFill>
                  <a:srgbClr val="008000"/>
                </a:solidFill>
                <a:latin typeface="Arial"/>
                <a:cs typeface="Arial"/>
              </a:rPr>
              <a:t>an</a:t>
            </a:r>
            <a:r>
              <a:rPr sz="28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Arial"/>
                <a:cs typeface="Arial"/>
              </a:rPr>
              <a:t>int</a:t>
            </a:r>
            <a:r>
              <a:rPr sz="2800" spc="-100" dirty="0">
                <a:solidFill>
                  <a:srgbClr val="008000"/>
                </a:solidFill>
                <a:latin typeface="Arial"/>
                <a:cs typeface="Arial"/>
              </a:rPr>
              <a:t>"""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5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2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==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0: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939" y="3448167"/>
            <a:ext cx="11823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2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4476867"/>
            <a:ext cx="31699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2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n*factorial(n-1)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7697" y="1770817"/>
            <a:ext cx="2971800" cy="1371600"/>
          </a:xfrm>
          <a:prstGeom prst="rect">
            <a:avLst/>
          </a:prstGeom>
          <a:ln w="28574">
            <a:solidFill>
              <a:srgbClr val="6C6C6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  <a:tabLst>
                <a:tab pos="419734" algn="l"/>
              </a:tabLst>
            </a:pP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•	</a:t>
            </a:r>
            <a:r>
              <a:rPr sz="3600" dirty="0">
                <a:latin typeface="Times New Roman"/>
                <a:cs typeface="Times New Roman"/>
              </a:rPr>
              <a:t>n! </a:t>
            </a:r>
            <a:r>
              <a:rPr sz="3600" spc="-25" dirty="0">
                <a:latin typeface="Times New Roman"/>
                <a:cs typeface="Times New Roman"/>
              </a:rPr>
              <a:t>= n (n-1)!</a:t>
            </a:r>
            <a:endParaRPr sz="360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840"/>
              </a:spcBef>
              <a:tabLst>
                <a:tab pos="419734" algn="l"/>
              </a:tabLst>
            </a:pP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•	</a:t>
            </a:r>
            <a:r>
              <a:rPr sz="3600" dirty="0">
                <a:latin typeface="Times New Roman"/>
                <a:cs typeface="Times New Roman"/>
              </a:rPr>
              <a:t>0! </a:t>
            </a:r>
            <a:r>
              <a:rPr sz="3600" spc="-25" dirty="0">
                <a:latin typeface="Times New Roman"/>
                <a:cs typeface="Times New Roman"/>
              </a:rPr>
              <a:t>= 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1905000"/>
            <a:ext cx="0" cy="3048000"/>
          </a:xfrm>
          <a:custGeom>
            <a:avLst/>
            <a:gdLst/>
            <a:ahLst/>
            <a:cxnLst/>
            <a:rect l="l" t="t" r="r" b="b"/>
            <a:pathLst>
              <a:path h="3048000">
                <a:moveTo>
                  <a:pt x="0" y="0"/>
                </a:moveTo>
                <a:lnTo>
                  <a:pt x="1" y="30479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399" y="34290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1999" y="5257800"/>
            <a:ext cx="7543800" cy="838200"/>
          </a:xfrm>
          <a:prstGeom prst="rect">
            <a:avLst/>
          </a:prstGeom>
          <a:solidFill>
            <a:srgbClr val="AEFBA3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3095">
              <a:lnSpc>
                <a:spcPct val="100000"/>
              </a:lnSpc>
            </a:pPr>
            <a:r>
              <a:rPr sz="3200" spc="-40" dirty="0">
                <a:latin typeface="Times New Roman"/>
                <a:cs typeface="Times New Roman"/>
              </a:rPr>
              <a:t>W</a:t>
            </a:r>
            <a:r>
              <a:rPr sz="3200" spc="-20" dirty="0">
                <a:latin typeface="Times New Roman"/>
                <a:cs typeface="Times New Roman"/>
              </a:rPr>
              <a:t>ha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happe</a:t>
            </a:r>
            <a:r>
              <a:rPr sz="3200" dirty="0">
                <a:latin typeface="Times New Roman"/>
                <a:cs typeface="Times New Roman"/>
              </a:rPr>
              <a:t>ns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 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he</a:t>
            </a:r>
            <a:r>
              <a:rPr sz="3200" spc="-15" dirty="0">
                <a:latin typeface="Times New Roman"/>
                <a:cs typeface="Times New Roman"/>
              </a:rPr>
              <a:t>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 no </a:t>
            </a:r>
            <a:r>
              <a:rPr sz="3200" spc="-20" dirty="0">
                <a:latin typeface="Times New Roman"/>
                <a:cs typeface="Times New Roman"/>
              </a:rPr>
              <a:t>ba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ca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5730" y="4343400"/>
            <a:ext cx="2748915" cy="584835"/>
          </a:xfrm>
          <a:prstGeom prst="rect">
            <a:avLst/>
          </a:prstGeom>
          <a:solidFill>
            <a:srgbClr val="FFFDA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ec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ve</a:t>
            </a:r>
            <a:r>
              <a:rPr sz="32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as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5729" y="3352800"/>
            <a:ext cx="2748915" cy="584835"/>
          </a:xfrm>
          <a:prstGeom prst="rect">
            <a:avLst/>
          </a:prstGeom>
          <a:solidFill>
            <a:srgbClr val="FFFDA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Bas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as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(s)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153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sz="4000" b="1" spc="-25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r>
              <a:rPr sz="40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bonn</a:t>
            </a:r>
            <a:r>
              <a:rPr sz="4000" b="1" spc="-2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4000" b="1" spc="-25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sz="4000" b="1" spc="-1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000" b="1" spc="-2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</a:t>
            </a:r>
            <a:r>
              <a:rPr sz="4000" b="1" spc="-2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4000" b="1" spc="-25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sz="4000" b="1" spc="-2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sz="4000" b="1" spc="-2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76400"/>
            <a:ext cx="7922260" cy="13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  <a:tabLst>
                <a:tab pos="354965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•	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20" dirty="0">
                <a:latin typeface="Times New Roman"/>
                <a:cs typeface="Times New Roman"/>
              </a:rPr>
              <a:t>equenc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20" dirty="0">
                <a:latin typeface="Times New Roman"/>
                <a:cs typeface="Times New Roman"/>
              </a:rPr>
              <a:t>nu</a:t>
            </a:r>
            <a:r>
              <a:rPr sz="3200" spc="-30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rs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1, 1, 2, 3, 5, 8, 13, ...</a:t>
            </a:r>
          </a:p>
          <a:p>
            <a:pPr marL="4076700">
              <a:lnSpc>
                <a:spcPts val="2845"/>
              </a:lnSpc>
              <a:tabLst>
                <a:tab pos="4482465" algn="l"/>
                <a:tab pos="4888865" algn="l"/>
                <a:tab pos="5295265" algn="l"/>
                <a:tab pos="5701665" algn="l"/>
                <a:tab pos="6108065" algn="l"/>
                <a:tab pos="6590665" algn="l"/>
              </a:tabLst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0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1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2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3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4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5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6</a:t>
            </a:r>
          </a:p>
          <a:p>
            <a:pPr marL="469265">
              <a:lnSpc>
                <a:spcPct val="100000"/>
              </a:lnSpc>
              <a:spcBef>
                <a:spcPts val="525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xt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numbe</a:t>
            </a:r>
            <a:r>
              <a:rPr sz="2800" dirty="0">
                <a:latin typeface="Times New Roman"/>
                <a:cs typeface="Times New Roman"/>
              </a:rPr>
              <a:t>r by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ddi</a:t>
            </a:r>
            <a:r>
              <a:rPr sz="2800" dirty="0">
                <a:latin typeface="Times New Roman"/>
                <a:cs typeface="Times New Roman"/>
              </a:rPr>
              <a:t>ng </a:t>
            </a:r>
            <a:r>
              <a:rPr sz="2800" spc="-15" dirty="0">
                <a:latin typeface="Times New Roman"/>
                <a:cs typeface="Times New Roman"/>
              </a:rPr>
              <a:t>pr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ous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wo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571" y="3092480"/>
            <a:ext cx="19507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W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775" baseline="-21021" dirty="0">
                <a:latin typeface="Times New Roman"/>
                <a:cs typeface="Times New Roman"/>
              </a:rPr>
              <a:t>8</a:t>
            </a:r>
            <a:r>
              <a:rPr sz="2800" spc="-15" dirty="0">
                <a:latin typeface="Times New Roman"/>
                <a:cs typeface="Times New Roman"/>
              </a:rPr>
              <a:t>?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5200" y="3135974"/>
            <a:ext cx="4495800" cy="1816100"/>
          </a:xfrm>
          <a:prstGeom prst="rect">
            <a:avLst/>
          </a:prstGeom>
          <a:ln w="28574">
            <a:solidFill>
              <a:srgbClr val="9E249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 marR="2819400" algn="just">
              <a:lnSpc>
                <a:spcPct val="99700"/>
              </a:lnSpc>
            </a:pP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660066"/>
                </a:solidFill>
                <a:latin typeface="Times New Roman"/>
                <a:cs typeface="Times New Roman"/>
              </a:rPr>
              <a:t>:  </a:t>
            </a:r>
            <a:r>
              <a:rPr sz="2800" i="1" spc="-10" dirty="0">
                <a:solidFill>
                  <a:srgbClr val="7B1979"/>
                </a:solidFill>
                <a:latin typeface="Times New Roman"/>
                <a:cs typeface="Times New Roman"/>
              </a:rPr>
              <a:t>a</a:t>
            </a:r>
            <a:r>
              <a:rPr sz="2775" spc="-15" baseline="-21021" dirty="0">
                <a:solidFill>
                  <a:srgbClr val="7B1979"/>
                </a:solidFill>
                <a:latin typeface="Times New Roman"/>
                <a:cs typeface="Times New Roman"/>
              </a:rPr>
              <a:t>8 </a:t>
            </a:r>
            <a:r>
              <a:rPr sz="2775" spc="-337" baseline="-21021" dirty="0">
                <a:solidFill>
                  <a:srgbClr val="7B1979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660066"/>
                </a:solidFill>
                <a:latin typeface="Times New Roman"/>
                <a:cs typeface="Times New Roman"/>
              </a:rPr>
              <a:t>=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 21 </a:t>
            </a:r>
            <a:r>
              <a:rPr sz="2800" spc="-15" dirty="0">
                <a:solidFill>
                  <a:srgbClr val="660066"/>
                </a:solidFill>
                <a:latin typeface="Times New Roman"/>
                <a:cs typeface="Times New Roman"/>
              </a:rPr>
              <a:t>B: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  </a:t>
            </a:r>
            <a:r>
              <a:rPr sz="2800" i="1" dirty="0">
                <a:solidFill>
                  <a:srgbClr val="7B1979"/>
                </a:solidFill>
                <a:latin typeface="Times New Roman"/>
                <a:cs typeface="Times New Roman"/>
              </a:rPr>
              <a:t>a</a:t>
            </a:r>
            <a:r>
              <a:rPr sz="2775" baseline="-21021" dirty="0">
                <a:solidFill>
                  <a:srgbClr val="7B1979"/>
                </a:solidFill>
                <a:latin typeface="Times New Roman"/>
                <a:cs typeface="Times New Roman"/>
              </a:rPr>
              <a:t>8 </a:t>
            </a:r>
            <a:r>
              <a:rPr sz="2775" spc="-337" baseline="-21021" dirty="0">
                <a:solidFill>
                  <a:srgbClr val="7B1979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660066"/>
                </a:solidFill>
                <a:latin typeface="Times New Roman"/>
                <a:cs typeface="Times New Roman"/>
              </a:rPr>
              <a:t>=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 29 </a:t>
            </a:r>
            <a:r>
              <a:rPr sz="2800" spc="-15" dirty="0">
                <a:solidFill>
                  <a:srgbClr val="660066"/>
                </a:solidFill>
                <a:latin typeface="Times New Roman"/>
                <a:cs typeface="Times New Roman"/>
              </a:rPr>
              <a:t>C: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  </a:t>
            </a:r>
            <a:r>
              <a:rPr sz="2800" i="1" dirty="0">
                <a:solidFill>
                  <a:srgbClr val="7B1979"/>
                </a:solidFill>
                <a:latin typeface="Times New Roman"/>
                <a:cs typeface="Times New Roman"/>
              </a:rPr>
              <a:t>a</a:t>
            </a:r>
            <a:r>
              <a:rPr sz="2775" baseline="-21021" dirty="0">
                <a:solidFill>
                  <a:srgbClr val="7B1979"/>
                </a:solidFill>
                <a:latin typeface="Times New Roman"/>
                <a:cs typeface="Times New Roman"/>
              </a:rPr>
              <a:t>8 </a:t>
            </a:r>
            <a:r>
              <a:rPr sz="2775" spc="-337" baseline="-21021" dirty="0">
                <a:solidFill>
                  <a:srgbClr val="7B1979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660066"/>
                </a:solidFill>
                <a:latin typeface="Times New Roman"/>
                <a:cs typeface="Times New Roman"/>
              </a:rPr>
              <a:t>=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 34</a:t>
            </a:r>
            <a:endParaRPr sz="2800" dirty="0">
              <a:latin typeface="Times New Roman"/>
              <a:cs typeface="Times New Roman"/>
            </a:endParaRPr>
          </a:p>
          <a:p>
            <a:pPr marL="76835" algn="just">
              <a:lnSpc>
                <a:spcPts val="3300"/>
              </a:lnSpc>
            </a:pP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D</a:t>
            </a:r>
            <a:r>
              <a:rPr sz="2800" spc="-10" dirty="0">
                <a:solidFill>
                  <a:srgbClr val="660066"/>
                </a:solidFill>
                <a:latin typeface="Times New Roman"/>
                <a:cs typeface="Times New Roman"/>
              </a:rPr>
              <a:t>: N</a:t>
            </a:r>
            <a:r>
              <a:rPr sz="2800" spc="-15" dirty="0">
                <a:solidFill>
                  <a:srgbClr val="660066"/>
                </a:solidFill>
                <a:latin typeface="Times New Roman"/>
                <a:cs typeface="Times New Roman"/>
              </a:rPr>
              <a:t>one</a:t>
            </a:r>
            <a:r>
              <a:rPr sz="2800" spc="-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of </a:t>
            </a:r>
            <a:r>
              <a:rPr sz="2800" spc="-15" dirty="0">
                <a:solidFill>
                  <a:srgbClr val="660066"/>
                </a:solidFill>
                <a:latin typeface="Times New Roman"/>
                <a:cs typeface="Times New Roman"/>
              </a:rPr>
              <a:t>th</a:t>
            </a:r>
            <a:r>
              <a:rPr sz="2800" spc="-20" dirty="0">
                <a:solidFill>
                  <a:srgbClr val="660066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s</a:t>
            </a:r>
            <a:r>
              <a:rPr sz="2800" spc="-20" dirty="0">
                <a:solidFill>
                  <a:srgbClr val="660066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660066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153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bonn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sz="4000" b="1" spc="-1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580371"/>
            <a:ext cx="8382000" cy="243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  <a:tabLst>
                <a:tab pos="354965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•	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20" dirty="0">
                <a:latin typeface="Times New Roman"/>
                <a:cs typeface="Times New Roman"/>
              </a:rPr>
              <a:t>equenc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20" dirty="0">
                <a:latin typeface="Times New Roman"/>
                <a:cs typeface="Times New Roman"/>
              </a:rPr>
              <a:t>nu</a:t>
            </a:r>
            <a:r>
              <a:rPr sz="3200" spc="-30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rs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1, 1, 2, 3, 5, 8, 13, ...</a:t>
            </a:r>
          </a:p>
          <a:p>
            <a:pPr marL="4076700">
              <a:lnSpc>
                <a:spcPts val="2845"/>
              </a:lnSpc>
              <a:tabLst>
                <a:tab pos="4482465" algn="l"/>
                <a:tab pos="4888865" algn="l"/>
                <a:tab pos="5295265" algn="l"/>
                <a:tab pos="5701665" algn="l"/>
                <a:tab pos="6108065" algn="l"/>
                <a:tab pos="6590665" algn="l"/>
              </a:tabLst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0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1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2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3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4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5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6</a:t>
            </a:r>
          </a:p>
          <a:p>
            <a:pPr marL="469265">
              <a:lnSpc>
                <a:spcPct val="100000"/>
              </a:lnSpc>
              <a:spcBef>
                <a:spcPts val="525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xt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numbe</a:t>
            </a:r>
            <a:r>
              <a:rPr sz="2800" dirty="0">
                <a:latin typeface="Times New Roman"/>
                <a:cs typeface="Times New Roman"/>
              </a:rPr>
              <a:t>r by 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ddi</a:t>
            </a:r>
            <a:r>
              <a:rPr sz="2800" dirty="0">
                <a:latin typeface="Times New Roman"/>
                <a:cs typeface="Times New Roman"/>
              </a:rPr>
              <a:t>ng </a:t>
            </a:r>
            <a:r>
              <a:rPr sz="2800" spc="-15" dirty="0">
                <a:latin typeface="Times New Roman"/>
                <a:cs typeface="Times New Roman"/>
              </a:rPr>
              <a:t>pr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vi</a:t>
            </a:r>
            <a:r>
              <a:rPr sz="2800" dirty="0">
                <a:latin typeface="Times New Roman"/>
                <a:cs typeface="Times New Roman"/>
              </a:rPr>
              <a:t>ous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wo</a:t>
            </a: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W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775" baseline="-21021" dirty="0">
                <a:latin typeface="Times New Roman"/>
                <a:cs typeface="Times New Roman"/>
              </a:rPr>
              <a:t>8</a:t>
            </a:r>
            <a:r>
              <a:rPr sz="2800" spc="-15" dirty="0">
                <a:latin typeface="Times New Roman"/>
                <a:cs typeface="Times New Roman"/>
              </a:rPr>
              <a:t>?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200" spc="-25" dirty="0">
                <a:latin typeface="Times New Roman"/>
                <a:cs typeface="Times New Roman"/>
              </a:rPr>
              <a:t>R</a:t>
            </a:r>
            <a:r>
              <a:rPr sz="3200" spc="-20" dirty="0">
                <a:latin typeface="Times New Roman"/>
                <a:cs typeface="Times New Roman"/>
              </a:rPr>
              <a:t>ec</a:t>
            </a:r>
            <a:r>
              <a:rPr sz="3200" dirty="0">
                <a:latin typeface="Times New Roman"/>
                <a:cs typeface="Times New Roman"/>
              </a:rPr>
              <a:t>urs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-20" dirty="0">
                <a:latin typeface="Times New Roman"/>
                <a:cs typeface="Times New Roman"/>
              </a:rPr>
              <a:t>ve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de</a:t>
            </a:r>
            <a:r>
              <a:rPr sz="3200" spc="-90" dirty="0">
                <a:latin typeface="Times New Roman"/>
                <a:cs typeface="Times New Roman"/>
              </a:rPr>
              <a:t>fi</a:t>
            </a:r>
            <a:r>
              <a:rPr sz="3200" spc="-20" dirty="0"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ition: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4038600"/>
            <a:ext cx="2352040" cy="147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z="4200" spc="-1327" baseline="13888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4200" spc="397" baseline="13888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4200" i="1" baseline="13888" dirty="0">
                <a:latin typeface="Times New Roman"/>
                <a:cs typeface="Times New Roman"/>
              </a:rPr>
              <a:t>a</a:t>
            </a:r>
            <a:r>
              <a:rPr sz="1850" i="1" dirty="0">
                <a:latin typeface="Times New Roman"/>
                <a:cs typeface="Times New Roman"/>
              </a:rPr>
              <a:t>n </a:t>
            </a:r>
            <a:r>
              <a:rPr sz="1850" i="1" spc="-225" dirty="0">
                <a:latin typeface="Times New Roman"/>
                <a:cs typeface="Times New Roman"/>
              </a:rPr>
              <a:t> </a:t>
            </a:r>
            <a:r>
              <a:rPr sz="4200" spc="-30" baseline="13888" dirty="0">
                <a:latin typeface="Times New Roman"/>
                <a:cs typeface="Times New Roman"/>
              </a:rPr>
              <a:t>=</a:t>
            </a:r>
            <a:r>
              <a:rPr sz="4200" baseline="13888" dirty="0">
                <a:latin typeface="Times New Roman"/>
                <a:cs typeface="Times New Roman"/>
              </a:rPr>
              <a:t> </a:t>
            </a:r>
            <a:r>
              <a:rPr sz="4200" i="1" baseline="13888" dirty="0">
                <a:latin typeface="Times New Roman"/>
                <a:cs typeface="Times New Roman"/>
              </a:rPr>
              <a:t>a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dirty="0">
                <a:latin typeface="Times New Roman"/>
                <a:cs typeface="Times New Roman"/>
              </a:rPr>
              <a:t>-1 </a:t>
            </a:r>
            <a:r>
              <a:rPr sz="1850" spc="-225" dirty="0">
                <a:latin typeface="Times New Roman"/>
                <a:cs typeface="Times New Roman"/>
              </a:rPr>
              <a:t> </a:t>
            </a:r>
            <a:r>
              <a:rPr sz="4200" spc="-30" baseline="13888" dirty="0">
                <a:latin typeface="Times New Roman"/>
                <a:cs typeface="Times New Roman"/>
              </a:rPr>
              <a:t>+</a:t>
            </a:r>
            <a:r>
              <a:rPr sz="4200" baseline="13888" dirty="0">
                <a:latin typeface="Times New Roman"/>
                <a:cs typeface="Times New Roman"/>
              </a:rPr>
              <a:t> </a:t>
            </a:r>
            <a:r>
              <a:rPr sz="4200" i="1" baseline="13888" dirty="0">
                <a:latin typeface="Times New Roman"/>
                <a:cs typeface="Times New Roman"/>
              </a:rPr>
              <a:t>a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dirty="0">
                <a:latin typeface="Times New Roman"/>
                <a:cs typeface="Times New Roman"/>
              </a:rPr>
              <a:t>-2</a:t>
            </a:r>
          </a:p>
          <a:p>
            <a:pPr marL="12700">
              <a:lnSpc>
                <a:spcPts val="3329"/>
              </a:lnSpc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775" baseline="-21021" dirty="0">
                <a:latin typeface="Times New Roman"/>
                <a:cs typeface="Times New Roman"/>
              </a:rPr>
              <a:t>0 </a:t>
            </a:r>
            <a:r>
              <a:rPr sz="2775" spc="-337" baseline="-21021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1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885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800" spc="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775" baseline="-21021" dirty="0">
                <a:latin typeface="Times New Roman"/>
                <a:cs typeface="Times New Roman"/>
              </a:rPr>
              <a:t>1 </a:t>
            </a:r>
            <a:r>
              <a:rPr sz="2775" spc="-337" baseline="-21021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41138" y="3962400"/>
            <a:ext cx="306768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5805">
              <a:lnSpc>
                <a:spcPct val="119000"/>
              </a:lnSpc>
            </a:pP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ec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ive</a:t>
            </a:r>
            <a:r>
              <a:rPr sz="2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Cas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28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Bas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Cas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(anoth</a:t>
            </a:r>
            <a:r>
              <a:rPr sz="28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er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) Bas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Cas</a:t>
            </a:r>
            <a:r>
              <a:rPr sz="2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999" y="5715000"/>
            <a:ext cx="7543800" cy="838200"/>
          </a:xfrm>
          <a:prstGeom prst="rect">
            <a:avLst/>
          </a:prstGeom>
          <a:solidFill>
            <a:srgbClr val="AEFBA3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3840">
              <a:lnSpc>
                <a:spcPct val="100000"/>
              </a:lnSpc>
            </a:pPr>
            <a:r>
              <a:rPr sz="3200" spc="-40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hy </a:t>
            </a:r>
            <a:r>
              <a:rPr sz="3200" spc="-20" dirty="0">
                <a:latin typeface="Times New Roman"/>
                <a:cs typeface="Times New Roman"/>
              </a:rPr>
              <a:t>d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d w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nee</a:t>
            </a:r>
            <a:r>
              <a:rPr sz="3200" dirty="0">
                <a:latin typeface="Times New Roman"/>
                <a:cs typeface="Times New Roman"/>
              </a:rPr>
              <a:t>d 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wo </a:t>
            </a:r>
            <a:r>
              <a:rPr sz="3200" spc="-20" dirty="0">
                <a:latin typeface="Times New Roman"/>
                <a:cs typeface="Times New Roman"/>
              </a:rPr>
              <a:t>ba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ca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h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20" dirty="0">
                <a:latin typeface="Times New Roman"/>
                <a:cs typeface="Times New Roman"/>
              </a:rPr>
              <a:t>time</a:t>
            </a:r>
            <a:r>
              <a:rPr sz="3200" spc="-15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609600"/>
            <a:ext cx="853135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</a:t>
            </a:r>
            <a:r>
              <a:rPr sz="4000" b="1" spc="-1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R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r>
              <a:rPr sz="4000"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spc="-3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600200"/>
            <a:ext cx="7467600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185" dirty="0">
                <a:solidFill>
                  <a:srgbClr val="0000FF"/>
                </a:solidFill>
                <a:latin typeface="Arial"/>
                <a:cs typeface="Arial"/>
              </a:rPr>
              <a:t>def</a:t>
            </a:r>
            <a:r>
              <a:rPr sz="23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175" dirty="0">
                <a:latin typeface="Arial"/>
                <a:cs typeface="Arial"/>
              </a:rPr>
              <a:t>fibonacc</a:t>
            </a:r>
            <a:r>
              <a:rPr sz="2300" spc="-90" dirty="0">
                <a:latin typeface="Arial"/>
                <a:cs typeface="Arial"/>
              </a:rPr>
              <a:t>i</a:t>
            </a:r>
            <a:r>
              <a:rPr sz="2300" spc="-70" dirty="0">
                <a:latin typeface="Arial"/>
                <a:cs typeface="Arial"/>
              </a:rPr>
              <a:t>(n):</a:t>
            </a:r>
            <a:endParaRPr sz="2300" dirty="0">
              <a:latin typeface="Arial"/>
              <a:cs typeface="Arial"/>
            </a:endParaRPr>
          </a:p>
          <a:p>
            <a:pPr marL="469265" marR="5080">
              <a:lnSpc>
                <a:spcPts val="3500"/>
              </a:lnSpc>
              <a:spcBef>
                <a:spcPts val="114"/>
              </a:spcBef>
            </a:pPr>
            <a:r>
              <a:rPr sz="2400" spc="-140" dirty="0">
                <a:solidFill>
                  <a:srgbClr val="008000"/>
                </a:solidFill>
                <a:latin typeface="Arial"/>
                <a:cs typeface="Arial"/>
              </a:rPr>
              <a:t>"""Returns: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8000"/>
                </a:solidFill>
                <a:latin typeface="Arial"/>
                <a:cs typeface="Arial"/>
              </a:rPr>
              <a:t>Fibonacci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8000"/>
                </a:solidFill>
                <a:latin typeface="Arial"/>
                <a:cs typeface="Arial"/>
              </a:rPr>
              <a:t>no.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50" i="1" spc="-35" dirty="0">
                <a:solidFill>
                  <a:srgbClr val="008F00"/>
                </a:solidFill>
                <a:latin typeface="Book Antiqua"/>
                <a:cs typeface="Book Antiqua"/>
              </a:rPr>
              <a:t>a</a:t>
            </a:r>
            <a:r>
              <a:rPr sz="2400" spc="-104" baseline="-20833" dirty="0">
                <a:solidFill>
                  <a:srgbClr val="008F00"/>
                </a:solidFill>
                <a:latin typeface="Arial"/>
                <a:cs typeface="Arial"/>
              </a:rPr>
              <a:t>n </a:t>
            </a:r>
            <a:r>
              <a:rPr sz="2400" spc="-155" dirty="0">
                <a:solidFill>
                  <a:srgbClr val="008000"/>
                </a:solidFill>
                <a:latin typeface="Arial"/>
                <a:cs typeface="Arial"/>
              </a:rPr>
              <a:t>Precondition: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8000"/>
                </a:solidFill>
                <a:latin typeface="Arial"/>
                <a:cs typeface="Arial"/>
              </a:rPr>
              <a:t>≥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8000"/>
                </a:solidFill>
                <a:latin typeface="Arial"/>
                <a:cs typeface="Arial"/>
              </a:rPr>
              <a:t>an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8000"/>
                </a:solidFill>
                <a:latin typeface="Arial"/>
                <a:cs typeface="Arial"/>
              </a:rPr>
              <a:t>int</a:t>
            </a:r>
            <a:r>
              <a:rPr sz="2400" spc="-90" dirty="0">
                <a:solidFill>
                  <a:srgbClr val="008000"/>
                </a:solidFill>
                <a:latin typeface="Arial"/>
                <a:cs typeface="Arial"/>
              </a:rPr>
              <a:t>"""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094" y="2688145"/>
            <a:ext cx="10960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&lt;=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1: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939" y="3132645"/>
            <a:ext cx="1016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473" y="3986664"/>
            <a:ext cx="271018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180" dirty="0">
                <a:latin typeface="Arial"/>
                <a:cs typeface="Arial"/>
              </a:rPr>
              <a:t>fibonacc</a:t>
            </a:r>
            <a:r>
              <a:rPr sz="2400" spc="-95" dirty="0">
                <a:latin typeface="Arial"/>
                <a:cs typeface="Arial"/>
              </a:rPr>
              <a:t>i</a:t>
            </a:r>
            <a:r>
              <a:rPr sz="2400" spc="-130" dirty="0">
                <a:latin typeface="Arial"/>
                <a:cs typeface="Arial"/>
              </a:rPr>
              <a:t>(n-1)+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20"/>
              </a:spcBef>
            </a:pPr>
            <a:r>
              <a:rPr sz="2400" spc="-180" dirty="0">
                <a:latin typeface="Arial"/>
                <a:cs typeface="Arial"/>
              </a:rPr>
              <a:t>fibonacc</a:t>
            </a:r>
            <a:r>
              <a:rPr sz="2400" spc="-95" dirty="0">
                <a:latin typeface="Arial"/>
                <a:cs typeface="Arial"/>
              </a:rPr>
              <a:t>i</a:t>
            </a:r>
            <a:r>
              <a:rPr sz="2400" spc="-100" dirty="0">
                <a:latin typeface="Arial"/>
                <a:cs typeface="Arial"/>
              </a:rPr>
              <a:t>(n-2))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4730" y="4114800"/>
            <a:ext cx="2748915" cy="584835"/>
          </a:xfrm>
          <a:prstGeom prst="rect">
            <a:avLst/>
          </a:prstGeom>
          <a:solidFill>
            <a:srgbClr val="FFFDA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ec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ve</a:t>
            </a:r>
            <a:r>
              <a:rPr sz="32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as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4729" y="2768024"/>
            <a:ext cx="2748915" cy="584835"/>
          </a:xfrm>
          <a:prstGeom prst="rect">
            <a:avLst/>
          </a:prstGeom>
          <a:solidFill>
            <a:srgbClr val="FFFDA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Bas</a:t>
            </a:r>
            <a:r>
              <a:rPr sz="32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as</a:t>
            </a:r>
            <a:r>
              <a:rPr sz="32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800000"/>
                </a:solidFill>
                <a:latin typeface="Times New Roman"/>
                <a:cs typeface="Times New Roman"/>
              </a:rPr>
              <a:t>(s)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625" y="5562600"/>
            <a:ext cx="7543800" cy="838200"/>
          </a:xfrm>
          <a:prstGeom prst="rect">
            <a:avLst/>
          </a:prstGeom>
          <a:solidFill>
            <a:srgbClr val="AEFBA3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2105">
              <a:lnSpc>
                <a:spcPct val="100000"/>
              </a:lnSpc>
            </a:pPr>
            <a:r>
              <a:rPr sz="3200" spc="-40" dirty="0">
                <a:latin typeface="Times New Roman"/>
                <a:cs typeface="Times New Roman"/>
              </a:rPr>
              <a:t>W</a:t>
            </a:r>
            <a:r>
              <a:rPr sz="3200" spc="-20" dirty="0">
                <a:latin typeface="Times New Roman"/>
                <a:cs typeface="Times New Roman"/>
              </a:rPr>
              <a:t>ha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happe</a:t>
            </a:r>
            <a:r>
              <a:rPr sz="3200" dirty="0">
                <a:latin typeface="Times New Roman"/>
                <a:cs typeface="Times New Roman"/>
              </a:rPr>
              <a:t>ns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 w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</a:t>
            </a:r>
            <a:r>
              <a:rPr sz="3200" spc="-60" dirty="0">
                <a:latin typeface="Times New Roman"/>
                <a:cs typeface="Times New Roman"/>
              </a:rPr>
              <a:t>r</a:t>
            </a:r>
            <a:r>
              <a:rPr sz="3200" spc="-20" dirty="0">
                <a:latin typeface="Times New Roman"/>
                <a:cs typeface="Times New Roman"/>
              </a:rPr>
              <a:t>ge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ba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ca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5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 flipH="1">
            <a:off x="673507" y="2008005"/>
            <a:ext cx="45719" cy="2868854"/>
          </a:xfrm>
          <a:custGeom>
            <a:avLst/>
            <a:gdLst/>
            <a:ahLst/>
            <a:cxnLst/>
            <a:rect l="l" t="t" r="r" b="b"/>
            <a:pathLst>
              <a:path h="3048000">
                <a:moveTo>
                  <a:pt x="0" y="0"/>
                </a:moveTo>
                <a:lnTo>
                  <a:pt x="1" y="30479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9338" y="308493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3400"/>
            <a:ext cx="8382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</a:t>
            </a:r>
            <a:r>
              <a:rPr sz="4000" b="1" spc="-1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R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000" b="1" spc="-2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r>
              <a:rPr sz="4000" b="1" spc="-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spc="-3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</a:t>
            </a:r>
            <a:r>
              <a:rPr sz="4000" b="1" spc="-2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sz="4000" b="1" spc="-15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712780"/>
            <a:ext cx="3773170" cy="337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185" dirty="0">
                <a:solidFill>
                  <a:srgbClr val="0000FF"/>
                </a:solidFill>
                <a:latin typeface="Arial"/>
                <a:cs typeface="Arial"/>
              </a:rPr>
              <a:t>def</a:t>
            </a:r>
            <a:r>
              <a:rPr sz="23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175" dirty="0">
                <a:latin typeface="Arial"/>
                <a:cs typeface="Arial"/>
              </a:rPr>
              <a:t>fibonacc</a:t>
            </a:r>
            <a:r>
              <a:rPr sz="2300" spc="-90" dirty="0">
                <a:latin typeface="Arial"/>
                <a:cs typeface="Arial"/>
              </a:rPr>
              <a:t>i</a:t>
            </a:r>
            <a:r>
              <a:rPr sz="2300" spc="-70" dirty="0">
                <a:latin typeface="Arial"/>
                <a:cs typeface="Arial"/>
              </a:rPr>
              <a:t>(n):</a:t>
            </a:r>
            <a:endParaRPr sz="23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</a:pPr>
            <a:r>
              <a:rPr sz="2400" spc="-140" dirty="0">
                <a:solidFill>
                  <a:srgbClr val="008000"/>
                </a:solidFill>
                <a:latin typeface="Arial"/>
                <a:cs typeface="Arial"/>
              </a:rPr>
              <a:t>"""Returns: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8000"/>
                </a:solidFill>
                <a:latin typeface="Arial"/>
                <a:cs typeface="Arial"/>
              </a:rPr>
              <a:t>Fibonacci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8000"/>
                </a:solidFill>
                <a:latin typeface="Arial"/>
                <a:cs typeface="Arial"/>
              </a:rPr>
              <a:t>no.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50" i="1" spc="-35" dirty="0">
                <a:solidFill>
                  <a:srgbClr val="008F00"/>
                </a:solidFill>
                <a:latin typeface="Book Antiqua"/>
                <a:cs typeface="Book Antiqua"/>
              </a:rPr>
              <a:t>a</a:t>
            </a:r>
            <a:r>
              <a:rPr sz="2400" spc="-135" baseline="-20833" dirty="0">
                <a:solidFill>
                  <a:srgbClr val="008F00"/>
                </a:solidFill>
                <a:latin typeface="Arial"/>
                <a:cs typeface="Arial"/>
              </a:rPr>
              <a:t>n</a:t>
            </a:r>
            <a:endParaRPr sz="2400" baseline="-20833" dirty="0">
              <a:latin typeface="Arial"/>
              <a:cs typeface="Arial"/>
            </a:endParaRPr>
          </a:p>
          <a:p>
            <a:pPr marL="469265" marR="5080">
              <a:lnSpc>
                <a:spcPct val="118100"/>
              </a:lnSpc>
              <a:spcBef>
                <a:spcPts val="85"/>
              </a:spcBef>
            </a:pPr>
            <a:r>
              <a:rPr sz="2400" spc="-155" dirty="0">
                <a:solidFill>
                  <a:srgbClr val="008000"/>
                </a:solidFill>
                <a:latin typeface="Arial"/>
                <a:cs typeface="Arial"/>
              </a:rPr>
              <a:t>Precondition: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8000"/>
                </a:solidFill>
                <a:latin typeface="Arial"/>
                <a:cs typeface="Arial"/>
              </a:rPr>
              <a:t>≥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8000"/>
                </a:solidFill>
                <a:latin typeface="Arial"/>
                <a:cs typeface="Arial"/>
              </a:rPr>
              <a:t>an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8000"/>
                </a:solidFill>
                <a:latin typeface="Arial"/>
                <a:cs typeface="Arial"/>
              </a:rPr>
              <a:t>int</a:t>
            </a:r>
            <a:r>
              <a:rPr sz="2400" spc="-90" dirty="0">
                <a:solidFill>
                  <a:srgbClr val="008000"/>
                </a:solidFill>
                <a:latin typeface="Arial"/>
                <a:cs typeface="Arial"/>
              </a:rPr>
              <a:t>"""</a:t>
            </a:r>
            <a:r>
              <a:rPr sz="2400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&lt;=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1: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20"/>
              </a:spcBef>
            </a:pP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180" dirty="0">
                <a:latin typeface="Arial"/>
                <a:cs typeface="Arial"/>
              </a:rPr>
              <a:t>fibonacc</a:t>
            </a:r>
            <a:r>
              <a:rPr sz="2400" spc="-95" dirty="0">
                <a:latin typeface="Arial"/>
                <a:cs typeface="Arial"/>
              </a:rPr>
              <a:t>i</a:t>
            </a:r>
            <a:r>
              <a:rPr sz="2400" spc="-130" dirty="0">
                <a:latin typeface="Arial"/>
                <a:cs typeface="Arial"/>
              </a:rPr>
              <a:t>(n-1)+</a:t>
            </a:r>
            <a:endParaRPr sz="2400" dirty="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520"/>
              </a:spcBef>
            </a:pPr>
            <a:r>
              <a:rPr sz="2400" spc="-180" dirty="0">
                <a:latin typeface="Arial"/>
                <a:cs typeface="Arial"/>
              </a:rPr>
              <a:t>fibonacc</a:t>
            </a:r>
            <a:r>
              <a:rPr sz="2400" spc="-95" dirty="0">
                <a:latin typeface="Arial"/>
                <a:cs typeface="Arial"/>
              </a:rPr>
              <a:t>i</a:t>
            </a:r>
            <a:r>
              <a:rPr sz="2400" spc="-100" dirty="0">
                <a:latin typeface="Arial"/>
                <a:cs typeface="Arial"/>
              </a:rPr>
              <a:t>(n-2))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6940" y="1627813"/>
            <a:ext cx="3795395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un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15" dirty="0">
                <a:latin typeface="Times New Roman"/>
                <a:cs typeface="Times New Roman"/>
              </a:rPr>
              <a:t>th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ca</a:t>
            </a:r>
            <a:r>
              <a:rPr sz="2800" spc="-10" dirty="0">
                <a:latin typeface="Times New Roman"/>
                <a:cs typeface="Times New Roman"/>
              </a:rPr>
              <a:t>ll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10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f</a:t>
            </a:r>
          </a:p>
          <a:p>
            <a:pPr marL="469900">
              <a:lnSpc>
                <a:spcPct val="100000"/>
              </a:lnSpc>
              <a:spcBef>
                <a:spcPts val="515"/>
              </a:spcBef>
              <a:tabLst>
                <a:tab pos="7550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ac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-20" dirty="0">
                <a:latin typeface="Times New Roman"/>
                <a:cs typeface="Times New Roman"/>
              </a:rPr>
              <a:t>ca</a:t>
            </a:r>
            <a:r>
              <a:rPr sz="2400" spc="-10" dirty="0">
                <a:latin typeface="Times New Roman"/>
                <a:cs typeface="Times New Roman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w </a:t>
            </a:r>
            <a:r>
              <a:rPr sz="2400" spc="-10" dirty="0">
                <a:latin typeface="Times New Roman"/>
                <a:cs typeface="Times New Roman"/>
              </a:rPr>
              <a:t>fr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me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  <a:tabLst>
                <a:tab pos="7550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lang="en-CA" sz="2400" dirty="0" smtClean="0">
                <a:latin typeface="Times New Roman"/>
                <a:cs typeface="Times New Roman"/>
              </a:rPr>
              <a:t>Frames </a:t>
            </a:r>
            <a:r>
              <a:rPr sz="2400" spc="-10" dirty="0" smtClean="0">
                <a:latin typeface="Times New Roman"/>
                <a:cs typeface="Times New Roman"/>
              </a:rPr>
              <a:t>r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quire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mem</a:t>
            </a:r>
            <a:r>
              <a:rPr sz="2400" dirty="0">
                <a:latin typeface="Times New Roman"/>
                <a:cs typeface="Times New Roman"/>
              </a:rPr>
              <a:t>ory</a:t>
            </a: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sz="2400" spc="-760" dirty="0">
                <a:solidFill>
                  <a:srgbClr val="595959"/>
                </a:solidFill>
                <a:latin typeface="Wingdings"/>
                <a:cs typeface="Wingdings"/>
              </a:rPr>
              <a:t></a:t>
            </a:r>
            <a:r>
              <a:rPr sz="2400" spc="-76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∞ ca</a:t>
            </a:r>
            <a:r>
              <a:rPr sz="2400" spc="-10" dirty="0">
                <a:latin typeface="Times New Roman"/>
                <a:cs typeface="Times New Roman"/>
              </a:rPr>
              <a:t>ll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5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mem</a:t>
            </a:r>
            <a:r>
              <a:rPr sz="2400" dirty="0">
                <a:latin typeface="Times New Roman"/>
                <a:cs typeface="Times New Roman"/>
              </a:rPr>
              <a:t>ory</a:t>
            </a:r>
          </a:p>
        </p:txBody>
      </p:sp>
      <p:sp>
        <p:nvSpPr>
          <p:cNvPr id="5" name="object 5"/>
          <p:cNvSpPr/>
          <p:nvPr/>
        </p:nvSpPr>
        <p:spPr>
          <a:xfrm>
            <a:off x="5954484" y="3505200"/>
            <a:ext cx="1513205" cy="914400"/>
          </a:xfrm>
          <a:custGeom>
            <a:avLst/>
            <a:gdLst/>
            <a:ahLst/>
            <a:cxnLst/>
            <a:rect l="l" t="t" r="r" b="b"/>
            <a:pathLst>
              <a:path w="1513204" h="914400">
                <a:moveTo>
                  <a:pt x="0" y="0"/>
                </a:moveTo>
                <a:lnTo>
                  <a:pt x="1513113" y="0"/>
                </a:lnTo>
                <a:lnTo>
                  <a:pt x="1513113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4484" y="3505200"/>
            <a:ext cx="1513205" cy="914400"/>
          </a:xfrm>
          <a:custGeom>
            <a:avLst/>
            <a:gdLst/>
            <a:ahLst/>
            <a:cxnLst/>
            <a:rect l="l" t="t" r="r" b="b"/>
            <a:pathLst>
              <a:path w="1513204" h="914400">
                <a:moveTo>
                  <a:pt x="0" y="0"/>
                </a:moveTo>
                <a:lnTo>
                  <a:pt x="1513113" y="0"/>
                </a:lnTo>
                <a:lnTo>
                  <a:pt x="1513113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84684" y="4038600"/>
            <a:ext cx="127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54484" y="3505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990599" y="0"/>
                </a:lnTo>
                <a:lnTo>
                  <a:pt x="990599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4484" y="3505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990599" y="0"/>
                </a:lnTo>
                <a:lnTo>
                  <a:pt x="990599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33225" y="3589020"/>
            <a:ext cx="8045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45" dirty="0">
                <a:latin typeface="Times New Roman"/>
                <a:cs typeface="Times New Roman"/>
              </a:rPr>
              <a:t>fibon</a:t>
            </a:r>
            <a:r>
              <a:rPr sz="1600" b="1" spc="-10" dirty="0">
                <a:latin typeface="Times New Roman"/>
                <a:cs typeface="Times New Roman"/>
              </a:rPr>
              <a:t>acci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73685" y="3505200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0"/>
                </a:moveTo>
                <a:lnTo>
                  <a:pt x="293913" y="0"/>
                </a:lnTo>
                <a:lnTo>
                  <a:pt x="293913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3684" y="3505200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0"/>
                </a:moveTo>
                <a:lnTo>
                  <a:pt x="293913" y="0"/>
                </a:lnTo>
                <a:lnTo>
                  <a:pt x="293913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66712" y="3589020"/>
            <a:ext cx="127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7884" y="3962400"/>
            <a:ext cx="685800" cy="284480"/>
          </a:xfrm>
          <a:prstGeom prst="rect">
            <a:avLst/>
          </a:prstGeom>
          <a:solidFill>
            <a:srgbClr val="FFFDA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05400" y="5029200"/>
            <a:ext cx="1513205" cy="914400"/>
          </a:xfrm>
          <a:custGeom>
            <a:avLst/>
            <a:gdLst/>
            <a:ahLst/>
            <a:cxnLst/>
            <a:rect l="l" t="t" r="r" b="b"/>
            <a:pathLst>
              <a:path w="1513204" h="914400">
                <a:moveTo>
                  <a:pt x="0" y="0"/>
                </a:moveTo>
                <a:lnTo>
                  <a:pt x="1513113" y="0"/>
                </a:lnTo>
                <a:lnTo>
                  <a:pt x="1513113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5400" y="5029200"/>
            <a:ext cx="1513205" cy="914400"/>
          </a:xfrm>
          <a:custGeom>
            <a:avLst/>
            <a:gdLst/>
            <a:ahLst/>
            <a:cxnLst/>
            <a:rect l="l" t="t" r="r" b="b"/>
            <a:pathLst>
              <a:path w="1513204" h="914400">
                <a:moveTo>
                  <a:pt x="0" y="0"/>
                </a:moveTo>
                <a:lnTo>
                  <a:pt x="1513113" y="0"/>
                </a:lnTo>
                <a:lnTo>
                  <a:pt x="1513113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35600" y="5562600"/>
            <a:ext cx="127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05400" y="5029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990600" y="0"/>
                </a:lnTo>
                <a:lnTo>
                  <a:pt x="990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5400" y="5029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990599" y="0"/>
                </a:lnTo>
                <a:lnTo>
                  <a:pt x="990599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84140" y="5113020"/>
            <a:ext cx="8045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45" dirty="0">
                <a:latin typeface="Times New Roman"/>
                <a:cs typeface="Times New Roman"/>
              </a:rPr>
              <a:t>fibon</a:t>
            </a:r>
            <a:r>
              <a:rPr sz="1600" b="1" spc="-10" dirty="0">
                <a:latin typeface="Times New Roman"/>
                <a:cs typeface="Times New Roman"/>
              </a:rPr>
              <a:t>acci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4598" y="5029200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0"/>
                </a:moveTo>
                <a:lnTo>
                  <a:pt x="293914" y="0"/>
                </a:lnTo>
                <a:lnTo>
                  <a:pt x="29391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4598" y="5029200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0"/>
                </a:moveTo>
                <a:lnTo>
                  <a:pt x="293914" y="0"/>
                </a:lnTo>
                <a:lnTo>
                  <a:pt x="293914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17625" y="5113020"/>
            <a:ext cx="127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38798" y="5486400"/>
            <a:ext cx="685800" cy="284480"/>
          </a:xfrm>
          <a:prstGeom prst="rect">
            <a:avLst/>
          </a:prstGeom>
          <a:solidFill>
            <a:srgbClr val="FFFDA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68885" y="5029200"/>
            <a:ext cx="1513205" cy="914400"/>
          </a:xfrm>
          <a:custGeom>
            <a:avLst/>
            <a:gdLst/>
            <a:ahLst/>
            <a:cxnLst/>
            <a:rect l="l" t="t" r="r" b="b"/>
            <a:pathLst>
              <a:path w="1513204" h="914400">
                <a:moveTo>
                  <a:pt x="0" y="0"/>
                </a:moveTo>
                <a:lnTo>
                  <a:pt x="1513113" y="0"/>
                </a:lnTo>
                <a:lnTo>
                  <a:pt x="1513113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68885" y="5029200"/>
            <a:ext cx="1513205" cy="914400"/>
          </a:xfrm>
          <a:custGeom>
            <a:avLst/>
            <a:gdLst/>
            <a:ahLst/>
            <a:cxnLst/>
            <a:rect l="l" t="t" r="r" b="b"/>
            <a:pathLst>
              <a:path w="1513204" h="914400">
                <a:moveTo>
                  <a:pt x="0" y="0"/>
                </a:moveTo>
                <a:lnTo>
                  <a:pt x="1513113" y="0"/>
                </a:lnTo>
                <a:lnTo>
                  <a:pt x="1513113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99085" y="5562600"/>
            <a:ext cx="127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68885" y="5029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990600" y="0"/>
                </a:lnTo>
                <a:lnTo>
                  <a:pt x="990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68885" y="5029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990599" y="0"/>
                </a:lnTo>
                <a:lnTo>
                  <a:pt x="990599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47625" y="5113020"/>
            <a:ext cx="8045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45" dirty="0">
                <a:latin typeface="Times New Roman"/>
                <a:cs typeface="Times New Roman"/>
              </a:rPr>
              <a:t>fibon</a:t>
            </a:r>
            <a:r>
              <a:rPr sz="1600" b="1" spc="-10" dirty="0">
                <a:latin typeface="Times New Roman"/>
                <a:cs typeface="Times New Roman"/>
              </a:rPr>
              <a:t>acci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88085" y="5029200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0"/>
                </a:moveTo>
                <a:lnTo>
                  <a:pt x="293913" y="0"/>
                </a:lnTo>
                <a:lnTo>
                  <a:pt x="293913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88085" y="5029200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0"/>
                </a:moveTo>
                <a:lnTo>
                  <a:pt x="293913" y="0"/>
                </a:lnTo>
                <a:lnTo>
                  <a:pt x="293913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181112" y="5113020"/>
            <a:ext cx="1270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02284" y="5486400"/>
            <a:ext cx="685800" cy="284480"/>
          </a:xfrm>
          <a:prstGeom prst="rect">
            <a:avLst/>
          </a:prstGeom>
          <a:solidFill>
            <a:srgbClr val="FFFDA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84990" y="4419600"/>
            <a:ext cx="826135" cy="593090"/>
          </a:xfrm>
          <a:custGeom>
            <a:avLst/>
            <a:gdLst/>
            <a:ahLst/>
            <a:cxnLst/>
            <a:rect l="l" t="t" r="r" b="b"/>
            <a:pathLst>
              <a:path w="826134" h="593089">
                <a:moveTo>
                  <a:pt x="826051" y="0"/>
                </a:moveTo>
                <a:lnTo>
                  <a:pt x="0" y="593062"/>
                </a:lnTo>
              </a:path>
            </a:pathLst>
          </a:custGeom>
          <a:ln w="28574">
            <a:solidFill>
              <a:srgbClr val="94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61956" y="4905782"/>
            <a:ext cx="137160" cy="123825"/>
          </a:xfrm>
          <a:custGeom>
            <a:avLst/>
            <a:gdLst/>
            <a:ahLst/>
            <a:cxnLst/>
            <a:rect l="l" t="t" r="r" b="b"/>
            <a:pathLst>
              <a:path w="137160" h="123825">
                <a:moveTo>
                  <a:pt x="62127" y="0"/>
                </a:moveTo>
                <a:lnTo>
                  <a:pt x="53679" y="3232"/>
                </a:lnTo>
                <a:lnTo>
                  <a:pt x="0" y="123417"/>
                </a:lnTo>
                <a:lnTo>
                  <a:pt x="131038" y="110985"/>
                </a:lnTo>
                <a:lnTo>
                  <a:pt x="136803" y="104011"/>
                </a:lnTo>
                <a:lnTo>
                  <a:pt x="135505" y="90343"/>
                </a:lnTo>
                <a:lnTo>
                  <a:pt x="46067" y="90343"/>
                </a:lnTo>
                <a:lnTo>
                  <a:pt x="79768" y="14885"/>
                </a:lnTo>
                <a:lnTo>
                  <a:pt x="76537" y="6436"/>
                </a:lnTo>
                <a:lnTo>
                  <a:pt x="62127" y="0"/>
                </a:lnTo>
                <a:close/>
              </a:path>
              <a:path w="137160" h="123825">
                <a:moveTo>
                  <a:pt x="128339" y="82537"/>
                </a:moveTo>
                <a:lnTo>
                  <a:pt x="46067" y="90343"/>
                </a:lnTo>
                <a:lnTo>
                  <a:pt x="135505" y="90343"/>
                </a:lnTo>
                <a:lnTo>
                  <a:pt x="135312" y="88301"/>
                </a:lnTo>
                <a:lnTo>
                  <a:pt x="128339" y="82537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11041" y="4419600"/>
            <a:ext cx="961390" cy="594995"/>
          </a:xfrm>
          <a:custGeom>
            <a:avLst/>
            <a:gdLst/>
            <a:ahLst/>
            <a:cxnLst/>
            <a:rect l="l" t="t" r="r" b="b"/>
            <a:pathLst>
              <a:path w="961390" h="594995">
                <a:moveTo>
                  <a:pt x="0" y="0"/>
                </a:moveTo>
                <a:lnTo>
                  <a:pt x="960931" y="594678"/>
                </a:lnTo>
              </a:path>
            </a:pathLst>
          </a:custGeom>
          <a:ln w="28574">
            <a:solidFill>
              <a:srgbClr val="94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58275" y="4910325"/>
            <a:ext cx="138430" cy="119380"/>
          </a:xfrm>
          <a:custGeom>
            <a:avLst/>
            <a:gdLst/>
            <a:ahLst/>
            <a:cxnLst/>
            <a:rect l="l" t="t" r="r" b="b"/>
            <a:pathLst>
              <a:path w="138429" h="119379">
                <a:moveTo>
                  <a:pt x="6973" y="86875"/>
                </a:moveTo>
                <a:lnTo>
                  <a:pt x="411" y="93102"/>
                </a:lnTo>
                <a:lnTo>
                  <a:pt x="0" y="108879"/>
                </a:lnTo>
                <a:lnTo>
                  <a:pt x="6228" y="115440"/>
                </a:lnTo>
                <a:lnTo>
                  <a:pt x="137810" y="118874"/>
                </a:lnTo>
                <a:lnTo>
                  <a:pt x="121948" y="89032"/>
                </a:lnTo>
                <a:lnTo>
                  <a:pt x="89587" y="89032"/>
                </a:lnTo>
                <a:lnTo>
                  <a:pt x="6973" y="86875"/>
                </a:lnTo>
                <a:close/>
              </a:path>
              <a:path w="138429" h="119379">
                <a:moveTo>
                  <a:pt x="67381" y="0"/>
                </a:moveTo>
                <a:lnTo>
                  <a:pt x="53445" y="7406"/>
                </a:lnTo>
                <a:lnTo>
                  <a:pt x="50798" y="16057"/>
                </a:lnTo>
                <a:lnTo>
                  <a:pt x="89587" y="89032"/>
                </a:lnTo>
                <a:lnTo>
                  <a:pt x="121948" y="89032"/>
                </a:lnTo>
                <a:lnTo>
                  <a:pt x="76031" y="2645"/>
                </a:lnTo>
                <a:lnTo>
                  <a:pt x="67381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5800" y="2042980"/>
            <a:ext cx="0" cy="3048000"/>
          </a:xfrm>
          <a:custGeom>
            <a:avLst/>
            <a:gdLst/>
            <a:ahLst/>
            <a:cxnLst/>
            <a:rect l="l" t="t" r="r" b="b"/>
            <a:pathLst>
              <a:path h="3048000">
                <a:moveTo>
                  <a:pt x="0" y="0"/>
                </a:moveTo>
                <a:lnTo>
                  <a:pt x="1" y="30479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43000" y="32766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951</Words>
  <Application>Microsoft Office PowerPoint</Application>
  <PresentationFormat>On-screen Show (4:3)</PresentationFormat>
  <Paragraphs>218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Theme2</vt:lpstr>
      <vt:lpstr>PowerPoint Presentation</vt:lpstr>
      <vt:lpstr>Recursion</vt:lpstr>
      <vt:lpstr>Recursion</vt:lpstr>
      <vt:lpstr>A Mathematical Example: Factorial</vt:lpstr>
      <vt:lpstr>Factorial as a Recursive Function</vt:lpstr>
      <vt:lpstr>Example: Fibonnaci Sequence</vt:lpstr>
      <vt:lpstr>Example: Fibonnaci Sequence</vt:lpstr>
      <vt:lpstr>Fibonacci as a Recursive Function</vt:lpstr>
      <vt:lpstr>Fibonacci as a Recursive Function</vt:lpstr>
      <vt:lpstr>Fibonacci: # of Frames vs. # of Calls</vt:lpstr>
      <vt:lpstr>Recursion as a Programming Tool</vt:lpstr>
      <vt:lpstr>String: Two Recursive Examples</vt:lpstr>
      <vt:lpstr>Two Major Issues with Recursion</vt:lpstr>
      <vt:lpstr>How to Think About Recursive Functions</vt:lpstr>
      <vt:lpstr>Understanding the String Example</vt:lpstr>
      <vt:lpstr>Understanding the String Example</vt:lpstr>
      <vt:lpstr>Understanding the String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Computer</dc:creator>
  <cp:lastModifiedBy>User</cp:lastModifiedBy>
  <cp:revision>51</cp:revision>
  <dcterms:created xsi:type="dcterms:W3CDTF">2014-12-24T20:18:06Z</dcterms:created>
  <dcterms:modified xsi:type="dcterms:W3CDTF">2018-03-07T06:08:12Z</dcterms:modified>
</cp:coreProperties>
</file>