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312" r:id="rId3"/>
    <p:sldId id="260" r:id="rId4"/>
    <p:sldId id="330" r:id="rId5"/>
    <p:sldId id="303" r:id="rId6"/>
    <p:sldId id="331" r:id="rId7"/>
    <p:sldId id="314" r:id="rId8"/>
    <p:sldId id="315" r:id="rId9"/>
    <p:sldId id="326" r:id="rId10"/>
    <p:sldId id="325" r:id="rId11"/>
    <p:sldId id="316" r:id="rId12"/>
    <p:sldId id="317" r:id="rId13"/>
    <p:sldId id="327" r:id="rId14"/>
    <p:sldId id="318" r:id="rId15"/>
    <p:sldId id="33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2B5A0-1BD6-4B7A-8239-0A0ACDA47104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195C39A-8EFB-440B-B7BA-D835BA55E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8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858DA-086B-4196-AB53-CF67A7B816B4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5FF78-3CFF-4DC4-86F1-D5D333C8A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3F349-A5FE-4BA6-B6A8-1A6A8507C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7913D-8A94-4D4E-B035-18C62CE03B53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4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94081-5596-444B-B8E4-83FCC6DE9F97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5258-AFE6-42A3-BE71-CA454AC44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4AE0-2E42-42E9-A6E8-08EA5C0DC65F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5FF9978-CCCE-4E5B-B618-2C139537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C586E-1D69-4FD4-8E12-E2734D79089A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D7FDF-9452-4E6A-84CA-41E756421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5FC8F-3C07-47BD-A2B1-54E18BD2A7D4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A6DF56-30EB-4EC3-8B2D-97ED9767C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1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FFEA0-5F3D-4AEF-929E-DB7181F12B53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D9FFD-7AAF-4E21-90C7-41572E648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EB2BE-3938-463F-A8D8-3FE8733EA9BF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2C9B00-01B1-4661-81FD-A9BEEEC71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59FAD0A-BD08-4411-9B36-68A64913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A40E-C6E4-44BA-9DD4-92A23B53E814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5ABE7-5A6D-423C-9A31-8397C41C1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46A61-6560-447B-BEC5-A60ED95D965D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2C86B3-19F5-436F-B982-933691473396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3C8FBD2-06F7-424F-94E7-1EC2E176E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www.greenteapress.com/thinkpython/thinkCSpy/html/illustrations/stack5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://www.greenteapress.com/thinkpython/thinkCSpy/html/illustrations/matrix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greenteapress.com/thinkpython/thinkCSpy/html/illustrations/list1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www.greenteapress.com/thinkpython/thinkCSpy/html/illustrations/list2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greenteapress.com/thinkpython/thinkCSpy/html/illustrations/list3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66800" y="3332163"/>
            <a:ext cx="7162800" cy="17526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/>
              <a:t>Objects, Aliasing, Cloning lists, Passing lists as parameters, returning lists, matrices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64770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Objects</a:t>
            </a:r>
            <a:endParaRPr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Cloning 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816225"/>
          </a:xfrm>
        </p:spPr>
        <p:txBody>
          <a:bodyPr/>
          <a:lstStyle/>
          <a:p>
            <a:r>
              <a:rPr lang="en-US" altLang="en-US" b="1" smtClean="0"/>
              <a:t>Cloning – </a:t>
            </a:r>
            <a:r>
              <a:rPr lang="en-US" altLang="en-US" smtClean="0"/>
              <a:t>means to make a copy of an object. Lists can be cloned to avoid aliasing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in regard to lists, taking a slice creates a new list (clone); [:] will slice the whole list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57200" y="4157663"/>
            <a:ext cx="8382000" cy="15684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a = [1, 2, 3] </a:t>
            </a:r>
            <a:br>
              <a:rPr lang="en-US" altLang="en-US" sz="2400" dirty="0"/>
            </a:br>
            <a:r>
              <a:rPr lang="en-US" altLang="en-US" sz="2400" dirty="0"/>
              <a:t>&gt;&gt;&gt; b = a[:] 		# clone a complete list to avoid aliasing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(b)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Pass by Reference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7494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smtClean="0"/>
              <a:t>List Parameters </a:t>
            </a:r>
            <a:r>
              <a:rPr lang="en-US" dirty="0" smtClean="0"/>
              <a:t>are aliased; the argument is said to be </a:t>
            </a:r>
            <a:r>
              <a:rPr lang="en-US" b="1" dirty="0" smtClean="0"/>
              <a:t>passed by reference</a:t>
            </a:r>
            <a:br>
              <a:rPr lang="en-US" b="1" dirty="0" smtClean="0"/>
            </a:br>
            <a:endParaRPr lang="en-US" dirty="0" smtClean="0"/>
          </a:p>
          <a:p>
            <a:pPr>
              <a:defRPr/>
            </a:pPr>
            <a:r>
              <a:rPr lang="en-US" dirty="0" smtClean="0"/>
              <a:t>simple data types are </a:t>
            </a:r>
            <a:r>
              <a:rPr lang="en-US" b="1" dirty="0" smtClean="0"/>
              <a:t>passed by value</a:t>
            </a:r>
            <a:r>
              <a:rPr lang="en-US" dirty="0" smtClean="0"/>
              <a:t> (a copy of the argument is made)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3505200"/>
            <a:ext cx="39624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def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deleteHead</a:t>
            </a:r>
            <a:r>
              <a:rPr lang="en-US" altLang="en-US" sz="2400" smtClean="0"/>
              <a:t>(list1):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</a:t>
            </a:r>
            <a:r>
              <a:rPr lang="en-US" altLang="en-US" sz="2400"/>
              <a:t>del </a:t>
            </a:r>
            <a:r>
              <a:rPr lang="en-US" altLang="en-US" sz="2400" smtClean="0"/>
              <a:t>list1[0</a:t>
            </a:r>
            <a:r>
              <a:rPr lang="en-US" altLang="en-US" sz="2400" dirty="0"/>
              <a:t>]  </a:t>
            </a:r>
          </a:p>
          <a:p>
            <a:pPr eaLnBrk="1" hangingPunct="1"/>
            <a:r>
              <a:rPr lang="en-US" altLang="en-US" sz="2400" dirty="0"/>
              <a:t> </a:t>
            </a:r>
          </a:p>
          <a:p>
            <a:pPr eaLnBrk="1" hangingPunct="1"/>
            <a:r>
              <a:rPr lang="en-US" altLang="en-US" sz="2400" dirty="0"/>
              <a:t>&gt;&gt;&gt; numbers = [1, 2, 3] </a:t>
            </a:r>
            <a:br>
              <a:rPr lang="en-US" altLang="en-US" sz="2400" dirty="0"/>
            </a:br>
            <a:r>
              <a:rPr lang="en-US" altLang="en-US" sz="2400" dirty="0"/>
              <a:t>&gt;&gt;&gt; </a:t>
            </a:r>
            <a:r>
              <a:rPr lang="en-US" altLang="en-US" sz="2400" dirty="0" err="1"/>
              <a:t>deleteHead</a:t>
            </a:r>
            <a:r>
              <a:rPr lang="en-US" altLang="en-US" sz="2400" dirty="0"/>
              <a:t>(numbers) 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(numbers)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[2, 3]</a:t>
            </a:r>
          </a:p>
        </p:txBody>
      </p:sp>
      <p:pic>
        <p:nvPicPr>
          <p:cNvPr id="23557" name="Picture 7" descr="http://www.greenteapress.com/thinkpython/thinkCSpy/html/illustrations/stack5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34925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Return by Reference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825625"/>
          </a:xfrm>
        </p:spPr>
        <p:txBody>
          <a:bodyPr/>
          <a:lstStyle/>
          <a:p>
            <a:r>
              <a:rPr lang="en-US" altLang="en-US" b="1" smtClean="0"/>
              <a:t>Lists </a:t>
            </a:r>
            <a:r>
              <a:rPr lang="en-US" altLang="en-US" smtClean="0"/>
              <a:t>are </a:t>
            </a:r>
            <a:r>
              <a:rPr lang="en-US" altLang="en-US" b="1" smtClean="0"/>
              <a:t>returned by reference</a:t>
            </a:r>
            <a:r>
              <a:rPr lang="en-US" altLang="en-US" smtClean="0"/>
              <a:t> (as an </a:t>
            </a:r>
            <a:r>
              <a:rPr lang="en-US" altLang="en-US" b="1" smtClean="0"/>
              <a:t>alias)</a:t>
            </a:r>
            <a:br>
              <a:rPr lang="en-US" altLang="en-US" b="1" smtClean="0"/>
            </a:br>
            <a:endParaRPr lang="en-US" altLang="en-US" smtClean="0"/>
          </a:p>
          <a:p>
            <a:r>
              <a:rPr lang="en-US" altLang="en-US" smtClean="0"/>
              <a:t>again, a returned slice will create a new list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685800" y="3429000"/>
            <a:ext cx="3657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def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tail(list1):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return </a:t>
            </a:r>
            <a:r>
              <a:rPr lang="en-US" altLang="en-US" sz="2400" dirty="0" smtClean="0"/>
              <a:t>list1[1</a:t>
            </a:r>
            <a:r>
              <a:rPr lang="en-US" altLang="en-US" sz="2400" dirty="0"/>
              <a:t>:]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724400" y="4114800"/>
            <a:ext cx="36576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numbers = [1, 2, 3] </a:t>
            </a:r>
            <a:br>
              <a:rPr lang="en-US" altLang="en-US" sz="2400" dirty="0"/>
            </a:br>
            <a:r>
              <a:rPr lang="en-US" altLang="en-US" sz="2400" dirty="0"/>
              <a:t>&gt;&gt;&gt; rest = tail(numbers) 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(rest)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[2,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206625"/>
          </a:xfrm>
        </p:spPr>
        <p:txBody>
          <a:bodyPr/>
          <a:lstStyle/>
          <a:p>
            <a:r>
              <a:rPr lang="en-US" altLang="en-US" b="1" smtClean="0"/>
              <a:t>Matrices</a:t>
            </a:r>
            <a:r>
              <a:rPr lang="en-US" altLang="en-US" smtClean="0"/>
              <a:t> – can be created by nesting lists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below is a list with 3 elements, where each element is a row of a matrix</a:t>
            </a:r>
          </a:p>
        </p:txBody>
      </p:sp>
      <p:pic>
        <p:nvPicPr>
          <p:cNvPr id="25604" name="Picture 12" descr="http://www.greenteapress.com/thinkpython/thinkCSpy/html/illustrations/matrix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15668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85800" y="5257800"/>
            <a:ext cx="72390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m = [[1, 2, 3], [4, 5, 6], [7, 8, 9]]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Index with Bracket Operator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987425"/>
          </a:xfrm>
        </p:spPr>
        <p:txBody>
          <a:bodyPr/>
          <a:lstStyle/>
          <a:p>
            <a:r>
              <a:rPr lang="en-US" altLang="en-US" smtClean="0"/>
              <a:t>select an entire </a:t>
            </a:r>
            <a:r>
              <a:rPr lang="en-US" altLang="en-US" b="1" smtClean="0"/>
              <a:t>row </a:t>
            </a:r>
            <a:r>
              <a:rPr lang="en-US" altLang="en-US" smtClean="0"/>
              <a:t>from the matrix in the usual way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1676400" y="3962400"/>
            <a:ext cx="3657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m[1] </a:t>
            </a:r>
            <a:br>
              <a:rPr lang="en-US" altLang="en-US" sz="2400"/>
            </a:br>
            <a:r>
              <a:rPr lang="en-US" altLang="en-US" sz="2400"/>
              <a:t>[4, 5, 6]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685800" y="2667000"/>
            <a:ext cx="72390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m = [[1, 2, 3], [4, 5, 6], [7, 8, 9]]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Double-Index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987425"/>
          </a:xfrm>
        </p:spPr>
        <p:txBody>
          <a:bodyPr/>
          <a:lstStyle/>
          <a:p>
            <a:r>
              <a:rPr lang="en-US" altLang="en-US" smtClean="0"/>
              <a:t>extract a single </a:t>
            </a:r>
            <a:r>
              <a:rPr lang="en-US" altLang="en-US" b="1" smtClean="0"/>
              <a:t>element</a:t>
            </a:r>
            <a:r>
              <a:rPr lang="en-US" altLang="en-US" smtClean="0"/>
              <a:t> from the matrix using the double-index form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the first index selects the row, and the second index selects the column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676400" y="5334000"/>
            <a:ext cx="3657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m[1][1] 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838200" y="4038600"/>
            <a:ext cx="72390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m = [[1, 2, 3], [4, 5, 6], [7, 8, 9]]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Agenda 16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b="1" smtClean="0"/>
              <a:t> </a:t>
            </a:r>
            <a:endParaRPr lang="en-US" altLang="en-US" smtClean="0"/>
          </a:p>
          <a:p>
            <a:r>
              <a:rPr lang="en-US" altLang="en-US" smtClean="0"/>
              <a:t>Objects						Chpt. 8</a:t>
            </a:r>
          </a:p>
          <a:p>
            <a:r>
              <a:rPr lang="en-US" altLang="en-US" smtClean="0"/>
              <a:t>Aliasing &amp; Cloning				Chpt. 8</a:t>
            </a:r>
          </a:p>
          <a:p>
            <a:r>
              <a:rPr lang="en-US" altLang="en-US" smtClean="0"/>
              <a:t>Pass by Reference, Pass by Value 		Chpt. 8 </a:t>
            </a:r>
          </a:p>
          <a:p>
            <a:r>
              <a:rPr lang="en-US" altLang="en-US" smtClean="0"/>
              <a:t>Return by Reference				Chpt. 8</a:t>
            </a:r>
          </a:p>
          <a:p>
            <a:r>
              <a:rPr lang="en-US" altLang="en-US" smtClean="0"/>
              <a:t>Matrices						Chpt. 8</a:t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7B9899"/>
                </a:solidFill>
              </a:rPr>
              <a:t>Objects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/>
          <a:lstStyle/>
          <a:p>
            <a:r>
              <a:rPr lang="en-US" altLang="en-US" smtClean="0"/>
              <a:t>“thing” to which a variable can refer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Every object has a unique </a:t>
            </a:r>
            <a:r>
              <a:rPr lang="en-US" altLang="en-US" b="1" smtClean="0"/>
              <a:t>identifier</a:t>
            </a:r>
            <a:r>
              <a:rPr lang="en-US" altLang="en-US" smtClean="0"/>
              <a:t>; obtain the </a:t>
            </a:r>
            <a:r>
              <a:rPr lang="en-US" altLang="en-US" b="1" smtClean="0"/>
              <a:t>identifier</a:t>
            </a:r>
            <a:r>
              <a:rPr lang="en-US" altLang="en-US" smtClean="0"/>
              <a:t> with the </a:t>
            </a:r>
            <a:r>
              <a:rPr lang="en-US" altLang="en-US" b="1" smtClean="0"/>
              <a:t>id</a:t>
            </a:r>
            <a:r>
              <a:rPr lang="en-US" altLang="en-US" smtClean="0"/>
              <a:t> function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examples (below) of an integer object, a float object, a string object, a list object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5410200" y="4495800"/>
            <a:ext cx="30480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a = 99</a:t>
            </a:r>
          </a:p>
          <a:p>
            <a:pPr eaLnBrk="1" hangingPunct="1"/>
            <a:r>
              <a:rPr lang="en-US" altLang="en-US" sz="2400" dirty="0"/>
              <a:t>b = 3.14</a:t>
            </a:r>
          </a:p>
          <a:p>
            <a:pPr eaLnBrk="1" hangingPunct="1"/>
            <a:r>
              <a:rPr lang="en-US" altLang="en-US" sz="2400" dirty="0"/>
              <a:t>c = "banana"</a:t>
            </a:r>
          </a:p>
          <a:p>
            <a:pPr eaLnBrk="1" hangingPunct="1"/>
            <a:r>
              <a:rPr lang="en-US" altLang="en-US" sz="2400" dirty="0"/>
              <a:t>d = 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id(a)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511425"/>
          </a:xfrm>
        </p:spPr>
        <p:txBody>
          <a:bodyPr/>
          <a:lstStyle/>
          <a:p>
            <a:r>
              <a:rPr lang="en-US" altLang="en-US" smtClean="0"/>
              <a:t>The id function will return the unique identifier of an object</a:t>
            </a:r>
          </a:p>
          <a:p>
            <a:endParaRPr lang="en-US" altLang="en-US" smtClean="0"/>
          </a:p>
          <a:p>
            <a:r>
              <a:rPr lang="en-US" altLang="en-US" smtClean="0"/>
              <a:t>Below we have two objects { 99, 1 }, therefore to unique identifiers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562600" y="3962400"/>
            <a:ext cx="1752600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000">
                <a:latin typeface="Courier New" pitchFamily="49" charset="0"/>
              </a:rPr>
              <a:t>&gt;&gt;&gt; id(a)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135046423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000">
                <a:latin typeface="Courier New" pitchFamily="49" charset="0"/>
              </a:rPr>
              <a:t>&gt;&gt;&gt; id(b)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135046498</a:t>
            </a:r>
            <a:endParaRPr lang="en-US" altLang="en-US" sz="200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1066800" y="4419600"/>
            <a:ext cx="3048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a = 99</a:t>
            </a:r>
          </a:p>
          <a:p>
            <a:pPr eaLnBrk="1" hangingPunct="1"/>
            <a:r>
              <a:rPr lang="en-US" altLang="en-US" sz="2400"/>
              <a:t>b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Shared objects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73625"/>
          </a:xfrm>
        </p:spPr>
        <p:txBody>
          <a:bodyPr/>
          <a:lstStyle/>
          <a:p>
            <a:r>
              <a:rPr lang="en-US" altLang="en-US" smtClean="0"/>
              <a:t>String objects are immutable, which allows Python to share a string object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if the object is not shared, then Python needs to create two objects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if an object is shared, then two variables can point to (use) the same object</a:t>
            </a:r>
          </a:p>
          <a:p>
            <a:endParaRPr lang="en-US" altLang="en-US" smtClean="0"/>
          </a:p>
          <a:p>
            <a:r>
              <a:rPr lang="en-US" altLang="en-US" smtClean="0"/>
              <a:t>the object identifier is the same for both variables, when the object is 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Shared or not ?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597025"/>
          </a:xfrm>
        </p:spPr>
        <p:txBody>
          <a:bodyPr/>
          <a:lstStyle/>
          <a:p>
            <a:r>
              <a:rPr lang="en-US" altLang="en-US" smtClean="0"/>
              <a:t>Below, we create two variables pointing to identical strings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4648200" y="2286000"/>
            <a:ext cx="3124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a = "banana" </a:t>
            </a:r>
            <a:br>
              <a:rPr lang="en-US" altLang="en-US" sz="2400"/>
            </a:br>
            <a:r>
              <a:rPr lang="en-US" altLang="en-US" sz="2400"/>
              <a:t>b = "banana"</a:t>
            </a: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609600" y="2819400"/>
            <a:ext cx="1905000" cy="1323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000">
                <a:latin typeface="Courier New" pitchFamily="49" charset="0"/>
              </a:rPr>
              <a:t>&gt;&gt;&gt; id(a)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135044008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&gt;&gt;&gt; id(b)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135044008</a:t>
            </a:r>
            <a:endParaRPr lang="en-US" altLang="en-US" sz="2000"/>
          </a:p>
        </p:txBody>
      </p:sp>
      <p:pic>
        <p:nvPicPr>
          <p:cNvPr id="18438" name="Picture 3" descr="http://www.greenteapress.com/thinkpython/thinkCSpy/html/illustrations/list1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1000"/>
            <a:ext cx="47799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5105400" y="3657600"/>
            <a:ext cx="186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/>
              <a:t>State Diagrams</a:t>
            </a:r>
          </a:p>
        </p:txBody>
      </p:sp>
      <p:sp>
        <p:nvSpPr>
          <p:cNvPr id="18440" name="TextBox 10"/>
          <p:cNvSpPr txBox="1">
            <a:spLocks noChangeArrowheads="1"/>
          </p:cNvSpPr>
          <p:nvPr/>
        </p:nvSpPr>
        <p:spPr bwMode="auto">
          <a:xfrm>
            <a:off x="6553200" y="525780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i="1"/>
              <a:t>Shared Object</a:t>
            </a:r>
          </a:p>
        </p:txBody>
      </p: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457200" y="5791200"/>
            <a:ext cx="667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/>
              <a:t>Python only created one string, and both a and b refer to it.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Mutable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3684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List objects are mutable; so Python does not share List objects (two List objects are created) 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4953000" y="2743200"/>
            <a:ext cx="33528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a = [1, 2, 3] </a:t>
            </a:r>
            <a:br>
              <a:rPr lang="en-US" altLang="en-US" sz="2400"/>
            </a:br>
            <a:r>
              <a:rPr lang="en-US" altLang="en-US" sz="2400"/>
              <a:t>b = [1, 2, 3]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3048000"/>
            <a:ext cx="2438400" cy="1323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000">
                <a:latin typeface="Courier New" pitchFamily="49" charset="0"/>
              </a:rPr>
              <a:t>&gt;&gt;&gt; id(a)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135045528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&gt;&gt;&gt; id(b) 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135041704</a:t>
            </a:r>
            <a:endParaRPr lang="en-US" altLang="en-US" sz="2000"/>
          </a:p>
        </p:txBody>
      </p:sp>
      <p:pic>
        <p:nvPicPr>
          <p:cNvPr id="19462" name="Picture 6" descr="http://www.greenteapress.com/thinkpython/thinkCSpy/html/illustrations/list2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3355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Aliasing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359025"/>
          </a:xfrm>
        </p:spPr>
        <p:txBody>
          <a:bodyPr/>
          <a:lstStyle/>
          <a:p>
            <a:r>
              <a:rPr lang="en-US" altLang="en-US" b="1" smtClean="0"/>
              <a:t>Aliasing </a:t>
            </a:r>
            <a:r>
              <a:rPr lang="en-US" altLang="en-US" smtClean="0"/>
              <a:t>occurs when we assign one variable to another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which means both variables will refer to the same object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257800" y="3581400"/>
            <a:ext cx="3276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a = [1, 2, 3] </a:t>
            </a:r>
            <a:br>
              <a:rPr lang="en-US" altLang="en-US" sz="2400" dirty="0"/>
            </a:br>
            <a:r>
              <a:rPr lang="en-US" altLang="en-US" sz="2400" dirty="0"/>
              <a:t>&gt;&gt;&gt; b = a</a:t>
            </a:r>
          </a:p>
        </p:txBody>
      </p:sp>
      <p:pic>
        <p:nvPicPr>
          <p:cNvPr id="20485" name="Picture 5" descr="http://www.greenteapress.com/thinkpython/thinkCSpy/html/illustrations/list3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253206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aliasing mutable objects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150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721225"/>
          </a:xfrm>
        </p:spPr>
        <p:txBody>
          <a:bodyPr/>
          <a:lstStyle/>
          <a:p>
            <a:r>
              <a:rPr lang="en-US" altLang="en-US" b="1" smtClean="0"/>
              <a:t>Aliasing</a:t>
            </a:r>
            <a:r>
              <a:rPr lang="en-US" altLang="en-US" smtClean="0"/>
              <a:t> can be useful, but it sometimes leads to unexpected or undesirable results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In general, it is safer to avoid aliasing when you are working with mutable objects.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for immutable objects, there's no problem; Python can economize by aliasing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2281</TotalTime>
  <Words>403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Georgia</vt:lpstr>
      <vt:lpstr>Wingdings</vt:lpstr>
      <vt:lpstr>Wingdings 2</vt:lpstr>
      <vt:lpstr>Civic</vt:lpstr>
      <vt:lpstr>Objects</vt:lpstr>
      <vt:lpstr>Agenda 16</vt:lpstr>
      <vt:lpstr>Objects</vt:lpstr>
      <vt:lpstr>id(a)</vt:lpstr>
      <vt:lpstr>Shared objects</vt:lpstr>
      <vt:lpstr>Shared or not ?</vt:lpstr>
      <vt:lpstr>Mutable objects</vt:lpstr>
      <vt:lpstr>Aliasing</vt:lpstr>
      <vt:lpstr>Avoid aliasing mutable objects</vt:lpstr>
      <vt:lpstr>Cloning </vt:lpstr>
      <vt:lpstr>Pass by Reference</vt:lpstr>
      <vt:lpstr>Return by Reference</vt:lpstr>
      <vt:lpstr>Matrices</vt:lpstr>
      <vt:lpstr>Index with Bracket Operator</vt:lpstr>
      <vt:lpstr>Double-Index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Staff</cp:lastModifiedBy>
  <cp:revision>116</cp:revision>
  <dcterms:created xsi:type="dcterms:W3CDTF">2009-01-04T23:52:00Z</dcterms:created>
  <dcterms:modified xsi:type="dcterms:W3CDTF">2018-03-12T16:31:13Z</dcterms:modified>
</cp:coreProperties>
</file>