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4" r:id="rId1"/>
  </p:sldMasterIdLst>
  <p:sldIdLst>
    <p:sldId id="256" r:id="rId2"/>
    <p:sldId id="312" r:id="rId3"/>
    <p:sldId id="260" r:id="rId4"/>
    <p:sldId id="330" r:id="rId5"/>
    <p:sldId id="303" r:id="rId6"/>
    <p:sldId id="333" r:id="rId7"/>
    <p:sldId id="334" r:id="rId8"/>
    <p:sldId id="335" r:id="rId9"/>
    <p:sldId id="336" r:id="rId10"/>
    <p:sldId id="331" r:id="rId11"/>
    <p:sldId id="314" r:id="rId12"/>
    <p:sldId id="315" r:id="rId13"/>
    <p:sldId id="326" r:id="rId14"/>
    <p:sldId id="325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23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55575" y="241935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FFDDF-F37E-4282-A5A8-CB3B463D6DCC}" type="datetimeFigureOut">
              <a:rPr lang="en-US"/>
              <a:pPr>
                <a:defRPr/>
              </a:pPr>
              <a:t>3/12/2018</a:t>
            </a:fld>
            <a:endParaRPr lang="en-US"/>
          </a:p>
        </p:txBody>
      </p:sp>
      <p:sp>
        <p:nvSpPr>
          <p:cNvPr id="1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EA24D35F-016C-47E1-ACC1-6E0B397ED7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5759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A38A18-F0AF-46A8-BE5B-818571E27DE3}" type="datetimeFigureOut">
              <a:rPr lang="en-US"/>
              <a:pPr>
                <a:defRPr/>
              </a:pPr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ACA356-19C1-4014-8919-3411D7BA66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0905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4021137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15150" y="3009900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88F468-38E5-44B4-B785-5350EE5461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AAAC83-6705-4A4D-8C6F-D70CB82ACE38}" type="datetimeFigureOut">
              <a:rPr lang="en-US"/>
              <a:pPr>
                <a:defRPr/>
              </a:pPr>
              <a:t>3/12/2018</a:t>
            </a:fld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3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ADC1A6-0998-427A-A149-71495A9AA1EA}" type="datetimeFigureOut">
              <a:rPr lang="en-US"/>
              <a:pPr>
                <a:defRPr/>
              </a:pPr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2450" y="1027113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2B4B9-5704-45CD-8ED1-DD3B370FBD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766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5575" y="142875"/>
            <a:ext cx="8832850" cy="213995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52400" y="2438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F0196F-139E-45DF-831C-312D7CCD898F}" type="datetimeFigureOut">
              <a:rPr lang="en-US"/>
              <a:pPr>
                <a:defRPr/>
              </a:pPr>
              <a:t>3/12/2018</a:t>
            </a:fld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642F3E73-9027-455B-8582-BF9767F4F4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60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 flipV="1">
            <a:off x="4562475" y="1576388"/>
            <a:ext cx="9525" cy="481806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10325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023F11-1859-4AC6-B0C6-95CF53AA4A0D}" type="datetimeFigureOut">
              <a:rPr lang="en-US"/>
              <a:pPr>
                <a:defRPr/>
              </a:pPr>
              <a:t>3/12/2018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5A2C00-FE61-44FB-BA96-517091D1A6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984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 flipV="1">
            <a:off x="4572000" y="2200275"/>
            <a:ext cx="0" cy="4187825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52400" y="1279525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E6D57-5E95-4B55-ABE1-0874F22B117B}" type="datetimeFigureOut">
              <a:rPr lang="en-US"/>
              <a:pPr>
                <a:defRPr/>
              </a:pPr>
              <a:t>3/12/2018</a:t>
            </a:fld>
            <a:endParaRPr lang="en-US"/>
          </a:p>
        </p:txBody>
      </p:sp>
      <p:sp>
        <p:nvSpPr>
          <p:cNvPr id="1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988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9F42590C-7CE9-4659-BD76-228D86A161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768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EFCC11-521F-4B5D-A6F1-33BBF4B7D48E}" type="datetimeFigureOut">
              <a:rPr lang="en-US"/>
              <a:pPr>
                <a:defRPr/>
              </a:pPr>
              <a:t>3/12/2018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6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CD6912-A429-4421-9CB0-89CDC92EE7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324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0A971D-241D-4221-9898-8405E0FC0C73}" type="datetimeFigureOut">
              <a:rPr lang="en-US"/>
              <a:pPr>
                <a:defRPr/>
              </a:pPr>
              <a:t>3/12/2018</a:t>
            </a:fld>
            <a:endParaRPr lang="en-US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EA191A8-AE4D-4E70-8AC4-AFAAD9650E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0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E3C36F43-9225-48C3-9667-69BBC2BC02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8508E8-3350-4D14-894F-FB4D3FBB2BE1}" type="datetimeFigureOut">
              <a:rPr lang="en-US"/>
              <a:pPr>
                <a:defRPr/>
              </a:pPr>
              <a:t>3/12/2018</a:t>
            </a:fld>
            <a:endParaRPr lang="en-US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382963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2540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CEB71A-8BDA-4710-88A1-156C2CE604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1"/>
          </p:nvPr>
        </p:nvSpPr>
        <p:spPr>
          <a:xfrm>
            <a:off x="5788025" y="6405563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A9A8EC-D46C-4A42-B649-1E01D8118C49}" type="datetimeFigureOut">
              <a:rPr lang="en-US"/>
              <a:pPr>
                <a:defRPr/>
              </a:pPr>
              <a:t>3/12/2018</a:t>
            </a:fld>
            <a:endParaRPr lang="en-US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584575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427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550CE0E-59EB-42F3-B73C-2BE032CC683C}" type="datetimeFigureOut">
              <a:rPr lang="en-US"/>
              <a:pPr>
                <a:defRPr/>
              </a:pPr>
              <a:t>3/12/2018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350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39813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0B7F836-78AE-441C-9BCA-75EF61B83C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8" name="Title Placeholder 21"/>
          <p:cNvSpPr>
            <a:spLocks noGrp="1"/>
          </p:cNvSpPr>
          <p:nvPr>
            <p:ph type="title"/>
          </p:nvPr>
        </p:nvSpPr>
        <p:spPr bwMode="auto"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01625" y="1524000"/>
            <a:ext cx="8534400" cy="459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7" r:id="rId1"/>
    <p:sldLayoutId id="2147484268" r:id="rId2"/>
    <p:sldLayoutId id="2147484269" r:id="rId3"/>
    <p:sldLayoutId id="2147484270" r:id="rId4"/>
    <p:sldLayoutId id="2147484271" r:id="rId5"/>
    <p:sldLayoutId id="2147484272" r:id="rId6"/>
    <p:sldLayoutId id="2147484273" r:id="rId7"/>
    <p:sldLayoutId id="2147484274" r:id="rId8"/>
    <p:sldLayoutId id="2147484275" r:id="rId9"/>
    <p:sldLayoutId id="2147484276" r:id="rId10"/>
    <p:sldLayoutId id="214748427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rgbClr val="7B98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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ct val="20000"/>
        </a:spcBef>
        <a:spcAft>
          <a:spcPct val="0"/>
        </a:spcAft>
        <a:buClr>
          <a:srgbClr val="8CADAE"/>
        </a:buClr>
        <a:buSzPct val="75000"/>
        <a:buFont typeface="Wingdings 2" pitchFamily="18" charset="2"/>
        <a:buChar char="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ct val="20000"/>
        </a:spcBef>
        <a:spcAft>
          <a:spcPct val="0"/>
        </a:spcAft>
        <a:buClr>
          <a:srgbClr val="8C7B70"/>
        </a:buClr>
        <a:buSzPct val="70000"/>
        <a:buFont typeface="Wingdings" pitchFamily="2" charset="2"/>
        <a:buChar char="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ct val="20000"/>
        </a:spcBef>
        <a:spcAft>
          <a:spcPct val="0"/>
        </a:spcAft>
        <a:buClr>
          <a:srgbClr val="8FB08C"/>
        </a:buClr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1066800" y="3332163"/>
            <a:ext cx="7162800" cy="1752600"/>
          </a:xfrm>
        </p:spPr>
        <p:txBody>
          <a:bodyPr>
            <a:normAutofit/>
          </a:bodyPr>
          <a:lstStyle/>
          <a:p>
            <a:pPr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r>
              <a:rPr lang="en-US" dirty="0" err="1" smtClean="0"/>
              <a:t>Tuples</a:t>
            </a:r>
            <a:r>
              <a:rPr lang="en-US" dirty="0" smtClean="0"/>
              <a:t>, </a:t>
            </a:r>
            <a:r>
              <a:rPr lang="en-US" dirty="0" err="1" smtClean="0"/>
              <a:t>Tuple</a:t>
            </a:r>
            <a:r>
              <a:rPr lang="en-US" dirty="0" smtClean="0"/>
              <a:t> Operations, </a:t>
            </a:r>
            <a:r>
              <a:rPr lang="en-US" dirty="0" err="1" smtClean="0"/>
              <a:t>Tuple</a:t>
            </a:r>
            <a:r>
              <a:rPr lang="en-US" dirty="0" smtClean="0"/>
              <a:t> Assignment, Dictionaries, Key-Value Pairs, Dictionary Operations, Dictionary Methods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0"/>
            <a:ext cx="6477000" cy="18288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Tuples &amp; Dictionaries</a:t>
            </a:r>
            <a:endParaRPr dirty="0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Dictionaries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531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3197225"/>
          </a:xfrm>
        </p:spPr>
        <p:txBody>
          <a:bodyPr/>
          <a:lstStyle/>
          <a:p>
            <a:r>
              <a:rPr lang="en-US" altLang="en-US" smtClean="0"/>
              <a:t>another compound type (like Strings, Lists, Tuples)</a:t>
            </a:r>
            <a:br>
              <a:rPr lang="en-US" altLang="en-US" smtClean="0"/>
            </a:br>
            <a:endParaRPr lang="en-US" altLang="en-US" smtClean="0"/>
          </a:p>
          <a:p>
            <a:r>
              <a:rPr lang="en-US" altLang="en-US" smtClean="0"/>
              <a:t>but they can use any </a:t>
            </a:r>
            <a:r>
              <a:rPr lang="en-US" altLang="en-US" b="1" smtClean="0"/>
              <a:t>immutable type</a:t>
            </a:r>
            <a:r>
              <a:rPr lang="en-US" altLang="en-US" smtClean="0"/>
              <a:t> for an index</a:t>
            </a:r>
            <a:br>
              <a:rPr lang="en-US" altLang="en-US" smtClean="0"/>
            </a:br>
            <a:endParaRPr lang="en-US" altLang="en-US" smtClean="0"/>
          </a:p>
          <a:p>
            <a:r>
              <a:rPr lang="en-US" altLang="en-US" smtClean="0"/>
              <a:t>an </a:t>
            </a:r>
            <a:r>
              <a:rPr lang="en-US" altLang="en-US" b="1" smtClean="0"/>
              <a:t>empty dictionary</a:t>
            </a:r>
            <a:r>
              <a:rPr lang="en-US" altLang="en-US" smtClean="0"/>
              <a:t> is created with “curly brackets” { }</a:t>
            </a:r>
          </a:p>
        </p:txBody>
      </p:sp>
      <p:sp>
        <p:nvSpPr>
          <p:cNvPr id="22532" name="TextBox 4"/>
          <p:cNvSpPr txBox="1">
            <a:spLocks noChangeArrowheads="1"/>
          </p:cNvSpPr>
          <p:nvPr/>
        </p:nvSpPr>
        <p:spPr bwMode="auto">
          <a:xfrm>
            <a:off x="1219200" y="4800600"/>
            <a:ext cx="7315200" cy="1200150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400"/>
              <a:t>&gt;&gt;&gt; eng2sp = {} </a:t>
            </a:r>
            <a:br>
              <a:rPr lang="en-US" altLang="en-US" sz="2400"/>
            </a:br>
            <a:r>
              <a:rPr lang="en-US" altLang="en-US" sz="2400"/>
              <a:t>&gt;&gt;&gt; eng2sp['one'] = 'uno'</a:t>
            </a:r>
            <a:br>
              <a:rPr lang="en-US" altLang="en-US" sz="2400"/>
            </a:br>
            <a:r>
              <a:rPr lang="en-US" altLang="en-US" sz="2400"/>
              <a:t>&gt;&gt;&gt; eng2sp['two'] = 'dos'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7B9899"/>
                </a:solidFill>
              </a:rPr>
              <a:t>Dictionary Elements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3121025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Printing the </a:t>
            </a:r>
            <a:r>
              <a:rPr lang="en-US" b="1" dirty="0" smtClean="0"/>
              <a:t>Dictionary</a:t>
            </a:r>
            <a:r>
              <a:rPr lang="en-US" dirty="0" smtClean="0"/>
              <a:t> will show the index and the value</a:t>
            </a:r>
            <a:br>
              <a:rPr lang="en-US" dirty="0" smtClean="0"/>
            </a:br>
            <a:endParaRPr lang="en-US" dirty="0" smtClean="0"/>
          </a:p>
          <a:p>
            <a:pPr>
              <a:defRPr/>
            </a:pPr>
            <a:r>
              <a:rPr lang="en-US" dirty="0" smtClean="0"/>
              <a:t>the elements of the dictionary appear in a comma-separated list</a:t>
            </a:r>
            <a:br>
              <a:rPr lang="en-US" dirty="0" smtClean="0"/>
            </a:br>
            <a:endParaRPr lang="en-US" dirty="0" smtClean="0"/>
          </a:p>
          <a:p>
            <a:pPr>
              <a:defRPr/>
            </a:pPr>
            <a:r>
              <a:rPr lang="en-US" dirty="0" smtClean="0"/>
              <a:t>indices are called </a:t>
            </a:r>
            <a:r>
              <a:rPr lang="en-US" b="1" dirty="0" smtClean="0"/>
              <a:t>keys</a:t>
            </a:r>
            <a:r>
              <a:rPr lang="en-US" dirty="0" smtClean="0"/>
              <a:t>, so the elements are called </a:t>
            </a:r>
            <a:r>
              <a:rPr lang="en-US" b="1" dirty="0" smtClean="0"/>
              <a:t>key-value pairs</a:t>
            </a:r>
            <a:r>
              <a:rPr lang="en-US" dirty="0" smtClean="0"/>
              <a:t> 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endParaRPr lang="en-US" b="1" dirty="0" smtClean="0"/>
          </a:p>
        </p:txBody>
      </p:sp>
      <p:sp>
        <p:nvSpPr>
          <p:cNvPr id="23556" name="TextBox 4"/>
          <p:cNvSpPr txBox="1">
            <a:spLocks noChangeArrowheads="1"/>
          </p:cNvSpPr>
          <p:nvPr/>
        </p:nvSpPr>
        <p:spPr bwMode="auto">
          <a:xfrm>
            <a:off x="685800" y="5105400"/>
            <a:ext cx="4724400" cy="830263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400" dirty="0"/>
              <a:t>&gt;&gt;&gt; print </a:t>
            </a:r>
            <a:r>
              <a:rPr lang="en-US" altLang="en-US" sz="2400" dirty="0" smtClean="0"/>
              <a:t>(eng2sp) </a:t>
            </a:r>
            <a:r>
              <a:rPr lang="en-US" altLang="en-US" sz="2400" dirty="0"/>
              <a:t/>
            </a:r>
            <a:br>
              <a:rPr lang="en-US" altLang="en-US" sz="2400" dirty="0"/>
            </a:br>
            <a:r>
              <a:rPr lang="en-US" altLang="en-US" sz="2400" dirty="0"/>
              <a:t>{'one': '</a:t>
            </a:r>
            <a:r>
              <a:rPr lang="en-US" altLang="en-US" sz="2400" dirty="0" err="1"/>
              <a:t>uno</a:t>
            </a:r>
            <a:r>
              <a:rPr lang="en-US" altLang="en-US" sz="2400" dirty="0"/>
              <a:t>', 'two': 'dos'}</a:t>
            </a:r>
          </a:p>
        </p:txBody>
      </p:sp>
      <p:sp>
        <p:nvSpPr>
          <p:cNvPr id="23557" name="TextBox 4"/>
          <p:cNvSpPr txBox="1">
            <a:spLocks noChangeArrowheads="1"/>
          </p:cNvSpPr>
          <p:nvPr/>
        </p:nvSpPr>
        <p:spPr bwMode="auto">
          <a:xfrm>
            <a:off x="3962400" y="4419600"/>
            <a:ext cx="4724400" cy="461963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400"/>
              <a:t>eng2sp['two'] = 'dos'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7B9899"/>
                </a:solidFill>
              </a:rPr>
              <a:t>Dictionary order</a:t>
            </a:r>
          </a:p>
        </p:txBody>
      </p:sp>
      <p:sp>
        <p:nvSpPr>
          <p:cNvPr id="24579" name="Content Placeholder 3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3806825"/>
          </a:xfrm>
        </p:spPr>
        <p:txBody>
          <a:bodyPr/>
          <a:lstStyle/>
          <a:p>
            <a:r>
              <a:rPr lang="en-US" altLang="en-US" smtClean="0"/>
              <a:t>You may create a dictionary as a list of </a:t>
            </a:r>
            <a:r>
              <a:rPr lang="en-US" altLang="en-US" b="1" smtClean="0"/>
              <a:t>key-value pairs</a:t>
            </a:r>
            <a:br>
              <a:rPr lang="en-US" altLang="en-US" b="1" smtClean="0"/>
            </a:br>
            <a:endParaRPr lang="en-US" altLang="en-US" smtClean="0"/>
          </a:p>
          <a:p>
            <a:r>
              <a:rPr lang="en-US" altLang="en-US" smtClean="0"/>
              <a:t>however, when printing the dictionary, it may appear out of order; “un-ordered”</a:t>
            </a:r>
            <a:br>
              <a:rPr lang="en-US" altLang="en-US" smtClean="0"/>
            </a:br>
            <a:endParaRPr lang="en-US" altLang="en-US" smtClean="0"/>
          </a:p>
          <a:p>
            <a:r>
              <a:rPr lang="en-US" altLang="en-US" smtClean="0"/>
              <a:t>but, since we use the keys to look up the corresponding values; it doesn’t matter</a:t>
            </a:r>
          </a:p>
        </p:txBody>
      </p:sp>
      <p:sp>
        <p:nvSpPr>
          <p:cNvPr id="24580" name="TextBox 4"/>
          <p:cNvSpPr txBox="1">
            <a:spLocks noChangeArrowheads="1"/>
          </p:cNvSpPr>
          <p:nvPr/>
        </p:nvSpPr>
        <p:spPr bwMode="auto">
          <a:xfrm>
            <a:off x="685800" y="5105400"/>
            <a:ext cx="8001000" cy="1200150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400" dirty="0"/>
              <a:t>&gt;&gt;&gt; eng2sp = {'one': '</a:t>
            </a:r>
            <a:r>
              <a:rPr lang="en-US" altLang="en-US" sz="2400" dirty="0" err="1"/>
              <a:t>uno</a:t>
            </a:r>
            <a:r>
              <a:rPr lang="en-US" altLang="en-US" sz="2400" dirty="0"/>
              <a:t>', 'two': 'dos', 'three': '</a:t>
            </a:r>
            <a:r>
              <a:rPr lang="en-US" altLang="en-US" sz="2400" dirty="0" err="1"/>
              <a:t>tres</a:t>
            </a:r>
            <a:r>
              <a:rPr lang="en-US" altLang="en-US" sz="2400" dirty="0"/>
              <a:t>'}</a:t>
            </a:r>
            <a:br>
              <a:rPr lang="en-US" altLang="en-US" sz="2400" dirty="0"/>
            </a:br>
            <a:r>
              <a:rPr lang="en-US" altLang="en-US" sz="2400" dirty="0"/>
              <a:t>&gt;&gt;&gt; print </a:t>
            </a:r>
            <a:r>
              <a:rPr lang="en-US" altLang="en-US" sz="2400" dirty="0" smtClean="0"/>
              <a:t>(eng2sp) </a:t>
            </a:r>
            <a:r>
              <a:rPr lang="en-US" altLang="en-US" sz="2400" dirty="0"/>
              <a:t/>
            </a:r>
            <a:br>
              <a:rPr lang="en-US" altLang="en-US" sz="2400" dirty="0"/>
            </a:br>
            <a:r>
              <a:rPr lang="en-US" altLang="en-US" sz="2400" dirty="0"/>
              <a:t>{'one': '</a:t>
            </a:r>
            <a:r>
              <a:rPr lang="en-US" altLang="en-US" sz="2400" dirty="0" err="1"/>
              <a:t>uno</a:t>
            </a:r>
            <a:r>
              <a:rPr lang="en-US" altLang="en-US" sz="2400" dirty="0"/>
              <a:t>', 'three': '</a:t>
            </a:r>
            <a:r>
              <a:rPr lang="en-US" altLang="en-US" sz="2400" dirty="0" err="1"/>
              <a:t>tres</a:t>
            </a:r>
            <a:r>
              <a:rPr lang="en-US" altLang="en-US" sz="2400" dirty="0"/>
              <a:t>', 'two': 'dos'}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Del</a:t>
            </a:r>
            <a:r>
              <a:rPr lang="en-US" smtClean="0"/>
              <a:t>, Len</a:t>
            </a:r>
            <a:endParaRPr lang="en-US" dirty="0" smtClean="0">
              <a:solidFill>
                <a:srgbClr val="7B9899"/>
              </a:solidFill>
            </a:endParaRPr>
          </a:p>
        </p:txBody>
      </p:sp>
      <p:sp>
        <p:nvSpPr>
          <p:cNvPr id="25603" name="Content Placeholder 3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835025"/>
          </a:xfrm>
        </p:spPr>
        <p:txBody>
          <a:bodyPr/>
          <a:lstStyle/>
          <a:p>
            <a:r>
              <a:rPr lang="en-US" altLang="en-US" smtClean="0"/>
              <a:t>Dictionary operations include; </a:t>
            </a:r>
            <a:r>
              <a:rPr lang="en-US" altLang="en-US" b="1" smtClean="0"/>
              <a:t>del, len</a:t>
            </a:r>
            <a:endParaRPr lang="en-US" altLang="en-US" smtClean="0"/>
          </a:p>
        </p:txBody>
      </p:sp>
      <p:sp>
        <p:nvSpPr>
          <p:cNvPr id="25604" name="TextBox 4"/>
          <p:cNvSpPr txBox="1">
            <a:spLocks noChangeArrowheads="1"/>
          </p:cNvSpPr>
          <p:nvPr/>
        </p:nvSpPr>
        <p:spPr bwMode="auto">
          <a:xfrm>
            <a:off x="13996" y="2362200"/>
            <a:ext cx="8610600" cy="3478213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000" dirty="0"/>
              <a:t>&gt;&gt;&gt; inventory = {'apples': 430, 'bananas': 312, 'oranges': 525,  'pears': 217}</a:t>
            </a:r>
            <a:br>
              <a:rPr lang="en-US" altLang="en-US" sz="2000" dirty="0"/>
            </a:br>
            <a:r>
              <a:rPr lang="en-US" altLang="en-US" sz="2000" dirty="0"/>
              <a:t> </a:t>
            </a:r>
            <a:br>
              <a:rPr lang="en-US" altLang="en-US" sz="2000" dirty="0"/>
            </a:br>
            <a:r>
              <a:rPr lang="en-US" altLang="en-US" sz="2000" dirty="0"/>
              <a:t>&gt;&gt;&gt; print </a:t>
            </a:r>
            <a:r>
              <a:rPr lang="en-US" altLang="en-US" sz="2000" dirty="0" smtClean="0"/>
              <a:t>(inventory) </a:t>
            </a: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dirty="0"/>
              <a:t>{'oranges': 525, 'apples': 430, 'pears': 217, 'bananas': 312}</a:t>
            </a:r>
          </a:p>
          <a:p>
            <a:pPr eaLnBrk="1" hangingPunct="1"/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dirty="0"/>
              <a:t>&gt;&gt;&gt; del inventory['pears'] </a:t>
            </a:r>
            <a:br>
              <a:rPr lang="en-US" altLang="en-US" sz="2000" dirty="0"/>
            </a:br>
            <a:r>
              <a:rPr lang="en-US" altLang="en-US" sz="2000" dirty="0"/>
              <a:t>&gt;&gt;&gt; print </a:t>
            </a:r>
            <a:r>
              <a:rPr lang="en-US" altLang="en-US" sz="2000" dirty="0" smtClean="0"/>
              <a:t>(inventory) </a:t>
            </a: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dirty="0"/>
              <a:t>{'oranges': 525, 'apples': 430, 'bananas': 312}</a:t>
            </a:r>
          </a:p>
          <a:p>
            <a:pPr eaLnBrk="1" hangingPunct="1"/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dirty="0"/>
              <a:t>&gt;&gt;&gt; </a:t>
            </a:r>
            <a:r>
              <a:rPr lang="en-US" altLang="en-US" sz="2000" dirty="0" err="1"/>
              <a:t>len</a:t>
            </a:r>
            <a:r>
              <a:rPr lang="en-US" altLang="en-US" sz="2000" dirty="0"/>
              <a:t>(inventory) </a:t>
            </a:r>
            <a:br>
              <a:rPr lang="en-US" altLang="en-US" sz="2000" dirty="0"/>
            </a:br>
            <a:r>
              <a:rPr lang="en-US" altLang="en-US" sz="2000" dirty="0"/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7B9899"/>
                </a:solidFill>
              </a:rPr>
              <a:t>Methods</a:t>
            </a:r>
          </a:p>
        </p:txBody>
      </p:sp>
      <p:sp>
        <p:nvSpPr>
          <p:cNvPr id="26627" name="Content Placeholder 3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1216025"/>
          </a:xfrm>
        </p:spPr>
        <p:txBody>
          <a:bodyPr/>
          <a:lstStyle/>
          <a:p>
            <a:r>
              <a:rPr lang="en-US" altLang="en-US" smtClean="0"/>
              <a:t>Dictionaries have </a:t>
            </a:r>
            <a:r>
              <a:rPr lang="en-US" altLang="en-US" b="1" smtClean="0"/>
              <a:t>methods; </a:t>
            </a:r>
            <a:r>
              <a:rPr lang="en-US" altLang="en-US" smtClean="0"/>
              <a:t>a method is a function that belongs to the dictionary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558396"/>
              </p:ext>
            </p:extLst>
          </p:nvPr>
        </p:nvGraphicFramePr>
        <p:xfrm>
          <a:off x="533400" y="2667000"/>
          <a:ext cx="8229600" cy="3444240"/>
        </p:xfrm>
        <a:graphic>
          <a:graphicData uri="http://schemas.openxmlformats.org/drawingml/2006/table">
            <a:tbl>
              <a:tblPr/>
              <a:tblGrid>
                <a:gridCol w="3200400"/>
                <a:gridCol w="5029200"/>
              </a:tblGrid>
              <a:tr h="624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Arial Narrow" pitchFamily="34" charset="0"/>
                          <a:ea typeface="Times New Roman"/>
                          <a:cs typeface="Times New Roman"/>
                        </a:rPr>
                        <a:t>Method</a:t>
                      </a:r>
                      <a:endParaRPr lang="en-US" sz="2400" dirty="0"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63944" marR="63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Arial Narrow" pitchFamily="34" charset="0"/>
                          <a:ea typeface="Times New Roman"/>
                          <a:cs typeface="Times New Roman"/>
                        </a:rPr>
                        <a:t>Result</a:t>
                      </a:r>
                      <a:endParaRPr lang="en-US" sz="2400" dirty="0"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63944" marR="63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624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Arial Narrow" pitchFamily="34" charset="0"/>
                          <a:ea typeface="Times New Roman"/>
                          <a:cs typeface="Times New Roman"/>
                        </a:rPr>
                        <a:t>&gt;&gt;&gt; eng2sp.keys</a:t>
                      </a:r>
                      <a:r>
                        <a:rPr lang="en-US" sz="2400" dirty="0" smtClean="0">
                          <a:latin typeface="Arial Narrow" pitchFamily="34" charset="0"/>
                          <a:ea typeface="Times New Roman"/>
                          <a:cs typeface="Times New Roman"/>
                        </a:rPr>
                        <a:t>()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Arial Narrow" pitchFamily="34" charset="0"/>
                          <a:ea typeface="Times New Roman"/>
                          <a:cs typeface="Times New Roman"/>
                        </a:rPr>
                        <a:t>&gt;&gt;&gt;list(eng2sp)</a:t>
                      </a:r>
                      <a:endParaRPr lang="en-US" sz="2400" dirty="0"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63944" marR="63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 smtClean="0">
                          <a:solidFill>
                            <a:srgbClr val="0033CC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dict_keys</a:t>
                      </a:r>
                      <a:r>
                        <a:rPr lang="en-US" sz="2400" dirty="0" smtClean="0">
                          <a:solidFill>
                            <a:srgbClr val="0033CC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([</a:t>
                      </a:r>
                      <a:r>
                        <a:rPr lang="en-US" sz="2400" dirty="0">
                          <a:solidFill>
                            <a:srgbClr val="0033CC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'one', 'three', 'two</a:t>
                      </a:r>
                      <a:r>
                        <a:rPr lang="en-US" sz="2400" dirty="0" smtClean="0">
                          <a:solidFill>
                            <a:srgbClr val="0033CC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'])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mtClean="0">
                          <a:solidFill>
                            <a:srgbClr val="0033CC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['one', 'three', 'two']</a:t>
                      </a:r>
                      <a:endParaRPr lang="en-US" sz="2400" dirty="0">
                        <a:solidFill>
                          <a:srgbClr val="0033CC"/>
                        </a:solidFill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63944" marR="63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4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Arial Narrow" pitchFamily="34" charset="0"/>
                          <a:ea typeface="Times New Roman"/>
                          <a:cs typeface="Times New Roman"/>
                        </a:rPr>
                        <a:t>&gt;&gt;&gt; eng2sp.values()</a:t>
                      </a:r>
                    </a:p>
                  </a:txBody>
                  <a:tcPr marL="63944" marR="63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 smtClean="0">
                          <a:solidFill>
                            <a:srgbClr val="0033CC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dict_values</a:t>
                      </a:r>
                      <a:r>
                        <a:rPr lang="en-US" sz="2400" dirty="0" smtClean="0">
                          <a:solidFill>
                            <a:srgbClr val="0033CC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(['</a:t>
                      </a:r>
                      <a:r>
                        <a:rPr lang="en-US" sz="2400" dirty="0" err="1" smtClean="0">
                          <a:solidFill>
                            <a:srgbClr val="0033CC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uno</a:t>
                      </a:r>
                      <a:r>
                        <a:rPr lang="en-US" sz="2400" dirty="0">
                          <a:solidFill>
                            <a:srgbClr val="0033CC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', '</a:t>
                      </a:r>
                      <a:r>
                        <a:rPr lang="en-US" sz="2400" dirty="0" err="1">
                          <a:solidFill>
                            <a:srgbClr val="0033CC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tres</a:t>
                      </a:r>
                      <a:r>
                        <a:rPr lang="en-US" sz="2400" dirty="0">
                          <a:solidFill>
                            <a:srgbClr val="0033CC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', 'dos</a:t>
                      </a:r>
                      <a:r>
                        <a:rPr lang="en-US" sz="2400" dirty="0" smtClean="0">
                          <a:solidFill>
                            <a:srgbClr val="0033CC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'])</a:t>
                      </a:r>
                      <a:endParaRPr lang="en-US" sz="2400" dirty="0">
                        <a:solidFill>
                          <a:srgbClr val="0033CC"/>
                        </a:solidFill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63944" marR="63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4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Arial Narrow" pitchFamily="34" charset="0"/>
                          <a:ea typeface="Times New Roman"/>
                          <a:cs typeface="Times New Roman"/>
                        </a:rPr>
                        <a:t>&gt;&gt;&gt; eng2sp.items()</a:t>
                      </a:r>
                    </a:p>
                  </a:txBody>
                  <a:tcPr marL="63944" marR="63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 smtClean="0">
                          <a:solidFill>
                            <a:srgbClr val="0033CC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dict_items</a:t>
                      </a:r>
                      <a:r>
                        <a:rPr lang="en-US" sz="2400" dirty="0" smtClean="0">
                          <a:solidFill>
                            <a:srgbClr val="0033CC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([(</a:t>
                      </a:r>
                      <a:r>
                        <a:rPr lang="en-US" sz="2400" dirty="0">
                          <a:solidFill>
                            <a:srgbClr val="0033CC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'one','</a:t>
                      </a:r>
                      <a:r>
                        <a:rPr lang="en-US" sz="2400" dirty="0" err="1">
                          <a:solidFill>
                            <a:srgbClr val="0033CC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uno</a:t>
                      </a:r>
                      <a:r>
                        <a:rPr lang="en-US" sz="2400" dirty="0">
                          <a:solidFill>
                            <a:srgbClr val="0033CC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'), ('three', '</a:t>
                      </a:r>
                      <a:r>
                        <a:rPr lang="en-US" sz="2400" dirty="0" err="1">
                          <a:solidFill>
                            <a:srgbClr val="0033CC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tres</a:t>
                      </a:r>
                      <a:r>
                        <a:rPr lang="en-US" sz="2400" dirty="0">
                          <a:solidFill>
                            <a:srgbClr val="0033CC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'), ('two', 'dos</a:t>
                      </a:r>
                      <a:r>
                        <a:rPr lang="en-US" sz="2400" dirty="0" smtClean="0">
                          <a:solidFill>
                            <a:srgbClr val="0033CC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')])</a:t>
                      </a:r>
                      <a:endParaRPr lang="en-US" sz="2400" dirty="0">
                        <a:solidFill>
                          <a:srgbClr val="0033CC"/>
                        </a:solidFill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63944" marR="63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4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Arial Narrow" pitchFamily="34" charset="0"/>
                          <a:ea typeface="Times New Roman"/>
                          <a:cs typeface="Times New Roman"/>
                        </a:rPr>
                        <a:t>&gt;&gt;&gt;eng2sp.has_key()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Arial Narrow" pitchFamily="34" charset="0"/>
                          <a:ea typeface="Times New Roman"/>
                          <a:cs typeface="Times New Roman"/>
                        </a:rPr>
                        <a:t>&gt;&gt;&gt; 'one' in eng2sp</a:t>
                      </a:r>
                      <a:endParaRPr lang="en-US" sz="2400" dirty="0"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63944" marR="63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mtClean="0">
                          <a:solidFill>
                            <a:srgbClr val="FF0000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removed, 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instead use ‘</a:t>
                      </a:r>
                      <a:r>
                        <a:rPr lang="en-US" sz="2400" smtClean="0">
                          <a:solidFill>
                            <a:srgbClr val="FF0000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in' 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operator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0033CC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True</a:t>
                      </a:r>
                      <a:endParaRPr lang="en-US" sz="2400" dirty="0">
                        <a:solidFill>
                          <a:srgbClr val="0033CC"/>
                        </a:solidFill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63944" marR="63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7B9899"/>
                </a:solidFill>
              </a:rPr>
              <a:t>Agenda 17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en-US" b="1" smtClean="0"/>
              <a:t> </a:t>
            </a:r>
            <a:endParaRPr lang="en-US" altLang="en-US" smtClean="0"/>
          </a:p>
          <a:p>
            <a:r>
              <a:rPr lang="en-US" altLang="en-US" smtClean="0"/>
              <a:t>Tuples						Chpt. 9</a:t>
            </a:r>
          </a:p>
          <a:p>
            <a:r>
              <a:rPr lang="en-US" altLang="en-US" smtClean="0"/>
              <a:t>Tuples Operations &amp; Assignment		Chpt. 9</a:t>
            </a:r>
          </a:p>
          <a:p>
            <a:r>
              <a:rPr lang="en-US" altLang="en-US" smtClean="0"/>
              <a:t>Dictionaries					Chpt. 10</a:t>
            </a:r>
          </a:p>
          <a:p>
            <a:r>
              <a:rPr lang="en-US" altLang="en-US" smtClean="0"/>
              <a:t>Dictionary Key-Value Pairs			Chpt. 10</a:t>
            </a:r>
          </a:p>
          <a:p>
            <a:r>
              <a:rPr lang="en-US" altLang="en-US" smtClean="0"/>
              <a:t>Dictionary Operations &amp; Methods		Chpt. 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solidFill>
                  <a:srgbClr val="7B9899"/>
                </a:solidFill>
              </a:rPr>
              <a:t>Tuples</a:t>
            </a:r>
            <a:endParaRPr lang="en-US" altLang="en-US" smtClean="0">
              <a:solidFill>
                <a:srgbClr val="7B9899"/>
              </a:solidFill>
            </a:endParaRPr>
          </a:p>
        </p:txBody>
      </p:sp>
      <p:sp>
        <p:nvSpPr>
          <p:cNvPr id="15363" name="Content Placeholder 3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3806825"/>
          </a:xfrm>
        </p:spPr>
        <p:txBody>
          <a:bodyPr/>
          <a:lstStyle/>
          <a:p>
            <a:r>
              <a:rPr lang="en-US" altLang="en-US" b="1" smtClean="0"/>
              <a:t>Tuples </a:t>
            </a:r>
            <a:r>
              <a:rPr lang="en-US" altLang="en-US" smtClean="0"/>
              <a:t>– similar to a list, but immutable; strings are immutable, lists are mutable</a:t>
            </a:r>
            <a:br>
              <a:rPr lang="en-US" altLang="en-US" smtClean="0"/>
            </a:br>
            <a:endParaRPr lang="en-US" altLang="en-US" smtClean="0"/>
          </a:p>
          <a:p>
            <a:r>
              <a:rPr lang="en-US" altLang="en-US" smtClean="0"/>
              <a:t> a </a:t>
            </a:r>
            <a:r>
              <a:rPr lang="en-US" altLang="en-US" b="1" smtClean="0"/>
              <a:t>tuple </a:t>
            </a:r>
            <a:r>
              <a:rPr lang="en-US" altLang="en-US" smtClean="0"/>
              <a:t>is a comma-separated list of values</a:t>
            </a:r>
          </a:p>
          <a:p>
            <a:endParaRPr lang="en-US" altLang="en-US" smtClean="0"/>
          </a:p>
          <a:p>
            <a:r>
              <a:rPr lang="en-US" altLang="en-US" smtClean="0"/>
              <a:t>a single element </a:t>
            </a:r>
            <a:r>
              <a:rPr lang="en-US" altLang="en-US" b="1" smtClean="0"/>
              <a:t>tuple</a:t>
            </a:r>
            <a:r>
              <a:rPr lang="en-US" altLang="en-US" smtClean="0"/>
              <a:t> requires the final comma</a:t>
            </a:r>
            <a:br>
              <a:rPr lang="en-US" altLang="en-US" smtClean="0"/>
            </a:br>
            <a:endParaRPr lang="en-US" altLang="en-US" smtClean="0"/>
          </a:p>
          <a:p>
            <a:r>
              <a:rPr lang="en-US" altLang="en-US" smtClean="0"/>
              <a:t>Conventional to enclose the list in parenthesis</a:t>
            </a:r>
          </a:p>
          <a:p>
            <a:endParaRPr lang="en-US" altLang="en-US" smtClean="0"/>
          </a:p>
        </p:txBody>
      </p:sp>
      <p:sp>
        <p:nvSpPr>
          <p:cNvPr id="15364" name="TextBox 4"/>
          <p:cNvSpPr txBox="1">
            <a:spLocks noChangeArrowheads="1"/>
          </p:cNvSpPr>
          <p:nvPr/>
        </p:nvSpPr>
        <p:spPr bwMode="auto">
          <a:xfrm>
            <a:off x="609600" y="5410200"/>
            <a:ext cx="7772400" cy="830263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400"/>
              <a:t>&gt;&gt;&gt; tuple = 'a', 'b', 'c', 'd', 'e'</a:t>
            </a:r>
          </a:p>
          <a:p>
            <a:pPr eaLnBrk="1" hangingPunct="1"/>
            <a:r>
              <a:rPr lang="en-US" altLang="en-US" sz="2400"/>
              <a:t>&gt;&gt;&gt; tuple = ('a', 'b', 'c', 'd', 'e')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Single element </a:t>
            </a:r>
            <a:r>
              <a:rPr lang="en-US" dirty="0" err="1" smtClean="0"/>
              <a:t>tuple</a:t>
            </a:r>
            <a:endParaRPr lang="en-US" dirty="0"/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1444625"/>
          </a:xfrm>
        </p:spPr>
        <p:txBody>
          <a:bodyPr/>
          <a:lstStyle/>
          <a:p>
            <a:r>
              <a:rPr lang="en-US" altLang="en-US" smtClean="0"/>
              <a:t>A single element tuple must be terminated with the comma</a:t>
            </a:r>
          </a:p>
          <a:p>
            <a:pPr>
              <a:buFont typeface="Wingdings 2" pitchFamily="18" charset="2"/>
              <a:buNone/>
            </a:pPr>
            <a:endParaRPr lang="en-US" altLang="en-US" smtClean="0"/>
          </a:p>
        </p:txBody>
      </p:sp>
      <p:sp>
        <p:nvSpPr>
          <p:cNvPr id="16388" name="TextBox 4"/>
          <p:cNvSpPr txBox="1">
            <a:spLocks noChangeArrowheads="1"/>
          </p:cNvSpPr>
          <p:nvPr/>
        </p:nvSpPr>
        <p:spPr bwMode="auto">
          <a:xfrm>
            <a:off x="4800600" y="2895600"/>
            <a:ext cx="3048000" cy="1570038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400" dirty="0"/>
              <a:t># string (not a tuple)</a:t>
            </a:r>
          </a:p>
          <a:p>
            <a:pPr eaLnBrk="1" hangingPunct="1"/>
            <a:r>
              <a:rPr lang="en-US" altLang="en-US" sz="2400" dirty="0"/>
              <a:t>&gt;&gt;&gt; t2 = ('a') </a:t>
            </a:r>
            <a:br>
              <a:rPr lang="en-US" altLang="en-US" sz="2400" dirty="0"/>
            </a:br>
            <a:r>
              <a:rPr lang="en-US" altLang="en-US" sz="2400" dirty="0"/>
              <a:t>&gt;&gt;&gt; type(t2) </a:t>
            </a:r>
            <a:br>
              <a:rPr lang="en-US" altLang="en-US" sz="2400" dirty="0"/>
            </a:br>
            <a:r>
              <a:rPr lang="en-US" altLang="en-US" sz="2400" dirty="0"/>
              <a:t>&lt;type '</a:t>
            </a:r>
            <a:r>
              <a:rPr lang="en-US" altLang="en-US" sz="2400" dirty="0" err="1"/>
              <a:t>str</a:t>
            </a:r>
            <a:r>
              <a:rPr lang="en-US" altLang="en-US" sz="2400" dirty="0"/>
              <a:t>'&gt;</a:t>
            </a:r>
          </a:p>
        </p:txBody>
      </p:sp>
      <p:sp>
        <p:nvSpPr>
          <p:cNvPr id="16389" name="TextBox 4"/>
          <p:cNvSpPr txBox="1">
            <a:spLocks noChangeArrowheads="1"/>
          </p:cNvSpPr>
          <p:nvPr/>
        </p:nvSpPr>
        <p:spPr bwMode="auto">
          <a:xfrm>
            <a:off x="457200" y="2667000"/>
            <a:ext cx="3048000" cy="1570038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400"/>
              <a:t># tuple</a:t>
            </a:r>
          </a:p>
          <a:p>
            <a:pPr eaLnBrk="1" hangingPunct="1"/>
            <a:r>
              <a:rPr lang="en-US" altLang="en-US" sz="2400"/>
              <a:t>&gt;&gt;&gt; t1 = ('a',) </a:t>
            </a:r>
            <a:br>
              <a:rPr lang="en-US" altLang="en-US" sz="2400"/>
            </a:br>
            <a:r>
              <a:rPr lang="en-US" altLang="en-US" sz="2400"/>
              <a:t>&gt;&gt;&gt; type(t1) </a:t>
            </a:r>
            <a:br>
              <a:rPr lang="en-US" altLang="en-US" sz="2400"/>
            </a:br>
            <a:r>
              <a:rPr lang="en-US" altLang="en-US" sz="2400"/>
              <a:t>&lt;type 'tuple'&gt;</a:t>
            </a:r>
          </a:p>
        </p:txBody>
      </p:sp>
      <p:sp>
        <p:nvSpPr>
          <p:cNvPr id="16390" name="TextBox 4"/>
          <p:cNvSpPr txBox="1">
            <a:spLocks noChangeArrowheads="1"/>
          </p:cNvSpPr>
          <p:nvPr/>
        </p:nvSpPr>
        <p:spPr bwMode="auto">
          <a:xfrm>
            <a:off x="2362200" y="4572000"/>
            <a:ext cx="3429000" cy="1570038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400" dirty="0"/>
              <a:t># integer (not a tuple)</a:t>
            </a:r>
          </a:p>
          <a:p>
            <a:pPr eaLnBrk="1" hangingPunct="1"/>
            <a:r>
              <a:rPr lang="en-US" altLang="en-US" sz="2400" dirty="0"/>
              <a:t>&gt;&gt;&gt; t3 = (3) </a:t>
            </a:r>
            <a:br>
              <a:rPr lang="en-US" altLang="en-US" sz="2400" dirty="0"/>
            </a:br>
            <a:r>
              <a:rPr lang="en-US" altLang="en-US" sz="2400" dirty="0"/>
              <a:t>&gt;&gt;&gt; type(t3) </a:t>
            </a:r>
            <a:br>
              <a:rPr lang="en-US" altLang="en-US" sz="2400" dirty="0"/>
            </a:br>
            <a:r>
              <a:rPr lang="en-US" altLang="en-US" sz="2400" dirty="0"/>
              <a:t>&lt;type ‘</a:t>
            </a:r>
            <a:r>
              <a:rPr lang="en-US" altLang="en-US" sz="2400" dirty="0" err="1"/>
              <a:t>int</a:t>
            </a:r>
            <a:r>
              <a:rPr lang="en-US" altLang="en-US" sz="2400" dirty="0"/>
              <a:t>'&gt;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err="1" smtClean="0"/>
              <a:t>Tuple</a:t>
            </a:r>
            <a:r>
              <a:rPr lang="en-US" b="1" dirty="0" smtClean="0"/>
              <a:t> Operations</a:t>
            </a:r>
            <a:endParaRPr lang="en-US" dirty="0" smtClean="0">
              <a:solidFill>
                <a:srgbClr val="7B9899"/>
              </a:solidFill>
            </a:endParaRPr>
          </a:p>
        </p:txBody>
      </p:sp>
      <p:sp>
        <p:nvSpPr>
          <p:cNvPr id="17411" name="Content Placeholder 3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1749425"/>
          </a:xfrm>
        </p:spPr>
        <p:txBody>
          <a:bodyPr/>
          <a:lstStyle/>
          <a:p>
            <a:r>
              <a:rPr lang="en-US" altLang="en-US" smtClean="0"/>
              <a:t>are the same as list operations; except that we can’t modify elements of a tuple</a:t>
            </a:r>
          </a:p>
        </p:txBody>
      </p:sp>
      <p:sp>
        <p:nvSpPr>
          <p:cNvPr id="17412" name="TextBox 4"/>
          <p:cNvSpPr txBox="1">
            <a:spLocks noChangeArrowheads="1"/>
          </p:cNvSpPr>
          <p:nvPr/>
        </p:nvSpPr>
        <p:spPr bwMode="auto">
          <a:xfrm>
            <a:off x="4038600" y="2743200"/>
            <a:ext cx="4267200" cy="1200150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400" dirty="0"/>
              <a:t>&gt;&gt;&gt; tuple = ('a', 'b', 'c', 'd', 'e') </a:t>
            </a:r>
            <a:br>
              <a:rPr lang="en-US" altLang="en-US" sz="2400" dirty="0"/>
            </a:br>
            <a:r>
              <a:rPr lang="en-US" altLang="en-US" sz="2400" dirty="0"/>
              <a:t>&gt;&gt;&gt; tuple[0] </a:t>
            </a:r>
            <a:br>
              <a:rPr lang="en-US" altLang="en-US" sz="2400" dirty="0"/>
            </a:br>
            <a:r>
              <a:rPr lang="en-US" altLang="en-US" sz="2400" dirty="0"/>
              <a:t>'a'</a:t>
            </a:r>
          </a:p>
        </p:txBody>
      </p:sp>
      <p:sp>
        <p:nvSpPr>
          <p:cNvPr id="17413" name="TextBox 4"/>
          <p:cNvSpPr txBox="1">
            <a:spLocks noChangeArrowheads="1"/>
          </p:cNvSpPr>
          <p:nvPr/>
        </p:nvSpPr>
        <p:spPr bwMode="auto">
          <a:xfrm>
            <a:off x="838200" y="4419600"/>
            <a:ext cx="3124200" cy="830263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400"/>
              <a:t>&gt;&gt;&gt; tuple[1:3] </a:t>
            </a:r>
            <a:br>
              <a:rPr lang="en-US" altLang="en-US" sz="2400"/>
            </a:br>
            <a:r>
              <a:rPr lang="en-US" altLang="en-US" sz="2400"/>
              <a:t>('b', 'c')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err="1" smtClean="0"/>
              <a:t>Tuples</a:t>
            </a:r>
            <a:r>
              <a:rPr lang="en-US" b="1" dirty="0" smtClean="0"/>
              <a:t> are immutable</a:t>
            </a:r>
            <a:endParaRPr lang="en-US" dirty="0" smtClean="0">
              <a:solidFill>
                <a:srgbClr val="7B9899"/>
              </a:solidFill>
            </a:endParaRPr>
          </a:p>
        </p:txBody>
      </p:sp>
      <p:sp>
        <p:nvSpPr>
          <p:cNvPr id="18435" name="Content Placeholder 3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1749425"/>
          </a:xfrm>
        </p:spPr>
        <p:txBody>
          <a:bodyPr/>
          <a:lstStyle/>
          <a:p>
            <a:r>
              <a:rPr lang="en-US" altLang="en-US" smtClean="0"/>
              <a:t>If you try to modify a tuple, you will get an error</a:t>
            </a:r>
            <a:br>
              <a:rPr lang="en-US" altLang="en-US" smtClean="0"/>
            </a:br>
            <a:endParaRPr lang="en-US" altLang="en-US" smtClean="0"/>
          </a:p>
          <a:p>
            <a:r>
              <a:rPr lang="en-US" altLang="en-US" smtClean="0"/>
              <a:t>You may use “slicing” to create a new “modified” tuple</a:t>
            </a:r>
          </a:p>
        </p:txBody>
      </p:sp>
      <p:sp>
        <p:nvSpPr>
          <p:cNvPr id="18436" name="TextBox 4"/>
          <p:cNvSpPr txBox="1">
            <a:spLocks noChangeArrowheads="1"/>
          </p:cNvSpPr>
          <p:nvPr/>
        </p:nvSpPr>
        <p:spPr bwMode="auto">
          <a:xfrm>
            <a:off x="381000" y="3581400"/>
            <a:ext cx="7086600" cy="830263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400" dirty="0"/>
              <a:t>&gt;&gt;&gt; tuple[0] = 'A' </a:t>
            </a:r>
            <a:br>
              <a:rPr lang="en-US" altLang="en-US" sz="2400" dirty="0"/>
            </a:br>
            <a:r>
              <a:rPr lang="en-US" altLang="en-US" sz="2400" dirty="0" err="1"/>
              <a:t>TypeError</a:t>
            </a:r>
            <a:r>
              <a:rPr lang="en-US" altLang="en-US" sz="2400" dirty="0"/>
              <a:t>: object doesn't support item assignment</a:t>
            </a:r>
          </a:p>
        </p:txBody>
      </p:sp>
      <p:sp>
        <p:nvSpPr>
          <p:cNvPr id="18437" name="TextBox 4"/>
          <p:cNvSpPr txBox="1">
            <a:spLocks noChangeArrowheads="1"/>
          </p:cNvSpPr>
          <p:nvPr/>
        </p:nvSpPr>
        <p:spPr bwMode="auto">
          <a:xfrm>
            <a:off x="4648200" y="4724400"/>
            <a:ext cx="4267200" cy="1200150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400" dirty="0"/>
              <a:t>&gt;&gt;&gt; tuple = ('A',) + tuple[1:] </a:t>
            </a:r>
            <a:br>
              <a:rPr lang="en-US" altLang="en-US" sz="2400" dirty="0"/>
            </a:br>
            <a:r>
              <a:rPr lang="en-US" altLang="en-US" sz="2400" dirty="0"/>
              <a:t>&gt;&gt;&gt; tuple </a:t>
            </a:r>
            <a:br>
              <a:rPr lang="en-US" altLang="en-US" sz="2400" dirty="0"/>
            </a:br>
            <a:r>
              <a:rPr lang="en-US" altLang="en-US" sz="2400" dirty="0"/>
              <a:t>('A', 'b', 'c', 'd', 'e')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/>
              <a:t>Tuple Assignment 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19459" name="Content Placeholder 3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3883025"/>
          </a:xfrm>
        </p:spPr>
        <p:txBody>
          <a:bodyPr/>
          <a:lstStyle/>
          <a:p>
            <a:r>
              <a:rPr lang="en-US" altLang="en-US" smtClean="0"/>
              <a:t>left side has a tuple of variables; right side a tuple of values</a:t>
            </a:r>
            <a:br>
              <a:rPr lang="en-US" altLang="en-US" smtClean="0"/>
            </a:br>
            <a:endParaRPr lang="en-US" altLang="en-US" smtClean="0"/>
          </a:p>
          <a:p>
            <a:r>
              <a:rPr lang="en-US" altLang="en-US" smtClean="0"/>
              <a:t>ALL expressions on the right side are evaluated before any of the assignments</a:t>
            </a:r>
            <a:br>
              <a:rPr lang="en-US" altLang="en-US" smtClean="0"/>
            </a:br>
            <a:endParaRPr lang="en-US" altLang="en-US" smtClean="0"/>
          </a:p>
          <a:p>
            <a:r>
              <a:rPr lang="en-US" altLang="en-US" smtClean="0"/>
              <a:t>when assigning tuples, the number of variables on the left must match values on the right</a:t>
            </a:r>
          </a:p>
        </p:txBody>
      </p:sp>
      <p:sp>
        <p:nvSpPr>
          <p:cNvPr id="19460" name="TextBox 4"/>
          <p:cNvSpPr txBox="1">
            <a:spLocks noChangeArrowheads="1"/>
          </p:cNvSpPr>
          <p:nvPr/>
        </p:nvSpPr>
        <p:spPr bwMode="auto">
          <a:xfrm>
            <a:off x="1752600" y="5638800"/>
            <a:ext cx="4267200" cy="461963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400"/>
              <a:t>&gt;&gt;&gt;a, b = 1,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err="1" smtClean="0"/>
              <a:t>Tuple</a:t>
            </a:r>
            <a:r>
              <a:rPr lang="en-US" b="1" dirty="0" smtClean="0"/>
              <a:t> Swap</a:t>
            </a:r>
            <a:endParaRPr lang="en-US" dirty="0" smtClean="0">
              <a:solidFill>
                <a:srgbClr val="7B9899"/>
              </a:solidFill>
            </a:endParaRPr>
          </a:p>
        </p:txBody>
      </p:sp>
      <p:sp>
        <p:nvSpPr>
          <p:cNvPr id="20483" name="Content Placeholder 3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2054225"/>
          </a:xfrm>
        </p:spPr>
        <p:txBody>
          <a:bodyPr/>
          <a:lstStyle/>
          <a:p>
            <a:r>
              <a:rPr lang="en-US" altLang="en-US" smtClean="0"/>
              <a:t>A traditional swapping algorithm uses an extra (temporary) variables</a:t>
            </a:r>
            <a:br>
              <a:rPr lang="en-US" altLang="en-US" smtClean="0"/>
            </a:br>
            <a:endParaRPr lang="en-US" altLang="en-US" smtClean="0"/>
          </a:p>
          <a:p>
            <a:r>
              <a:rPr lang="en-US" altLang="en-US" smtClean="0"/>
              <a:t>Tuples can swap elements without an extra variable</a:t>
            </a:r>
          </a:p>
          <a:p>
            <a:endParaRPr lang="en-US" altLang="en-US" smtClean="0"/>
          </a:p>
        </p:txBody>
      </p:sp>
      <p:sp>
        <p:nvSpPr>
          <p:cNvPr id="20484" name="TextBox 4"/>
          <p:cNvSpPr txBox="1">
            <a:spLocks noChangeArrowheads="1"/>
          </p:cNvSpPr>
          <p:nvPr/>
        </p:nvSpPr>
        <p:spPr bwMode="auto">
          <a:xfrm>
            <a:off x="533400" y="3886200"/>
            <a:ext cx="3048000" cy="1200150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400"/>
              <a:t>&gt;&gt;&gt; temp = a </a:t>
            </a:r>
            <a:br>
              <a:rPr lang="en-US" altLang="en-US" sz="2400"/>
            </a:br>
            <a:r>
              <a:rPr lang="en-US" altLang="en-US" sz="2400"/>
              <a:t>&gt;&gt;&gt; a = b </a:t>
            </a:r>
            <a:br>
              <a:rPr lang="en-US" altLang="en-US" sz="2400"/>
            </a:br>
            <a:r>
              <a:rPr lang="en-US" altLang="en-US" sz="2400"/>
              <a:t>&gt;&gt;&gt; b = temp</a:t>
            </a:r>
          </a:p>
        </p:txBody>
      </p:sp>
      <p:sp>
        <p:nvSpPr>
          <p:cNvPr id="20485" name="TextBox 5"/>
          <p:cNvSpPr txBox="1">
            <a:spLocks noChangeArrowheads="1"/>
          </p:cNvSpPr>
          <p:nvPr/>
        </p:nvSpPr>
        <p:spPr bwMode="auto">
          <a:xfrm>
            <a:off x="3886200" y="5486400"/>
            <a:ext cx="4267200" cy="461963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400"/>
              <a:t>&gt;&gt;&gt; a, b = b, 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/>
              <a:t>Swap Function</a:t>
            </a:r>
            <a:endParaRPr lang="en-US" dirty="0" smtClean="0">
              <a:solidFill>
                <a:srgbClr val="7B9899"/>
              </a:solidFill>
            </a:endParaRPr>
          </a:p>
        </p:txBody>
      </p:sp>
      <p:sp>
        <p:nvSpPr>
          <p:cNvPr id="21507" name="Content Placeholder 3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2054225"/>
          </a:xfrm>
        </p:spPr>
        <p:txBody>
          <a:bodyPr/>
          <a:lstStyle/>
          <a:p>
            <a:r>
              <a:rPr lang="en-US" altLang="en-US" b="1" smtClean="0"/>
              <a:t>Tuples</a:t>
            </a:r>
            <a:r>
              <a:rPr lang="en-US" altLang="en-US" smtClean="0"/>
              <a:t> can be returned as the value of a function</a:t>
            </a:r>
          </a:p>
        </p:txBody>
      </p:sp>
      <p:sp>
        <p:nvSpPr>
          <p:cNvPr id="21508" name="TextBox 4"/>
          <p:cNvSpPr txBox="1">
            <a:spLocks noChangeArrowheads="1"/>
          </p:cNvSpPr>
          <p:nvPr/>
        </p:nvSpPr>
        <p:spPr bwMode="auto">
          <a:xfrm>
            <a:off x="533400" y="3886200"/>
            <a:ext cx="8153400" cy="1570038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400" dirty="0" err="1"/>
              <a:t>def</a:t>
            </a:r>
            <a:r>
              <a:rPr lang="en-US" altLang="en-US" sz="2400" dirty="0"/>
              <a:t> swap(x, y): </a:t>
            </a:r>
            <a:br>
              <a:rPr lang="en-US" altLang="en-US" sz="2400" dirty="0"/>
            </a:br>
            <a:r>
              <a:rPr lang="en-US" altLang="en-US" sz="2400" dirty="0"/>
              <a:t>  return y, x</a:t>
            </a:r>
          </a:p>
          <a:p>
            <a:pPr eaLnBrk="1" hangingPunct="1"/>
            <a:r>
              <a:rPr lang="en-US" altLang="en-US" sz="2400" dirty="0"/>
              <a:t> </a:t>
            </a:r>
          </a:p>
          <a:p>
            <a:pPr eaLnBrk="1" hangingPunct="1"/>
            <a:r>
              <a:rPr lang="en-US" altLang="en-US" sz="2400" dirty="0"/>
              <a:t>a, b = swap(a, b)	# return value of swap is the tuple b, 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2438</TotalTime>
  <Words>431</Words>
  <Application>Microsoft Office PowerPoint</Application>
  <PresentationFormat>On-screen Show (4:3)</PresentationFormat>
  <Paragraphs>86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 Narrow</vt:lpstr>
      <vt:lpstr>Georgia</vt:lpstr>
      <vt:lpstr>Times New Roman</vt:lpstr>
      <vt:lpstr>Wingdings</vt:lpstr>
      <vt:lpstr>Wingdings 2</vt:lpstr>
      <vt:lpstr>Civic</vt:lpstr>
      <vt:lpstr>Tuples &amp; Dictionaries</vt:lpstr>
      <vt:lpstr>Agenda 17</vt:lpstr>
      <vt:lpstr>Tuples</vt:lpstr>
      <vt:lpstr>Single element tuple</vt:lpstr>
      <vt:lpstr>Tuple Operations</vt:lpstr>
      <vt:lpstr>Tuples are immutable</vt:lpstr>
      <vt:lpstr>Tuple Assignment </vt:lpstr>
      <vt:lpstr>Tuple Swap</vt:lpstr>
      <vt:lpstr>Swap Function</vt:lpstr>
      <vt:lpstr>Dictionaries </vt:lpstr>
      <vt:lpstr>Dictionary Elements</vt:lpstr>
      <vt:lpstr>Dictionary order</vt:lpstr>
      <vt:lpstr>Del, Len</vt:lpstr>
      <vt:lpstr>Methods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much paint do I need ?</dc:title>
  <dc:creator>garnet</dc:creator>
  <cp:lastModifiedBy>Staff</cp:lastModifiedBy>
  <cp:revision>136</cp:revision>
  <dcterms:created xsi:type="dcterms:W3CDTF">2009-01-04T23:52:00Z</dcterms:created>
  <dcterms:modified xsi:type="dcterms:W3CDTF">2018-03-12T16:32:06Z</dcterms:modified>
</cp:coreProperties>
</file>