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6"/>
  </p:notesMasterIdLst>
  <p:sldIdLst>
    <p:sldId id="280" r:id="rId2"/>
    <p:sldId id="281" r:id="rId3"/>
    <p:sldId id="282" r:id="rId4"/>
    <p:sldId id="284" r:id="rId5"/>
    <p:sldId id="289" r:id="rId6"/>
    <p:sldId id="257" r:id="rId7"/>
    <p:sldId id="285" r:id="rId8"/>
    <p:sldId id="286" r:id="rId9"/>
    <p:sldId id="287" r:id="rId10"/>
    <p:sldId id="288" r:id="rId11"/>
    <p:sldId id="262" r:id="rId12"/>
    <p:sldId id="302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9" r:id="rId21"/>
    <p:sldId id="300" r:id="rId22"/>
    <p:sldId id="301" r:id="rId23"/>
    <p:sldId id="303" r:id="rId24"/>
    <p:sldId id="326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22" r:id="rId39"/>
    <p:sldId id="327" r:id="rId40"/>
    <p:sldId id="323" r:id="rId41"/>
    <p:sldId id="268" r:id="rId42"/>
    <p:sldId id="324" r:id="rId43"/>
    <p:sldId id="319" r:id="rId44"/>
    <p:sldId id="325" r:id="rId4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0000FF"/>
    <a:srgbClr val="99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38E37-14EF-4C2F-89DC-A1F09F87015E}" type="datetimeFigureOut">
              <a:rPr lang="en-CA" smtClean="0"/>
              <a:t>07/01/2018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A0EB2-E5FD-479D-94FC-89EC658A53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3486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5923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mtClean="0"/>
              <a:t>Monty Python Argument Clinic: https://www.youtube.com/watch?v=kQFKtI6gn9Y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A0EB2-E5FD-479D-94FC-89EC658A531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2145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http://www.engr.ucsb.edu/~shell/che210d/numpy.pdf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4284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9844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5626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mtClean="0"/>
              <a:t>Overview, Types &amp; Expressions</a:t>
            </a:r>
            <a:endParaRPr lang="en-CA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CA" spc="-10" smtClean="0"/>
              <a:t>8/29/14</a:t>
            </a:r>
            <a:endParaRPr lang="en-CA" spc="-1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Overview, Types &amp; Expressions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CA" spc="-10" smtClean="0"/>
              <a:t>8/29/14</a:t>
            </a:r>
            <a:endParaRPr lang="en-CA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Overview, Types &amp; Expressions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CA" spc="-10" smtClean="0"/>
              <a:t>8/29/14</a:t>
            </a:r>
            <a:endParaRPr lang="en-CA" spc="-10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Overview, Types &amp; Expressions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CA" spc="-10" smtClean="0"/>
              <a:t>8/29/14</a:t>
            </a:r>
            <a:endParaRPr lang="en-CA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Overview, Types &amp; Expressions</a:t>
            </a:r>
            <a:endParaRPr lang="en-CA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CA" spc="-10" smtClean="0"/>
              <a:t>8/29/14</a:t>
            </a:r>
            <a:endParaRPr lang="en-CA" spc="-1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marL="12700">
              <a:lnSpc>
                <a:spcPct val="100000"/>
              </a:lnSpc>
            </a:pPr>
            <a:r>
              <a:rPr lang="en-US" smtClean="0"/>
              <a:t>Overview, Types &amp; Expressions</a:t>
            </a:r>
            <a:endParaRPr lang="en-CA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marL="12700">
              <a:lnSpc>
                <a:spcPct val="100000"/>
              </a:lnSpc>
            </a:pPr>
            <a:r>
              <a:rPr lang="en-CA" spc="-10" smtClean="0"/>
              <a:t>8/29/14</a:t>
            </a:r>
            <a:endParaRPr lang="en-CA"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marL="12700">
              <a:lnSpc>
                <a:spcPct val="100000"/>
              </a:lnSpc>
            </a:pPr>
            <a:r>
              <a:rPr lang="en-US" smtClean="0"/>
              <a:t>Overview, Types &amp; Expressions</a:t>
            </a:r>
            <a:endParaRPr lang="en-CA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marL="12700">
              <a:lnSpc>
                <a:spcPct val="100000"/>
              </a:lnSpc>
            </a:pPr>
            <a:r>
              <a:rPr lang="en-CA" spc="-10" smtClean="0"/>
              <a:t>8/29/14</a:t>
            </a:r>
            <a:endParaRPr lang="en-CA" spc="-1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Overview, Types &amp; Expressions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CA" spc="-10" smtClean="0"/>
              <a:t>8/29/14</a:t>
            </a:r>
            <a:endParaRPr lang="en-CA"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Overview, Types &amp; Expressions</a:t>
            </a: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CA" spc="-10" smtClean="0"/>
              <a:t>8/29/14</a:t>
            </a:r>
            <a:endParaRPr lang="en-CA" spc="-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Overview, Types &amp; Expressions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CA" spc="-10" smtClean="0"/>
              <a:t>8/29/14</a:t>
            </a:r>
            <a:endParaRPr lang="en-CA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marL="12700">
              <a:lnSpc>
                <a:spcPct val="100000"/>
              </a:lnSpc>
            </a:pPr>
            <a:r>
              <a:rPr lang="en-US" smtClean="0"/>
              <a:t>Overview, Types &amp; Expressions</a:t>
            </a:r>
            <a:endParaRPr lang="en-CA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 marL="12700">
              <a:lnSpc>
                <a:spcPct val="100000"/>
              </a:lnSpc>
            </a:pPr>
            <a:r>
              <a:rPr lang="en-CA" spc="-10" smtClean="0"/>
              <a:t>8/29/14</a:t>
            </a:r>
            <a:endParaRPr lang="en-CA" spc="-1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mtClean="0"/>
              <a:t>Overview, Types &amp; Expressions</a:t>
            </a: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CA" spc="-10" smtClean="0"/>
              <a:t>8/29/14</a:t>
            </a:r>
            <a:endParaRPr lang="en-CA" spc="-10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sfu.ca/CC/120/ggbaker/guide/parts/guide08" TargetMode="External"/><Relationship Id="rId2" Type="http://schemas.openxmlformats.org/officeDocument/2006/relationships/hyperlink" Target="http://openbookproject.net/thinkcs/python/english3e/way_of_the_program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sfu.ca/CC/120/ggbaker/guide/parts/guide01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rdobbs.com/architecture-and-design/why-programming-is-fun/196603871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odingbat.com/python" TargetMode="External"/><Relationship Id="rId2" Type="http://schemas.openxmlformats.org/officeDocument/2006/relationships/hyperlink" Target="http://www.w3resource.com/python/python-tutorial.php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reenteapress.com/wp/think-python-2e/" TargetMode="External"/><Relationship Id="rId2" Type="http://schemas.openxmlformats.org/officeDocument/2006/relationships/hyperlink" Target="http://openbookproject.net/thinkcs/python/english3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mputer-books.us/python.php" TargetMode="External"/><Relationship Id="rId5" Type="http://schemas.openxmlformats.org/officeDocument/2006/relationships/hyperlink" Target="http://www.bitsbook.com/" TargetMode="External"/><Relationship Id="rId4" Type="http://schemas.openxmlformats.org/officeDocument/2006/relationships/hyperlink" Target="http://www.cs.sfu.ca/CC/120/ggbaker/guid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journal.com/article/388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590800"/>
            <a:ext cx="8610600" cy="3276600"/>
          </a:xfrm>
        </p:spPr>
        <p:txBody>
          <a:bodyPr>
            <a:normAutofit fontScale="90000"/>
          </a:bodyPr>
          <a:lstStyle/>
          <a:p>
            <a:pPr lvl="0" algn="ctr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600" b="1" cap="none" dirty="0">
                <a:solidFill>
                  <a:srgbClr val="FDDC9D"/>
                </a:solidFill>
                <a:latin typeface="Arial Narrow" pitchFamily="34" charset="0"/>
                <a:ea typeface="ヒラギノ角ゴ Pro W3" pitchFamily="-48" charset="-128"/>
                <a:cs typeface="+mn-cs"/>
              </a:rPr>
              <a:t>CPSC </a:t>
            </a:r>
            <a:r>
              <a:rPr lang="en-US" sz="2600" b="1" cap="none" dirty="0" smtClean="0">
                <a:solidFill>
                  <a:srgbClr val="FDDC9D"/>
                </a:solidFill>
                <a:latin typeface="Arial Narrow" pitchFamily="34" charset="0"/>
                <a:ea typeface="ヒラギノ角ゴ Pro W3" pitchFamily="-48" charset="-128"/>
                <a:cs typeface="+mn-cs"/>
              </a:rPr>
              <a:t>111BV</a:t>
            </a:r>
            <a:r>
              <a:rPr lang="en-US" sz="2600" b="1" cap="none" dirty="0">
                <a:solidFill>
                  <a:srgbClr val="FDDC9D"/>
                </a:solidFill>
                <a:latin typeface="Arial Narrow" pitchFamily="34" charset="0"/>
                <a:ea typeface="ヒラギノ角ゴ Pro W3" pitchFamily="-48" charset="-128"/>
                <a:cs typeface="+mn-cs"/>
              </a:rPr>
              <a:t/>
            </a:r>
            <a:br>
              <a:rPr lang="en-US" sz="2600" b="1" cap="none" dirty="0">
                <a:solidFill>
                  <a:srgbClr val="FDDC9D"/>
                </a:solidFill>
                <a:latin typeface="Arial Narrow" pitchFamily="34" charset="0"/>
                <a:ea typeface="ヒラギノ角ゴ Pro W3" pitchFamily="-48" charset="-128"/>
                <a:cs typeface="+mn-cs"/>
              </a:rPr>
            </a:br>
            <a:r>
              <a:rPr lang="en-US" sz="3700" b="1" cap="none" dirty="0">
                <a:solidFill>
                  <a:srgbClr val="FDD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ヒラギノ角ゴ Pro W3" pitchFamily="-48" charset="-128"/>
                <a:cs typeface="Arial" charset="0"/>
              </a:rPr>
              <a:t>Introduction to Computing</a:t>
            </a:r>
            <a:r>
              <a:rPr lang="en-US" sz="3000" b="1" cap="none" dirty="0">
                <a:solidFill>
                  <a:prstClr val="black"/>
                </a:solidFill>
                <a:latin typeface="Arial" charset="0"/>
                <a:ea typeface="ヒラギノ角ゴ Pro W3" pitchFamily="-48" charset="-128"/>
                <a:cs typeface="+mn-cs"/>
              </a:rPr>
              <a:t/>
            </a:r>
            <a:br>
              <a:rPr lang="en-US" sz="3000" b="1" cap="none" dirty="0">
                <a:solidFill>
                  <a:prstClr val="black"/>
                </a:solidFill>
                <a:latin typeface="Arial" charset="0"/>
                <a:ea typeface="ヒラギノ角ゴ Pro W3" pitchFamily="-48" charset="-128"/>
                <a:cs typeface="+mn-cs"/>
              </a:rPr>
            </a:br>
            <a:r>
              <a:rPr lang="en-US" sz="3000" b="1" cap="none" dirty="0">
                <a:solidFill>
                  <a:srgbClr val="FDDC9D"/>
                </a:solidFill>
                <a:latin typeface="Arial" charset="0"/>
                <a:ea typeface="ヒラギノ角ゴ Pro W3" pitchFamily="-48" charset="-128"/>
                <a:cs typeface="+mn-cs"/>
              </a:rPr>
              <a:t/>
            </a:r>
            <a:br>
              <a:rPr lang="en-US" sz="3000" b="1" cap="none" dirty="0">
                <a:solidFill>
                  <a:srgbClr val="FDDC9D"/>
                </a:solidFill>
                <a:latin typeface="Arial" charset="0"/>
                <a:ea typeface="ヒラギノ角ゴ Pro W3" pitchFamily="-48" charset="-128"/>
                <a:cs typeface="+mn-cs"/>
              </a:rPr>
            </a:br>
            <a:r>
              <a:rPr lang="en-US" sz="2200" b="1" cap="none" dirty="0">
                <a:solidFill>
                  <a:srgbClr val="FDDC9D"/>
                </a:solidFill>
                <a:latin typeface="Times New Roman" pitchFamily="-48" charset="0"/>
                <a:ea typeface="ヒラギノ角ゴ Pro W3" pitchFamily="-48" charset="-128"/>
                <a:cs typeface="+mn-cs"/>
              </a:rPr>
              <a:t/>
            </a:r>
            <a:br>
              <a:rPr lang="en-US" sz="2200" b="1" cap="none" dirty="0">
                <a:solidFill>
                  <a:srgbClr val="FDDC9D"/>
                </a:solidFill>
                <a:latin typeface="Times New Roman" pitchFamily="-48" charset="0"/>
                <a:ea typeface="ヒラギノ角ゴ Pro W3" pitchFamily="-48" charset="-128"/>
                <a:cs typeface="+mn-cs"/>
              </a:rPr>
            </a:br>
            <a:r>
              <a:rPr lang="en-US" sz="3000" b="1" cap="none" dirty="0">
                <a:solidFill>
                  <a:srgbClr val="FDDC9D"/>
                </a:solidFill>
                <a:latin typeface="Arial" charset="0"/>
                <a:ea typeface="ヒラギノ角ゴ Pro W3" pitchFamily="-48" charset="-128"/>
                <a:cs typeface="+mn-cs"/>
              </a:rPr>
              <a:t>by </a:t>
            </a:r>
            <a:r>
              <a:rPr lang="en-US" sz="3000" b="1" cap="none" dirty="0">
                <a:solidFill>
                  <a:prstClr val="black"/>
                </a:solidFill>
                <a:latin typeface="Arial" charset="0"/>
                <a:ea typeface="ヒラギノ角ゴ Pro W3" pitchFamily="-48" charset="-128"/>
                <a:cs typeface="+mn-cs"/>
              </a:rPr>
              <a:t/>
            </a:r>
            <a:br>
              <a:rPr lang="en-US" sz="3000" b="1" cap="none" dirty="0">
                <a:solidFill>
                  <a:prstClr val="black"/>
                </a:solidFill>
                <a:latin typeface="Arial" charset="0"/>
                <a:ea typeface="ヒラギノ角ゴ Pro W3" pitchFamily="-48" charset="-128"/>
                <a:cs typeface="+mn-cs"/>
              </a:rPr>
            </a:br>
            <a:r>
              <a:rPr lang="en-US" sz="3000" b="1" cap="none" dirty="0">
                <a:solidFill>
                  <a:srgbClr val="FDDC9D"/>
                </a:solidFill>
                <a:latin typeface="Arial Black" pitchFamily="34" charset="0"/>
                <a:ea typeface="ヒラギノ角ゴ Pro W3" pitchFamily="-48" charset="-128"/>
                <a:cs typeface="+mn-cs"/>
              </a:rPr>
              <a:t>Dr. Ahmed </a:t>
            </a:r>
            <a:r>
              <a:rPr lang="en-US" sz="3000" b="1" cap="none" dirty="0" err="1">
                <a:solidFill>
                  <a:srgbClr val="FDDC9D"/>
                </a:solidFill>
                <a:latin typeface="Arial Black" pitchFamily="34" charset="0"/>
                <a:ea typeface="ヒラギノ角ゴ Pro W3" pitchFamily="-48" charset="-128"/>
                <a:cs typeface="+mn-cs"/>
              </a:rPr>
              <a:t>Malki</a:t>
            </a:r>
            <a:r>
              <a:rPr lang="en-CA" sz="3000" cap="none" dirty="0">
                <a:solidFill>
                  <a:srgbClr val="FDDC9D"/>
                </a:solidFill>
                <a:latin typeface="Calibri"/>
                <a:ea typeface="+mn-ea"/>
                <a:cs typeface="+mn-cs"/>
              </a:rPr>
              <a:t/>
            </a:r>
            <a:br>
              <a:rPr lang="en-CA" sz="3000" cap="none" dirty="0">
                <a:solidFill>
                  <a:srgbClr val="FDDC9D"/>
                </a:solidFill>
                <a:latin typeface="Calibri"/>
                <a:ea typeface="+mn-ea"/>
                <a:cs typeface="+mn-cs"/>
              </a:rPr>
            </a:b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>
                <a:solidFill>
                  <a:srgbClr val="000000"/>
                </a:solidFill>
                <a:latin typeface="Matura MT Script Capitals" panose="03020802060602070202" pitchFamily="66" charset="0"/>
                <a:ea typeface="Tahoma" panose="020B0604030504040204" pitchFamily="34" charset="0"/>
                <a:cs typeface="Tahoma" panose="020B0604030504040204" pitchFamily="34" charset="0"/>
              </a:rPr>
              <a:t>Algorithms are the heart of all computation</a:t>
            </a:r>
            <a:endParaRPr lang="en-CA" dirty="0">
              <a:latin typeface="Matura MT Script Capitals" panose="03020802060602070202" pitchFamily="66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685800"/>
            <a:ext cx="853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DDC9D"/>
                </a:solidFill>
                <a:effectLst/>
                <a:uLnTx/>
                <a:uFillTx/>
                <a:latin typeface="Calibri"/>
              </a:rPr>
              <a:t>Alexander College - </a:t>
            </a:r>
            <a:r>
              <a:rPr lang="en-US" altLang="en-US" sz="3200" b="1" kern="0" noProof="0" dirty="0" smtClean="0">
                <a:solidFill>
                  <a:srgbClr val="FDDC9D"/>
                </a:solidFill>
                <a:latin typeface="Calibri"/>
              </a:rPr>
              <a:t>Vancouver</a:t>
            </a: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DDC9D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DDC9D"/>
                </a:solidFill>
                <a:effectLst/>
                <a:uLnTx/>
                <a:uFillTx/>
                <a:latin typeface="Calibri"/>
              </a:rPr>
              <a:t>Campus</a:t>
            </a:r>
            <a:endParaRPr kumimoji="0" lang="en-US" sz="4400" b="0" i="0" u="none" strike="noStrike" kern="0" cap="all" spc="0" normalizeH="0" baseline="0" noProof="0" dirty="0">
              <a:ln>
                <a:noFill/>
              </a:ln>
              <a:solidFill>
                <a:srgbClr val="FDDC9D"/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1</a:t>
            </a:fld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52400" y="6172200"/>
            <a:ext cx="1994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Winter</a:t>
            </a:r>
            <a:r>
              <a:rPr lang="en-CA" altLang="en-U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2018 </a:t>
            </a:r>
            <a:endParaRPr lang="en-CA" altLang="en-US" sz="24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96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2400"/>
            <a:ext cx="8153400" cy="1066800"/>
          </a:xfrm>
        </p:spPr>
        <p:txBody>
          <a:bodyPr>
            <a:noAutofit/>
          </a:bodyPr>
          <a:lstStyle/>
          <a:p>
            <a:r>
              <a:rPr lang="en-CA" alt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cool places where Python is </a:t>
            </a:r>
            <a:r>
              <a:rPr lang="en-CA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(more …)</a:t>
            </a:r>
            <a:endParaRPr lang="en-CA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10</a:t>
            </a:fld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78952" cy="5029200"/>
          </a:xfrm>
        </p:spPr>
        <p:txBody>
          <a:bodyPr>
            <a:normAutofit fontScale="92500" lnSpcReduction="10000"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CA" altLang="en-US" sz="30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Empowering </a:t>
            </a:r>
            <a:r>
              <a:rPr lang="en-CA" altLang="en-US" sz="3000" dirty="0">
                <a:latin typeface="Arial Narrow" panose="020B0606020202030204" pitchFamily="34" charset="0"/>
                <a:cs typeface="Times New Roman" panose="02020603050405020304" pitchFamily="18" charset="0"/>
              </a:rPr>
              <a:t>Google popular Web development framework (Actually, many companies, including Google, YouTube, and Yahoo use it extensively)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CA" altLang="en-US" sz="3000" dirty="0">
                <a:latin typeface="Arial Narrow" panose="020B0606020202030204" pitchFamily="34" charset="0"/>
                <a:cs typeface="Times New Roman" panose="02020603050405020304" pitchFamily="18" charset="0"/>
              </a:rPr>
              <a:t>Widely used in scientific computation by mathematicians and physicists (NASA)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CA" altLang="en-US" sz="3000" dirty="0">
                <a:latin typeface="Arial Narrow" panose="020B0606020202030204" pitchFamily="34" charset="0"/>
                <a:cs typeface="Times New Roman" panose="02020603050405020304" pitchFamily="18" charset="0"/>
              </a:rPr>
              <a:t>Available on embedded platforms, for instance Nokia mobile phones.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CA" altLang="en-US" sz="3000" dirty="0">
                <a:latin typeface="Arial Narrow" panose="020B0606020202030204" pitchFamily="34" charset="0"/>
                <a:cs typeface="Times New Roman" panose="02020603050405020304" pitchFamily="18" charset="0"/>
              </a:rPr>
              <a:t>Available on large portions of games (such as Battlefield 2, Crystal Space, Star Trek Bridge Commander, The Temple of Elemental Evil, Vampire: The Masquerade: Bloodlines, Civilization 4, </a:t>
            </a:r>
            <a:r>
              <a:rPr lang="en-CA" altLang="en-US" sz="3000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QuArK</a:t>
            </a:r>
            <a:r>
              <a:rPr lang="en-CA" altLang="en-US" sz="3000" dirty="0">
                <a:latin typeface="Arial Narrow" panose="020B0606020202030204" pitchFamily="34" charset="0"/>
                <a:cs typeface="Times New Roman" panose="02020603050405020304" pitchFamily="18" charset="0"/>
              </a:rPr>
              <a:t> (Quake Army Knife))</a:t>
            </a:r>
            <a:endParaRPr lang="en-CA" altLang="en-US" sz="3000" dirty="0" smtClean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04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648" y="385346"/>
            <a:ext cx="81534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</a:t>
            </a:r>
            <a:r>
              <a:rPr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</a:t>
            </a:r>
            <a:r>
              <a:rPr b="1" spc="-2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og</a:t>
            </a:r>
            <a:r>
              <a:rPr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b="1" spc="-3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amm</a:t>
            </a:r>
            <a:r>
              <a:rPr b="1" spc="-1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 </a:t>
            </a:r>
            <a:r>
              <a:rPr b="1" spc="-1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b="1" spc="-3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ython?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70660"/>
            <a:ext cx="7917815" cy="4462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F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P</a:t>
            </a:r>
            <a:r>
              <a:rPr sz="3200" spc="-20" dirty="0">
                <a:latin typeface="Times New Roman"/>
                <a:cs typeface="Times New Roman"/>
              </a:rPr>
              <a:t>y</a:t>
            </a:r>
            <a:r>
              <a:rPr sz="3200" spc="-1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hon 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 </a:t>
            </a:r>
            <a:r>
              <a:rPr sz="32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e</a:t>
            </a:r>
            <a:r>
              <a:rPr sz="3200" b="1" dirty="0">
                <a:solidFill>
                  <a:srgbClr val="800000"/>
                </a:solidFill>
                <a:latin typeface="Times New Roman"/>
                <a:cs typeface="Times New Roman"/>
              </a:rPr>
              <a:t>as</a:t>
            </a:r>
            <a:r>
              <a:rPr sz="32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i</a:t>
            </a:r>
            <a:r>
              <a:rPr sz="32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e</a:t>
            </a:r>
            <a:r>
              <a:rPr sz="32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r</a:t>
            </a:r>
            <a:r>
              <a:rPr sz="32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for</a:t>
            </a:r>
            <a:r>
              <a:rPr sz="32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800000"/>
                </a:solidFill>
                <a:latin typeface="Times New Roman"/>
                <a:cs typeface="Times New Roman"/>
              </a:rPr>
              <a:t>b</a:t>
            </a:r>
            <a:r>
              <a:rPr sz="32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eg</a:t>
            </a:r>
            <a:r>
              <a:rPr sz="32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i</a:t>
            </a:r>
            <a:r>
              <a:rPr sz="3200" b="1" dirty="0">
                <a:solidFill>
                  <a:srgbClr val="800000"/>
                </a:solidFill>
                <a:latin typeface="Times New Roman"/>
                <a:cs typeface="Times New Roman"/>
              </a:rPr>
              <a:t>nn</a:t>
            </a:r>
            <a:r>
              <a:rPr sz="32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er</a:t>
            </a:r>
            <a:r>
              <a:rPr sz="3200" b="1" dirty="0">
                <a:solidFill>
                  <a:srgbClr val="800000"/>
                </a:solidFill>
                <a:latin typeface="Times New Roman"/>
                <a:cs typeface="Times New Roman"/>
              </a:rPr>
              <a:t>s</a:t>
            </a:r>
            <a:endParaRPr sz="3200" dirty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990"/>
              </a:spcBef>
            </a:pPr>
            <a:r>
              <a:rPr sz="2800" spc="-885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800" spc="2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10" dirty="0">
                <a:latin typeface="Times New Roman"/>
                <a:cs typeface="Times New Roman"/>
              </a:rPr>
              <a:t>lot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ss 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o </a:t>
            </a:r>
            <a:r>
              <a:rPr sz="2800" spc="-10" dirty="0">
                <a:latin typeface="Times New Roman"/>
                <a:cs typeface="Times New Roman"/>
              </a:rPr>
              <a:t>l</a:t>
            </a:r>
            <a:r>
              <a:rPr sz="2800" spc="-20" dirty="0">
                <a:latin typeface="Times New Roman"/>
                <a:cs typeface="Times New Roman"/>
              </a:rPr>
              <a:t>ea</a:t>
            </a:r>
            <a:r>
              <a:rPr sz="2800" dirty="0">
                <a:latin typeface="Times New Roman"/>
                <a:cs typeface="Times New Roman"/>
              </a:rPr>
              <a:t>rn </a:t>
            </a:r>
            <a:r>
              <a:rPr sz="2800" spc="-15" dirty="0">
                <a:latin typeface="Times New Roman"/>
                <a:cs typeface="Times New Roman"/>
              </a:rPr>
              <a:t>b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fore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you s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rt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“</a:t>
            </a:r>
            <a:r>
              <a:rPr sz="2800" spc="-15" dirty="0">
                <a:latin typeface="Times New Roman"/>
                <a:cs typeface="Times New Roman"/>
              </a:rPr>
              <a:t>doing”</a:t>
            </a:r>
            <a:endParaRPr sz="2800" dirty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940"/>
              </a:spcBef>
            </a:pPr>
            <a:r>
              <a:rPr sz="2800" spc="-885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800" spc="2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5" dirty="0">
                <a:latin typeface="Times New Roman"/>
                <a:cs typeface="Times New Roman"/>
              </a:rPr>
              <a:t>ign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d w</a:t>
            </a:r>
            <a:r>
              <a:rPr sz="2800" spc="-10" dirty="0">
                <a:latin typeface="Times New Roman"/>
                <a:cs typeface="Times New Roman"/>
              </a:rPr>
              <a:t>it</a:t>
            </a:r>
            <a:r>
              <a:rPr sz="2800" dirty="0">
                <a:latin typeface="Times New Roman"/>
                <a:cs typeface="Times New Roman"/>
              </a:rPr>
              <a:t>h </a:t>
            </a:r>
            <a:r>
              <a:rPr sz="2800" spc="-20" dirty="0">
                <a:latin typeface="Times New Roman"/>
                <a:cs typeface="Times New Roman"/>
              </a:rPr>
              <a:t>“</a:t>
            </a:r>
            <a:r>
              <a:rPr sz="2800" spc="-10" dirty="0">
                <a:latin typeface="Times New Roman"/>
                <a:cs typeface="Times New Roman"/>
              </a:rPr>
              <a:t>r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pi</a:t>
            </a:r>
            <a:r>
              <a:rPr sz="2800" dirty="0">
                <a:latin typeface="Times New Roman"/>
                <a:cs typeface="Times New Roman"/>
              </a:rPr>
              <a:t>d </a:t>
            </a:r>
            <a:r>
              <a:rPr sz="2800" spc="-15" dirty="0">
                <a:latin typeface="Times New Roman"/>
                <a:cs typeface="Times New Roman"/>
              </a:rPr>
              <a:t>prototyping”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n </a:t>
            </a:r>
            <a:r>
              <a:rPr sz="2800" spc="-15" dirty="0">
                <a:latin typeface="Times New Roman"/>
                <a:cs typeface="Times New Roman"/>
              </a:rPr>
              <a:t>mi</a:t>
            </a:r>
            <a:r>
              <a:rPr sz="2800" dirty="0">
                <a:latin typeface="Times New Roman"/>
                <a:cs typeface="Times New Roman"/>
              </a:rPr>
              <a:t>nd</a:t>
            </a:r>
          </a:p>
          <a:p>
            <a:pPr marL="355600" indent="-342900">
              <a:lnSpc>
                <a:spcPct val="100000"/>
              </a:lnSpc>
              <a:spcBef>
                <a:spcPts val="1175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P</a:t>
            </a:r>
            <a:r>
              <a:rPr sz="3200" spc="-20" dirty="0">
                <a:latin typeface="Times New Roman"/>
                <a:cs typeface="Times New Roman"/>
              </a:rPr>
              <a:t>y</a:t>
            </a:r>
            <a:r>
              <a:rPr sz="3200" spc="-1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hon 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 </a:t>
            </a:r>
            <a:r>
              <a:rPr sz="3200" b="1" spc="-25" dirty="0">
                <a:solidFill>
                  <a:srgbClr val="800000"/>
                </a:solidFill>
                <a:latin typeface="Times New Roman"/>
                <a:cs typeface="Times New Roman"/>
              </a:rPr>
              <a:t>mo</a:t>
            </a:r>
            <a:r>
              <a:rPr sz="32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r</a:t>
            </a:r>
            <a:r>
              <a:rPr sz="32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e</a:t>
            </a:r>
            <a:r>
              <a:rPr sz="32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re</a:t>
            </a:r>
            <a:r>
              <a:rPr sz="32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l</a:t>
            </a:r>
            <a:r>
              <a:rPr sz="32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e</a:t>
            </a:r>
            <a:r>
              <a:rPr sz="3200" b="1" dirty="0">
                <a:solidFill>
                  <a:srgbClr val="800000"/>
                </a:solidFill>
                <a:latin typeface="Times New Roman"/>
                <a:cs typeface="Times New Roman"/>
              </a:rPr>
              <a:t>vant to non-CS </a:t>
            </a:r>
            <a:r>
              <a:rPr sz="32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major</a:t>
            </a:r>
            <a:r>
              <a:rPr sz="3200" b="1" dirty="0">
                <a:solidFill>
                  <a:srgbClr val="800000"/>
                </a:solidFill>
                <a:latin typeface="Times New Roman"/>
                <a:cs typeface="Times New Roman"/>
              </a:rPr>
              <a:t>s</a:t>
            </a:r>
            <a:endParaRPr sz="3200" dirty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1025"/>
              </a:spcBef>
            </a:pPr>
            <a:r>
              <a:rPr sz="2800" spc="-885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800" spc="2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20" dirty="0">
                <a:latin typeface="Times New Roman"/>
                <a:cs typeface="Times New Roman"/>
              </a:rPr>
              <a:t>um</a:t>
            </a:r>
            <a:r>
              <a:rPr sz="2800" dirty="0">
                <a:latin typeface="Times New Roman"/>
                <a:cs typeface="Times New Roman"/>
              </a:rPr>
              <a:t>Py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nd </a:t>
            </a:r>
            <a:r>
              <a:rPr sz="2800" spc="-15" dirty="0">
                <a:latin typeface="Times New Roman"/>
                <a:cs typeface="Times New Roman"/>
              </a:rPr>
              <a:t>SciPy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h</a:t>
            </a:r>
            <a:r>
              <a:rPr sz="2800" spc="-20" dirty="0">
                <a:latin typeface="Times New Roman"/>
                <a:cs typeface="Times New Roman"/>
              </a:rPr>
              <a:t>ea</a:t>
            </a:r>
            <a:r>
              <a:rPr sz="2800" spc="-10" dirty="0">
                <a:latin typeface="Times New Roman"/>
                <a:cs typeface="Times New Roman"/>
              </a:rPr>
              <a:t>vil</a:t>
            </a:r>
            <a:r>
              <a:rPr sz="2800" dirty="0">
                <a:latin typeface="Times New Roman"/>
                <a:cs typeface="Times New Roman"/>
              </a:rPr>
              <a:t>y us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d by s</a:t>
            </a:r>
            <a:r>
              <a:rPr sz="2800" spc="-20" dirty="0">
                <a:latin typeface="Times New Roman"/>
                <a:cs typeface="Times New Roman"/>
              </a:rPr>
              <a:t>c</a:t>
            </a:r>
            <a:r>
              <a:rPr sz="2800" spc="-10" dirty="0">
                <a:latin typeface="Times New Roman"/>
                <a:cs typeface="Times New Roman"/>
              </a:rPr>
              <a:t>i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nti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s</a:t>
            </a:r>
          </a:p>
          <a:p>
            <a:pPr marL="355600" indent="-342900">
              <a:lnSpc>
                <a:spcPct val="100000"/>
              </a:lnSpc>
              <a:spcBef>
                <a:spcPts val="1175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P</a:t>
            </a:r>
            <a:r>
              <a:rPr sz="3200" spc="-20" dirty="0">
                <a:latin typeface="Times New Roman"/>
                <a:cs typeface="Times New Roman"/>
              </a:rPr>
              <a:t>y</a:t>
            </a:r>
            <a:r>
              <a:rPr sz="3200" spc="-1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hon 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m</a:t>
            </a:r>
            <a:r>
              <a:rPr sz="3200" spc="-15" dirty="0">
                <a:latin typeface="Times New Roman"/>
                <a:cs typeface="Times New Roman"/>
              </a:rPr>
              <a:t>ore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800000"/>
                </a:solidFill>
                <a:latin typeface="Times New Roman"/>
                <a:cs typeface="Times New Roman"/>
              </a:rPr>
              <a:t>mod</a:t>
            </a:r>
            <a:r>
              <a:rPr sz="32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er</a:t>
            </a:r>
            <a:r>
              <a:rPr sz="3200" b="1" dirty="0">
                <a:solidFill>
                  <a:srgbClr val="800000"/>
                </a:solidFill>
                <a:latin typeface="Times New Roman"/>
                <a:cs typeface="Times New Roman"/>
              </a:rPr>
              <a:t>n </a:t>
            </a:r>
            <a:r>
              <a:rPr sz="32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l</a:t>
            </a:r>
            <a:r>
              <a:rPr sz="3200" b="1" dirty="0">
                <a:solidFill>
                  <a:srgbClr val="800000"/>
                </a:solidFill>
                <a:latin typeface="Times New Roman"/>
                <a:cs typeface="Times New Roman"/>
              </a:rPr>
              <a:t>angu</a:t>
            </a:r>
            <a:r>
              <a:rPr sz="32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age</a:t>
            </a:r>
            <a:endParaRPr sz="3200" dirty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1019"/>
              </a:spcBef>
            </a:pPr>
            <a:r>
              <a:rPr sz="2800" spc="-885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800" spc="2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15" dirty="0">
                <a:latin typeface="Times New Roman"/>
                <a:cs typeface="Times New Roman"/>
              </a:rPr>
              <a:t>opul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r for w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b 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ppli</a:t>
            </a:r>
            <a:r>
              <a:rPr sz="2800" spc="-20" dirty="0">
                <a:latin typeface="Times New Roman"/>
                <a:cs typeface="Times New Roman"/>
              </a:rPr>
              <a:t>ca</a:t>
            </a:r>
            <a:r>
              <a:rPr sz="2800" spc="-10" dirty="0">
                <a:latin typeface="Times New Roman"/>
                <a:cs typeface="Times New Roman"/>
              </a:rPr>
              <a:t>ti</a:t>
            </a:r>
            <a:r>
              <a:rPr sz="2800" dirty="0">
                <a:latin typeface="Times New Roman"/>
                <a:cs typeface="Times New Roman"/>
              </a:rPr>
              <a:t>ons </a:t>
            </a:r>
            <a:r>
              <a:rPr sz="2800" spc="-10" dirty="0">
                <a:latin typeface="Times New Roman"/>
                <a:cs typeface="Times New Roman"/>
              </a:rPr>
              <a:t>(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.g. F</a:t>
            </a:r>
            <a:r>
              <a:rPr sz="2800" spc="-20" dirty="0">
                <a:latin typeface="Times New Roman"/>
                <a:cs typeface="Times New Roman"/>
              </a:rPr>
              <a:t>ace</a:t>
            </a:r>
            <a:r>
              <a:rPr sz="2800" dirty="0">
                <a:latin typeface="Times New Roman"/>
                <a:cs typeface="Times New Roman"/>
              </a:rPr>
              <a:t>book 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pps)</a:t>
            </a:r>
          </a:p>
          <a:p>
            <a:pPr marL="469265">
              <a:lnSpc>
                <a:spcPct val="100000"/>
              </a:lnSpc>
              <a:spcBef>
                <a:spcPts val="940"/>
              </a:spcBef>
            </a:pPr>
            <a:r>
              <a:rPr sz="2800" spc="-885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800" spc="2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so 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ppli</a:t>
            </a:r>
            <a:r>
              <a:rPr sz="2800" spc="-20" dirty="0">
                <a:latin typeface="Times New Roman"/>
                <a:cs typeface="Times New Roman"/>
              </a:rPr>
              <a:t>ca</a:t>
            </a:r>
            <a:r>
              <a:rPr sz="2800" spc="-15" dirty="0">
                <a:latin typeface="Times New Roman"/>
                <a:cs typeface="Times New Roman"/>
              </a:rPr>
              <a:t>ble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o </a:t>
            </a:r>
            <a:r>
              <a:rPr sz="2800" spc="-15" dirty="0">
                <a:latin typeface="Times New Roman"/>
                <a:cs typeface="Times New Roman"/>
              </a:rPr>
              <a:t>mobile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pp </a:t>
            </a:r>
            <a:r>
              <a:rPr sz="2800" spc="-15" dirty="0">
                <a:latin typeface="Times New Roman"/>
                <a:cs typeface="Times New Roman"/>
              </a:rPr>
              <a:t>d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v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lopm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nt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648" y="385346"/>
            <a:ext cx="81534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b="1" spc="-1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 S</a:t>
            </a:r>
            <a:r>
              <a:rPr b="1" spc="-1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</a:t>
            </a:r>
            <a:r>
              <a:rPr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b="1" spc="-2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676399"/>
            <a:ext cx="8305800" cy="42370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F0000"/>
              </a:buClr>
              <a:buFont typeface="Times New Roman"/>
              <a:buChar char="•"/>
              <a:tabLst>
                <a:tab pos="355600" algn="l"/>
                <a:tab pos="1945005" algn="l"/>
              </a:tabLst>
            </a:pPr>
            <a:r>
              <a:rPr lang="en-CA" sz="2800" spc="-20" dirty="0" smtClean="0">
                <a:latin typeface="Times New Roman"/>
                <a:cs typeface="Times New Roman"/>
              </a:rPr>
              <a:t>We'll </a:t>
            </a:r>
            <a:r>
              <a:rPr lang="en-CA" sz="2800" spc="-20" dirty="0">
                <a:latin typeface="Times New Roman"/>
                <a:cs typeface="Times New Roman"/>
              </a:rPr>
              <a:t>cover the basic knowledge (e.g. programming techniques, the Python language) during the lectures.</a:t>
            </a: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  <a:tab pos="2439670" algn="l"/>
              </a:tabLst>
            </a:pPr>
            <a:r>
              <a:rPr lang="en-CA" sz="2800" spc="-20" dirty="0">
                <a:latin typeface="Times New Roman"/>
                <a:cs typeface="Times New Roman"/>
              </a:rPr>
              <a:t>You'll get a Lab each week (on </a:t>
            </a:r>
            <a:r>
              <a:rPr lang="en-CA" sz="2800" spc="-20" dirty="0" smtClean="0">
                <a:latin typeface="Times New Roman"/>
                <a:cs typeface="Times New Roman"/>
              </a:rPr>
              <a:t>Fridays) </a:t>
            </a:r>
            <a:r>
              <a:rPr lang="en-CA" sz="2800" spc="-20" dirty="0">
                <a:latin typeface="Times New Roman"/>
                <a:cs typeface="Times New Roman"/>
              </a:rPr>
              <a:t>with a range of programming exercises from previous lectures:</a:t>
            </a: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  <a:tab pos="2439670" algn="l"/>
              </a:tabLst>
            </a:pPr>
            <a:r>
              <a:rPr lang="en-CA" sz="2800" spc="-20" dirty="0">
                <a:latin typeface="Times New Roman"/>
                <a:cs typeface="Times New Roman"/>
              </a:rPr>
              <a:t>help and feedback on Labs will be given  during Lab sessions. </a:t>
            </a: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  <a:tab pos="2439670" algn="l"/>
              </a:tabLst>
            </a:pPr>
            <a:r>
              <a:rPr lang="en-CA" sz="2800" b="1" spc="-2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Mandatory - Missing more than 1 lab lowers your final grade</a:t>
            </a: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  <a:tab pos="2439670" algn="l"/>
              </a:tabLst>
            </a:pPr>
            <a:r>
              <a:rPr lang="en-CA" sz="2800" spc="-20" dirty="0">
                <a:latin typeface="Times New Roman"/>
                <a:cs typeface="Times New Roman"/>
              </a:rPr>
              <a:t>You'll also get some practice during the lectures</a:t>
            </a:r>
            <a:r>
              <a:rPr lang="en-CA" sz="2800" spc="-20" dirty="0" smtClean="0">
                <a:latin typeface="Times New Roman"/>
                <a:cs typeface="Times New Roman"/>
              </a:rPr>
              <a:t>.</a:t>
            </a:r>
            <a:endParaRPr lang="en-CA" sz="2800" spc="-2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53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Task for next </a:t>
            </a:r>
            <a:r>
              <a:rPr lang="en-CA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lecture(s)</a:t>
            </a:r>
            <a:endParaRPr lang="en-CA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13</a:t>
            </a:fld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</a:pPr>
            <a:r>
              <a:rPr lang="en-CA" altLang="en-US" sz="3200" dirty="0" smtClean="0">
                <a:latin typeface="Calibri"/>
              </a:rPr>
              <a:t>By </a:t>
            </a:r>
            <a:r>
              <a:rPr lang="en-CA" altLang="en-US" sz="2800" dirty="0" smtClean="0"/>
              <a:t>Wednes</a:t>
            </a:r>
            <a:r>
              <a:rPr lang="en-CA" sz="2800" dirty="0" smtClean="0"/>
              <a:t>day</a:t>
            </a:r>
            <a:r>
              <a:rPr lang="en-CA" altLang="en-US" sz="3200" dirty="0" smtClean="0">
                <a:latin typeface="Calibri"/>
              </a:rPr>
              <a:t>, </a:t>
            </a:r>
            <a:r>
              <a:rPr lang="en-CA" altLang="en-US" sz="3200" dirty="0">
                <a:latin typeface="Calibri"/>
              </a:rPr>
              <a:t>you should </a:t>
            </a:r>
            <a:r>
              <a:rPr lang="en-CA" altLang="en-US" sz="3200" dirty="0" smtClean="0">
                <a:latin typeface="Calibri"/>
              </a:rPr>
              <a:t>start reading </a:t>
            </a:r>
            <a:endParaRPr lang="en-CA" altLang="en-US" sz="3200" dirty="0">
              <a:latin typeface="Calibri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r>
              <a:rPr lang="en-CA" altLang="en-US" sz="2800" dirty="0">
                <a:latin typeface="Calibri"/>
                <a:hlinkClick r:id="rId2"/>
              </a:rPr>
              <a:t>Chapter 1- The way of the program</a:t>
            </a:r>
            <a:endParaRPr lang="en-CA" altLang="en-US" sz="2800" dirty="0">
              <a:latin typeface="Calibri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r>
              <a:rPr lang="en-CA" altLang="en-US" sz="2800" dirty="0">
                <a:latin typeface="Calibri"/>
              </a:rPr>
              <a:t>Section A2 in the study guide appendix pgs. 168-170</a:t>
            </a:r>
          </a:p>
          <a:p>
            <a:pPr marL="1143000" lvl="2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r>
              <a:rPr lang="en-CA" altLang="en-US" sz="2400" dirty="0">
                <a:latin typeface="Calibri"/>
                <a:hlinkClick r:id="rId3"/>
              </a:rPr>
              <a:t>http://www.cs.sfu.ca/CC/120/ggbaker/guide/parts/guide08</a:t>
            </a:r>
            <a:r>
              <a:rPr lang="en-CA" altLang="en-US" sz="2400" dirty="0">
                <a:latin typeface="Calibri"/>
              </a:rPr>
              <a:t> 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r>
              <a:rPr lang="en-CA" altLang="en-US" sz="2800" dirty="0">
                <a:latin typeface="Calibri"/>
              </a:rPr>
              <a:t>Unit 1 - Algorithms &amp; Pseudo-code	pg. 19</a:t>
            </a:r>
          </a:p>
          <a:p>
            <a:pPr marL="1143000" lvl="2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r>
              <a:rPr lang="en-CA" altLang="en-US" sz="2200" b="1" u="sng" dirty="0">
                <a:latin typeface="Calibri"/>
                <a:hlinkClick r:id="rId4"/>
              </a:rPr>
              <a:t>http://www.cs.sfu.ca/CC/120/ggbaker/guide/parts/guide01</a:t>
            </a:r>
            <a:endParaRPr lang="en-CA" altLang="en-US" sz="2200" b="1" u="sng" dirty="0">
              <a:latin typeface="Calibri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</a:pPr>
            <a:r>
              <a:rPr lang="en-CA" altLang="en-US" sz="3000" b="1" dirty="0">
                <a:latin typeface="Calibri"/>
              </a:rPr>
              <a:t>Start Downloading, installing and testing your Python tool at home if you have a </a:t>
            </a:r>
            <a:r>
              <a:rPr lang="en-CA" altLang="en-US" sz="3000" b="1" dirty="0" smtClean="0">
                <a:latin typeface="Calibri"/>
              </a:rPr>
              <a:t>computer</a:t>
            </a:r>
            <a:endParaRPr lang="en-CA" altLang="en-US" sz="3000" b="1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724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Universal Machine </a:t>
            </a:r>
            <a:r>
              <a:rPr lang="en-GB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endParaRPr lang="en-CA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14</a:t>
            </a:fld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CA" sz="2150" dirty="0">
                <a:latin typeface="Calibri"/>
              </a:rPr>
              <a:t>Computers are very literal and they must be told what to do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  <a:defRPr/>
            </a:pPr>
            <a:endParaRPr lang="en-CA" sz="2150" dirty="0">
              <a:latin typeface="Calibri"/>
            </a:endParaRPr>
          </a:p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CA" sz="2150" dirty="0">
                <a:latin typeface="Calibri"/>
              </a:rPr>
              <a:t>They are machines after all (turn them on/off )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  <a:defRPr/>
            </a:pPr>
            <a:endParaRPr lang="en-CA" sz="2150" dirty="0">
              <a:latin typeface="Calibri"/>
            </a:endParaRPr>
          </a:p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GB" sz="2150" dirty="0">
                <a:latin typeface="Calibri"/>
              </a:rPr>
              <a:t>Machines that </a:t>
            </a:r>
            <a:r>
              <a:rPr lang="en-GB" sz="2150" u="sng" dirty="0">
                <a:latin typeface="Calibri"/>
              </a:rPr>
              <a:t>store and manipulate information </a:t>
            </a:r>
            <a:r>
              <a:rPr lang="en-GB" sz="2150" dirty="0">
                <a:latin typeface="Calibri"/>
              </a:rPr>
              <a:t>under the control of a </a:t>
            </a:r>
            <a:r>
              <a:rPr lang="en-GB" sz="2150" u="sng" dirty="0">
                <a:latin typeface="Calibri"/>
              </a:rPr>
              <a:t>changeable program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  <a:defRPr/>
            </a:pPr>
            <a:endParaRPr lang="en-GB" sz="2150" u="sng" dirty="0">
              <a:latin typeface="Calibri"/>
            </a:endParaRPr>
          </a:p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CA" sz="2150" dirty="0">
                <a:latin typeface="Calibri"/>
              </a:rPr>
              <a:t>If we change the program, then the computer performs a different task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  <a:defRPr/>
            </a:pPr>
            <a:endParaRPr lang="en-CA" sz="2150" dirty="0">
              <a:latin typeface="Calibri"/>
            </a:endParaRPr>
          </a:p>
          <a:p>
            <a:pPr marL="342900" lvl="1" indent="-285750">
              <a:spcBef>
                <a:spcPct val="20000"/>
              </a:spcBef>
              <a:buClrTx/>
              <a:buSzTx/>
              <a:buFont typeface="Arial" pitchFamily="34" charset="0"/>
              <a:buChar char="–"/>
              <a:defRPr/>
            </a:pPr>
            <a:r>
              <a:rPr lang="en-GB" sz="2150" dirty="0">
                <a:latin typeface="Calibri"/>
              </a:rPr>
              <a:t>The machine stays the same, but the program changes</a:t>
            </a:r>
            <a:r>
              <a:rPr lang="en-GB" sz="2150" dirty="0" smtClean="0">
                <a:latin typeface="Calibri"/>
              </a:rPr>
              <a:t>!</a:t>
            </a:r>
            <a:endParaRPr lang="en-GB" sz="215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261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its </a:t>
            </a:r>
            <a:r>
              <a:rPr lang="en-GB" altLang="en-US" b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</a:t>
            </a:r>
            <a:r>
              <a:rPr lang="en-GB" altLang="en-US" b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</a:t>
            </a:r>
            <a:endParaRPr lang="en-CA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15</a:t>
            </a:fld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69850" lvl="0" indent="0">
              <a:spcBef>
                <a:spcPct val="20000"/>
              </a:spcBef>
              <a:buClrTx/>
              <a:buSz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50" dirty="0">
                <a:latin typeface="Calibri"/>
              </a:rPr>
              <a:t>The </a:t>
            </a:r>
            <a:r>
              <a:rPr lang="en-GB" sz="2250" b="1" i="1" dirty="0">
                <a:latin typeface="Calibri"/>
              </a:rPr>
              <a:t>Central Processing Unit</a:t>
            </a:r>
            <a:r>
              <a:rPr lang="en-GB" sz="2250" b="1" dirty="0">
                <a:latin typeface="Calibri"/>
              </a:rPr>
              <a:t> </a:t>
            </a:r>
            <a:r>
              <a:rPr lang="en-GB" sz="2250" dirty="0">
                <a:latin typeface="Calibri"/>
              </a:rPr>
              <a:t>(CPU) is the “brain” of a computer.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Font typeface="Wingdings" pitchFamily="2" charset="2"/>
              <a:buChar char="q"/>
              <a:defRPr/>
            </a:pPr>
            <a:r>
              <a:rPr lang="en-CA" sz="2250" dirty="0">
                <a:latin typeface="Calibri"/>
              </a:rPr>
              <a:t>Locates program instructions in memory and executes them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Font typeface="Wingdings" pitchFamily="2" charset="2"/>
              <a:buChar char="q"/>
              <a:defRPr/>
            </a:pPr>
            <a:endParaRPr lang="en-CA" sz="2250" dirty="0">
              <a:latin typeface="Calibri"/>
            </a:endParaRPr>
          </a:p>
          <a:p>
            <a:pPr marL="342900" lvl="0" indent="-342900">
              <a:spcBef>
                <a:spcPct val="20000"/>
              </a:spcBef>
              <a:buClrTx/>
              <a:buSzTx/>
              <a:buFont typeface="Wingdings" pitchFamily="2" charset="2"/>
              <a:buChar char="q"/>
              <a:defRPr/>
            </a:pPr>
            <a:r>
              <a:rPr lang="en-CA" sz="2250" dirty="0">
                <a:latin typeface="Calibri"/>
              </a:rPr>
              <a:t>Carries out </a:t>
            </a:r>
            <a:r>
              <a:rPr lang="en-GB" sz="2250" dirty="0">
                <a:latin typeface="Calibri"/>
              </a:rPr>
              <a:t>all the basic operations on the data.</a:t>
            </a:r>
          </a:p>
          <a:p>
            <a:pPr marL="687387" lvl="2" indent="-342900">
              <a:spcBef>
                <a:spcPct val="20000"/>
              </a:spcBef>
              <a:buClrTx/>
              <a:buSzTx/>
              <a:buFont typeface="Wingdings" pitchFamily="2" charset="2"/>
              <a:buChar char="q"/>
              <a:defRPr/>
            </a:pPr>
            <a:r>
              <a:rPr lang="en-GB" sz="1900" dirty="0">
                <a:latin typeface="Calibri"/>
              </a:rPr>
              <a:t>Examples: simple arithmetic operations like adding two numbers</a:t>
            </a:r>
          </a:p>
          <a:p>
            <a:pPr marL="687387" lvl="2" indent="-342900">
              <a:spcBef>
                <a:spcPct val="20000"/>
              </a:spcBef>
              <a:buClrTx/>
              <a:buSzTx/>
              <a:buFont typeface="Wingdings" pitchFamily="2" charset="2"/>
              <a:buChar char="q"/>
              <a:defRPr/>
            </a:pPr>
            <a:endParaRPr lang="en-CA" sz="1900" dirty="0">
              <a:latin typeface="Calibri"/>
            </a:endParaRPr>
          </a:p>
          <a:p>
            <a:pPr marL="342900" lvl="0" indent="-342900">
              <a:spcBef>
                <a:spcPct val="20000"/>
              </a:spcBef>
              <a:buClrTx/>
              <a:buSzTx/>
              <a:buFont typeface="Wingdings" pitchFamily="2" charset="2"/>
              <a:buChar char="q"/>
              <a:defRPr/>
            </a:pPr>
            <a:r>
              <a:rPr lang="en-CA" sz="2250" dirty="0">
                <a:latin typeface="Calibri"/>
              </a:rPr>
              <a:t>Exchanges data with storage devices and input/output </a:t>
            </a:r>
            <a:r>
              <a:rPr lang="en-CA" sz="2250" dirty="0" smtClean="0">
                <a:latin typeface="Calibri"/>
              </a:rPr>
              <a:t>devices</a:t>
            </a:r>
            <a:endParaRPr lang="en-GB" sz="225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694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its basic </a:t>
            </a:r>
            <a:r>
              <a:rPr lang="en-GB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</a:t>
            </a:r>
            <a:r>
              <a:rPr lang="en-GB" alt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(cont. 1</a:t>
            </a:r>
            <a:r>
              <a:rPr lang="en-GB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)</a:t>
            </a:r>
            <a:endParaRPr lang="en-CA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16</a:t>
            </a:fld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200" dirty="0">
                <a:latin typeface="Calibri"/>
              </a:rPr>
              <a:t>Memory stores programs and </a:t>
            </a:r>
            <a:r>
              <a:rPr lang="en-GB" altLang="en-US" sz="3200" dirty="0" smtClean="0">
                <a:latin typeface="Calibri"/>
              </a:rPr>
              <a:t>data.</a:t>
            </a:r>
          </a:p>
          <a:p>
            <a:pPr lv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500" dirty="0" smtClean="0">
                <a:latin typeface="Calibri"/>
              </a:rPr>
              <a:t>CPU can only directly access information stored in </a:t>
            </a:r>
            <a:r>
              <a:rPr lang="en-GB" altLang="en-US" sz="2500" b="1" i="1" dirty="0" smtClean="0">
                <a:latin typeface="Calibri"/>
              </a:rPr>
              <a:t>main memory</a:t>
            </a:r>
            <a:r>
              <a:rPr lang="en-GB" altLang="en-US" sz="2500" b="1" dirty="0" smtClean="0">
                <a:latin typeface="Calibri"/>
              </a:rPr>
              <a:t> </a:t>
            </a:r>
            <a:r>
              <a:rPr lang="en-GB" altLang="en-US" sz="2500" dirty="0" smtClean="0">
                <a:latin typeface="Calibri"/>
              </a:rPr>
              <a:t>(</a:t>
            </a:r>
            <a:r>
              <a:rPr lang="en-GB" altLang="en-US" sz="2500" b="1" dirty="0" smtClean="0">
                <a:latin typeface="Calibri"/>
              </a:rPr>
              <a:t>RAM</a:t>
            </a:r>
            <a:r>
              <a:rPr lang="en-GB" altLang="en-US" sz="2500" dirty="0" smtClean="0">
                <a:latin typeface="Calibri"/>
              </a:rPr>
              <a:t> or </a:t>
            </a:r>
            <a:r>
              <a:rPr lang="en-GB" altLang="en-US" sz="2500" b="1" dirty="0" smtClean="0">
                <a:solidFill>
                  <a:srgbClr val="FF0000"/>
                </a:solidFill>
                <a:latin typeface="Calibri"/>
              </a:rPr>
              <a:t>R</a:t>
            </a:r>
            <a:r>
              <a:rPr lang="en-GB" altLang="en-US" sz="2500" dirty="0" smtClean="0">
                <a:latin typeface="Calibri"/>
              </a:rPr>
              <a:t>andom </a:t>
            </a:r>
            <a:r>
              <a:rPr lang="en-GB" altLang="en-US" sz="2500" b="1" dirty="0" smtClean="0">
                <a:solidFill>
                  <a:srgbClr val="FF0000"/>
                </a:solidFill>
                <a:latin typeface="Calibri"/>
              </a:rPr>
              <a:t>A</a:t>
            </a:r>
            <a:r>
              <a:rPr lang="en-GB" altLang="en-US" sz="2500" dirty="0" smtClean="0">
                <a:latin typeface="Calibri"/>
              </a:rPr>
              <a:t>ccess </a:t>
            </a:r>
            <a:r>
              <a:rPr lang="en-GB" altLang="en-US" sz="2500" b="1" dirty="0" smtClean="0">
                <a:solidFill>
                  <a:srgbClr val="FF0000"/>
                </a:solidFill>
                <a:latin typeface="Calibri"/>
              </a:rPr>
              <a:t>M</a:t>
            </a:r>
            <a:r>
              <a:rPr lang="en-GB" altLang="en-US" sz="2500" dirty="0" smtClean="0">
                <a:latin typeface="Calibri"/>
              </a:rPr>
              <a:t>emory).</a:t>
            </a:r>
          </a:p>
          <a:p>
            <a:pPr marL="365760" lvl="1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500" dirty="0" smtClean="0">
              <a:latin typeface="Calibri"/>
            </a:endParaRPr>
          </a:p>
          <a:p>
            <a:pPr lv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500" dirty="0" smtClean="0">
                <a:latin typeface="Calibri"/>
              </a:rPr>
              <a:t>Main </a:t>
            </a:r>
            <a:r>
              <a:rPr lang="en-GB" altLang="en-US" sz="2500" dirty="0">
                <a:latin typeface="Calibri"/>
              </a:rPr>
              <a:t>memory is fast, but </a:t>
            </a:r>
            <a:r>
              <a:rPr lang="en-GB" altLang="en-US" sz="2500" b="1" i="1" dirty="0">
                <a:solidFill>
                  <a:srgbClr val="FF0000"/>
                </a:solidFill>
                <a:latin typeface="Calibri"/>
              </a:rPr>
              <a:t>volatile</a:t>
            </a:r>
            <a:r>
              <a:rPr lang="en-GB" altLang="en-US" sz="2500" dirty="0">
                <a:latin typeface="Calibri"/>
              </a:rPr>
              <a:t>, i.e. </a:t>
            </a:r>
            <a:r>
              <a:rPr lang="en-GB" altLang="en-US" sz="2500" u="sng" dirty="0">
                <a:latin typeface="Calibri"/>
              </a:rPr>
              <a:t>when the power is interrupted, the contents of memory are </a:t>
            </a:r>
            <a:r>
              <a:rPr lang="en-GB" altLang="en-US" sz="2500" u="sng" dirty="0" smtClean="0">
                <a:latin typeface="Calibri"/>
              </a:rPr>
              <a:t>lost</a:t>
            </a:r>
            <a:r>
              <a:rPr lang="en-GB" altLang="en-US" sz="2500" dirty="0" smtClean="0">
                <a:latin typeface="Calibri"/>
              </a:rPr>
              <a:t>.</a:t>
            </a:r>
          </a:p>
          <a:p>
            <a:pPr marL="365760" lvl="1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500" dirty="0" smtClean="0">
              <a:latin typeface="Calibri"/>
            </a:endParaRPr>
          </a:p>
          <a:p>
            <a:pPr lv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500" b="1" dirty="0" smtClean="0">
                <a:latin typeface="Calibri"/>
              </a:rPr>
              <a:t>Secondary </a:t>
            </a:r>
            <a:r>
              <a:rPr lang="en-GB" altLang="en-US" sz="2500" b="1" dirty="0">
                <a:latin typeface="Calibri"/>
              </a:rPr>
              <a:t>memory</a:t>
            </a:r>
            <a:r>
              <a:rPr lang="en-GB" altLang="en-US" sz="2500" dirty="0">
                <a:latin typeface="Calibri"/>
              </a:rPr>
              <a:t> provides more permanent storage: magnetic (hard drive, floppy), optical (CD, DVD</a:t>
            </a:r>
            <a:r>
              <a:rPr lang="en-GB" altLang="en-US" sz="2500" dirty="0" smtClean="0">
                <a:latin typeface="Calibri"/>
              </a:rPr>
              <a:t>)</a:t>
            </a:r>
            <a:endParaRPr lang="en-GB" altLang="en-US" sz="25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688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its basic </a:t>
            </a:r>
            <a:r>
              <a:rPr lang="en-GB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</a:t>
            </a:r>
            <a:r>
              <a:rPr lang="en-GB" alt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(cont. </a:t>
            </a:r>
            <a:r>
              <a:rPr lang="en-GB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2)</a:t>
            </a:r>
            <a:endParaRPr lang="en-CA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17</a:t>
            </a:fld>
            <a:endParaRPr lang="en-CA" dirty="0"/>
          </a:p>
        </p:txBody>
      </p:sp>
      <p:pic>
        <p:nvPicPr>
          <p:cNvPr id="5" name="Content Placeholder 4" descr="800px-ComputerMemoryHierarchy_svg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67088" y="1600200"/>
            <a:ext cx="6044773" cy="4495800"/>
          </a:xfrm>
        </p:spPr>
      </p:pic>
    </p:spTree>
    <p:extLst>
      <p:ext uri="{BB962C8B-B14F-4D97-AF65-F5344CB8AC3E}">
        <p14:creationId xmlns:p14="http://schemas.microsoft.com/office/powerpoint/2010/main" val="146931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its basic </a:t>
            </a:r>
            <a:r>
              <a:rPr lang="en-GB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</a:t>
            </a:r>
            <a:r>
              <a:rPr lang="en-GB" alt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(cont. </a:t>
            </a:r>
            <a:r>
              <a:rPr lang="en-GB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3)</a:t>
            </a:r>
            <a:endParaRPr lang="en-CA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18</a:t>
            </a:fld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200" dirty="0">
                <a:latin typeface="Calibri"/>
              </a:rPr>
              <a:t>Input </a:t>
            </a:r>
            <a:r>
              <a:rPr lang="en-GB" altLang="en-US" sz="3200" dirty="0" smtClean="0">
                <a:latin typeface="Calibri"/>
              </a:rPr>
              <a:t>devices</a:t>
            </a:r>
          </a:p>
          <a:p>
            <a:pPr marL="0" lvl="0" indent="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800" dirty="0" smtClean="0">
                <a:latin typeface="Calibri"/>
              </a:rPr>
              <a:t>Information </a:t>
            </a:r>
            <a:r>
              <a:rPr lang="en-GB" altLang="en-US" sz="2800" dirty="0">
                <a:latin typeface="Calibri"/>
              </a:rPr>
              <a:t>is passed to the computer through keyboards, mice, scanners, etc…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800" dirty="0">
              <a:latin typeface="Calibri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200" dirty="0">
                <a:latin typeface="Calibri"/>
              </a:rPr>
              <a:t>Output </a:t>
            </a:r>
            <a:r>
              <a:rPr lang="en-GB" altLang="en-US" sz="3200" dirty="0" smtClean="0">
                <a:latin typeface="Calibri"/>
              </a:rPr>
              <a:t>devices</a:t>
            </a:r>
          </a:p>
          <a:p>
            <a:pPr marL="0" lvl="0" indent="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800" dirty="0" smtClean="0">
                <a:latin typeface="Calibri"/>
              </a:rPr>
              <a:t>Processed </a:t>
            </a:r>
            <a:r>
              <a:rPr lang="en-GB" altLang="en-US" sz="2800" dirty="0">
                <a:latin typeface="Calibri"/>
              </a:rPr>
              <a:t>information is presented to the user through the monitor, printer, etc…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45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Functional </a:t>
            </a:r>
            <a:r>
              <a:rPr lang="en-CA" alt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View of a computer</a:t>
            </a:r>
            <a:endParaRPr lang="en-CA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19</a:t>
            </a:fld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800" dirty="0" smtClean="0">
              <a:latin typeface="Calibri"/>
            </a:endParaRP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30580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42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3733800"/>
          </a:xfrm>
        </p:spPr>
        <p:txBody>
          <a:bodyPr/>
          <a:lstStyle/>
          <a:p>
            <a:pPr algn="ctr"/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1:</a:t>
            </a:r>
          </a:p>
          <a:p>
            <a:pPr algn="ctr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way of the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CA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1</a:t>
            </a:r>
          </a:p>
          <a:p>
            <a:pPr algn="ctr"/>
            <a:endParaRPr lang="en-CA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CA" b="1" dirty="0">
                <a:hlinkClick r:id="rId2"/>
              </a:rPr>
              <a:t>Why Programming Is Fun</a:t>
            </a:r>
            <a:endParaRPr lang="en-CA" b="1" dirty="0"/>
          </a:p>
          <a:p>
            <a:pPr algn="ctr"/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Cou</a:t>
            </a:r>
            <a:r>
              <a:rPr lang="en-CA" b="1" spc="-3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lang="en-CA" b="1" spc="-2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lang="en-CA" b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CA" b="1" spc="-45" dirty="0" smtClean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lang="en-CA" b="1" spc="-25" dirty="0" smtClean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lang="en-CA" b="1" spc="-30" dirty="0" smtClean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er</a:t>
            </a:r>
            <a:r>
              <a:rPr lang="en-CA" b="1" spc="-25" dirty="0" smtClean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vie</a:t>
            </a:r>
            <a:r>
              <a:rPr lang="en-CA" b="1" spc="-254" dirty="0" smtClean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CA" b="1" dirty="0" smtClean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&amp; </a:t>
            </a:r>
            <a:r>
              <a:rPr lang="en-CA" b="1" spc="-3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ython </a:t>
            </a:r>
            <a:r>
              <a:rPr lang="en-CA" b="1" dirty="0" smtClean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Bas</a:t>
            </a:r>
            <a:r>
              <a:rPr lang="en-CA" b="1" spc="-25" dirty="0" smtClean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ic</a:t>
            </a:r>
            <a:r>
              <a:rPr lang="en-CA" b="1" dirty="0" smtClean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lang="en-CA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924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CPU </a:t>
            </a:r>
            <a:r>
              <a:rPr lang="en-CA" alt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Fetch-Execute (</a:t>
            </a:r>
            <a:r>
              <a:rPr lang="en-CA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Fetch-Decode-Execute</a:t>
            </a:r>
            <a:r>
              <a:rPr lang="en-CA" alt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) </a:t>
            </a:r>
            <a:r>
              <a:rPr lang="en-CA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Cycle</a:t>
            </a:r>
            <a:endParaRPr lang="en-CA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20</a:t>
            </a:fld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5181600"/>
          </a:xfrm>
        </p:spPr>
        <p:txBody>
          <a:bodyPr>
            <a:normAutofit/>
          </a:bodyPr>
          <a:lstStyle/>
          <a:p>
            <a:pPr marL="0" lvl="0" indent="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CA" sz="2300" dirty="0" smtClean="0">
                <a:latin typeface="Calibri"/>
              </a:rPr>
              <a:t>When </a:t>
            </a:r>
            <a:r>
              <a:rPr lang="en-CA" sz="2300" dirty="0">
                <a:latin typeface="Calibri"/>
              </a:rPr>
              <a:t>a program (a set of instructions that performs a task) is executing, the computer proceeds through a series of steps, the </a:t>
            </a:r>
            <a:r>
              <a:rPr lang="en-CA" sz="2300" i="1" dirty="0">
                <a:latin typeface="Calibri"/>
              </a:rPr>
              <a:t>fetch-execute cycle</a:t>
            </a:r>
            <a:r>
              <a:rPr lang="en-CA" sz="2300" dirty="0">
                <a:latin typeface="Calibri"/>
              </a:rPr>
              <a:t>:</a:t>
            </a:r>
          </a:p>
          <a:p>
            <a:pPr marL="527050" lvl="0" indent="-457200">
              <a:spcBef>
                <a:spcPct val="20000"/>
              </a:spcBef>
              <a:buClrTx/>
              <a:buSzTx/>
              <a:buFont typeface="+mj-lt"/>
              <a:buAutoNum type="arabicPeriod"/>
              <a:defRPr/>
            </a:pPr>
            <a:r>
              <a:rPr lang="en-CA" sz="2000" dirty="0">
                <a:latin typeface="Calibri"/>
              </a:rPr>
              <a:t>The </a:t>
            </a:r>
            <a:r>
              <a:rPr lang="en-CA" sz="2000" dirty="0" smtClean="0">
                <a:latin typeface="Calibri"/>
              </a:rPr>
              <a:t>Control </a:t>
            </a:r>
            <a:r>
              <a:rPr lang="en-CA" sz="2000" dirty="0">
                <a:latin typeface="Calibri"/>
              </a:rPr>
              <a:t>U</a:t>
            </a:r>
            <a:r>
              <a:rPr lang="en-CA" sz="2000" dirty="0" smtClean="0">
                <a:latin typeface="Calibri"/>
              </a:rPr>
              <a:t>nit (CU) retrieves </a:t>
            </a:r>
            <a:r>
              <a:rPr lang="en-CA" sz="2000" dirty="0">
                <a:latin typeface="Calibri"/>
              </a:rPr>
              <a:t>(</a:t>
            </a:r>
            <a:r>
              <a:rPr lang="en-CA" sz="2000" b="1" i="1" dirty="0">
                <a:solidFill>
                  <a:srgbClr val="FF0000"/>
                </a:solidFill>
                <a:latin typeface="Calibri"/>
              </a:rPr>
              <a:t>fetches</a:t>
            </a:r>
            <a:r>
              <a:rPr lang="en-CA" sz="2000" dirty="0">
                <a:latin typeface="Calibri"/>
              </a:rPr>
              <a:t>) the next coded instruction from memory</a:t>
            </a:r>
            <a:r>
              <a:rPr lang="en-CA" sz="2000" dirty="0" smtClean="0">
                <a:latin typeface="Calibri"/>
              </a:rPr>
              <a:t>.</a:t>
            </a:r>
            <a:endParaRPr lang="en-CA" sz="2000" dirty="0">
              <a:latin typeface="Calibri"/>
            </a:endParaRPr>
          </a:p>
          <a:p>
            <a:pPr marL="527050" lvl="0" indent="-457200">
              <a:spcBef>
                <a:spcPct val="20000"/>
              </a:spcBef>
              <a:buClrTx/>
              <a:buSzTx/>
              <a:buFont typeface="+mj-lt"/>
              <a:buAutoNum type="arabicPeriod"/>
              <a:defRPr/>
            </a:pPr>
            <a:r>
              <a:rPr lang="en-CA" sz="2000" dirty="0">
                <a:latin typeface="Calibri"/>
              </a:rPr>
              <a:t>The instruction is translated into control </a:t>
            </a:r>
            <a:r>
              <a:rPr lang="en-CA" sz="2000" dirty="0" smtClean="0">
                <a:latin typeface="Calibri"/>
              </a:rPr>
              <a:t>signals</a:t>
            </a:r>
            <a:r>
              <a:rPr lang="en-CA" sz="2000" dirty="0">
                <a:latin typeface="Calibri"/>
              </a:rPr>
              <a:t> </a:t>
            </a:r>
            <a:r>
              <a:rPr lang="en-CA" sz="2000" dirty="0" smtClean="0">
                <a:latin typeface="Calibri"/>
              </a:rPr>
              <a:t>(</a:t>
            </a:r>
            <a:r>
              <a:rPr lang="en-CA" sz="2000" b="1" i="1" dirty="0" smtClean="0">
                <a:solidFill>
                  <a:srgbClr val="FF0000"/>
                </a:solidFill>
                <a:latin typeface="Calibri"/>
              </a:rPr>
              <a:t>decode</a:t>
            </a:r>
            <a:r>
              <a:rPr lang="en-CA" sz="2000" dirty="0" smtClean="0">
                <a:latin typeface="Calibri"/>
              </a:rPr>
              <a:t>)</a:t>
            </a:r>
            <a:endParaRPr lang="en-CA" sz="2000" dirty="0">
              <a:latin typeface="Calibri"/>
            </a:endParaRPr>
          </a:p>
          <a:p>
            <a:pPr marL="527050" lvl="0" indent="-457200">
              <a:spcBef>
                <a:spcPct val="20000"/>
              </a:spcBef>
              <a:buClrTx/>
              <a:buSzTx/>
              <a:buFont typeface="+mj-lt"/>
              <a:buAutoNum type="arabicPeriod"/>
              <a:defRPr/>
            </a:pPr>
            <a:r>
              <a:rPr lang="en-CA" sz="2000" dirty="0">
                <a:latin typeface="Calibri"/>
              </a:rPr>
              <a:t>The control signals tell the appropriate unit </a:t>
            </a:r>
            <a:r>
              <a:rPr lang="en-CA" sz="2000" dirty="0" smtClean="0">
                <a:latin typeface="Calibri"/>
              </a:rPr>
              <a:t>(Arithmetic/Logic </a:t>
            </a:r>
            <a:r>
              <a:rPr lang="en-CA" sz="2000" dirty="0">
                <a:latin typeface="Calibri"/>
              </a:rPr>
              <a:t>U</a:t>
            </a:r>
            <a:r>
              <a:rPr lang="en-CA" sz="2000" dirty="0" smtClean="0">
                <a:latin typeface="Calibri"/>
              </a:rPr>
              <a:t>nit (ALU), </a:t>
            </a:r>
            <a:r>
              <a:rPr lang="en-CA" sz="2000" dirty="0">
                <a:latin typeface="Calibri"/>
              </a:rPr>
              <a:t>memory, I/O device) to perform (</a:t>
            </a:r>
            <a:r>
              <a:rPr lang="en-CA" sz="2000" b="1" i="1" dirty="0">
                <a:solidFill>
                  <a:srgbClr val="FF0000"/>
                </a:solidFill>
                <a:latin typeface="Calibri"/>
              </a:rPr>
              <a:t>execute</a:t>
            </a:r>
            <a:r>
              <a:rPr lang="en-CA" sz="2000" dirty="0">
                <a:latin typeface="Calibri"/>
              </a:rPr>
              <a:t>) the instruction</a:t>
            </a:r>
            <a:r>
              <a:rPr lang="en-CA" sz="2000" dirty="0" smtClean="0">
                <a:latin typeface="Calibri"/>
              </a:rPr>
              <a:t>.</a:t>
            </a:r>
            <a:endParaRPr lang="en-CA" sz="2000" dirty="0">
              <a:latin typeface="Calibri"/>
            </a:endParaRPr>
          </a:p>
          <a:p>
            <a:pPr marL="527050" lvl="0" indent="-457200">
              <a:spcBef>
                <a:spcPct val="20000"/>
              </a:spcBef>
              <a:buClrTx/>
              <a:buSzTx/>
              <a:buFont typeface="+mj-lt"/>
              <a:buAutoNum type="arabicPeriod"/>
              <a:defRPr/>
            </a:pPr>
            <a:r>
              <a:rPr lang="en-CA" sz="2000" dirty="0">
                <a:latin typeface="Calibri"/>
              </a:rPr>
              <a:t>The sequence repeats from Step 1</a:t>
            </a:r>
            <a:r>
              <a:rPr lang="en-CA" sz="2000" dirty="0" smtClean="0">
                <a:latin typeface="Calibri"/>
              </a:rPr>
              <a:t>.</a:t>
            </a:r>
          </a:p>
          <a:p>
            <a:pPr marL="69850" lvl="0" indent="0">
              <a:spcBef>
                <a:spcPct val="20000"/>
              </a:spcBef>
              <a:buClrTx/>
              <a:buSzTx/>
              <a:buNone/>
              <a:defRPr/>
            </a:pPr>
            <a:endParaRPr lang="en-GB" altLang="en-US" sz="2800" dirty="0" smtClean="0"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483510"/>
            <a:ext cx="2300287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555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What is programming?</a:t>
            </a:r>
            <a:endParaRPr lang="en-CA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21</a:t>
            </a:fld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</a:pPr>
            <a:r>
              <a:rPr lang="en-CA" altLang="en-US" sz="2800" dirty="0">
                <a:latin typeface="Calibri"/>
              </a:rPr>
              <a:t>We are interested in computer programs </a:t>
            </a:r>
            <a:r>
              <a:rPr lang="en-CA" altLang="en-US" sz="2800" dirty="0" smtClean="0">
                <a:latin typeface="Calibri"/>
              </a:rPr>
              <a:t>(</a:t>
            </a:r>
            <a:r>
              <a:rPr lang="en-CA" altLang="en-US" sz="2800" b="1" i="1" dirty="0" smtClean="0">
                <a:solidFill>
                  <a:srgbClr val="FF0000"/>
                </a:solidFill>
                <a:latin typeface="Calibri"/>
              </a:rPr>
              <a:t>scripts</a:t>
            </a:r>
            <a:r>
              <a:rPr lang="en-CA" altLang="en-US" sz="2800" dirty="0" smtClean="0">
                <a:latin typeface="Calibri"/>
              </a:rPr>
              <a:t>): </a:t>
            </a:r>
            <a:r>
              <a:rPr lang="en-CA" altLang="en-US" sz="2800" dirty="0">
                <a:latin typeface="Calibri"/>
              </a:rPr>
              <a:t>sets of instructions to be carried out by a computer.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</a:pPr>
            <a:r>
              <a:rPr lang="en-CA" altLang="en-US" sz="2800" dirty="0">
                <a:latin typeface="Calibri"/>
              </a:rPr>
              <a:t>Programming is the process of writing computer programs.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</a:pPr>
            <a:r>
              <a:rPr lang="en-CA" altLang="en-US" sz="2800" dirty="0">
                <a:latin typeface="Calibri"/>
              </a:rPr>
              <a:t>For a computer to carry out (or execute) our programs, we have to write them in a programming language.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</a:pPr>
            <a:r>
              <a:rPr lang="en-CA" altLang="en-US" sz="2800" dirty="0">
                <a:latin typeface="Calibri"/>
              </a:rPr>
              <a:t>In this course, we'll write our programs in the Python programming language, to learn the basics of programming. And if you are interested to learn object-oriented programming, then take Java Class; CPSC 112 (</a:t>
            </a:r>
            <a:r>
              <a:rPr lang="en-CA" altLang="en-US" sz="2800" dirty="0" smtClean="0">
                <a:latin typeface="Calibri"/>
              </a:rPr>
              <a:t>next time)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997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Learning </a:t>
            </a:r>
            <a:r>
              <a:rPr lang="en-CA" alt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how to program</a:t>
            </a:r>
            <a:endParaRPr lang="en-CA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22</a:t>
            </a:fld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defRPr/>
            </a:pPr>
            <a:r>
              <a:rPr lang="en-CA" sz="3200" dirty="0">
                <a:latin typeface="Calibri"/>
              </a:rPr>
              <a:t>Programming is a skill (like painting or playing soccer).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defRPr/>
            </a:pPr>
            <a:r>
              <a:rPr lang="en-CA" sz="3200" dirty="0">
                <a:latin typeface="Calibri"/>
              </a:rPr>
              <a:t>Like these other skills, programming: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defRPr/>
            </a:pPr>
            <a:r>
              <a:rPr lang="en-CA" sz="2800" dirty="0">
                <a:latin typeface="Calibri"/>
              </a:rPr>
              <a:t>can be hard to learn;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defRPr/>
            </a:pPr>
            <a:r>
              <a:rPr lang="en-CA" sz="2800" dirty="0">
                <a:latin typeface="Calibri"/>
              </a:rPr>
              <a:t>can only be learnt properly through practice;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defRPr/>
            </a:pPr>
            <a:r>
              <a:rPr lang="en-CA" sz="2800" dirty="0">
                <a:latin typeface="Calibri"/>
              </a:rPr>
              <a:t>can be fun!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/>
            </a:pPr>
            <a:r>
              <a:rPr lang="en-CA" sz="3200" dirty="0">
                <a:latin typeface="Calibri"/>
              </a:rPr>
              <a:t>This unit aims to give you the: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/>
            </a:pPr>
            <a:r>
              <a:rPr lang="en-CA" sz="2800" dirty="0">
                <a:latin typeface="Calibri"/>
              </a:rPr>
              <a:t>basic knowledge; and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/>
            </a:pPr>
            <a:r>
              <a:rPr lang="en-CA" sz="2800" dirty="0">
                <a:latin typeface="Calibri"/>
              </a:rPr>
              <a:t>guidance/help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/>
            </a:pPr>
            <a:r>
              <a:rPr lang="en-CA" sz="2800" dirty="0">
                <a:latin typeface="Calibri"/>
              </a:rPr>
              <a:t>to enable you to learn how to program (by practising</a:t>
            </a:r>
            <a:r>
              <a:rPr lang="en-CA" sz="2800" dirty="0" smtClean="0">
                <a:latin typeface="Calibri"/>
              </a:rPr>
              <a:t>!).</a:t>
            </a:r>
            <a:endParaRPr lang="en-CA" sz="2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208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P</a:t>
            </a:r>
            <a:r>
              <a:rPr lang="en-CA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rogramming Languages</a:t>
            </a:r>
            <a:endParaRPr lang="en-CA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23</a:t>
            </a:fld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fontScale="92500"/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defRPr/>
            </a:pPr>
            <a:r>
              <a:rPr lang="en-CA" sz="2700" dirty="0" smtClean="0">
                <a:latin typeface="Calibri"/>
              </a:rPr>
              <a:t>There </a:t>
            </a:r>
            <a:r>
              <a:rPr lang="en-CA" sz="2700" dirty="0">
                <a:latin typeface="Calibri"/>
              </a:rPr>
              <a:t>are many, many programming languages used today.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defRPr/>
            </a:pPr>
            <a:r>
              <a:rPr lang="en-CA" sz="2700" dirty="0">
                <a:latin typeface="Calibri"/>
              </a:rPr>
              <a:t>Different languages offer different ways to write programs, and are suited to different application areas.</a:t>
            </a:r>
            <a:endParaRPr lang="en-GB" sz="2700" b="1" i="1" dirty="0">
              <a:latin typeface="Calibri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defRPr/>
            </a:pPr>
            <a:r>
              <a:rPr lang="en-GB" sz="2700" b="1" i="1" dirty="0">
                <a:solidFill>
                  <a:srgbClr val="FF0000"/>
                </a:solidFill>
                <a:latin typeface="Calibri"/>
              </a:rPr>
              <a:t>High-level</a:t>
            </a:r>
            <a:r>
              <a:rPr lang="en-GB" sz="2700" dirty="0">
                <a:latin typeface="Calibri"/>
              </a:rPr>
              <a:t> computer languages (</a:t>
            </a:r>
            <a:r>
              <a:rPr lang="en-US" sz="2700" dirty="0">
                <a:latin typeface="Calibri"/>
              </a:rPr>
              <a:t>Python, C++, </a:t>
            </a:r>
            <a:r>
              <a:rPr lang="en-US" sz="2700" dirty="0" smtClean="0">
                <a:latin typeface="Calibri"/>
              </a:rPr>
              <a:t>C#, Java</a:t>
            </a:r>
            <a:r>
              <a:rPr lang="en-US" sz="2700" dirty="0">
                <a:latin typeface="Calibri"/>
              </a:rPr>
              <a:t>, Visual Basic,</a:t>
            </a:r>
            <a:r>
              <a:rPr lang="en-CA" sz="2700" dirty="0">
                <a:latin typeface="Calibri"/>
              </a:rPr>
              <a:t> Pascal, and Ada,</a:t>
            </a:r>
            <a:r>
              <a:rPr lang="en-US" sz="2700" dirty="0">
                <a:latin typeface="Calibri"/>
              </a:rPr>
              <a:t> </a:t>
            </a:r>
            <a:r>
              <a:rPr lang="en-CA" sz="2700" dirty="0">
                <a:latin typeface="Calibri"/>
              </a:rPr>
              <a:t>for example</a:t>
            </a:r>
            <a:r>
              <a:rPr lang="en-GB" sz="2700" dirty="0">
                <a:latin typeface="Calibri"/>
              </a:rPr>
              <a:t>)</a:t>
            </a:r>
          </a:p>
          <a:p>
            <a:pPr marL="742950" lvl="1" indent="-285750">
              <a:spcBef>
                <a:spcPct val="20000"/>
              </a:spcBef>
              <a:buClrTx/>
              <a:buSzTx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>
                <a:latin typeface="Calibri"/>
              </a:rPr>
              <a:t>Designed to be used and understood by humans</a:t>
            </a:r>
          </a:p>
          <a:p>
            <a:pPr marL="742950" lvl="1" indent="-285750">
              <a:spcBef>
                <a:spcPct val="20000"/>
              </a:spcBef>
              <a:buClrTx/>
              <a:buSzTx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latin typeface="Calibri"/>
              </a:rPr>
              <a:t>These </a:t>
            </a:r>
            <a:r>
              <a:rPr lang="en-US" sz="2400" dirty="0">
                <a:latin typeface="Calibri"/>
              </a:rPr>
              <a:t>languages are used to write the everyday applications we see</a:t>
            </a:r>
          </a:p>
          <a:p>
            <a:pPr marL="742950" lvl="1" indent="-285750">
              <a:spcBef>
                <a:spcPct val="20000"/>
              </a:spcBef>
              <a:buClrTx/>
              <a:buSzTx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CA" sz="2400" dirty="0">
                <a:latin typeface="Calibri"/>
              </a:rPr>
              <a:t>Programs take less time to write, they are shorter and easier to read, and they are more likely to be </a:t>
            </a:r>
            <a:r>
              <a:rPr lang="en-CA" sz="2400" dirty="0" smtClean="0">
                <a:latin typeface="Calibri"/>
              </a:rPr>
              <a:t>correct.</a:t>
            </a:r>
            <a:endParaRPr lang="en-US" sz="2400" dirty="0">
              <a:latin typeface="Calibri"/>
            </a:endParaRPr>
          </a:p>
          <a:p>
            <a:pPr marL="742950" lvl="1" indent="-285750">
              <a:spcBef>
                <a:spcPct val="20000"/>
              </a:spcBef>
              <a:buClrTx/>
              <a:buSzTx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latin typeface="Calibri"/>
              </a:rPr>
              <a:t>Use complex instructions that can’t be “directly” understood by a computer’s </a:t>
            </a:r>
            <a:r>
              <a:rPr lang="en-US" sz="2400" dirty="0" smtClean="0">
                <a:latin typeface="Calibri"/>
              </a:rPr>
              <a:t>hardware</a:t>
            </a:r>
            <a:endParaRPr lang="en-GB" sz="24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900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More Programming </a:t>
            </a:r>
            <a:r>
              <a:rPr lang="en-CA" alt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Languages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24</a:t>
            </a:fld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3368777"/>
            <a:ext cx="8610601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971800"/>
            <a:ext cx="952500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5800" y="167640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We do not understand machine code.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Computers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do not understand natural language.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Compromise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: so we create something in between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CA" dirty="0" smtClean="0"/>
              <a:t>a </a:t>
            </a:r>
            <a:r>
              <a:rPr lang="en-CA" dirty="0"/>
              <a:t>programming language:</a:t>
            </a:r>
          </a:p>
        </p:txBody>
      </p:sp>
    </p:spTree>
    <p:extLst>
      <p:ext uri="{BB962C8B-B14F-4D97-AF65-F5344CB8AC3E}">
        <p14:creationId xmlns:p14="http://schemas.microsoft.com/office/powerpoint/2010/main" val="378394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P</a:t>
            </a:r>
            <a:r>
              <a:rPr lang="en-CA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rogramming Languages </a:t>
            </a:r>
            <a:r>
              <a:rPr lang="en-CA" alt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(cont. 1</a:t>
            </a:r>
            <a:r>
              <a:rPr lang="en-CA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)</a:t>
            </a:r>
            <a:endParaRPr lang="en-CA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25</a:t>
            </a:fld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900" b="1" i="1" dirty="0" smtClean="0">
                <a:solidFill>
                  <a:srgbClr val="FF0000"/>
                </a:solidFill>
                <a:latin typeface="Calibri"/>
              </a:rPr>
              <a:t>Low-level</a:t>
            </a:r>
            <a:r>
              <a:rPr lang="en-GB" altLang="en-US" sz="1900" dirty="0" smtClean="0">
                <a:latin typeface="Calibri"/>
              </a:rPr>
              <a:t> </a:t>
            </a:r>
            <a:r>
              <a:rPr lang="en-GB" altLang="en-US" sz="1900" dirty="0">
                <a:latin typeface="Calibri"/>
              </a:rPr>
              <a:t>language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 dirty="0">
                <a:latin typeface="Calibri"/>
              </a:rPr>
              <a:t>Computer hardware can only understand a very low level language known as </a:t>
            </a:r>
            <a:r>
              <a:rPr lang="en-GB" altLang="en-US" sz="1700" b="1" i="1" dirty="0">
                <a:solidFill>
                  <a:srgbClr val="FF0000"/>
                </a:solidFill>
                <a:latin typeface="Calibri"/>
              </a:rPr>
              <a:t>machine language </a:t>
            </a:r>
            <a:r>
              <a:rPr lang="en-GB" altLang="en-US" sz="1700" b="1" i="1" dirty="0" smtClean="0">
                <a:solidFill>
                  <a:srgbClr val="FF0000"/>
                </a:solidFill>
                <a:latin typeface="Calibri"/>
              </a:rPr>
              <a:t>(or machine </a:t>
            </a:r>
            <a:r>
              <a:rPr lang="en-GB" altLang="en-US" sz="1700" b="1" i="1" dirty="0">
                <a:solidFill>
                  <a:srgbClr val="FF0000"/>
                </a:solidFill>
                <a:latin typeface="Calibri"/>
              </a:rPr>
              <a:t>code) 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700" b="1" i="1" dirty="0">
              <a:latin typeface="Calibri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900" dirty="0">
                <a:latin typeface="Calibri"/>
              </a:rPr>
              <a:t>Add two numbers: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 dirty="0">
                <a:latin typeface="Calibri"/>
              </a:rPr>
              <a:t>Load the number from memory location 101 into the CPU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700" dirty="0">
              <a:latin typeface="Calibri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 dirty="0">
                <a:latin typeface="Calibri"/>
              </a:rPr>
              <a:t>Load the number from memory location 102 into the CPU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700" dirty="0">
              <a:latin typeface="Calibri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 dirty="0">
                <a:latin typeface="Calibri"/>
              </a:rPr>
              <a:t>Add the two numbers in the CPU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700" dirty="0">
              <a:latin typeface="Calibri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 dirty="0">
                <a:latin typeface="Calibri"/>
              </a:rPr>
              <a:t>Store the result into location 103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700" dirty="0">
              <a:latin typeface="Calibri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900" dirty="0">
                <a:latin typeface="Calibri"/>
              </a:rPr>
              <a:t>In reality, these low-level instructions are represented in binary (1’s and 0’s</a:t>
            </a:r>
            <a:r>
              <a:rPr lang="en-GB" altLang="en-US" sz="1900" dirty="0" smtClean="0">
                <a:latin typeface="Calibri"/>
              </a:rPr>
              <a:t>)</a:t>
            </a:r>
            <a:endParaRPr lang="en-GB" altLang="en-US" sz="19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19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P</a:t>
            </a:r>
            <a:r>
              <a:rPr lang="en-CA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rogramming Languages </a:t>
            </a:r>
            <a:r>
              <a:rPr lang="en-CA" alt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(cont. </a:t>
            </a:r>
            <a:r>
              <a:rPr lang="en-CA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2)</a:t>
            </a:r>
            <a:endParaRPr lang="en-CA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26</a:t>
            </a:fld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>
                <a:latin typeface="Calibri"/>
              </a:rPr>
              <a:t>High-level language</a:t>
            </a:r>
            <a:br>
              <a:rPr lang="en-GB" altLang="en-US" sz="2000" dirty="0">
                <a:latin typeface="Calibri"/>
              </a:rPr>
            </a:br>
            <a:r>
              <a:rPr lang="en-GB" altLang="en-US" sz="2000" b="1" dirty="0">
                <a:latin typeface="Calibri"/>
              </a:rPr>
              <a:t>z = x + y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000" b="1" dirty="0">
              <a:latin typeface="Calibri"/>
            </a:endParaRP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>
                <a:latin typeface="Calibri"/>
              </a:rPr>
              <a:t>This needs to be translated into machine language </a:t>
            </a:r>
            <a:r>
              <a:rPr lang="en-GB" altLang="en-US" sz="2000" dirty="0" smtClean="0">
                <a:latin typeface="Calibri"/>
              </a:rPr>
              <a:t>that </a:t>
            </a:r>
            <a:r>
              <a:rPr lang="en-GB" altLang="en-US" sz="2000" dirty="0">
                <a:latin typeface="Calibri"/>
              </a:rPr>
              <a:t>the computer can execute.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000" dirty="0">
              <a:latin typeface="Calibri"/>
            </a:endParaRP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b="1" i="1" dirty="0">
                <a:solidFill>
                  <a:srgbClr val="FF0000"/>
                </a:solidFill>
                <a:latin typeface="Calibri"/>
              </a:rPr>
              <a:t>Compilers</a:t>
            </a:r>
            <a:r>
              <a:rPr lang="en-GB" altLang="en-US" sz="2000" dirty="0">
                <a:latin typeface="Calibri"/>
              </a:rPr>
              <a:t> convert programs written in a high-level language into the machine language of some computer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000" dirty="0">
              <a:latin typeface="Calibri"/>
            </a:endParaRP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CA" altLang="en-US" sz="2000" dirty="0">
                <a:latin typeface="Calibri"/>
              </a:rPr>
              <a:t>A program written in a high-level language can run on any computer that has the appropriate compiler. This is possible because </a:t>
            </a:r>
            <a:r>
              <a:rPr lang="en-CA" altLang="en-US" sz="2000" b="1" dirty="0">
                <a:latin typeface="Calibri"/>
              </a:rPr>
              <a:t>most high-level languages are </a:t>
            </a:r>
            <a:r>
              <a:rPr lang="en-CA" altLang="en-US" sz="2000" b="1" i="1" dirty="0">
                <a:latin typeface="Calibri"/>
              </a:rPr>
              <a:t>standardized</a:t>
            </a:r>
            <a:r>
              <a:rPr lang="en-CA" altLang="en-US" sz="2000" dirty="0">
                <a:latin typeface="Calibri"/>
              </a:rPr>
              <a:t>, which means that an official description of the language exists</a:t>
            </a:r>
            <a:r>
              <a:rPr lang="en-CA" altLang="en-US" sz="2000" dirty="0" smtClean="0">
                <a:latin typeface="Calibri"/>
              </a:rPr>
              <a:t>.</a:t>
            </a:r>
            <a:endParaRPr lang="en-GB" altLang="en-US" sz="20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289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P</a:t>
            </a:r>
            <a:r>
              <a:rPr lang="en-CA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rogramming Languages </a:t>
            </a:r>
            <a:r>
              <a:rPr lang="en-CA" alt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(cont. </a:t>
            </a:r>
            <a:r>
              <a:rPr lang="en-CA" altLang="en-US" b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3</a:t>
            </a:r>
            <a:r>
              <a:rPr lang="en-CA" altLang="en-US" b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)</a:t>
            </a:r>
            <a:endParaRPr lang="en-CA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27</a:t>
            </a:fld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</a:pPr>
            <a:r>
              <a:rPr lang="en-CA" altLang="en-US" sz="2200" dirty="0">
                <a:latin typeface="Calibri"/>
              </a:rPr>
              <a:t>A benefit of standardized high-level languages is that they allow you to write </a:t>
            </a:r>
            <a:r>
              <a:rPr lang="en-CA" altLang="en-US" sz="2200" b="1" i="1" dirty="0">
                <a:solidFill>
                  <a:srgbClr val="FF0000"/>
                </a:solidFill>
                <a:latin typeface="Calibri"/>
              </a:rPr>
              <a:t>portable</a:t>
            </a:r>
            <a:r>
              <a:rPr lang="en-CA" altLang="en-US" sz="2200" i="1" dirty="0">
                <a:latin typeface="Calibri"/>
              </a:rPr>
              <a:t> </a:t>
            </a:r>
            <a:r>
              <a:rPr lang="en-CA" altLang="en-US" sz="2200" dirty="0">
                <a:latin typeface="Calibri"/>
              </a:rPr>
              <a:t>(or </a:t>
            </a:r>
            <a:r>
              <a:rPr lang="en-CA" altLang="en-US" sz="2200" i="1" dirty="0">
                <a:latin typeface="Calibri"/>
              </a:rPr>
              <a:t>machine independent</a:t>
            </a:r>
            <a:r>
              <a:rPr lang="en-CA" altLang="en-US" sz="2200" dirty="0">
                <a:latin typeface="Calibri"/>
              </a:rPr>
              <a:t>) code.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</a:pPr>
            <a:endParaRPr lang="en-CA" altLang="en-US" sz="2200" dirty="0">
              <a:latin typeface="Calibri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</a:pPr>
            <a:r>
              <a:rPr lang="en-CA" altLang="en-US" sz="2200" dirty="0">
                <a:latin typeface="Calibri"/>
              </a:rPr>
              <a:t>The text of an </a:t>
            </a:r>
            <a:r>
              <a:rPr lang="en-CA" altLang="en-US" sz="2200" b="1" i="1" dirty="0">
                <a:solidFill>
                  <a:srgbClr val="FF0000"/>
                </a:solidFill>
                <a:latin typeface="Calibri"/>
              </a:rPr>
              <a:t>algorithm</a:t>
            </a:r>
            <a:r>
              <a:rPr lang="en-CA" altLang="en-US" sz="2200" dirty="0">
                <a:latin typeface="Calibri"/>
              </a:rPr>
              <a:t> written in a high-level language is called </a:t>
            </a:r>
            <a:r>
              <a:rPr lang="en-CA" altLang="en-US" sz="2200" b="1" dirty="0">
                <a:latin typeface="Calibri"/>
              </a:rPr>
              <a:t>source code </a:t>
            </a:r>
            <a:r>
              <a:rPr lang="en-CA" altLang="en-US" sz="2200" dirty="0">
                <a:latin typeface="Calibri"/>
              </a:rPr>
              <a:t>(</a:t>
            </a:r>
            <a:r>
              <a:rPr lang="en-US" altLang="en-US" sz="2200" dirty="0">
                <a:latin typeface="Calibri"/>
              </a:rPr>
              <a:t>Program Source File i.e., *.</a:t>
            </a:r>
            <a:r>
              <a:rPr lang="en-US" altLang="en-US" sz="2200" dirty="0" err="1">
                <a:latin typeface="Calibri"/>
              </a:rPr>
              <a:t>py</a:t>
            </a:r>
            <a:r>
              <a:rPr lang="en-CA" altLang="en-US" sz="2200" dirty="0">
                <a:latin typeface="Calibri"/>
              </a:rPr>
              <a:t>)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</a:pPr>
            <a:endParaRPr lang="en-CA" altLang="en-US" sz="2200" dirty="0">
              <a:latin typeface="Calibri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</a:pPr>
            <a:r>
              <a:rPr lang="en-CA" altLang="en-US" sz="2200" dirty="0">
                <a:latin typeface="Calibri"/>
              </a:rPr>
              <a:t>To the compiler, source code is just input data 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</a:pPr>
            <a:endParaRPr lang="en-CA" altLang="en-US" sz="2200" dirty="0">
              <a:latin typeface="Calibri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</a:pPr>
            <a:r>
              <a:rPr lang="en-CA" altLang="en-US" sz="2200" dirty="0">
                <a:latin typeface="Calibri"/>
              </a:rPr>
              <a:t>It translates the source code into a machine language form called </a:t>
            </a:r>
            <a:r>
              <a:rPr lang="en-CA" altLang="en-US" sz="2200" b="1" dirty="0">
                <a:latin typeface="Calibri"/>
              </a:rPr>
              <a:t>object</a:t>
            </a:r>
            <a:r>
              <a:rPr lang="en-CA" altLang="en-US" sz="2200" dirty="0">
                <a:latin typeface="Calibri"/>
              </a:rPr>
              <a:t> </a:t>
            </a:r>
            <a:r>
              <a:rPr lang="en-CA" altLang="en-US" sz="2200" b="1" dirty="0">
                <a:latin typeface="Calibri"/>
              </a:rPr>
              <a:t>code </a:t>
            </a:r>
            <a:r>
              <a:rPr lang="en-CA" altLang="en-US" sz="2200" dirty="0">
                <a:latin typeface="Calibri"/>
              </a:rPr>
              <a:t>(*.</a:t>
            </a:r>
            <a:r>
              <a:rPr lang="en-CA" altLang="en-US" sz="2200" dirty="0" err="1">
                <a:latin typeface="Calibri"/>
              </a:rPr>
              <a:t>obj</a:t>
            </a:r>
            <a:r>
              <a:rPr lang="en-CA" altLang="en-US" sz="2200" dirty="0">
                <a:latin typeface="Calibri"/>
              </a:rPr>
              <a:t>)</a:t>
            </a:r>
          </a:p>
          <a:p>
            <a:pPr marL="0" lv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000" b="1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280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P</a:t>
            </a:r>
            <a:r>
              <a:rPr lang="en-CA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rogramming Languages </a:t>
            </a:r>
            <a:r>
              <a:rPr lang="en-CA" alt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(cont. </a:t>
            </a:r>
            <a:r>
              <a:rPr lang="en-CA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4)</a:t>
            </a:r>
            <a:endParaRPr lang="en-CA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28</a:t>
            </a:fld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</a:pPr>
            <a:r>
              <a:rPr lang="en-CA" altLang="en-US" sz="3200" dirty="0">
                <a:latin typeface="Calibri"/>
              </a:rPr>
              <a:t>a program written in </a:t>
            </a:r>
            <a:r>
              <a:rPr lang="en-CA" altLang="en-US" sz="3200" b="1" i="1" dirty="0">
                <a:solidFill>
                  <a:srgbClr val="FF0000"/>
                </a:solidFill>
                <a:latin typeface="Calibri"/>
              </a:rPr>
              <a:t>assembly language</a:t>
            </a:r>
            <a:r>
              <a:rPr lang="en-CA" altLang="en-US" sz="3200" dirty="0">
                <a:latin typeface="Calibri"/>
              </a:rPr>
              <a:t> (the native language of a microprocessor) or machine language is not portable from one computer to another. 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</a:pPr>
            <a:endParaRPr lang="en-CA" altLang="en-US" sz="3200" dirty="0">
              <a:latin typeface="Calibri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</a:pPr>
            <a:r>
              <a:rPr lang="en-CA" altLang="en-US" sz="3200" dirty="0">
                <a:latin typeface="Calibri"/>
              </a:rPr>
              <a:t>Because each computer family has its own machine language, a machine language program written for computer A may not run on computer B.</a:t>
            </a:r>
            <a:endParaRPr lang="en-GB" altLang="en-US" sz="2000" b="1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374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Compiling </a:t>
            </a:r>
            <a:r>
              <a:rPr lang="en-CA" alt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vs. </a:t>
            </a:r>
            <a:r>
              <a:rPr lang="en-CA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Interpreting</a:t>
            </a:r>
            <a:endParaRPr lang="en-CA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29</a:t>
            </a:fld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50" dirty="0">
                <a:latin typeface="Calibri"/>
              </a:rPr>
              <a:t>Once a program is compiled, it can be executed over and over without the source code or compiler. If it is interpreted, the source code and </a:t>
            </a:r>
            <a:r>
              <a:rPr lang="en-GB" sz="2050" b="1" dirty="0">
                <a:latin typeface="Calibri"/>
              </a:rPr>
              <a:t>interpreter</a:t>
            </a:r>
            <a:r>
              <a:rPr lang="en-GB" sz="2050" dirty="0">
                <a:latin typeface="Calibri"/>
              </a:rPr>
              <a:t> are needed each time the program runs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050" dirty="0">
              <a:latin typeface="Calibri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50" dirty="0">
                <a:latin typeface="Calibri"/>
              </a:rPr>
              <a:t>Compiled programs generally run faster since the translation of the source code happens only once.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CA" sz="2050" dirty="0">
              <a:latin typeface="Calibri"/>
            </a:endParaRPr>
          </a:p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2050" dirty="0">
                <a:latin typeface="Calibri"/>
              </a:rPr>
              <a:t>Compiled code translation consumes or wastes time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  <a:defRPr/>
            </a:pPr>
            <a:endParaRPr lang="en-CA" sz="2050" dirty="0">
              <a:latin typeface="Calibri"/>
            </a:endParaRPr>
          </a:p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2050" dirty="0">
                <a:latin typeface="Calibri"/>
              </a:rPr>
              <a:t>Alternative  is to “interpret “ source code (slower</a:t>
            </a:r>
            <a:r>
              <a:rPr lang="en-US" sz="2050" dirty="0" smtClean="0">
                <a:latin typeface="Calibri"/>
              </a:rPr>
              <a:t>)</a:t>
            </a:r>
            <a:endParaRPr lang="en-CA" sz="205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474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667000"/>
            <a:ext cx="7772400" cy="4038600"/>
          </a:xfrm>
        </p:spPr>
        <p:txBody>
          <a:bodyPr>
            <a:normAutofit/>
          </a:bodyPr>
          <a:lstStyle/>
          <a:p>
            <a:pPr marL="469265" lvl="0">
              <a:spcBef>
                <a:spcPts val="630"/>
              </a:spcBef>
              <a:buClrTx/>
              <a:buSzTx/>
            </a:pPr>
            <a:r>
              <a:rPr lang="en-CA" spc="-885" dirty="0" smtClean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lang="en-CA" spc="265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CA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lang="en-CA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lang="en-CA" b="1" dirty="0">
                <a:solidFill>
                  <a:srgbClr val="0000FF"/>
                </a:solidFill>
                <a:latin typeface="Times New Roman"/>
                <a:cs typeface="Times New Roman"/>
              </a:rPr>
              <a:t>u</a:t>
            </a:r>
            <a:r>
              <a:rPr lang="en-CA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lang="en-CA" b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lang="en-CA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lang="en-CA" b="1" dirty="0">
                <a:solidFill>
                  <a:srgbClr val="0000FF"/>
                </a:solidFill>
                <a:latin typeface="Times New Roman"/>
                <a:cs typeface="Times New Roman"/>
              </a:rPr>
              <a:t>y </a:t>
            </a:r>
            <a:r>
              <a:rPr lang="en-CA" spc="-10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lang="en-CA" dirty="0">
                <a:solidFill>
                  <a:prstClr val="black"/>
                </a:solidFill>
                <a:latin typeface="Times New Roman"/>
                <a:cs typeface="Times New Roman"/>
              </a:rPr>
              <a:t>n (P</a:t>
            </a:r>
            <a:r>
              <a:rPr lang="en-CA" spc="-15" dirty="0">
                <a:solidFill>
                  <a:prstClr val="black"/>
                </a:solidFill>
                <a:latin typeface="Times New Roman"/>
                <a:cs typeface="Times New Roman"/>
              </a:rPr>
              <a:t>yt</a:t>
            </a:r>
            <a:r>
              <a:rPr lang="en-CA" dirty="0">
                <a:solidFill>
                  <a:prstClr val="black"/>
                </a:solidFill>
                <a:latin typeface="Times New Roman"/>
                <a:cs typeface="Times New Roman"/>
              </a:rPr>
              <a:t>hon) </a:t>
            </a:r>
            <a:r>
              <a:rPr lang="en-CA" spc="-15" dirty="0">
                <a:solidFill>
                  <a:prstClr val="black"/>
                </a:solidFill>
                <a:latin typeface="Times New Roman"/>
                <a:cs typeface="Times New Roman"/>
              </a:rPr>
              <a:t>pro</a:t>
            </a:r>
            <a:r>
              <a:rPr lang="en-CA" spc="-20" dirty="0">
                <a:solidFill>
                  <a:prstClr val="black"/>
                </a:solidFill>
                <a:latin typeface="Times New Roman"/>
                <a:cs typeface="Times New Roman"/>
              </a:rPr>
              <a:t>ce</a:t>
            </a:r>
            <a:r>
              <a:rPr lang="en-CA" spc="-15" dirty="0">
                <a:solidFill>
                  <a:prstClr val="black"/>
                </a:solidFill>
                <a:latin typeface="Times New Roman"/>
                <a:cs typeface="Times New Roman"/>
              </a:rPr>
              <a:t>dur</a:t>
            </a:r>
            <a:r>
              <a:rPr lang="en-CA" spc="-20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lang="en-CA" spc="-10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lang="en-CA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CA" spc="-15" dirty="0">
                <a:solidFill>
                  <a:prstClr val="black"/>
                </a:solidFill>
                <a:latin typeface="Times New Roman"/>
                <a:cs typeface="Times New Roman"/>
              </a:rPr>
              <a:t>progr</a:t>
            </a:r>
            <a:r>
              <a:rPr lang="en-CA" spc="-20" dirty="0">
                <a:solidFill>
                  <a:prstClr val="black"/>
                </a:solidFill>
                <a:latin typeface="Times New Roman"/>
                <a:cs typeface="Times New Roman"/>
              </a:rPr>
              <a:t>ammi</a:t>
            </a:r>
            <a:r>
              <a:rPr lang="en-CA" dirty="0">
                <a:solidFill>
                  <a:prstClr val="black"/>
                </a:solidFill>
                <a:latin typeface="Times New Roman"/>
                <a:cs typeface="Times New Roman"/>
              </a:rPr>
              <a:t>ng</a:t>
            </a:r>
          </a:p>
          <a:p>
            <a:pPr marL="1155700" lvl="1" indent="-228600">
              <a:spcBef>
                <a:spcPts val="540"/>
              </a:spcBef>
              <a:buClr>
                <a:srgbClr val="FF0000"/>
              </a:buClr>
              <a:buSzTx/>
              <a:buFont typeface="Times New Roman"/>
              <a:buChar char="•"/>
              <a:tabLst>
                <a:tab pos="1155700" algn="l"/>
              </a:tabLst>
            </a:pPr>
            <a:r>
              <a:rPr lang="en-CA" sz="2400" dirty="0">
                <a:solidFill>
                  <a:prstClr val="black"/>
                </a:solidFill>
                <a:latin typeface="Times New Roman"/>
                <a:cs typeface="Times New Roman"/>
              </a:rPr>
              <a:t>Us</a:t>
            </a:r>
            <a:r>
              <a:rPr lang="en-CA" sz="2400" spc="-20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lang="en-CA" sz="2400" spc="-15" dirty="0">
                <a:solidFill>
                  <a:prstClr val="black"/>
                </a:solidFill>
                <a:latin typeface="Times New Roman"/>
                <a:cs typeface="Times New Roman"/>
              </a:rPr>
              <a:t>ge</a:t>
            </a:r>
            <a:r>
              <a:rPr lang="en-CA"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CA" sz="2400" dirty="0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lang="en-CA" sz="2400" spc="-20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lang="en-CA" sz="2400" dirty="0">
                <a:solidFill>
                  <a:prstClr val="black"/>
                </a:solidFill>
                <a:latin typeface="Times New Roman"/>
                <a:cs typeface="Times New Roman"/>
              </a:rPr>
              <a:t>ss</a:t>
            </a:r>
            <a:r>
              <a:rPr lang="en-CA" sz="2400" spc="-15" dirty="0">
                <a:solidFill>
                  <a:prstClr val="black"/>
                </a:solidFill>
                <a:latin typeface="Times New Roman"/>
                <a:cs typeface="Times New Roman"/>
              </a:rPr>
              <a:t>ignm</a:t>
            </a:r>
            <a:r>
              <a:rPr lang="en-CA" sz="2400" spc="-20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lang="en-CA" sz="2400" spc="-10" dirty="0">
                <a:solidFill>
                  <a:prstClr val="black"/>
                </a:solidFill>
                <a:latin typeface="Times New Roman"/>
                <a:cs typeface="Times New Roman"/>
              </a:rPr>
              <a:t>nt</a:t>
            </a:r>
            <a:r>
              <a:rPr lang="en-CA" sz="2400" dirty="0">
                <a:solidFill>
                  <a:prstClr val="black"/>
                </a:solidFill>
                <a:latin typeface="Times New Roman"/>
                <a:cs typeface="Times New Roman"/>
              </a:rPr>
              <a:t>s, </a:t>
            </a:r>
            <a:r>
              <a:rPr lang="en-CA" sz="2400" spc="-20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lang="en-CA" sz="2400" spc="-10" dirty="0">
                <a:solidFill>
                  <a:prstClr val="black"/>
                </a:solidFill>
                <a:latin typeface="Times New Roman"/>
                <a:cs typeface="Times New Roman"/>
              </a:rPr>
              <a:t>ondition</a:t>
            </a:r>
            <a:r>
              <a:rPr lang="en-CA" sz="2400" spc="-20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lang="en-CA" sz="2400" spc="-10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lang="en-CA" sz="2400" dirty="0">
                <a:solidFill>
                  <a:prstClr val="black"/>
                </a:solidFill>
                <a:latin typeface="Times New Roman"/>
                <a:cs typeface="Times New Roman"/>
              </a:rPr>
              <a:t>s, </a:t>
            </a:r>
            <a:r>
              <a:rPr lang="en-CA" sz="2400" spc="-20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lang="en-CA" sz="2400" dirty="0">
                <a:solidFill>
                  <a:prstClr val="black"/>
                </a:solidFill>
                <a:latin typeface="Times New Roman"/>
                <a:cs typeface="Times New Roman"/>
              </a:rPr>
              <a:t>nd </a:t>
            </a:r>
            <a:r>
              <a:rPr lang="en-CA" sz="2400" spc="-10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lang="en-CA" sz="2400" dirty="0">
                <a:solidFill>
                  <a:prstClr val="black"/>
                </a:solidFill>
                <a:latin typeface="Times New Roman"/>
                <a:cs typeface="Times New Roman"/>
              </a:rPr>
              <a:t>oops</a:t>
            </a:r>
          </a:p>
          <a:p>
            <a:pPr marL="1155700" lvl="1" indent="-228600">
              <a:spcBef>
                <a:spcPts val="620"/>
              </a:spcBef>
              <a:buClr>
                <a:srgbClr val="FF0000"/>
              </a:buClr>
              <a:buSzTx/>
              <a:buFont typeface="Times New Roman"/>
              <a:buChar char="•"/>
              <a:tabLst>
                <a:tab pos="1155700" algn="l"/>
              </a:tabLst>
            </a:pPr>
            <a:r>
              <a:rPr lang="en-CA" sz="2400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lang="en-CA" sz="2400" spc="-10" dirty="0">
                <a:solidFill>
                  <a:prstClr val="black"/>
                </a:solidFill>
                <a:latin typeface="Times New Roman"/>
                <a:cs typeface="Times New Roman"/>
              </a:rPr>
              <a:t>bilit</a:t>
            </a:r>
            <a:r>
              <a:rPr lang="en-CA" sz="2400" dirty="0">
                <a:solidFill>
                  <a:prstClr val="black"/>
                </a:solidFill>
                <a:latin typeface="Times New Roman"/>
                <a:cs typeface="Times New Roman"/>
              </a:rPr>
              <a:t>y </a:t>
            </a:r>
            <a:r>
              <a:rPr lang="en-CA" sz="2400" spc="-10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lang="en-CA" sz="2400" dirty="0">
                <a:solidFill>
                  <a:prstClr val="black"/>
                </a:solidFill>
                <a:latin typeface="Times New Roman"/>
                <a:cs typeface="Times New Roman"/>
              </a:rPr>
              <a:t>o </a:t>
            </a:r>
            <a:r>
              <a:rPr lang="en-CA" sz="2400" spc="-20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lang="en-CA" sz="2400" spc="-10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lang="en-CA" sz="2400" spc="-20" dirty="0">
                <a:solidFill>
                  <a:prstClr val="black"/>
                </a:solidFill>
                <a:latin typeface="Times New Roman"/>
                <a:cs typeface="Times New Roman"/>
              </a:rPr>
              <a:t>ea</a:t>
            </a:r>
            <a:r>
              <a:rPr lang="en-CA" sz="2400" spc="-10" dirty="0">
                <a:solidFill>
                  <a:prstClr val="black"/>
                </a:solidFill>
                <a:latin typeface="Times New Roman"/>
                <a:cs typeface="Times New Roman"/>
              </a:rPr>
              <a:t>te</a:t>
            </a:r>
            <a:r>
              <a:rPr lang="en-CA"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CA" sz="2400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lang="en-CA" sz="2400" spc="-10" dirty="0">
                <a:solidFill>
                  <a:prstClr val="black"/>
                </a:solidFill>
                <a:latin typeface="Times New Roman"/>
                <a:cs typeface="Times New Roman"/>
              </a:rPr>
              <a:t>yt</a:t>
            </a:r>
            <a:r>
              <a:rPr lang="en-CA" sz="2400" dirty="0">
                <a:solidFill>
                  <a:prstClr val="black"/>
                </a:solidFill>
                <a:latin typeface="Times New Roman"/>
                <a:cs typeface="Times New Roman"/>
              </a:rPr>
              <a:t>hon </a:t>
            </a:r>
            <a:r>
              <a:rPr lang="en-CA" sz="2400" spc="-15" dirty="0">
                <a:solidFill>
                  <a:prstClr val="black"/>
                </a:solidFill>
                <a:latin typeface="Times New Roman"/>
                <a:cs typeface="Times New Roman"/>
              </a:rPr>
              <a:t>modul</a:t>
            </a:r>
            <a:r>
              <a:rPr lang="en-CA" sz="2400" spc="-20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lang="en-CA" sz="2400" dirty="0">
                <a:solidFill>
                  <a:prstClr val="black"/>
                </a:solidFill>
                <a:latin typeface="Times New Roman"/>
                <a:cs typeface="Times New Roman"/>
              </a:rPr>
              <a:t>s </a:t>
            </a:r>
            <a:r>
              <a:rPr lang="en-CA" sz="2400" spc="-20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lang="en-CA" sz="2400" dirty="0">
                <a:solidFill>
                  <a:prstClr val="black"/>
                </a:solidFill>
                <a:latin typeface="Times New Roman"/>
                <a:cs typeface="Times New Roman"/>
              </a:rPr>
              <a:t>nd </a:t>
            </a:r>
            <a:r>
              <a:rPr lang="en-CA" sz="2400" spc="-15" dirty="0">
                <a:solidFill>
                  <a:prstClr val="black"/>
                </a:solidFill>
                <a:latin typeface="Times New Roman"/>
                <a:cs typeface="Times New Roman"/>
              </a:rPr>
              <a:t>progr</a:t>
            </a:r>
            <a:r>
              <a:rPr lang="en-CA" sz="2400" spc="-20" dirty="0">
                <a:solidFill>
                  <a:prstClr val="black"/>
                </a:solidFill>
                <a:latin typeface="Times New Roman"/>
                <a:cs typeface="Times New Roman"/>
              </a:rPr>
              <a:t>am</a:t>
            </a:r>
            <a:r>
              <a:rPr lang="en-CA" sz="2400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</a:p>
          <a:p>
            <a:pPr marL="469265" lvl="0">
              <a:spcBef>
                <a:spcPts val="615"/>
              </a:spcBef>
              <a:buClrTx/>
              <a:buSzTx/>
            </a:pPr>
            <a:r>
              <a:rPr lang="en-CA" spc="-885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lang="en-CA" spc="2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CA" b="1" dirty="0">
                <a:solidFill>
                  <a:srgbClr val="800000"/>
                </a:solidFill>
                <a:latin typeface="Times New Roman"/>
                <a:cs typeface="Times New Roman"/>
              </a:rPr>
              <a:t>Comp</a:t>
            </a:r>
            <a:r>
              <a:rPr lang="en-CA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e</a:t>
            </a:r>
            <a:r>
              <a:rPr lang="en-CA" b="1" spc="-10" dirty="0">
                <a:solidFill>
                  <a:srgbClr val="800000"/>
                </a:solidFill>
                <a:latin typeface="Times New Roman"/>
                <a:cs typeface="Times New Roman"/>
              </a:rPr>
              <a:t>t</a:t>
            </a:r>
            <a:r>
              <a:rPr lang="en-CA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e</a:t>
            </a:r>
            <a:r>
              <a:rPr lang="en-CA" b="1" dirty="0">
                <a:solidFill>
                  <a:srgbClr val="800000"/>
                </a:solidFill>
                <a:latin typeface="Times New Roman"/>
                <a:cs typeface="Times New Roman"/>
              </a:rPr>
              <a:t>n</a:t>
            </a:r>
            <a:r>
              <a:rPr lang="en-CA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c</a:t>
            </a:r>
            <a:r>
              <a:rPr lang="en-CA" b="1" dirty="0">
                <a:solidFill>
                  <a:srgbClr val="800000"/>
                </a:solidFill>
                <a:latin typeface="Times New Roman"/>
                <a:cs typeface="Times New Roman"/>
              </a:rPr>
              <a:t>y </a:t>
            </a:r>
            <a:r>
              <a:rPr lang="en-CA" spc="-10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lang="en-CA" dirty="0">
                <a:solidFill>
                  <a:prstClr val="black"/>
                </a:solidFill>
                <a:latin typeface="Times New Roman"/>
                <a:cs typeface="Times New Roman"/>
              </a:rPr>
              <a:t>n </a:t>
            </a:r>
            <a:r>
              <a:rPr lang="en-CA" spc="-15" dirty="0">
                <a:solidFill>
                  <a:prstClr val="black"/>
                </a:solidFill>
                <a:latin typeface="Times New Roman"/>
                <a:cs typeface="Times New Roman"/>
              </a:rPr>
              <a:t>obj</a:t>
            </a:r>
            <a:r>
              <a:rPr lang="en-CA" spc="-20" dirty="0">
                <a:solidFill>
                  <a:prstClr val="black"/>
                </a:solidFill>
                <a:latin typeface="Times New Roman"/>
                <a:cs typeface="Times New Roman"/>
              </a:rPr>
              <a:t>ec</a:t>
            </a:r>
            <a:r>
              <a:rPr lang="en-CA" spc="-10" dirty="0">
                <a:solidFill>
                  <a:prstClr val="black"/>
                </a:solidFill>
                <a:latin typeface="Times New Roman"/>
                <a:cs typeface="Times New Roman"/>
              </a:rPr>
              <a:t>t-ori</a:t>
            </a:r>
            <a:r>
              <a:rPr lang="en-CA" spc="-20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lang="en-CA" spc="-15" dirty="0">
                <a:solidFill>
                  <a:prstClr val="black"/>
                </a:solidFill>
                <a:latin typeface="Times New Roman"/>
                <a:cs typeface="Times New Roman"/>
              </a:rPr>
              <a:t>nt</a:t>
            </a:r>
            <a:r>
              <a:rPr lang="en-CA" spc="-20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lang="en-CA" dirty="0">
                <a:solidFill>
                  <a:prstClr val="black"/>
                </a:solidFill>
                <a:latin typeface="Times New Roman"/>
                <a:cs typeface="Times New Roman"/>
              </a:rPr>
              <a:t>d </a:t>
            </a:r>
            <a:r>
              <a:rPr lang="en-CA" spc="-15" dirty="0">
                <a:solidFill>
                  <a:prstClr val="black"/>
                </a:solidFill>
                <a:latin typeface="Times New Roman"/>
                <a:cs typeface="Times New Roman"/>
              </a:rPr>
              <a:t>progr</a:t>
            </a:r>
            <a:r>
              <a:rPr lang="en-CA" spc="-20" dirty="0">
                <a:solidFill>
                  <a:prstClr val="black"/>
                </a:solidFill>
                <a:latin typeface="Times New Roman"/>
                <a:cs typeface="Times New Roman"/>
              </a:rPr>
              <a:t>ammi</a:t>
            </a:r>
            <a:r>
              <a:rPr lang="en-CA" dirty="0">
                <a:solidFill>
                  <a:prstClr val="black"/>
                </a:solidFill>
                <a:latin typeface="Times New Roman"/>
                <a:cs typeface="Times New Roman"/>
              </a:rPr>
              <a:t>ng</a:t>
            </a:r>
          </a:p>
          <a:p>
            <a:pPr marL="1155700" lvl="1" indent="-228600">
              <a:spcBef>
                <a:spcPts val="640"/>
              </a:spcBef>
              <a:buClr>
                <a:srgbClr val="FF0000"/>
              </a:buClr>
              <a:buSzTx/>
              <a:buFont typeface="Times New Roman"/>
              <a:buChar char="•"/>
              <a:tabLst>
                <a:tab pos="1155700" algn="l"/>
              </a:tabLst>
            </a:pPr>
            <a:r>
              <a:rPr lang="en-CA" sz="2400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lang="en-CA" sz="2400" spc="-10" dirty="0">
                <a:solidFill>
                  <a:prstClr val="black"/>
                </a:solidFill>
                <a:latin typeface="Times New Roman"/>
                <a:cs typeface="Times New Roman"/>
              </a:rPr>
              <a:t>bilit</a:t>
            </a:r>
            <a:r>
              <a:rPr lang="en-CA" sz="2400" dirty="0">
                <a:solidFill>
                  <a:prstClr val="black"/>
                </a:solidFill>
                <a:latin typeface="Times New Roman"/>
                <a:cs typeface="Times New Roman"/>
              </a:rPr>
              <a:t>y </a:t>
            </a:r>
            <a:r>
              <a:rPr lang="en-CA" sz="2400" spc="-10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lang="en-CA" sz="2400" dirty="0">
                <a:solidFill>
                  <a:prstClr val="black"/>
                </a:solidFill>
                <a:latin typeface="Times New Roman"/>
                <a:cs typeface="Times New Roman"/>
              </a:rPr>
              <a:t>o </a:t>
            </a:r>
            <a:r>
              <a:rPr lang="en-CA" sz="2400" spc="-10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lang="en-CA" sz="2400" spc="-20" dirty="0">
                <a:solidFill>
                  <a:prstClr val="black"/>
                </a:solidFill>
                <a:latin typeface="Times New Roman"/>
                <a:cs typeface="Times New Roman"/>
              </a:rPr>
              <a:t>ec</a:t>
            </a:r>
            <a:r>
              <a:rPr lang="en-CA" sz="2400" spc="-15" dirty="0">
                <a:solidFill>
                  <a:prstClr val="black"/>
                </a:solidFill>
                <a:latin typeface="Times New Roman"/>
                <a:cs typeface="Times New Roman"/>
              </a:rPr>
              <a:t>ogni</a:t>
            </a:r>
            <a:r>
              <a:rPr lang="en-CA" sz="2400" spc="-20" dirty="0">
                <a:solidFill>
                  <a:prstClr val="black"/>
                </a:solidFill>
                <a:latin typeface="Times New Roman"/>
                <a:cs typeface="Times New Roman"/>
              </a:rPr>
              <a:t>z</a:t>
            </a:r>
            <a:r>
              <a:rPr lang="en-CA" sz="2400" spc="-15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lang="en-CA"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CA" sz="2400" spc="-20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lang="en-CA" sz="2400" dirty="0">
                <a:solidFill>
                  <a:prstClr val="black"/>
                </a:solidFill>
                <a:latin typeface="Times New Roman"/>
                <a:cs typeface="Times New Roman"/>
              </a:rPr>
              <a:t>nd us</a:t>
            </a:r>
            <a:r>
              <a:rPr lang="en-CA" sz="2400" spc="-15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lang="en-CA"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CA" sz="2400" spc="-15" dirty="0">
                <a:solidFill>
                  <a:prstClr val="black"/>
                </a:solidFill>
                <a:latin typeface="Times New Roman"/>
                <a:cs typeface="Times New Roman"/>
              </a:rPr>
              <a:t>obj</a:t>
            </a:r>
            <a:r>
              <a:rPr lang="en-CA" sz="2400" spc="-20" dirty="0">
                <a:solidFill>
                  <a:prstClr val="black"/>
                </a:solidFill>
                <a:latin typeface="Times New Roman"/>
                <a:cs typeface="Times New Roman"/>
              </a:rPr>
              <a:t>ec</a:t>
            </a:r>
            <a:r>
              <a:rPr lang="en-CA" sz="2400" spc="-10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lang="en-CA" sz="2400" dirty="0">
                <a:solidFill>
                  <a:prstClr val="black"/>
                </a:solidFill>
                <a:latin typeface="Times New Roman"/>
                <a:cs typeface="Times New Roman"/>
              </a:rPr>
              <a:t>s </a:t>
            </a:r>
            <a:r>
              <a:rPr lang="en-CA" sz="2400" spc="-20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lang="en-CA" sz="2400" dirty="0">
                <a:solidFill>
                  <a:prstClr val="black"/>
                </a:solidFill>
                <a:latin typeface="Times New Roman"/>
                <a:cs typeface="Times New Roman"/>
              </a:rPr>
              <a:t>nd </a:t>
            </a:r>
            <a:r>
              <a:rPr lang="en-CA" sz="2400" spc="-20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lang="en-CA" sz="2400" spc="-10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lang="en-CA" sz="2400" spc="-20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lang="en-CA" sz="2400" dirty="0">
                <a:solidFill>
                  <a:prstClr val="black"/>
                </a:solidFill>
                <a:latin typeface="Times New Roman"/>
                <a:cs typeface="Times New Roman"/>
              </a:rPr>
              <a:t>ss</a:t>
            </a:r>
            <a:r>
              <a:rPr lang="en-CA" sz="2400" spc="-20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lang="en-CA" sz="2400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</a:p>
          <a:p>
            <a:pPr marL="469265" lvl="0">
              <a:spcBef>
                <a:spcPts val="615"/>
              </a:spcBef>
              <a:buClrTx/>
              <a:buSzTx/>
            </a:pPr>
            <a:r>
              <a:rPr lang="en-CA" spc="-885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lang="en-CA" spc="2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CA" b="1" spc="-25" dirty="0">
                <a:solidFill>
                  <a:srgbClr val="19A609"/>
                </a:solidFill>
                <a:latin typeface="Times New Roman"/>
                <a:cs typeface="Times New Roman"/>
              </a:rPr>
              <a:t>K</a:t>
            </a:r>
            <a:r>
              <a:rPr lang="en-CA" b="1" dirty="0">
                <a:solidFill>
                  <a:srgbClr val="19A609"/>
                </a:solidFill>
                <a:latin typeface="Times New Roman"/>
                <a:cs typeface="Times New Roman"/>
              </a:rPr>
              <a:t>now</a:t>
            </a:r>
            <a:r>
              <a:rPr lang="en-CA" b="1" spc="-10" dirty="0">
                <a:solidFill>
                  <a:srgbClr val="19A609"/>
                </a:solidFill>
                <a:latin typeface="Times New Roman"/>
                <a:cs typeface="Times New Roman"/>
              </a:rPr>
              <a:t>l</a:t>
            </a:r>
            <a:r>
              <a:rPr lang="en-CA" b="1" spc="-20" dirty="0">
                <a:solidFill>
                  <a:srgbClr val="19A609"/>
                </a:solidFill>
                <a:latin typeface="Times New Roman"/>
                <a:cs typeface="Times New Roman"/>
              </a:rPr>
              <a:t>e</a:t>
            </a:r>
            <a:r>
              <a:rPr lang="en-CA" b="1" dirty="0">
                <a:solidFill>
                  <a:srgbClr val="19A609"/>
                </a:solidFill>
                <a:latin typeface="Times New Roman"/>
                <a:cs typeface="Times New Roman"/>
              </a:rPr>
              <a:t>d</a:t>
            </a:r>
            <a:r>
              <a:rPr lang="en-CA" b="1" spc="-15" dirty="0">
                <a:solidFill>
                  <a:srgbClr val="19A609"/>
                </a:solidFill>
                <a:latin typeface="Times New Roman"/>
                <a:cs typeface="Times New Roman"/>
              </a:rPr>
              <a:t>ge</a:t>
            </a:r>
            <a:r>
              <a:rPr lang="en-CA" b="1" dirty="0">
                <a:solidFill>
                  <a:srgbClr val="19A609"/>
                </a:solidFill>
                <a:latin typeface="Times New Roman"/>
                <a:cs typeface="Times New Roman"/>
              </a:rPr>
              <a:t> </a:t>
            </a:r>
            <a:r>
              <a:rPr lang="en-CA" dirty="0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lang="en-CA" dirty="0" smtClean="0">
                <a:solidFill>
                  <a:prstClr val="black"/>
                </a:solidFill>
                <a:latin typeface="Times New Roman"/>
                <a:cs typeface="Times New Roman"/>
              </a:rPr>
              <a:t>searching </a:t>
            </a:r>
            <a:r>
              <a:rPr lang="en-CA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lang="en-CA" dirty="0" smtClean="0">
                <a:solidFill>
                  <a:prstClr val="black"/>
                </a:solidFill>
                <a:latin typeface="Times New Roman"/>
                <a:cs typeface="Times New Roman"/>
              </a:rPr>
              <a:t>sorting </a:t>
            </a:r>
            <a:r>
              <a:rPr lang="en-CA" spc="-20" dirty="0" smtClean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lang="en-CA" spc="-15" dirty="0" smtClean="0">
                <a:solidFill>
                  <a:prstClr val="black"/>
                </a:solidFill>
                <a:latin typeface="Times New Roman"/>
                <a:cs typeface="Times New Roman"/>
              </a:rPr>
              <a:t>lgorithm</a:t>
            </a:r>
            <a:r>
              <a:rPr lang="en-CA" dirty="0" smtClean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endParaRPr lang="en-CA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55700" lvl="1" indent="-228600">
              <a:spcBef>
                <a:spcPts val="640"/>
              </a:spcBef>
              <a:buClr>
                <a:srgbClr val="FF0000"/>
              </a:buClr>
              <a:buSzTx/>
              <a:buFont typeface="Times New Roman"/>
              <a:buChar char="•"/>
              <a:tabLst>
                <a:tab pos="1155700" algn="l"/>
              </a:tabLst>
            </a:pPr>
            <a:r>
              <a:rPr lang="en-CA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Practicing </a:t>
            </a:r>
            <a:r>
              <a:rPr lang="en-CA" sz="2400" dirty="0">
                <a:solidFill>
                  <a:prstClr val="black"/>
                </a:solidFill>
                <a:latin typeface="Times New Roman"/>
                <a:cs typeface="Times New Roman"/>
              </a:rPr>
              <a:t>your algorithmic knowledge through </a:t>
            </a:r>
            <a:r>
              <a:rPr lang="en-CA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coding</a:t>
            </a:r>
            <a:endParaRPr lang="en-CA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CA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ain Outcomes</a:t>
            </a:r>
            <a:endParaRPr lang="en-CA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6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Advantages </a:t>
            </a:r>
            <a:r>
              <a:rPr lang="en-CA" alt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of </a:t>
            </a:r>
            <a:endParaRPr lang="en-CA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30</a:t>
            </a:fld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/>
            </a:pPr>
            <a:r>
              <a:rPr lang="en-US" sz="3200" dirty="0">
                <a:latin typeface="Calibri"/>
              </a:rPr>
              <a:t>Compiling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/>
            </a:pPr>
            <a:r>
              <a:rPr lang="en-US" sz="2800" dirty="0">
                <a:latin typeface="Calibri"/>
              </a:rPr>
              <a:t>Faster at runtime, no translation to machine code needed</a:t>
            </a:r>
          </a:p>
          <a:p>
            <a:pPr marL="457200" lvl="1" indent="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lang="en-US" sz="2800" dirty="0">
              <a:latin typeface="Calibri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/>
            </a:pPr>
            <a:r>
              <a:rPr lang="en-US" sz="3200" dirty="0">
                <a:latin typeface="Calibri"/>
              </a:rPr>
              <a:t>Interpreting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/>
            </a:pPr>
            <a:r>
              <a:rPr lang="en-US" sz="2800" dirty="0">
                <a:latin typeface="Calibri"/>
              </a:rPr>
              <a:t>More flexibility when editing, don’t have to recompile every time you want to test a change</a:t>
            </a:r>
          </a:p>
          <a:p>
            <a:pPr marL="0" lvl="0" indent="0">
              <a:lnSpc>
                <a:spcPct val="90000"/>
              </a:lnSpc>
              <a:spcBef>
                <a:spcPct val="20000"/>
              </a:spcBef>
              <a:buClrTx/>
              <a:buSz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05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011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Python </a:t>
            </a:r>
            <a:r>
              <a:rPr lang="en-CA" alt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Compiler or Interpreter</a:t>
            </a:r>
            <a:endParaRPr lang="en-CA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31</a:t>
            </a:fld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69850" lvl="0" indent="0">
              <a:spcBef>
                <a:spcPct val="20000"/>
              </a:spcBef>
              <a:buClrTx/>
              <a:buSzTx/>
              <a:buNone/>
              <a:defRPr/>
            </a:pPr>
            <a:r>
              <a:rPr lang="en-CA" sz="2400" dirty="0">
                <a:latin typeface="Calibri"/>
              </a:rPr>
              <a:t>Python takes a somewhat different approach than what we have described. </a:t>
            </a:r>
            <a:r>
              <a:rPr lang="en-US" sz="2400" dirty="0">
                <a:latin typeface="Calibri"/>
              </a:rPr>
              <a:t>Python uses a </a:t>
            </a:r>
            <a:r>
              <a:rPr lang="en-US" sz="2400" b="1" i="1" dirty="0">
                <a:solidFill>
                  <a:srgbClr val="FF0000"/>
                </a:solidFill>
                <a:latin typeface="Calibri"/>
              </a:rPr>
              <a:t>hybrid compiling/interpreting </a:t>
            </a:r>
            <a:r>
              <a:rPr lang="en-US" sz="2400" dirty="0">
                <a:latin typeface="Calibri"/>
              </a:rPr>
              <a:t>process. </a:t>
            </a:r>
            <a:r>
              <a:rPr lang="en-CA" sz="2400" dirty="0">
                <a:latin typeface="Calibri"/>
              </a:rPr>
              <a:t>When run, the program is </a:t>
            </a:r>
            <a:r>
              <a:rPr lang="en-CA" sz="2400" b="1" dirty="0">
                <a:latin typeface="Calibri"/>
              </a:rPr>
              <a:t>first</a:t>
            </a:r>
            <a:r>
              <a:rPr lang="en-CA" sz="2400" dirty="0">
                <a:latin typeface="Calibri"/>
              </a:rPr>
              <a:t> read and “compiled” into more primitive instructions in memory</a:t>
            </a:r>
          </a:p>
          <a:p>
            <a:pPr marL="69850" lvl="0" indent="0">
              <a:spcBef>
                <a:spcPct val="20000"/>
              </a:spcBef>
              <a:buClrTx/>
              <a:buSzTx/>
              <a:buNone/>
              <a:defRPr/>
            </a:pPr>
            <a:endParaRPr lang="en-CA" sz="2400" dirty="0">
              <a:latin typeface="Calibri"/>
            </a:endParaRPr>
          </a:p>
          <a:p>
            <a:pPr marL="342900" lvl="0" indent="-342900">
              <a:spcBef>
                <a:spcPct val="20000"/>
              </a:spcBef>
              <a:buClrTx/>
              <a:buSzTx/>
              <a:buFont typeface="Wingdings" pitchFamily="2" charset="2"/>
              <a:buChar char="Ø"/>
              <a:defRPr/>
            </a:pPr>
            <a:r>
              <a:rPr lang="en-CA" sz="2000" dirty="0">
                <a:latin typeface="Calibri"/>
              </a:rPr>
              <a:t>Not a true compilation to native machine instructions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Font typeface="Wingdings" pitchFamily="2" charset="2"/>
              <a:buChar char="Ø"/>
              <a:defRPr/>
            </a:pPr>
            <a:endParaRPr lang="en-CA" sz="2000" dirty="0">
              <a:latin typeface="Calibri"/>
            </a:endParaRPr>
          </a:p>
          <a:p>
            <a:pPr marL="342900" lvl="0" indent="-342900">
              <a:spcBef>
                <a:spcPct val="20000"/>
              </a:spcBef>
              <a:buClrTx/>
              <a:buSzTx/>
              <a:buFont typeface="Wingdings" pitchFamily="2" charset="2"/>
              <a:buChar char="Ø"/>
              <a:defRPr/>
            </a:pPr>
            <a:r>
              <a:rPr lang="en-CA" sz="2000" dirty="0">
                <a:latin typeface="Calibri"/>
              </a:rPr>
              <a:t>Python source code converted to </a:t>
            </a:r>
            <a:r>
              <a:rPr lang="en-CA" sz="2000" b="1" i="1" dirty="0">
                <a:solidFill>
                  <a:srgbClr val="FF0000"/>
                </a:solidFill>
                <a:latin typeface="Calibri"/>
              </a:rPr>
              <a:t>Bytecode</a:t>
            </a:r>
            <a:r>
              <a:rPr lang="en-CA" sz="2000" i="1" dirty="0">
                <a:latin typeface="Calibri"/>
              </a:rPr>
              <a:t> </a:t>
            </a:r>
            <a:r>
              <a:rPr lang="en-CA" sz="2000" dirty="0">
                <a:latin typeface="Calibri"/>
              </a:rPr>
              <a:t>(platform-independent) file i.e.; *.</a:t>
            </a:r>
            <a:r>
              <a:rPr lang="en-CA" sz="2000" dirty="0" err="1">
                <a:latin typeface="Calibri"/>
              </a:rPr>
              <a:t>pyc</a:t>
            </a:r>
            <a:r>
              <a:rPr lang="en-CA" sz="2000" dirty="0">
                <a:latin typeface="Calibri"/>
              </a:rPr>
              <a:t> (Python companion file)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Font typeface="Wingdings" pitchFamily="2" charset="2"/>
              <a:buChar char="Ø"/>
              <a:defRPr/>
            </a:pPr>
            <a:endParaRPr lang="en-CA" sz="2000" dirty="0">
              <a:latin typeface="Calibri"/>
            </a:endParaRPr>
          </a:p>
          <a:p>
            <a:pPr marL="342900" lvl="0" indent="-342900">
              <a:spcBef>
                <a:spcPct val="20000"/>
              </a:spcBef>
              <a:buClrTx/>
              <a:buSzTx/>
              <a:buFont typeface="Wingdings" pitchFamily="2" charset="2"/>
              <a:buChar char="Ø"/>
              <a:defRPr/>
            </a:pPr>
            <a:r>
              <a:rPr lang="en-CA" sz="2000" dirty="0">
                <a:latin typeface="Calibri"/>
              </a:rPr>
              <a:t>Some optimizations are performed, e.g.</a:t>
            </a:r>
          </a:p>
          <a:p>
            <a:pPr marL="742950" lvl="1" indent="-285750">
              <a:spcBef>
                <a:spcPct val="20000"/>
              </a:spcBef>
              <a:buClrTx/>
              <a:buSzTx/>
              <a:buFont typeface="Wingdings" pitchFamily="2" charset="2"/>
              <a:buChar char="§"/>
              <a:defRPr/>
            </a:pPr>
            <a:r>
              <a:rPr lang="en-CA" sz="1800" dirty="0">
                <a:latin typeface="Calibri"/>
              </a:rPr>
              <a:t>eliminating unreachable code</a:t>
            </a:r>
          </a:p>
          <a:p>
            <a:pPr marL="742950" lvl="1" indent="-285750">
              <a:spcBef>
                <a:spcPct val="20000"/>
              </a:spcBef>
              <a:buClrTx/>
              <a:buSzTx/>
              <a:buFont typeface="Wingdings" pitchFamily="2" charset="2"/>
              <a:buChar char="§"/>
              <a:defRPr/>
            </a:pPr>
            <a:r>
              <a:rPr lang="en-CA" sz="1800" dirty="0">
                <a:latin typeface="Calibri"/>
              </a:rPr>
              <a:t>reducing constant expressions</a:t>
            </a:r>
          </a:p>
          <a:p>
            <a:pPr marL="742950" lvl="1" indent="-285750">
              <a:spcBef>
                <a:spcPct val="20000"/>
              </a:spcBef>
              <a:buClrTx/>
              <a:buSzTx/>
              <a:buFont typeface="Wingdings" pitchFamily="2" charset="2"/>
              <a:buChar char="§"/>
              <a:defRPr/>
            </a:pPr>
            <a:r>
              <a:rPr lang="en-CA" sz="1800" dirty="0">
                <a:latin typeface="Calibri"/>
              </a:rPr>
              <a:t>loading library </a:t>
            </a:r>
            <a:r>
              <a:rPr lang="en-CA" sz="1800" dirty="0" smtClean="0">
                <a:latin typeface="Calibri"/>
              </a:rPr>
              <a:t>definitions</a:t>
            </a:r>
            <a:endParaRPr lang="en-US" sz="2800" dirty="0">
              <a:latin typeface="Calibri"/>
            </a:endParaRPr>
          </a:p>
          <a:p>
            <a:pPr marL="0" lvl="0" indent="0">
              <a:lnSpc>
                <a:spcPct val="90000"/>
              </a:lnSpc>
              <a:spcBef>
                <a:spcPct val="20000"/>
              </a:spcBef>
              <a:buClrTx/>
              <a:buSz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05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503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455152" cy="990600"/>
          </a:xfrm>
        </p:spPr>
        <p:txBody>
          <a:bodyPr>
            <a:normAutofit/>
          </a:bodyPr>
          <a:lstStyle/>
          <a:p>
            <a:r>
              <a:rPr lang="en-CA" altLang="en-US" sz="39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Python </a:t>
            </a:r>
            <a:r>
              <a:rPr lang="en-CA" altLang="en-US" sz="39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Compiler or Interpreter (cont. </a:t>
            </a:r>
            <a:r>
              <a:rPr lang="en-CA" altLang="en-US" sz="39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1)</a:t>
            </a:r>
            <a:endParaRPr lang="en-CA" sz="39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32</a:t>
            </a:fld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</a:pPr>
            <a:r>
              <a:rPr lang="en-CA" altLang="en-US" sz="3200" dirty="0">
                <a:latin typeface="Calibri"/>
              </a:rPr>
              <a:t>However, there are no computers that actually use Bytecode as their machine language.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</a:pPr>
            <a:endParaRPr lang="en-CA" altLang="en-US" sz="3200" dirty="0">
              <a:latin typeface="Calibri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</a:pPr>
            <a:r>
              <a:rPr lang="en-CA" altLang="en-US" sz="3200" dirty="0">
                <a:latin typeface="Calibri"/>
              </a:rPr>
              <a:t>Second stage is line-by-line execution via the interpreter </a:t>
            </a:r>
            <a:r>
              <a:rPr lang="en-CA" altLang="en-US" sz="3200" b="1" i="1" dirty="0">
                <a:solidFill>
                  <a:srgbClr val="FF0000"/>
                </a:solidFill>
                <a:latin typeface="Calibri"/>
              </a:rPr>
              <a:t>PVM</a:t>
            </a:r>
            <a:r>
              <a:rPr lang="en-CA" altLang="en-US" sz="3200" dirty="0">
                <a:latin typeface="Calibri"/>
              </a:rPr>
              <a:t> (</a:t>
            </a:r>
            <a:r>
              <a:rPr lang="en-CA" altLang="en-US" sz="3200" b="1" dirty="0">
                <a:solidFill>
                  <a:srgbClr val="FF0000"/>
                </a:solidFill>
                <a:latin typeface="Calibri"/>
              </a:rPr>
              <a:t>P</a:t>
            </a:r>
            <a:r>
              <a:rPr lang="en-CA" altLang="en-US" sz="3200" dirty="0">
                <a:latin typeface="Calibri"/>
              </a:rPr>
              <a:t>ython </a:t>
            </a:r>
            <a:r>
              <a:rPr lang="en-CA" altLang="en-US" sz="3200" b="1" dirty="0">
                <a:solidFill>
                  <a:srgbClr val="FF0000"/>
                </a:solidFill>
                <a:latin typeface="Calibri"/>
              </a:rPr>
              <a:t>V</a:t>
            </a:r>
            <a:r>
              <a:rPr lang="en-CA" altLang="en-US" sz="3200" dirty="0">
                <a:latin typeface="Calibri"/>
              </a:rPr>
              <a:t>irtual </a:t>
            </a:r>
            <a:r>
              <a:rPr lang="en-CA" altLang="en-US" sz="3200" b="1" dirty="0">
                <a:solidFill>
                  <a:srgbClr val="FF0000"/>
                </a:solidFill>
                <a:latin typeface="Calibri"/>
              </a:rPr>
              <a:t>M</a:t>
            </a:r>
            <a:r>
              <a:rPr lang="en-CA" altLang="en-US" sz="3200" dirty="0">
                <a:latin typeface="Calibri"/>
              </a:rPr>
              <a:t>achine)–analogous to Java VM (JVM</a:t>
            </a:r>
            <a:r>
              <a:rPr lang="en-CA" altLang="en-US" sz="3200" dirty="0" smtClean="0">
                <a:latin typeface="Calibri"/>
              </a:rPr>
              <a:t>)</a:t>
            </a:r>
            <a:endParaRPr lang="en-US" sz="3200" dirty="0">
              <a:latin typeface="Calibri"/>
            </a:endParaRPr>
          </a:p>
          <a:p>
            <a:pPr marL="0" lvl="0" indent="0">
              <a:lnSpc>
                <a:spcPct val="90000"/>
              </a:lnSpc>
              <a:spcBef>
                <a:spcPct val="20000"/>
              </a:spcBef>
              <a:buClrTx/>
              <a:buSz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05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205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455152" cy="990600"/>
          </a:xfrm>
        </p:spPr>
        <p:txBody>
          <a:bodyPr>
            <a:normAutofit/>
          </a:bodyPr>
          <a:lstStyle/>
          <a:p>
            <a:r>
              <a:rPr lang="en-CA" altLang="en-US" sz="39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Getting Started </a:t>
            </a:r>
            <a:endParaRPr lang="en-CA" sz="39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33</a:t>
            </a:fld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r>
              <a:rPr lang="en-US" altLang="en-US" sz="3200" dirty="0">
                <a:latin typeface="Calibri"/>
              </a:rPr>
              <a:t>The steps to build (develop)  a program </a:t>
            </a:r>
            <a:br>
              <a:rPr lang="en-US" altLang="en-US" sz="3200" dirty="0">
                <a:latin typeface="Calibri"/>
              </a:rPr>
            </a:br>
            <a:r>
              <a:rPr lang="en-US" altLang="en-US" sz="3200" dirty="0">
                <a:latin typeface="Calibri"/>
              </a:rPr>
              <a:t>(software executable)</a:t>
            </a:r>
            <a:endParaRPr lang="en-CA" altLang="en-US" sz="3200" dirty="0">
              <a:latin typeface="Calibri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r>
              <a:rPr lang="en-US" altLang="en-US" sz="3200" dirty="0">
                <a:latin typeface="Calibri"/>
              </a:rPr>
              <a:t>Design &amp; Build</a:t>
            </a:r>
            <a:endParaRPr lang="en-CA" altLang="en-US" sz="3200" dirty="0">
              <a:latin typeface="Calibri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r>
              <a:rPr lang="en-US" altLang="en-US" sz="3200" dirty="0">
                <a:latin typeface="Calibri"/>
              </a:rPr>
              <a:t>How to enter, compile, and link your first Python program</a:t>
            </a:r>
            <a:endParaRPr lang="en-CA" altLang="en-US" sz="3200" dirty="0">
              <a:latin typeface="Calibri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r>
              <a:rPr lang="en-US" altLang="en-US" sz="3200" dirty="0">
                <a:latin typeface="Calibri"/>
              </a:rPr>
              <a:t>Program Source files</a:t>
            </a:r>
            <a:endParaRPr lang="en-CA" altLang="en-US" sz="3200" dirty="0">
              <a:latin typeface="Calibri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r>
              <a:rPr lang="en-US" altLang="en-US" sz="3200" dirty="0">
                <a:latin typeface="Calibri"/>
              </a:rPr>
              <a:t>Program Executable </a:t>
            </a:r>
            <a:r>
              <a:rPr lang="en-US" altLang="en-US" sz="3200" dirty="0" smtClean="0">
                <a:latin typeface="Calibri"/>
              </a:rPr>
              <a:t>files</a:t>
            </a:r>
            <a:endParaRPr lang="en-US" sz="3200" dirty="0">
              <a:latin typeface="Calibri"/>
            </a:endParaRPr>
          </a:p>
          <a:p>
            <a:pPr marL="0" lvl="0" indent="0">
              <a:lnSpc>
                <a:spcPct val="90000"/>
              </a:lnSpc>
              <a:spcBef>
                <a:spcPct val="20000"/>
              </a:spcBef>
              <a:buClrTx/>
              <a:buSz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05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028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455152" cy="990600"/>
          </a:xfrm>
        </p:spPr>
        <p:txBody>
          <a:bodyPr>
            <a:normAutofit/>
          </a:bodyPr>
          <a:lstStyle/>
          <a:p>
            <a:r>
              <a:rPr lang="en-CA" altLang="en-US" sz="39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Design </a:t>
            </a:r>
            <a:r>
              <a:rPr lang="en-CA" altLang="en-US" sz="39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and Build software</a:t>
            </a:r>
            <a:endParaRPr lang="en-CA" sz="39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34</a:t>
            </a:fld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411163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</a:pPr>
            <a:r>
              <a:rPr lang="en-US" altLang="en-US" sz="3200" dirty="0">
                <a:latin typeface="Calibri"/>
              </a:rPr>
              <a:t>Building software (developing software) is similar to many other “building” process</a:t>
            </a:r>
          </a:p>
          <a:p>
            <a:pPr marL="411163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</a:pPr>
            <a:r>
              <a:rPr lang="en-US" altLang="en-US" sz="3200" dirty="0">
                <a:latin typeface="Calibri"/>
              </a:rPr>
              <a:t>Part 1 – Design</a:t>
            </a:r>
          </a:p>
          <a:p>
            <a:pPr marL="411163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</a:pPr>
            <a:r>
              <a:rPr lang="en-US" altLang="en-US" sz="3200" dirty="0">
                <a:latin typeface="Calibri"/>
              </a:rPr>
              <a:t>Part 2 – Build (follow the “Development Cycle”)</a:t>
            </a:r>
          </a:p>
          <a:p>
            <a:pPr marL="411163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</a:pPr>
            <a:r>
              <a:rPr lang="en-US" altLang="en-US" sz="3200" dirty="0">
                <a:latin typeface="Calibri"/>
              </a:rPr>
              <a:t>Software development usually is an iterative process</a:t>
            </a:r>
          </a:p>
          <a:p>
            <a:pPr marL="708025" lvl="1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r>
              <a:rPr lang="en-US" altLang="en-US" sz="2800" dirty="0">
                <a:latin typeface="Calibri"/>
              </a:rPr>
              <a:t>Repeat Design &amp; Build until you are happy with results</a:t>
            </a:r>
          </a:p>
          <a:p>
            <a:pPr marL="708025" lvl="1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r>
              <a:rPr lang="en-US" altLang="en-US" sz="2800" dirty="0">
                <a:latin typeface="Calibri"/>
              </a:rPr>
              <a:t>Next Design begins where last one left </a:t>
            </a:r>
            <a:r>
              <a:rPr lang="en-US" altLang="en-US" sz="2800" dirty="0" smtClean="0">
                <a:latin typeface="Calibri"/>
              </a:rPr>
              <a:t>off</a:t>
            </a:r>
            <a:endParaRPr lang="en-US" sz="3200" dirty="0">
              <a:latin typeface="Calibri"/>
            </a:endParaRPr>
          </a:p>
          <a:p>
            <a:pPr marL="0" lvl="0" indent="0">
              <a:lnSpc>
                <a:spcPct val="90000"/>
              </a:lnSpc>
              <a:spcBef>
                <a:spcPct val="20000"/>
              </a:spcBef>
              <a:buClrTx/>
              <a:buSz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05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988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455152" cy="990600"/>
          </a:xfrm>
        </p:spPr>
        <p:txBody>
          <a:bodyPr>
            <a:normAutofit/>
          </a:bodyPr>
          <a:lstStyle/>
          <a:p>
            <a:r>
              <a:rPr lang="en-CA" altLang="en-US" sz="39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Writing </a:t>
            </a:r>
            <a:r>
              <a:rPr lang="en-CA" altLang="en-US" sz="39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a </a:t>
            </a:r>
            <a:r>
              <a:rPr lang="en-CA" altLang="en-US" sz="39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Program</a:t>
            </a:r>
            <a:endParaRPr lang="en-CA" sz="39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35</a:t>
            </a:fld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69850" lv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200" dirty="0">
                <a:latin typeface="Calibri"/>
              </a:rPr>
              <a:t>Basic set of steps for writing a program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</a:pPr>
            <a:r>
              <a:rPr lang="en-US" altLang="en-US" sz="2800" dirty="0">
                <a:latin typeface="Calibri"/>
              </a:rPr>
              <a:t>Define the problem.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</a:pPr>
            <a:r>
              <a:rPr lang="en-US" altLang="en-US" sz="2800" dirty="0">
                <a:latin typeface="Calibri"/>
              </a:rPr>
              <a:t>Create an algorithm to solve the problem and write it out in pseudo-code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</a:pPr>
            <a:r>
              <a:rPr lang="en-US" altLang="en-US" sz="2800" dirty="0">
                <a:latin typeface="Calibri"/>
              </a:rPr>
              <a:t>Convert this algorithm into actual code, testing small parts of it along the way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</a:pPr>
            <a:r>
              <a:rPr lang="en-US" altLang="en-US" sz="2800" dirty="0">
                <a:latin typeface="Calibri"/>
              </a:rPr>
              <a:t>When finished converting the algorithm to code, test for errors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</a:pPr>
            <a:r>
              <a:rPr lang="en-US" altLang="en-US" sz="2800" dirty="0">
                <a:latin typeface="Calibri"/>
              </a:rPr>
              <a:t>Debug any errors and go back to the previous </a:t>
            </a:r>
            <a:r>
              <a:rPr lang="en-US" altLang="en-US" sz="2800" dirty="0" smtClean="0">
                <a:latin typeface="Calibri"/>
              </a:rPr>
              <a:t>step</a:t>
            </a:r>
            <a:endParaRPr lang="en-US" sz="32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033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455152" cy="990600"/>
          </a:xfrm>
        </p:spPr>
        <p:txBody>
          <a:bodyPr>
            <a:normAutofit/>
          </a:bodyPr>
          <a:lstStyle/>
          <a:p>
            <a:r>
              <a:rPr lang="en-CA" altLang="en-US" sz="39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Development </a:t>
            </a:r>
            <a:r>
              <a:rPr lang="en-CA" altLang="en-US" sz="39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Cycle</a:t>
            </a:r>
            <a:endParaRPr lang="en-CA" sz="39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36</a:t>
            </a:fld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25780" lvl="0" indent="-457200">
              <a:lnSpc>
                <a:spcPct val="80000"/>
              </a:lnSpc>
              <a:spcBef>
                <a:spcPct val="20000"/>
              </a:spcBef>
              <a:buClrTx/>
              <a:buSzTx/>
              <a:buFont typeface="Wingdings" pitchFamily="2" charset="2"/>
              <a:buChar char="q"/>
              <a:defRPr/>
            </a:pPr>
            <a:r>
              <a:rPr lang="en-US" sz="2800" dirty="0">
                <a:latin typeface="Calibri"/>
              </a:rPr>
              <a:t>Edit</a:t>
            </a:r>
          </a:p>
          <a:p>
            <a:pPr marL="525780" lvl="0" indent="-457200">
              <a:lnSpc>
                <a:spcPct val="80000"/>
              </a:lnSpc>
              <a:spcBef>
                <a:spcPct val="20000"/>
              </a:spcBef>
              <a:buClrTx/>
              <a:buSzTx/>
              <a:buFont typeface="Wingdings" pitchFamily="2" charset="2"/>
              <a:buChar char="q"/>
              <a:defRPr/>
            </a:pPr>
            <a:endParaRPr lang="en-US" sz="2800" dirty="0">
              <a:latin typeface="Calibri"/>
            </a:endParaRPr>
          </a:p>
          <a:p>
            <a:pPr marL="525780" lvl="0" indent="-457200">
              <a:lnSpc>
                <a:spcPct val="80000"/>
              </a:lnSpc>
              <a:spcBef>
                <a:spcPct val="20000"/>
              </a:spcBef>
              <a:buClrTx/>
              <a:buSzTx/>
              <a:buFont typeface="Wingdings" pitchFamily="2" charset="2"/>
              <a:buChar char="q"/>
              <a:defRPr/>
            </a:pPr>
            <a:r>
              <a:rPr lang="en-US" sz="2800" dirty="0">
                <a:latin typeface="Calibri"/>
              </a:rPr>
              <a:t>Compile</a:t>
            </a:r>
          </a:p>
          <a:p>
            <a:pPr marL="68580" lvl="0" indent="0">
              <a:lnSpc>
                <a:spcPct val="80000"/>
              </a:lnSpc>
              <a:spcBef>
                <a:spcPct val="20000"/>
              </a:spcBef>
              <a:buClrTx/>
              <a:buSzTx/>
              <a:buNone/>
              <a:defRPr/>
            </a:pPr>
            <a:endParaRPr lang="en-US" sz="2800" dirty="0">
              <a:latin typeface="Calibri"/>
            </a:endParaRPr>
          </a:p>
          <a:p>
            <a:pPr marL="525780" lvl="0" indent="-457200">
              <a:lnSpc>
                <a:spcPct val="80000"/>
              </a:lnSpc>
              <a:spcBef>
                <a:spcPct val="20000"/>
              </a:spcBef>
              <a:buClrTx/>
              <a:buSzTx/>
              <a:buFont typeface="Wingdings" pitchFamily="2" charset="2"/>
              <a:buChar char="q"/>
              <a:defRPr/>
            </a:pPr>
            <a:r>
              <a:rPr lang="en-US" sz="2800" dirty="0">
                <a:latin typeface="Calibri"/>
              </a:rPr>
              <a:t>Link</a:t>
            </a:r>
          </a:p>
          <a:p>
            <a:pPr marL="525780" lvl="0" indent="-457200">
              <a:lnSpc>
                <a:spcPct val="80000"/>
              </a:lnSpc>
              <a:spcBef>
                <a:spcPct val="20000"/>
              </a:spcBef>
              <a:buClrTx/>
              <a:buSzTx/>
              <a:buFont typeface="Wingdings" pitchFamily="2" charset="2"/>
              <a:buChar char="q"/>
              <a:defRPr/>
            </a:pPr>
            <a:endParaRPr lang="en-US" sz="2800" dirty="0">
              <a:latin typeface="Calibri"/>
            </a:endParaRPr>
          </a:p>
          <a:p>
            <a:pPr marL="525780" lvl="0" indent="-457200">
              <a:lnSpc>
                <a:spcPct val="80000"/>
              </a:lnSpc>
              <a:spcBef>
                <a:spcPct val="20000"/>
              </a:spcBef>
              <a:buClrTx/>
              <a:buSzTx/>
              <a:buFont typeface="Wingdings" pitchFamily="2" charset="2"/>
              <a:buChar char="q"/>
              <a:defRPr/>
            </a:pPr>
            <a:r>
              <a:rPr lang="en-US" sz="2800" dirty="0">
                <a:latin typeface="Calibri"/>
              </a:rPr>
              <a:t>Run</a:t>
            </a:r>
            <a:br>
              <a:rPr lang="en-US" sz="2800" dirty="0">
                <a:latin typeface="Calibri"/>
              </a:rPr>
            </a:br>
            <a:endParaRPr lang="en-US" sz="2800" dirty="0">
              <a:latin typeface="Calibri"/>
            </a:endParaRPr>
          </a:p>
          <a:p>
            <a:pPr marL="525780" lvl="0" indent="-457200">
              <a:lnSpc>
                <a:spcPct val="80000"/>
              </a:lnSpc>
              <a:spcBef>
                <a:spcPct val="20000"/>
              </a:spcBef>
              <a:buClrTx/>
              <a:buSzTx/>
              <a:buFont typeface="Wingdings" pitchFamily="2" charset="2"/>
              <a:buChar char="q"/>
              <a:defRPr/>
            </a:pPr>
            <a:r>
              <a:rPr lang="en-US" sz="2800" dirty="0" smtClean="0">
                <a:latin typeface="Calibri"/>
              </a:rPr>
              <a:t>Debug</a:t>
            </a:r>
            <a:endParaRPr lang="en-US" sz="2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401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455152" cy="990600"/>
          </a:xfrm>
        </p:spPr>
        <p:txBody>
          <a:bodyPr>
            <a:normAutofit/>
          </a:bodyPr>
          <a:lstStyle/>
          <a:p>
            <a:r>
              <a:rPr lang="en-CA" altLang="en-US" sz="39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Software </a:t>
            </a:r>
            <a:r>
              <a:rPr lang="en-CA" altLang="en-US" sz="39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Development Process</a:t>
            </a:r>
            <a:endParaRPr lang="en-CA" sz="39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37</a:t>
            </a:fld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/>
            </a:pPr>
            <a:r>
              <a:rPr lang="en-CA" sz="3200" dirty="0">
                <a:latin typeface="Calibri"/>
              </a:rPr>
              <a:t>Using an interpreter:</a:t>
            </a:r>
          </a:p>
          <a:p>
            <a:pPr marL="0" lvl="0" indent="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lang="en-CA" sz="3200" dirty="0">
              <a:solidFill>
                <a:srgbClr val="72A376"/>
              </a:solidFill>
              <a:latin typeface="Calibri"/>
            </a:endParaRPr>
          </a:p>
          <a:p>
            <a:pPr marL="0" lvl="0" indent="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lang="en-CA" sz="3200" dirty="0">
              <a:solidFill>
                <a:prstClr val="black"/>
              </a:solidFill>
              <a:latin typeface="Calibri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/>
            </a:pPr>
            <a:r>
              <a:rPr lang="en-CA" sz="3200" dirty="0">
                <a:latin typeface="Calibri"/>
              </a:rPr>
              <a:t>Using a Compiler</a:t>
            </a:r>
          </a:p>
          <a:p>
            <a:pPr marL="68580" lvl="0" indent="0">
              <a:lnSpc>
                <a:spcPct val="80000"/>
              </a:lnSpc>
              <a:spcBef>
                <a:spcPct val="20000"/>
              </a:spcBef>
              <a:buClrTx/>
              <a:buSzTx/>
              <a:buNone/>
              <a:defRPr/>
            </a:pPr>
            <a:endParaRPr lang="en-US" sz="2800" dirty="0">
              <a:latin typeface="Calibri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" y="2400300"/>
            <a:ext cx="29813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91000"/>
            <a:ext cx="42672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455152" cy="990600"/>
          </a:xfrm>
        </p:spPr>
        <p:txBody>
          <a:bodyPr>
            <a:normAutofit/>
          </a:bodyPr>
          <a:lstStyle/>
          <a:p>
            <a:r>
              <a:rPr lang="en-CA" altLang="en-US" sz="39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P</a:t>
            </a:r>
            <a:r>
              <a:rPr lang="en-CA" altLang="en-US" sz="39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rogram Logic</a:t>
            </a:r>
            <a:endParaRPr lang="en-CA" sz="39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38</a:t>
            </a:fld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/>
            </a:pPr>
            <a:r>
              <a:rPr lang="en-CA" sz="2400" dirty="0">
                <a:latin typeface="Calibri"/>
              </a:rPr>
              <a:t>A program is a sequence of instructions that specifies how to perform a </a:t>
            </a:r>
            <a:r>
              <a:rPr lang="en-CA" sz="2400" dirty="0" smtClean="0">
                <a:latin typeface="Calibri"/>
              </a:rPr>
              <a:t>computation (solving </a:t>
            </a:r>
            <a:r>
              <a:rPr lang="en-CA" sz="2400" dirty="0">
                <a:latin typeface="Calibri"/>
              </a:rPr>
              <a:t>a system of </a:t>
            </a:r>
            <a:r>
              <a:rPr lang="en-CA" sz="2400" dirty="0" smtClean="0">
                <a:latin typeface="Calibri"/>
              </a:rPr>
              <a:t>equations, finding </a:t>
            </a:r>
            <a:r>
              <a:rPr lang="en-CA" sz="2400" dirty="0">
                <a:latin typeface="Calibri"/>
              </a:rPr>
              <a:t>the roots of a polynomial, </a:t>
            </a:r>
            <a:r>
              <a:rPr lang="en-CA" sz="2400" dirty="0" smtClean="0">
                <a:latin typeface="Calibri"/>
              </a:rPr>
              <a:t>searching </a:t>
            </a:r>
            <a:r>
              <a:rPr lang="en-CA" sz="2400" dirty="0">
                <a:latin typeface="Calibri"/>
              </a:rPr>
              <a:t>and replacing text in a document or (strangely enough) compiling a </a:t>
            </a:r>
            <a:r>
              <a:rPr lang="en-CA" sz="2400" dirty="0" smtClean="0">
                <a:latin typeface="Calibri"/>
              </a:rPr>
              <a:t>program).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/>
            </a:pPr>
            <a:r>
              <a:rPr lang="en-CA" sz="2400" dirty="0">
                <a:latin typeface="Calibri"/>
              </a:rPr>
              <a:t>The details look different in different languages, but a few basic instructions appear in just about every </a:t>
            </a:r>
            <a:r>
              <a:rPr lang="en-CA" sz="2400" dirty="0" smtClean="0">
                <a:latin typeface="Calibri"/>
              </a:rPr>
              <a:t>language</a:t>
            </a:r>
            <a:r>
              <a:rPr lang="en-CA" sz="2400" dirty="0">
                <a:latin typeface="Calibri"/>
              </a:rPr>
              <a:t>.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/>
            </a:pPr>
            <a:r>
              <a:rPr lang="en-CA" sz="2400" dirty="0">
                <a:latin typeface="Calibri"/>
              </a:rPr>
              <a:t>These </a:t>
            </a:r>
            <a:r>
              <a:rPr lang="en-CA" sz="2400" b="1" i="1" dirty="0" smtClean="0">
                <a:solidFill>
                  <a:srgbClr val="FF0000"/>
                </a:solidFill>
                <a:latin typeface="Calibri"/>
              </a:rPr>
              <a:t>three basic constructs </a:t>
            </a:r>
            <a:r>
              <a:rPr lang="en-CA" sz="2400" dirty="0">
                <a:latin typeface="Calibri"/>
              </a:rPr>
              <a:t>represent the </a:t>
            </a:r>
            <a:r>
              <a:rPr lang="en-CA" sz="2400" b="1" i="1" dirty="0">
                <a:solidFill>
                  <a:srgbClr val="FF0000"/>
                </a:solidFill>
                <a:latin typeface="Calibri"/>
              </a:rPr>
              <a:t>logic</a:t>
            </a:r>
            <a:r>
              <a:rPr lang="en-CA" sz="2400" dirty="0">
                <a:latin typeface="Calibri"/>
              </a:rPr>
              <a:t>, or </a:t>
            </a:r>
            <a:r>
              <a:rPr lang="en-CA" sz="2400" b="1" i="1" dirty="0">
                <a:solidFill>
                  <a:srgbClr val="FF0000"/>
                </a:solidFill>
                <a:latin typeface="Calibri"/>
              </a:rPr>
              <a:t>flow of control </a:t>
            </a:r>
            <a:r>
              <a:rPr lang="en-CA" sz="2400" dirty="0">
                <a:latin typeface="Calibri"/>
              </a:rPr>
              <a:t>in an </a:t>
            </a:r>
            <a:r>
              <a:rPr lang="en-CA" sz="2400" dirty="0" smtClean="0">
                <a:latin typeface="Calibri"/>
              </a:rPr>
              <a:t>algorithm:</a:t>
            </a:r>
          </a:p>
          <a:p>
            <a:pPr marL="662940" lvl="1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CA" sz="2400" b="1" i="1" dirty="0">
                <a:solidFill>
                  <a:srgbClr val="FF0000"/>
                </a:solidFill>
                <a:latin typeface="Calibri"/>
              </a:rPr>
              <a:t>Sequence</a:t>
            </a:r>
            <a:r>
              <a:rPr lang="en-CA" sz="2400" dirty="0">
                <a:latin typeface="Calibri"/>
              </a:rPr>
              <a:t> (Statements, Steps, Instructions): input (get data), output (display data), Math operations</a:t>
            </a:r>
          </a:p>
          <a:p>
            <a:pPr marL="662940" lvl="1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sz="2400" dirty="0">
              <a:latin typeface="Calibri"/>
            </a:endParaRPr>
          </a:p>
          <a:p>
            <a:pPr marL="662940" lvl="1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CA" sz="2400" b="1" i="1" dirty="0">
                <a:solidFill>
                  <a:srgbClr val="FF0000"/>
                </a:solidFill>
                <a:latin typeface="Calibri"/>
              </a:rPr>
              <a:t>Repetition</a:t>
            </a:r>
            <a:r>
              <a:rPr lang="en-CA" sz="2400" dirty="0">
                <a:latin typeface="Calibri"/>
              </a:rPr>
              <a:t> (Loops)</a:t>
            </a:r>
          </a:p>
          <a:p>
            <a:pPr marL="662940" lvl="1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sz="2400" dirty="0">
              <a:latin typeface="Calibri"/>
            </a:endParaRPr>
          </a:p>
          <a:p>
            <a:pPr marL="662940" lvl="1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CA" sz="2400" b="1" i="1" dirty="0">
                <a:solidFill>
                  <a:srgbClr val="FF0000"/>
                </a:solidFill>
                <a:latin typeface="Calibri"/>
              </a:rPr>
              <a:t>Conditional Execution </a:t>
            </a:r>
            <a:r>
              <a:rPr lang="en-CA" sz="2400" dirty="0">
                <a:latin typeface="Calibri"/>
              </a:rPr>
              <a:t>(Alternation or Decisions)</a:t>
            </a:r>
            <a:endParaRPr lang="en-CA" sz="2400" dirty="0" smtClean="0">
              <a:latin typeface="Calibri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/>
            </a:pPr>
            <a:endParaRPr lang="en-CA" sz="2400" dirty="0">
              <a:latin typeface="Calibri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/>
            </a:pPr>
            <a:endParaRPr lang="en-CA" sz="2400" dirty="0">
              <a:latin typeface="Calibri"/>
            </a:endParaRPr>
          </a:p>
          <a:p>
            <a:pPr marL="0" lvl="0" indent="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lang="en-CA" sz="3200" dirty="0">
              <a:solidFill>
                <a:srgbClr val="72A376"/>
              </a:solidFill>
              <a:latin typeface="Calibri"/>
            </a:endParaRPr>
          </a:p>
          <a:p>
            <a:pPr marL="0" lvl="0" indent="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lang="en-CA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087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455152" cy="990600"/>
          </a:xfrm>
        </p:spPr>
        <p:txBody>
          <a:bodyPr>
            <a:normAutofit/>
          </a:bodyPr>
          <a:lstStyle/>
          <a:p>
            <a:r>
              <a:rPr lang="en-CA" sz="39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Common Features of </a:t>
            </a:r>
            <a:r>
              <a:rPr lang="en-CA" sz="39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a</a:t>
            </a:r>
            <a:r>
              <a:rPr lang="en-CA" sz="39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ll programs</a:t>
            </a:r>
            <a:endParaRPr lang="en-CA" sz="39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39</a:t>
            </a:fld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4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</a:t>
            </a:r>
            <a:endParaRPr lang="en-CA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566"/>
            <a:ext cx="3886200" cy="4887433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CA" altLang="en-US" sz="3200" dirty="0">
                <a:solidFill>
                  <a:prstClr val="black"/>
                </a:solidFill>
                <a:latin typeface="Calibri"/>
              </a:rPr>
              <a:t>Your textbook is:</a:t>
            </a: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CA" altLang="en-US" sz="3200" u="sng" dirty="0">
                <a:solidFill>
                  <a:srgbClr val="0070C0"/>
                </a:solidFill>
                <a:latin typeface="Arial Black" pitchFamily="34" charset="0"/>
              </a:rPr>
              <a:t>How to Think Like a Computer Scientist</a:t>
            </a: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CA" altLang="en-US" sz="3200" u="sng" dirty="0">
                <a:solidFill>
                  <a:srgbClr val="0070C0"/>
                </a:solidFill>
                <a:latin typeface="Arial Black" pitchFamily="34" charset="0"/>
              </a:rPr>
              <a:t>Learning with </a:t>
            </a:r>
            <a:r>
              <a:rPr lang="en-CA" altLang="en-US" sz="3200" u="sng" dirty="0" smtClean="0">
                <a:solidFill>
                  <a:srgbClr val="0070C0"/>
                </a:solidFill>
                <a:latin typeface="Arial Black" pitchFamily="34" charset="0"/>
              </a:rPr>
              <a:t>Python 3</a:t>
            </a:r>
            <a:endParaRPr lang="en-CA" altLang="en-US" sz="3200" u="sng" dirty="0">
              <a:solidFill>
                <a:srgbClr val="0070C0"/>
              </a:solidFill>
              <a:latin typeface="Arial Black" pitchFamily="34" charset="0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en-CA" altLang="en-US" sz="3200" dirty="0">
              <a:solidFill>
                <a:prstClr val="black"/>
              </a:solidFill>
              <a:latin typeface="Calibri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CA" altLang="en-US" sz="3200" dirty="0">
                <a:solidFill>
                  <a:prstClr val="black"/>
                </a:solidFill>
                <a:latin typeface="Calibri"/>
              </a:rPr>
              <a:t>by Peter Wentworth, Jeffrey </a:t>
            </a:r>
            <a:r>
              <a:rPr lang="en-CA" altLang="en-US" sz="3200" dirty="0" err="1">
                <a:solidFill>
                  <a:prstClr val="black"/>
                </a:solidFill>
                <a:latin typeface="Calibri"/>
              </a:rPr>
              <a:t>Elkner</a:t>
            </a:r>
            <a:r>
              <a:rPr lang="en-CA" altLang="en-US" sz="3200" dirty="0">
                <a:solidFill>
                  <a:prstClr val="black"/>
                </a:solidFill>
                <a:latin typeface="Calibri"/>
              </a:rPr>
              <a:t>, Allen B. Downey, and Chris Meyers (October </a:t>
            </a:r>
            <a:r>
              <a:rPr lang="en-CA" altLang="en-US" sz="3200" dirty="0" smtClean="0">
                <a:solidFill>
                  <a:prstClr val="black"/>
                </a:solidFill>
                <a:latin typeface="Calibri"/>
              </a:rPr>
              <a:t>2012)</a:t>
            </a: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CA" sz="2400" b="1" spc="-15" dirty="0">
                <a:latin typeface="Times New Roman"/>
                <a:cs typeface="Times New Roman"/>
              </a:rPr>
              <a:t>Book </a:t>
            </a:r>
            <a:r>
              <a:rPr lang="en-CA" sz="2400" b="1" spc="-20" dirty="0">
                <a:latin typeface="Times New Roman"/>
                <a:cs typeface="Times New Roman"/>
              </a:rPr>
              <a:t>a</a:t>
            </a:r>
            <a:r>
              <a:rPr lang="en-CA" sz="2400" b="1" spc="-15" dirty="0">
                <a:latin typeface="Times New Roman"/>
                <a:cs typeface="Times New Roman"/>
              </a:rPr>
              <a:t>v</a:t>
            </a:r>
            <a:r>
              <a:rPr lang="en-CA" sz="2400" b="1" spc="-20" dirty="0">
                <a:latin typeface="Times New Roman"/>
                <a:cs typeface="Times New Roman"/>
              </a:rPr>
              <a:t>a</a:t>
            </a:r>
            <a:r>
              <a:rPr lang="en-CA" sz="2400" b="1" spc="-10" dirty="0">
                <a:latin typeface="Times New Roman"/>
                <a:cs typeface="Times New Roman"/>
              </a:rPr>
              <a:t>il</a:t>
            </a:r>
            <a:r>
              <a:rPr lang="en-CA" sz="2400" b="1" spc="-20" dirty="0">
                <a:latin typeface="Times New Roman"/>
                <a:cs typeface="Times New Roman"/>
              </a:rPr>
              <a:t>a</a:t>
            </a:r>
            <a:r>
              <a:rPr lang="en-CA" sz="2400" b="1" spc="-10" dirty="0">
                <a:latin typeface="Times New Roman"/>
                <a:cs typeface="Times New Roman"/>
              </a:rPr>
              <a:t>ble</a:t>
            </a:r>
            <a:r>
              <a:rPr lang="en-CA" sz="2400" b="1" spc="-5" dirty="0">
                <a:latin typeface="Times New Roman"/>
                <a:cs typeface="Times New Roman"/>
              </a:rPr>
              <a:t> </a:t>
            </a:r>
            <a:r>
              <a:rPr lang="en-CA" sz="2400" b="1" dirty="0">
                <a:latin typeface="Times New Roman"/>
                <a:cs typeface="Times New Roman"/>
              </a:rPr>
              <a:t>for </a:t>
            </a:r>
            <a:r>
              <a:rPr lang="en-CA" sz="2400" b="1" spc="-10" dirty="0" smtClean="0">
                <a:latin typeface="Times New Roman"/>
                <a:cs typeface="Times New Roman"/>
              </a:rPr>
              <a:t>fr</a:t>
            </a:r>
            <a:r>
              <a:rPr lang="en-CA" sz="2400" b="1" spc="-20" dirty="0" smtClean="0">
                <a:latin typeface="Times New Roman"/>
                <a:cs typeface="Times New Roman"/>
              </a:rPr>
              <a:t>e</a:t>
            </a:r>
            <a:r>
              <a:rPr lang="en-CA" sz="2400" b="1" spc="-15" dirty="0" smtClean="0">
                <a:latin typeface="Times New Roman"/>
                <a:cs typeface="Times New Roman"/>
              </a:rPr>
              <a:t>e</a:t>
            </a:r>
            <a:endParaRPr lang="en-CA" altLang="en-US" sz="3200" b="1" dirty="0"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4</a:t>
            </a:fld>
            <a:endParaRPr lang="en-CA" dirty="0"/>
          </a:p>
        </p:txBody>
      </p:sp>
      <p:pic>
        <p:nvPicPr>
          <p:cNvPr id="6" name="Picture 2" descr="C:\Users\User\Pictures\HowToThinkLikeC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0"/>
            <a:ext cx="4478594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86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What is </a:t>
            </a:r>
            <a:r>
              <a:rPr lang="en-CA" sz="3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debugging/troubleshooting?</a:t>
            </a:r>
            <a:endParaRPr lang="en-CA" sz="3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40</a:t>
            </a:fld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5029200"/>
          </a:xfrm>
        </p:spPr>
        <p:txBody>
          <a:bodyPr>
            <a:normAutofit fontScale="92500" lnSpcReduction="10000"/>
          </a:bodyPr>
          <a:lstStyle/>
          <a:p>
            <a:r>
              <a:rPr lang="en-CA" altLang="en-US" sz="1900" dirty="0">
                <a:latin typeface="Verdana" pitchFamily="34" charset="0"/>
                <a:ea typeface="Verdana" pitchFamily="34" charset="0"/>
                <a:cs typeface="Verdana" pitchFamily="34" charset="0"/>
              </a:rPr>
              <a:t>A bug is a mistake in a program. Debugging means to find the </a:t>
            </a:r>
            <a:r>
              <a:rPr lang="en-CA" alt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mistake(s) </a:t>
            </a:r>
            <a:r>
              <a:rPr lang="en-CA" altLang="en-US" sz="1900" dirty="0">
                <a:latin typeface="Verdana" pitchFamily="34" charset="0"/>
                <a:ea typeface="Verdana" pitchFamily="34" charset="0"/>
                <a:cs typeface="Verdana" pitchFamily="34" charset="0"/>
              </a:rPr>
              <a:t>and to fix </a:t>
            </a:r>
            <a:r>
              <a:rPr lang="en-CA" alt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it (them).</a:t>
            </a:r>
            <a:endParaRPr lang="en-CA" altLang="en-US" sz="1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CA" altLang="en-US" sz="1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CA" altLang="en-US" sz="1900" dirty="0">
                <a:latin typeface="Verdana" pitchFamily="34" charset="0"/>
                <a:ea typeface="Verdana" pitchFamily="34" charset="0"/>
                <a:cs typeface="Verdana" pitchFamily="34" charset="0"/>
              </a:rPr>
              <a:t>Computer programs are very complex systems. Debugging is similar to an experimental science: You experiment, form hypotheses, and verify them by modifying your program.</a:t>
            </a:r>
          </a:p>
          <a:p>
            <a:endParaRPr lang="en-CA" altLang="en-US" sz="1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CA" altLang="en-US" sz="1900" b="1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Kinds of errors</a:t>
            </a:r>
            <a:r>
              <a:rPr lang="en-CA" altLang="en-US" sz="1900" dirty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 lvl="1"/>
            <a:r>
              <a:rPr lang="en-CA" altLang="en-US" sz="1800" b="1" i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Syntax error</a:t>
            </a:r>
            <a:r>
              <a:rPr lang="en-CA" alt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. Python cannot understand your program, and refuses to execute it.</a:t>
            </a:r>
          </a:p>
          <a:p>
            <a:pPr lvl="1"/>
            <a:endParaRPr lang="en-CA" altLang="en-US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CA" altLang="en-US" sz="1800" b="1" i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Runtime error (exceptions)</a:t>
            </a:r>
            <a:r>
              <a:rPr lang="en-CA" alt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CA" alt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When executing your program (at runtime), your program suddenly terminates with an error message.</a:t>
            </a:r>
          </a:p>
          <a:p>
            <a:pPr lvl="1"/>
            <a:endParaRPr lang="en-CA" altLang="en-US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CA" altLang="en-US" sz="1800" b="1" i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Semantic error</a:t>
            </a:r>
            <a:r>
              <a:rPr lang="en-CA" alt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. Your program runs without error messages, but does not do what it is supposed to do.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530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648" y="385346"/>
            <a:ext cx="81534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b="1" spc="-3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</a:t>
            </a:r>
            <a:r>
              <a:rPr b="1" spc="-1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tti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 S</a:t>
            </a:r>
            <a:r>
              <a:rPr b="1" spc="-1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</a:t>
            </a:r>
            <a:r>
              <a:rPr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b="1" spc="-1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 w</a:t>
            </a:r>
            <a:r>
              <a:rPr b="1" spc="-1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 </a:t>
            </a:r>
            <a:r>
              <a:rPr b="1" spc="-3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ython</a:t>
            </a:r>
            <a:endParaRPr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3540" y="1404619"/>
            <a:ext cx="4229735" cy="47628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734060" indent="-342900">
              <a:lnSpc>
                <a:spcPts val="2800"/>
              </a:lnSpc>
              <a:buClr>
                <a:srgbClr val="FF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ign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 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15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 </a:t>
            </a:r>
            <a:r>
              <a:rPr sz="2400" spc="-15" dirty="0">
                <a:latin typeface="Times New Roman"/>
                <a:cs typeface="Times New Roman"/>
              </a:rPr>
              <a:t>from</a:t>
            </a:r>
            <a:r>
              <a:rPr sz="2400" spc="-10" dirty="0">
                <a:latin typeface="Times New Roman"/>
                <a:cs typeface="Times New Roman"/>
              </a:rPr>
              <a:t> 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“comma</a:t>
            </a:r>
            <a:r>
              <a:rPr sz="2400" dirty="0">
                <a:latin typeface="Times New Roman"/>
                <a:cs typeface="Times New Roman"/>
              </a:rPr>
              <a:t>nd </a:t>
            </a:r>
            <a:r>
              <a:rPr sz="2400" spc="-10" dirty="0">
                <a:latin typeface="Times New Roman"/>
                <a:cs typeface="Times New Roman"/>
              </a:rPr>
              <a:t>lin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”</a:t>
            </a:r>
            <a:endParaRPr sz="2400" dirty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465"/>
              </a:spcBef>
              <a:tabLst>
                <a:tab pos="755015" algn="l"/>
              </a:tabLst>
            </a:pPr>
            <a:r>
              <a:rPr sz="2200" spc="-700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200" spc="-70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lang="en-CA" sz="2200" spc="-10" dirty="0" smtClean="0">
                <a:latin typeface="Times New Roman"/>
                <a:cs typeface="Times New Roman"/>
              </a:rPr>
              <a:t>OS X/</a:t>
            </a:r>
            <a:r>
              <a:rPr sz="2200" spc="-10" dirty="0" smtClean="0">
                <a:latin typeface="Times New Roman"/>
                <a:cs typeface="Times New Roman"/>
              </a:rPr>
              <a:t>Linux</a:t>
            </a:r>
            <a:r>
              <a:rPr sz="2200" spc="-10" dirty="0">
                <a:latin typeface="Times New Roman"/>
                <a:cs typeface="Times New Roman"/>
              </a:rPr>
              <a:t>: </a:t>
            </a:r>
            <a:r>
              <a:rPr sz="22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Termi</a:t>
            </a:r>
            <a:r>
              <a:rPr sz="2200" b="1" dirty="0">
                <a:solidFill>
                  <a:srgbClr val="800000"/>
                </a:solidFill>
                <a:latin typeface="Times New Roman"/>
                <a:cs typeface="Times New Roman"/>
              </a:rPr>
              <a:t>n</a:t>
            </a:r>
            <a:r>
              <a:rPr sz="2200" b="1" spc="-10" dirty="0">
                <a:solidFill>
                  <a:srgbClr val="800000"/>
                </a:solidFill>
                <a:latin typeface="Times New Roman"/>
                <a:cs typeface="Times New Roman"/>
              </a:rPr>
              <a:t>al</a:t>
            </a:r>
            <a:endParaRPr sz="2200" dirty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60"/>
              </a:spcBef>
              <a:tabLst>
                <a:tab pos="755015" algn="l"/>
              </a:tabLst>
            </a:pPr>
            <a:r>
              <a:rPr sz="2200" spc="-700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200" spc="-70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2200" spc="-30" dirty="0">
                <a:latin typeface="Times New Roman"/>
                <a:cs typeface="Times New Roman"/>
              </a:rPr>
              <a:t>W</a:t>
            </a:r>
            <a:r>
              <a:rPr sz="2200" spc="-10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ndows</a:t>
            </a:r>
            <a:r>
              <a:rPr sz="2200" spc="-10" dirty="0">
                <a:latin typeface="Times New Roman"/>
                <a:cs typeface="Times New Roman"/>
              </a:rPr>
              <a:t>: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800000"/>
                </a:solidFill>
                <a:latin typeface="Times New Roman"/>
                <a:cs typeface="Times New Roman"/>
              </a:rPr>
              <a:t>Command </a:t>
            </a:r>
            <a:r>
              <a:rPr sz="22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Pr</a:t>
            </a:r>
            <a:r>
              <a:rPr sz="2200" b="1" dirty="0">
                <a:solidFill>
                  <a:srgbClr val="800000"/>
                </a:solidFill>
                <a:latin typeface="Times New Roman"/>
                <a:cs typeface="Times New Roman"/>
              </a:rPr>
              <a:t>ompt</a:t>
            </a:r>
            <a:endParaRPr sz="2200" dirty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459"/>
              </a:spcBef>
              <a:tabLst>
                <a:tab pos="755015" algn="l"/>
              </a:tabLst>
            </a:pPr>
            <a:r>
              <a:rPr sz="2200" spc="-700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200" spc="-70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lang="en-CA" sz="2200" spc="-5" dirty="0" smtClean="0">
                <a:latin typeface="Times New Roman"/>
                <a:cs typeface="Times New Roman"/>
              </a:rPr>
              <a:t>Purpose </a:t>
            </a:r>
            <a:r>
              <a:rPr sz="2200" dirty="0" smtClean="0">
                <a:latin typeface="Times New Roman"/>
                <a:cs typeface="Times New Roman"/>
              </a:rPr>
              <a:t>of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fi</a:t>
            </a:r>
            <a:r>
              <a:rPr sz="2200" dirty="0">
                <a:latin typeface="Times New Roman"/>
                <a:cs typeface="Times New Roman"/>
              </a:rPr>
              <a:t>rs</a:t>
            </a:r>
            <a:r>
              <a:rPr sz="2200" spc="-10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l</a:t>
            </a:r>
            <a:r>
              <a:rPr sz="2200" spc="-1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b</a:t>
            </a:r>
          </a:p>
          <a:p>
            <a:pPr marL="355600" indent="-342900">
              <a:lnSpc>
                <a:spcPct val="100000"/>
              </a:lnSpc>
              <a:spcBef>
                <a:spcPts val="1565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spc="-20" dirty="0">
                <a:latin typeface="Times New Roman"/>
                <a:cs typeface="Times New Roman"/>
              </a:rPr>
              <a:t>c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ns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ll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 </a:t>
            </a:r>
            <a:r>
              <a:rPr sz="2400" spc="-15" dirty="0">
                <a:latin typeface="Times New Roman"/>
                <a:cs typeface="Times New Roman"/>
              </a:rPr>
              <a:t>type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“</a:t>
            </a:r>
            <a:r>
              <a:rPr sz="2400" spc="-15" dirty="0">
                <a:latin typeface="Times New Roman"/>
                <a:cs typeface="Times New Roman"/>
              </a:rPr>
              <a:t>python”</a:t>
            </a:r>
            <a:endParaRPr sz="2400" dirty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710"/>
              </a:spcBef>
              <a:tabLst>
                <a:tab pos="755015" algn="l"/>
              </a:tabLst>
            </a:pPr>
            <a:r>
              <a:rPr sz="2200" spc="-700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200" spc="-70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lang="en-CA" sz="2200" dirty="0" smtClean="0">
                <a:latin typeface="Times New Roman"/>
                <a:cs typeface="Times New Roman"/>
              </a:rPr>
              <a:t>Starts </a:t>
            </a:r>
            <a:r>
              <a:rPr sz="2200" spc="-15" dirty="0" smtClean="0">
                <a:latin typeface="Times New Roman"/>
                <a:cs typeface="Times New Roman"/>
              </a:rPr>
              <a:t>a</a:t>
            </a:r>
            <a:r>
              <a:rPr sz="2200" dirty="0" smtClean="0">
                <a:latin typeface="Times New Roman"/>
                <a:cs typeface="Times New Roman"/>
              </a:rPr>
              <a:t>n </a:t>
            </a:r>
            <a:r>
              <a:rPr sz="2200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int</a:t>
            </a:r>
            <a:r>
              <a:rPr sz="2200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200" i="1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200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ac</a:t>
            </a:r>
            <a:r>
              <a:rPr sz="2200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ti</a:t>
            </a:r>
            <a:r>
              <a:rPr sz="2200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2200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2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i="1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200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he</a:t>
            </a:r>
            <a:r>
              <a:rPr sz="2200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ll</a:t>
            </a:r>
            <a:endParaRPr sz="2200" dirty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60"/>
              </a:spcBef>
              <a:tabLst>
                <a:tab pos="755015" algn="l"/>
              </a:tabLst>
            </a:pPr>
            <a:r>
              <a:rPr sz="2200" spc="-700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200" spc="-70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2200" spc="-15" dirty="0">
                <a:latin typeface="Times New Roman"/>
                <a:cs typeface="Times New Roman"/>
              </a:rPr>
              <a:t>Type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comma</a:t>
            </a:r>
            <a:r>
              <a:rPr sz="2200" dirty="0">
                <a:latin typeface="Times New Roman"/>
                <a:cs typeface="Times New Roman"/>
              </a:rPr>
              <a:t>nds </a:t>
            </a:r>
            <a:r>
              <a:rPr sz="2200" spc="-15" dirty="0">
                <a:latin typeface="Times New Roman"/>
                <a:cs typeface="Times New Roman"/>
              </a:rPr>
              <a:t>a</a:t>
            </a:r>
            <a:r>
              <a:rPr sz="2200" spc="-10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&gt;&gt;&gt;</a:t>
            </a:r>
            <a:endParaRPr sz="2200" dirty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60"/>
              </a:spcBef>
              <a:tabLst>
                <a:tab pos="755015" algn="l"/>
              </a:tabLst>
            </a:pPr>
            <a:r>
              <a:rPr sz="2200" spc="-700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200" spc="-70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lang="en-CA" sz="2200" dirty="0" smtClean="0">
                <a:latin typeface="Times New Roman"/>
                <a:cs typeface="Times New Roman"/>
              </a:rPr>
              <a:t>Shell </a:t>
            </a:r>
            <a:r>
              <a:rPr sz="2200" spc="-10" dirty="0" smtClean="0">
                <a:latin typeface="Times New Roman"/>
                <a:cs typeface="Times New Roman"/>
              </a:rPr>
              <a:t>r</a:t>
            </a:r>
            <a:r>
              <a:rPr sz="2200" spc="-15" dirty="0" smtClean="0">
                <a:latin typeface="Times New Roman"/>
                <a:cs typeface="Times New Roman"/>
              </a:rPr>
              <a:t>e</a:t>
            </a:r>
            <a:r>
              <a:rPr sz="2200" dirty="0" smtClean="0">
                <a:latin typeface="Times New Roman"/>
                <a:cs typeface="Times New Roman"/>
              </a:rPr>
              <a:t>sponds </a:t>
            </a:r>
            <a:r>
              <a:rPr sz="2200" spc="-10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o </a:t>
            </a:r>
            <a:r>
              <a:rPr sz="2200" spc="-15" dirty="0">
                <a:latin typeface="Times New Roman"/>
                <a:cs typeface="Times New Roman"/>
              </a:rPr>
              <a:t>comma</a:t>
            </a:r>
            <a:r>
              <a:rPr sz="2200" dirty="0">
                <a:latin typeface="Times New Roman"/>
                <a:cs typeface="Times New Roman"/>
              </a:rPr>
              <a:t>nds</a:t>
            </a:r>
          </a:p>
          <a:p>
            <a:pPr marL="355600" indent="-342900">
              <a:lnSpc>
                <a:spcPct val="100000"/>
              </a:lnSpc>
              <a:spcBef>
                <a:spcPts val="1465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400" spc="-20" dirty="0">
                <a:latin typeface="Times New Roman"/>
                <a:cs typeface="Times New Roman"/>
              </a:rPr>
              <a:t>Ca</a:t>
            </a:r>
            <a:r>
              <a:rPr sz="2400" dirty="0">
                <a:latin typeface="Times New Roman"/>
                <a:cs typeface="Times New Roman"/>
              </a:rPr>
              <a:t>n us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like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ca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spc="-20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ul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or</a:t>
            </a:r>
          </a:p>
          <a:p>
            <a:pPr marL="469265">
              <a:lnSpc>
                <a:spcPct val="100000"/>
              </a:lnSpc>
              <a:spcBef>
                <a:spcPts val="710"/>
              </a:spcBef>
              <a:tabLst>
                <a:tab pos="755015" algn="l"/>
              </a:tabLst>
            </a:pPr>
            <a:r>
              <a:rPr sz="2200" spc="-700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200" spc="-70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lang="en-CA" sz="2200" spc="-5" dirty="0" smtClean="0">
                <a:latin typeface="Times New Roman"/>
                <a:cs typeface="Times New Roman"/>
              </a:rPr>
              <a:t>Use </a:t>
            </a:r>
            <a:r>
              <a:rPr sz="2200" spc="-10" dirty="0" smtClean="0">
                <a:latin typeface="Times New Roman"/>
                <a:cs typeface="Times New Roman"/>
              </a:rPr>
              <a:t>t</a:t>
            </a:r>
            <a:r>
              <a:rPr sz="2200" dirty="0" smtClean="0">
                <a:latin typeface="Times New Roman"/>
                <a:cs typeface="Times New Roman"/>
              </a:rPr>
              <a:t>o </a:t>
            </a:r>
            <a:r>
              <a:rPr sz="2200" spc="-15" dirty="0">
                <a:latin typeface="Times New Roman"/>
                <a:cs typeface="Times New Roman"/>
              </a:rPr>
              <a:t>eva</a:t>
            </a:r>
            <a:r>
              <a:rPr sz="2200" spc="-10" dirty="0">
                <a:latin typeface="Times New Roman"/>
                <a:cs typeface="Times New Roman"/>
              </a:rPr>
              <a:t>lu</a:t>
            </a:r>
            <a:r>
              <a:rPr sz="2200" spc="-15" dirty="0">
                <a:latin typeface="Times New Roman"/>
                <a:cs typeface="Times New Roman"/>
              </a:rPr>
              <a:t>a</a:t>
            </a:r>
            <a:r>
              <a:rPr sz="2200" spc="-10" dirty="0">
                <a:latin typeface="Times New Roman"/>
                <a:cs typeface="Times New Roman"/>
              </a:rPr>
              <a:t>te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ex</a:t>
            </a:r>
            <a:r>
              <a:rPr sz="2200" i="1" dirty="0">
                <a:solidFill>
                  <a:srgbClr val="0000FF"/>
                </a:solidFill>
                <a:latin typeface="Times New Roman"/>
                <a:cs typeface="Times New Roman"/>
              </a:rPr>
              <a:t>pr</a:t>
            </a:r>
            <a:r>
              <a:rPr sz="2200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200" i="1" dirty="0">
                <a:solidFill>
                  <a:srgbClr val="0000FF"/>
                </a:solidFill>
                <a:latin typeface="Times New Roman"/>
                <a:cs typeface="Times New Roman"/>
              </a:rPr>
              <a:t>ss</a:t>
            </a:r>
            <a:r>
              <a:rPr sz="2200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200" i="1" dirty="0">
                <a:solidFill>
                  <a:srgbClr val="0000FF"/>
                </a:solidFill>
                <a:latin typeface="Times New Roman"/>
                <a:cs typeface="Times New Roman"/>
              </a:rPr>
              <a:t>ons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52998" y="4343400"/>
            <a:ext cx="3886200" cy="1524000"/>
          </a:xfrm>
          <a:custGeom>
            <a:avLst/>
            <a:gdLst/>
            <a:ahLst/>
            <a:cxnLst/>
            <a:rect l="l" t="t" r="r" b="b"/>
            <a:pathLst>
              <a:path w="3886200" h="1524000">
                <a:moveTo>
                  <a:pt x="3632194" y="0"/>
                </a:moveTo>
                <a:lnTo>
                  <a:pt x="254005" y="0"/>
                </a:lnTo>
                <a:lnTo>
                  <a:pt x="233172" y="842"/>
                </a:lnTo>
                <a:lnTo>
                  <a:pt x="192964" y="7382"/>
                </a:lnTo>
                <a:lnTo>
                  <a:pt x="155134" y="19961"/>
                </a:lnTo>
                <a:lnTo>
                  <a:pt x="120206" y="38055"/>
                </a:lnTo>
                <a:lnTo>
                  <a:pt x="88701" y="61143"/>
                </a:lnTo>
                <a:lnTo>
                  <a:pt x="61143" y="88701"/>
                </a:lnTo>
                <a:lnTo>
                  <a:pt x="38055" y="120206"/>
                </a:lnTo>
                <a:lnTo>
                  <a:pt x="19961" y="155134"/>
                </a:lnTo>
                <a:lnTo>
                  <a:pt x="7382" y="192964"/>
                </a:lnTo>
                <a:lnTo>
                  <a:pt x="842" y="233172"/>
                </a:lnTo>
                <a:lnTo>
                  <a:pt x="0" y="254005"/>
                </a:lnTo>
                <a:lnTo>
                  <a:pt x="0" y="1269994"/>
                </a:lnTo>
                <a:lnTo>
                  <a:pt x="3324" y="1311195"/>
                </a:lnTo>
                <a:lnTo>
                  <a:pt x="12949" y="1350280"/>
                </a:lnTo>
                <a:lnTo>
                  <a:pt x="28351" y="1386724"/>
                </a:lnTo>
                <a:lnTo>
                  <a:pt x="49008" y="1420006"/>
                </a:lnTo>
                <a:lnTo>
                  <a:pt x="74396" y="1449603"/>
                </a:lnTo>
                <a:lnTo>
                  <a:pt x="103993" y="1474991"/>
                </a:lnTo>
                <a:lnTo>
                  <a:pt x="137275" y="1495648"/>
                </a:lnTo>
                <a:lnTo>
                  <a:pt x="173719" y="1511050"/>
                </a:lnTo>
                <a:lnTo>
                  <a:pt x="212804" y="1520675"/>
                </a:lnTo>
                <a:lnTo>
                  <a:pt x="254005" y="1523999"/>
                </a:lnTo>
                <a:lnTo>
                  <a:pt x="3632194" y="1523999"/>
                </a:lnTo>
                <a:lnTo>
                  <a:pt x="3673395" y="1520675"/>
                </a:lnTo>
                <a:lnTo>
                  <a:pt x="3712480" y="1511050"/>
                </a:lnTo>
                <a:lnTo>
                  <a:pt x="3748924" y="1495648"/>
                </a:lnTo>
                <a:lnTo>
                  <a:pt x="3782206" y="1474991"/>
                </a:lnTo>
                <a:lnTo>
                  <a:pt x="3811803" y="1449603"/>
                </a:lnTo>
                <a:lnTo>
                  <a:pt x="3837191" y="1420006"/>
                </a:lnTo>
                <a:lnTo>
                  <a:pt x="3857848" y="1386724"/>
                </a:lnTo>
                <a:lnTo>
                  <a:pt x="3873250" y="1350280"/>
                </a:lnTo>
                <a:lnTo>
                  <a:pt x="3882875" y="1311195"/>
                </a:lnTo>
                <a:lnTo>
                  <a:pt x="3886200" y="1269994"/>
                </a:lnTo>
                <a:lnTo>
                  <a:pt x="3886200" y="254005"/>
                </a:lnTo>
                <a:lnTo>
                  <a:pt x="3882875" y="212804"/>
                </a:lnTo>
                <a:lnTo>
                  <a:pt x="3873250" y="173719"/>
                </a:lnTo>
                <a:lnTo>
                  <a:pt x="3857848" y="137275"/>
                </a:lnTo>
                <a:lnTo>
                  <a:pt x="3837191" y="103993"/>
                </a:lnTo>
                <a:lnTo>
                  <a:pt x="3811803" y="74396"/>
                </a:lnTo>
                <a:lnTo>
                  <a:pt x="3782206" y="49008"/>
                </a:lnTo>
                <a:lnTo>
                  <a:pt x="3748924" y="28351"/>
                </a:lnTo>
                <a:lnTo>
                  <a:pt x="3712480" y="12949"/>
                </a:lnTo>
                <a:lnTo>
                  <a:pt x="3673395" y="3324"/>
                </a:lnTo>
                <a:lnTo>
                  <a:pt x="36321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79323" y="4876799"/>
            <a:ext cx="3886200" cy="1091389"/>
          </a:xfrm>
          <a:custGeom>
            <a:avLst/>
            <a:gdLst/>
            <a:ahLst/>
            <a:cxnLst/>
            <a:rect l="l" t="t" r="r" b="b"/>
            <a:pathLst>
              <a:path w="3886200" h="1524000">
                <a:moveTo>
                  <a:pt x="0" y="254004"/>
                </a:moveTo>
                <a:lnTo>
                  <a:pt x="3324" y="212804"/>
                </a:lnTo>
                <a:lnTo>
                  <a:pt x="12949" y="173719"/>
                </a:lnTo>
                <a:lnTo>
                  <a:pt x="28351" y="137275"/>
                </a:lnTo>
                <a:lnTo>
                  <a:pt x="49008" y="103992"/>
                </a:lnTo>
                <a:lnTo>
                  <a:pt x="74396" y="74396"/>
                </a:lnTo>
                <a:lnTo>
                  <a:pt x="103992" y="49008"/>
                </a:lnTo>
                <a:lnTo>
                  <a:pt x="137274" y="28351"/>
                </a:lnTo>
                <a:lnTo>
                  <a:pt x="173719" y="12949"/>
                </a:lnTo>
                <a:lnTo>
                  <a:pt x="212804" y="3324"/>
                </a:lnTo>
                <a:lnTo>
                  <a:pt x="254005" y="0"/>
                </a:lnTo>
                <a:lnTo>
                  <a:pt x="3632194" y="0"/>
                </a:lnTo>
                <a:lnTo>
                  <a:pt x="3673394" y="3324"/>
                </a:lnTo>
                <a:lnTo>
                  <a:pt x="3712479" y="12949"/>
                </a:lnTo>
                <a:lnTo>
                  <a:pt x="3748923" y="28351"/>
                </a:lnTo>
                <a:lnTo>
                  <a:pt x="3782206" y="49008"/>
                </a:lnTo>
                <a:lnTo>
                  <a:pt x="3811802" y="74396"/>
                </a:lnTo>
                <a:lnTo>
                  <a:pt x="3837190" y="103992"/>
                </a:lnTo>
                <a:lnTo>
                  <a:pt x="3857847" y="137275"/>
                </a:lnTo>
                <a:lnTo>
                  <a:pt x="3873249" y="173719"/>
                </a:lnTo>
                <a:lnTo>
                  <a:pt x="3882874" y="212804"/>
                </a:lnTo>
                <a:lnTo>
                  <a:pt x="3886198" y="254004"/>
                </a:lnTo>
                <a:lnTo>
                  <a:pt x="3886198" y="1269994"/>
                </a:lnTo>
                <a:lnTo>
                  <a:pt x="3882874" y="1311195"/>
                </a:lnTo>
                <a:lnTo>
                  <a:pt x="3873249" y="1350279"/>
                </a:lnTo>
                <a:lnTo>
                  <a:pt x="3857847" y="1386724"/>
                </a:lnTo>
                <a:lnTo>
                  <a:pt x="3837190" y="1420006"/>
                </a:lnTo>
                <a:lnTo>
                  <a:pt x="3811802" y="1449603"/>
                </a:lnTo>
                <a:lnTo>
                  <a:pt x="3782206" y="1474991"/>
                </a:lnTo>
                <a:lnTo>
                  <a:pt x="3748923" y="1495647"/>
                </a:lnTo>
                <a:lnTo>
                  <a:pt x="3712479" y="1511050"/>
                </a:lnTo>
                <a:lnTo>
                  <a:pt x="3673394" y="1520675"/>
                </a:lnTo>
                <a:lnTo>
                  <a:pt x="3632194" y="1523999"/>
                </a:lnTo>
                <a:lnTo>
                  <a:pt x="254005" y="1523999"/>
                </a:lnTo>
                <a:lnTo>
                  <a:pt x="212804" y="1520675"/>
                </a:lnTo>
                <a:lnTo>
                  <a:pt x="173719" y="1511050"/>
                </a:lnTo>
                <a:lnTo>
                  <a:pt x="137274" y="1495647"/>
                </a:lnTo>
                <a:lnTo>
                  <a:pt x="103992" y="1474991"/>
                </a:lnTo>
                <a:lnTo>
                  <a:pt x="74396" y="1449603"/>
                </a:lnTo>
                <a:lnTo>
                  <a:pt x="49008" y="1420006"/>
                </a:lnTo>
                <a:lnTo>
                  <a:pt x="28351" y="1386724"/>
                </a:lnTo>
                <a:lnTo>
                  <a:pt x="12949" y="1350279"/>
                </a:lnTo>
                <a:lnTo>
                  <a:pt x="3324" y="1311195"/>
                </a:lnTo>
                <a:lnTo>
                  <a:pt x="0" y="1269994"/>
                </a:lnTo>
                <a:lnTo>
                  <a:pt x="0" y="254004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96610" y="5217372"/>
            <a:ext cx="35814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spc="-15" dirty="0" smtClean="0">
                <a:latin typeface="Times New Roman"/>
                <a:cs typeface="Times New Roman"/>
              </a:rPr>
              <a:t>This </a:t>
            </a:r>
            <a:r>
              <a:rPr sz="2400" spc="-20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ss us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 P</a:t>
            </a:r>
            <a:r>
              <a:rPr sz="2400" spc="-10" dirty="0">
                <a:latin typeface="Times New Roman"/>
                <a:cs typeface="Times New Roman"/>
              </a:rPr>
              <a:t>yt</a:t>
            </a:r>
            <a:r>
              <a:rPr sz="2400" dirty="0">
                <a:latin typeface="Times New Roman"/>
                <a:cs typeface="Times New Roman"/>
              </a:rPr>
              <a:t>hon </a:t>
            </a:r>
            <a:r>
              <a:rPr lang="en-CA" sz="2400" dirty="0" smtClean="0">
                <a:latin typeface="Times New Roman"/>
                <a:cs typeface="Times New Roman"/>
              </a:rPr>
              <a:t>3</a:t>
            </a:r>
            <a:r>
              <a:rPr sz="2400" dirty="0" smtClean="0">
                <a:latin typeface="Times New Roman"/>
                <a:cs typeface="Times New Roman"/>
              </a:rPr>
              <a:t>.</a:t>
            </a:r>
            <a:r>
              <a:rPr lang="en-CA" sz="2400" dirty="0" smtClean="0">
                <a:latin typeface="Times New Roman"/>
                <a:cs typeface="Times New Roman"/>
              </a:rPr>
              <a:t>5</a:t>
            </a:r>
            <a:r>
              <a:rPr sz="2400" dirty="0" smtClean="0">
                <a:latin typeface="Times New Roman"/>
                <a:cs typeface="Times New Roman"/>
              </a:rPr>
              <a:t>.x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96610" y="1490603"/>
            <a:ext cx="335280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sz="2000" dirty="0">
                <a:solidFill>
                  <a:prstClr val="black"/>
                </a:solidFill>
              </a:rPr>
              <a:t>&gt;&gt;&gt;5 + 7</a:t>
            </a:r>
          </a:p>
          <a:p>
            <a:pPr lvl="0"/>
            <a:r>
              <a:rPr lang="en-CA" sz="2000" dirty="0">
                <a:solidFill>
                  <a:srgbClr val="0070C0"/>
                </a:solidFill>
              </a:rPr>
              <a:t>12</a:t>
            </a:r>
          </a:p>
          <a:p>
            <a:pPr lvl="0"/>
            <a:r>
              <a:rPr lang="en-CA" sz="2000" dirty="0">
                <a:solidFill>
                  <a:prstClr val="black"/>
                </a:solidFill>
              </a:rPr>
              <a:t>&gt;&gt;&gt;’</a:t>
            </a:r>
            <a:r>
              <a:rPr lang="en-CA" sz="2000" dirty="0" err="1">
                <a:solidFill>
                  <a:prstClr val="black"/>
                </a:solidFill>
              </a:rPr>
              <a:t>Hello’+’World</a:t>
            </a:r>
            <a:r>
              <a:rPr lang="en-CA" sz="2000" dirty="0">
                <a:solidFill>
                  <a:prstClr val="black"/>
                </a:solidFill>
              </a:rPr>
              <a:t>’</a:t>
            </a:r>
          </a:p>
          <a:p>
            <a:pPr lvl="0"/>
            <a:r>
              <a:rPr lang="en-CA" sz="2000" dirty="0">
                <a:solidFill>
                  <a:srgbClr val="0070C0"/>
                </a:solidFill>
              </a:rPr>
              <a:t>‘</a:t>
            </a:r>
            <a:r>
              <a:rPr lang="en-CA" sz="2000" dirty="0" err="1">
                <a:solidFill>
                  <a:srgbClr val="0070C0"/>
                </a:solidFill>
              </a:rPr>
              <a:t>HelloWorld</a:t>
            </a:r>
            <a:r>
              <a:rPr lang="en-CA" sz="2000" dirty="0">
                <a:solidFill>
                  <a:srgbClr val="0070C0"/>
                </a:solidFill>
              </a:rPr>
              <a:t>’</a:t>
            </a:r>
          </a:p>
          <a:p>
            <a:pPr lvl="0"/>
            <a:r>
              <a:rPr lang="en-CA" sz="2000" dirty="0">
                <a:solidFill>
                  <a:prstClr val="black"/>
                </a:solidFill>
              </a:rPr>
              <a:t>&gt;&gt;&gt; </a:t>
            </a:r>
            <a:r>
              <a:rPr lang="en-CA" sz="2000" dirty="0"/>
              <a:t>print(</a:t>
            </a:r>
            <a:r>
              <a:rPr lang="en-CA" sz="2000" dirty="0">
                <a:solidFill>
                  <a:srgbClr val="00B050"/>
                </a:solidFill>
                <a:latin typeface="inherit"/>
              </a:rPr>
              <a:t>"</a:t>
            </a:r>
            <a:r>
              <a:rPr lang="en-CA" sz="2000" dirty="0" smtClean="0">
                <a:solidFill>
                  <a:srgbClr val="00B050"/>
                </a:solidFill>
                <a:latin typeface="inherit"/>
              </a:rPr>
              <a:t>Hello World!"</a:t>
            </a:r>
            <a:r>
              <a:rPr lang="en-CA" sz="2000" dirty="0" smtClean="0"/>
              <a:t>) </a:t>
            </a:r>
            <a:r>
              <a:rPr lang="en-CA" sz="2000" dirty="0" smtClean="0">
                <a:solidFill>
                  <a:srgbClr val="0070C0"/>
                </a:solidFill>
              </a:rPr>
              <a:t>Hello </a:t>
            </a:r>
            <a:r>
              <a:rPr lang="en-CA" sz="2000" dirty="0">
                <a:solidFill>
                  <a:srgbClr val="0070C0"/>
                </a:solidFill>
              </a:rPr>
              <a:t>World!</a:t>
            </a:r>
          </a:p>
          <a:p>
            <a:pPr lvl="0"/>
            <a:r>
              <a:rPr lang="en-CA" sz="2000" dirty="0">
                <a:solidFill>
                  <a:prstClr val="black"/>
                </a:solidFill>
              </a:rPr>
              <a:t>&gt;&gt;&gt; print </a:t>
            </a:r>
            <a:r>
              <a:rPr lang="en-CA" sz="2000" dirty="0" smtClean="0">
                <a:solidFill>
                  <a:prstClr val="black"/>
                </a:solidFill>
              </a:rPr>
              <a:t>(</a:t>
            </a:r>
            <a:r>
              <a:rPr lang="en-CA" sz="2000" dirty="0" smtClean="0">
                <a:solidFill>
                  <a:srgbClr val="00B050"/>
                </a:solidFill>
              </a:rPr>
              <a:t>"</a:t>
            </a:r>
            <a:r>
              <a:rPr lang="en-CA" sz="2000" dirty="0">
                <a:solidFill>
                  <a:srgbClr val="00B050"/>
                </a:solidFill>
              </a:rPr>
              <a:t>Hello, World</a:t>
            </a:r>
            <a:r>
              <a:rPr lang="en-CA" sz="2000" dirty="0" smtClean="0">
                <a:solidFill>
                  <a:srgbClr val="00B050"/>
                </a:solidFill>
              </a:rPr>
              <a:t>!“</a:t>
            </a:r>
            <a:r>
              <a:rPr lang="en-CA" sz="2000" dirty="0" smtClean="0">
                <a:solidFill>
                  <a:prstClr val="black"/>
                </a:solidFill>
              </a:rPr>
              <a:t>)</a:t>
            </a:r>
            <a:endParaRPr lang="en-CA" sz="2000" dirty="0">
              <a:solidFill>
                <a:prstClr val="black"/>
              </a:solidFill>
            </a:endParaRPr>
          </a:p>
          <a:p>
            <a:pPr lvl="0"/>
            <a:r>
              <a:rPr lang="en-CA" sz="2000" dirty="0">
                <a:solidFill>
                  <a:srgbClr val="0070C0"/>
                </a:solidFill>
              </a:rPr>
              <a:t>Hello, World!</a:t>
            </a:r>
          </a:p>
          <a:p>
            <a:pPr lvl="0"/>
            <a:r>
              <a:rPr lang="en-CA" sz="2000" dirty="0">
                <a:solidFill>
                  <a:prstClr val="black"/>
                </a:solidFill>
              </a:rPr>
              <a:t>&gt;&gt;&gt; </a:t>
            </a:r>
            <a:endParaRPr lang="en-CA" sz="2000" dirty="0" smtClean="0">
              <a:solidFill>
                <a:prstClr val="black"/>
              </a:solidFill>
            </a:endParaRPr>
          </a:p>
          <a:p>
            <a:pPr lvl="0"/>
            <a:r>
              <a:rPr lang="en-CA" sz="2000" b="1" i="1" dirty="0">
                <a:solidFill>
                  <a:srgbClr val="FF0000"/>
                </a:solidFill>
              </a:rPr>
              <a:t>p</a:t>
            </a:r>
            <a:r>
              <a:rPr lang="en-CA" sz="2000" b="1" i="1" dirty="0" smtClean="0">
                <a:solidFill>
                  <a:srgbClr val="FF0000"/>
                </a:solidFill>
              </a:rPr>
              <a:t>rint(…) #print </a:t>
            </a:r>
            <a:r>
              <a:rPr lang="en-CA" sz="2000" b="1" i="1" dirty="0">
                <a:solidFill>
                  <a:srgbClr val="FF0000"/>
                </a:solidFill>
              </a:rPr>
              <a:t>function</a:t>
            </a:r>
            <a:endParaRPr lang="en-CA" sz="20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42</a:t>
            </a:fld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A comment </a:t>
            </a:r>
            <a:r>
              <a:rPr lang="en-CA" dirty="0" smtClean="0"/>
              <a:t>is a </a:t>
            </a:r>
            <a:r>
              <a:rPr lang="en-CA" dirty="0"/>
              <a:t>text that is intended only for the human reader — it is completely ignored by the interpreter</a:t>
            </a:r>
            <a:r>
              <a:rPr lang="en-CA" dirty="0" smtClean="0"/>
              <a:t>.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</a:rPr>
              <a:t>#-------------------------------------------------------------------------</a:t>
            </a:r>
            <a:endParaRPr lang="en-CA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CA" sz="2000" dirty="0">
                <a:solidFill>
                  <a:srgbClr val="0000FF"/>
                </a:solidFill>
              </a:rPr>
              <a:t># This demo program shows off how elegant Python is!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0000FF"/>
                </a:solidFill>
              </a:rPr>
              <a:t># Written by </a:t>
            </a:r>
            <a:r>
              <a:rPr lang="en-CA" sz="2000" dirty="0" smtClean="0">
                <a:solidFill>
                  <a:srgbClr val="0000FF"/>
                </a:solidFill>
              </a:rPr>
              <a:t>Ahmed </a:t>
            </a:r>
            <a:r>
              <a:rPr lang="en-CA" sz="2000" dirty="0" err="1" smtClean="0">
                <a:solidFill>
                  <a:srgbClr val="0000FF"/>
                </a:solidFill>
              </a:rPr>
              <a:t>Malki</a:t>
            </a:r>
            <a:r>
              <a:rPr lang="en-CA" sz="2000" dirty="0" smtClean="0">
                <a:solidFill>
                  <a:srgbClr val="0000FF"/>
                </a:solidFill>
              </a:rPr>
              <a:t>, August 05, 2017</a:t>
            </a:r>
            <a:endParaRPr lang="en-CA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</a:rPr>
              <a:t>#-------------------------------------------------------------------------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srgbClr val="FF0000"/>
                </a:solidFill>
              </a:rPr>
              <a:t>This is a Blank line </a:t>
            </a:r>
            <a:r>
              <a:rPr lang="en-CA" sz="2000" dirty="0">
                <a:solidFill>
                  <a:srgbClr val="FF0000"/>
                </a:solidFill>
              </a:rPr>
              <a:t>ignored by the interpreter</a:t>
            </a:r>
            <a:endParaRPr lang="en-CA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</a:rPr>
              <a:t>print</a:t>
            </a:r>
            <a:r>
              <a:rPr lang="en-CA" sz="2000" dirty="0">
                <a:solidFill>
                  <a:srgbClr val="0000FF"/>
                </a:solidFill>
              </a:rPr>
              <a:t>("Hello, World!")     # Isn't this easy</a:t>
            </a:r>
            <a:r>
              <a:rPr lang="en-CA" sz="2000" dirty="0" smtClean="0">
                <a:solidFill>
                  <a:srgbClr val="0000FF"/>
                </a:solidFill>
              </a:rPr>
              <a:t>!</a:t>
            </a:r>
          </a:p>
          <a:p>
            <a:pPr marL="0" indent="0">
              <a:buNone/>
            </a:pPr>
            <a:endParaRPr lang="en-CA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CA" sz="2000" dirty="0">
                <a:solidFill>
                  <a:srgbClr val="800000"/>
                </a:solidFill>
              </a:rPr>
              <a:t>p</a:t>
            </a:r>
            <a:r>
              <a:rPr lang="en-CA" sz="2000" dirty="0" smtClean="0">
                <a:solidFill>
                  <a:srgbClr val="800000"/>
                </a:solidFill>
              </a:rPr>
              <a:t>rint</a:t>
            </a:r>
            <a:r>
              <a:rPr lang="en-CA" sz="2000" dirty="0">
                <a:solidFill>
                  <a:srgbClr val="800000"/>
                </a:solidFill>
              </a:rPr>
              <a:t>() is a built-in Python function</a:t>
            </a:r>
          </a:p>
        </p:txBody>
      </p:sp>
    </p:spTree>
    <p:extLst>
      <p:ext uri="{BB962C8B-B14F-4D97-AF65-F5344CB8AC3E}">
        <p14:creationId xmlns:p14="http://schemas.microsoft.com/office/powerpoint/2010/main" val="179042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467600" cy="3810000"/>
          </a:xfrm>
        </p:spPr>
        <p:txBody>
          <a:bodyPr>
            <a:normAutofit/>
          </a:bodyPr>
          <a:lstStyle/>
          <a:p>
            <a:r>
              <a:rPr lang="en-CA" sz="2400" b="1" dirty="0">
                <a:solidFill>
                  <a:srgbClr val="0000FF"/>
                </a:solidFill>
                <a:latin typeface="Arial Black" panose="020B0A04020102020204" pitchFamily="34" charset="0"/>
              </a:rPr>
              <a:t>Python </a:t>
            </a:r>
            <a:r>
              <a:rPr lang="en-CA" sz="2400" b="1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Tutorial</a:t>
            </a:r>
            <a:endParaRPr lang="en-US" altLang="en-US" sz="2400" b="1" dirty="0" smtClean="0">
              <a:solidFill>
                <a:srgbClr val="0000FF"/>
              </a:solidFill>
              <a:latin typeface="Arial Black" pitchFamily="34" charset="0"/>
              <a:cs typeface="Arial" charset="0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EB9F27"/>
              </a:buClr>
              <a:buSzTx/>
            </a:pPr>
            <a:r>
              <a:rPr lang="en-US" altLang="en-US" sz="2200" b="1" u="sng" dirty="0" smtClean="0">
                <a:solidFill>
                  <a:srgbClr val="993300"/>
                </a:solidFill>
                <a:latin typeface="Arial Black" pitchFamily="34" charset="0"/>
                <a:cs typeface="Arial" charset="0"/>
                <a:hlinkClick r:id="rId2"/>
              </a:rPr>
              <a:t>http</a:t>
            </a:r>
            <a:r>
              <a:rPr lang="en-US" altLang="en-US" sz="2200" b="1" u="sng" dirty="0">
                <a:solidFill>
                  <a:srgbClr val="993300"/>
                </a:solidFill>
                <a:latin typeface="Arial Black" pitchFamily="34" charset="0"/>
                <a:cs typeface="Arial" charset="0"/>
                <a:hlinkClick r:id="rId2"/>
              </a:rPr>
              <a:t>://</a:t>
            </a:r>
            <a:r>
              <a:rPr lang="en-US" altLang="en-US" sz="2200" b="1" u="sng" dirty="0" smtClean="0">
                <a:solidFill>
                  <a:srgbClr val="993300"/>
                </a:solidFill>
                <a:latin typeface="Arial Black" pitchFamily="34" charset="0"/>
                <a:cs typeface="Arial" charset="0"/>
                <a:hlinkClick r:id="rId2"/>
              </a:rPr>
              <a:t>www.w3resource.com/python/python-tutorial.php</a:t>
            </a:r>
            <a:endParaRPr lang="en-US" altLang="en-US" sz="2200" b="1" u="sng" dirty="0" smtClean="0">
              <a:solidFill>
                <a:srgbClr val="993300"/>
              </a:solidFill>
              <a:latin typeface="Arial Black" pitchFamily="34" charset="0"/>
              <a:cs typeface="Arial" charset="0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EB9F27"/>
              </a:buClr>
              <a:buSzTx/>
            </a:pPr>
            <a:endParaRPr lang="en-US" altLang="en-US" sz="2200" b="1" dirty="0" smtClean="0">
              <a:solidFill>
                <a:srgbClr val="00B050"/>
              </a:solidFill>
              <a:latin typeface="Arial Black" pitchFamily="34" charset="0"/>
              <a:cs typeface="Arial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CA" sz="2400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Codingbat</a:t>
            </a:r>
            <a:r>
              <a:rPr lang="en-CA" sz="2400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-- A useful site full of Python</a:t>
            </a:r>
            <a:r>
              <a:rPr lang="en-CA" sz="2400" b="1" dirty="0">
                <a:solidFill>
                  <a:srgbClr val="545454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en-CA" sz="2400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practice </a:t>
            </a:r>
            <a:r>
              <a:rPr lang="en-CA" sz="2400" b="1" dirty="0" smtClean="0">
                <a:solidFill>
                  <a:srgbClr val="00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problems </a:t>
            </a:r>
            <a:r>
              <a:rPr lang="en-CA" sz="2200" b="1" u="sng" dirty="0" smtClean="0">
                <a:solidFill>
                  <a:srgbClr val="993300"/>
                </a:solidFill>
                <a:latin typeface="Arial Black" panose="020B0A04020102020204" pitchFamily="34" charset="0"/>
                <a:ea typeface="Times New Roman"/>
                <a:cs typeface="Times New Roman"/>
                <a:hlinkClick r:id="rId3"/>
              </a:rPr>
              <a:t>http://codingbat.com/python</a:t>
            </a:r>
            <a:endParaRPr lang="en-US" altLang="en-US" sz="9600" b="1" dirty="0">
              <a:solidFill>
                <a:srgbClr val="00B050"/>
              </a:solidFill>
              <a:latin typeface="Arial Black" pitchFamily="34" charset="0"/>
              <a:cs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b="1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Cou</a:t>
            </a:r>
            <a:r>
              <a:rPr lang="en-CA" sz="4000" b="1" spc="-3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lang="en-CA" sz="4000" b="1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lang="en-CA" sz="4000" b="1" spc="-2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lang="en-CA" sz="4000" b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CA" sz="4000" b="1" spc="-45" dirty="0" smtClean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lang="en-CA" sz="4000" b="1" spc="-25" dirty="0" smtClean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lang="en-CA" sz="4000" b="1" spc="-30" dirty="0" smtClean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er</a:t>
            </a:r>
            <a:r>
              <a:rPr lang="en-CA" sz="4000" b="1" spc="-25" dirty="0" smtClean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vie</a:t>
            </a:r>
            <a:r>
              <a:rPr lang="en-CA" sz="4000" b="1" spc="-254" dirty="0" smtClean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lang="en-CA" sz="4000" b="1" dirty="0" smtClean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&amp; </a:t>
            </a:r>
            <a:r>
              <a:rPr lang="en-CA" sz="4000" b="1" spc="-3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CA" sz="4000" b="1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ython Bas</a:t>
            </a:r>
            <a:r>
              <a:rPr lang="en-CA" sz="4000" b="1" spc="-2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ic</a:t>
            </a:r>
            <a:r>
              <a:rPr lang="en-CA" sz="4000" b="1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lang="en-CA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43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019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44</a:t>
            </a:fld>
            <a:endParaRPr lang="en-CA" dirty="0"/>
          </a:p>
        </p:txBody>
      </p:sp>
      <p:sp>
        <p:nvSpPr>
          <p:cNvPr id="3" name="Oval Callout 2"/>
          <p:cNvSpPr/>
          <p:nvPr/>
        </p:nvSpPr>
        <p:spPr>
          <a:xfrm>
            <a:off x="4234574" y="769964"/>
            <a:ext cx="3928658" cy="4026310"/>
          </a:xfrm>
          <a:prstGeom prst="wedgeEllipseCallout">
            <a:avLst>
              <a:gd name="adj1" fmla="val -53869"/>
              <a:gd name="adj2" fmla="val 59570"/>
            </a:avLst>
          </a:prstGeom>
          <a:gradFill rotWithShape="1">
            <a:gsLst>
              <a:gs pos="0">
                <a:srgbClr val="FA6A33">
                  <a:satMod val="103000"/>
                  <a:lumMod val="102000"/>
                  <a:tint val="94000"/>
                </a:srgbClr>
              </a:gs>
              <a:gs pos="50000">
                <a:srgbClr val="FA6A33">
                  <a:satMod val="110000"/>
                  <a:lumMod val="100000"/>
                  <a:shade val="100000"/>
                </a:srgbClr>
              </a:gs>
              <a:gs pos="100000">
                <a:srgbClr val="FA6A33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FA6A3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7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5196" y="4801495"/>
            <a:ext cx="4806669" cy="1325563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86B97"/>
                </a:solidFill>
                <a:latin typeface="Arial"/>
                <a:ea typeface="+mj-ea"/>
                <a:cs typeface="Arial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86B97"/>
                </a:solidFill>
                <a:latin typeface="Arial" charset="0"/>
                <a:cs typeface="Arial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86B97"/>
                </a:solidFill>
                <a:latin typeface="Arial" charset="0"/>
                <a:cs typeface="Arial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86B97"/>
                </a:solidFill>
                <a:latin typeface="Arial" charset="0"/>
                <a:cs typeface="Arial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86B97"/>
                </a:solidFill>
                <a:latin typeface="Arial" charset="0"/>
                <a:cs typeface="Arial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86B97"/>
                </a:solidFill>
                <a:latin typeface="Arial" charset="0"/>
                <a:cs typeface="Arial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86B97"/>
                </a:solidFill>
                <a:latin typeface="Arial" charset="0"/>
                <a:cs typeface="Arial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86B97"/>
                </a:solidFill>
                <a:latin typeface="Arial" charset="0"/>
                <a:cs typeface="Arial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86B97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72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Questions</a:t>
            </a:r>
            <a:endParaRPr lang="en-US" sz="72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18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5</a:t>
            </a:fld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78952" cy="4495800"/>
          </a:xfrm>
        </p:spPr>
        <p:txBody>
          <a:bodyPr>
            <a:normAutofit/>
          </a:bodyPr>
          <a:lstStyle/>
          <a:p>
            <a:pPr marL="411480" lvl="0" indent="-342900">
              <a:spcBef>
                <a:spcPct val="20000"/>
              </a:spcBef>
              <a:buClrTx/>
              <a:buSzTx/>
              <a:buFont typeface="Wingdings" pitchFamily="2" charset="2"/>
              <a:buChar char="q"/>
              <a:defRPr/>
            </a:pPr>
            <a:r>
              <a:rPr lang="en-CA" sz="2400" b="1" dirty="0">
                <a:latin typeface="Calibri"/>
              </a:rPr>
              <a:t>Your textbook:</a:t>
            </a:r>
          </a:p>
          <a:p>
            <a:pPr marL="708343" lvl="1" indent="-342900">
              <a:spcBef>
                <a:spcPct val="20000"/>
              </a:spcBef>
              <a:buClrTx/>
              <a:buSzTx/>
              <a:buFont typeface="Wingdings" pitchFamily="2" charset="2"/>
              <a:buChar char="Ø"/>
              <a:defRPr/>
            </a:pPr>
            <a:r>
              <a:rPr lang="en-CA" sz="2000" u="sng" dirty="0" smtClean="0">
                <a:latin typeface="Calibri"/>
              </a:rPr>
              <a:t>How </a:t>
            </a:r>
            <a:r>
              <a:rPr lang="en-CA" sz="2000" u="sng" dirty="0">
                <a:latin typeface="Calibri"/>
              </a:rPr>
              <a:t>to Think Like a Computer </a:t>
            </a:r>
            <a:r>
              <a:rPr lang="en-CA" sz="2000" u="sng" dirty="0" smtClean="0">
                <a:latin typeface="Calibri"/>
              </a:rPr>
              <a:t>Scientist Learning </a:t>
            </a:r>
            <a:r>
              <a:rPr lang="en-CA" sz="2000" u="sng" dirty="0">
                <a:latin typeface="Calibri"/>
              </a:rPr>
              <a:t>with Python 3 </a:t>
            </a:r>
          </a:p>
          <a:p>
            <a:pPr marL="365443" lvl="1" indent="0">
              <a:spcBef>
                <a:spcPct val="20000"/>
              </a:spcBef>
              <a:buClrTx/>
              <a:buSzTx/>
              <a:buNone/>
              <a:defRPr/>
            </a:pPr>
            <a:r>
              <a:rPr lang="en-CA" sz="2000" dirty="0" smtClean="0">
                <a:latin typeface="Calibri"/>
              </a:rPr>
              <a:t>      by </a:t>
            </a:r>
            <a:r>
              <a:rPr lang="en-CA" sz="2000" dirty="0">
                <a:latin typeface="Calibri"/>
              </a:rPr>
              <a:t>Peter Wentworth, Jeffrey </a:t>
            </a:r>
            <a:r>
              <a:rPr lang="en-CA" sz="2000" dirty="0" err="1">
                <a:latin typeface="Calibri"/>
              </a:rPr>
              <a:t>Elkner</a:t>
            </a:r>
            <a:r>
              <a:rPr lang="en-CA" sz="2000" dirty="0">
                <a:latin typeface="Calibri"/>
              </a:rPr>
              <a:t>, Allen B. Downey, and </a:t>
            </a:r>
            <a:r>
              <a:rPr lang="en-CA" sz="2000" dirty="0" smtClean="0">
                <a:latin typeface="Calibri"/>
              </a:rPr>
              <a:t>Chris</a:t>
            </a:r>
          </a:p>
          <a:p>
            <a:pPr marL="365443" lvl="1" indent="0">
              <a:spcBef>
                <a:spcPct val="20000"/>
              </a:spcBef>
              <a:buClrTx/>
              <a:buSzTx/>
              <a:buNone/>
              <a:defRPr/>
            </a:pPr>
            <a:r>
              <a:rPr lang="en-CA" sz="2000" dirty="0">
                <a:latin typeface="Calibri"/>
              </a:rPr>
              <a:t> </a:t>
            </a:r>
            <a:r>
              <a:rPr lang="en-CA" sz="2000" dirty="0" smtClean="0">
                <a:latin typeface="Calibri"/>
              </a:rPr>
              <a:t>     Meyers </a:t>
            </a:r>
            <a:r>
              <a:rPr lang="en-CA" sz="2000" dirty="0">
                <a:latin typeface="Calibri"/>
              </a:rPr>
              <a:t>(October 2012</a:t>
            </a:r>
            <a:r>
              <a:rPr lang="en-CA" sz="2000" dirty="0" smtClean="0">
                <a:latin typeface="Calibri"/>
              </a:rPr>
              <a:t>)</a:t>
            </a:r>
            <a:endParaRPr lang="en-CA" sz="2000" dirty="0">
              <a:latin typeface="Calibri"/>
            </a:endParaRPr>
          </a:p>
          <a:p>
            <a:pPr marL="708343" lvl="1" indent="-342900">
              <a:spcBef>
                <a:spcPct val="20000"/>
              </a:spcBef>
              <a:buClrTx/>
              <a:buSzTx/>
              <a:buFont typeface="Wingdings" pitchFamily="2" charset="2"/>
              <a:buChar char="Ø"/>
              <a:defRPr/>
            </a:pPr>
            <a:r>
              <a:rPr lang="en-CA" sz="2000" dirty="0">
                <a:latin typeface="Calibri"/>
              </a:rPr>
              <a:t>manuscript available for download at </a:t>
            </a:r>
            <a:r>
              <a:rPr lang="en-CA" sz="2000" dirty="0" smtClean="0">
                <a:latin typeface="Calibri"/>
                <a:hlinkClick r:id="rId2"/>
              </a:rPr>
              <a:t>http</a:t>
            </a:r>
            <a:r>
              <a:rPr lang="en-CA" sz="2000" dirty="0">
                <a:latin typeface="Calibri"/>
                <a:hlinkClick r:id="rId2"/>
              </a:rPr>
              <a:t>://openbookproject.net/thinkcs/python/english3e</a:t>
            </a:r>
            <a:r>
              <a:rPr lang="en-CA" sz="2000" dirty="0" smtClean="0">
                <a:latin typeface="Calibri"/>
                <a:hlinkClick r:id="rId2"/>
              </a:rPr>
              <a:t>/</a:t>
            </a:r>
            <a:r>
              <a:rPr lang="en-CA" sz="2000" dirty="0" smtClean="0">
                <a:latin typeface="Calibri"/>
              </a:rPr>
              <a:t> </a:t>
            </a:r>
            <a:endParaRPr lang="en-CA" sz="2400" dirty="0">
              <a:latin typeface="Calibri"/>
            </a:endParaRPr>
          </a:p>
          <a:p>
            <a:pPr marL="742950" lvl="1" indent="-285750">
              <a:spcBef>
                <a:spcPct val="20000"/>
              </a:spcBef>
              <a:buClrTx/>
              <a:buSzTx/>
              <a:buFont typeface="Wingdings" pitchFamily="2" charset="2"/>
              <a:buChar char="Ø"/>
              <a:defRPr/>
            </a:pPr>
            <a:r>
              <a:rPr lang="en-CA" sz="2000" dirty="0" smtClean="0">
                <a:latin typeface="Calibri"/>
              </a:rPr>
              <a:t>Also</a:t>
            </a:r>
            <a:r>
              <a:rPr lang="en-CA" sz="2000" dirty="0">
                <a:latin typeface="Calibri"/>
              </a:rPr>
              <a:t>, Think Python </a:t>
            </a:r>
            <a:r>
              <a:rPr lang="en-CA" sz="2000" dirty="0" smtClean="0">
                <a:latin typeface="Calibri"/>
              </a:rPr>
              <a:t>2</a:t>
            </a:r>
            <a:r>
              <a:rPr lang="en-CA" sz="2000" baseline="30000" dirty="0" smtClean="0">
                <a:latin typeface="Calibri"/>
              </a:rPr>
              <a:t>nd</a:t>
            </a:r>
            <a:r>
              <a:rPr lang="en-CA" sz="2000" dirty="0" smtClean="0">
                <a:latin typeface="Calibri"/>
              </a:rPr>
              <a:t> Edition </a:t>
            </a:r>
            <a:r>
              <a:rPr lang="en-CA" sz="2000" dirty="0">
                <a:latin typeface="Calibri"/>
              </a:rPr>
              <a:t>by Allen B. </a:t>
            </a:r>
            <a:r>
              <a:rPr lang="en-CA" sz="2000" dirty="0" smtClean="0">
                <a:latin typeface="Calibri"/>
              </a:rPr>
              <a:t>Downey (</a:t>
            </a:r>
            <a:r>
              <a:rPr lang="en-CA" sz="2000" dirty="0" smtClean="0">
                <a:latin typeface="Calibri"/>
                <a:hlinkClick r:id="rId3"/>
              </a:rPr>
              <a:t>Download</a:t>
            </a:r>
            <a:r>
              <a:rPr lang="en-CA" sz="2000" dirty="0" smtClean="0">
                <a:latin typeface="Calibri"/>
              </a:rPr>
              <a:t>)</a:t>
            </a:r>
            <a:endParaRPr lang="en-CA" sz="2000" dirty="0">
              <a:latin typeface="Calibri"/>
            </a:endParaRPr>
          </a:p>
          <a:p>
            <a:pPr marL="742950" lvl="1" indent="-285750">
              <a:spcBef>
                <a:spcPct val="20000"/>
              </a:spcBef>
              <a:buClrTx/>
              <a:buSzTx/>
              <a:buFont typeface="Wingdings" pitchFamily="2" charset="2"/>
              <a:buChar char="Ø"/>
              <a:defRPr/>
            </a:pPr>
            <a:r>
              <a:rPr lang="en-CA" sz="2000" dirty="0" smtClean="0">
                <a:latin typeface="Calibri"/>
              </a:rPr>
              <a:t>SFU </a:t>
            </a:r>
            <a:r>
              <a:rPr lang="en-CA" sz="2000" dirty="0">
                <a:latin typeface="Calibri"/>
              </a:rPr>
              <a:t>CMPT 120 Python </a:t>
            </a:r>
            <a:r>
              <a:rPr lang="en-CA" sz="2000" dirty="0" smtClean="0">
                <a:latin typeface="Calibri"/>
              </a:rPr>
              <a:t>Guide - </a:t>
            </a:r>
            <a:r>
              <a:rPr lang="en-CA" sz="2000" dirty="0" smtClean="0">
                <a:latin typeface="Calibri"/>
                <a:hlinkClick r:id="rId4"/>
              </a:rPr>
              <a:t>http</a:t>
            </a:r>
            <a:r>
              <a:rPr lang="en-CA" sz="2000" dirty="0">
                <a:latin typeface="Calibri"/>
                <a:hlinkClick r:id="rId4"/>
              </a:rPr>
              <a:t>://</a:t>
            </a:r>
            <a:r>
              <a:rPr lang="en-CA" sz="2000" dirty="0" smtClean="0">
                <a:latin typeface="Calibri"/>
                <a:hlinkClick r:id="rId4"/>
              </a:rPr>
              <a:t>www.cs.sfu.ca/CC/120/ggbaker/guide</a:t>
            </a:r>
            <a:r>
              <a:rPr lang="en-CA" sz="2000" dirty="0" smtClean="0">
                <a:latin typeface="Calibri"/>
              </a:rPr>
              <a:t> </a:t>
            </a:r>
          </a:p>
          <a:p>
            <a:pPr marL="742950" lvl="1" indent="-285750">
              <a:spcBef>
                <a:spcPct val="20000"/>
              </a:spcBef>
              <a:buClrTx/>
              <a:buSzTx/>
              <a:buFont typeface="Wingdings" pitchFamily="2" charset="2"/>
              <a:buChar char="Ø"/>
              <a:defRPr/>
            </a:pPr>
            <a:r>
              <a:rPr lang="en-CA" sz="2000" dirty="0">
                <a:latin typeface="Calibri"/>
                <a:hlinkClick r:id="rId5"/>
              </a:rPr>
              <a:t>http://www.bitsbook.com/ </a:t>
            </a:r>
            <a:r>
              <a:rPr lang="en-CA" sz="2000" dirty="0">
                <a:latin typeface="Calibri"/>
              </a:rPr>
              <a:t>(Your Blown to Bits by Hal Abelson, </a:t>
            </a:r>
            <a:r>
              <a:rPr lang="en-CA" sz="2000" dirty="0" smtClean="0">
                <a:latin typeface="Calibri"/>
              </a:rPr>
              <a:t>Ken </a:t>
            </a:r>
            <a:r>
              <a:rPr lang="en-CA" sz="2000" dirty="0">
                <a:latin typeface="Calibri"/>
              </a:rPr>
              <a:t>Ledeen, and Harry Lewis) </a:t>
            </a:r>
          </a:p>
          <a:p>
            <a:pPr marL="742950" lvl="1" indent="-285750">
              <a:spcBef>
                <a:spcPct val="20000"/>
              </a:spcBef>
              <a:buClrTx/>
              <a:buSzTx/>
              <a:buFont typeface="Wingdings" pitchFamily="2" charset="2"/>
              <a:buChar char="Ø"/>
              <a:defRPr/>
            </a:pPr>
            <a:r>
              <a:rPr lang="en-CA" sz="2000" dirty="0" smtClean="0">
                <a:latin typeface="Calibri"/>
              </a:rPr>
              <a:t>More </a:t>
            </a:r>
            <a:r>
              <a:rPr lang="en-CA" sz="2000" dirty="0">
                <a:latin typeface="Calibri"/>
              </a:rPr>
              <a:t>Python free books: </a:t>
            </a:r>
            <a:r>
              <a:rPr lang="en-CA" sz="2000" dirty="0">
                <a:latin typeface="Calibri"/>
                <a:hlinkClick r:id="rId6"/>
              </a:rPr>
              <a:t>http://</a:t>
            </a:r>
            <a:r>
              <a:rPr lang="en-CA" sz="2000" dirty="0" smtClean="0">
                <a:latin typeface="Calibri"/>
                <a:hlinkClick r:id="rId6"/>
              </a:rPr>
              <a:t>www.computer-books.us/python.php</a:t>
            </a:r>
            <a:r>
              <a:rPr lang="en-CA" sz="2000" dirty="0" smtClean="0">
                <a:latin typeface="Calibri"/>
              </a:rPr>
              <a:t> </a:t>
            </a:r>
            <a:endParaRPr lang="en-CA" sz="2000" dirty="0">
              <a:latin typeface="Calibri"/>
            </a:endParaRPr>
          </a:p>
          <a:p>
            <a:pPr marL="742950" lvl="1" indent="-285750">
              <a:spcBef>
                <a:spcPct val="20000"/>
              </a:spcBef>
              <a:buClrTx/>
              <a:buSzTx/>
              <a:buFont typeface="Wingdings" pitchFamily="2" charset="2"/>
              <a:buChar char="Ø"/>
              <a:defRPr/>
            </a:pPr>
            <a:endParaRPr lang="en-CA" sz="20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621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648" y="385346"/>
            <a:ext cx="81534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  <a:endParaRPr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9600" y="1524000"/>
            <a:ext cx="8382000" cy="497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600" dirty="0">
                <a:solidFill>
                  <a:srgbClr val="FF0000"/>
                </a:solidFill>
                <a:latin typeface="Calibri"/>
              </a:rPr>
              <a:t>You should be able:</a:t>
            </a:r>
            <a:endParaRPr lang="en-GB" altLang="en-US" sz="3600" dirty="0">
              <a:latin typeface="Calibri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200" dirty="0">
                <a:latin typeface="Calibri"/>
              </a:rPr>
              <a:t>To understand the respective roles of hardware and software in a computing system.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200" dirty="0">
                <a:latin typeface="Calibri"/>
              </a:rPr>
              <a:t>To understand the basic design of a modern computer.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200" dirty="0">
                <a:latin typeface="Calibri"/>
              </a:rPr>
              <a:t>To understand the respective roles of </a:t>
            </a:r>
            <a:r>
              <a:rPr lang="en-US" altLang="en-US" sz="3200" dirty="0">
                <a:latin typeface="Calibri"/>
              </a:rPr>
              <a:t>Compiler and Interpreter</a:t>
            </a:r>
            <a:r>
              <a:rPr lang="en-US" altLang="en-US" sz="3200" dirty="0" smtClean="0">
                <a:latin typeface="Calibri"/>
              </a:rPr>
              <a:t>.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dirty="0" smtClean="0">
                <a:latin typeface="Calibri"/>
              </a:rPr>
              <a:t>Getting </a:t>
            </a:r>
            <a:r>
              <a:rPr lang="en-US" altLang="en-US" sz="3200" dirty="0">
                <a:latin typeface="Calibri"/>
              </a:rPr>
              <a:t>Started with Python</a:t>
            </a:r>
            <a:endParaRPr lang="en-GB" altLang="en-US" sz="3200" dirty="0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Prior to this Course…</a:t>
            </a:r>
            <a:endParaRPr lang="en-CA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7</a:t>
            </a:fld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</a:pPr>
            <a:r>
              <a:rPr lang="en-CA" altLang="en-US" sz="2700" dirty="0">
                <a:latin typeface="Calibri"/>
              </a:rPr>
              <a:t>No prior programming experience is assumed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</a:pPr>
            <a:r>
              <a:rPr lang="en-CA" altLang="en-US" sz="2700" dirty="0">
                <a:latin typeface="Calibri"/>
              </a:rPr>
              <a:t>This course will teach you basic programming constructs that will allow you to develop your own applications software.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</a:pPr>
            <a:r>
              <a:rPr lang="en-CA" altLang="en-US" sz="2700" dirty="0">
                <a:latin typeface="Calibri"/>
              </a:rPr>
              <a:t>In other words, you can succeed here even if you have never ever written a computer program.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</a:pPr>
            <a:r>
              <a:rPr lang="en-CA" altLang="en-US" sz="2700" dirty="0">
                <a:latin typeface="Calibri"/>
              </a:rPr>
              <a:t>Study the material every day; review the material every weekend; do the assignments in advance; score as many points as possible in each category. Factors such as class participation could contribute to your final grade, especially if yours is a borderline case.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096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 smtClean="0">
                <a:solidFill>
                  <a:srgbClr val="DD8047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</a:t>
            </a:r>
            <a:r>
              <a:rPr lang="en-CA" b="1" spc="-30" dirty="0" smtClean="0">
                <a:solidFill>
                  <a:srgbClr val="DD8047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CA" b="1" dirty="0" smtClean="0">
                <a:solidFill>
                  <a:srgbClr val="DD8047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ython</a:t>
            </a:r>
            <a:r>
              <a:rPr lang="en-CA" b="1" dirty="0">
                <a:solidFill>
                  <a:srgbClr val="DD8047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8</a:t>
            </a:fld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/>
            </a:pPr>
            <a:r>
              <a:rPr lang="en-CA" sz="2800" b="1" dirty="0">
                <a:latin typeface="Calibri"/>
              </a:rPr>
              <a:t>Python</a:t>
            </a:r>
            <a:r>
              <a:rPr lang="en-CA" sz="2800" dirty="0">
                <a:latin typeface="Calibri"/>
              </a:rPr>
              <a:t>, a reference to the 1970s British comedy sketch television show called </a:t>
            </a:r>
            <a:r>
              <a:rPr lang="en-CA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Monty Python's Flying Circus</a:t>
            </a:r>
            <a:r>
              <a:rPr lang="en-CA" sz="2800" dirty="0">
                <a:latin typeface="Calibri"/>
              </a:rPr>
              <a:t>, is a freely available, very-high-level, interpreted language developed by </a:t>
            </a:r>
            <a:r>
              <a:rPr lang="en-CA" sz="2800" dirty="0">
                <a:solidFill>
                  <a:srgbClr val="C00000"/>
                </a:solidFill>
                <a:latin typeface="Calibri"/>
              </a:rPr>
              <a:t>Guido van Rossum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/>
            </a:pPr>
            <a:r>
              <a:rPr lang="en-CA" sz="2800" dirty="0">
                <a:latin typeface="Calibri"/>
              </a:rPr>
              <a:t>It is an open-source scripting language that is extremely flexible and powerful. 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/>
            </a:pPr>
            <a:r>
              <a:rPr lang="en-CA" sz="2800" dirty="0">
                <a:solidFill>
                  <a:srgbClr val="0070C0"/>
                </a:solidFill>
                <a:latin typeface="Calibri"/>
                <a:hlinkClick r:id="rId3"/>
              </a:rPr>
              <a:t>Why </a:t>
            </a:r>
            <a:r>
              <a:rPr lang="en-CA" sz="2800" dirty="0" smtClean="0">
                <a:solidFill>
                  <a:srgbClr val="0070C0"/>
                </a:solidFill>
                <a:latin typeface="Calibri"/>
                <a:hlinkClick r:id="rId3"/>
              </a:rPr>
              <a:t>is Python cool?</a:t>
            </a:r>
            <a:endParaRPr lang="en-CA" sz="2800" dirty="0">
              <a:solidFill>
                <a:srgbClr val="0070C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075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2400"/>
            <a:ext cx="8153400" cy="1066800"/>
          </a:xfrm>
        </p:spPr>
        <p:txBody>
          <a:bodyPr>
            <a:noAutofit/>
          </a:bodyPr>
          <a:lstStyle/>
          <a:p>
            <a:r>
              <a:rPr lang="en-CA" alt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cool places where Python is </a:t>
            </a:r>
            <a:r>
              <a:rPr lang="en-CA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</a:t>
            </a:r>
            <a:endParaRPr lang="en-CA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9</a:t>
            </a:fld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78952" cy="5029200"/>
          </a:xfrm>
        </p:spPr>
        <p:txBody>
          <a:bodyPr/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</a:pPr>
            <a:r>
              <a:rPr lang="en-CA" altLang="en-US" sz="2800" dirty="0">
                <a:latin typeface="Arial Narrow" panose="020B0606020202030204" pitchFamily="34" charset="0"/>
              </a:rPr>
              <a:t>Python programs can be run in very many contexts, including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</a:pPr>
            <a:r>
              <a:rPr lang="en-CA" altLang="en-US" sz="2400" dirty="0">
                <a:latin typeface="Arial Narrow" panose="020B0606020202030204" pitchFamily="34" charset="0"/>
              </a:rPr>
              <a:t>Nokia 6630 smartphone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</a:pPr>
            <a:r>
              <a:rPr lang="en-CA" altLang="en-US" sz="2400" dirty="0">
                <a:latin typeface="Arial Narrow" panose="020B0606020202030204" pitchFamily="34" charset="0"/>
              </a:rPr>
              <a:t>One Laptop Per Child project $100 (or $200) </a:t>
            </a:r>
            <a:r>
              <a:rPr lang="en-CA" altLang="en-US" sz="2400" dirty="0" smtClean="0">
                <a:latin typeface="Arial Narrow" panose="020B0606020202030204" pitchFamily="34" charset="0"/>
              </a:rPr>
              <a:t>computer			</a:t>
            </a:r>
            <a:endParaRPr lang="en-CA" altLang="en-US" sz="2400" dirty="0">
              <a:latin typeface="Arial Narrow" panose="020B0606020202030204" pitchFamily="34" charset="0"/>
            </a:endParaRP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</a:pPr>
            <a:r>
              <a:rPr lang="en-CA" altLang="en-US" sz="2400" dirty="0">
                <a:latin typeface="Arial Narrow" panose="020B0606020202030204" pitchFamily="34" charset="0"/>
              </a:rPr>
              <a:t>iPod, Palm, Pocket PCs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</a:pPr>
            <a:r>
              <a:rPr lang="en-CA" altLang="en-US" sz="2400" dirty="0">
                <a:latin typeface="Arial Narrow" panose="020B0606020202030204" pitchFamily="34" charset="0"/>
              </a:rPr>
              <a:t>Web servers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</a:pPr>
            <a:r>
              <a:rPr lang="en-CA" altLang="en-US" sz="2400" dirty="0">
                <a:latin typeface="Arial Narrow" panose="020B0606020202030204" pitchFamily="34" charset="0"/>
              </a:rPr>
              <a:t>In browsers with Microsoft's new Silverlight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</a:pPr>
            <a:r>
              <a:rPr lang="en-CA" altLang="en-US" sz="2400" dirty="0">
                <a:latin typeface="Arial Narrow" panose="020B0606020202030204" pitchFamily="34" charset="0"/>
              </a:rPr>
              <a:t>Almost any operating system </a:t>
            </a:r>
            <a:r>
              <a:rPr lang="en-CA" altLang="en-US" sz="2400" dirty="0" smtClean="0">
                <a:latin typeface="Arial Narrow" panose="020B0606020202030204" pitchFamily="34" charset="0"/>
              </a:rPr>
              <a:t>environment</a:t>
            </a:r>
          </a:p>
          <a:p>
            <a:pPr marL="457200" lvl="1" indent="0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en-CA" altLang="en-US" dirty="0" smtClean="0">
              <a:solidFill>
                <a:srgbClr val="0070C0"/>
              </a:solidFill>
              <a:latin typeface="Calibri"/>
            </a:endParaRP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983319"/>
            <a:ext cx="12192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6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4615</TotalTime>
  <Words>2441</Words>
  <Application>Microsoft Office PowerPoint</Application>
  <PresentationFormat>On-screen Show (4:3)</PresentationFormat>
  <Paragraphs>358</Paragraphs>
  <Slides>44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Median</vt:lpstr>
      <vt:lpstr>CPSC 111BV Introduction to Computing   by  Dr. Ahmed Malki </vt:lpstr>
      <vt:lpstr>Course Overview &amp; Python Basics</vt:lpstr>
      <vt:lpstr>Course Main Outcomes</vt:lpstr>
      <vt:lpstr>Resources</vt:lpstr>
      <vt:lpstr>Class Materials</vt:lpstr>
      <vt:lpstr>Objectives</vt:lpstr>
      <vt:lpstr>Prior to this Course…</vt:lpstr>
      <vt:lpstr>What is Python?</vt:lpstr>
      <vt:lpstr>Some cool places where Python is used</vt:lpstr>
      <vt:lpstr>Some cool places where Python is used (more …)</vt:lpstr>
      <vt:lpstr>Why Programming in Python?</vt:lpstr>
      <vt:lpstr>Class Structure</vt:lpstr>
      <vt:lpstr>Your Task for next lecture(s)</vt:lpstr>
      <vt:lpstr>The Universal Machine and</vt:lpstr>
      <vt:lpstr>… its basic design</vt:lpstr>
      <vt:lpstr>… its basic design (cont. 1)</vt:lpstr>
      <vt:lpstr>… its basic design (cont. 2)</vt:lpstr>
      <vt:lpstr>… its basic design (cont. 3)</vt:lpstr>
      <vt:lpstr>Functional View of a computer</vt:lpstr>
      <vt:lpstr>CPU Fetch-Execute (Fetch-Decode-Execute) Cycle</vt:lpstr>
      <vt:lpstr>What is programming?</vt:lpstr>
      <vt:lpstr>Learning how to program</vt:lpstr>
      <vt:lpstr>Programming Languages</vt:lpstr>
      <vt:lpstr>More Programming Languages</vt:lpstr>
      <vt:lpstr>Programming Languages (cont. 1)</vt:lpstr>
      <vt:lpstr>Programming Languages (cont. 2)</vt:lpstr>
      <vt:lpstr>Programming Languages (cont. 3)</vt:lpstr>
      <vt:lpstr>Programming Languages (cont. 4)</vt:lpstr>
      <vt:lpstr>Compiling vs. Interpreting</vt:lpstr>
      <vt:lpstr>Advantages of </vt:lpstr>
      <vt:lpstr>Python Compiler or Interpreter</vt:lpstr>
      <vt:lpstr>Python Compiler or Interpreter (cont. 1)</vt:lpstr>
      <vt:lpstr>Getting Started </vt:lpstr>
      <vt:lpstr>Design and Build software</vt:lpstr>
      <vt:lpstr>Writing a Program</vt:lpstr>
      <vt:lpstr>Development Cycle</vt:lpstr>
      <vt:lpstr>Software Development Process</vt:lpstr>
      <vt:lpstr>Program Logic</vt:lpstr>
      <vt:lpstr>Common Features of all programs</vt:lpstr>
      <vt:lpstr>What is debugging/troubleshooting?</vt:lpstr>
      <vt:lpstr>Getting Started with Python</vt:lpstr>
      <vt:lpstr>Comments</vt:lpstr>
      <vt:lpstr>Course Overview &amp; Python Basics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Computer</dc:creator>
  <cp:lastModifiedBy>User</cp:lastModifiedBy>
  <cp:revision>256</cp:revision>
  <dcterms:created xsi:type="dcterms:W3CDTF">2014-12-24T17:38:08Z</dcterms:created>
  <dcterms:modified xsi:type="dcterms:W3CDTF">2018-01-08T02:25:46Z</dcterms:modified>
</cp:coreProperties>
</file>