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6"/>
  </p:notesMasterIdLst>
  <p:sldIdLst>
    <p:sldId id="280" r:id="rId2"/>
    <p:sldId id="281" r:id="rId3"/>
    <p:sldId id="269" r:id="rId4"/>
    <p:sldId id="321" r:id="rId5"/>
    <p:sldId id="322" r:id="rId6"/>
    <p:sldId id="323" r:id="rId7"/>
    <p:sldId id="324" r:id="rId8"/>
    <p:sldId id="325" r:id="rId9"/>
    <p:sldId id="270" r:id="rId10"/>
    <p:sldId id="326" r:id="rId11"/>
    <p:sldId id="327" r:id="rId12"/>
    <p:sldId id="271" r:id="rId13"/>
    <p:sldId id="317" r:id="rId14"/>
    <p:sldId id="318" r:id="rId15"/>
    <p:sldId id="273" r:id="rId16"/>
    <p:sldId id="274" r:id="rId17"/>
    <p:sldId id="275" r:id="rId18"/>
    <p:sldId id="276" r:id="rId19"/>
    <p:sldId id="277" r:id="rId20"/>
    <p:sldId id="328" r:id="rId21"/>
    <p:sldId id="330" r:id="rId22"/>
    <p:sldId id="329" r:id="rId23"/>
    <p:sldId id="332" r:id="rId24"/>
    <p:sldId id="331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800000"/>
    <a:srgbClr val="0000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774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38E37-14EF-4C2F-89DC-A1F09F87015E}" type="datetimeFigureOut">
              <a:rPr lang="en-CA" smtClean="0"/>
              <a:t>11/01/2018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A0EB2-E5FD-479D-94FC-89EC658A53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486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933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4367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9631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9631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9631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lang="en-CA" sz="1200" dirty="0" smtClean="0">
                <a:latin typeface="Times New Roman"/>
                <a:cs typeface="Times New Roman"/>
              </a:rPr>
              <a:t>A</a:t>
            </a:r>
            <a:r>
              <a:rPr lang="en-CA" sz="1200" spc="-10" dirty="0" smtClean="0">
                <a:latin typeface="Times New Roman"/>
                <a:cs typeface="Times New Roman"/>
              </a:rPr>
              <a:t>lt</a:t>
            </a:r>
            <a:r>
              <a:rPr lang="en-CA" sz="1200" spc="-20" dirty="0" smtClean="0">
                <a:latin typeface="Times New Roman"/>
                <a:cs typeface="Times New Roman"/>
              </a:rPr>
              <a:t>e</a:t>
            </a:r>
            <a:r>
              <a:rPr lang="en-CA" sz="1200" spc="-15" dirty="0" smtClean="0">
                <a:latin typeface="Times New Roman"/>
                <a:cs typeface="Times New Roman"/>
              </a:rPr>
              <a:t>rn</a:t>
            </a:r>
            <a:r>
              <a:rPr lang="en-CA" sz="1200" spc="-20" dirty="0" smtClean="0">
                <a:latin typeface="Times New Roman"/>
                <a:cs typeface="Times New Roman"/>
              </a:rPr>
              <a:t>a</a:t>
            </a:r>
            <a:r>
              <a:rPr lang="en-CA" sz="1200" spc="-15" dirty="0" smtClean="0">
                <a:latin typeface="Times New Roman"/>
                <a:cs typeface="Times New Roman"/>
              </a:rPr>
              <a:t>tive</a:t>
            </a:r>
            <a:r>
              <a:rPr lang="en-CA" sz="1200" spc="-5" dirty="0" smtClean="0">
                <a:latin typeface="Times New Roman"/>
                <a:cs typeface="Times New Roman"/>
              </a:rPr>
              <a:t>  to</a:t>
            </a:r>
            <a:r>
              <a:rPr lang="en-CA" sz="1200" spc="-5" baseline="0" dirty="0" smtClean="0">
                <a:latin typeface="Times New Roman"/>
                <a:cs typeface="Times New Roman"/>
              </a:rPr>
              <a:t> dynamically type </a:t>
            </a:r>
            <a:r>
              <a:rPr lang="en-CA" sz="1200" spc="-10" dirty="0" smtClean="0">
                <a:latin typeface="Times New Roman"/>
                <a:cs typeface="Times New Roman"/>
              </a:rPr>
              <a:t>i</a:t>
            </a:r>
            <a:r>
              <a:rPr lang="en-CA" sz="1200" dirty="0" smtClean="0">
                <a:latin typeface="Times New Roman"/>
                <a:cs typeface="Times New Roman"/>
              </a:rPr>
              <a:t>s </a:t>
            </a:r>
            <a:r>
              <a:rPr lang="en-CA" sz="1200" spc="-15" dirty="0" smtClean="0">
                <a:latin typeface="Times New Roman"/>
                <a:cs typeface="Times New Roman"/>
              </a:rPr>
              <a:t>a</a:t>
            </a:r>
            <a:r>
              <a:rPr lang="en-CA" sz="1200" dirty="0" smtClean="0">
                <a:latin typeface="Times New Roman"/>
                <a:cs typeface="Times New Roman"/>
              </a:rPr>
              <a:t> </a:t>
            </a:r>
            <a:r>
              <a:rPr lang="en-CA" sz="1200" b="1" dirty="0" smtClean="0">
                <a:solidFill>
                  <a:srgbClr val="800000"/>
                </a:solidFill>
                <a:latin typeface="Times New Roman"/>
                <a:cs typeface="Times New Roman"/>
              </a:rPr>
              <a:t>s</a:t>
            </a:r>
            <a:r>
              <a:rPr lang="en-CA" sz="1200" b="1" spc="-15" dirty="0" smtClean="0">
                <a:solidFill>
                  <a:srgbClr val="800000"/>
                </a:solidFill>
                <a:latin typeface="Times New Roman"/>
                <a:cs typeface="Times New Roman"/>
              </a:rPr>
              <a:t>tati</a:t>
            </a:r>
            <a:r>
              <a:rPr lang="en-CA" sz="1200" b="1" spc="-20" dirty="0" smtClean="0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r>
              <a:rPr lang="en-CA" sz="1200" b="1" spc="-10" dirty="0" smtClean="0">
                <a:solidFill>
                  <a:srgbClr val="800000"/>
                </a:solidFill>
                <a:latin typeface="Times New Roman"/>
                <a:cs typeface="Times New Roman"/>
              </a:rPr>
              <a:t>all</a:t>
            </a:r>
            <a:r>
              <a:rPr lang="en-CA" sz="1200" b="1" dirty="0" smtClean="0">
                <a:solidFill>
                  <a:srgbClr val="800000"/>
                </a:solidFill>
                <a:latin typeface="Times New Roman"/>
                <a:cs typeface="Times New Roman"/>
              </a:rPr>
              <a:t>y typ</a:t>
            </a:r>
            <a:r>
              <a:rPr lang="en-CA" sz="1200" b="1" spc="-20" dirty="0" smtClean="0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r>
              <a:rPr lang="en-CA" sz="1200" b="1" dirty="0" smtClean="0">
                <a:solidFill>
                  <a:srgbClr val="800000"/>
                </a:solidFill>
                <a:latin typeface="Times New Roman"/>
                <a:cs typeface="Times New Roman"/>
              </a:rPr>
              <a:t>d </a:t>
            </a:r>
            <a:r>
              <a:rPr lang="en-CA" sz="1200" b="1" spc="-10" dirty="0" smtClean="0">
                <a:solidFill>
                  <a:srgbClr val="800000"/>
                </a:solidFill>
                <a:latin typeface="Times New Roman"/>
                <a:cs typeface="Times New Roman"/>
              </a:rPr>
              <a:t>l</a:t>
            </a:r>
            <a:r>
              <a:rPr lang="en-CA" sz="1200" b="1" dirty="0" smtClean="0">
                <a:solidFill>
                  <a:srgbClr val="800000"/>
                </a:solidFill>
                <a:latin typeface="Times New Roman"/>
                <a:cs typeface="Times New Roman"/>
              </a:rPr>
              <a:t>angu</a:t>
            </a:r>
            <a:r>
              <a:rPr lang="en-CA" sz="1200" b="1" spc="-15" dirty="0" smtClean="0">
                <a:solidFill>
                  <a:srgbClr val="800000"/>
                </a:solidFill>
                <a:latin typeface="Times New Roman"/>
                <a:cs typeface="Times New Roman"/>
              </a:rPr>
              <a:t>age</a:t>
            </a:r>
            <a:r>
              <a:rPr lang="en-CA" sz="1200" b="1" dirty="0" smtClean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lang="en-CA" sz="1200" spc="-10" dirty="0" smtClean="0">
                <a:solidFill>
                  <a:srgbClr val="941100"/>
                </a:solidFill>
                <a:latin typeface="Times New Roman"/>
                <a:cs typeface="Times New Roman"/>
              </a:rPr>
              <a:t>(</a:t>
            </a:r>
            <a:r>
              <a:rPr lang="en-CA" sz="1200" spc="-20" dirty="0" smtClean="0">
                <a:solidFill>
                  <a:srgbClr val="941100"/>
                </a:solidFill>
                <a:latin typeface="Times New Roman"/>
                <a:cs typeface="Times New Roman"/>
              </a:rPr>
              <a:t>e</a:t>
            </a:r>
            <a:r>
              <a:rPr lang="en-CA" sz="1200" dirty="0" smtClean="0">
                <a:solidFill>
                  <a:srgbClr val="941100"/>
                </a:solidFill>
                <a:latin typeface="Times New Roman"/>
                <a:cs typeface="Times New Roman"/>
              </a:rPr>
              <a:t>.g. J</a:t>
            </a:r>
            <a:r>
              <a:rPr lang="en-CA" sz="1200" spc="-20" dirty="0" smtClean="0">
                <a:solidFill>
                  <a:srgbClr val="941100"/>
                </a:solidFill>
                <a:latin typeface="Times New Roman"/>
                <a:cs typeface="Times New Roman"/>
              </a:rPr>
              <a:t>a</a:t>
            </a:r>
            <a:r>
              <a:rPr lang="en-CA" sz="1200" spc="-15" dirty="0" smtClean="0">
                <a:solidFill>
                  <a:srgbClr val="941100"/>
                </a:solidFill>
                <a:latin typeface="Times New Roman"/>
                <a:cs typeface="Times New Roman"/>
              </a:rPr>
              <a:t>v</a:t>
            </a:r>
            <a:r>
              <a:rPr lang="en-CA" sz="1200" spc="-20" dirty="0" smtClean="0">
                <a:solidFill>
                  <a:srgbClr val="941100"/>
                </a:solidFill>
                <a:latin typeface="Times New Roman"/>
                <a:cs typeface="Times New Roman"/>
              </a:rPr>
              <a:t>a</a:t>
            </a:r>
            <a:r>
              <a:rPr lang="en-CA" sz="1200" dirty="0" smtClean="0">
                <a:solidFill>
                  <a:srgbClr val="941100"/>
                </a:solidFill>
                <a:latin typeface="Times New Roman"/>
                <a:cs typeface="Times New Roman"/>
              </a:rPr>
              <a:t>)</a:t>
            </a:r>
            <a:endParaRPr lang="en-CA" sz="1200" dirty="0" smtClean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40"/>
              </a:spcBef>
              <a:tabLst>
                <a:tab pos="755015" algn="l"/>
              </a:tabLst>
            </a:pPr>
            <a:r>
              <a:rPr lang="en-CA" sz="1100" spc="-760" dirty="0" smtClean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lang="en-CA" sz="1100" spc="-760" dirty="0" smtClean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lang="en-CA" sz="1100" spc="-15" dirty="0" smtClean="0">
                <a:latin typeface="Times New Roman"/>
                <a:cs typeface="Times New Roman"/>
              </a:rPr>
              <a:t>E</a:t>
            </a:r>
            <a:r>
              <a:rPr lang="en-CA" sz="1100" spc="-20" dirty="0" smtClean="0">
                <a:latin typeface="Times New Roman"/>
                <a:cs typeface="Times New Roman"/>
              </a:rPr>
              <a:t>ac</a:t>
            </a:r>
            <a:r>
              <a:rPr lang="en-CA" sz="1100" dirty="0" smtClean="0">
                <a:latin typeface="Times New Roman"/>
                <a:cs typeface="Times New Roman"/>
              </a:rPr>
              <a:t>h </a:t>
            </a:r>
            <a:r>
              <a:rPr lang="en-CA" sz="1100" spc="-15" dirty="0" smtClean="0">
                <a:latin typeface="Times New Roman"/>
                <a:cs typeface="Times New Roman"/>
              </a:rPr>
              <a:t>v</a:t>
            </a:r>
            <a:r>
              <a:rPr lang="en-CA" sz="1100" spc="-20" dirty="0" smtClean="0">
                <a:latin typeface="Times New Roman"/>
                <a:cs typeface="Times New Roman"/>
              </a:rPr>
              <a:t>a</a:t>
            </a:r>
            <a:r>
              <a:rPr lang="en-CA" sz="1100" spc="-10" dirty="0" smtClean="0">
                <a:latin typeface="Times New Roman"/>
                <a:cs typeface="Times New Roman"/>
              </a:rPr>
              <a:t>ri</a:t>
            </a:r>
            <a:r>
              <a:rPr lang="en-CA" sz="1100" spc="-20" dirty="0" smtClean="0">
                <a:latin typeface="Times New Roman"/>
                <a:cs typeface="Times New Roman"/>
              </a:rPr>
              <a:t>a</a:t>
            </a:r>
            <a:r>
              <a:rPr lang="en-CA" sz="1100" spc="-10" dirty="0" smtClean="0">
                <a:latin typeface="Times New Roman"/>
                <a:cs typeface="Times New Roman"/>
              </a:rPr>
              <a:t>ble</a:t>
            </a:r>
            <a:r>
              <a:rPr lang="en-CA" sz="1100" spc="-5" dirty="0" smtClean="0">
                <a:latin typeface="Times New Roman"/>
                <a:cs typeface="Times New Roman"/>
              </a:rPr>
              <a:t> </a:t>
            </a:r>
            <a:r>
              <a:rPr lang="en-CA" sz="1100" spc="-10" dirty="0" smtClean="0">
                <a:latin typeface="Times New Roman"/>
                <a:cs typeface="Times New Roman"/>
              </a:rPr>
              <a:t>r</a:t>
            </a:r>
            <a:r>
              <a:rPr lang="en-CA" sz="1100" spc="-20" dirty="0" smtClean="0">
                <a:latin typeface="Times New Roman"/>
                <a:cs typeface="Times New Roman"/>
              </a:rPr>
              <a:t>e</a:t>
            </a:r>
            <a:r>
              <a:rPr lang="en-CA" sz="1100" dirty="0" smtClean="0">
                <a:latin typeface="Times New Roman"/>
                <a:cs typeface="Times New Roman"/>
              </a:rPr>
              <a:t>s</a:t>
            </a:r>
            <a:r>
              <a:rPr lang="en-CA" sz="1100" spc="-10" dirty="0" smtClean="0">
                <a:latin typeface="Times New Roman"/>
                <a:cs typeface="Times New Roman"/>
              </a:rPr>
              <a:t>tri</a:t>
            </a:r>
            <a:r>
              <a:rPr lang="en-CA" sz="1100" spc="-20" dirty="0" smtClean="0">
                <a:latin typeface="Times New Roman"/>
                <a:cs typeface="Times New Roman"/>
              </a:rPr>
              <a:t>c</a:t>
            </a:r>
            <a:r>
              <a:rPr lang="en-CA" sz="1100" spc="-10" dirty="0" smtClean="0">
                <a:latin typeface="Times New Roman"/>
                <a:cs typeface="Times New Roman"/>
              </a:rPr>
              <a:t>t</a:t>
            </a:r>
            <a:r>
              <a:rPr lang="en-CA" sz="1100" spc="-20" dirty="0" smtClean="0">
                <a:latin typeface="Times New Roman"/>
                <a:cs typeface="Times New Roman"/>
              </a:rPr>
              <a:t>e</a:t>
            </a:r>
            <a:r>
              <a:rPr lang="en-CA" sz="1100" dirty="0" smtClean="0">
                <a:latin typeface="Times New Roman"/>
                <a:cs typeface="Times New Roman"/>
              </a:rPr>
              <a:t>d </a:t>
            </a:r>
            <a:r>
              <a:rPr lang="en-CA" sz="1100" spc="-10" dirty="0" smtClean="0">
                <a:latin typeface="Times New Roman"/>
                <a:cs typeface="Times New Roman"/>
              </a:rPr>
              <a:t>t</a:t>
            </a:r>
            <a:r>
              <a:rPr lang="en-CA" sz="1100" dirty="0" smtClean="0">
                <a:latin typeface="Times New Roman"/>
                <a:cs typeface="Times New Roman"/>
              </a:rPr>
              <a:t>o </a:t>
            </a:r>
            <a:r>
              <a:rPr lang="en-CA" sz="1100" spc="-15" dirty="0" smtClean="0">
                <a:latin typeface="Times New Roman"/>
                <a:cs typeface="Times New Roman"/>
              </a:rPr>
              <a:t>v</a:t>
            </a:r>
            <a:r>
              <a:rPr lang="en-CA" sz="1100" spc="-20" dirty="0" smtClean="0">
                <a:latin typeface="Times New Roman"/>
                <a:cs typeface="Times New Roman"/>
              </a:rPr>
              <a:t>a</a:t>
            </a:r>
            <a:r>
              <a:rPr lang="en-CA" sz="1100" spc="-10" dirty="0" smtClean="0">
                <a:latin typeface="Times New Roman"/>
                <a:cs typeface="Times New Roman"/>
              </a:rPr>
              <a:t>lu</a:t>
            </a:r>
            <a:r>
              <a:rPr lang="en-CA" sz="1100" spc="-20" dirty="0" smtClean="0">
                <a:latin typeface="Times New Roman"/>
                <a:cs typeface="Times New Roman"/>
              </a:rPr>
              <a:t>e</a:t>
            </a:r>
            <a:r>
              <a:rPr lang="en-CA" sz="1100" dirty="0" smtClean="0">
                <a:latin typeface="Times New Roman"/>
                <a:cs typeface="Times New Roman"/>
              </a:rPr>
              <a:t>s of </a:t>
            </a:r>
            <a:r>
              <a:rPr lang="en-CA" sz="1100" spc="-10" dirty="0" smtClean="0">
                <a:latin typeface="Times New Roman"/>
                <a:cs typeface="Times New Roman"/>
              </a:rPr>
              <a:t>j</a:t>
            </a:r>
            <a:r>
              <a:rPr lang="en-CA" sz="1100" dirty="0" smtClean="0">
                <a:latin typeface="Times New Roman"/>
                <a:cs typeface="Times New Roman"/>
              </a:rPr>
              <a:t>us</a:t>
            </a:r>
            <a:r>
              <a:rPr lang="en-CA" sz="1100" spc="-10" dirty="0" smtClean="0">
                <a:latin typeface="Times New Roman"/>
                <a:cs typeface="Times New Roman"/>
              </a:rPr>
              <a:t>t</a:t>
            </a:r>
            <a:r>
              <a:rPr lang="en-CA" sz="1100" dirty="0" smtClean="0">
                <a:latin typeface="Times New Roman"/>
                <a:cs typeface="Times New Roman"/>
              </a:rPr>
              <a:t> </a:t>
            </a:r>
            <a:r>
              <a:rPr lang="en-CA" sz="1100" spc="-15" dirty="0" smtClean="0">
                <a:latin typeface="Times New Roman"/>
                <a:cs typeface="Times New Roman"/>
              </a:rPr>
              <a:t>one</a:t>
            </a:r>
            <a:r>
              <a:rPr lang="en-CA" sz="1100" spc="-5" dirty="0" smtClean="0">
                <a:latin typeface="Times New Roman"/>
                <a:cs typeface="Times New Roman"/>
              </a:rPr>
              <a:t> </a:t>
            </a:r>
            <a:r>
              <a:rPr lang="en-CA" sz="1100" spc="-15" dirty="0" smtClean="0">
                <a:latin typeface="Times New Roman"/>
                <a:cs typeface="Times New Roman"/>
              </a:rPr>
              <a:t>type</a:t>
            </a:r>
            <a:endParaRPr lang="en-CA" sz="1100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A0EB2-E5FD-479D-94FC-89EC658A531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9861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3977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3112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5247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buClr>
                <a:srgbClr val="FF0000"/>
              </a:buClr>
              <a:tabLst>
                <a:tab pos="355600" algn="l"/>
              </a:tabLst>
            </a:pPr>
            <a:r>
              <a:rPr lang="en-CA" sz="1200" dirty="0" smtClean="0"/>
              <a:t>In Python 3, the division operator / always yields a floating point result.</a:t>
            </a:r>
          </a:p>
          <a:p>
            <a:pPr marL="12700">
              <a:lnSpc>
                <a:spcPct val="100000"/>
              </a:lnSpc>
              <a:buClr>
                <a:srgbClr val="FF0000"/>
              </a:buClr>
              <a:tabLst>
                <a:tab pos="355600" algn="l"/>
              </a:tabLst>
            </a:pPr>
            <a:r>
              <a:rPr lang="en-CA" sz="1200" b="1" dirty="0" smtClean="0"/>
              <a:t>floor division</a:t>
            </a:r>
            <a:r>
              <a:rPr lang="en-CA" sz="1200" dirty="0" smtClean="0"/>
              <a:t> uses the token </a:t>
            </a:r>
            <a:r>
              <a:rPr lang="en-CA" sz="1200" i="1" dirty="0" smtClean="0"/>
              <a:t>//</a:t>
            </a:r>
            <a:endParaRPr lang="en-CA" sz="1200" b="1" i="1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Clr>
                <a:srgbClr val="FF0000"/>
              </a:buClr>
              <a:tabLst>
                <a:tab pos="355600" algn="l"/>
              </a:tabLst>
            </a:pPr>
            <a:r>
              <a:rPr lang="en-CA" sz="1200" dirty="0" smtClean="0"/>
              <a:t>So </a:t>
            </a:r>
            <a:r>
              <a:rPr lang="en-CA" sz="1200" i="1" dirty="0" smtClean="0"/>
              <a:t>6 // 4</a:t>
            </a:r>
            <a:r>
              <a:rPr lang="en-CA" sz="1200" dirty="0" smtClean="0"/>
              <a:t> yields </a:t>
            </a:r>
            <a:r>
              <a:rPr lang="en-CA" sz="1200" i="1" dirty="0" smtClean="0"/>
              <a:t>1</a:t>
            </a:r>
            <a:r>
              <a:rPr lang="en-CA" sz="1200" dirty="0" smtClean="0"/>
              <a:t>, but </a:t>
            </a:r>
            <a:r>
              <a:rPr lang="en-CA" sz="1200" i="1" dirty="0" smtClean="0"/>
              <a:t>-6 // 4</a:t>
            </a:r>
            <a:r>
              <a:rPr lang="en-CA" sz="1200" dirty="0" smtClean="0"/>
              <a:t> might surprise you!</a:t>
            </a:r>
            <a:endParaRPr lang="en-CA" sz="1200" b="1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Clr>
                <a:srgbClr val="FF0000"/>
              </a:buClr>
              <a:tabLst>
                <a:tab pos="355600" algn="l"/>
              </a:tabLst>
            </a:pPr>
            <a:endParaRPr lang="en-CA" sz="1200" b="1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A0EB2-E5FD-479D-94FC-89EC658A531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6580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0136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0651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3101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mtClean="0"/>
              <a:t>Overview, Types &amp; Expressions</a:t>
            </a:r>
            <a:endParaRPr lang="en-CA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CA" spc="-10" smtClean="0"/>
              <a:t>8/29/14</a:t>
            </a:r>
            <a:endParaRPr lang="en-CA" spc="-1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Overview, Types &amp; Expressions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CA" spc="-10" smtClean="0"/>
              <a:t>8/29/14</a:t>
            </a:r>
            <a:endParaRPr lang="en-CA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Overview, Types &amp; Expressions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CA" spc="-10" smtClean="0"/>
              <a:t>8/29/14</a:t>
            </a:r>
            <a:endParaRPr lang="en-CA" spc="-10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Overview, Types &amp; Expressions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CA" spc="-10" smtClean="0"/>
              <a:t>8/29/14</a:t>
            </a:r>
            <a:endParaRPr lang="en-CA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Overview, Types &amp; Expressions</a:t>
            </a:r>
            <a:endParaRPr lang="en-CA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CA" spc="-10" smtClean="0"/>
              <a:t>8/29/14</a:t>
            </a:r>
            <a:endParaRPr lang="en-CA" spc="-1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marL="12700">
              <a:lnSpc>
                <a:spcPct val="100000"/>
              </a:lnSpc>
            </a:pPr>
            <a:r>
              <a:rPr lang="en-US" smtClean="0"/>
              <a:t>Overview, Types &amp; Expressions</a:t>
            </a:r>
            <a:endParaRPr lang="en-CA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marL="12700">
              <a:lnSpc>
                <a:spcPct val="100000"/>
              </a:lnSpc>
            </a:pPr>
            <a:r>
              <a:rPr lang="en-CA" spc="-10" smtClean="0"/>
              <a:t>8/29/14</a:t>
            </a:r>
            <a:endParaRPr lang="en-CA"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marL="12700">
              <a:lnSpc>
                <a:spcPct val="100000"/>
              </a:lnSpc>
            </a:pPr>
            <a:r>
              <a:rPr lang="en-US" smtClean="0"/>
              <a:t>Overview, Types &amp; Expressions</a:t>
            </a:r>
            <a:endParaRPr lang="en-CA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marL="12700">
              <a:lnSpc>
                <a:spcPct val="100000"/>
              </a:lnSpc>
            </a:pPr>
            <a:r>
              <a:rPr lang="en-CA" spc="-10" smtClean="0"/>
              <a:t>8/29/14</a:t>
            </a:r>
            <a:endParaRPr lang="en-CA" spc="-1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Overview, Types &amp; Expressions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CA" spc="-10" smtClean="0"/>
              <a:t>8/29/14</a:t>
            </a:r>
            <a:endParaRPr lang="en-CA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Overview, Types &amp; Expressions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CA" spc="-10" smtClean="0"/>
              <a:t>8/29/14</a:t>
            </a:r>
            <a:endParaRPr lang="en-CA" spc="-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Overview, Types &amp; Expressions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CA" spc="-10" smtClean="0"/>
              <a:t>8/29/14</a:t>
            </a:r>
            <a:endParaRPr lang="en-CA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marL="12700">
              <a:lnSpc>
                <a:spcPct val="100000"/>
              </a:lnSpc>
            </a:pPr>
            <a:r>
              <a:rPr lang="en-US" smtClean="0"/>
              <a:t>Overview, Types &amp; Expressions</a:t>
            </a:r>
            <a:endParaRPr lang="en-CA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 marL="12700">
              <a:lnSpc>
                <a:spcPct val="100000"/>
              </a:lnSpc>
            </a:pPr>
            <a:r>
              <a:rPr lang="en-CA" spc="-10" smtClean="0"/>
              <a:t>8/29/14</a:t>
            </a:r>
            <a:endParaRPr lang="en-CA" spc="-1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mtClean="0"/>
              <a:t>Overview, Types &amp; Expressions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CA" spc="-10" smtClean="0"/>
              <a:t>8/29/14</a:t>
            </a:r>
            <a:endParaRPr lang="en-CA" spc="-10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odingbat.com/python" TargetMode="External"/><Relationship Id="rId2" Type="http://schemas.openxmlformats.org/officeDocument/2006/relationships/hyperlink" Target="http://pythontutor.com/visualize.html#mode=edi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590800"/>
            <a:ext cx="8610600" cy="3276600"/>
          </a:xfrm>
        </p:spPr>
        <p:txBody>
          <a:bodyPr>
            <a:normAutofit fontScale="90000"/>
          </a:bodyPr>
          <a:lstStyle/>
          <a:p>
            <a:pPr lvl="0" algn="ctr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600" b="1" cap="none" dirty="0">
                <a:solidFill>
                  <a:srgbClr val="FDDC9D"/>
                </a:solidFill>
                <a:latin typeface="Arial Narrow" pitchFamily="34" charset="0"/>
                <a:ea typeface="ヒラギノ角ゴ Pro W3" pitchFamily="-48" charset="-128"/>
                <a:cs typeface="+mn-cs"/>
              </a:rPr>
              <a:t>CPSC </a:t>
            </a:r>
            <a:r>
              <a:rPr lang="en-US" sz="2600" b="1" cap="none" dirty="0" smtClean="0">
                <a:solidFill>
                  <a:srgbClr val="FDDC9D"/>
                </a:solidFill>
                <a:latin typeface="Arial Narrow" pitchFamily="34" charset="0"/>
                <a:ea typeface="ヒラギノ角ゴ Pro W3" pitchFamily="-48" charset="-128"/>
                <a:cs typeface="+mn-cs"/>
              </a:rPr>
              <a:t>111BV</a:t>
            </a:r>
            <a:r>
              <a:rPr lang="en-US" sz="2600" b="1" cap="none" dirty="0">
                <a:solidFill>
                  <a:srgbClr val="FDDC9D"/>
                </a:solidFill>
                <a:latin typeface="Arial Narrow" pitchFamily="34" charset="0"/>
                <a:ea typeface="ヒラギノ角ゴ Pro W3" pitchFamily="-48" charset="-128"/>
                <a:cs typeface="+mn-cs"/>
              </a:rPr>
              <a:t/>
            </a:r>
            <a:br>
              <a:rPr lang="en-US" sz="2600" b="1" cap="none" dirty="0">
                <a:solidFill>
                  <a:srgbClr val="FDDC9D"/>
                </a:solidFill>
                <a:latin typeface="Arial Narrow" pitchFamily="34" charset="0"/>
                <a:ea typeface="ヒラギノ角ゴ Pro W3" pitchFamily="-48" charset="-128"/>
                <a:cs typeface="+mn-cs"/>
              </a:rPr>
            </a:br>
            <a:r>
              <a:rPr lang="en-US" sz="3700" b="1" cap="none" dirty="0">
                <a:solidFill>
                  <a:srgbClr val="FDD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ヒラギノ角ゴ Pro W3" pitchFamily="-48" charset="-128"/>
                <a:cs typeface="Arial" charset="0"/>
              </a:rPr>
              <a:t>Introduction to </a:t>
            </a:r>
            <a:r>
              <a:rPr lang="en-US" sz="3700" b="1" cap="none" dirty="0" smtClean="0">
                <a:solidFill>
                  <a:srgbClr val="FDD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ヒラギノ角ゴ Pro W3" pitchFamily="-48" charset="-128"/>
                <a:cs typeface="Arial" charset="0"/>
              </a:rPr>
              <a:t>Computation</a:t>
            </a:r>
            <a:r>
              <a:rPr lang="en-US" sz="3000" b="1" cap="none" dirty="0">
                <a:solidFill>
                  <a:prstClr val="black"/>
                </a:solidFill>
                <a:latin typeface="Arial" charset="0"/>
                <a:ea typeface="ヒラギノ角ゴ Pro W3" pitchFamily="-48" charset="-128"/>
                <a:cs typeface="+mn-cs"/>
              </a:rPr>
              <a:t/>
            </a:r>
            <a:br>
              <a:rPr lang="en-US" sz="3000" b="1" cap="none" dirty="0">
                <a:solidFill>
                  <a:prstClr val="black"/>
                </a:solidFill>
                <a:latin typeface="Arial" charset="0"/>
                <a:ea typeface="ヒラギノ角ゴ Pro W3" pitchFamily="-48" charset="-128"/>
                <a:cs typeface="+mn-cs"/>
              </a:rPr>
            </a:br>
            <a:r>
              <a:rPr lang="en-US" sz="3000" b="1" cap="none" dirty="0">
                <a:solidFill>
                  <a:srgbClr val="FDDC9D"/>
                </a:solidFill>
                <a:latin typeface="Arial" charset="0"/>
                <a:ea typeface="ヒラギノ角ゴ Pro W3" pitchFamily="-48" charset="-128"/>
                <a:cs typeface="+mn-cs"/>
              </a:rPr>
              <a:t/>
            </a:r>
            <a:br>
              <a:rPr lang="en-US" sz="3000" b="1" cap="none" dirty="0">
                <a:solidFill>
                  <a:srgbClr val="FDDC9D"/>
                </a:solidFill>
                <a:latin typeface="Arial" charset="0"/>
                <a:ea typeface="ヒラギノ角ゴ Pro W3" pitchFamily="-48" charset="-128"/>
                <a:cs typeface="+mn-cs"/>
              </a:rPr>
            </a:br>
            <a:r>
              <a:rPr lang="en-US" sz="2200" b="1" cap="none" dirty="0">
                <a:solidFill>
                  <a:srgbClr val="FDDC9D"/>
                </a:solidFill>
                <a:latin typeface="Times New Roman" pitchFamily="-48" charset="0"/>
                <a:ea typeface="ヒラギノ角ゴ Pro W3" pitchFamily="-48" charset="-128"/>
                <a:cs typeface="+mn-cs"/>
              </a:rPr>
              <a:t/>
            </a:r>
            <a:br>
              <a:rPr lang="en-US" sz="2200" b="1" cap="none" dirty="0">
                <a:solidFill>
                  <a:srgbClr val="FDDC9D"/>
                </a:solidFill>
                <a:latin typeface="Times New Roman" pitchFamily="-48" charset="0"/>
                <a:ea typeface="ヒラギノ角ゴ Pro W3" pitchFamily="-48" charset="-128"/>
                <a:cs typeface="+mn-cs"/>
              </a:rPr>
            </a:br>
            <a:r>
              <a:rPr lang="en-US" sz="3000" b="1" cap="none" dirty="0">
                <a:solidFill>
                  <a:srgbClr val="FDDC9D"/>
                </a:solidFill>
                <a:latin typeface="Arial" charset="0"/>
                <a:ea typeface="ヒラギノ角ゴ Pro W3" pitchFamily="-48" charset="-128"/>
                <a:cs typeface="+mn-cs"/>
              </a:rPr>
              <a:t>by </a:t>
            </a:r>
            <a:r>
              <a:rPr lang="en-US" sz="3000" b="1" cap="none" dirty="0">
                <a:solidFill>
                  <a:prstClr val="black"/>
                </a:solidFill>
                <a:latin typeface="Arial" charset="0"/>
                <a:ea typeface="ヒラギノ角ゴ Pro W3" pitchFamily="-48" charset="-128"/>
                <a:cs typeface="+mn-cs"/>
              </a:rPr>
              <a:t/>
            </a:r>
            <a:br>
              <a:rPr lang="en-US" sz="3000" b="1" cap="none" dirty="0">
                <a:solidFill>
                  <a:prstClr val="black"/>
                </a:solidFill>
                <a:latin typeface="Arial" charset="0"/>
                <a:ea typeface="ヒラギノ角ゴ Pro W3" pitchFamily="-48" charset="-128"/>
                <a:cs typeface="+mn-cs"/>
              </a:rPr>
            </a:br>
            <a:r>
              <a:rPr lang="en-US" sz="3000" b="1" cap="none" dirty="0">
                <a:solidFill>
                  <a:srgbClr val="FDDC9D"/>
                </a:solidFill>
                <a:latin typeface="Arial Black" pitchFamily="34" charset="0"/>
                <a:ea typeface="ヒラギノ角ゴ Pro W3" pitchFamily="-48" charset="-128"/>
                <a:cs typeface="+mn-cs"/>
              </a:rPr>
              <a:t>Dr. Ahmed </a:t>
            </a:r>
            <a:r>
              <a:rPr lang="en-US" sz="3000" b="1" cap="none" dirty="0" err="1">
                <a:solidFill>
                  <a:srgbClr val="FDDC9D"/>
                </a:solidFill>
                <a:latin typeface="Arial Black" pitchFamily="34" charset="0"/>
                <a:ea typeface="ヒラギノ角ゴ Pro W3" pitchFamily="-48" charset="-128"/>
                <a:cs typeface="+mn-cs"/>
              </a:rPr>
              <a:t>Malki</a:t>
            </a:r>
            <a:r>
              <a:rPr lang="en-CA" sz="3000" cap="none" dirty="0">
                <a:solidFill>
                  <a:srgbClr val="FDDC9D"/>
                </a:solidFill>
                <a:latin typeface="Calibri"/>
                <a:ea typeface="+mn-ea"/>
                <a:cs typeface="+mn-cs"/>
              </a:rPr>
              <a:t/>
            </a:r>
            <a:br>
              <a:rPr lang="en-CA" sz="3000" cap="none" dirty="0">
                <a:solidFill>
                  <a:srgbClr val="FDDC9D"/>
                </a:solidFill>
                <a:latin typeface="Calibri"/>
                <a:ea typeface="+mn-ea"/>
                <a:cs typeface="+mn-cs"/>
              </a:rPr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>
                <a:solidFill>
                  <a:srgbClr val="000000"/>
                </a:solidFill>
                <a:latin typeface="Matura MT Script Capitals" panose="03020802060602070202" pitchFamily="66" charset="0"/>
                <a:ea typeface="Tahoma" panose="020B0604030504040204" pitchFamily="34" charset="0"/>
                <a:cs typeface="Tahoma" panose="020B0604030504040204" pitchFamily="34" charset="0"/>
              </a:rPr>
              <a:t>Algorithms are the heart of all computation</a:t>
            </a:r>
            <a:endParaRPr lang="en-CA" dirty="0">
              <a:latin typeface="Matura MT Script Capitals" panose="03020802060602070202" pitchFamily="66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685800"/>
            <a:ext cx="853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DDC9D"/>
                </a:solidFill>
                <a:effectLst/>
                <a:uLnTx/>
                <a:uFillTx/>
                <a:latin typeface="Calibri"/>
              </a:rPr>
              <a:t>Alexander College - </a:t>
            </a:r>
            <a:r>
              <a:rPr lang="en-US" altLang="en-US" sz="3200" b="1" kern="0" noProof="0" dirty="0" smtClean="0">
                <a:solidFill>
                  <a:srgbClr val="FDDC9D"/>
                </a:solidFill>
                <a:latin typeface="Calibri"/>
              </a:rPr>
              <a:t>Vancouver</a:t>
            </a: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DDC9D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DDC9D"/>
                </a:solidFill>
                <a:effectLst/>
                <a:uLnTx/>
                <a:uFillTx/>
                <a:latin typeface="Calibri"/>
              </a:rPr>
              <a:t>Campus</a:t>
            </a:r>
            <a:endParaRPr kumimoji="0" lang="en-US" sz="4400" b="0" i="0" u="none" strike="noStrike" kern="0" cap="all" spc="0" normalizeH="0" baseline="0" noProof="0" dirty="0">
              <a:ln>
                <a:noFill/>
              </a:ln>
              <a:solidFill>
                <a:srgbClr val="FDDC9D"/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1</a:t>
            </a:fld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52400" y="6172200"/>
            <a:ext cx="1994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Winter</a:t>
            </a:r>
            <a:r>
              <a:rPr lang="en-CA" alt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2018 </a:t>
            </a:r>
            <a:endParaRPr lang="en-CA" altLang="en-US" sz="24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96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648" y="385346"/>
            <a:ext cx="81534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CA" b="1" spc="-3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</a:t>
            </a:r>
            <a:r>
              <a:rPr b="1" spc="-3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ython 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</a:t>
            </a:r>
            <a:r>
              <a:rPr b="1" spc="-25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</a:t>
            </a:r>
            <a:r>
              <a:rPr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</a:t>
            </a:r>
            <a:r>
              <a:rPr b="1" spc="-15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ons</a:t>
            </a:r>
            <a:endParaRPr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13558" y="1482322"/>
            <a:ext cx="8458200" cy="5186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lang="en-CA" sz="2800" dirty="0" smtClean="0"/>
              <a:t>An</a:t>
            </a:r>
            <a:r>
              <a:rPr lang="en-CA" sz="2800" dirty="0"/>
              <a:t> </a:t>
            </a:r>
            <a:r>
              <a:rPr lang="en-CA" sz="2800" b="1" dirty="0"/>
              <a:t>expression</a:t>
            </a:r>
            <a:r>
              <a:rPr lang="en-CA" sz="2800" dirty="0"/>
              <a:t> is a combination of values, variables, operators, and calls to </a:t>
            </a:r>
            <a:r>
              <a:rPr lang="en-CA" sz="2800" dirty="0" smtClean="0"/>
              <a:t>functions</a:t>
            </a:r>
          </a:p>
          <a:p>
            <a:pPr marL="355600" indent="-342900">
              <a:lnSpc>
                <a:spcPct val="100000"/>
              </a:lnSpc>
              <a:buClr>
                <a:srgbClr val="FF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lang="en-CA" sz="2800" dirty="0"/>
              <a:t>20+32   hour-1   hour*60+minute   minute/60   5**2   (5+9)*(15-7) are </a:t>
            </a:r>
            <a:r>
              <a:rPr lang="en-CA" sz="2800" dirty="0" smtClean="0"/>
              <a:t>all </a:t>
            </a:r>
            <a:r>
              <a:rPr lang="en-CA" sz="2800" dirty="0"/>
              <a:t>legal Python expressions</a:t>
            </a:r>
            <a:endParaRPr lang="en-CA" sz="2800" dirty="0" smtClean="0"/>
          </a:p>
          <a:p>
            <a:pPr marL="12700">
              <a:lnSpc>
                <a:spcPct val="100000"/>
              </a:lnSpc>
              <a:buClr>
                <a:srgbClr val="FF0000"/>
              </a:buClr>
              <a:tabLst>
                <a:tab pos="355600" algn="l"/>
              </a:tabLst>
            </a:pPr>
            <a:r>
              <a:rPr lang="en-CA" sz="3600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en-CA" sz="3600" b="1" u="sng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Does something</a:t>
            </a:r>
          </a:p>
          <a:p>
            <a:pPr marL="469265" lvl="0">
              <a:spcBef>
                <a:spcPts val="745"/>
              </a:spcBef>
            </a:pPr>
            <a:r>
              <a:rPr lang="en-CA" sz="3200" spc="-1015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lang="en-CA" sz="320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CA" sz="3200" dirty="0">
                <a:solidFill>
                  <a:prstClr val="black"/>
                </a:solidFill>
                <a:latin typeface="Times New Roman"/>
                <a:cs typeface="Times New Roman"/>
              </a:rPr>
              <a:t>Python executes</a:t>
            </a:r>
          </a:p>
          <a:p>
            <a:pPr marL="469265" lvl="0">
              <a:spcBef>
                <a:spcPts val="760"/>
              </a:spcBef>
            </a:pPr>
            <a:r>
              <a:rPr lang="en-CA" sz="3200" spc="-1015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lang="en-CA" sz="320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CA" sz="3200" dirty="0">
                <a:solidFill>
                  <a:prstClr val="black"/>
                </a:solidFill>
                <a:latin typeface="Times New Roman"/>
                <a:cs typeface="Times New Roman"/>
              </a:rPr>
              <a:t>Need not result in a </a:t>
            </a:r>
            <a:r>
              <a:rPr lang="en-CA" sz="3200" dirty="0" smtClean="0">
                <a:solidFill>
                  <a:prstClr val="black"/>
                </a:solidFill>
                <a:latin typeface="Times New Roman"/>
                <a:cs typeface="Times New Roman"/>
              </a:rPr>
              <a:t>value</a:t>
            </a:r>
            <a:endParaRPr lang="en-CA" sz="2000" dirty="0"/>
          </a:p>
          <a:p>
            <a:pPr marL="12700">
              <a:lnSpc>
                <a:spcPct val="100000"/>
              </a:lnSpc>
              <a:buClr>
                <a:srgbClr val="FF0000"/>
              </a:buClr>
              <a:tabLst>
                <a:tab pos="355600" algn="l"/>
              </a:tabLst>
            </a:pPr>
            <a:r>
              <a:rPr lang="en-CA" sz="3600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endParaRPr lang="en-CA" sz="2000" b="1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469265" lvl="0">
              <a:spcBef>
                <a:spcPts val="745"/>
              </a:spcBef>
            </a:pPr>
            <a:r>
              <a:rPr lang="en-CA" sz="3200" spc="-1015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lang="en-CA" sz="320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CA" sz="3200" dirty="0">
                <a:solidFill>
                  <a:prstClr val="black"/>
                </a:solidFill>
                <a:latin typeface="Times New Roman"/>
                <a:cs typeface="Times New Roman"/>
              </a:rPr>
              <a:t>print </a:t>
            </a:r>
            <a:r>
              <a:rPr lang="en-CA" sz="3200" dirty="0" smtClean="0">
                <a:solidFill>
                  <a:prstClr val="black"/>
                </a:solidFill>
                <a:latin typeface="Times New Roman"/>
                <a:cs typeface="Times New Roman"/>
              </a:rPr>
              <a:t>(“</a:t>
            </a:r>
            <a:r>
              <a:rPr lang="en-CA" sz="3200" dirty="0">
                <a:solidFill>
                  <a:prstClr val="black"/>
                </a:solidFill>
                <a:latin typeface="Times New Roman"/>
                <a:cs typeface="Times New Roman"/>
              </a:rPr>
              <a:t>Hello</a:t>
            </a:r>
            <a:r>
              <a:rPr lang="en-CA" sz="3200" dirty="0" smtClean="0">
                <a:solidFill>
                  <a:prstClr val="black"/>
                </a:solidFill>
                <a:latin typeface="Times New Roman"/>
                <a:cs typeface="Times New Roman"/>
              </a:rPr>
              <a:t>”)</a:t>
            </a:r>
            <a:endParaRPr lang="en-CA" sz="3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265" lvl="0">
              <a:spcBef>
                <a:spcPts val="760"/>
              </a:spcBef>
            </a:pPr>
            <a:r>
              <a:rPr lang="en-CA" sz="3200" spc="-1015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lang="en-CA" sz="320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CA" sz="3200" dirty="0">
                <a:solidFill>
                  <a:prstClr val="black"/>
                </a:solidFill>
                <a:latin typeface="Times New Roman"/>
                <a:cs typeface="Times New Roman"/>
              </a:rPr>
              <a:t>import </a:t>
            </a:r>
            <a:r>
              <a:rPr lang="en-CA" sz="3200" dirty="0" smtClean="0">
                <a:solidFill>
                  <a:prstClr val="black"/>
                </a:solidFill>
                <a:latin typeface="Times New Roman"/>
                <a:cs typeface="Times New Roman"/>
              </a:rPr>
              <a:t>math</a:t>
            </a:r>
            <a:endParaRPr lang="en-CA" sz="3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5356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spc="-3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</a:t>
            </a:r>
            <a:r>
              <a:rPr lang="en-CA" b="1" spc="-3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converter </a:t>
            </a:r>
            <a:r>
              <a:rPr lang="en-CA" b="1" spc="-3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11</a:t>
            </a:fld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378952" cy="5334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000" dirty="0">
                <a:solidFill>
                  <a:srgbClr val="0000FF"/>
                </a:solidFill>
              </a:rPr>
              <a:t>The </a:t>
            </a:r>
            <a:r>
              <a:rPr lang="en-CA" sz="2000" b="1" i="1" dirty="0" err="1">
                <a:solidFill>
                  <a:srgbClr val="FF0000"/>
                </a:solidFill>
              </a:rPr>
              <a:t>int</a:t>
            </a:r>
            <a:r>
              <a:rPr lang="en-CA" sz="2000" dirty="0">
                <a:solidFill>
                  <a:srgbClr val="0000FF"/>
                </a:solidFill>
              </a:rPr>
              <a:t> function can take a floating point number or a string, and turn it into an </a:t>
            </a:r>
            <a:r>
              <a:rPr lang="en-CA" sz="2000" dirty="0" err="1" smtClean="0">
                <a:solidFill>
                  <a:srgbClr val="0000FF"/>
                </a:solidFill>
              </a:rPr>
              <a:t>int</a:t>
            </a:r>
            <a:r>
              <a:rPr lang="en-CA" sz="2000" dirty="0" smtClean="0">
                <a:solidFill>
                  <a:srgbClr val="0000FF"/>
                </a:solidFill>
              </a:rPr>
              <a:t>:</a:t>
            </a:r>
          </a:p>
          <a:p>
            <a:pPr marL="0" indent="0">
              <a:buNone/>
            </a:pPr>
            <a:r>
              <a:rPr lang="en-CA" sz="2000" b="1" dirty="0"/>
              <a:t>&gt;&gt;&gt; </a:t>
            </a:r>
            <a:r>
              <a:rPr lang="en-CA" sz="2000" dirty="0" err="1"/>
              <a:t>int</a:t>
            </a:r>
            <a:r>
              <a:rPr lang="en-CA" sz="2000" dirty="0"/>
              <a:t>(3.14) 	</a:t>
            </a:r>
            <a:r>
              <a:rPr lang="en-CA" sz="2000" dirty="0" smtClean="0"/>
              <a:t>						</a:t>
            </a:r>
            <a:r>
              <a:rPr lang="en-CA" sz="2000" b="1" dirty="0" smtClean="0">
                <a:solidFill>
                  <a:srgbClr val="0000FF"/>
                </a:solidFill>
              </a:rPr>
              <a:t>3 </a:t>
            </a:r>
          </a:p>
          <a:p>
            <a:pPr marL="0" indent="0">
              <a:buNone/>
            </a:pPr>
            <a:r>
              <a:rPr lang="en-CA" sz="2000" b="1" dirty="0" smtClean="0"/>
              <a:t>&gt;&gt;&gt; </a:t>
            </a:r>
            <a:r>
              <a:rPr lang="en-CA" sz="2000" dirty="0" err="1" smtClean="0"/>
              <a:t>int</a:t>
            </a:r>
            <a:r>
              <a:rPr lang="en-CA" sz="2000" dirty="0" smtClean="0"/>
              <a:t>(</a:t>
            </a:r>
            <a:r>
              <a:rPr lang="en-CA" sz="2000" dirty="0"/>
              <a:t>4</a:t>
            </a:r>
            <a:r>
              <a:rPr lang="en-CA" sz="2000" dirty="0" smtClean="0"/>
              <a:t>.9999</a:t>
            </a:r>
            <a:r>
              <a:rPr lang="en-CA" sz="2000" dirty="0"/>
              <a:t>) </a:t>
            </a:r>
            <a:r>
              <a:rPr lang="en-CA" sz="2000" i="1" dirty="0"/>
              <a:t># This doesn't round to the closest </a:t>
            </a:r>
            <a:r>
              <a:rPr lang="en-CA" sz="2000" i="1" dirty="0" err="1"/>
              <a:t>int</a:t>
            </a:r>
            <a:r>
              <a:rPr lang="en-CA" sz="2000" i="1" dirty="0"/>
              <a:t>!</a:t>
            </a:r>
            <a:r>
              <a:rPr lang="en-CA" sz="2000" dirty="0"/>
              <a:t> 	</a:t>
            </a:r>
            <a:r>
              <a:rPr lang="en-CA" sz="2000" dirty="0" smtClean="0"/>
              <a:t>	</a:t>
            </a:r>
            <a:r>
              <a:rPr lang="en-CA" sz="2000" b="1" dirty="0" smtClean="0">
                <a:solidFill>
                  <a:srgbClr val="0000FF"/>
                </a:solidFill>
              </a:rPr>
              <a:t>4</a:t>
            </a:r>
          </a:p>
          <a:p>
            <a:pPr marL="0" indent="0">
              <a:buNone/>
            </a:pPr>
            <a:r>
              <a:rPr lang="en-CA" sz="2000" b="1" dirty="0"/>
              <a:t>&gt;&gt;&gt; </a:t>
            </a:r>
            <a:r>
              <a:rPr lang="en-CA" sz="2000" dirty="0" err="1"/>
              <a:t>int</a:t>
            </a:r>
            <a:r>
              <a:rPr lang="en-CA" sz="2000" dirty="0"/>
              <a:t>("2345") </a:t>
            </a:r>
            <a:r>
              <a:rPr lang="en-CA" sz="2000" i="1" dirty="0"/>
              <a:t># Parse a string to produce an </a:t>
            </a:r>
            <a:r>
              <a:rPr lang="en-CA" sz="2000" i="1" dirty="0" err="1"/>
              <a:t>int</a:t>
            </a:r>
            <a:r>
              <a:rPr lang="en-CA" sz="2000" dirty="0"/>
              <a:t> </a:t>
            </a:r>
            <a:r>
              <a:rPr lang="en-CA" sz="2000" dirty="0" smtClean="0"/>
              <a:t>		</a:t>
            </a:r>
            <a:r>
              <a:rPr lang="en-CA" sz="2000" b="1" dirty="0" smtClean="0">
                <a:solidFill>
                  <a:srgbClr val="0000FF"/>
                </a:solidFill>
              </a:rPr>
              <a:t>2345 </a:t>
            </a:r>
          </a:p>
          <a:p>
            <a:pPr marL="0" indent="0">
              <a:buNone/>
            </a:pPr>
            <a:r>
              <a:rPr lang="en-CA" sz="2000" b="1" dirty="0" smtClean="0"/>
              <a:t>&gt;&gt;&gt; </a:t>
            </a:r>
            <a:r>
              <a:rPr lang="en-CA" sz="2000" dirty="0" err="1"/>
              <a:t>int</a:t>
            </a:r>
            <a:r>
              <a:rPr lang="en-CA" sz="2000" dirty="0"/>
              <a:t>(17) </a:t>
            </a:r>
            <a:r>
              <a:rPr lang="en-CA" sz="2000" i="1" dirty="0"/>
              <a:t># It even works if </a:t>
            </a:r>
            <a:r>
              <a:rPr lang="en-CA" sz="2000" i="1" dirty="0" err="1"/>
              <a:t>arg</a:t>
            </a:r>
            <a:r>
              <a:rPr lang="en-CA" sz="2000" i="1" dirty="0"/>
              <a:t> is already an </a:t>
            </a:r>
            <a:r>
              <a:rPr lang="en-CA" sz="2000" i="1" dirty="0" err="1"/>
              <a:t>int</a:t>
            </a:r>
            <a:r>
              <a:rPr lang="en-CA" sz="2000" dirty="0"/>
              <a:t> </a:t>
            </a:r>
            <a:r>
              <a:rPr lang="en-CA" sz="2000" dirty="0" smtClean="0"/>
              <a:t>		</a:t>
            </a:r>
            <a:r>
              <a:rPr lang="en-CA" sz="2000" b="1" dirty="0" smtClean="0">
                <a:solidFill>
                  <a:srgbClr val="0000FF"/>
                </a:solidFill>
              </a:rPr>
              <a:t>17</a:t>
            </a:r>
          </a:p>
          <a:p>
            <a:pPr marL="0" indent="0">
              <a:buNone/>
            </a:pPr>
            <a:r>
              <a:rPr lang="en-CA" sz="2000" b="1" dirty="0"/>
              <a:t>&gt;&gt;&gt; </a:t>
            </a:r>
            <a:r>
              <a:rPr lang="en-CA" sz="2000" dirty="0" err="1"/>
              <a:t>int</a:t>
            </a:r>
            <a:r>
              <a:rPr lang="en-CA" sz="2000" dirty="0"/>
              <a:t>("</a:t>
            </a:r>
            <a:r>
              <a:rPr lang="en-CA" sz="2000" dirty="0" smtClean="0"/>
              <a:t>24 </a:t>
            </a:r>
            <a:r>
              <a:rPr lang="en-CA" sz="2000" dirty="0"/>
              <a:t>books</a:t>
            </a:r>
            <a:r>
              <a:rPr lang="en-CA" sz="2000" dirty="0" smtClean="0"/>
              <a:t>")	</a:t>
            </a:r>
            <a:r>
              <a:rPr lang="en-CA" sz="2000" dirty="0" err="1" smtClean="0">
                <a:solidFill>
                  <a:srgbClr val="FF0000"/>
                </a:solidFill>
              </a:rPr>
              <a:t>ValueError</a:t>
            </a:r>
            <a:r>
              <a:rPr lang="en-CA" sz="2000" dirty="0">
                <a:solidFill>
                  <a:srgbClr val="FF0000"/>
                </a:solidFill>
              </a:rPr>
              <a:t>: invalid literal for </a:t>
            </a:r>
            <a:r>
              <a:rPr lang="en-CA" sz="2000" dirty="0" err="1">
                <a:solidFill>
                  <a:srgbClr val="FF0000"/>
                </a:solidFill>
              </a:rPr>
              <a:t>int</a:t>
            </a:r>
            <a:r>
              <a:rPr lang="en-CA" sz="2000" dirty="0">
                <a:solidFill>
                  <a:srgbClr val="FF0000"/>
                </a:solidFill>
              </a:rPr>
              <a:t>() with base 10: </a:t>
            </a:r>
            <a:r>
              <a:rPr lang="en-CA" sz="2000" dirty="0" smtClean="0">
                <a:solidFill>
                  <a:srgbClr val="FF0000"/>
                </a:solidFill>
              </a:rPr>
              <a:t>'24 books</a:t>
            </a:r>
            <a:r>
              <a:rPr lang="en-CA" sz="2000" dirty="0">
                <a:solidFill>
                  <a:srgbClr val="FF0000"/>
                </a:solidFill>
              </a:rPr>
              <a:t>'</a:t>
            </a:r>
            <a:endParaRPr lang="en-CA" sz="2000" b="1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 smtClean="0">
                <a:solidFill>
                  <a:srgbClr val="0000FF"/>
                </a:solidFill>
              </a:rPr>
              <a:t>The </a:t>
            </a:r>
            <a:r>
              <a:rPr lang="en-CA" sz="2000" b="1" i="1" dirty="0" smtClean="0">
                <a:solidFill>
                  <a:srgbClr val="FF0000"/>
                </a:solidFill>
              </a:rPr>
              <a:t>float</a:t>
            </a:r>
            <a:r>
              <a:rPr lang="en-CA" sz="2000" dirty="0" smtClean="0">
                <a:solidFill>
                  <a:srgbClr val="0000FF"/>
                </a:solidFill>
              </a:rPr>
              <a:t> function can </a:t>
            </a:r>
            <a:r>
              <a:rPr lang="en-CA" sz="2000" dirty="0">
                <a:solidFill>
                  <a:srgbClr val="0000FF"/>
                </a:solidFill>
              </a:rPr>
              <a:t>turn an integer, a float, or a syntactically legal string into a </a:t>
            </a:r>
            <a:r>
              <a:rPr lang="en-CA" sz="2000" dirty="0" smtClean="0">
                <a:solidFill>
                  <a:srgbClr val="0000FF"/>
                </a:solidFill>
              </a:rPr>
              <a:t>float:</a:t>
            </a:r>
          </a:p>
          <a:p>
            <a:pPr marL="0" indent="0">
              <a:buNone/>
            </a:pPr>
            <a:r>
              <a:rPr lang="en-CA" sz="2000" b="1" dirty="0"/>
              <a:t>&gt;&gt;&gt; </a:t>
            </a:r>
            <a:r>
              <a:rPr lang="en-CA" sz="2000" dirty="0"/>
              <a:t>float(17) </a:t>
            </a:r>
            <a:r>
              <a:rPr lang="en-CA" sz="2000" dirty="0" smtClean="0"/>
              <a:t>							</a:t>
            </a:r>
            <a:r>
              <a:rPr lang="en-CA" sz="2000" b="1" dirty="0" smtClean="0">
                <a:solidFill>
                  <a:srgbClr val="0000FF"/>
                </a:solidFill>
              </a:rPr>
              <a:t>17.0</a:t>
            </a:r>
            <a:r>
              <a:rPr lang="en-CA" sz="2000" dirty="0" smtClean="0"/>
              <a:t> </a:t>
            </a:r>
          </a:p>
          <a:p>
            <a:pPr marL="0" indent="0">
              <a:buNone/>
            </a:pPr>
            <a:r>
              <a:rPr lang="en-CA" sz="2000" b="1" dirty="0" smtClean="0"/>
              <a:t>&gt;&gt;&gt; </a:t>
            </a:r>
            <a:r>
              <a:rPr lang="en-CA" sz="2000" dirty="0"/>
              <a:t>float("123.45") </a:t>
            </a:r>
            <a:r>
              <a:rPr lang="en-CA" sz="2000" dirty="0" smtClean="0"/>
              <a:t>					         </a:t>
            </a:r>
            <a:r>
              <a:rPr lang="en-CA" sz="2000" b="1" dirty="0" smtClean="0">
                <a:solidFill>
                  <a:srgbClr val="0000FF"/>
                </a:solidFill>
              </a:rPr>
              <a:t>123.45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 smtClean="0">
                <a:solidFill>
                  <a:srgbClr val="0000FF"/>
                </a:solidFill>
              </a:rPr>
              <a:t>The </a:t>
            </a:r>
            <a:r>
              <a:rPr lang="en-CA" sz="2000" dirty="0">
                <a:solidFill>
                  <a:srgbClr val="0000FF"/>
                </a:solidFill>
              </a:rPr>
              <a:t>type converter </a:t>
            </a:r>
            <a:r>
              <a:rPr lang="en-CA" sz="2000" b="1" i="1" dirty="0" err="1">
                <a:solidFill>
                  <a:srgbClr val="FF0000"/>
                </a:solidFill>
              </a:rPr>
              <a:t>str</a:t>
            </a:r>
            <a:r>
              <a:rPr lang="en-CA" sz="2000" dirty="0">
                <a:solidFill>
                  <a:srgbClr val="0000FF"/>
                </a:solidFill>
              </a:rPr>
              <a:t> turns its argument into a string:</a:t>
            </a:r>
            <a:endParaRPr lang="en-CA" sz="20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CA" sz="2000" b="1" dirty="0"/>
              <a:t>&gt;&gt;&gt; </a:t>
            </a:r>
            <a:r>
              <a:rPr lang="en-CA" sz="2000" dirty="0" err="1" smtClean="0"/>
              <a:t>str</a:t>
            </a:r>
            <a:r>
              <a:rPr lang="en-CA" sz="2000" dirty="0" smtClean="0"/>
              <a:t>(5) 	</a:t>
            </a:r>
            <a:r>
              <a:rPr lang="en-CA" sz="2000" b="1" dirty="0" smtClean="0">
                <a:solidFill>
                  <a:srgbClr val="0000FF"/>
                </a:solidFill>
              </a:rPr>
              <a:t>‘5'</a:t>
            </a:r>
            <a:r>
              <a:rPr lang="en-CA" sz="2000" dirty="0" smtClean="0"/>
              <a:t> 		</a:t>
            </a:r>
            <a:r>
              <a:rPr lang="en-CA" sz="2000" b="1" dirty="0" smtClean="0"/>
              <a:t>&gt;&gt;&gt; </a:t>
            </a:r>
            <a:r>
              <a:rPr lang="en-CA" sz="2000" dirty="0" err="1" smtClean="0"/>
              <a:t>str</a:t>
            </a:r>
            <a:r>
              <a:rPr lang="en-CA" sz="2000" dirty="0" smtClean="0"/>
              <a:t>(3.45</a:t>
            </a:r>
            <a:r>
              <a:rPr lang="en-CA" sz="2000" dirty="0"/>
              <a:t>) </a:t>
            </a:r>
            <a:r>
              <a:rPr lang="en-CA" sz="2000" dirty="0" smtClean="0"/>
              <a:t>			</a:t>
            </a:r>
            <a:r>
              <a:rPr lang="en-CA" sz="2000" b="1" dirty="0" smtClean="0">
                <a:solidFill>
                  <a:srgbClr val="0000FF"/>
                </a:solidFill>
              </a:rPr>
              <a:t>'3.45</a:t>
            </a:r>
            <a:r>
              <a:rPr lang="en-CA" sz="2000" b="1" dirty="0">
                <a:solidFill>
                  <a:srgbClr val="0000FF"/>
                </a:solidFill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0251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648" y="385346"/>
            <a:ext cx="81534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b="1" spc="-1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 V</a:t>
            </a:r>
            <a:r>
              <a:rPr b="1" spc="-2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b="1" spc="-1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30019"/>
            <a:ext cx="7997825" cy="1965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32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Ever</a:t>
            </a:r>
            <a:r>
              <a:rPr sz="3200" b="1" dirty="0">
                <a:solidFill>
                  <a:srgbClr val="800000"/>
                </a:solidFill>
                <a:latin typeface="Times New Roman"/>
                <a:cs typeface="Times New Roman"/>
              </a:rPr>
              <a:t>yth</a:t>
            </a:r>
            <a:r>
              <a:rPr sz="32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i</a:t>
            </a:r>
            <a:r>
              <a:rPr sz="3200" b="1" dirty="0">
                <a:solidFill>
                  <a:srgbClr val="800000"/>
                </a:solidFill>
                <a:latin typeface="Times New Roman"/>
                <a:cs typeface="Times New Roman"/>
              </a:rPr>
              <a:t>ng </a:t>
            </a:r>
            <a:r>
              <a:rPr sz="3200" dirty="0">
                <a:latin typeface="Times New Roman"/>
                <a:cs typeface="Times New Roman"/>
              </a:rPr>
              <a:t>on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co</a:t>
            </a:r>
            <a:r>
              <a:rPr sz="3200" spc="-30" dirty="0">
                <a:latin typeface="Times New Roman"/>
                <a:cs typeface="Times New Roman"/>
              </a:rPr>
              <a:t>m</a:t>
            </a:r>
            <a:r>
              <a:rPr sz="3200" spc="-20" dirty="0">
                <a:latin typeface="Times New Roman"/>
                <a:cs typeface="Times New Roman"/>
              </a:rPr>
              <a:t>pu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spc="-2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r </a:t>
            </a:r>
            <a:r>
              <a:rPr sz="3200" spc="-15" dirty="0">
                <a:latin typeface="Times New Roman"/>
                <a:cs typeface="Times New Roman"/>
              </a:rPr>
              <a:t>r</a:t>
            </a:r>
            <a:r>
              <a:rPr sz="3200" spc="-20" dirty="0">
                <a:latin typeface="Times New Roman"/>
                <a:cs typeface="Times New Roman"/>
              </a:rPr>
              <a:t>educe</a:t>
            </a:r>
            <a:r>
              <a:rPr sz="3200" dirty="0">
                <a:latin typeface="Times New Roman"/>
                <a:cs typeface="Times New Roman"/>
              </a:rPr>
              <a:t>s 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o </a:t>
            </a:r>
            <a:r>
              <a:rPr sz="3200" spc="-20" dirty="0">
                <a:latin typeface="Times New Roman"/>
                <a:cs typeface="Times New Roman"/>
              </a:rPr>
              <a:t>nu</a:t>
            </a:r>
            <a:r>
              <a:rPr sz="3200" spc="-30" dirty="0">
                <a:latin typeface="Times New Roman"/>
                <a:cs typeface="Times New Roman"/>
              </a:rPr>
              <a:t>m</a:t>
            </a:r>
            <a:r>
              <a:rPr sz="3200" spc="-20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rs</a:t>
            </a:r>
            <a:endParaRPr sz="3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630"/>
              </a:spcBef>
            </a:pPr>
            <a:r>
              <a:rPr sz="2800" spc="-885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800" spc="2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Le</a:t>
            </a:r>
            <a:r>
              <a:rPr sz="2800" spc="-10" dirty="0">
                <a:latin typeface="Times New Roman"/>
                <a:cs typeface="Times New Roman"/>
              </a:rPr>
              <a:t>tt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rs </a:t>
            </a:r>
            <a:r>
              <a:rPr sz="2800" spc="-10" dirty="0">
                <a:latin typeface="Times New Roman"/>
                <a:cs typeface="Times New Roman"/>
              </a:rPr>
              <a:t>r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pr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nt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 by </a:t>
            </a:r>
            <a:r>
              <a:rPr sz="2800" spc="-20" dirty="0">
                <a:latin typeface="Times New Roman"/>
                <a:cs typeface="Times New Roman"/>
              </a:rPr>
              <a:t>numbe</a:t>
            </a:r>
            <a:r>
              <a:rPr sz="2800" dirty="0">
                <a:latin typeface="Times New Roman"/>
                <a:cs typeface="Times New Roman"/>
              </a:rPr>
              <a:t>rs (ASCII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c</a:t>
            </a:r>
            <a:r>
              <a:rPr sz="2800" spc="-15" dirty="0">
                <a:latin typeface="Times New Roman"/>
                <a:cs typeface="Times New Roman"/>
              </a:rPr>
              <a:t>od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s)</a:t>
            </a:r>
            <a:endParaRPr sz="2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640"/>
              </a:spcBef>
            </a:pPr>
            <a:r>
              <a:rPr sz="2800" spc="-885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800" spc="2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15" dirty="0">
                <a:latin typeface="Times New Roman"/>
                <a:cs typeface="Times New Roman"/>
              </a:rPr>
              <a:t>ix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c</a:t>
            </a:r>
            <a:r>
              <a:rPr sz="2800" spc="-15" dirty="0">
                <a:latin typeface="Times New Roman"/>
                <a:cs typeface="Times New Roman"/>
              </a:rPr>
              <a:t>ol</a:t>
            </a:r>
            <a:r>
              <a:rPr sz="2800" dirty="0">
                <a:latin typeface="Times New Roman"/>
                <a:cs typeface="Times New Roman"/>
              </a:rPr>
              <a:t>ors 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re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thr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numbe</a:t>
            </a:r>
            <a:r>
              <a:rPr sz="2800" dirty="0">
                <a:latin typeface="Times New Roman"/>
                <a:cs typeface="Times New Roman"/>
              </a:rPr>
              <a:t>rs </a:t>
            </a:r>
            <a:r>
              <a:rPr sz="2800" spc="-10" dirty="0">
                <a:latin typeface="Times New Roman"/>
                <a:cs typeface="Times New Roman"/>
              </a:rPr>
              <a:t>(r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d, </a:t>
            </a:r>
            <a:r>
              <a:rPr sz="2800" spc="-15" dirty="0">
                <a:latin typeface="Times New Roman"/>
                <a:cs typeface="Times New Roman"/>
              </a:rPr>
              <a:t>blu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15" dirty="0">
                <a:latin typeface="Times New Roman"/>
                <a:cs typeface="Times New Roman"/>
              </a:rPr>
              <a:t>gr</a:t>
            </a:r>
            <a:r>
              <a:rPr sz="2800" spc="-20" dirty="0">
                <a:latin typeface="Times New Roman"/>
                <a:cs typeface="Times New Roman"/>
              </a:rPr>
              <a:t>ee</a:t>
            </a:r>
            <a:r>
              <a:rPr sz="2800" dirty="0">
                <a:latin typeface="Times New Roman"/>
                <a:cs typeface="Times New Roman"/>
              </a:rPr>
              <a:t>n)</a:t>
            </a:r>
            <a:endParaRPr sz="2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740"/>
              </a:spcBef>
            </a:pPr>
            <a:r>
              <a:rPr sz="2800" spc="-885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800" spc="2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 how </a:t>
            </a:r>
            <a:r>
              <a:rPr sz="2800" spc="-20" dirty="0">
                <a:latin typeface="Times New Roman"/>
                <a:cs typeface="Times New Roman"/>
              </a:rPr>
              <a:t>ca</a:t>
            </a:r>
            <a:r>
              <a:rPr sz="2800" dirty="0">
                <a:latin typeface="Times New Roman"/>
                <a:cs typeface="Times New Roman"/>
              </a:rPr>
              <a:t>n P</a:t>
            </a:r>
            <a:r>
              <a:rPr sz="2800" spc="-15" dirty="0">
                <a:latin typeface="Times New Roman"/>
                <a:cs typeface="Times New Roman"/>
              </a:rPr>
              <a:t>yt</a:t>
            </a:r>
            <a:r>
              <a:rPr sz="2800" dirty="0">
                <a:latin typeface="Times New Roman"/>
                <a:cs typeface="Times New Roman"/>
              </a:rPr>
              <a:t>hon 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ll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ll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th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numbe</a:t>
            </a:r>
            <a:r>
              <a:rPr sz="2800" dirty="0">
                <a:latin typeface="Times New Roman"/>
                <a:cs typeface="Times New Roman"/>
              </a:rPr>
              <a:t>rs 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p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rt?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3800855"/>
            <a:ext cx="13843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Typ</a:t>
            </a:r>
            <a:r>
              <a:rPr sz="32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32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439" y="4287520"/>
            <a:ext cx="7465059" cy="145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0009CC"/>
                </a:solidFill>
                <a:latin typeface="Times New Roman"/>
                <a:cs typeface="Times New Roman"/>
              </a:rPr>
              <a:t>A s</a:t>
            </a:r>
            <a:r>
              <a:rPr sz="3200" b="1" spc="-20" dirty="0">
                <a:solidFill>
                  <a:srgbClr val="0009CC"/>
                </a:solidFill>
                <a:latin typeface="Times New Roman"/>
                <a:cs typeface="Times New Roman"/>
              </a:rPr>
              <a:t>e</a:t>
            </a:r>
            <a:r>
              <a:rPr sz="3200" b="1" dirty="0">
                <a:solidFill>
                  <a:srgbClr val="0009CC"/>
                </a:solidFill>
                <a:latin typeface="Times New Roman"/>
                <a:cs typeface="Times New Roman"/>
              </a:rPr>
              <a:t>t of </a:t>
            </a:r>
            <a:r>
              <a:rPr sz="3200" b="1" spc="-20" dirty="0">
                <a:solidFill>
                  <a:srgbClr val="0009CC"/>
                </a:solidFill>
                <a:latin typeface="Times New Roman"/>
                <a:cs typeface="Times New Roman"/>
              </a:rPr>
              <a:t>va</a:t>
            </a:r>
            <a:r>
              <a:rPr sz="3200" b="1" spc="-15" dirty="0">
                <a:solidFill>
                  <a:srgbClr val="0009CC"/>
                </a:solidFill>
                <a:latin typeface="Times New Roman"/>
                <a:cs typeface="Times New Roman"/>
              </a:rPr>
              <a:t>l</a:t>
            </a:r>
            <a:r>
              <a:rPr sz="3200" b="1" dirty="0">
                <a:solidFill>
                  <a:srgbClr val="0009CC"/>
                </a:solidFill>
                <a:latin typeface="Times New Roman"/>
                <a:cs typeface="Times New Roman"/>
              </a:rPr>
              <a:t>u</a:t>
            </a:r>
            <a:r>
              <a:rPr sz="3200" b="1" spc="-20" dirty="0">
                <a:solidFill>
                  <a:srgbClr val="0009CC"/>
                </a:solidFill>
                <a:latin typeface="Times New Roman"/>
                <a:cs typeface="Times New Roman"/>
              </a:rPr>
              <a:t>e</a:t>
            </a:r>
            <a:r>
              <a:rPr sz="3200" b="1" dirty="0">
                <a:solidFill>
                  <a:srgbClr val="0009CC"/>
                </a:solidFill>
                <a:latin typeface="Times New Roman"/>
                <a:cs typeface="Times New Roman"/>
              </a:rPr>
              <a:t>s and th</a:t>
            </a:r>
            <a:r>
              <a:rPr sz="3200" b="1" spc="-15" dirty="0">
                <a:solidFill>
                  <a:srgbClr val="0009CC"/>
                </a:solidFill>
                <a:latin typeface="Times New Roman"/>
                <a:cs typeface="Times New Roman"/>
              </a:rPr>
              <a:t>e</a:t>
            </a:r>
            <a:r>
              <a:rPr sz="3200" b="1" spc="-5" dirty="0">
                <a:solidFill>
                  <a:srgbClr val="0009CC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9CC"/>
                </a:solidFill>
                <a:latin typeface="Times New Roman"/>
                <a:cs typeface="Times New Roman"/>
              </a:rPr>
              <a:t>op</a:t>
            </a:r>
            <a:r>
              <a:rPr sz="3200" b="1" spc="-20" dirty="0">
                <a:solidFill>
                  <a:srgbClr val="0009CC"/>
                </a:solidFill>
                <a:latin typeface="Times New Roman"/>
                <a:cs typeface="Times New Roman"/>
              </a:rPr>
              <a:t>er</a:t>
            </a:r>
            <a:r>
              <a:rPr sz="3200" b="1" spc="-15" dirty="0">
                <a:solidFill>
                  <a:srgbClr val="0009CC"/>
                </a:solidFill>
                <a:latin typeface="Times New Roman"/>
                <a:cs typeface="Times New Roman"/>
              </a:rPr>
              <a:t>ati</a:t>
            </a:r>
            <a:r>
              <a:rPr sz="3200" b="1" dirty="0">
                <a:solidFill>
                  <a:srgbClr val="0009CC"/>
                </a:solidFill>
                <a:latin typeface="Times New Roman"/>
                <a:cs typeface="Times New Roman"/>
              </a:rPr>
              <a:t>ons on th</a:t>
            </a:r>
            <a:r>
              <a:rPr sz="3200" b="1" spc="-20" dirty="0">
                <a:solidFill>
                  <a:srgbClr val="0009CC"/>
                </a:solidFill>
                <a:latin typeface="Times New Roman"/>
                <a:cs typeface="Times New Roman"/>
              </a:rPr>
              <a:t>e</a:t>
            </a:r>
            <a:r>
              <a:rPr sz="3200" b="1" dirty="0">
                <a:solidFill>
                  <a:srgbClr val="0009CC"/>
                </a:solidFill>
                <a:latin typeface="Times New Roman"/>
                <a:cs typeface="Times New Roman"/>
              </a:rPr>
              <a:t>m.</a:t>
            </a:r>
            <a:endParaRPr sz="32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730"/>
              </a:spcBef>
              <a:tabLst>
                <a:tab pos="4997450" algn="l"/>
              </a:tabLst>
            </a:pPr>
            <a:r>
              <a:rPr sz="2800" spc="-885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800" spc="2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x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mpl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 of </a:t>
            </a:r>
            <a:r>
              <a:rPr sz="2800" spc="-15" dirty="0">
                <a:latin typeface="Times New Roman"/>
                <a:cs typeface="Times New Roman"/>
              </a:rPr>
              <a:t>op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r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ti</a:t>
            </a:r>
            <a:r>
              <a:rPr sz="2800" dirty="0">
                <a:latin typeface="Times New Roman"/>
                <a:cs typeface="Times New Roman"/>
              </a:rPr>
              <a:t>ons</a:t>
            </a:r>
            <a:r>
              <a:rPr sz="2800" spc="-10" dirty="0">
                <a:latin typeface="Times New Roman"/>
                <a:cs typeface="Times New Roman"/>
              </a:rPr>
              <a:t>: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+,</a:t>
            </a:r>
            <a:r>
              <a:rPr sz="2800" dirty="0">
                <a:latin typeface="Times New Roman"/>
                <a:cs typeface="Times New Roman"/>
              </a:rPr>
              <a:t> -, </a:t>
            </a:r>
            <a:r>
              <a:rPr sz="2800" spc="-10" dirty="0">
                <a:latin typeface="Times New Roman"/>
                <a:cs typeface="Times New Roman"/>
              </a:rPr>
              <a:t>/</a:t>
            </a:r>
            <a:r>
              <a:rPr sz="2800" dirty="0">
                <a:latin typeface="Times New Roman"/>
                <a:cs typeface="Times New Roman"/>
              </a:rPr>
              <a:t>,	*</a:t>
            </a:r>
            <a:endParaRPr sz="2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640"/>
              </a:spcBef>
            </a:pPr>
            <a:r>
              <a:rPr sz="2800" spc="-885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800" spc="2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m</a:t>
            </a:r>
            <a:r>
              <a:rPr sz="2800" spc="-20" dirty="0">
                <a:latin typeface="Times New Roman"/>
                <a:cs typeface="Times New Roman"/>
              </a:rPr>
              <a:t>ea</a:t>
            </a:r>
            <a:r>
              <a:rPr sz="2800" spc="-15" dirty="0">
                <a:latin typeface="Times New Roman"/>
                <a:cs typeface="Times New Roman"/>
              </a:rPr>
              <a:t>ni</a:t>
            </a:r>
            <a:r>
              <a:rPr sz="2800" dirty="0">
                <a:latin typeface="Times New Roman"/>
                <a:cs typeface="Times New Roman"/>
              </a:rPr>
              <a:t>ng of </a:t>
            </a:r>
            <a:r>
              <a:rPr sz="2800" spc="-15" dirty="0">
                <a:latin typeface="Times New Roman"/>
                <a:cs typeface="Times New Roman"/>
              </a:rPr>
              <a:t>th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d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p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nds on </a:t>
            </a:r>
            <a:r>
              <a:rPr sz="2800" spc="-15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type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0800" y="3581400"/>
            <a:ext cx="4495800" cy="523240"/>
          </a:xfrm>
          <a:prstGeom prst="rect">
            <a:avLst/>
          </a:prstGeom>
          <a:solidFill>
            <a:srgbClr val="FFFDA9"/>
          </a:solidFill>
          <a:ln w="9524">
            <a:solidFill>
              <a:srgbClr val="FFFDA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9565">
              <a:lnSpc>
                <a:spcPct val="100000"/>
              </a:lnSpc>
            </a:pPr>
            <a:r>
              <a:rPr sz="2800" b="1" spc="-25" dirty="0">
                <a:latin typeface="Times New Roman"/>
                <a:cs typeface="Times New Roman"/>
              </a:rPr>
              <a:t>Me</a:t>
            </a:r>
            <a:r>
              <a:rPr sz="2800" b="1" spc="-20" dirty="0">
                <a:latin typeface="Times New Roman"/>
                <a:cs typeface="Times New Roman"/>
              </a:rPr>
              <a:t>mor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-20" dirty="0">
                <a:latin typeface="Times New Roman"/>
                <a:cs typeface="Times New Roman"/>
              </a:rPr>
              <a:t>z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th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dirty="0">
                <a:latin typeface="Times New Roman"/>
                <a:cs typeface="Times New Roman"/>
              </a:rPr>
              <a:t>s d</a:t>
            </a:r>
            <a:r>
              <a:rPr sz="2800" b="1" spc="-20" dirty="0">
                <a:latin typeface="Times New Roman"/>
                <a:cs typeface="Times New Roman"/>
              </a:rPr>
              <a:t>e</a:t>
            </a:r>
            <a:r>
              <a:rPr sz="2800" b="1" spc="-80" dirty="0">
                <a:latin typeface="Times New Roman"/>
                <a:cs typeface="Times New Roman"/>
              </a:rPr>
              <a:t>fi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iti</a:t>
            </a:r>
            <a:r>
              <a:rPr sz="2800" b="1" dirty="0">
                <a:latin typeface="Times New Roman"/>
                <a:cs typeface="Times New Roman"/>
              </a:rPr>
              <a:t>on!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</a:t>
            </a:r>
            <a:r>
              <a:rPr lang="en-CA" sz="3200" b="1" spc="-15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</a:t>
            </a:r>
            <a:r>
              <a:rPr lang="en-CA" sz="3200" b="1" dirty="0">
                <a:solidFill>
                  <a:srgbClr val="775F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Typ</a:t>
            </a:r>
            <a:r>
              <a:rPr lang="en-CA" sz="3200" b="1" spc="-15" dirty="0">
                <a:solidFill>
                  <a:srgbClr val="775F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CA" sz="3200" b="1" spc="-5" dirty="0">
                <a:solidFill>
                  <a:srgbClr val="775F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3200" b="1" spc="-35" dirty="0" err="1" smtClean="0">
                <a:solidFill>
                  <a:srgbClr val="775F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  <a:cs typeface="Bookman Old Style"/>
              </a:rPr>
              <a:t>int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13</a:t>
            </a:fld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sz="4000" dirty="0">
                <a:solidFill>
                  <a:srgbClr val="FF0000"/>
                </a:solidFill>
                <a:latin typeface="Times-Roman"/>
              </a:rPr>
              <a:t>• </a:t>
            </a:r>
            <a:r>
              <a:rPr lang="en-CA" sz="4000" dirty="0" smtClean="0">
                <a:solidFill>
                  <a:srgbClr val="000000"/>
                </a:solidFill>
                <a:latin typeface="Times-Roman"/>
              </a:rPr>
              <a:t>Type </a:t>
            </a:r>
            <a:r>
              <a:rPr lang="en-CA" sz="4000" b="1" dirty="0" err="1">
                <a:solidFill>
                  <a:srgbClr val="0000FF"/>
                </a:solidFill>
                <a:latin typeface="Times-Bold"/>
              </a:rPr>
              <a:t>int</a:t>
            </a:r>
            <a:r>
              <a:rPr lang="en-CA" sz="4000" b="1" dirty="0">
                <a:solidFill>
                  <a:srgbClr val="0000FF"/>
                </a:solidFill>
                <a:latin typeface="Times-Bold"/>
              </a:rPr>
              <a:t> </a:t>
            </a:r>
            <a:r>
              <a:rPr lang="en-CA" sz="4000" dirty="0">
                <a:solidFill>
                  <a:srgbClr val="000000"/>
                </a:solidFill>
                <a:latin typeface="Times-Roman"/>
              </a:rPr>
              <a:t>represents </a:t>
            </a:r>
            <a:r>
              <a:rPr lang="en-CA" sz="4000" dirty="0">
                <a:solidFill>
                  <a:srgbClr val="FF0000"/>
                </a:solidFill>
                <a:latin typeface="Times-Roman"/>
              </a:rPr>
              <a:t>integers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3300" dirty="0" smtClean="0">
                <a:solidFill>
                  <a:srgbClr val="0000FF"/>
                </a:solidFill>
                <a:latin typeface="Times-Roman"/>
              </a:rPr>
              <a:t>values</a:t>
            </a:r>
            <a:r>
              <a:rPr lang="en-CA" sz="3300" dirty="0">
                <a:solidFill>
                  <a:srgbClr val="000000"/>
                </a:solidFill>
                <a:latin typeface="Times-Roman"/>
              </a:rPr>
              <a:t>: …, –3, –2, –1, 0, 1, 2, 3, 4, 5, …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dirty="0" smtClean="0">
                <a:solidFill>
                  <a:srgbClr val="000000"/>
                </a:solidFill>
                <a:latin typeface="Times-Roman"/>
              </a:rPr>
              <a:t>Integer </a:t>
            </a:r>
            <a:r>
              <a:rPr lang="en-CA" dirty="0">
                <a:solidFill>
                  <a:srgbClr val="000000"/>
                </a:solidFill>
                <a:latin typeface="Times-Roman"/>
              </a:rPr>
              <a:t>literals look like this: </a:t>
            </a:r>
            <a:r>
              <a:rPr lang="en-CA" dirty="0">
                <a:solidFill>
                  <a:srgbClr val="000000"/>
                </a:solidFill>
                <a:latin typeface="AmericanTypewriter-Condensed"/>
              </a:rPr>
              <a:t>1</a:t>
            </a:r>
            <a:r>
              <a:rPr lang="en-CA" dirty="0">
                <a:solidFill>
                  <a:srgbClr val="000000"/>
                </a:solidFill>
                <a:latin typeface="Times-Roman"/>
              </a:rPr>
              <a:t>, </a:t>
            </a:r>
            <a:r>
              <a:rPr lang="en-CA" dirty="0">
                <a:solidFill>
                  <a:srgbClr val="000000"/>
                </a:solidFill>
                <a:latin typeface="AmericanTypewriter-Condensed"/>
              </a:rPr>
              <a:t>45</a:t>
            </a:r>
            <a:r>
              <a:rPr lang="en-CA" dirty="0">
                <a:solidFill>
                  <a:srgbClr val="000000"/>
                </a:solidFill>
                <a:latin typeface="Times-Roman"/>
              </a:rPr>
              <a:t>, </a:t>
            </a:r>
            <a:r>
              <a:rPr lang="en-CA" dirty="0">
                <a:solidFill>
                  <a:srgbClr val="000000"/>
                </a:solidFill>
                <a:latin typeface="AmericanTypewriter-Condensed"/>
              </a:rPr>
              <a:t>43028030 </a:t>
            </a:r>
            <a:r>
              <a:rPr lang="en-CA" dirty="0">
                <a:solidFill>
                  <a:srgbClr val="000000"/>
                </a:solidFill>
                <a:latin typeface="Times-Roman"/>
              </a:rPr>
              <a:t>(no commas or periods)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3300" dirty="0" smtClean="0">
                <a:solidFill>
                  <a:srgbClr val="0000FF"/>
                </a:solidFill>
                <a:latin typeface="Times-Roman"/>
              </a:rPr>
              <a:t>operations</a:t>
            </a:r>
            <a:r>
              <a:rPr lang="en-CA" sz="3300" dirty="0">
                <a:solidFill>
                  <a:srgbClr val="000000"/>
                </a:solidFill>
                <a:latin typeface="Times-Roman"/>
              </a:rPr>
              <a:t>: </a:t>
            </a:r>
            <a:r>
              <a:rPr lang="en-CA" sz="3300" dirty="0">
                <a:solidFill>
                  <a:srgbClr val="000000"/>
                </a:solidFill>
                <a:latin typeface="AmericanTypewriter-Condensed"/>
              </a:rPr>
              <a:t>+</a:t>
            </a:r>
            <a:r>
              <a:rPr lang="en-CA" sz="3300" dirty="0">
                <a:solidFill>
                  <a:srgbClr val="000000"/>
                </a:solidFill>
                <a:latin typeface="Times-Roman"/>
              </a:rPr>
              <a:t>, </a:t>
            </a:r>
            <a:r>
              <a:rPr lang="en-CA" sz="3300" dirty="0">
                <a:solidFill>
                  <a:srgbClr val="000000"/>
                </a:solidFill>
                <a:latin typeface="AmericanTypewriter-Condensed"/>
              </a:rPr>
              <a:t>–</a:t>
            </a:r>
            <a:r>
              <a:rPr lang="en-CA" sz="3300" dirty="0">
                <a:solidFill>
                  <a:srgbClr val="000000"/>
                </a:solidFill>
                <a:latin typeface="Times-Roman"/>
              </a:rPr>
              <a:t>, </a:t>
            </a:r>
            <a:r>
              <a:rPr lang="en-CA" sz="3300" dirty="0">
                <a:solidFill>
                  <a:srgbClr val="000000"/>
                </a:solidFill>
                <a:latin typeface="AmericanTypewriter-Condensed"/>
              </a:rPr>
              <a:t>*</a:t>
            </a:r>
            <a:r>
              <a:rPr lang="en-CA" sz="3300" dirty="0">
                <a:solidFill>
                  <a:srgbClr val="000000"/>
                </a:solidFill>
                <a:latin typeface="Times-Roman"/>
              </a:rPr>
              <a:t>, </a:t>
            </a:r>
            <a:r>
              <a:rPr lang="en-CA" sz="3300" dirty="0">
                <a:solidFill>
                  <a:srgbClr val="000000"/>
                </a:solidFill>
                <a:latin typeface="AmericanTypewriter-Condensed"/>
              </a:rPr>
              <a:t>/</a:t>
            </a:r>
            <a:r>
              <a:rPr lang="en-CA" sz="3300" dirty="0">
                <a:solidFill>
                  <a:srgbClr val="000000"/>
                </a:solidFill>
                <a:latin typeface="Times-Roman"/>
              </a:rPr>
              <a:t>, </a:t>
            </a:r>
            <a:r>
              <a:rPr lang="en-CA" sz="3300" dirty="0">
                <a:solidFill>
                  <a:srgbClr val="000000"/>
                </a:solidFill>
                <a:latin typeface="AmericanTypewriter-Condensed"/>
              </a:rPr>
              <a:t>**</a:t>
            </a:r>
            <a:r>
              <a:rPr lang="en-CA" sz="3300" dirty="0">
                <a:solidFill>
                  <a:srgbClr val="000000"/>
                </a:solidFill>
                <a:latin typeface="Times-Roman"/>
              </a:rPr>
              <a:t>, unary </a:t>
            </a:r>
            <a:r>
              <a:rPr lang="en-CA" sz="3300" dirty="0" smtClean="0">
                <a:solidFill>
                  <a:srgbClr val="000000"/>
                </a:solidFill>
                <a:latin typeface="AmericanTypewriter-Condensed"/>
              </a:rPr>
              <a:t>–</a:t>
            </a:r>
          </a:p>
          <a:p>
            <a:pPr marL="0" indent="0">
              <a:buNone/>
            </a:pPr>
            <a:r>
              <a:rPr lang="en-CA" sz="3600" dirty="0" smtClean="0">
                <a:solidFill>
                  <a:srgbClr val="000000"/>
                </a:solidFill>
                <a:latin typeface="AmericanTypewriter-Condensed"/>
              </a:rPr>
              <a:t>			</a:t>
            </a:r>
          </a:p>
          <a:p>
            <a:pPr marL="0" indent="0">
              <a:buNone/>
            </a:pPr>
            <a:endParaRPr lang="en-CA" sz="3600" dirty="0" smtClean="0">
              <a:solidFill>
                <a:srgbClr val="000000"/>
              </a:solidFill>
              <a:latin typeface="AmericanTypewriter-Condensed"/>
            </a:endParaRPr>
          </a:p>
          <a:p>
            <a:pPr marL="0" indent="0">
              <a:buNone/>
            </a:pPr>
            <a:endParaRPr lang="en-CA" sz="3600" dirty="0" smtClean="0">
              <a:solidFill>
                <a:srgbClr val="000000"/>
              </a:solidFill>
              <a:latin typeface="AmericanTypewriter-Condensed"/>
            </a:endParaRPr>
          </a:p>
          <a:p>
            <a:pPr marL="0" indent="0">
              <a:buNone/>
            </a:pPr>
            <a:endParaRPr lang="en-CA" sz="3600" dirty="0" smtClean="0">
              <a:solidFill>
                <a:srgbClr val="000000"/>
              </a:solidFill>
              <a:latin typeface="AmericanTypewriter-Condensed"/>
            </a:endParaRPr>
          </a:p>
          <a:p>
            <a:pPr marL="0" indent="0">
              <a:buNone/>
            </a:pPr>
            <a:r>
              <a:rPr lang="en-CA" sz="4000" dirty="0" smtClean="0">
                <a:solidFill>
                  <a:srgbClr val="FF0000"/>
                </a:solidFill>
                <a:latin typeface="Times-Roman"/>
              </a:rPr>
              <a:t>• </a:t>
            </a:r>
            <a:r>
              <a:rPr lang="en-CA" sz="4000" b="1" dirty="0">
                <a:solidFill>
                  <a:srgbClr val="810000"/>
                </a:solidFill>
                <a:latin typeface="Times-Bold"/>
              </a:rPr>
              <a:t>Principle</a:t>
            </a:r>
            <a:r>
              <a:rPr lang="en-CA" sz="4000" dirty="0">
                <a:solidFill>
                  <a:srgbClr val="000000"/>
                </a:solidFill>
                <a:latin typeface="Times-Roman"/>
              </a:rPr>
              <a:t>: operations on </a:t>
            </a:r>
            <a:r>
              <a:rPr lang="en-CA" sz="4000" b="1" dirty="0" err="1">
                <a:solidFill>
                  <a:srgbClr val="000000"/>
                </a:solidFill>
                <a:latin typeface="Times-Bold"/>
              </a:rPr>
              <a:t>int</a:t>
            </a:r>
            <a:r>
              <a:rPr lang="en-CA" sz="4000" b="1" dirty="0">
                <a:solidFill>
                  <a:srgbClr val="000000"/>
                </a:solidFill>
                <a:latin typeface="Times-Bold"/>
              </a:rPr>
              <a:t> </a:t>
            </a:r>
            <a:r>
              <a:rPr lang="en-CA" sz="4000" dirty="0">
                <a:solidFill>
                  <a:srgbClr val="000000"/>
                </a:solidFill>
                <a:latin typeface="Times-Roman"/>
              </a:rPr>
              <a:t>values must yield </a:t>
            </a:r>
            <a:r>
              <a:rPr lang="en-CA" sz="4000" dirty="0" smtClean="0">
                <a:solidFill>
                  <a:srgbClr val="000000"/>
                </a:solidFill>
                <a:latin typeface="Times-Roman"/>
              </a:rPr>
              <a:t>a </a:t>
            </a:r>
            <a:r>
              <a:rPr lang="en-CA" sz="4000" b="1" dirty="0" smtClean="0">
                <a:solidFill>
                  <a:srgbClr val="000000"/>
                </a:solidFill>
                <a:latin typeface="Times-Bold"/>
              </a:rPr>
              <a:t>float</a:t>
            </a:r>
            <a:endParaRPr lang="en-CA" sz="4000" b="1" dirty="0">
              <a:solidFill>
                <a:srgbClr val="000000"/>
              </a:solidFill>
              <a:latin typeface="Times-Bold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3300" b="1" dirty="0" smtClean="0">
                <a:solidFill>
                  <a:srgbClr val="810000"/>
                </a:solidFill>
                <a:latin typeface="Times-Bold"/>
              </a:rPr>
              <a:t>Example</a:t>
            </a:r>
            <a:r>
              <a:rPr lang="en-CA" sz="3300" b="1" dirty="0">
                <a:solidFill>
                  <a:srgbClr val="810000"/>
                </a:solidFill>
                <a:latin typeface="Times-Bold"/>
              </a:rPr>
              <a:t>: </a:t>
            </a:r>
            <a:r>
              <a:rPr lang="en-CA" sz="3300" dirty="0">
                <a:solidFill>
                  <a:srgbClr val="000000"/>
                </a:solidFill>
                <a:latin typeface="AmericanTypewriter-Condensed"/>
              </a:rPr>
              <a:t>1 / 2 </a:t>
            </a:r>
            <a:r>
              <a:rPr lang="en-CA" sz="3300" dirty="0">
                <a:solidFill>
                  <a:srgbClr val="000000"/>
                </a:solidFill>
                <a:latin typeface="Times-Roman"/>
              </a:rPr>
              <a:t>rounds result down to </a:t>
            </a:r>
            <a:r>
              <a:rPr lang="en-CA" sz="3300" dirty="0" smtClean="0">
                <a:solidFill>
                  <a:srgbClr val="000000"/>
                </a:solidFill>
                <a:latin typeface="Times-Roman"/>
              </a:rPr>
              <a:t>0.5</a:t>
            </a:r>
            <a:endParaRPr lang="en-CA" sz="3300" dirty="0">
              <a:solidFill>
                <a:srgbClr val="000000"/>
              </a:solidFill>
              <a:latin typeface="Times-Roman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CA" sz="3000" dirty="0" smtClean="0">
                <a:solidFill>
                  <a:srgbClr val="0000FF"/>
                </a:solidFill>
                <a:latin typeface="Times-Roman"/>
              </a:rPr>
              <a:t>Companion </a:t>
            </a:r>
            <a:r>
              <a:rPr lang="en-CA" sz="3000" dirty="0">
                <a:solidFill>
                  <a:srgbClr val="0000FF"/>
                </a:solidFill>
                <a:latin typeface="Times-Roman"/>
              </a:rPr>
              <a:t>operation</a:t>
            </a:r>
            <a:r>
              <a:rPr lang="en-CA" sz="3000" dirty="0">
                <a:solidFill>
                  <a:srgbClr val="000000"/>
                </a:solidFill>
                <a:latin typeface="Times-Roman"/>
              </a:rPr>
              <a:t>: </a:t>
            </a:r>
            <a:r>
              <a:rPr lang="en-CA" sz="3000" dirty="0">
                <a:solidFill>
                  <a:srgbClr val="000000"/>
                </a:solidFill>
                <a:latin typeface="AmericanTypewriter-Condensed"/>
              </a:rPr>
              <a:t>% </a:t>
            </a:r>
            <a:r>
              <a:rPr lang="en-CA" sz="3000" dirty="0">
                <a:solidFill>
                  <a:srgbClr val="000000"/>
                </a:solidFill>
                <a:latin typeface="Times-Roman"/>
              </a:rPr>
              <a:t>(remainder)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sz="3000" dirty="0" smtClean="0">
                <a:solidFill>
                  <a:srgbClr val="000000"/>
                </a:solidFill>
                <a:latin typeface="AmericanTypewriter-Condensed"/>
              </a:rPr>
              <a:t>7 </a:t>
            </a:r>
            <a:r>
              <a:rPr lang="en-CA" sz="3000" dirty="0">
                <a:solidFill>
                  <a:srgbClr val="000000"/>
                </a:solidFill>
                <a:latin typeface="AmericanTypewriter-Condensed"/>
              </a:rPr>
              <a:t>% 3 </a:t>
            </a:r>
            <a:r>
              <a:rPr lang="en-CA" sz="3000" dirty="0">
                <a:solidFill>
                  <a:srgbClr val="000000"/>
                </a:solidFill>
                <a:latin typeface="Times-Roman"/>
              </a:rPr>
              <a:t>evaluates to 1, remainder when dividing 7 by 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3300" dirty="0" smtClean="0">
                <a:solidFill>
                  <a:srgbClr val="000000"/>
                </a:solidFill>
                <a:latin typeface="Times-Roman"/>
              </a:rPr>
              <a:t>Operator </a:t>
            </a:r>
            <a:r>
              <a:rPr lang="en-CA" sz="3300" dirty="0">
                <a:solidFill>
                  <a:srgbClr val="000000"/>
                </a:solidFill>
                <a:latin typeface="AmericanTypewriter-Condensed"/>
              </a:rPr>
              <a:t>/ </a:t>
            </a:r>
            <a:r>
              <a:rPr lang="en-CA" sz="3300" dirty="0">
                <a:solidFill>
                  <a:srgbClr val="000000"/>
                </a:solidFill>
                <a:latin typeface="Times-Roman"/>
              </a:rPr>
              <a:t>is not an </a:t>
            </a:r>
            <a:r>
              <a:rPr lang="en-CA" sz="3300" b="1" dirty="0" err="1">
                <a:solidFill>
                  <a:srgbClr val="000000"/>
                </a:solidFill>
                <a:latin typeface="Times-Bold"/>
              </a:rPr>
              <a:t>int</a:t>
            </a:r>
            <a:r>
              <a:rPr lang="en-CA" sz="3300" b="1" dirty="0">
                <a:solidFill>
                  <a:srgbClr val="000000"/>
                </a:solidFill>
                <a:latin typeface="Times-Bold"/>
              </a:rPr>
              <a:t> </a:t>
            </a:r>
            <a:r>
              <a:rPr lang="en-CA" sz="3300" dirty="0">
                <a:solidFill>
                  <a:srgbClr val="000000"/>
                </a:solidFill>
                <a:latin typeface="Times-Roman"/>
              </a:rPr>
              <a:t>operation in Python 3 (use </a:t>
            </a:r>
            <a:r>
              <a:rPr lang="en-CA" sz="3300" dirty="0">
                <a:solidFill>
                  <a:srgbClr val="000000"/>
                </a:solidFill>
                <a:latin typeface="AmericanTypewriter-Condensed"/>
              </a:rPr>
              <a:t>// </a:t>
            </a:r>
            <a:r>
              <a:rPr lang="en-CA" sz="3300" dirty="0">
                <a:solidFill>
                  <a:srgbClr val="000000"/>
                </a:solidFill>
                <a:latin typeface="Times-Roman"/>
              </a:rPr>
              <a:t>instead</a:t>
            </a:r>
            <a:r>
              <a:rPr lang="en-CA" sz="3300" dirty="0" smtClean="0">
                <a:solidFill>
                  <a:srgbClr val="000000"/>
                </a:solidFill>
                <a:latin typeface="Times-Roman"/>
              </a:rPr>
              <a:t>)</a:t>
            </a:r>
            <a:endParaRPr lang="en-CA" sz="3300" dirty="0">
              <a:solidFill>
                <a:srgbClr val="000000"/>
              </a:solidFill>
              <a:latin typeface="Times-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667000"/>
            <a:ext cx="1470025" cy="87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541245" y="3059668"/>
            <a:ext cx="1245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1600" dirty="0"/>
              <a:t>To power of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398" y="2723326"/>
            <a:ext cx="1158875" cy="1467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989616" y="3733800"/>
            <a:ext cx="8787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1600" dirty="0" smtClean="0"/>
              <a:t>multiply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54527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</a:t>
            </a:r>
            <a:r>
              <a:rPr lang="en-CA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Operators</a:t>
            </a:r>
            <a:endParaRPr lang="en-CA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14</a:t>
            </a:fld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18433491"/>
              </p:ext>
            </p:extLst>
          </p:nvPr>
        </p:nvGraphicFramePr>
        <p:xfrm>
          <a:off x="609600" y="1600200"/>
          <a:ext cx="8305800" cy="4419604"/>
        </p:xfrm>
        <a:graphic>
          <a:graphicData uri="http://schemas.openxmlformats.org/drawingml/2006/table">
            <a:tbl>
              <a:tblPr firstRow="1" bandRow="1"/>
              <a:tblGrid>
                <a:gridCol w="1226791"/>
                <a:gridCol w="2696085"/>
                <a:gridCol w="1786692"/>
                <a:gridCol w="2596232"/>
              </a:tblGrid>
              <a:tr h="489368"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Command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                 Name</a:t>
                      </a:r>
                      <a:endParaRPr lang="en-CA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       Example</a:t>
                      </a:r>
                      <a:endParaRPr lang="en-CA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                Output</a:t>
                      </a:r>
                      <a:endParaRPr lang="en-CA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5046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Addition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4+5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893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Subtraction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8-5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893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Multiplication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4*5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893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Division </a:t>
                      </a:r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(Float answer)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5/2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893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Division (Float answer)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5.0/2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893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//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Floor Division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9//2  and 9.0//2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and 4.0 (respectively)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893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Modulus (Remainder)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19%3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893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Exponent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2**4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22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648" y="477679"/>
            <a:ext cx="8153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dirty="0">
                <a:solidFill>
                  <a:schemeClr val="accent2">
                    <a:lumMod val="50000"/>
                  </a:schemeClr>
                </a:solidFill>
              </a:rPr>
              <a:t>Examp</a:t>
            </a:r>
            <a:r>
              <a:rPr sz="3200" spc="-15" dirty="0">
                <a:solidFill>
                  <a:schemeClr val="accent2">
                    <a:lumMod val="50000"/>
                  </a:schemeClr>
                </a:solidFill>
              </a:rPr>
              <a:t>le</a:t>
            </a:r>
            <a:r>
              <a:rPr sz="3200" dirty="0">
                <a:solidFill>
                  <a:schemeClr val="accent2">
                    <a:lumMod val="50000"/>
                  </a:schemeClr>
                </a:solidFill>
              </a:rPr>
              <a:t>:</a:t>
            </a:r>
            <a:r>
              <a:rPr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Typ</a:t>
            </a:r>
            <a:r>
              <a:rPr sz="3200" b="1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3200" spc="-5" dirty="0"/>
              <a:t> </a:t>
            </a:r>
            <a:r>
              <a:rPr sz="3200" b="1" spc="-80" dirty="0" smtClean="0">
                <a:solidFill>
                  <a:srgbClr val="0433FF"/>
                </a:solidFill>
                <a:latin typeface="Bookman Old Style"/>
                <a:cs typeface="Bookman Old Style"/>
              </a:rPr>
              <a:t>float</a:t>
            </a:r>
            <a:r>
              <a:rPr lang="en-US" sz="3200" b="1" spc="-80" dirty="0" smtClean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endParaRPr sz="3200" dirty="0">
              <a:solidFill>
                <a:srgbClr val="FF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417319"/>
            <a:ext cx="7631430" cy="5770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buClr>
                <a:srgbClr val="FF0000"/>
              </a:buClr>
              <a:buFont typeface="Times New Roman"/>
              <a:buChar char="•"/>
              <a:tabLst>
                <a:tab pos="300355" algn="l"/>
              </a:tabLst>
            </a:pPr>
            <a:r>
              <a:rPr sz="2800" spc="-25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ype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solidFill>
                  <a:srgbClr val="0000FF"/>
                </a:solidFill>
                <a:latin typeface="Times New Roman"/>
                <a:cs typeface="Times New Roman"/>
              </a:rPr>
              <a:t>fl</a:t>
            </a:r>
            <a:r>
              <a:rPr sz="2800" b="1" dirty="0">
                <a:solidFill>
                  <a:srgbClr val="0000FF"/>
                </a:solidFill>
                <a:latin typeface="Times New Roman"/>
                <a:cs typeface="Times New Roman"/>
              </a:rPr>
              <a:t>oat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(fl</a:t>
            </a:r>
            <a:r>
              <a:rPr sz="2800" spc="-15" dirty="0">
                <a:latin typeface="Times New Roman"/>
                <a:cs typeface="Times New Roman"/>
              </a:rPr>
              <a:t>o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ti</a:t>
            </a:r>
            <a:r>
              <a:rPr sz="2800" dirty="0">
                <a:latin typeface="Times New Roman"/>
                <a:cs typeface="Times New Roman"/>
              </a:rPr>
              <a:t>ng </a:t>
            </a:r>
            <a:r>
              <a:rPr sz="2800" spc="-15" dirty="0">
                <a:latin typeface="Times New Roman"/>
                <a:cs typeface="Times New Roman"/>
              </a:rPr>
              <a:t>point</a:t>
            </a:r>
            <a:r>
              <a:rPr sz="2800" dirty="0">
                <a:latin typeface="Times New Roman"/>
                <a:cs typeface="Times New Roman"/>
              </a:rPr>
              <a:t>) </a:t>
            </a:r>
            <a:r>
              <a:rPr sz="2800" spc="-10" dirty="0">
                <a:latin typeface="Times New Roman"/>
                <a:cs typeface="Times New Roman"/>
              </a:rPr>
              <a:t>r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pr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nt</a:t>
            </a: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ea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numbe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rs</a:t>
            </a:r>
            <a:endParaRPr sz="2800" dirty="0">
              <a:latin typeface="Times New Roman"/>
              <a:cs typeface="Times New Roman"/>
            </a:endParaRPr>
          </a:p>
          <a:p>
            <a:pPr marL="405765">
              <a:lnSpc>
                <a:spcPct val="100000"/>
              </a:lnSpc>
              <a:spcBef>
                <a:spcPts val="705"/>
              </a:spcBef>
              <a:tabLst>
                <a:tab pos="693420" algn="l"/>
              </a:tabLst>
            </a:pPr>
            <a:r>
              <a:rPr sz="2400" spc="-760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400" spc="-76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lu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tingui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h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 </a:t>
            </a:r>
            <a:r>
              <a:rPr sz="2400" spc="-15" dirty="0">
                <a:latin typeface="Times New Roman"/>
                <a:cs typeface="Times New Roman"/>
              </a:rPr>
              <a:t>from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g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rs by 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spc="-20" dirty="0">
                <a:latin typeface="Times New Roman"/>
                <a:cs typeface="Times New Roman"/>
              </a:rPr>
              <a:t>ec</a:t>
            </a:r>
            <a:r>
              <a:rPr sz="2400" spc="-15" dirty="0">
                <a:latin typeface="Times New Roman"/>
                <a:cs typeface="Times New Roman"/>
              </a:rPr>
              <a:t>im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point</a:t>
            </a:r>
            <a:r>
              <a:rPr sz="2400" dirty="0">
                <a:latin typeface="Times New Roman"/>
                <a:cs typeface="Times New Roman"/>
              </a:rPr>
              <a:t>s</a:t>
            </a:r>
          </a:p>
          <a:p>
            <a:pPr marL="1099820" lvl="1" indent="-287020">
              <a:lnSpc>
                <a:spcPct val="100000"/>
              </a:lnSpc>
              <a:spcBef>
                <a:spcPts val="630"/>
              </a:spcBef>
              <a:buClr>
                <a:srgbClr val="FF0000"/>
              </a:buClr>
              <a:buFont typeface="Times New Roman"/>
              <a:buChar char="•"/>
              <a:tabLst>
                <a:tab pos="1100455" algn="l"/>
              </a:tabLst>
            </a:pPr>
            <a:r>
              <a:rPr sz="2000" dirty="0">
                <a:latin typeface="Times New Roman"/>
                <a:cs typeface="Times New Roman"/>
              </a:rPr>
              <a:t>In P</a:t>
            </a:r>
            <a:r>
              <a:rPr sz="2000" spc="-10" dirty="0">
                <a:latin typeface="Times New Roman"/>
                <a:cs typeface="Times New Roman"/>
              </a:rPr>
              <a:t>ython a </a:t>
            </a:r>
            <a:r>
              <a:rPr sz="2000" spc="-15" dirty="0">
                <a:latin typeface="Times New Roman"/>
                <a:cs typeface="Times New Roman"/>
              </a:rPr>
              <a:t>number w</a:t>
            </a:r>
            <a:r>
              <a:rPr sz="2000" spc="-10" dirty="0">
                <a:latin typeface="Times New Roman"/>
                <a:cs typeface="Times New Roman"/>
              </a:rPr>
              <a:t>ith a “.” is a </a:t>
            </a:r>
            <a:r>
              <a:rPr sz="2000" b="1" spc="-55" dirty="0">
                <a:solidFill>
                  <a:srgbClr val="0000FF"/>
                </a:solidFill>
                <a:latin typeface="Times New Roman"/>
                <a:cs typeface="Times New Roman"/>
              </a:rPr>
              <a:t>float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literal </a:t>
            </a:r>
            <a:r>
              <a:rPr sz="2000" spc="-10" dirty="0">
                <a:latin typeface="Times New Roman"/>
                <a:cs typeface="Times New Roman"/>
              </a:rPr>
              <a:t>(e.g. </a:t>
            </a:r>
            <a:r>
              <a:rPr sz="2000" spc="-125" dirty="0">
                <a:solidFill>
                  <a:srgbClr val="008000"/>
                </a:solidFill>
                <a:latin typeface="Arial"/>
                <a:cs typeface="Arial"/>
              </a:rPr>
              <a:t>2.0</a:t>
            </a:r>
            <a:r>
              <a:rPr sz="2000" spc="-125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1099820" lvl="1" indent="-28702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Times New Roman"/>
              <a:buChar char="•"/>
              <a:tabLst>
                <a:tab pos="1100455" algn="l"/>
              </a:tabLst>
            </a:pPr>
            <a:r>
              <a:rPr sz="2000" spc="-10" dirty="0">
                <a:latin typeface="Times New Roman"/>
                <a:cs typeface="Times New Roman"/>
              </a:rPr>
              <a:t>Without a decimal a </a:t>
            </a:r>
            <a:r>
              <a:rPr sz="2000" spc="-15" dirty="0">
                <a:latin typeface="Times New Roman"/>
                <a:cs typeface="Times New Roman"/>
              </a:rPr>
              <a:t>number </a:t>
            </a:r>
            <a:r>
              <a:rPr sz="2000" spc="-10" dirty="0">
                <a:latin typeface="Times New Roman"/>
                <a:cs typeface="Times New Roman"/>
              </a:rPr>
              <a:t>is an </a:t>
            </a:r>
            <a:r>
              <a:rPr sz="20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int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literal </a:t>
            </a:r>
            <a:r>
              <a:rPr sz="2000" spc="-10" dirty="0">
                <a:latin typeface="Times New Roman"/>
                <a:cs typeface="Times New Roman"/>
              </a:rPr>
              <a:t>(e.g. </a:t>
            </a:r>
            <a:r>
              <a:rPr sz="2000" spc="-125" dirty="0">
                <a:solidFill>
                  <a:srgbClr val="008000"/>
                </a:solidFill>
                <a:latin typeface="Arial"/>
                <a:cs typeface="Arial"/>
              </a:rPr>
              <a:t>2</a:t>
            </a:r>
            <a:r>
              <a:rPr sz="2000" spc="-125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405765">
              <a:lnSpc>
                <a:spcPct val="100000"/>
              </a:lnSpc>
              <a:spcBef>
                <a:spcPts val="980"/>
              </a:spcBef>
              <a:tabLst>
                <a:tab pos="693420" algn="l"/>
                <a:tab pos="2505075" algn="l"/>
                <a:tab pos="2886075" algn="l"/>
                <a:tab pos="3267075" algn="l"/>
              </a:tabLst>
            </a:pPr>
            <a:r>
              <a:rPr sz="2400" spc="-760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400" spc="-76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op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ons</a:t>
            </a:r>
            <a:r>
              <a:rPr sz="2400" spc="-10" dirty="0">
                <a:latin typeface="Times New Roman"/>
                <a:cs typeface="Times New Roman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15" dirty="0">
                <a:latin typeface="Arial"/>
                <a:cs typeface="Arial"/>
              </a:rPr>
              <a:t>+</a:t>
            </a:r>
            <a:r>
              <a:rPr sz="2400" dirty="0">
                <a:latin typeface="Times New Roman"/>
                <a:cs typeface="Times New Roman"/>
              </a:rPr>
              <a:t>,	</a:t>
            </a:r>
            <a:r>
              <a:rPr sz="2400" spc="-150" dirty="0">
                <a:latin typeface="Arial"/>
                <a:cs typeface="Arial"/>
              </a:rPr>
              <a:t>–</a:t>
            </a:r>
            <a:r>
              <a:rPr sz="2400" dirty="0">
                <a:latin typeface="Times New Roman"/>
                <a:cs typeface="Times New Roman"/>
              </a:rPr>
              <a:t>,	</a:t>
            </a:r>
            <a:r>
              <a:rPr sz="2400" spc="260" dirty="0">
                <a:latin typeface="Arial"/>
                <a:cs typeface="Arial"/>
              </a:rPr>
              <a:t>*</a:t>
            </a:r>
            <a:r>
              <a:rPr sz="2400" dirty="0">
                <a:latin typeface="Times New Roman"/>
                <a:cs typeface="Times New Roman"/>
              </a:rPr>
              <a:t>,	</a:t>
            </a:r>
            <a:r>
              <a:rPr sz="2400" spc="350" dirty="0">
                <a:latin typeface="Arial"/>
                <a:cs typeface="Arial"/>
              </a:rPr>
              <a:t>/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260" dirty="0">
                <a:latin typeface="Arial"/>
                <a:cs typeface="Arial"/>
              </a:rPr>
              <a:t>**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15" dirty="0">
                <a:latin typeface="Times New Roman"/>
                <a:cs typeface="Times New Roman"/>
              </a:rPr>
              <a:t>un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ry </a:t>
            </a:r>
            <a:r>
              <a:rPr sz="2400" spc="-150" dirty="0">
                <a:latin typeface="Arial"/>
                <a:cs typeface="Arial"/>
              </a:rPr>
              <a:t>–</a:t>
            </a:r>
            <a:endParaRPr sz="2400" dirty="0">
              <a:latin typeface="Arial"/>
              <a:cs typeface="Arial"/>
            </a:endParaRPr>
          </a:p>
          <a:p>
            <a:pPr marL="1099820" indent="-287020">
              <a:lnSpc>
                <a:spcPct val="100000"/>
              </a:lnSpc>
              <a:spcBef>
                <a:spcPts val="225"/>
              </a:spcBef>
              <a:buClr>
                <a:srgbClr val="FF0000"/>
              </a:buClr>
              <a:buFont typeface="Times New Roman"/>
              <a:buChar char="•"/>
              <a:tabLst>
                <a:tab pos="1100455" algn="l"/>
              </a:tabLst>
            </a:pPr>
            <a:r>
              <a:rPr sz="2200" spc="-15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m</a:t>
            </a:r>
            <a:r>
              <a:rPr sz="2200" spc="-15" dirty="0">
                <a:latin typeface="Times New Roman"/>
                <a:cs typeface="Times New Roman"/>
              </a:rPr>
              <a:t>ea</a:t>
            </a:r>
            <a:r>
              <a:rPr sz="2200" spc="-10" dirty="0">
                <a:latin typeface="Times New Roman"/>
                <a:cs typeface="Times New Roman"/>
              </a:rPr>
              <a:t>ni</a:t>
            </a:r>
            <a:r>
              <a:rPr sz="2200" dirty="0">
                <a:latin typeface="Times New Roman"/>
                <a:cs typeface="Times New Roman"/>
              </a:rPr>
              <a:t>ng for </a:t>
            </a:r>
            <a:r>
              <a:rPr sz="2200" spc="-65" dirty="0">
                <a:latin typeface="Times New Roman"/>
                <a:cs typeface="Times New Roman"/>
              </a:rPr>
              <a:t>fl</a:t>
            </a:r>
            <a:r>
              <a:rPr sz="2200" spc="-15" dirty="0">
                <a:latin typeface="Times New Roman"/>
                <a:cs typeface="Times New Roman"/>
              </a:rPr>
              <a:t>oa</a:t>
            </a:r>
            <a:r>
              <a:rPr sz="2200" spc="-10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s </a:t>
            </a:r>
            <a:r>
              <a:rPr sz="2200" spc="-10" dirty="0">
                <a:latin typeface="Times New Roman"/>
                <a:cs typeface="Times New Roman"/>
              </a:rPr>
              <a:t>diff</a:t>
            </a:r>
            <a:r>
              <a:rPr sz="2200" spc="-1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rs </a:t>
            </a:r>
            <a:r>
              <a:rPr sz="2200" spc="-15" dirty="0">
                <a:latin typeface="Times New Roman"/>
                <a:cs typeface="Times New Roman"/>
              </a:rPr>
              <a:t>from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</a:t>
            </a:r>
            <a:r>
              <a:rPr sz="2200" spc="-15" dirty="0">
                <a:latin typeface="Times New Roman"/>
                <a:cs typeface="Times New Roman"/>
              </a:rPr>
              <a:t>a</a:t>
            </a:r>
            <a:r>
              <a:rPr sz="2200" spc="-10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 for </a:t>
            </a:r>
            <a:r>
              <a:rPr sz="2200" spc="-10" dirty="0">
                <a:latin typeface="Times New Roman"/>
                <a:cs typeface="Times New Roman"/>
              </a:rPr>
              <a:t>int</a:t>
            </a:r>
            <a:r>
              <a:rPr sz="2200" dirty="0">
                <a:latin typeface="Times New Roman"/>
                <a:cs typeface="Times New Roman"/>
              </a:rPr>
              <a:t>s</a:t>
            </a:r>
          </a:p>
          <a:p>
            <a:pPr marL="1099820" indent="-287020">
              <a:lnSpc>
                <a:spcPct val="100000"/>
              </a:lnSpc>
              <a:spcBef>
                <a:spcPts val="259"/>
              </a:spcBef>
              <a:buClr>
                <a:srgbClr val="FF0000"/>
              </a:buClr>
              <a:buFont typeface="Times New Roman"/>
              <a:buChar char="•"/>
              <a:tabLst>
                <a:tab pos="1100455" algn="l"/>
              </a:tabLst>
            </a:pPr>
            <a:r>
              <a:rPr sz="2200" b="1" dirty="0">
                <a:solidFill>
                  <a:srgbClr val="800000"/>
                </a:solidFill>
                <a:latin typeface="Times New Roman"/>
                <a:cs typeface="Times New Roman"/>
              </a:rPr>
              <a:t>Examp</a:t>
            </a:r>
            <a:r>
              <a:rPr sz="2200" b="1" spc="-10" dirty="0">
                <a:solidFill>
                  <a:srgbClr val="800000"/>
                </a:solidFill>
                <a:latin typeface="Times New Roman"/>
                <a:cs typeface="Times New Roman"/>
              </a:rPr>
              <a:t>le</a:t>
            </a:r>
            <a:r>
              <a:rPr sz="2200" spc="-10" dirty="0">
                <a:latin typeface="Times New Roman"/>
                <a:cs typeface="Times New Roman"/>
              </a:rPr>
              <a:t>: </a:t>
            </a:r>
            <a:r>
              <a:rPr sz="2200" spc="-70" dirty="0">
                <a:latin typeface="Arial"/>
                <a:cs typeface="Arial"/>
              </a:rPr>
              <a:t>1.0/2.0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eva</a:t>
            </a:r>
            <a:r>
              <a:rPr sz="2200" spc="-10" dirty="0">
                <a:latin typeface="Times New Roman"/>
                <a:cs typeface="Times New Roman"/>
              </a:rPr>
              <a:t>lu</a:t>
            </a:r>
            <a:r>
              <a:rPr sz="2200" spc="-15" dirty="0">
                <a:latin typeface="Times New Roman"/>
                <a:cs typeface="Times New Roman"/>
              </a:rPr>
              <a:t>a</a:t>
            </a:r>
            <a:r>
              <a:rPr sz="2200" spc="-10" dirty="0">
                <a:latin typeface="Times New Roman"/>
                <a:cs typeface="Times New Roman"/>
              </a:rPr>
              <a:t>t</a:t>
            </a:r>
            <a:r>
              <a:rPr sz="2200" spc="-1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s </a:t>
            </a:r>
            <a:r>
              <a:rPr sz="2200" spc="-10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o 0.5</a:t>
            </a:r>
          </a:p>
          <a:p>
            <a:pPr marL="299720" indent="-287020">
              <a:lnSpc>
                <a:spcPct val="100000"/>
              </a:lnSpc>
              <a:spcBef>
                <a:spcPts val="1400"/>
              </a:spcBef>
              <a:buClr>
                <a:srgbClr val="FF0000"/>
              </a:buClr>
              <a:buFont typeface="Times New Roman"/>
              <a:buChar char="•"/>
              <a:tabLst>
                <a:tab pos="300355" algn="l"/>
              </a:tabLst>
            </a:pPr>
            <a:r>
              <a:rPr sz="2600" b="1" dirty="0">
                <a:solidFill>
                  <a:srgbClr val="800000"/>
                </a:solidFill>
                <a:latin typeface="Times New Roman"/>
                <a:cs typeface="Times New Roman"/>
              </a:rPr>
              <a:t>Expon</a:t>
            </a:r>
            <a:r>
              <a:rPr sz="26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r>
              <a:rPr sz="2600" b="1" dirty="0">
                <a:solidFill>
                  <a:srgbClr val="800000"/>
                </a:solidFill>
                <a:latin typeface="Times New Roman"/>
                <a:cs typeface="Times New Roman"/>
              </a:rPr>
              <a:t>nt n</a:t>
            </a:r>
            <a:r>
              <a:rPr sz="26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otati</a:t>
            </a:r>
            <a:r>
              <a:rPr sz="2600" b="1" dirty="0">
                <a:solidFill>
                  <a:srgbClr val="800000"/>
                </a:solidFill>
                <a:latin typeface="Times New Roman"/>
                <a:cs typeface="Times New Roman"/>
              </a:rPr>
              <a:t>on</a:t>
            </a:r>
            <a:r>
              <a:rPr sz="2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s us</a:t>
            </a:r>
            <a:r>
              <a:rPr sz="2600" spc="-20" dirty="0">
                <a:latin typeface="Times New Roman"/>
                <a:cs typeface="Times New Roman"/>
              </a:rPr>
              <a:t>e</a:t>
            </a:r>
            <a:r>
              <a:rPr sz="2600" spc="-10" dirty="0">
                <a:latin typeface="Times New Roman"/>
                <a:cs typeface="Times New Roman"/>
              </a:rPr>
              <a:t>ful</a:t>
            </a:r>
            <a:r>
              <a:rPr sz="2600" dirty="0">
                <a:latin typeface="Times New Roman"/>
                <a:cs typeface="Times New Roman"/>
              </a:rPr>
              <a:t> for </a:t>
            </a:r>
            <a:r>
              <a:rPr sz="2600" spc="-10" dirty="0">
                <a:latin typeface="Times New Roman"/>
                <a:cs typeface="Times New Roman"/>
              </a:rPr>
              <a:t>l</a:t>
            </a:r>
            <a:r>
              <a:rPr sz="2600" spc="-20" dirty="0">
                <a:latin typeface="Times New Roman"/>
                <a:cs typeface="Times New Roman"/>
              </a:rPr>
              <a:t>a</a:t>
            </a:r>
            <a:r>
              <a:rPr sz="2600" spc="-15" dirty="0">
                <a:latin typeface="Times New Roman"/>
                <a:cs typeface="Times New Roman"/>
              </a:rPr>
              <a:t>rge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(or s</a:t>
            </a:r>
            <a:r>
              <a:rPr sz="2600" spc="-25" dirty="0">
                <a:latin typeface="Times New Roman"/>
                <a:cs typeface="Times New Roman"/>
              </a:rPr>
              <a:t>m</a:t>
            </a:r>
            <a:r>
              <a:rPr sz="2600" spc="-2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ll</a:t>
            </a:r>
            <a:r>
              <a:rPr sz="2600" dirty="0">
                <a:latin typeface="Times New Roman"/>
                <a:cs typeface="Times New Roman"/>
              </a:rPr>
              <a:t>) </a:t>
            </a:r>
            <a:r>
              <a:rPr sz="2600" spc="-15" dirty="0" smtClean="0">
                <a:latin typeface="Times New Roman"/>
                <a:cs typeface="Times New Roman"/>
              </a:rPr>
              <a:t>v</a:t>
            </a:r>
            <a:r>
              <a:rPr sz="2600" spc="-20" dirty="0" smtClean="0">
                <a:latin typeface="Times New Roman"/>
                <a:cs typeface="Times New Roman"/>
              </a:rPr>
              <a:t>a</a:t>
            </a:r>
            <a:r>
              <a:rPr sz="2600" spc="-15" dirty="0" smtClean="0">
                <a:latin typeface="Times New Roman"/>
                <a:cs typeface="Times New Roman"/>
              </a:rPr>
              <a:t>lu</a:t>
            </a:r>
            <a:r>
              <a:rPr sz="2600" spc="-20" dirty="0" smtClean="0">
                <a:latin typeface="Times New Roman"/>
                <a:cs typeface="Times New Roman"/>
              </a:rPr>
              <a:t>e</a:t>
            </a:r>
            <a:r>
              <a:rPr sz="2600" dirty="0" smtClean="0">
                <a:latin typeface="Times New Roman"/>
                <a:cs typeface="Times New Roman"/>
              </a:rPr>
              <a:t>s</a:t>
            </a:r>
            <a:endParaRPr lang="en-CA" sz="2600" dirty="0" smtClean="0">
              <a:latin typeface="Times New Roman"/>
              <a:cs typeface="Times New Roman"/>
            </a:endParaRPr>
          </a:p>
          <a:p>
            <a:pPr marL="299720" indent="-287020">
              <a:lnSpc>
                <a:spcPct val="100000"/>
              </a:lnSpc>
              <a:spcBef>
                <a:spcPts val="1400"/>
              </a:spcBef>
              <a:buClr>
                <a:srgbClr val="FF0000"/>
              </a:buClr>
              <a:buFont typeface="Times New Roman"/>
              <a:buChar char="•"/>
              <a:tabLst>
                <a:tab pos="300355" algn="l"/>
              </a:tabLst>
            </a:pPr>
            <a:endParaRPr lang="en-CA" sz="2600" dirty="0" smtClean="0">
              <a:latin typeface="Times New Roman"/>
              <a:cs typeface="Times New Roman"/>
            </a:endParaRPr>
          </a:p>
          <a:p>
            <a:pPr marL="299720" indent="-287020">
              <a:lnSpc>
                <a:spcPct val="100000"/>
              </a:lnSpc>
              <a:spcBef>
                <a:spcPts val="1400"/>
              </a:spcBef>
              <a:buClr>
                <a:srgbClr val="FF0000"/>
              </a:buClr>
              <a:buFont typeface="Times New Roman"/>
              <a:buChar char="•"/>
              <a:tabLst>
                <a:tab pos="300355" algn="l"/>
              </a:tabLst>
            </a:pPr>
            <a:endParaRPr lang="en-CA" sz="2600" dirty="0">
              <a:latin typeface="Times New Roman"/>
              <a:cs typeface="Times New Roman"/>
            </a:endParaRPr>
          </a:p>
          <a:p>
            <a:pPr marL="299720" indent="-287020">
              <a:lnSpc>
                <a:spcPct val="100000"/>
              </a:lnSpc>
              <a:spcBef>
                <a:spcPts val="1400"/>
              </a:spcBef>
              <a:buClr>
                <a:srgbClr val="FF0000"/>
              </a:buClr>
              <a:buFont typeface="Times New Roman"/>
              <a:buChar char="•"/>
              <a:tabLst>
                <a:tab pos="300355" algn="l"/>
              </a:tabLst>
            </a:pPr>
            <a:endParaRPr lang="en-CA" sz="2600" dirty="0" smtClean="0">
              <a:latin typeface="Times New Roman"/>
              <a:cs typeface="Times New Roman"/>
            </a:endParaRPr>
          </a:p>
          <a:p>
            <a:pPr marL="299720" indent="-287020">
              <a:lnSpc>
                <a:spcPct val="100000"/>
              </a:lnSpc>
              <a:spcBef>
                <a:spcPts val="1400"/>
              </a:spcBef>
              <a:buClr>
                <a:srgbClr val="FF0000"/>
              </a:buClr>
              <a:buFont typeface="Times New Roman"/>
              <a:buChar char="•"/>
              <a:tabLst>
                <a:tab pos="300355" algn="l"/>
              </a:tabLst>
            </a:pP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62338" y="6325870"/>
            <a:ext cx="2032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15</a:t>
            </a:fld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030984"/>
            <a:ext cx="54006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ular Callout 11"/>
          <p:cNvSpPr/>
          <p:nvPr/>
        </p:nvSpPr>
        <p:spPr>
          <a:xfrm flipV="1">
            <a:off x="1447800" y="6012814"/>
            <a:ext cx="1371600" cy="516255"/>
          </a:xfrm>
          <a:prstGeom prst="wedgeRectCallout">
            <a:avLst>
              <a:gd name="adj1" fmla="val -35539"/>
              <a:gd name="adj2" fmla="val 14392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isometricOffAxis1Right"/>
              <a:lightRig rig="threePt" dir="t"/>
            </a:scene3d>
          </a:bodyPr>
          <a:lstStyle/>
          <a:p>
            <a:pPr algn="ctr"/>
            <a:endParaRPr lang="en-CA" sz="1400" dirty="0"/>
          </a:p>
        </p:txBody>
      </p:sp>
      <p:sp>
        <p:nvSpPr>
          <p:cNvPr id="7" name="object 7"/>
          <p:cNvSpPr txBox="1"/>
          <p:nvPr/>
        </p:nvSpPr>
        <p:spPr>
          <a:xfrm>
            <a:off x="1447800" y="5982334"/>
            <a:ext cx="1371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" marR="5080" indent="-5334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10" dirty="0">
                <a:latin typeface="Times New Roman"/>
                <a:cs typeface="Times New Roman"/>
              </a:rPr>
              <a:t>ec</a:t>
            </a:r>
            <a:r>
              <a:rPr sz="1600" dirty="0">
                <a:latin typeface="Times New Roman"/>
                <a:cs typeface="Times New Roman"/>
              </a:rPr>
              <a:t>ond </a:t>
            </a:r>
            <a:r>
              <a:rPr sz="1600" spc="-10" dirty="0">
                <a:latin typeface="Times New Roman"/>
                <a:cs typeface="Times New Roman"/>
              </a:rPr>
              <a:t>ki</a:t>
            </a:r>
            <a:r>
              <a:rPr sz="1600" dirty="0">
                <a:latin typeface="Times New Roman"/>
                <a:cs typeface="Times New Roman"/>
              </a:rPr>
              <a:t>nd of </a:t>
            </a:r>
            <a:r>
              <a:rPr sz="1600" b="1" spc="-55" dirty="0">
                <a:latin typeface="Times New Roman"/>
                <a:cs typeface="Times New Roman"/>
              </a:rPr>
              <a:t>fl</a:t>
            </a:r>
            <a:r>
              <a:rPr sz="1600" b="1" dirty="0">
                <a:latin typeface="Times New Roman"/>
                <a:cs typeface="Times New Roman"/>
              </a:rPr>
              <a:t>oat </a:t>
            </a:r>
            <a:r>
              <a:rPr sz="1600" spc="-10" dirty="0">
                <a:latin typeface="Times New Roman"/>
                <a:cs typeface="Times New Roman"/>
              </a:rPr>
              <a:t>literal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648" y="385346"/>
            <a:ext cx="81534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oats </a:t>
            </a:r>
            <a:r>
              <a:rPr b="1" spc="-3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b="1" spc="-2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</a:t>
            </a:r>
            <a:r>
              <a:rPr b="1" spc="-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b="1" spc="-1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</a:t>
            </a:r>
            <a:r>
              <a:rPr b="1" spc="-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b="1" spc="-1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17319"/>
            <a:ext cx="6068060" cy="1310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15" dirty="0">
                <a:latin typeface="Times New Roman"/>
                <a:cs typeface="Times New Roman"/>
              </a:rPr>
              <a:t>ython stor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spc="-80" dirty="0">
                <a:latin typeface="Times New Roman"/>
                <a:cs typeface="Times New Roman"/>
              </a:rPr>
              <a:t>fl</a:t>
            </a:r>
            <a:r>
              <a:rPr sz="2800" spc="-15" dirty="0">
                <a:latin typeface="Times New Roman"/>
                <a:cs typeface="Times New Roman"/>
              </a:rPr>
              <a:t>o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b</a:t>
            </a:r>
            <a:r>
              <a:rPr sz="2800" b="1" spc="-10" dirty="0">
                <a:solidFill>
                  <a:srgbClr val="800000"/>
                </a:solidFill>
                <a:latin typeface="Times New Roman"/>
                <a:cs typeface="Times New Roman"/>
              </a:rPr>
              <a:t>i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n</a:t>
            </a:r>
            <a:r>
              <a:rPr sz="28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a</a:t>
            </a:r>
            <a:r>
              <a:rPr sz="28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r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y </a:t>
            </a:r>
            <a:r>
              <a:rPr sz="2800" b="1" spc="-10" dirty="0">
                <a:solidFill>
                  <a:srgbClr val="800000"/>
                </a:solidFill>
                <a:latin typeface="Times New Roman"/>
                <a:cs typeface="Times New Roman"/>
              </a:rPr>
              <a:t>f</a:t>
            </a:r>
            <a:r>
              <a:rPr sz="28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r</a:t>
            </a:r>
            <a:r>
              <a:rPr sz="28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a</a:t>
            </a:r>
            <a:r>
              <a:rPr sz="28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r>
              <a:rPr sz="2800" b="1" spc="-10" dirty="0">
                <a:solidFill>
                  <a:srgbClr val="800000"/>
                </a:solidFill>
                <a:latin typeface="Times New Roman"/>
                <a:cs typeface="Times New Roman"/>
              </a:rPr>
              <a:t>ti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ons</a:t>
            </a:r>
            <a:endParaRPr sz="280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15"/>
              </a:spcBef>
              <a:tabLst>
                <a:tab pos="755015" algn="l"/>
              </a:tabLst>
            </a:pPr>
            <a:r>
              <a:rPr sz="2400" spc="-760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400" spc="-76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Int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g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r 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ma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nti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ss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tim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s 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pow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r of 2</a:t>
            </a:r>
          </a:p>
          <a:p>
            <a:pPr marL="469265">
              <a:lnSpc>
                <a:spcPct val="100000"/>
              </a:lnSpc>
              <a:spcBef>
                <a:spcPts val="620"/>
              </a:spcBef>
              <a:tabLst>
                <a:tab pos="755015" algn="l"/>
                <a:tab pos="2761615" algn="l"/>
                <a:tab pos="3193415" algn="l"/>
              </a:tabLst>
            </a:pPr>
            <a:r>
              <a:rPr sz="2400" spc="-760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400" spc="-76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Times New Roman"/>
                <a:cs typeface="Times New Roman"/>
              </a:rPr>
              <a:t>Ex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mpl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 1.25	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s	5 * 2</a:t>
            </a:r>
            <a:r>
              <a:rPr sz="2400" baseline="24305" dirty="0">
                <a:latin typeface="Times New Roman"/>
                <a:cs typeface="Times New Roman"/>
              </a:rPr>
              <a:t>–2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0" y="3382264"/>
            <a:ext cx="8229600" cy="3603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800" spc="-20" dirty="0">
                <a:latin typeface="Times New Roman"/>
                <a:cs typeface="Times New Roman"/>
              </a:rPr>
              <a:t>Imposs</a:t>
            </a:r>
            <a:r>
              <a:rPr sz="2800" spc="-15" dirty="0">
                <a:latin typeface="Times New Roman"/>
                <a:cs typeface="Times New Roman"/>
              </a:rPr>
              <a:t>ible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o w</a:t>
            </a:r>
            <a:r>
              <a:rPr sz="2800" spc="-10" dirty="0">
                <a:latin typeface="Times New Roman"/>
                <a:cs typeface="Times New Roman"/>
              </a:rPr>
              <a:t>rite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os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r</a:t>
            </a:r>
            <a:r>
              <a:rPr sz="2800" spc="-20" dirty="0">
                <a:latin typeface="Times New Roman"/>
                <a:cs typeface="Times New Roman"/>
              </a:rPr>
              <a:t>ea</a:t>
            </a:r>
            <a:r>
              <a:rPr sz="2800" spc="-10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numbe</a:t>
            </a:r>
            <a:r>
              <a:rPr sz="2800" dirty="0">
                <a:latin typeface="Times New Roman"/>
                <a:cs typeface="Times New Roman"/>
              </a:rPr>
              <a:t>rs </a:t>
            </a:r>
            <a:r>
              <a:rPr sz="2800" spc="-10" dirty="0">
                <a:latin typeface="Times New Roman"/>
                <a:cs typeface="Times New Roman"/>
              </a:rPr>
              <a:t>thi</a:t>
            </a:r>
            <a:r>
              <a:rPr sz="2800" dirty="0">
                <a:latin typeface="Times New Roman"/>
                <a:cs typeface="Times New Roman"/>
              </a:rPr>
              <a:t>s w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y 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x</a:t>
            </a:r>
            <a:r>
              <a:rPr sz="2800" spc="-20" dirty="0">
                <a:latin typeface="Times New Roman"/>
                <a:cs typeface="Times New Roman"/>
              </a:rPr>
              <a:t>ac</a:t>
            </a:r>
            <a:r>
              <a:rPr sz="2800" spc="-10" dirty="0">
                <a:latin typeface="Times New Roman"/>
                <a:cs typeface="Times New Roman"/>
              </a:rPr>
              <a:t>tl</a:t>
            </a:r>
            <a:r>
              <a:rPr sz="2800" dirty="0">
                <a:latin typeface="Times New Roman"/>
                <a:cs typeface="Times New Roman"/>
              </a:rPr>
              <a:t>y</a:t>
            </a:r>
          </a:p>
          <a:p>
            <a:pPr marL="469265">
              <a:lnSpc>
                <a:spcPct val="100000"/>
              </a:lnSpc>
              <a:spcBef>
                <a:spcPts val="640"/>
              </a:spcBef>
              <a:tabLst>
                <a:tab pos="755015" algn="l"/>
              </a:tabLst>
            </a:pPr>
            <a:r>
              <a:rPr sz="2400" spc="-760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400" spc="-76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lang="en-CA" sz="2400" dirty="0" smtClean="0">
                <a:latin typeface="Times New Roman"/>
                <a:cs typeface="Times New Roman"/>
              </a:rPr>
              <a:t>Similar </a:t>
            </a:r>
            <a:r>
              <a:rPr sz="2400" spc="-10" dirty="0" smtClean="0">
                <a:latin typeface="Times New Roman"/>
                <a:cs typeface="Times New Roman"/>
              </a:rPr>
              <a:t>t</a:t>
            </a:r>
            <a:r>
              <a:rPr sz="2400" dirty="0" smtClean="0">
                <a:latin typeface="Times New Roman"/>
                <a:cs typeface="Times New Roman"/>
              </a:rPr>
              <a:t>o </a:t>
            </a:r>
            <a:r>
              <a:rPr sz="2400" spc="-15" dirty="0">
                <a:latin typeface="Times New Roman"/>
                <a:cs typeface="Times New Roman"/>
              </a:rPr>
              <a:t>probl</a:t>
            </a:r>
            <a:r>
              <a:rPr sz="2400" spc="-20" dirty="0">
                <a:latin typeface="Times New Roman"/>
                <a:cs typeface="Times New Roman"/>
              </a:rPr>
              <a:t>em</a:t>
            </a:r>
            <a:r>
              <a:rPr sz="2400" dirty="0">
                <a:latin typeface="Times New Roman"/>
                <a:cs typeface="Times New Roman"/>
              </a:rPr>
              <a:t> of w</a:t>
            </a:r>
            <a:r>
              <a:rPr sz="2400" spc="-10" dirty="0">
                <a:latin typeface="Times New Roman"/>
                <a:cs typeface="Times New Roman"/>
              </a:rPr>
              <a:t>riti</a:t>
            </a:r>
            <a:r>
              <a:rPr sz="2400" dirty="0">
                <a:latin typeface="Times New Roman"/>
                <a:cs typeface="Times New Roman"/>
              </a:rPr>
              <a:t>ng </a:t>
            </a:r>
            <a:r>
              <a:rPr sz="2400" spc="-10" dirty="0">
                <a:latin typeface="Times New Roman"/>
                <a:cs typeface="Times New Roman"/>
              </a:rPr>
              <a:t>1/</a:t>
            </a:r>
            <a:r>
              <a:rPr sz="2400" dirty="0">
                <a:latin typeface="Times New Roman"/>
                <a:cs typeface="Times New Roman"/>
              </a:rPr>
              <a:t>3 w</a:t>
            </a:r>
            <a:r>
              <a:rPr sz="2400" spc="-10" dirty="0">
                <a:latin typeface="Times New Roman"/>
                <a:cs typeface="Times New Roman"/>
              </a:rPr>
              <a:t>it</a:t>
            </a:r>
            <a:r>
              <a:rPr sz="2400" dirty="0">
                <a:latin typeface="Times New Roman"/>
                <a:cs typeface="Times New Roman"/>
              </a:rPr>
              <a:t>h 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spc="-20" dirty="0">
                <a:latin typeface="Times New Roman"/>
                <a:cs typeface="Times New Roman"/>
              </a:rPr>
              <a:t>ec</a:t>
            </a:r>
            <a:r>
              <a:rPr sz="2400" spc="-15" dirty="0">
                <a:latin typeface="Times New Roman"/>
                <a:cs typeface="Times New Roman"/>
              </a:rPr>
              <a:t>im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s</a:t>
            </a:r>
          </a:p>
          <a:p>
            <a:pPr marL="469265">
              <a:lnSpc>
                <a:spcPct val="100000"/>
              </a:lnSpc>
              <a:spcBef>
                <a:spcPts val="520"/>
              </a:spcBef>
              <a:tabLst>
                <a:tab pos="755015" algn="l"/>
              </a:tabLst>
            </a:pPr>
            <a:r>
              <a:rPr sz="2400" spc="-760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400" spc="-76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lang="en-CA" sz="2400" spc="-10" dirty="0" smtClean="0">
                <a:latin typeface="Times New Roman"/>
                <a:cs typeface="Times New Roman"/>
              </a:rPr>
              <a:t>Python </a:t>
            </a:r>
            <a:r>
              <a:rPr sz="2400" spc="-20" dirty="0" smtClean="0">
                <a:latin typeface="Times New Roman"/>
                <a:cs typeface="Times New Roman"/>
              </a:rPr>
              <a:t>c</a:t>
            </a:r>
            <a:r>
              <a:rPr sz="2400" dirty="0" smtClean="0">
                <a:latin typeface="Times New Roman"/>
                <a:cs typeface="Times New Roman"/>
              </a:rPr>
              <a:t>hoos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dirty="0" smtClean="0">
                <a:latin typeface="Times New Roman"/>
                <a:cs typeface="Times New Roman"/>
              </a:rPr>
              <a:t>s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os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bin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ry </a:t>
            </a:r>
            <a:r>
              <a:rPr sz="2400" spc="-10" dirty="0">
                <a:latin typeface="Times New Roman"/>
                <a:cs typeface="Times New Roman"/>
              </a:rPr>
              <a:t>fr</a:t>
            </a:r>
            <a:r>
              <a:rPr sz="2400" spc="-20" dirty="0">
                <a:latin typeface="Times New Roman"/>
                <a:cs typeface="Times New Roman"/>
              </a:rPr>
              <a:t>ac</a:t>
            </a:r>
            <a:r>
              <a:rPr sz="2400" spc="-10" dirty="0">
                <a:latin typeface="Times New Roman"/>
                <a:cs typeface="Times New Roman"/>
              </a:rPr>
              <a:t>ti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10" dirty="0">
                <a:latin typeface="Times New Roman"/>
                <a:cs typeface="Times New Roman"/>
              </a:rPr>
              <a:t>it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ca</a:t>
            </a:r>
            <a:r>
              <a:rPr sz="2400" dirty="0">
                <a:latin typeface="Times New Roman"/>
                <a:cs typeface="Times New Roman"/>
              </a:rPr>
              <a:t>n</a:t>
            </a: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800" spc="-25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hi</a:t>
            </a: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pproxi</a:t>
            </a:r>
            <a:r>
              <a:rPr sz="2800" spc="-25" dirty="0">
                <a:latin typeface="Times New Roman"/>
                <a:cs typeface="Times New Roman"/>
              </a:rPr>
              <a:t>m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ti</a:t>
            </a:r>
            <a:r>
              <a:rPr sz="2800" dirty="0">
                <a:latin typeface="Times New Roman"/>
                <a:cs typeface="Times New Roman"/>
              </a:rPr>
              <a:t>on </a:t>
            </a:r>
            <a:r>
              <a:rPr sz="2800" spc="-10" dirty="0">
                <a:latin typeface="Times New Roman"/>
                <a:cs typeface="Times New Roman"/>
              </a:rPr>
              <a:t>r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ult</a:t>
            </a: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spc="-10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n </a:t>
            </a:r>
            <a:r>
              <a:rPr sz="28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re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p</a:t>
            </a:r>
            <a:r>
              <a:rPr sz="28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re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s</a:t>
            </a:r>
            <a:r>
              <a:rPr sz="28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n</a:t>
            </a:r>
            <a:r>
              <a:rPr sz="28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tati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on </a:t>
            </a:r>
            <a:r>
              <a:rPr sz="28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err</a:t>
            </a:r>
            <a:r>
              <a:rPr sz="28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or</a:t>
            </a:r>
            <a:endParaRPr sz="280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40"/>
              </a:spcBef>
              <a:tabLst>
                <a:tab pos="755015" algn="l"/>
              </a:tabLst>
            </a:pPr>
            <a:r>
              <a:rPr sz="2400" spc="-760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400" spc="-76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2400" spc="-30" dirty="0">
                <a:latin typeface="Times New Roman"/>
                <a:cs typeface="Times New Roman"/>
              </a:rPr>
              <a:t>W</a:t>
            </a:r>
            <a:r>
              <a:rPr sz="2400" spc="-15" dirty="0">
                <a:latin typeface="Times New Roman"/>
                <a:cs typeface="Times New Roman"/>
              </a:rPr>
              <a:t>h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-20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ombin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 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xpr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ss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ons,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rror </a:t>
            </a:r>
            <a:r>
              <a:rPr sz="2400" spc="-20" dirty="0">
                <a:latin typeface="Times New Roman"/>
                <a:cs typeface="Times New Roman"/>
              </a:rPr>
              <a:t>ca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-15" dirty="0">
                <a:latin typeface="Times New Roman"/>
                <a:cs typeface="Times New Roman"/>
              </a:rPr>
              <a:t>g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wors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endParaRPr sz="240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620"/>
              </a:spcBef>
              <a:tabLst>
                <a:tab pos="755015" algn="l"/>
              </a:tabLst>
            </a:pPr>
            <a:r>
              <a:rPr sz="2400" spc="-760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400" spc="-76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lang="en-CA" sz="2400" b="1" spc="-10" dirty="0" smtClean="0">
                <a:solidFill>
                  <a:srgbClr val="800000"/>
                </a:solidFill>
                <a:latin typeface="Times New Roman"/>
                <a:cs typeface="Times New Roman"/>
              </a:rPr>
              <a:t>Example</a:t>
            </a:r>
            <a:r>
              <a:rPr sz="2400" spc="-10" dirty="0" smtClean="0">
                <a:latin typeface="Times New Roman"/>
                <a:cs typeface="Times New Roman"/>
              </a:rPr>
              <a:t>: </a:t>
            </a:r>
            <a:r>
              <a:rPr sz="2400" spc="-15" dirty="0">
                <a:latin typeface="Times New Roman"/>
                <a:cs typeface="Times New Roman"/>
              </a:rPr>
              <a:t>type 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0.1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215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0.2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prompt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 smtClean="0">
                <a:latin typeface="Times New Roman"/>
                <a:cs typeface="Times New Roman"/>
              </a:rPr>
              <a:t>&gt;&gt;&gt;</a:t>
            </a:r>
            <a:endParaRPr lang="en-CA" sz="2400" spc="-15" dirty="0" smtClean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620"/>
              </a:spcBef>
              <a:tabLst>
                <a:tab pos="755015" algn="l"/>
              </a:tabLst>
            </a:pPr>
            <a:endParaRPr lang="en-CA" sz="2400" spc="-15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620"/>
              </a:spcBef>
              <a:tabLst>
                <a:tab pos="755015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0800" y="2895600"/>
            <a:ext cx="1295400" cy="400685"/>
          </a:xfrm>
          <a:prstGeom prst="rect">
            <a:avLst/>
          </a:prstGeom>
          <a:solidFill>
            <a:srgbClr val="FFFDA9"/>
          </a:solidFill>
          <a:ln w="9524">
            <a:solidFill>
              <a:srgbClr val="FFFDA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51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man</a:t>
            </a:r>
            <a:r>
              <a:rPr sz="2000" b="1" spc="-10" dirty="0">
                <a:latin typeface="Times New Roman"/>
                <a:cs typeface="Times New Roman"/>
              </a:rPr>
              <a:t>tissa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81400" y="266700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999" y="1"/>
                </a:lnTo>
              </a:path>
            </a:pathLst>
          </a:custGeom>
          <a:ln w="38099">
            <a:solidFill>
              <a:srgbClr val="941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0399" y="2667000"/>
            <a:ext cx="609600" cy="228600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0" y="228599"/>
                </a:moveTo>
                <a:lnTo>
                  <a:pt x="609599" y="0"/>
                </a:lnTo>
              </a:path>
            </a:pathLst>
          </a:custGeom>
          <a:ln w="38099">
            <a:solidFill>
              <a:srgbClr val="941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43398" y="2895600"/>
            <a:ext cx="1219200" cy="400685"/>
          </a:xfrm>
          <a:prstGeom prst="rect">
            <a:avLst/>
          </a:prstGeom>
          <a:solidFill>
            <a:srgbClr val="FFFDA9"/>
          </a:solidFill>
          <a:ln w="9524">
            <a:solidFill>
              <a:srgbClr val="FFFDA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3030">
              <a:lnSpc>
                <a:spcPct val="100000"/>
              </a:lnSpc>
            </a:pPr>
            <a:r>
              <a:rPr sz="2000" b="1" spc="-10" dirty="0">
                <a:latin typeface="Times New Roman"/>
                <a:cs typeface="Times New Roman"/>
              </a:rPr>
              <a:t>exponent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19599" y="25146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0"/>
                </a:moveTo>
                <a:lnTo>
                  <a:pt x="533399" y="380999"/>
                </a:lnTo>
              </a:path>
            </a:pathLst>
          </a:custGeom>
          <a:ln w="38099">
            <a:solidFill>
              <a:srgbClr val="941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43398" y="25146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1"/>
                </a:moveTo>
                <a:lnTo>
                  <a:pt x="228599" y="0"/>
                </a:lnTo>
              </a:path>
            </a:pathLst>
          </a:custGeom>
          <a:ln w="38099">
            <a:solidFill>
              <a:srgbClr val="941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648" y="477679"/>
            <a:ext cx="8153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</a:t>
            </a:r>
            <a:r>
              <a:rPr sz="3200" b="1" spc="-1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</a:t>
            </a:r>
            <a:r>
              <a:rPr sz="3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Typ</a:t>
            </a:r>
            <a:r>
              <a:rPr sz="3200" b="1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32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b="1" spc="-7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  <a:cs typeface="Bookman Old Style"/>
              </a:rPr>
              <a:t>bool</a:t>
            </a:r>
            <a:endParaRPr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  <a:cs typeface="Bookman Old Style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17319"/>
            <a:ext cx="7560945" cy="3377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buClr>
                <a:srgbClr val="FF0000"/>
              </a:buClr>
              <a:buFont typeface="Times New Roman"/>
              <a:buChar char="•"/>
              <a:tabLst>
                <a:tab pos="300355" algn="l"/>
              </a:tabLst>
            </a:pPr>
            <a:r>
              <a:rPr sz="2800" spc="-25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ype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bool</a:t>
            </a:r>
            <a:r>
              <a:rPr sz="2800" spc="-20" dirty="0">
                <a:solidFill>
                  <a:srgbClr val="0000FF"/>
                </a:solidFill>
                <a:latin typeface="Times New Roman"/>
                <a:cs typeface="Times New Roman"/>
              </a:rPr>
              <a:t>ea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b="1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8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ool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r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pr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nt</a:t>
            </a: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logi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ca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s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spc="-2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nt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2800" dirty="0">
              <a:latin typeface="Times New Roman"/>
              <a:cs typeface="Times New Roman"/>
            </a:endParaRPr>
          </a:p>
          <a:p>
            <a:pPr marL="405765">
              <a:lnSpc>
                <a:spcPct val="100000"/>
              </a:lnSpc>
              <a:spcBef>
                <a:spcPts val="225"/>
              </a:spcBef>
              <a:tabLst>
                <a:tab pos="693420" algn="l"/>
                <a:tab pos="1709420" algn="l"/>
              </a:tabLst>
            </a:pPr>
            <a:r>
              <a:rPr sz="2400" spc="-760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400" spc="-76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lu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20" dirty="0">
                <a:latin typeface="Times New Roman"/>
                <a:cs typeface="Times New Roman"/>
              </a:rPr>
              <a:t>Tr</a:t>
            </a:r>
            <a:r>
              <a:rPr sz="2400" b="1" dirty="0">
                <a:latin typeface="Times New Roman"/>
                <a:cs typeface="Times New Roman"/>
              </a:rPr>
              <a:t>u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b="1" spc="-15" dirty="0">
                <a:latin typeface="Times New Roman"/>
                <a:cs typeface="Times New Roman"/>
              </a:rPr>
              <a:t>Fal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endParaRPr sz="2400" dirty="0">
              <a:latin typeface="Times New Roman"/>
              <a:cs typeface="Times New Roman"/>
            </a:endParaRPr>
          </a:p>
          <a:p>
            <a:pPr marL="1099820" lvl="1" indent="-287020">
              <a:lnSpc>
                <a:spcPct val="100000"/>
              </a:lnSpc>
              <a:spcBef>
                <a:spcPts val="270"/>
              </a:spcBef>
              <a:buClr>
                <a:srgbClr val="FF0000"/>
              </a:buClr>
              <a:buFont typeface="Times New Roman"/>
              <a:buChar char="•"/>
              <a:tabLst>
                <a:tab pos="1100455" algn="l"/>
              </a:tabLst>
            </a:pPr>
            <a:r>
              <a:rPr sz="2000" spc="-10" dirty="0">
                <a:latin typeface="Times New Roman"/>
                <a:cs typeface="Times New Roman"/>
              </a:rPr>
              <a:t>Boolean literals are just </a:t>
            </a:r>
            <a:r>
              <a:rPr sz="2000" spc="-145" dirty="0">
                <a:latin typeface="Arial"/>
                <a:cs typeface="Arial"/>
              </a:rPr>
              <a:t>True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nd </a:t>
            </a:r>
            <a:r>
              <a:rPr sz="2000" spc="-190" dirty="0">
                <a:latin typeface="Arial"/>
                <a:cs typeface="Arial"/>
              </a:rPr>
              <a:t>False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(have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 </a:t>
            </a:r>
            <a:r>
              <a:rPr sz="2000" spc="-10" dirty="0">
                <a:latin typeface="Times New Roman"/>
                <a:cs typeface="Times New Roman"/>
              </a:rPr>
              <a:t>be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capitalize</a:t>
            </a:r>
            <a:r>
              <a:rPr sz="2000" dirty="0">
                <a:latin typeface="Times New Roman"/>
                <a:cs typeface="Times New Roman"/>
              </a:rPr>
              <a:t>d)</a:t>
            </a:r>
          </a:p>
          <a:p>
            <a:pPr marL="405765">
              <a:lnSpc>
                <a:spcPct val="100000"/>
              </a:lnSpc>
              <a:spcBef>
                <a:spcPts val="245"/>
              </a:spcBef>
              <a:tabLst>
                <a:tab pos="693420" algn="l"/>
              </a:tabLst>
            </a:pPr>
            <a:r>
              <a:rPr sz="2400" spc="-760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400" spc="-76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op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ons</a:t>
            </a:r>
            <a:r>
              <a:rPr sz="2400" spc="-10" dirty="0">
                <a:latin typeface="Times New Roman"/>
                <a:cs typeface="Times New Roman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not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nd, or</a:t>
            </a:r>
          </a:p>
          <a:p>
            <a:pPr marL="1099820" indent="-287020">
              <a:lnSpc>
                <a:spcPct val="100000"/>
              </a:lnSpc>
              <a:spcBef>
                <a:spcPts val="560"/>
              </a:spcBef>
              <a:buClr>
                <a:srgbClr val="FF0000"/>
              </a:buClr>
              <a:buFont typeface="Times New Roman"/>
              <a:buChar char="•"/>
              <a:tabLst>
                <a:tab pos="1100455" algn="l"/>
                <a:tab pos="2050414" algn="l"/>
              </a:tabLst>
            </a:pPr>
            <a:r>
              <a:rPr sz="2200" spc="-10" dirty="0">
                <a:latin typeface="Times New Roman"/>
                <a:cs typeface="Times New Roman"/>
              </a:rPr>
              <a:t>not b:	</a:t>
            </a:r>
            <a:r>
              <a:rPr sz="2200" b="1" spc="-15" dirty="0">
                <a:latin typeface="Times New Roman"/>
                <a:cs typeface="Times New Roman"/>
              </a:rPr>
              <a:t>Tr</a:t>
            </a:r>
            <a:r>
              <a:rPr sz="2200" b="1" dirty="0">
                <a:latin typeface="Times New Roman"/>
                <a:cs typeface="Times New Roman"/>
              </a:rPr>
              <a:t>u</a:t>
            </a:r>
            <a:r>
              <a:rPr sz="2200" b="1" spc="-10" dirty="0">
                <a:latin typeface="Times New Roman"/>
                <a:cs typeface="Times New Roman"/>
              </a:rPr>
              <a:t>e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f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b 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s 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nd </a:t>
            </a:r>
            <a:r>
              <a:rPr sz="2200" b="1" spc="-15" dirty="0">
                <a:latin typeface="Times New Roman"/>
                <a:cs typeface="Times New Roman"/>
              </a:rPr>
              <a:t>Fal</a:t>
            </a:r>
            <a:r>
              <a:rPr sz="2200" b="1" dirty="0">
                <a:latin typeface="Times New Roman"/>
                <a:cs typeface="Times New Roman"/>
              </a:rPr>
              <a:t>s</a:t>
            </a:r>
            <a:r>
              <a:rPr sz="2200" b="1" spc="-10" dirty="0">
                <a:latin typeface="Times New Roman"/>
                <a:cs typeface="Times New Roman"/>
              </a:rPr>
              <a:t>e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f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b 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s 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true</a:t>
            </a:r>
            <a:endParaRPr sz="2200" dirty="0">
              <a:latin typeface="Times New Roman"/>
              <a:cs typeface="Times New Roman"/>
            </a:endParaRPr>
          </a:p>
          <a:p>
            <a:pPr marL="1099820" indent="-287020">
              <a:lnSpc>
                <a:spcPct val="100000"/>
              </a:lnSpc>
              <a:spcBef>
                <a:spcPts val="560"/>
              </a:spcBef>
              <a:buClr>
                <a:srgbClr val="FF0000"/>
              </a:buClr>
              <a:buFont typeface="Times New Roman"/>
              <a:buChar char="•"/>
              <a:tabLst>
                <a:tab pos="1100455" algn="l"/>
              </a:tabLst>
            </a:pPr>
            <a:r>
              <a:rPr sz="2200" dirty="0">
                <a:latin typeface="Times New Roman"/>
                <a:cs typeface="Times New Roman"/>
              </a:rPr>
              <a:t>b </a:t>
            </a:r>
            <a:r>
              <a:rPr sz="2200" spc="-1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nd </a:t>
            </a:r>
            <a:r>
              <a:rPr sz="2200" spc="-15" dirty="0">
                <a:latin typeface="Times New Roman"/>
                <a:cs typeface="Times New Roman"/>
              </a:rPr>
              <a:t>c</a:t>
            </a:r>
            <a:r>
              <a:rPr sz="2200" spc="-10" dirty="0">
                <a:latin typeface="Times New Roman"/>
                <a:cs typeface="Times New Roman"/>
              </a:rPr>
              <a:t>: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Times New Roman"/>
                <a:cs typeface="Times New Roman"/>
              </a:rPr>
              <a:t>Tr</a:t>
            </a:r>
            <a:r>
              <a:rPr sz="2200" b="1" dirty="0">
                <a:latin typeface="Times New Roman"/>
                <a:cs typeface="Times New Roman"/>
              </a:rPr>
              <a:t>u</a:t>
            </a:r>
            <a:r>
              <a:rPr sz="2200" b="1" spc="-10" dirty="0">
                <a:latin typeface="Times New Roman"/>
                <a:cs typeface="Times New Roman"/>
              </a:rPr>
              <a:t>e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f 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bot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h b 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nd 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re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true</a:t>
            </a:r>
            <a:r>
              <a:rPr sz="2200" spc="-10" dirty="0">
                <a:latin typeface="Times New Roman"/>
                <a:cs typeface="Times New Roman"/>
              </a:rPr>
              <a:t>;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Times New Roman"/>
                <a:cs typeface="Times New Roman"/>
              </a:rPr>
              <a:t>Fal</a:t>
            </a:r>
            <a:r>
              <a:rPr sz="2200" b="1" dirty="0">
                <a:latin typeface="Times New Roman"/>
                <a:cs typeface="Times New Roman"/>
              </a:rPr>
              <a:t>s</a:t>
            </a:r>
            <a:r>
              <a:rPr sz="2200" b="1" spc="-10" dirty="0">
                <a:latin typeface="Times New Roman"/>
                <a:cs typeface="Times New Roman"/>
              </a:rPr>
              <a:t>e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oth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rw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sz="2200" dirty="0">
              <a:latin typeface="Times New Roman"/>
              <a:cs typeface="Times New Roman"/>
            </a:endParaRPr>
          </a:p>
          <a:p>
            <a:pPr marL="1099820" indent="-287020">
              <a:lnSpc>
                <a:spcPct val="100000"/>
              </a:lnSpc>
              <a:spcBef>
                <a:spcPts val="459"/>
              </a:spcBef>
              <a:buClr>
                <a:srgbClr val="FF0000"/>
              </a:buClr>
              <a:buFont typeface="Times New Roman"/>
              <a:buChar char="•"/>
              <a:tabLst>
                <a:tab pos="1100455" algn="l"/>
                <a:tab pos="2050414" algn="l"/>
              </a:tabLst>
            </a:pPr>
            <a:r>
              <a:rPr sz="2200" dirty="0">
                <a:latin typeface="Times New Roman"/>
                <a:cs typeface="Times New Roman"/>
              </a:rPr>
              <a:t>b or </a:t>
            </a:r>
            <a:r>
              <a:rPr sz="2200" spc="-15" dirty="0">
                <a:latin typeface="Times New Roman"/>
                <a:cs typeface="Times New Roman"/>
              </a:rPr>
              <a:t>c</a:t>
            </a:r>
            <a:r>
              <a:rPr sz="2200" spc="-10" dirty="0">
                <a:latin typeface="Times New Roman"/>
                <a:cs typeface="Times New Roman"/>
              </a:rPr>
              <a:t>: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b="1" spc="-15" dirty="0">
                <a:latin typeface="Times New Roman"/>
                <a:cs typeface="Times New Roman"/>
              </a:rPr>
              <a:t>Tr</a:t>
            </a:r>
            <a:r>
              <a:rPr sz="2200" b="1" dirty="0">
                <a:latin typeface="Times New Roman"/>
                <a:cs typeface="Times New Roman"/>
              </a:rPr>
              <a:t>u</a:t>
            </a:r>
            <a:r>
              <a:rPr sz="2200" b="1" spc="-10" dirty="0">
                <a:latin typeface="Times New Roman"/>
                <a:cs typeface="Times New Roman"/>
              </a:rPr>
              <a:t>e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f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b 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s 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true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 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s 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true</a:t>
            </a:r>
            <a:r>
              <a:rPr sz="2200" spc="-10" dirty="0">
                <a:latin typeface="Times New Roman"/>
                <a:cs typeface="Times New Roman"/>
              </a:rPr>
              <a:t>;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Times New Roman"/>
                <a:cs typeface="Times New Roman"/>
              </a:rPr>
              <a:t>Fal</a:t>
            </a:r>
            <a:r>
              <a:rPr sz="2200" b="1" dirty="0">
                <a:latin typeface="Times New Roman"/>
                <a:cs typeface="Times New Roman"/>
              </a:rPr>
              <a:t>s</a:t>
            </a:r>
            <a:r>
              <a:rPr sz="2200" b="1" spc="-10" dirty="0">
                <a:latin typeface="Times New Roman"/>
                <a:cs typeface="Times New Roman"/>
              </a:rPr>
              <a:t>e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oth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rw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sz="2200" dirty="0">
              <a:latin typeface="Times New Roman"/>
              <a:cs typeface="Times New Roman"/>
            </a:endParaRPr>
          </a:p>
          <a:p>
            <a:pPr marL="299720" indent="-287020">
              <a:lnSpc>
                <a:spcPct val="100000"/>
              </a:lnSpc>
              <a:spcBef>
                <a:spcPts val="1820"/>
              </a:spcBef>
              <a:buClr>
                <a:srgbClr val="FF0000"/>
              </a:buClr>
              <a:buFont typeface="Times New Roman"/>
              <a:buChar char="•"/>
              <a:tabLst>
                <a:tab pos="300355" algn="l"/>
              </a:tabLst>
            </a:pP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10" dirty="0">
                <a:latin typeface="Times New Roman"/>
                <a:cs typeface="Times New Roman"/>
              </a:rPr>
              <a:t>ft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 </a:t>
            </a:r>
            <a:r>
              <a:rPr sz="2800" spc="-20" dirty="0">
                <a:latin typeface="Times New Roman"/>
                <a:cs typeface="Times New Roman"/>
              </a:rPr>
              <a:t>come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from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compa</a:t>
            </a:r>
            <a:r>
              <a:rPr sz="2800" spc="-10" dirty="0">
                <a:latin typeface="Times New Roman"/>
                <a:cs typeface="Times New Roman"/>
              </a:rPr>
              <a:t>ri</a:t>
            </a:r>
            <a:r>
              <a:rPr sz="2800" dirty="0">
                <a:latin typeface="Times New Roman"/>
                <a:cs typeface="Times New Roman"/>
              </a:rPr>
              <a:t>ng </a:t>
            </a:r>
            <a:r>
              <a:rPr sz="28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int</a:t>
            </a:r>
            <a:r>
              <a:rPr sz="2800" b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b="1" spc="-80" dirty="0">
                <a:solidFill>
                  <a:srgbClr val="0000FF"/>
                </a:solidFill>
                <a:latin typeface="Times New Roman"/>
                <a:cs typeface="Times New Roman"/>
              </a:rPr>
              <a:t>fl</a:t>
            </a:r>
            <a:r>
              <a:rPr sz="2800" b="1" dirty="0">
                <a:solidFill>
                  <a:srgbClr val="0000FF"/>
                </a:solidFill>
                <a:latin typeface="Times New Roman"/>
                <a:cs typeface="Times New Roman"/>
              </a:rPr>
              <a:t>oat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v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lu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7239" y="4913901"/>
            <a:ext cx="2801620" cy="780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720" algn="l"/>
              </a:tabLst>
            </a:pPr>
            <a:r>
              <a:rPr sz="2400" spc="-760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400" spc="-76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2400" spc="-760" dirty="0">
                <a:latin typeface="Times New Roman"/>
                <a:cs typeface="Times New Roman"/>
              </a:rPr>
              <a:t>O</a:t>
            </a:r>
            <a:r>
              <a:rPr sz="2400" spc="-15" dirty="0">
                <a:latin typeface="Times New Roman"/>
                <a:cs typeface="Times New Roman"/>
              </a:rPr>
              <a:t>rder </a:t>
            </a:r>
            <a:r>
              <a:rPr sz="2400" spc="-20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omp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ri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on: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299720" algn="l"/>
              </a:tabLst>
            </a:pPr>
            <a:r>
              <a:rPr sz="2400" spc="-760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400" spc="-76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Times New Roman"/>
                <a:cs typeface="Times New Roman"/>
              </a:rPr>
              <a:t>Equ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lit</a:t>
            </a:r>
            <a:r>
              <a:rPr sz="2400" dirty="0">
                <a:latin typeface="Times New Roman"/>
                <a:cs typeface="Times New Roman"/>
              </a:rPr>
              <a:t>y, </a:t>
            </a:r>
            <a:r>
              <a:rPr sz="2400" spc="-1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qu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lity: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4789" y="4932171"/>
            <a:ext cx="3338829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100"/>
              </a:lnSpc>
              <a:tabLst>
                <a:tab pos="926465" algn="l"/>
                <a:tab pos="1840864" algn="l"/>
                <a:tab pos="2755265" algn="l"/>
                <a:tab pos="3241040" algn="l"/>
              </a:tabLst>
            </a:pPr>
            <a:r>
              <a:rPr sz="2400" spc="-10" dirty="0">
                <a:latin typeface="Times New Roman"/>
                <a:cs typeface="Times New Roman"/>
              </a:rPr>
              <a:t>i </a:t>
            </a:r>
            <a:r>
              <a:rPr sz="2400" spc="-15" dirty="0">
                <a:latin typeface="Times New Roman"/>
                <a:cs typeface="Times New Roman"/>
              </a:rPr>
              <a:t>&lt; </a:t>
            </a:r>
            <a:r>
              <a:rPr sz="2400" spc="-10" dirty="0">
                <a:latin typeface="Times New Roman"/>
                <a:cs typeface="Times New Roman"/>
              </a:rPr>
              <a:t>j	i </a:t>
            </a:r>
            <a:r>
              <a:rPr sz="2400" spc="-15" dirty="0">
                <a:latin typeface="Times New Roman"/>
                <a:cs typeface="Times New Roman"/>
              </a:rPr>
              <a:t>&lt;= </a:t>
            </a:r>
            <a:r>
              <a:rPr sz="2400" spc="-10" dirty="0">
                <a:latin typeface="Times New Roman"/>
                <a:cs typeface="Times New Roman"/>
              </a:rPr>
              <a:t>j	i </a:t>
            </a:r>
            <a:r>
              <a:rPr sz="2400" spc="-15" dirty="0">
                <a:latin typeface="Times New Roman"/>
                <a:cs typeface="Times New Roman"/>
              </a:rPr>
              <a:t>&gt;= </a:t>
            </a:r>
            <a:r>
              <a:rPr sz="2400" spc="-10" dirty="0">
                <a:latin typeface="Times New Roman"/>
                <a:cs typeface="Times New Roman"/>
              </a:rPr>
              <a:t>j	i </a:t>
            </a:r>
            <a:r>
              <a:rPr sz="2400" spc="-15" dirty="0">
                <a:latin typeface="Times New Roman"/>
                <a:cs typeface="Times New Roman"/>
              </a:rPr>
              <a:t>&gt;	</a:t>
            </a:r>
            <a:r>
              <a:rPr sz="2400" spc="-10" dirty="0">
                <a:latin typeface="Times New Roman"/>
                <a:cs typeface="Times New Roman"/>
              </a:rPr>
              <a:t>j i </a:t>
            </a:r>
            <a:r>
              <a:rPr sz="2400" spc="-15" dirty="0">
                <a:latin typeface="Times New Roman"/>
                <a:cs typeface="Times New Roman"/>
              </a:rPr>
              <a:t>== </a:t>
            </a:r>
            <a:r>
              <a:rPr sz="2400" spc="-10" dirty="0">
                <a:latin typeface="Times New Roman"/>
                <a:cs typeface="Times New Roman"/>
              </a:rPr>
              <a:t>j	i </a:t>
            </a:r>
            <a:r>
              <a:rPr sz="2400" spc="-15" dirty="0">
                <a:latin typeface="Times New Roman"/>
                <a:cs typeface="Times New Roman"/>
              </a:rPr>
              <a:t>!= </a:t>
            </a:r>
            <a:r>
              <a:rPr sz="2400" spc="-10" dirty="0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62601" y="5791201"/>
            <a:ext cx="3489960" cy="462280"/>
          </a:xfrm>
          <a:custGeom>
            <a:avLst/>
            <a:gdLst/>
            <a:ahLst/>
            <a:cxnLst/>
            <a:rect l="l" t="t" r="r" b="b"/>
            <a:pathLst>
              <a:path w="3489959" h="462279">
                <a:moveTo>
                  <a:pt x="0" y="0"/>
                </a:moveTo>
                <a:lnTo>
                  <a:pt x="3489957" y="0"/>
                </a:lnTo>
                <a:lnTo>
                  <a:pt x="3489957" y="461664"/>
                </a:lnTo>
                <a:lnTo>
                  <a:pt x="0" y="461664"/>
                </a:lnTo>
                <a:lnTo>
                  <a:pt x="0" y="0"/>
                </a:lnTo>
                <a:close/>
              </a:path>
            </a:pathLst>
          </a:custGeom>
          <a:solidFill>
            <a:srgbClr val="FCFD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41341" y="5900421"/>
            <a:ext cx="329882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"=" </a:t>
            </a:r>
            <a:r>
              <a:rPr sz="2400" spc="-20" dirty="0">
                <a:latin typeface="Times New Roman"/>
                <a:cs typeface="Times New Roman"/>
              </a:rPr>
              <a:t>mea</a:t>
            </a:r>
            <a:r>
              <a:rPr sz="2400" dirty="0">
                <a:latin typeface="Times New Roman"/>
                <a:cs typeface="Times New Roman"/>
              </a:rPr>
              <a:t>ns s</a:t>
            </a:r>
            <a:r>
              <a:rPr sz="2400" spc="-20" dirty="0">
                <a:latin typeface="Times New Roman"/>
                <a:cs typeface="Times New Roman"/>
              </a:rPr>
              <a:t>ome</a:t>
            </a:r>
            <a:r>
              <a:rPr sz="2400" spc="-10" dirty="0">
                <a:latin typeface="Times New Roman"/>
                <a:cs typeface="Times New Roman"/>
              </a:rPr>
              <a:t>thi</a:t>
            </a:r>
            <a:r>
              <a:rPr sz="2400" dirty="0">
                <a:latin typeface="Times New Roman"/>
                <a:cs typeface="Times New Roman"/>
              </a:rPr>
              <a:t>ng 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81499" y="5752807"/>
            <a:ext cx="1181100" cy="269240"/>
          </a:xfrm>
          <a:custGeom>
            <a:avLst/>
            <a:gdLst/>
            <a:ahLst/>
            <a:cxnLst/>
            <a:rect l="l" t="t" r="r" b="b"/>
            <a:pathLst>
              <a:path w="1181100" h="269239">
                <a:moveTo>
                  <a:pt x="1181101" y="269226"/>
                </a:moveTo>
                <a:lnTo>
                  <a:pt x="0" y="269226"/>
                </a:lnTo>
                <a:lnTo>
                  <a:pt x="0" y="0"/>
                </a:lnTo>
              </a:path>
            </a:pathLst>
          </a:custGeom>
          <a:ln w="38099">
            <a:solidFill>
              <a:srgbClr val="941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6237" y="5715000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29370" y="75614"/>
                </a:moveTo>
                <a:lnTo>
                  <a:pt x="85262" y="75614"/>
                </a:lnTo>
                <a:lnTo>
                  <a:pt x="135481" y="161706"/>
                </a:lnTo>
                <a:lnTo>
                  <a:pt x="139134" y="166220"/>
                </a:lnTo>
                <a:lnTo>
                  <a:pt x="149821" y="171040"/>
                </a:lnTo>
                <a:lnTo>
                  <a:pt x="161535" y="168562"/>
                </a:lnTo>
                <a:lnTo>
                  <a:pt x="166049" y="164910"/>
                </a:lnTo>
                <a:lnTo>
                  <a:pt x="170869" y="154222"/>
                </a:lnTo>
                <a:lnTo>
                  <a:pt x="168391" y="142508"/>
                </a:lnTo>
                <a:lnTo>
                  <a:pt x="129370" y="75614"/>
                </a:lnTo>
                <a:close/>
              </a:path>
              <a:path w="171450" h="171450">
                <a:moveTo>
                  <a:pt x="85262" y="0"/>
                </a:moveTo>
                <a:lnTo>
                  <a:pt x="2131" y="142508"/>
                </a:lnTo>
                <a:lnTo>
                  <a:pt x="0" y="147909"/>
                </a:lnTo>
                <a:lnTo>
                  <a:pt x="1065" y="159585"/>
                </a:lnTo>
                <a:lnTo>
                  <a:pt x="8988" y="168562"/>
                </a:lnTo>
                <a:lnTo>
                  <a:pt x="14388" y="170694"/>
                </a:lnTo>
                <a:lnTo>
                  <a:pt x="26064" y="169629"/>
                </a:lnTo>
                <a:lnTo>
                  <a:pt x="35041" y="161706"/>
                </a:lnTo>
                <a:lnTo>
                  <a:pt x="85262" y="75614"/>
                </a:lnTo>
                <a:lnTo>
                  <a:pt x="129370" y="75614"/>
                </a:lnTo>
                <a:lnTo>
                  <a:pt x="85262" y="0"/>
                </a:lnTo>
                <a:close/>
              </a:path>
            </a:pathLst>
          </a:custGeom>
          <a:solidFill>
            <a:srgbClr val="9411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648" y="477679"/>
            <a:ext cx="8153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</a:t>
            </a:r>
            <a:r>
              <a:rPr sz="3200" b="1" spc="-1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</a:t>
            </a:r>
            <a:r>
              <a:rPr sz="3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Typ</a:t>
            </a:r>
            <a:r>
              <a:rPr sz="3200" b="1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32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b="1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  <a:cs typeface="Bookman Old Style"/>
              </a:rPr>
              <a:t>str</a:t>
            </a:r>
            <a:endParaRPr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30019"/>
            <a:ext cx="8009255" cy="458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buClr>
                <a:srgbClr val="FF0000"/>
              </a:buClr>
              <a:buFont typeface="Times New Roman"/>
              <a:buChar char="•"/>
              <a:tabLst>
                <a:tab pos="300355" algn="l"/>
              </a:tabLst>
            </a:pPr>
            <a:r>
              <a:rPr sz="3200" spc="-25" dirty="0">
                <a:latin typeface="Times New Roman"/>
                <a:cs typeface="Times New Roman"/>
              </a:rPr>
              <a:t>T</a:t>
            </a:r>
            <a:r>
              <a:rPr sz="3200" spc="-20" dirty="0">
                <a:latin typeface="Times New Roman"/>
                <a:cs typeface="Times New Roman"/>
              </a:rPr>
              <a:t>ype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3200" spc="-15" dirty="0">
                <a:solidFill>
                  <a:srgbClr val="0000FF"/>
                </a:solidFill>
                <a:latin typeface="Times New Roman"/>
                <a:cs typeface="Times New Roman"/>
              </a:rPr>
              <a:t>tri</a:t>
            </a:r>
            <a:r>
              <a:rPr sz="3200" dirty="0">
                <a:solidFill>
                  <a:srgbClr val="0000FF"/>
                </a:solidFill>
                <a:latin typeface="Times New Roman"/>
                <a:cs typeface="Times New Roman"/>
              </a:rPr>
              <a:t>ng </a:t>
            </a:r>
            <a:r>
              <a:rPr sz="3200" dirty="0">
                <a:latin typeface="Times New Roman"/>
                <a:cs typeface="Times New Roman"/>
              </a:rPr>
              <a:t>or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32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tr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</a:t>
            </a:r>
            <a:r>
              <a:rPr sz="3200" spc="-20" dirty="0">
                <a:latin typeface="Times New Roman"/>
                <a:cs typeface="Times New Roman"/>
              </a:rPr>
              <a:t>e</a:t>
            </a:r>
            <a:r>
              <a:rPr sz="3200" spc="-15" dirty="0">
                <a:latin typeface="Times New Roman"/>
                <a:cs typeface="Times New Roman"/>
              </a:rPr>
              <a:t>pr</a:t>
            </a:r>
            <a:r>
              <a:rPr sz="3200" spc="-2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20" dirty="0">
                <a:latin typeface="Times New Roman"/>
                <a:cs typeface="Times New Roman"/>
              </a:rPr>
              <a:t>en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s </a:t>
            </a:r>
            <a:r>
              <a:rPr sz="3200" spc="-1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200" spc="-2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3200" spc="-15" dirty="0">
                <a:solidFill>
                  <a:srgbClr val="FF0000"/>
                </a:solidFill>
                <a:latin typeface="Times New Roman"/>
                <a:cs typeface="Times New Roman"/>
              </a:rPr>
              <a:t>xt</a:t>
            </a:r>
            <a:endParaRPr sz="3200">
              <a:latin typeface="Times New Roman"/>
              <a:cs typeface="Times New Roman"/>
            </a:endParaRPr>
          </a:p>
          <a:p>
            <a:pPr marL="405765">
              <a:lnSpc>
                <a:spcPct val="100000"/>
              </a:lnSpc>
              <a:spcBef>
                <a:spcPts val="295"/>
              </a:spcBef>
            </a:pPr>
            <a:r>
              <a:rPr sz="2800" spc="-885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800" spc="2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2800" spc="-2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lu</a:t>
            </a:r>
            <a:r>
              <a:rPr sz="2800" spc="-2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: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ny s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qu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n</a:t>
            </a:r>
            <a:r>
              <a:rPr sz="2800" spc="-20" dirty="0">
                <a:latin typeface="Times New Roman"/>
                <a:cs typeface="Times New Roman"/>
              </a:rPr>
              <a:t>c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20" dirty="0">
                <a:latin typeface="Times New Roman"/>
                <a:cs typeface="Times New Roman"/>
              </a:rPr>
              <a:t>c</a:t>
            </a:r>
            <a:r>
              <a:rPr sz="2800" spc="-15" dirty="0">
                <a:latin typeface="Times New Roman"/>
                <a:cs typeface="Times New Roman"/>
              </a:rPr>
              <a:t>h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r</a:t>
            </a:r>
            <a:r>
              <a:rPr sz="2800" spc="-20" dirty="0">
                <a:latin typeface="Times New Roman"/>
                <a:cs typeface="Times New Roman"/>
              </a:rPr>
              <a:t>ac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rs</a:t>
            </a:r>
            <a:endParaRPr sz="2800">
              <a:latin typeface="Times New Roman"/>
              <a:cs typeface="Times New Roman"/>
            </a:endParaRPr>
          </a:p>
          <a:p>
            <a:pPr marL="405765">
              <a:lnSpc>
                <a:spcPct val="100000"/>
              </a:lnSpc>
              <a:spcBef>
                <a:spcPts val="340"/>
              </a:spcBef>
            </a:pPr>
            <a:r>
              <a:rPr sz="2800" spc="-885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800" spc="2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op</a:t>
            </a:r>
            <a:r>
              <a:rPr sz="2800" spc="-2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800" spc="-2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on(s)</a:t>
            </a:r>
            <a:r>
              <a:rPr sz="2800" spc="-10" dirty="0">
                <a:latin typeface="Times New Roman"/>
                <a:cs typeface="Times New Roman"/>
              </a:rPr>
              <a:t>: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+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(</a:t>
            </a:r>
            <a:r>
              <a:rPr sz="2800" spc="-20" dirty="0">
                <a:latin typeface="Times New Roman"/>
                <a:cs typeface="Times New Roman"/>
              </a:rPr>
              <a:t>ca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n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ti</a:t>
            </a:r>
            <a:r>
              <a:rPr sz="2800" dirty="0">
                <a:latin typeface="Times New Roman"/>
                <a:cs typeface="Times New Roman"/>
              </a:rPr>
              <a:t>on, or </a:t>
            </a:r>
            <a:r>
              <a:rPr sz="2800" spc="-20" dirty="0">
                <a:latin typeface="Times New Roman"/>
                <a:cs typeface="Times New Roman"/>
              </a:rPr>
              <a:t>c</a:t>
            </a:r>
            <a:r>
              <a:rPr sz="2800" spc="-15" dirty="0">
                <a:latin typeface="Times New Roman"/>
                <a:cs typeface="Times New Roman"/>
              </a:rPr>
              <a:t>on</a:t>
            </a:r>
            <a:r>
              <a:rPr sz="2800" spc="-20" dirty="0">
                <a:latin typeface="Times New Roman"/>
                <a:cs typeface="Times New Roman"/>
              </a:rPr>
              <a:t>ca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n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ti</a:t>
            </a:r>
            <a:r>
              <a:rPr sz="2800" dirty="0">
                <a:latin typeface="Times New Roman"/>
                <a:cs typeface="Times New Roman"/>
              </a:rPr>
              <a:t>on)</a:t>
            </a:r>
            <a:endParaRPr sz="2800">
              <a:latin typeface="Times New Roman"/>
              <a:cs typeface="Times New Roman"/>
            </a:endParaRPr>
          </a:p>
          <a:p>
            <a:pPr marL="299720" indent="-287020">
              <a:lnSpc>
                <a:spcPct val="100000"/>
              </a:lnSpc>
              <a:spcBef>
                <a:spcPts val="770"/>
              </a:spcBef>
              <a:buClr>
                <a:srgbClr val="FF0000"/>
              </a:buClr>
              <a:buFont typeface="Times New Roman"/>
              <a:buChar char="•"/>
              <a:tabLst>
                <a:tab pos="300355" algn="l"/>
              </a:tabLst>
            </a:pPr>
            <a:r>
              <a:rPr sz="3200" b="1" dirty="0">
                <a:solidFill>
                  <a:srgbClr val="800000"/>
                </a:solidFill>
                <a:latin typeface="Times New Roman"/>
                <a:cs typeface="Times New Roman"/>
              </a:rPr>
              <a:t>S</a:t>
            </a:r>
            <a:r>
              <a:rPr sz="32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t</a:t>
            </a:r>
            <a:r>
              <a:rPr sz="32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r</a:t>
            </a:r>
            <a:r>
              <a:rPr sz="32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i</a:t>
            </a:r>
            <a:r>
              <a:rPr sz="3200" b="1" dirty="0">
                <a:solidFill>
                  <a:srgbClr val="800000"/>
                </a:solidFill>
                <a:latin typeface="Times New Roman"/>
                <a:cs typeface="Times New Roman"/>
              </a:rPr>
              <a:t>ng </a:t>
            </a:r>
            <a:r>
              <a:rPr sz="32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lit</a:t>
            </a:r>
            <a:r>
              <a:rPr sz="32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er</a:t>
            </a:r>
            <a:r>
              <a:rPr sz="32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al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20" dirty="0">
                <a:latin typeface="Times New Roman"/>
                <a:cs typeface="Times New Roman"/>
              </a:rPr>
              <a:t>equenc</a:t>
            </a:r>
            <a:r>
              <a:rPr sz="3200" spc="-15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20" dirty="0">
                <a:latin typeface="Times New Roman"/>
                <a:cs typeface="Times New Roman"/>
              </a:rPr>
              <a:t>cha</a:t>
            </a:r>
            <a:r>
              <a:rPr sz="3200" spc="-15" dirty="0">
                <a:latin typeface="Times New Roman"/>
                <a:cs typeface="Times New Roman"/>
              </a:rPr>
              <a:t>r</a:t>
            </a:r>
            <a:r>
              <a:rPr sz="3200" spc="-20" dirty="0">
                <a:latin typeface="Times New Roman"/>
                <a:cs typeface="Times New Roman"/>
              </a:rPr>
              <a:t>ac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spc="-2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rs 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n </a:t>
            </a:r>
            <a:r>
              <a:rPr sz="3200" spc="-20" dirty="0">
                <a:latin typeface="Times New Roman"/>
                <a:cs typeface="Times New Roman"/>
              </a:rPr>
              <a:t>quo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spc="-2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405765">
              <a:lnSpc>
                <a:spcPct val="100000"/>
              </a:lnSpc>
              <a:spcBef>
                <a:spcPts val="665"/>
              </a:spcBef>
            </a:pPr>
            <a:r>
              <a:rPr sz="2800" spc="-885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800" spc="2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15" dirty="0">
                <a:latin typeface="Times New Roman"/>
                <a:cs typeface="Times New Roman"/>
              </a:rPr>
              <a:t>ouble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quot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: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0" dirty="0">
                <a:solidFill>
                  <a:srgbClr val="008000"/>
                </a:solidFill>
                <a:latin typeface="Arial"/>
                <a:cs typeface="Arial"/>
              </a:rPr>
              <a:t>"</a:t>
            </a:r>
            <a:r>
              <a:rPr sz="2800" spc="-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spc="-229" dirty="0">
                <a:solidFill>
                  <a:srgbClr val="008000"/>
                </a:solidFill>
                <a:latin typeface="Arial"/>
                <a:cs typeface="Arial"/>
              </a:rPr>
              <a:t>abcex3$g&lt;&amp;"</a:t>
            </a:r>
            <a:r>
              <a:rPr sz="2800" spc="-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185" dirty="0">
                <a:solidFill>
                  <a:srgbClr val="008000"/>
                </a:solidFill>
                <a:latin typeface="Arial"/>
                <a:cs typeface="Arial"/>
              </a:rPr>
              <a:t>"Hello</a:t>
            </a:r>
            <a:r>
              <a:rPr sz="2800" spc="-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spc="-210" dirty="0">
                <a:solidFill>
                  <a:srgbClr val="008000"/>
                </a:solidFill>
                <a:latin typeface="Arial"/>
                <a:cs typeface="Arial"/>
              </a:rPr>
              <a:t>World!"</a:t>
            </a:r>
            <a:endParaRPr sz="28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  <a:spcBef>
                <a:spcPts val="640"/>
              </a:spcBef>
            </a:pPr>
            <a:r>
              <a:rPr sz="2800" spc="-885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800" spc="2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5" dirty="0">
                <a:latin typeface="Times New Roman"/>
                <a:cs typeface="Times New Roman"/>
              </a:rPr>
              <a:t>ingle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quot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: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75" dirty="0">
                <a:solidFill>
                  <a:srgbClr val="008000"/>
                </a:solidFill>
                <a:latin typeface="Arial"/>
                <a:cs typeface="Arial"/>
              </a:rPr>
              <a:t>'Hello</a:t>
            </a:r>
            <a:r>
              <a:rPr sz="2800" spc="-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spc="-200" dirty="0">
                <a:solidFill>
                  <a:srgbClr val="008000"/>
                </a:solidFill>
                <a:latin typeface="Arial"/>
                <a:cs typeface="Arial"/>
              </a:rPr>
              <a:t>World!'</a:t>
            </a:r>
            <a:endParaRPr sz="2800">
              <a:latin typeface="Arial"/>
              <a:cs typeface="Arial"/>
            </a:endParaRPr>
          </a:p>
          <a:p>
            <a:pPr marL="299720" indent="-287020">
              <a:lnSpc>
                <a:spcPct val="100000"/>
              </a:lnSpc>
              <a:spcBef>
                <a:spcPts val="835"/>
              </a:spcBef>
              <a:buClr>
                <a:srgbClr val="FF0000"/>
              </a:buClr>
              <a:buFont typeface="Times New Roman"/>
              <a:buChar char="•"/>
              <a:tabLst>
                <a:tab pos="300355" algn="l"/>
              </a:tabLst>
            </a:pPr>
            <a:r>
              <a:rPr sz="3200" spc="-20" dirty="0">
                <a:latin typeface="Times New Roman"/>
                <a:cs typeface="Times New Roman"/>
              </a:rPr>
              <a:t>Conca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spc="-20" dirty="0">
                <a:latin typeface="Times New Roman"/>
                <a:cs typeface="Times New Roman"/>
              </a:rPr>
              <a:t>ena</a:t>
            </a:r>
            <a:r>
              <a:rPr sz="3200" spc="-15" dirty="0">
                <a:latin typeface="Times New Roman"/>
                <a:cs typeface="Times New Roman"/>
              </a:rPr>
              <a:t>ti</a:t>
            </a:r>
            <a:r>
              <a:rPr sz="3200" dirty="0">
                <a:latin typeface="Times New Roman"/>
                <a:cs typeface="Times New Roman"/>
              </a:rPr>
              <a:t>on </a:t>
            </a:r>
            <a:r>
              <a:rPr sz="3200" spc="-20" dirty="0">
                <a:latin typeface="Times New Roman"/>
                <a:cs typeface="Times New Roman"/>
              </a:rPr>
              <a:t>ca</a:t>
            </a:r>
            <a:r>
              <a:rPr sz="3200" dirty="0">
                <a:latin typeface="Times New Roman"/>
                <a:cs typeface="Times New Roman"/>
              </a:rPr>
              <a:t>n </a:t>
            </a:r>
            <a:r>
              <a:rPr sz="3200" spc="-20" dirty="0">
                <a:latin typeface="Times New Roman"/>
                <a:cs typeface="Times New Roman"/>
              </a:rPr>
              <a:t>on</a:t>
            </a:r>
            <a:r>
              <a:rPr sz="3200" spc="-15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y </a:t>
            </a:r>
            <a:r>
              <a:rPr sz="3200" spc="-20" dirty="0">
                <a:latin typeface="Times New Roman"/>
                <a:cs typeface="Times New Roman"/>
              </a:rPr>
              <a:t>app</a:t>
            </a:r>
            <a:r>
              <a:rPr sz="3200" spc="-15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y 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o s</a:t>
            </a:r>
            <a:r>
              <a:rPr sz="3200" spc="-15" dirty="0">
                <a:latin typeface="Times New Roman"/>
                <a:cs typeface="Times New Roman"/>
              </a:rPr>
              <a:t>tri</a:t>
            </a:r>
            <a:r>
              <a:rPr sz="3200" dirty="0">
                <a:latin typeface="Times New Roman"/>
                <a:cs typeface="Times New Roman"/>
              </a:rPr>
              <a:t>ngs.</a:t>
            </a:r>
            <a:endParaRPr sz="3200">
              <a:latin typeface="Times New Roman"/>
              <a:cs typeface="Times New Roman"/>
            </a:endParaRPr>
          </a:p>
          <a:p>
            <a:pPr marL="405765">
              <a:lnSpc>
                <a:spcPct val="100000"/>
              </a:lnSpc>
              <a:spcBef>
                <a:spcPts val="665"/>
              </a:spcBef>
            </a:pPr>
            <a:r>
              <a:rPr sz="2800" spc="-885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800" spc="2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000"/>
                </a:solidFill>
                <a:latin typeface="Arial"/>
                <a:cs typeface="Arial"/>
              </a:rPr>
              <a:t>'</a:t>
            </a:r>
            <a:r>
              <a:rPr sz="2800" spc="-330" dirty="0">
                <a:solidFill>
                  <a:srgbClr val="008000"/>
                </a:solidFill>
                <a:latin typeface="Arial"/>
                <a:cs typeface="Arial"/>
              </a:rPr>
              <a:t>ab</a:t>
            </a:r>
            <a:r>
              <a:rPr sz="2800" spc="-30" dirty="0">
                <a:solidFill>
                  <a:srgbClr val="008000"/>
                </a:solidFill>
                <a:latin typeface="Arial"/>
                <a:cs typeface="Arial"/>
              </a:rPr>
              <a:t>'</a:t>
            </a:r>
            <a:r>
              <a:rPr sz="2800" spc="-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spc="-250" dirty="0">
                <a:solidFill>
                  <a:srgbClr val="008000"/>
                </a:solidFill>
                <a:latin typeface="Arial"/>
                <a:cs typeface="Arial"/>
              </a:rPr>
              <a:t>+</a:t>
            </a:r>
            <a:r>
              <a:rPr sz="2800" spc="-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008000"/>
                </a:solidFill>
                <a:latin typeface="Arial"/>
                <a:cs typeface="Arial"/>
              </a:rPr>
              <a:t>'cd'</a:t>
            </a:r>
            <a:r>
              <a:rPr sz="2800" spc="-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v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lu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o </a:t>
            </a:r>
            <a:r>
              <a:rPr sz="2800" spc="-30" dirty="0">
                <a:solidFill>
                  <a:srgbClr val="008000"/>
                </a:solidFill>
                <a:latin typeface="Arial"/>
                <a:cs typeface="Arial"/>
              </a:rPr>
              <a:t>'</a:t>
            </a:r>
            <a:r>
              <a:rPr sz="2800" spc="-305" dirty="0">
                <a:solidFill>
                  <a:srgbClr val="008000"/>
                </a:solidFill>
                <a:latin typeface="Arial"/>
                <a:cs typeface="Arial"/>
              </a:rPr>
              <a:t>abcd</a:t>
            </a:r>
            <a:r>
              <a:rPr sz="2800" spc="-30" dirty="0">
                <a:solidFill>
                  <a:srgbClr val="008000"/>
                </a:solidFill>
                <a:latin typeface="Arial"/>
                <a:cs typeface="Arial"/>
              </a:rPr>
              <a:t>'</a:t>
            </a:r>
            <a:endParaRPr sz="28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  <a:spcBef>
                <a:spcPts val="640"/>
              </a:spcBef>
            </a:pPr>
            <a:r>
              <a:rPr sz="2800" spc="-885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800" spc="2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000"/>
                </a:solidFill>
                <a:latin typeface="Arial"/>
                <a:cs typeface="Arial"/>
              </a:rPr>
              <a:t>'</a:t>
            </a:r>
            <a:r>
              <a:rPr sz="2800" spc="-330" dirty="0">
                <a:solidFill>
                  <a:srgbClr val="008000"/>
                </a:solidFill>
                <a:latin typeface="Arial"/>
                <a:cs typeface="Arial"/>
              </a:rPr>
              <a:t>ab</a:t>
            </a:r>
            <a:r>
              <a:rPr sz="2800" spc="-30" dirty="0">
                <a:solidFill>
                  <a:srgbClr val="008000"/>
                </a:solidFill>
                <a:latin typeface="Arial"/>
                <a:cs typeface="Arial"/>
              </a:rPr>
              <a:t>'</a:t>
            </a:r>
            <a:r>
              <a:rPr sz="2800" spc="-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spc="-250" dirty="0">
                <a:solidFill>
                  <a:srgbClr val="008000"/>
                </a:solidFill>
                <a:latin typeface="Arial"/>
                <a:cs typeface="Arial"/>
              </a:rPr>
              <a:t>+</a:t>
            </a:r>
            <a:r>
              <a:rPr sz="2800" spc="-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spc="-175" dirty="0">
                <a:solidFill>
                  <a:srgbClr val="008000"/>
                </a:solidFill>
                <a:latin typeface="Arial"/>
                <a:cs typeface="Arial"/>
              </a:rPr>
              <a:t>2</a:t>
            </a:r>
            <a:r>
              <a:rPr sz="2800" spc="-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produ</a:t>
            </a:r>
            <a:r>
              <a:rPr sz="2800" spc="-20" dirty="0">
                <a:latin typeface="Times New Roman"/>
                <a:cs typeface="Times New Roman"/>
              </a:rPr>
              <a:t>ce</a:t>
            </a: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 </a:t>
            </a:r>
            <a:r>
              <a:rPr sz="28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err</a:t>
            </a:r>
            <a:r>
              <a:rPr sz="28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or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648" y="416123"/>
            <a:ext cx="837895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</a:t>
            </a:r>
            <a:r>
              <a:rPr sz="4000" b="1" spc="-2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sz="4000"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</a:t>
            </a:r>
            <a:r>
              <a:rPr sz="4000" b="1" spc="-1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 V</a:t>
            </a:r>
            <a:r>
              <a:rPr sz="4000" b="1" spc="-2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sz="4000" b="1" spc="-1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sz="4000"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</a:t>
            </a:r>
            <a:r>
              <a:rPr sz="4000"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</a:t>
            </a:r>
            <a:r>
              <a:rPr sz="4000"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ee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Typ</a:t>
            </a:r>
            <a:r>
              <a:rPr sz="4000"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1640" y="1524000"/>
            <a:ext cx="8608060" cy="4811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3200" spc="-25" dirty="0">
                <a:latin typeface="Times New Roman"/>
                <a:cs typeface="Times New Roman"/>
              </a:rPr>
              <a:t>B</a:t>
            </a:r>
            <a:r>
              <a:rPr sz="3200" spc="-20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15" dirty="0">
                <a:latin typeface="Times New Roman"/>
                <a:cs typeface="Times New Roman"/>
              </a:rPr>
              <a:t>ic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form: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3366FF"/>
                </a:solidFill>
                <a:latin typeface="Times New Roman"/>
                <a:cs typeface="Times New Roman"/>
              </a:rPr>
              <a:t>t</a:t>
            </a:r>
            <a:r>
              <a:rPr sz="3200" i="1" spc="-20" dirty="0">
                <a:solidFill>
                  <a:srgbClr val="3366FF"/>
                </a:solidFill>
                <a:latin typeface="Times New Roman"/>
                <a:cs typeface="Times New Roman"/>
              </a:rPr>
              <a:t>ype</a:t>
            </a:r>
            <a:r>
              <a:rPr sz="3200" dirty="0">
                <a:latin typeface="Arial"/>
                <a:cs typeface="Arial"/>
              </a:rPr>
              <a:t>(</a:t>
            </a:r>
            <a:r>
              <a:rPr sz="3200" i="1" spc="-20" dirty="0">
                <a:solidFill>
                  <a:srgbClr val="3366FF"/>
                </a:solidFill>
                <a:latin typeface="Times New Roman"/>
                <a:cs typeface="Times New Roman"/>
              </a:rPr>
              <a:t>va</a:t>
            </a:r>
            <a:r>
              <a:rPr sz="3200" i="1" spc="-15" dirty="0">
                <a:solidFill>
                  <a:srgbClr val="3366FF"/>
                </a:solidFill>
                <a:latin typeface="Times New Roman"/>
                <a:cs typeface="Times New Roman"/>
              </a:rPr>
              <a:t>l</a:t>
            </a:r>
            <a:r>
              <a:rPr sz="3200" i="1" spc="-20" dirty="0">
                <a:solidFill>
                  <a:srgbClr val="3366FF"/>
                </a:solidFill>
                <a:latin typeface="Times New Roman"/>
                <a:cs typeface="Times New Roman"/>
              </a:rPr>
              <a:t>ue</a:t>
            </a:r>
            <a:r>
              <a:rPr sz="3200" dirty="0">
                <a:latin typeface="Arial"/>
                <a:cs typeface="Arial"/>
              </a:rPr>
              <a:t>)</a:t>
            </a:r>
          </a:p>
          <a:p>
            <a:pPr marL="405765">
              <a:lnSpc>
                <a:spcPct val="100000"/>
              </a:lnSpc>
              <a:spcBef>
                <a:spcPts val="295"/>
              </a:spcBef>
            </a:pPr>
            <a:r>
              <a:rPr sz="2800" spc="-885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800" spc="2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800" spc="-130" dirty="0">
                <a:solidFill>
                  <a:srgbClr val="8B008C"/>
                </a:solidFill>
                <a:latin typeface="Arial"/>
                <a:cs typeface="Arial"/>
              </a:rPr>
              <a:t>float</a:t>
            </a:r>
            <a:r>
              <a:rPr sz="2800" spc="-60" dirty="0">
                <a:latin typeface="Arial"/>
                <a:cs typeface="Arial"/>
              </a:rPr>
              <a:t>(2)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c</a:t>
            </a:r>
            <a:r>
              <a:rPr sz="2800" spc="-15" dirty="0">
                <a:latin typeface="Times New Roman"/>
                <a:cs typeface="Times New Roman"/>
              </a:rPr>
              <a:t>onv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rt</a:t>
            </a: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spc="-15" dirty="0">
                <a:latin typeface="Times New Roman"/>
                <a:cs typeface="Times New Roman"/>
              </a:rPr>
              <a:t>v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lue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 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o </a:t>
            </a:r>
            <a:r>
              <a:rPr sz="2800" spc="-15" dirty="0">
                <a:latin typeface="Times New Roman"/>
                <a:cs typeface="Times New Roman"/>
              </a:rPr>
              <a:t>type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latin typeface="Times New Roman"/>
                <a:cs typeface="Times New Roman"/>
              </a:rPr>
              <a:t>fl</a:t>
            </a:r>
            <a:r>
              <a:rPr sz="2800" b="1" dirty="0">
                <a:latin typeface="Times New Roman"/>
                <a:cs typeface="Times New Roman"/>
              </a:rPr>
              <a:t>oat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(v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lue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now 2.0)</a:t>
            </a:r>
          </a:p>
          <a:p>
            <a:pPr marL="405765">
              <a:lnSpc>
                <a:spcPct val="100000"/>
              </a:lnSpc>
              <a:spcBef>
                <a:spcPts val="340"/>
              </a:spcBef>
            </a:pPr>
            <a:r>
              <a:rPr sz="2800" spc="-885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800" spc="2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8B008C"/>
                </a:solidFill>
                <a:latin typeface="Arial"/>
                <a:cs typeface="Arial"/>
              </a:rPr>
              <a:t>int</a:t>
            </a:r>
            <a:r>
              <a:rPr sz="2800" spc="-105" dirty="0">
                <a:latin typeface="Arial"/>
                <a:cs typeface="Arial"/>
              </a:rPr>
              <a:t>(2.6)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c</a:t>
            </a:r>
            <a:r>
              <a:rPr sz="2800" spc="-15" dirty="0">
                <a:latin typeface="Times New Roman"/>
                <a:cs typeface="Times New Roman"/>
              </a:rPr>
              <a:t>onv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rt</a:t>
            </a: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spc="-15" dirty="0">
                <a:latin typeface="Times New Roman"/>
                <a:cs typeface="Times New Roman"/>
              </a:rPr>
              <a:t>v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lue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2.6 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o </a:t>
            </a:r>
            <a:r>
              <a:rPr sz="2800" spc="-15" dirty="0">
                <a:latin typeface="Times New Roman"/>
                <a:cs typeface="Times New Roman"/>
              </a:rPr>
              <a:t>type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int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(v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lue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now 2)</a:t>
            </a:r>
          </a:p>
          <a:p>
            <a:pPr marL="405765">
              <a:lnSpc>
                <a:spcPct val="100000"/>
              </a:lnSpc>
              <a:spcBef>
                <a:spcPts val="340"/>
              </a:spcBef>
            </a:pPr>
            <a:r>
              <a:rPr sz="2800" spc="-885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800" spc="2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xpli</a:t>
            </a:r>
            <a:r>
              <a:rPr sz="2800" spc="-20" dirty="0">
                <a:latin typeface="Times New Roman"/>
                <a:cs typeface="Times New Roman"/>
              </a:rPr>
              <a:t>c</a:t>
            </a:r>
            <a:r>
              <a:rPr sz="2800" spc="-10" dirty="0">
                <a:latin typeface="Times New Roman"/>
                <a:cs typeface="Times New Roman"/>
              </a:rPr>
              <a:t>it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c</a:t>
            </a:r>
            <a:r>
              <a:rPr sz="2800" spc="-15" dirty="0">
                <a:latin typeface="Times New Roman"/>
                <a:cs typeface="Times New Roman"/>
              </a:rPr>
              <a:t>onv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rs</a:t>
            </a:r>
            <a:r>
              <a:rPr sz="2800" spc="-10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on </a:t>
            </a:r>
            <a:r>
              <a:rPr sz="2800" spc="-10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so </a:t>
            </a:r>
            <a:r>
              <a:rPr sz="2800" spc="-20" dirty="0">
                <a:latin typeface="Times New Roman"/>
                <a:cs typeface="Times New Roman"/>
              </a:rPr>
              <a:t>ca</a:t>
            </a:r>
            <a:r>
              <a:rPr sz="2800" spc="-10" dirty="0">
                <a:latin typeface="Times New Roman"/>
                <a:cs typeface="Times New Roman"/>
              </a:rPr>
              <a:t>ll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 </a:t>
            </a:r>
            <a:r>
              <a:rPr sz="2800" spc="-20" dirty="0">
                <a:latin typeface="Times New Roman"/>
                <a:cs typeface="Times New Roman"/>
              </a:rPr>
              <a:t>“ca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5" dirty="0">
                <a:latin typeface="Times New Roman"/>
                <a:cs typeface="Times New Roman"/>
              </a:rPr>
              <a:t>ting”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64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-20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rrow 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o w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spc="-20" dirty="0">
                <a:latin typeface="Times New Roman"/>
                <a:cs typeface="Times New Roman"/>
              </a:rPr>
              <a:t>de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b</a:t>
            </a:r>
            <a:r>
              <a:rPr sz="3200" b="1" spc="-15" dirty="0">
                <a:latin typeface="Times New Roman"/>
                <a:cs typeface="Times New Roman"/>
              </a:rPr>
              <a:t>ool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MS PGothic"/>
                <a:cs typeface="MS PGothic"/>
              </a:rPr>
              <a:t>⇒</a:t>
            </a:r>
            <a:r>
              <a:rPr sz="3200" spc="-180" dirty="0">
                <a:latin typeface="MS PGothic"/>
                <a:cs typeface="MS PGothic"/>
              </a:rPr>
              <a:t> </a:t>
            </a:r>
            <a:r>
              <a:rPr sz="3200" b="1" spc="-20" dirty="0">
                <a:latin typeface="Times New Roman"/>
                <a:cs typeface="Times New Roman"/>
              </a:rPr>
              <a:t>in</a:t>
            </a:r>
            <a:r>
              <a:rPr sz="3200" b="1" spc="-15" dirty="0">
                <a:latin typeface="Times New Roman"/>
                <a:cs typeface="Times New Roman"/>
              </a:rPr>
              <a:t>t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MS PGothic"/>
                <a:cs typeface="MS PGothic"/>
              </a:rPr>
              <a:t>⇒</a:t>
            </a:r>
            <a:r>
              <a:rPr sz="3200" spc="-180" dirty="0">
                <a:latin typeface="MS PGothic"/>
                <a:cs typeface="MS PGothic"/>
              </a:rPr>
              <a:t> </a:t>
            </a:r>
            <a:r>
              <a:rPr sz="3200" b="1" spc="-90" dirty="0">
                <a:latin typeface="Times New Roman"/>
                <a:cs typeface="Times New Roman"/>
              </a:rPr>
              <a:t>fl</a:t>
            </a:r>
            <a:r>
              <a:rPr sz="3200" b="1" dirty="0">
                <a:latin typeface="Times New Roman"/>
                <a:cs typeface="Times New Roman"/>
              </a:rPr>
              <a:t>oat</a:t>
            </a:r>
            <a:endParaRPr sz="3200" dirty="0">
              <a:latin typeface="Times New Roman"/>
              <a:cs typeface="Times New Roman"/>
            </a:endParaRPr>
          </a:p>
          <a:p>
            <a:pPr marL="749300" lvl="1" indent="-342900">
              <a:lnSpc>
                <a:spcPct val="100000"/>
              </a:lnSpc>
              <a:spcBef>
                <a:spcPts val="530"/>
              </a:spcBef>
              <a:buClr>
                <a:srgbClr val="FF0000"/>
              </a:buClr>
              <a:buFont typeface="Times New Roman"/>
              <a:buChar char="•"/>
              <a:tabLst>
                <a:tab pos="749300" algn="l"/>
                <a:tab pos="2378710" algn="l"/>
              </a:tabLst>
            </a:pPr>
            <a:r>
              <a:rPr sz="2800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Wid</a:t>
            </a:r>
            <a:r>
              <a:rPr sz="2800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800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ni</a:t>
            </a: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ng</a:t>
            </a:r>
            <a:r>
              <a:rPr sz="2800" dirty="0">
                <a:latin typeface="Times New Roman"/>
                <a:cs typeface="Times New Roman"/>
              </a:rPr>
              <a:t>.	P</a:t>
            </a:r>
            <a:r>
              <a:rPr sz="2800" spc="-15" dirty="0">
                <a:latin typeface="Times New Roman"/>
                <a:cs typeface="Times New Roman"/>
              </a:rPr>
              <a:t>yt</a:t>
            </a:r>
            <a:r>
              <a:rPr sz="2800" dirty="0">
                <a:latin typeface="Times New Roman"/>
                <a:cs typeface="Times New Roman"/>
              </a:rPr>
              <a:t>hon </a:t>
            </a:r>
            <a:r>
              <a:rPr sz="2800" spc="-15" dirty="0">
                <a:latin typeface="Times New Roman"/>
                <a:cs typeface="Times New Roman"/>
              </a:rPr>
              <a:t>do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utom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ti</a:t>
            </a:r>
            <a:r>
              <a:rPr sz="2800" spc="-20" dirty="0">
                <a:latin typeface="Times New Roman"/>
                <a:cs typeface="Times New Roman"/>
              </a:rPr>
              <a:t>ca</a:t>
            </a:r>
            <a:r>
              <a:rPr sz="2800" spc="-10" dirty="0">
                <a:latin typeface="Times New Roman"/>
                <a:cs typeface="Times New Roman"/>
              </a:rPr>
              <a:t>ll</a:t>
            </a:r>
            <a:r>
              <a:rPr sz="2800" dirty="0">
                <a:latin typeface="Times New Roman"/>
                <a:cs typeface="Times New Roman"/>
              </a:rPr>
              <a:t>y </a:t>
            </a:r>
            <a:r>
              <a:rPr sz="2800" spc="-10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f </a:t>
            </a:r>
            <a:r>
              <a:rPr sz="2800" spc="-15" dirty="0">
                <a:latin typeface="Times New Roman"/>
                <a:cs typeface="Times New Roman"/>
              </a:rPr>
              <a:t>n</a:t>
            </a:r>
            <a:r>
              <a:rPr sz="2800" spc="-20" dirty="0">
                <a:latin typeface="Times New Roman"/>
                <a:cs typeface="Times New Roman"/>
              </a:rPr>
              <a:t>ee</a:t>
            </a:r>
            <a:r>
              <a:rPr sz="2800" spc="-15" dirty="0">
                <a:latin typeface="Times New Roman"/>
                <a:cs typeface="Times New Roman"/>
              </a:rPr>
              <a:t>d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</a:t>
            </a:r>
          </a:p>
          <a:p>
            <a:pPr marL="862965">
              <a:lnSpc>
                <a:spcPct val="100000"/>
              </a:lnSpc>
              <a:spcBef>
                <a:spcPts val="290"/>
              </a:spcBef>
              <a:tabLst>
                <a:tab pos="1205865" algn="l"/>
              </a:tabLst>
            </a:pPr>
            <a:r>
              <a:rPr sz="2400" spc="-760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400" spc="-76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lang="en-CA" sz="2400" b="1" spc="-10" dirty="0" smtClean="0">
                <a:solidFill>
                  <a:srgbClr val="800000"/>
                </a:solidFill>
                <a:latin typeface="Times New Roman"/>
                <a:cs typeface="Times New Roman"/>
              </a:rPr>
              <a:t>Example</a:t>
            </a:r>
            <a:r>
              <a:rPr sz="24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: </a:t>
            </a:r>
            <a:r>
              <a:rPr sz="2400" spc="-45" dirty="0">
                <a:latin typeface="Arial"/>
                <a:cs typeface="Arial"/>
              </a:rPr>
              <a:t>1/2.0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v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lu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 0.5 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spc="-20" dirty="0">
                <a:latin typeface="Times New Roman"/>
                <a:cs typeface="Times New Roman"/>
              </a:rPr>
              <a:t>ca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s 1 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b="1" spc="-70" dirty="0">
                <a:latin typeface="Times New Roman"/>
                <a:cs typeface="Times New Roman"/>
              </a:rPr>
              <a:t>fl</a:t>
            </a:r>
            <a:r>
              <a:rPr sz="2400" b="1" dirty="0">
                <a:latin typeface="Times New Roman"/>
                <a:cs typeface="Times New Roman"/>
              </a:rPr>
              <a:t>oa</a:t>
            </a:r>
            <a:r>
              <a:rPr sz="2400" b="1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)</a:t>
            </a:r>
          </a:p>
          <a:p>
            <a:pPr marL="749300" lvl="1" indent="-342900">
              <a:lnSpc>
                <a:spcPct val="100000"/>
              </a:lnSpc>
              <a:spcBef>
                <a:spcPts val="365"/>
              </a:spcBef>
              <a:buClr>
                <a:srgbClr val="FF0000"/>
              </a:buClr>
              <a:buFont typeface="Times New Roman"/>
              <a:buChar char="•"/>
              <a:tabLst>
                <a:tab pos="749300" algn="l"/>
              </a:tabLst>
            </a:pP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Narr</a:t>
            </a:r>
            <a:r>
              <a:rPr sz="2800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owin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g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. 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15" dirty="0">
                <a:latin typeface="Times New Roman"/>
                <a:cs typeface="Times New Roman"/>
              </a:rPr>
              <a:t>yt</a:t>
            </a:r>
            <a:r>
              <a:rPr sz="2800" dirty="0">
                <a:latin typeface="Times New Roman"/>
                <a:cs typeface="Times New Roman"/>
              </a:rPr>
              <a:t>hon </a:t>
            </a:r>
            <a:r>
              <a:rPr sz="2800" i="1" spc="-15" dirty="0">
                <a:latin typeface="Times New Roman"/>
                <a:cs typeface="Times New Roman"/>
              </a:rPr>
              <a:t>n</a:t>
            </a:r>
            <a:r>
              <a:rPr sz="2800" i="1" spc="-20" dirty="0">
                <a:latin typeface="Times New Roman"/>
                <a:cs typeface="Times New Roman"/>
              </a:rPr>
              <a:t>eve</a:t>
            </a:r>
            <a:r>
              <a:rPr sz="2800" i="1" dirty="0">
                <a:latin typeface="Times New Roman"/>
                <a:cs typeface="Times New Roman"/>
              </a:rPr>
              <a:t>r </a:t>
            </a:r>
            <a:r>
              <a:rPr sz="2800" spc="-15" dirty="0">
                <a:latin typeface="Times New Roman"/>
                <a:cs typeface="Times New Roman"/>
              </a:rPr>
              <a:t>do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spc="-10" dirty="0">
                <a:latin typeface="Times New Roman"/>
                <a:cs typeface="Times New Roman"/>
              </a:rPr>
              <a:t>thi</a:t>
            </a: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utom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ti</a:t>
            </a:r>
            <a:r>
              <a:rPr sz="2800" spc="-20" dirty="0">
                <a:latin typeface="Times New Roman"/>
                <a:cs typeface="Times New Roman"/>
              </a:rPr>
              <a:t>ca</a:t>
            </a:r>
            <a:r>
              <a:rPr sz="2800" spc="-10" dirty="0">
                <a:latin typeface="Times New Roman"/>
                <a:cs typeface="Times New Roman"/>
              </a:rPr>
              <a:t>ll</a:t>
            </a:r>
            <a:r>
              <a:rPr sz="2800" dirty="0">
                <a:latin typeface="Times New Roman"/>
                <a:cs typeface="Times New Roman"/>
              </a:rPr>
              <a:t>y</a:t>
            </a:r>
          </a:p>
          <a:p>
            <a:pPr marL="862965">
              <a:lnSpc>
                <a:spcPct val="100000"/>
              </a:lnSpc>
              <a:spcBef>
                <a:spcPts val="290"/>
              </a:spcBef>
              <a:tabLst>
                <a:tab pos="1205865" algn="l"/>
              </a:tabLst>
            </a:pPr>
            <a:r>
              <a:rPr sz="2400" spc="-760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400" spc="-76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lang="en-CA" sz="2400" dirty="0" smtClean="0">
                <a:latin typeface="Times New Roman"/>
                <a:cs typeface="Times New Roman"/>
              </a:rPr>
              <a:t>Narrowing </a:t>
            </a:r>
            <a:r>
              <a:rPr sz="2400" spc="-20" dirty="0" smtClean="0">
                <a:latin typeface="Times New Roman"/>
                <a:cs typeface="Times New Roman"/>
              </a:rPr>
              <a:t>c</a:t>
            </a:r>
            <a:r>
              <a:rPr sz="2400" spc="-15" dirty="0" smtClean="0">
                <a:latin typeface="Times New Roman"/>
                <a:cs typeface="Times New Roman"/>
              </a:rPr>
              <a:t>onv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dirty="0" smtClean="0">
                <a:latin typeface="Times New Roman"/>
                <a:cs typeface="Times New Roman"/>
              </a:rPr>
              <a:t>rs</a:t>
            </a:r>
            <a:r>
              <a:rPr sz="2400" spc="-10" dirty="0" smtClean="0">
                <a:latin typeface="Times New Roman"/>
                <a:cs typeface="Times New Roman"/>
              </a:rPr>
              <a:t>i</a:t>
            </a:r>
            <a:r>
              <a:rPr sz="2400" dirty="0" smtClean="0">
                <a:latin typeface="Times New Roman"/>
                <a:cs typeface="Times New Roman"/>
              </a:rPr>
              <a:t>ons </a:t>
            </a:r>
            <a:r>
              <a:rPr sz="2400" spc="-20" dirty="0">
                <a:latin typeface="Times New Roman"/>
                <a:cs typeface="Times New Roman"/>
              </a:rPr>
              <a:t>ca</a:t>
            </a:r>
            <a:r>
              <a:rPr sz="2400" dirty="0">
                <a:latin typeface="Times New Roman"/>
                <a:cs typeface="Times New Roman"/>
              </a:rPr>
              <a:t>us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infor</a:t>
            </a:r>
            <a:r>
              <a:rPr sz="2400" spc="-20" dirty="0">
                <a:latin typeface="Times New Roman"/>
                <a:cs typeface="Times New Roman"/>
              </a:rPr>
              <a:t>ma</a:t>
            </a:r>
            <a:r>
              <a:rPr sz="2400" spc="-10" dirty="0">
                <a:latin typeface="Times New Roman"/>
                <a:cs typeface="Times New Roman"/>
              </a:rPr>
              <a:t>ti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15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os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endParaRPr sz="2400" dirty="0">
              <a:latin typeface="Times New Roman"/>
              <a:cs typeface="Times New Roman"/>
            </a:endParaRPr>
          </a:p>
          <a:p>
            <a:pPr marL="862965">
              <a:lnSpc>
                <a:spcPct val="100000"/>
              </a:lnSpc>
              <a:spcBef>
                <a:spcPts val="320"/>
              </a:spcBef>
              <a:tabLst>
                <a:tab pos="1205865" algn="l"/>
              </a:tabLst>
            </a:pPr>
            <a:r>
              <a:rPr sz="2400" spc="-760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400" spc="-76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lang="en-CA" sz="2400" b="1" spc="-10" dirty="0" smtClean="0">
                <a:solidFill>
                  <a:srgbClr val="800000"/>
                </a:solidFill>
                <a:latin typeface="Times New Roman"/>
                <a:cs typeface="Times New Roman"/>
              </a:rPr>
              <a:t>Example</a:t>
            </a:r>
            <a:r>
              <a:rPr sz="2400" spc="-10" dirty="0" smtClean="0">
                <a:latin typeface="Times New Roman"/>
                <a:cs typeface="Times New Roman"/>
              </a:rPr>
              <a:t>: </a:t>
            </a:r>
            <a:r>
              <a:rPr sz="2400" spc="-110" dirty="0">
                <a:solidFill>
                  <a:srgbClr val="8B008C"/>
                </a:solidFill>
                <a:latin typeface="Arial"/>
                <a:cs typeface="Arial"/>
              </a:rPr>
              <a:t>float</a:t>
            </a:r>
            <a:r>
              <a:rPr sz="2400" spc="-110" dirty="0">
                <a:latin typeface="Arial"/>
                <a:cs typeface="Arial"/>
              </a:rPr>
              <a:t>(</a:t>
            </a:r>
            <a:r>
              <a:rPr sz="2400" spc="5" dirty="0">
                <a:solidFill>
                  <a:srgbClr val="8B008C"/>
                </a:solidFill>
                <a:latin typeface="Arial"/>
                <a:cs typeface="Arial"/>
              </a:rPr>
              <a:t>int</a:t>
            </a:r>
            <a:r>
              <a:rPr sz="2400" spc="-80" dirty="0">
                <a:latin typeface="Arial"/>
                <a:cs typeface="Arial"/>
              </a:rPr>
              <a:t>(2.6))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v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lu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 2.0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2:</a:t>
            </a:r>
          </a:p>
          <a:p>
            <a:pPr algn="ctr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Variables, expressions and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statements</a:t>
            </a:r>
          </a:p>
          <a:p>
            <a:pPr algn="ctr"/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The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Basics</a:t>
            </a:r>
            <a:endParaRPr lang="en-CA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924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648" y="416123"/>
            <a:ext cx="837895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CA" sz="40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</a:t>
            </a:r>
            <a:r>
              <a:rPr lang="en-CA"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CA" sz="40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operations</a:t>
            </a:r>
            <a:endParaRPr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1640" y="1524000"/>
            <a:ext cx="860806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CA" sz="3200" spc="-25" dirty="0">
                <a:latin typeface="Times New Roman"/>
                <a:cs typeface="Times New Roman"/>
              </a:rPr>
              <a:t>What is the difference between the following?</a:t>
            </a:r>
          </a:p>
          <a:p>
            <a:pPr marL="927100" lvl="1" indent="-457200">
              <a:buClr>
                <a:srgbClr val="FF0000"/>
              </a:buClr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CA" sz="3200" spc="-25" dirty="0" smtClean="0">
                <a:latin typeface="Times New Roman"/>
                <a:cs typeface="Times New Roman"/>
              </a:rPr>
              <a:t>2</a:t>
            </a:r>
            <a:r>
              <a:rPr lang="en-CA" sz="3200" spc="-25" dirty="0">
                <a:latin typeface="Times New Roman"/>
                <a:cs typeface="Times New Roman"/>
              </a:rPr>
              <a:t>*(1+3</a:t>
            </a:r>
            <a:r>
              <a:rPr lang="en-CA" sz="3200" spc="-25" dirty="0" smtClean="0">
                <a:latin typeface="Times New Roman"/>
                <a:cs typeface="Times New Roman"/>
              </a:rPr>
              <a:t>)		</a:t>
            </a:r>
            <a:r>
              <a:rPr lang="en-CA" sz="3200" dirty="0" smtClean="0">
                <a:solidFill>
                  <a:srgbClr val="0000FF"/>
                </a:solidFill>
              </a:rPr>
              <a:t>add</a:t>
            </a:r>
            <a:r>
              <a:rPr lang="en-CA" sz="3200" dirty="0">
                <a:solidFill>
                  <a:srgbClr val="0000FF"/>
                </a:solidFill>
              </a:rPr>
              <a:t>, then </a:t>
            </a:r>
            <a:r>
              <a:rPr lang="en-CA" sz="3200" dirty="0" smtClean="0">
                <a:solidFill>
                  <a:srgbClr val="0000FF"/>
                </a:solidFill>
              </a:rPr>
              <a:t>multiply</a:t>
            </a:r>
            <a:endParaRPr lang="en-CA" sz="3200" spc="-25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927100" lvl="1" indent="-457200">
              <a:buClr>
                <a:srgbClr val="FF0000"/>
              </a:buClr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CA" sz="3200" spc="-25" dirty="0" smtClean="0">
                <a:latin typeface="Times New Roman"/>
                <a:cs typeface="Times New Roman"/>
              </a:rPr>
              <a:t>2*1 </a:t>
            </a:r>
            <a:r>
              <a:rPr lang="en-CA" sz="3200" spc="-25" dirty="0">
                <a:latin typeface="Times New Roman"/>
                <a:cs typeface="Times New Roman"/>
              </a:rPr>
              <a:t>+ </a:t>
            </a:r>
            <a:r>
              <a:rPr lang="en-CA" sz="3200" spc="-25" dirty="0" smtClean="0">
                <a:latin typeface="Times New Roman"/>
                <a:cs typeface="Times New Roman"/>
              </a:rPr>
              <a:t>3		</a:t>
            </a:r>
            <a:r>
              <a:rPr lang="en-CA" sz="3200" dirty="0" smtClean="0">
                <a:solidFill>
                  <a:srgbClr val="0000FF"/>
                </a:solidFill>
              </a:rPr>
              <a:t>multiply</a:t>
            </a:r>
            <a:r>
              <a:rPr lang="en-CA" sz="3200" dirty="0">
                <a:solidFill>
                  <a:srgbClr val="0000FF"/>
                </a:solidFill>
              </a:rPr>
              <a:t>, then add</a:t>
            </a:r>
            <a:endParaRPr lang="en-CA" sz="3200" spc="-25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CA" sz="3200" spc="-25" dirty="0" smtClean="0">
                <a:latin typeface="Times New Roman"/>
                <a:cs typeface="Times New Roman"/>
              </a:rPr>
              <a:t>Operations </a:t>
            </a:r>
            <a:r>
              <a:rPr lang="en-CA" sz="3200" spc="-25" dirty="0">
                <a:latin typeface="Times New Roman"/>
                <a:cs typeface="Times New Roman"/>
              </a:rPr>
              <a:t>are performed in a set order</a:t>
            </a:r>
          </a:p>
          <a:p>
            <a:pPr marL="927100" lvl="1" indent="-457200">
              <a:buClr>
                <a:srgbClr val="FF0000"/>
              </a:buClr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CA" sz="3200" spc="-25" dirty="0" smtClean="0">
                <a:latin typeface="Times New Roman"/>
                <a:cs typeface="Times New Roman"/>
              </a:rPr>
              <a:t>Parentheses </a:t>
            </a:r>
            <a:r>
              <a:rPr lang="en-CA" sz="3200" spc="-25" dirty="0">
                <a:latin typeface="Times New Roman"/>
                <a:cs typeface="Times New Roman"/>
              </a:rPr>
              <a:t>make the order explicit</a:t>
            </a:r>
          </a:p>
          <a:p>
            <a:pPr marL="927100" lvl="1" indent="-457200">
              <a:buClr>
                <a:srgbClr val="FF0000"/>
              </a:buClr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CA" sz="3200" spc="-25" dirty="0" smtClean="0">
                <a:latin typeface="Times New Roman"/>
                <a:cs typeface="Times New Roman"/>
              </a:rPr>
              <a:t>What </a:t>
            </a:r>
            <a:r>
              <a:rPr lang="en-CA" sz="3200" spc="-25" dirty="0">
                <a:latin typeface="Times New Roman"/>
                <a:cs typeface="Times New Roman"/>
              </a:rPr>
              <a:t>happens when there are no parentheses?</a:t>
            </a:r>
          </a:p>
          <a:p>
            <a:pPr marL="469900" indent="-457200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CA" sz="3200" spc="-25" dirty="0" smtClean="0">
                <a:solidFill>
                  <a:srgbClr val="FF0066"/>
                </a:solidFill>
                <a:latin typeface="Times New Roman"/>
                <a:cs typeface="Times New Roman"/>
              </a:rPr>
              <a:t>Operator </a:t>
            </a:r>
            <a:r>
              <a:rPr lang="en-CA" sz="3200" spc="-25" dirty="0">
                <a:solidFill>
                  <a:srgbClr val="FF0066"/>
                </a:solidFill>
                <a:latin typeface="Times New Roman"/>
                <a:cs typeface="Times New Roman"/>
              </a:rPr>
              <a:t>Precedence</a:t>
            </a:r>
            <a:r>
              <a:rPr lang="en-CA" sz="3200" spc="-25" dirty="0">
                <a:latin typeface="Times New Roman"/>
                <a:cs typeface="Times New Roman"/>
              </a:rPr>
              <a:t>: The fixed order </a:t>
            </a:r>
            <a:r>
              <a:rPr lang="en-CA" sz="3200" spc="-25" dirty="0" smtClean="0">
                <a:latin typeface="Times New Roman"/>
                <a:cs typeface="Times New Roman"/>
              </a:rPr>
              <a:t>Python processes </a:t>
            </a:r>
            <a:r>
              <a:rPr lang="en-CA" sz="3200" spc="-25" dirty="0">
                <a:latin typeface="Times New Roman"/>
                <a:cs typeface="Times New Roman"/>
              </a:rPr>
              <a:t>operators in absence of </a:t>
            </a:r>
            <a:r>
              <a:rPr lang="en-CA" sz="3200" spc="-25" dirty="0" smtClean="0">
                <a:latin typeface="Times New Roman"/>
                <a:cs typeface="Times New Roman"/>
              </a:rPr>
              <a:t>parentheses</a:t>
            </a:r>
          </a:p>
          <a:p>
            <a:pPr marL="469900" indent="-457200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355600" algn="l"/>
              </a:tabLst>
            </a:pPr>
            <a:endParaRPr lang="en-CA" sz="3200" spc="-25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355600" algn="l"/>
              </a:tabLst>
            </a:pPr>
            <a:endParaRPr lang="en-CA" sz="3200" spc="-25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228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Operator </a:t>
            </a:r>
            <a:r>
              <a:rPr lang="en-CA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Precedence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733800" cy="4572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>
                <a:latin typeface="Arial Narrow" panose="020B0606020202030204" pitchFamily="34" charset="0"/>
              </a:rPr>
              <a:t>Exponentiation: **</a:t>
            </a:r>
          </a:p>
          <a:p>
            <a:pPr marL="0" indent="0">
              <a:buNone/>
            </a:pPr>
            <a:r>
              <a:rPr lang="en-CA" dirty="0" smtClean="0">
                <a:latin typeface="Arial Narrow" panose="020B0606020202030204" pitchFamily="34" charset="0"/>
              </a:rPr>
              <a:t>Unary </a:t>
            </a:r>
            <a:r>
              <a:rPr lang="en-CA" dirty="0">
                <a:latin typeface="Arial Narrow" panose="020B0606020202030204" pitchFamily="34" charset="0"/>
              </a:rPr>
              <a:t>operators: + –</a:t>
            </a:r>
          </a:p>
          <a:p>
            <a:pPr marL="0" indent="0">
              <a:buNone/>
            </a:pPr>
            <a:r>
              <a:rPr lang="en-CA" dirty="0" smtClean="0">
                <a:latin typeface="Arial Narrow" panose="020B0606020202030204" pitchFamily="34" charset="0"/>
              </a:rPr>
              <a:t>Binary </a:t>
            </a:r>
            <a:r>
              <a:rPr lang="en-CA" dirty="0">
                <a:latin typeface="Arial Narrow" panose="020B0606020202030204" pitchFamily="34" charset="0"/>
              </a:rPr>
              <a:t>arithmetic: * / %</a:t>
            </a:r>
          </a:p>
          <a:p>
            <a:pPr marL="0" indent="0">
              <a:buNone/>
            </a:pPr>
            <a:r>
              <a:rPr lang="en-CA" dirty="0" smtClean="0">
                <a:latin typeface="Arial Narrow" panose="020B0606020202030204" pitchFamily="34" charset="0"/>
              </a:rPr>
              <a:t>Binary </a:t>
            </a:r>
            <a:r>
              <a:rPr lang="en-CA" dirty="0">
                <a:latin typeface="Arial Narrow" panose="020B0606020202030204" pitchFamily="34" charset="0"/>
              </a:rPr>
              <a:t>arithmetic: + –</a:t>
            </a:r>
          </a:p>
          <a:p>
            <a:pPr marL="0" indent="0">
              <a:buNone/>
            </a:pPr>
            <a:r>
              <a:rPr lang="en-CA" dirty="0" smtClean="0">
                <a:latin typeface="Arial Narrow" panose="020B0606020202030204" pitchFamily="34" charset="0"/>
              </a:rPr>
              <a:t>Comparisons</a:t>
            </a:r>
            <a:r>
              <a:rPr lang="en-CA" dirty="0">
                <a:latin typeface="Arial Narrow" panose="020B0606020202030204" pitchFamily="34" charset="0"/>
              </a:rPr>
              <a:t>: &lt; &gt; &lt;= &gt;=</a:t>
            </a:r>
          </a:p>
          <a:p>
            <a:pPr marL="0" indent="0">
              <a:buNone/>
            </a:pPr>
            <a:r>
              <a:rPr lang="en-CA" dirty="0" smtClean="0">
                <a:latin typeface="Arial Narrow" panose="020B0606020202030204" pitchFamily="34" charset="0"/>
              </a:rPr>
              <a:t>Equality </a:t>
            </a:r>
            <a:r>
              <a:rPr lang="en-CA" dirty="0">
                <a:latin typeface="Arial Narrow" panose="020B0606020202030204" pitchFamily="34" charset="0"/>
              </a:rPr>
              <a:t>relations: == !=</a:t>
            </a:r>
          </a:p>
          <a:p>
            <a:pPr marL="0" indent="0">
              <a:buNone/>
            </a:pPr>
            <a:r>
              <a:rPr lang="en-CA" dirty="0" smtClean="0">
                <a:latin typeface="Arial Narrow" panose="020B0606020202030204" pitchFamily="34" charset="0"/>
              </a:rPr>
              <a:t>Logical </a:t>
            </a:r>
            <a:r>
              <a:rPr lang="en-CA" dirty="0">
                <a:latin typeface="Arial Narrow" panose="020B0606020202030204" pitchFamily="34" charset="0"/>
              </a:rPr>
              <a:t>not</a:t>
            </a:r>
          </a:p>
          <a:p>
            <a:pPr marL="0" indent="0">
              <a:buNone/>
            </a:pPr>
            <a:r>
              <a:rPr lang="en-CA" dirty="0" smtClean="0">
                <a:latin typeface="Arial Narrow" panose="020B0606020202030204" pitchFamily="34" charset="0"/>
              </a:rPr>
              <a:t>Logical </a:t>
            </a:r>
            <a:r>
              <a:rPr lang="en-CA" dirty="0">
                <a:latin typeface="Arial Narrow" panose="020B0606020202030204" pitchFamily="34" charset="0"/>
              </a:rPr>
              <a:t>and</a:t>
            </a:r>
          </a:p>
          <a:p>
            <a:pPr marL="0" indent="0">
              <a:buNone/>
            </a:pPr>
            <a:r>
              <a:rPr lang="en-CA" dirty="0" smtClean="0">
                <a:latin typeface="Arial Narrow" panose="020B0606020202030204" pitchFamily="34" charset="0"/>
              </a:rPr>
              <a:t>Logical </a:t>
            </a:r>
            <a:r>
              <a:rPr lang="en-CA" dirty="0">
                <a:latin typeface="Arial Narrow" panose="020B0606020202030204" pitchFamily="34" charset="0"/>
              </a:rPr>
              <a:t>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589567"/>
            <a:ext cx="4343399" cy="4572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>
                <a:latin typeface="Arial Narrow" panose="020B0606020202030204" pitchFamily="34" charset="0"/>
              </a:rPr>
              <a:t>Precedence goes downwards</a:t>
            </a:r>
          </a:p>
          <a:p>
            <a:pPr marL="320040" lvl="1" indent="0">
              <a:buNone/>
            </a:pPr>
            <a:r>
              <a:rPr lang="en-CA" dirty="0" smtClean="0">
                <a:latin typeface="Arial Narrow" panose="020B0606020202030204" pitchFamily="34" charset="0"/>
              </a:rPr>
              <a:t>Parentheses </a:t>
            </a:r>
            <a:r>
              <a:rPr lang="en-CA" dirty="0">
                <a:latin typeface="Arial Narrow" panose="020B0606020202030204" pitchFamily="34" charset="0"/>
              </a:rPr>
              <a:t>highest</a:t>
            </a:r>
          </a:p>
          <a:p>
            <a:pPr marL="320040" lvl="1" indent="0">
              <a:buNone/>
            </a:pPr>
            <a:r>
              <a:rPr lang="en-CA" dirty="0" smtClean="0">
                <a:latin typeface="Arial Narrow" panose="020B0606020202030204" pitchFamily="34" charset="0"/>
              </a:rPr>
              <a:t>Logical </a:t>
            </a:r>
            <a:r>
              <a:rPr lang="en-CA" dirty="0">
                <a:latin typeface="Arial Narrow" panose="020B0606020202030204" pitchFamily="34" charset="0"/>
              </a:rPr>
              <a:t>ops lowest</a:t>
            </a:r>
          </a:p>
          <a:p>
            <a:pPr marL="0" indent="0">
              <a:buNone/>
            </a:pPr>
            <a:r>
              <a:rPr lang="en-CA" dirty="0" smtClean="0">
                <a:latin typeface="Arial Narrow" panose="020B0606020202030204" pitchFamily="34" charset="0"/>
              </a:rPr>
              <a:t>Same </a:t>
            </a:r>
            <a:r>
              <a:rPr lang="en-CA" dirty="0">
                <a:latin typeface="Arial Narrow" panose="020B0606020202030204" pitchFamily="34" charset="0"/>
              </a:rPr>
              <a:t>line = same precedence</a:t>
            </a:r>
          </a:p>
          <a:p>
            <a:pPr marL="320040" lvl="1" indent="0">
              <a:buNone/>
            </a:pPr>
            <a:r>
              <a:rPr lang="en-CA" dirty="0" smtClean="0">
                <a:latin typeface="Arial Narrow" panose="020B0606020202030204" pitchFamily="34" charset="0"/>
              </a:rPr>
              <a:t>Read </a:t>
            </a:r>
            <a:r>
              <a:rPr lang="en-CA" dirty="0">
                <a:latin typeface="Arial Narrow" panose="020B0606020202030204" pitchFamily="34" charset="0"/>
              </a:rPr>
              <a:t>“ties” left to right</a:t>
            </a:r>
          </a:p>
          <a:p>
            <a:pPr marL="320040" lvl="1" indent="0">
              <a:buNone/>
            </a:pPr>
            <a:r>
              <a:rPr lang="en-CA" dirty="0" smtClean="0">
                <a:latin typeface="Arial Narrow" panose="020B0606020202030204" pitchFamily="34" charset="0"/>
              </a:rPr>
              <a:t>Example</a:t>
            </a:r>
            <a:r>
              <a:rPr lang="en-CA" dirty="0">
                <a:latin typeface="Arial Narrow" panose="020B0606020202030204" pitchFamily="34" charset="0"/>
              </a:rPr>
              <a:t>: 1/2*3 is (1/2)*</a:t>
            </a:r>
            <a:r>
              <a:rPr lang="en-CA" dirty="0" smtClean="0">
                <a:latin typeface="Arial Narrow" panose="020B0606020202030204" pitchFamily="34" charset="0"/>
              </a:rPr>
              <a:t>3</a:t>
            </a:r>
          </a:p>
          <a:p>
            <a:pPr marL="320040" lvl="1" indent="0">
              <a:buNone/>
            </a:pPr>
            <a:endParaRPr lang="en-CA" dirty="0">
              <a:latin typeface="Arial Narrow" panose="020B0606020202030204" pitchFamily="34" charset="0"/>
            </a:endParaRPr>
          </a:p>
          <a:p>
            <a:pPr marL="0" lvl="1" indent="0">
              <a:buNone/>
            </a:pPr>
            <a:r>
              <a:rPr lang="en-CA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REMEMBER</a:t>
            </a:r>
            <a:r>
              <a:rPr lang="en-CA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: PEMDRAS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981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648" y="416123"/>
            <a:ext cx="837895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CA"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Operations on strings</a:t>
            </a:r>
            <a:endParaRPr sz="40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524000"/>
            <a:ext cx="8610600" cy="5416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CA" sz="3200" dirty="0" smtClean="0"/>
              <a:t>Concatenation using the '+</a:t>
            </a:r>
            <a:r>
              <a:rPr lang="en-CA" sz="3200" dirty="0"/>
              <a:t>'</a:t>
            </a:r>
            <a:r>
              <a:rPr lang="en-CA" sz="3200" dirty="0" smtClean="0"/>
              <a:t> operator: Concatenation </a:t>
            </a:r>
            <a:r>
              <a:rPr lang="en-CA" sz="3200" dirty="0"/>
              <a:t>means joining the two operands by linking them end-to-end. For example</a:t>
            </a:r>
            <a:r>
              <a:rPr lang="en-CA" sz="3200" dirty="0" smtClean="0"/>
              <a:t>:</a:t>
            </a:r>
            <a:endParaRPr lang="en-CA" sz="3200" dirty="0"/>
          </a:p>
          <a:p>
            <a:pPr marL="927100" lvl="1" indent="-457200">
              <a:buClr>
                <a:srgbClr val="FF0000"/>
              </a:buClr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CA" sz="3200" dirty="0"/>
              <a:t>fruit = "banana"</a:t>
            </a:r>
          </a:p>
          <a:p>
            <a:pPr marL="927100" lvl="1" indent="-457200">
              <a:buClr>
                <a:srgbClr val="FF0000"/>
              </a:buClr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CA" sz="3200" dirty="0" err="1"/>
              <a:t>baked_good</a:t>
            </a:r>
            <a:r>
              <a:rPr lang="en-CA" sz="3200" dirty="0"/>
              <a:t> = " nut bread"</a:t>
            </a:r>
          </a:p>
          <a:p>
            <a:pPr marL="927100" lvl="1" indent="-457200">
              <a:buClr>
                <a:srgbClr val="FF0000"/>
              </a:buClr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CA" sz="3200" dirty="0"/>
              <a:t>print(fruit + </a:t>
            </a:r>
            <a:r>
              <a:rPr lang="en-CA" sz="3200" dirty="0" err="1"/>
              <a:t>baked_good</a:t>
            </a:r>
            <a:r>
              <a:rPr lang="en-CA" sz="3200" dirty="0" smtClean="0"/>
              <a:t>)</a:t>
            </a:r>
          </a:p>
          <a:p>
            <a:pPr marL="469900" indent="-457200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CA" sz="3200" dirty="0" smtClean="0"/>
              <a:t>Repetition using '*</a:t>
            </a:r>
            <a:r>
              <a:rPr lang="en-CA" sz="3200" dirty="0"/>
              <a:t>'</a:t>
            </a:r>
            <a:r>
              <a:rPr lang="en-CA" sz="3200" dirty="0" smtClean="0"/>
              <a:t> operator: For </a:t>
            </a:r>
            <a:r>
              <a:rPr lang="en-CA" sz="3200" dirty="0"/>
              <a:t>example, 'Fun'*3 or </a:t>
            </a:r>
            <a:r>
              <a:rPr lang="en-CA" sz="3200" dirty="0" smtClean="0"/>
              <a:t>3*'Fun‘ is </a:t>
            </a:r>
            <a:r>
              <a:rPr lang="en-CA" sz="3200" dirty="0"/>
              <a:t>'</a:t>
            </a:r>
            <a:r>
              <a:rPr lang="en-CA" sz="3200" dirty="0" err="1"/>
              <a:t>FunFunFun</a:t>
            </a:r>
            <a:r>
              <a:rPr lang="en-CA" sz="3200" dirty="0"/>
              <a:t>'. One of the operands has to be a string; the other has to be an integer</a:t>
            </a:r>
            <a:r>
              <a:rPr lang="en-CA" sz="3200" dirty="0" smtClean="0"/>
              <a:t>.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3974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Me …</a:t>
            </a:r>
            <a:endParaRPr lang="en-CA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23</a:t>
            </a:fld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b="1" dirty="0">
                <a:solidFill>
                  <a:srgbClr val="0000FF"/>
                </a:solidFill>
                <a:latin typeface="Arial Black" panose="020B0A04020102020204" pitchFamily="34" charset="0"/>
              </a:rPr>
              <a:t>Python </a:t>
            </a:r>
            <a:r>
              <a:rPr lang="en-CA" sz="3200" b="1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Tutor</a:t>
            </a:r>
            <a:endParaRPr lang="en-US" altLang="en-US" sz="3200" b="1" dirty="0">
              <a:solidFill>
                <a:srgbClr val="0000FF"/>
              </a:solidFill>
              <a:latin typeface="Arial Black" pitchFamily="34" charset="0"/>
              <a:cs typeface="Arial" charset="0"/>
            </a:endParaRPr>
          </a:p>
          <a:p>
            <a:pPr marL="0" lvl="0" indent="0" fontAlgn="base">
              <a:spcBef>
                <a:spcPct val="20000"/>
              </a:spcBef>
              <a:spcAft>
                <a:spcPct val="0"/>
              </a:spcAft>
              <a:buClr>
                <a:srgbClr val="EB9F27"/>
              </a:buClr>
              <a:buSzTx/>
              <a:buNone/>
            </a:pPr>
            <a:r>
              <a:rPr lang="en-US" altLang="en-US" sz="3200" b="1" dirty="0" smtClean="0">
                <a:solidFill>
                  <a:srgbClr val="993300"/>
                </a:solidFill>
                <a:latin typeface="Arial Black" pitchFamily="34" charset="0"/>
                <a:cs typeface="Arial" charset="0"/>
                <a:hlinkClick r:id="rId2"/>
              </a:rPr>
              <a:t>http://pythontutor.com/visualize.html#mode=edit</a:t>
            </a:r>
            <a:endParaRPr lang="en-US" altLang="en-US" sz="3200" b="1" dirty="0">
              <a:solidFill>
                <a:srgbClr val="993300"/>
              </a:solidFill>
              <a:latin typeface="Arial Black" pitchFamily="34" charset="0"/>
              <a:cs typeface="Arial" charset="0"/>
            </a:endParaRPr>
          </a:p>
          <a:p>
            <a:pPr marL="0" lvl="0" indent="0" fontAlgn="base">
              <a:spcBef>
                <a:spcPct val="20000"/>
              </a:spcBef>
              <a:spcAft>
                <a:spcPct val="0"/>
              </a:spcAft>
              <a:buClr>
                <a:srgbClr val="EB9F27"/>
              </a:buClr>
              <a:buSzTx/>
              <a:buNone/>
            </a:pPr>
            <a:endParaRPr lang="en-US" altLang="en-US" sz="3200" b="1" dirty="0">
              <a:solidFill>
                <a:srgbClr val="00B050"/>
              </a:solidFill>
              <a:latin typeface="Arial Black" pitchFamily="34" charset="0"/>
              <a:cs typeface="Arial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CA" sz="3200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Codingbat</a:t>
            </a:r>
            <a:r>
              <a:rPr lang="en-CA" sz="32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-- A useful site full of Python</a:t>
            </a:r>
            <a:r>
              <a:rPr lang="en-CA" sz="3200" b="1" dirty="0">
                <a:solidFill>
                  <a:srgbClr val="545454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en-CA" sz="32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practice problems </a:t>
            </a:r>
            <a:r>
              <a:rPr lang="en-CA" sz="3200" b="1" u="sng" dirty="0">
                <a:solidFill>
                  <a:srgbClr val="993300"/>
                </a:solidFill>
                <a:latin typeface="Arial Black" panose="020B0A04020102020204" pitchFamily="34" charset="0"/>
                <a:ea typeface="Times New Roman"/>
                <a:cs typeface="Times New Roman"/>
                <a:hlinkClick r:id="rId3"/>
              </a:rPr>
              <a:t>http://codingbat.com/python</a:t>
            </a:r>
            <a:endParaRPr lang="en-US" altLang="en-US" sz="12700" b="1" dirty="0">
              <a:solidFill>
                <a:srgbClr val="00B050"/>
              </a:solidFill>
              <a:latin typeface="Arial Black" pitchFamily="34" charset="0"/>
              <a:cs typeface="Arial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354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24</a:t>
            </a:fld>
            <a:endParaRPr lang="en-CA" dirty="0"/>
          </a:p>
        </p:txBody>
      </p:sp>
      <p:sp>
        <p:nvSpPr>
          <p:cNvPr id="3" name="Oval Callout 2"/>
          <p:cNvSpPr/>
          <p:nvPr/>
        </p:nvSpPr>
        <p:spPr>
          <a:xfrm>
            <a:off x="4234574" y="769964"/>
            <a:ext cx="3928658" cy="4026310"/>
          </a:xfrm>
          <a:prstGeom prst="wedgeEllipseCallout">
            <a:avLst>
              <a:gd name="adj1" fmla="val -53869"/>
              <a:gd name="adj2" fmla="val 59570"/>
            </a:avLst>
          </a:prstGeom>
          <a:gradFill rotWithShape="1">
            <a:gsLst>
              <a:gs pos="0">
                <a:srgbClr val="FA6A33">
                  <a:satMod val="103000"/>
                  <a:lumMod val="102000"/>
                  <a:tint val="94000"/>
                </a:srgbClr>
              </a:gs>
              <a:gs pos="50000">
                <a:srgbClr val="FA6A33">
                  <a:satMod val="110000"/>
                  <a:lumMod val="100000"/>
                  <a:shade val="100000"/>
                </a:srgbClr>
              </a:gs>
              <a:gs pos="100000">
                <a:srgbClr val="FA6A33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FA6A3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7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5196" y="4801495"/>
            <a:ext cx="4806669" cy="132556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86B97"/>
                </a:solidFill>
                <a:latin typeface="Arial"/>
                <a:ea typeface="+mj-ea"/>
                <a:cs typeface="Arial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72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Questions</a:t>
            </a:r>
            <a:endParaRPr lang="en-US" sz="72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0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648" y="385346"/>
            <a:ext cx="81534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b="1" spc="-2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b="1" spc="-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</a:t>
            </a:r>
            <a:r>
              <a:rPr b="1" spc="-2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</a:t>
            </a:r>
            <a:r>
              <a:rPr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353396" y="1862051"/>
            <a:ext cx="1525385" cy="5237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47756" y="1903614"/>
            <a:ext cx="789709" cy="4447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6565" y="1905000"/>
            <a:ext cx="1385570" cy="381000"/>
          </a:xfrm>
          <a:custGeom>
            <a:avLst/>
            <a:gdLst/>
            <a:ahLst/>
            <a:cxnLst/>
            <a:rect l="l" t="t" r="r" b="b"/>
            <a:pathLst>
              <a:path w="1385570" h="381000">
                <a:moveTo>
                  <a:pt x="1321733" y="0"/>
                </a:moveTo>
                <a:lnTo>
                  <a:pt x="533277" y="8"/>
                </a:lnTo>
                <a:lnTo>
                  <a:pt x="494181" y="14303"/>
                </a:lnTo>
                <a:lnTo>
                  <a:pt x="472477" y="49082"/>
                </a:lnTo>
                <a:lnTo>
                  <a:pt x="470833" y="222250"/>
                </a:lnTo>
                <a:lnTo>
                  <a:pt x="0" y="259290"/>
                </a:lnTo>
                <a:lnTo>
                  <a:pt x="470823" y="317498"/>
                </a:lnTo>
                <a:lnTo>
                  <a:pt x="470842" y="318556"/>
                </a:lnTo>
                <a:lnTo>
                  <a:pt x="472715" y="332904"/>
                </a:lnTo>
                <a:lnTo>
                  <a:pt x="494947" y="367312"/>
                </a:lnTo>
                <a:lnTo>
                  <a:pt x="534334" y="381000"/>
                </a:lnTo>
                <a:lnTo>
                  <a:pt x="1322789" y="380991"/>
                </a:lnTo>
                <a:lnTo>
                  <a:pt x="1361885" y="366696"/>
                </a:lnTo>
                <a:lnTo>
                  <a:pt x="1383589" y="331917"/>
                </a:lnTo>
                <a:lnTo>
                  <a:pt x="1385224" y="62444"/>
                </a:lnTo>
                <a:lnTo>
                  <a:pt x="1383352" y="48096"/>
                </a:lnTo>
                <a:lnTo>
                  <a:pt x="1361120" y="13688"/>
                </a:lnTo>
                <a:lnTo>
                  <a:pt x="1336152" y="1644"/>
                </a:lnTo>
                <a:lnTo>
                  <a:pt x="13217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6564" y="1905000"/>
            <a:ext cx="1385570" cy="381000"/>
          </a:xfrm>
          <a:custGeom>
            <a:avLst/>
            <a:gdLst/>
            <a:ahLst/>
            <a:cxnLst/>
            <a:rect l="l" t="t" r="r" b="b"/>
            <a:pathLst>
              <a:path w="1385570" h="381000">
                <a:moveTo>
                  <a:pt x="470834" y="63501"/>
                </a:moveTo>
                <a:lnTo>
                  <a:pt x="484521" y="24113"/>
                </a:lnTo>
                <a:lnTo>
                  <a:pt x="518929" y="1881"/>
                </a:lnTo>
                <a:lnTo>
                  <a:pt x="623234" y="0"/>
                </a:lnTo>
                <a:lnTo>
                  <a:pt x="851833" y="0"/>
                </a:lnTo>
                <a:lnTo>
                  <a:pt x="1321733" y="0"/>
                </a:lnTo>
                <a:lnTo>
                  <a:pt x="1336151" y="1644"/>
                </a:lnTo>
                <a:lnTo>
                  <a:pt x="1370929" y="23348"/>
                </a:lnTo>
                <a:lnTo>
                  <a:pt x="1385225" y="62444"/>
                </a:lnTo>
                <a:lnTo>
                  <a:pt x="1385233" y="222250"/>
                </a:lnTo>
                <a:lnTo>
                  <a:pt x="1385233" y="317499"/>
                </a:lnTo>
                <a:lnTo>
                  <a:pt x="1383589" y="331917"/>
                </a:lnTo>
                <a:lnTo>
                  <a:pt x="1361885" y="366696"/>
                </a:lnTo>
                <a:lnTo>
                  <a:pt x="1322790" y="380991"/>
                </a:lnTo>
                <a:lnTo>
                  <a:pt x="851833" y="380999"/>
                </a:lnTo>
                <a:lnTo>
                  <a:pt x="623234" y="380999"/>
                </a:lnTo>
                <a:lnTo>
                  <a:pt x="534335" y="380999"/>
                </a:lnTo>
                <a:lnTo>
                  <a:pt x="519916" y="379355"/>
                </a:lnTo>
                <a:lnTo>
                  <a:pt x="485137" y="357651"/>
                </a:lnTo>
                <a:lnTo>
                  <a:pt x="470842" y="318556"/>
                </a:lnTo>
                <a:lnTo>
                  <a:pt x="470834" y="317499"/>
                </a:lnTo>
                <a:lnTo>
                  <a:pt x="0" y="259290"/>
                </a:lnTo>
                <a:lnTo>
                  <a:pt x="470834" y="222250"/>
                </a:lnTo>
                <a:lnTo>
                  <a:pt x="470834" y="63501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00456" y="2002789"/>
            <a:ext cx="6540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12.345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99363" y="1325880"/>
            <a:ext cx="1350817" cy="6567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60225" y="1367443"/>
            <a:ext cx="394854" cy="448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45135" y="1371601"/>
            <a:ext cx="1208405" cy="513715"/>
          </a:xfrm>
          <a:custGeom>
            <a:avLst/>
            <a:gdLst/>
            <a:ahLst/>
            <a:cxnLst/>
            <a:rect l="l" t="t" r="r" b="b"/>
            <a:pathLst>
              <a:path w="1208404" h="513714">
                <a:moveTo>
                  <a:pt x="1144562" y="0"/>
                </a:moveTo>
                <a:lnTo>
                  <a:pt x="432307" y="8"/>
                </a:lnTo>
                <a:lnTo>
                  <a:pt x="393211" y="14303"/>
                </a:lnTo>
                <a:lnTo>
                  <a:pt x="371507" y="49082"/>
                </a:lnTo>
                <a:lnTo>
                  <a:pt x="369863" y="222250"/>
                </a:lnTo>
                <a:lnTo>
                  <a:pt x="0" y="513290"/>
                </a:lnTo>
                <a:lnTo>
                  <a:pt x="369863" y="317500"/>
                </a:lnTo>
                <a:lnTo>
                  <a:pt x="1208063" y="317500"/>
                </a:lnTo>
                <a:lnTo>
                  <a:pt x="1208054" y="62443"/>
                </a:lnTo>
                <a:lnTo>
                  <a:pt x="1193759" y="23347"/>
                </a:lnTo>
                <a:lnTo>
                  <a:pt x="1158981" y="1644"/>
                </a:lnTo>
                <a:lnTo>
                  <a:pt x="1144562" y="0"/>
                </a:lnTo>
                <a:close/>
              </a:path>
              <a:path w="1208404" h="513714">
                <a:moveTo>
                  <a:pt x="1208063" y="317500"/>
                </a:moveTo>
                <a:lnTo>
                  <a:pt x="369863" y="317500"/>
                </a:lnTo>
                <a:lnTo>
                  <a:pt x="369871" y="318556"/>
                </a:lnTo>
                <a:lnTo>
                  <a:pt x="384167" y="357651"/>
                </a:lnTo>
                <a:lnTo>
                  <a:pt x="418946" y="379355"/>
                </a:lnTo>
                <a:lnTo>
                  <a:pt x="433364" y="381000"/>
                </a:lnTo>
                <a:lnTo>
                  <a:pt x="1145619" y="380991"/>
                </a:lnTo>
                <a:lnTo>
                  <a:pt x="1184715" y="366695"/>
                </a:lnTo>
                <a:lnTo>
                  <a:pt x="1206419" y="331917"/>
                </a:lnTo>
                <a:lnTo>
                  <a:pt x="1208063" y="317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45134" y="1371601"/>
            <a:ext cx="1208405" cy="513715"/>
          </a:xfrm>
          <a:custGeom>
            <a:avLst/>
            <a:gdLst/>
            <a:ahLst/>
            <a:cxnLst/>
            <a:rect l="l" t="t" r="r" b="b"/>
            <a:pathLst>
              <a:path w="1208404" h="513714">
                <a:moveTo>
                  <a:pt x="369863" y="63501"/>
                </a:moveTo>
                <a:lnTo>
                  <a:pt x="383551" y="24113"/>
                </a:lnTo>
                <a:lnTo>
                  <a:pt x="417959" y="1881"/>
                </a:lnTo>
                <a:lnTo>
                  <a:pt x="509563" y="0"/>
                </a:lnTo>
                <a:lnTo>
                  <a:pt x="719113" y="0"/>
                </a:lnTo>
                <a:lnTo>
                  <a:pt x="1144562" y="0"/>
                </a:lnTo>
                <a:lnTo>
                  <a:pt x="1158981" y="1644"/>
                </a:lnTo>
                <a:lnTo>
                  <a:pt x="1193759" y="23348"/>
                </a:lnTo>
                <a:lnTo>
                  <a:pt x="1208055" y="62443"/>
                </a:lnTo>
                <a:lnTo>
                  <a:pt x="1208063" y="222250"/>
                </a:lnTo>
                <a:lnTo>
                  <a:pt x="1208063" y="317499"/>
                </a:lnTo>
                <a:lnTo>
                  <a:pt x="1206419" y="331917"/>
                </a:lnTo>
                <a:lnTo>
                  <a:pt x="1184715" y="366696"/>
                </a:lnTo>
                <a:lnTo>
                  <a:pt x="1145619" y="380991"/>
                </a:lnTo>
                <a:lnTo>
                  <a:pt x="719113" y="380999"/>
                </a:lnTo>
                <a:lnTo>
                  <a:pt x="509563" y="380999"/>
                </a:lnTo>
                <a:lnTo>
                  <a:pt x="433364" y="380999"/>
                </a:lnTo>
                <a:lnTo>
                  <a:pt x="418946" y="379355"/>
                </a:lnTo>
                <a:lnTo>
                  <a:pt x="384167" y="357651"/>
                </a:lnTo>
                <a:lnTo>
                  <a:pt x="369872" y="318556"/>
                </a:lnTo>
                <a:lnTo>
                  <a:pt x="369863" y="317499"/>
                </a:lnTo>
                <a:lnTo>
                  <a:pt x="0" y="513290"/>
                </a:lnTo>
                <a:lnTo>
                  <a:pt x="369863" y="222250"/>
                </a:lnTo>
                <a:lnTo>
                  <a:pt x="369863" y="63501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09981" y="1469389"/>
            <a:ext cx="254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42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04260" y="2327564"/>
            <a:ext cx="1799705" cy="6650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19156" y="2510443"/>
            <a:ext cx="989214" cy="448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48912" y="2371728"/>
            <a:ext cx="1656714" cy="523875"/>
          </a:xfrm>
          <a:custGeom>
            <a:avLst/>
            <a:gdLst/>
            <a:ahLst/>
            <a:cxnLst/>
            <a:rect l="l" t="t" r="r" b="b"/>
            <a:pathLst>
              <a:path w="1656715" h="523875">
                <a:moveTo>
                  <a:pt x="0" y="0"/>
                </a:moveTo>
                <a:lnTo>
                  <a:pt x="589885" y="301621"/>
                </a:lnTo>
                <a:lnTo>
                  <a:pt x="589894" y="461427"/>
                </a:lnTo>
                <a:lnTo>
                  <a:pt x="591767" y="475775"/>
                </a:lnTo>
                <a:lnTo>
                  <a:pt x="614000" y="510183"/>
                </a:lnTo>
                <a:lnTo>
                  <a:pt x="653387" y="523871"/>
                </a:lnTo>
                <a:lnTo>
                  <a:pt x="1594242" y="523862"/>
                </a:lnTo>
                <a:lnTo>
                  <a:pt x="1633337" y="509567"/>
                </a:lnTo>
                <a:lnTo>
                  <a:pt x="1655041" y="474788"/>
                </a:lnTo>
                <a:lnTo>
                  <a:pt x="1656677" y="206372"/>
                </a:lnTo>
                <a:lnTo>
                  <a:pt x="589885" y="206372"/>
                </a:lnTo>
                <a:lnTo>
                  <a:pt x="0" y="0"/>
                </a:lnTo>
                <a:close/>
              </a:path>
              <a:path w="1656715" h="523875">
                <a:moveTo>
                  <a:pt x="1593184" y="142871"/>
                </a:moveTo>
                <a:lnTo>
                  <a:pt x="652329" y="142879"/>
                </a:lnTo>
                <a:lnTo>
                  <a:pt x="613234" y="157175"/>
                </a:lnTo>
                <a:lnTo>
                  <a:pt x="591529" y="191953"/>
                </a:lnTo>
                <a:lnTo>
                  <a:pt x="589885" y="206372"/>
                </a:lnTo>
                <a:lnTo>
                  <a:pt x="1656677" y="206372"/>
                </a:lnTo>
                <a:lnTo>
                  <a:pt x="1642381" y="166219"/>
                </a:lnTo>
                <a:lnTo>
                  <a:pt x="1607603" y="144515"/>
                </a:lnTo>
                <a:lnTo>
                  <a:pt x="1593184" y="1428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48911" y="2371729"/>
            <a:ext cx="1656714" cy="523875"/>
          </a:xfrm>
          <a:custGeom>
            <a:avLst/>
            <a:gdLst/>
            <a:ahLst/>
            <a:cxnLst/>
            <a:rect l="l" t="t" r="r" b="b"/>
            <a:pathLst>
              <a:path w="1656715" h="523875">
                <a:moveTo>
                  <a:pt x="589886" y="206372"/>
                </a:moveTo>
                <a:lnTo>
                  <a:pt x="603574" y="166984"/>
                </a:lnTo>
                <a:lnTo>
                  <a:pt x="637982" y="144752"/>
                </a:lnTo>
                <a:lnTo>
                  <a:pt x="767686" y="142871"/>
                </a:lnTo>
                <a:lnTo>
                  <a:pt x="1034386" y="142871"/>
                </a:lnTo>
                <a:lnTo>
                  <a:pt x="1593185" y="142871"/>
                </a:lnTo>
                <a:lnTo>
                  <a:pt x="1607604" y="144515"/>
                </a:lnTo>
                <a:lnTo>
                  <a:pt x="1642382" y="166219"/>
                </a:lnTo>
                <a:lnTo>
                  <a:pt x="1656677" y="205315"/>
                </a:lnTo>
                <a:lnTo>
                  <a:pt x="1656686" y="206371"/>
                </a:lnTo>
                <a:lnTo>
                  <a:pt x="1656686" y="301621"/>
                </a:lnTo>
                <a:lnTo>
                  <a:pt x="1656686" y="460369"/>
                </a:lnTo>
                <a:lnTo>
                  <a:pt x="1655042" y="474788"/>
                </a:lnTo>
                <a:lnTo>
                  <a:pt x="1633338" y="509567"/>
                </a:lnTo>
                <a:lnTo>
                  <a:pt x="1594242" y="523862"/>
                </a:lnTo>
                <a:lnTo>
                  <a:pt x="1034386" y="523871"/>
                </a:lnTo>
                <a:lnTo>
                  <a:pt x="767686" y="523871"/>
                </a:lnTo>
                <a:lnTo>
                  <a:pt x="653387" y="523871"/>
                </a:lnTo>
                <a:lnTo>
                  <a:pt x="638969" y="522226"/>
                </a:lnTo>
                <a:lnTo>
                  <a:pt x="604190" y="500523"/>
                </a:lnTo>
                <a:lnTo>
                  <a:pt x="589895" y="461427"/>
                </a:lnTo>
                <a:lnTo>
                  <a:pt x="589886" y="301621"/>
                </a:lnTo>
                <a:lnTo>
                  <a:pt x="0" y="0"/>
                </a:lnTo>
                <a:lnTo>
                  <a:pt x="589886" y="206371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90651" y="2697479"/>
            <a:ext cx="1857894" cy="6234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77686" y="2739043"/>
            <a:ext cx="839585" cy="4488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33608" y="2743200"/>
            <a:ext cx="1716405" cy="481965"/>
          </a:xfrm>
          <a:custGeom>
            <a:avLst/>
            <a:gdLst/>
            <a:ahLst/>
            <a:cxnLst/>
            <a:rect l="l" t="t" r="r" b="b"/>
            <a:pathLst>
              <a:path w="1716404" h="481964">
                <a:moveTo>
                  <a:pt x="1305328" y="317498"/>
                </a:moveTo>
                <a:lnTo>
                  <a:pt x="1066791" y="317498"/>
                </a:lnTo>
                <a:lnTo>
                  <a:pt x="1716162" y="481545"/>
                </a:lnTo>
                <a:lnTo>
                  <a:pt x="1305328" y="317498"/>
                </a:lnTo>
                <a:close/>
              </a:path>
              <a:path w="1716404" h="481964">
                <a:moveTo>
                  <a:pt x="1003290" y="0"/>
                </a:moveTo>
                <a:lnTo>
                  <a:pt x="62434" y="8"/>
                </a:lnTo>
                <a:lnTo>
                  <a:pt x="23339" y="14303"/>
                </a:lnTo>
                <a:lnTo>
                  <a:pt x="1635" y="49082"/>
                </a:lnTo>
                <a:lnTo>
                  <a:pt x="0" y="318555"/>
                </a:lnTo>
                <a:lnTo>
                  <a:pt x="1872" y="332903"/>
                </a:lnTo>
                <a:lnTo>
                  <a:pt x="24104" y="367311"/>
                </a:lnTo>
                <a:lnTo>
                  <a:pt x="63491" y="381000"/>
                </a:lnTo>
                <a:lnTo>
                  <a:pt x="1004347" y="380991"/>
                </a:lnTo>
                <a:lnTo>
                  <a:pt x="1043443" y="366696"/>
                </a:lnTo>
                <a:lnTo>
                  <a:pt x="1065147" y="331917"/>
                </a:lnTo>
                <a:lnTo>
                  <a:pt x="1066791" y="317498"/>
                </a:lnTo>
                <a:lnTo>
                  <a:pt x="1305328" y="317498"/>
                </a:lnTo>
                <a:lnTo>
                  <a:pt x="1066791" y="222250"/>
                </a:lnTo>
                <a:lnTo>
                  <a:pt x="1066782" y="62443"/>
                </a:lnTo>
                <a:lnTo>
                  <a:pt x="1064909" y="48095"/>
                </a:lnTo>
                <a:lnTo>
                  <a:pt x="1042677" y="13687"/>
                </a:lnTo>
                <a:lnTo>
                  <a:pt x="1017708" y="1644"/>
                </a:lnTo>
                <a:lnTo>
                  <a:pt x="10032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33600" y="2743200"/>
            <a:ext cx="1716405" cy="481965"/>
          </a:xfrm>
          <a:custGeom>
            <a:avLst/>
            <a:gdLst/>
            <a:ahLst/>
            <a:cxnLst/>
            <a:rect l="l" t="t" r="r" b="b"/>
            <a:pathLst>
              <a:path w="1716404" h="481964">
                <a:moveTo>
                  <a:pt x="0" y="63501"/>
                </a:moveTo>
                <a:lnTo>
                  <a:pt x="13687" y="24113"/>
                </a:lnTo>
                <a:lnTo>
                  <a:pt x="48095" y="1881"/>
                </a:lnTo>
                <a:lnTo>
                  <a:pt x="622299" y="0"/>
                </a:lnTo>
                <a:lnTo>
                  <a:pt x="888999" y="0"/>
                </a:lnTo>
                <a:lnTo>
                  <a:pt x="1003298" y="0"/>
                </a:lnTo>
                <a:lnTo>
                  <a:pt x="1017717" y="1644"/>
                </a:lnTo>
                <a:lnTo>
                  <a:pt x="1052496" y="23348"/>
                </a:lnTo>
                <a:lnTo>
                  <a:pt x="1066791" y="62444"/>
                </a:lnTo>
                <a:lnTo>
                  <a:pt x="1066799" y="222249"/>
                </a:lnTo>
                <a:lnTo>
                  <a:pt x="1716171" y="481545"/>
                </a:lnTo>
                <a:lnTo>
                  <a:pt x="1066799" y="317500"/>
                </a:lnTo>
                <a:lnTo>
                  <a:pt x="1065155" y="331917"/>
                </a:lnTo>
                <a:lnTo>
                  <a:pt x="1043451" y="366696"/>
                </a:lnTo>
                <a:lnTo>
                  <a:pt x="1004355" y="380991"/>
                </a:lnTo>
                <a:lnTo>
                  <a:pt x="888999" y="380999"/>
                </a:lnTo>
                <a:lnTo>
                  <a:pt x="622299" y="380999"/>
                </a:lnTo>
                <a:lnTo>
                  <a:pt x="63500" y="380999"/>
                </a:lnTo>
                <a:lnTo>
                  <a:pt x="49082" y="379355"/>
                </a:lnTo>
                <a:lnTo>
                  <a:pt x="14303" y="357651"/>
                </a:lnTo>
                <a:lnTo>
                  <a:pt x="8" y="318555"/>
                </a:lnTo>
                <a:lnTo>
                  <a:pt x="0" y="317500"/>
                </a:lnTo>
                <a:lnTo>
                  <a:pt x="0" y="222249"/>
                </a:lnTo>
                <a:lnTo>
                  <a:pt x="0" y="63501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27119" y="2612389"/>
            <a:ext cx="42545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980"/>
              </a:lnSpc>
            </a:pPr>
            <a:r>
              <a:rPr sz="1800" spc="-10" dirty="0">
                <a:latin typeface="Times New Roman"/>
                <a:cs typeface="Times New Roman"/>
              </a:rPr>
              <a:t>“Hello!”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ts val="1980"/>
              </a:lnSpc>
            </a:pPr>
            <a:r>
              <a:rPr sz="1800" b="1" spc="-10" dirty="0">
                <a:latin typeface="Times New Roman"/>
                <a:cs typeface="Times New Roman"/>
              </a:rPr>
              <a:t>int</a:t>
            </a:r>
            <a:r>
              <a:rPr sz="1800" spc="-10" dirty="0">
                <a:latin typeface="Times New Roman"/>
                <a:cs typeface="Times New Roman"/>
              </a:rPr>
              <a:t>eger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50962" y="1861820"/>
            <a:ext cx="12001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Times New Roman"/>
                <a:cs typeface="Times New Roman"/>
              </a:rPr>
              <a:t>V</a:t>
            </a:r>
            <a:r>
              <a:rPr sz="3200" b="1" spc="-20" dirty="0">
                <a:latin typeface="Times New Roman"/>
                <a:cs typeface="Times New Roman"/>
              </a:rPr>
              <a:t>a</a:t>
            </a:r>
            <a:r>
              <a:rPr sz="3200" b="1" spc="-15" dirty="0">
                <a:latin typeface="Times New Roman"/>
                <a:cs typeface="Times New Roman"/>
              </a:rPr>
              <a:t>l</a:t>
            </a:r>
            <a:r>
              <a:rPr sz="3200" b="1" dirty="0">
                <a:latin typeface="Times New Roman"/>
                <a:cs typeface="Times New Roman"/>
              </a:rPr>
              <a:t>u</a:t>
            </a:r>
            <a:r>
              <a:rPr sz="3200" b="1" spc="-2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18629" y="3322320"/>
            <a:ext cx="10642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Times New Roman"/>
                <a:cs typeface="Times New Roman"/>
              </a:rPr>
              <a:t>Typ</a:t>
            </a:r>
            <a:r>
              <a:rPr sz="3200" b="1" spc="-2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51065" y="3308464"/>
            <a:ext cx="2685011" cy="52370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38102" y="3350029"/>
            <a:ext cx="1895302" cy="44473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5408" y="3352800"/>
            <a:ext cx="2543810" cy="381000"/>
          </a:xfrm>
          <a:custGeom>
            <a:avLst/>
            <a:gdLst/>
            <a:ahLst/>
            <a:cxnLst/>
            <a:rect l="l" t="t" r="r" b="b"/>
            <a:pathLst>
              <a:path w="2543810" h="381000">
                <a:moveTo>
                  <a:pt x="2070090" y="0"/>
                </a:moveTo>
                <a:lnTo>
                  <a:pt x="62435" y="8"/>
                </a:lnTo>
                <a:lnTo>
                  <a:pt x="23339" y="14303"/>
                </a:lnTo>
                <a:lnTo>
                  <a:pt x="1635" y="49082"/>
                </a:lnTo>
                <a:lnTo>
                  <a:pt x="0" y="318556"/>
                </a:lnTo>
                <a:lnTo>
                  <a:pt x="1872" y="332904"/>
                </a:lnTo>
                <a:lnTo>
                  <a:pt x="24104" y="367312"/>
                </a:lnTo>
                <a:lnTo>
                  <a:pt x="63492" y="381000"/>
                </a:lnTo>
                <a:lnTo>
                  <a:pt x="2071146" y="380991"/>
                </a:lnTo>
                <a:lnTo>
                  <a:pt x="2110243" y="366696"/>
                </a:lnTo>
                <a:lnTo>
                  <a:pt x="2131947" y="331918"/>
                </a:lnTo>
                <a:lnTo>
                  <a:pt x="2133591" y="158750"/>
                </a:lnTo>
                <a:lnTo>
                  <a:pt x="2543327" y="132298"/>
                </a:lnTo>
                <a:lnTo>
                  <a:pt x="2133598" y="63501"/>
                </a:lnTo>
                <a:lnTo>
                  <a:pt x="2133582" y="62443"/>
                </a:lnTo>
                <a:lnTo>
                  <a:pt x="2131709" y="48095"/>
                </a:lnTo>
                <a:lnTo>
                  <a:pt x="2109477" y="13687"/>
                </a:lnTo>
                <a:lnTo>
                  <a:pt x="2084509" y="1644"/>
                </a:lnTo>
                <a:lnTo>
                  <a:pt x="20700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95400" y="3352800"/>
            <a:ext cx="2543810" cy="381000"/>
          </a:xfrm>
          <a:custGeom>
            <a:avLst/>
            <a:gdLst/>
            <a:ahLst/>
            <a:cxnLst/>
            <a:rect l="l" t="t" r="r" b="b"/>
            <a:pathLst>
              <a:path w="2543810" h="381000">
                <a:moveTo>
                  <a:pt x="0" y="63501"/>
                </a:moveTo>
                <a:lnTo>
                  <a:pt x="13687" y="24113"/>
                </a:lnTo>
                <a:lnTo>
                  <a:pt x="48095" y="1881"/>
                </a:lnTo>
                <a:lnTo>
                  <a:pt x="1244599" y="0"/>
                </a:lnTo>
                <a:lnTo>
                  <a:pt x="1777999" y="0"/>
                </a:lnTo>
                <a:lnTo>
                  <a:pt x="2070098" y="0"/>
                </a:lnTo>
                <a:lnTo>
                  <a:pt x="2084517" y="1644"/>
                </a:lnTo>
                <a:lnTo>
                  <a:pt x="2119295" y="23348"/>
                </a:lnTo>
                <a:lnTo>
                  <a:pt x="2133590" y="62444"/>
                </a:lnTo>
                <a:lnTo>
                  <a:pt x="2133599" y="63499"/>
                </a:lnTo>
                <a:lnTo>
                  <a:pt x="2543336" y="132298"/>
                </a:lnTo>
                <a:lnTo>
                  <a:pt x="2133599" y="158749"/>
                </a:lnTo>
                <a:lnTo>
                  <a:pt x="2133599" y="317499"/>
                </a:lnTo>
                <a:lnTo>
                  <a:pt x="2131955" y="331917"/>
                </a:lnTo>
                <a:lnTo>
                  <a:pt x="2110251" y="366696"/>
                </a:lnTo>
                <a:lnTo>
                  <a:pt x="2071155" y="380991"/>
                </a:lnTo>
                <a:lnTo>
                  <a:pt x="1777999" y="381000"/>
                </a:lnTo>
                <a:lnTo>
                  <a:pt x="1244599" y="381000"/>
                </a:lnTo>
                <a:lnTo>
                  <a:pt x="63500" y="381000"/>
                </a:lnTo>
                <a:lnTo>
                  <a:pt x="49082" y="379355"/>
                </a:lnTo>
                <a:lnTo>
                  <a:pt x="14303" y="357651"/>
                </a:lnTo>
                <a:lnTo>
                  <a:pt x="8" y="318555"/>
                </a:lnTo>
                <a:lnTo>
                  <a:pt x="0" y="158749"/>
                </a:lnTo>
                <a:lnTo>
                  <a:pt x="0" y="634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33451" y="3724100"/>
            <a:ext cx="2456411" cy="79386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53985" y="4035829"/>
            <a:ext cx="2098963" cy="44473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76408" y="3768730"/>
            <a:ext cx="2316480" cy="650875"/>
          </a:xfrm>
          <a:custGeom>
            <a:avLst/>
            <a:gdLst/>
            <a:ahLst/>
            <a:cxnLst/>
            <a:rect l="l" t="t" r="r" b="b"/>
            <a:pathLst>
              <a:path w="2316479" h="650875">
                <a:moveTo>
                  <a:pt x="2315906" y="0"/>
                </a:moveTo>
                <a:lnTo>
                  <a:pt x="1289041" y="269869"/>
                </a:lnTo>
                <a:lnTo>
                  <a:pt x="62435" y="269878"/>
                </a:lnTo>
                <a:lnTo>
                  <a:pt x="48086" y="271751"/>
                </a:lnTo>
                <a:lnTo>
                  <a:pt x="13679" y="293983"/>
                </a:lnTo>
                <a:lnTo>
                  <a:pt x="111" y="332313"/>
                </a:lnTo>
                <a:lnTo>
                  <a:pt x="0" y="588426"/>
                </a:lnTo>
                <a:lnTo>
                  <a:pt x="1872" y="602774"/>
                </a:lnTo>
                <a:lnTo>
                  <a:pt x="24104" y="637181"/>
                </a:lnTo>
                <a:lnTo>
                  <a:pt x="63492" y="650869"/>
                </a:lnTo>
                <a:lnTo>
                  <a:pt x="2147346" y="650861"/>
                </a:lnTo>
                <a:lnTo>
                  <a:pt x="2186443" y="636566"/>
                </a:lnTo>
                <a:lnTo>
                  <a:pt x="2208147" y="601788"/>
                </a:lnTo>
                <a:lnTo>
                  <a:pt x="2209782" y="332313"/>
                </a:lnTo>
                <a:lnTo>
                  <a:pt x="2207909" y="317965"/>
                </a:lnTo>
                <a:lnTo>
                  <a:pt x="2185677" y="283557"/>
                </a:lnTo>
                <a:lnTo>
                  <a:pt x="2146290" y="269869"/>
                </a:lnTo>
                <a:lnTo>
                  <a:pt x="1841491" y="269869"/>
                </a:lnTo>
                <a:lnTo>
                  <a:pt x="23159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76400" y="3768730"/>
            <a:ext cx="2316480" cy="650875"/>
          </a:xfrm>
          <a:custGeom>
            <a:avLst/>
            <a:gdLst/>
            <a:ahLst/>
            <a:cxnLst/>
            <a:rect l="l" t="t" r="r" b="b"/>
            <a:pathLst>
              <a:path w="2316479" h="650875">
                <a:moveTo>
                  <a:pt x="0" y="333370"/>
                </a:moveTo>
                <a:lnTo>
                  <a:pt x="13687" y="293983"/>
                </a:lnTo>
                <a:lnTo>
                  <a:pt x="48095" y="271751"/>
                </a:lnTo>
                <a:lnTo>
                  <a:pt x="1289049" y="269869"/>
                </a:lnTo>
                <a:lnTo>
                  <a:pt x="2315914" y="0"/>
                </a:lnTo>
                <a:lnTo>
                  <a:pt x="1841499" y="269869"/>
                </a:lnTo>
                <a:lnTo>
                  <a:pt x="2146298" y="269869"/>
                </a:lnTo>
                <a:lnTo>
                  <a:pt x="2160717" y="271514"/>
                </a:lnTo>
                <a:lnTo>
                  <a:pt x="2195495" y="293218"/>
                </a:lnTo>
                <a:lnTo>
                  <a:pt x="2209790" y="332313"/>
                </a:lnTo>
                <a:lnTo>
                  <a:pt x="2209799" y="333369"/>
                </a:lnTo>
                <a:lnTo>
                  <a:pt x="2209799" y="428619"/>
                </a:lnTo>
                <a:lnTo>
                  <a:pt x="2209799" y="587368"/>
                </a:lnTo>
                <a:lnTo>
                  <a:pt x="2208155" y="601787"/>
                </a:lnTo>
                <a:lnTo>
                  <a:pt x="2186451" y="636566"/>
                </a:lnTo>
                <a:lnTo>
                  <a:pt x="2147355" y="650861"/>
                </a:lnTo>
                <a:lnTo>
                  <a:pt x="1841499" y="650869"/>
                </a:lnTo>
                <a:lnTo>
                  <a:pt x="1289049" y="650869"/>
                </a:lnTo>
                <a:lnTo>
                  <a:pt x="63500" y="650869"/>
                </a:lnTo>
                <a:lnTo>
                  <a:pt x="49082" y="649225"/>
                </a:lnTo>
                <a:lnTo>
                  <a:pt x="14303" y="627521"/>
                </a:lnTo>
                <a:lnTo>
                  <a:pt x="8" y="588425"/>
                </a:lnTo>
                <a:lnTo>
                  <a:pt x="0" y="428619"/>
                </a:lnTo>
                <a:lnTo>
                  <a:pt x="0" y="33336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98126" y="4297680"/>
            <a:ext cx="2834640" cy="58189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24501" y="4339244"/>
            <a:ext cx="1438102" cy="4488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40631" y="4343400"/>
            <a:ext cx="2694305" cy="439420"/>
          </a:xfrm>
          <a:custGeom>
            <a:avLst/>
            <a:gdLst/>
            <a:ahLst/>
            <a:cxnLst/>
            <a:rect l="l" t="t" r="r" b="b"/>
            <a:pathLst>
              <a:path w="2694304" h="439420">
                <a:moveTo>
                  <a:pt x="2630266" y="0"/>
                </a:moveTo>
                <a:lnTo>
                  <a:pt x="927411" y="8"/>
                </a:lnTo>
                <a:lnTo>
                  <a:pt x="888315" y="14303"/>
                </a:lnTo>
                <a:lnTo>
                  <a:pt x="866611" y="49082"/>
                </a:lnTo>
                <a:lnTo>
                  <a:pt x="864967" y="222250"/>
                </a:lnTo>
                <a:lnTo>
                  <a:pt x="0" y="439212"/>
                </a:lnTo>
                <a:lnTo>
                  <a:pt x="864967" y="317500"/>
                </a:lnTo>
                <a:lnTo>
                  <a:pt x="2693767" y="317500"/>
                </a:lnTo>
                <a:lnTo>
                  <a:pt x="2693759" y="62443"/>
                </a:lnTo>
                <a:lnTo>
                  <a:pt x="2679463" y="23347"/>
                </a:lnTo>
                <a:lnTo>
                  <a:pt x="2644685" y="1644"/>
                </a:lnTo>
                <a:lnTo>
                  <a:pt x="2630266" y="0"/>
                </a:lnTo>
                <a:close/>
              </a:path>
              <a:path w="2694304" h="439420">
                <a:moveTo>
                  <a:pt x="2693767" y="317500"/>
                </a:moveTo>
                <a:lnTo>
                  <a:pt x="864967" y="317500"/>
                </a:lnTo>
                <a:lnTo>
                  <a:pt x="864976" y="318556"/>
                </a:lnTo>
                <a:lnTo>
                  <a:pt x="879271" y="357652"/>
                </a:lnTo>
                <a:lnTo>
                  <a:pt x="914050" y="379355"/>
                </a:lnTo>
                <a:lnTo>
                  <a:pt x="928469" y="381000"/>
                </a:lnTo>
                <a:lnTo>
                  <a:pt x="2631324" y="380991"/>
                </a:lnTo>
                <a:lnTo>
                  <a:pt x="2670419" y="366696"/>
                </a:lnTo>
                <a:lnTo>
                  <a:pt x="2692123" y="331917"/>
                </a:lnTo>
                <a:lnTo>
                  <a:pt x="2693767" y="317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40630" y="4343400"/>
            <a:ext cx="2694305" cy="439420"/>
          </a:xfrm>
          <a:custGeom>
            <a:avLst/>
            <a:gdLst/>
            <a:ahLst/>
            <a:cxnLst/>
            <a:rect l="l" t="t" r="r" b="b"/>
            <a:pathLst>
              <a:path w="2694304" h="439420">
                <a:moveTo>
                  <a:pt x="864967" y="63500"/>
                </a:moveTo>
                <a:lnTo>
                  <a:pt x="878655" y="24113"/>
                </a:lnTo>
                <a:lnTo>
                  <a:pt x="913063" y="1881"/>
                </a:lnTo>
                <a:lnTo>
                  <a:pt x="1169767" y="0"/>
                </a:lnTo>
                <a:lnTo>
                  <a:pt x="1626967" y="0"/>
                </a:lnTo>
                <a:lnTo>
                  <a:pt x="2630265" y="0"/>
                </a:lnTo>
                <a:lnTo>
                  <a:pt x="2644684" y="1644"/>
                </a:lnTo>
                <a:lnTo>
                  <a:pt x="2679463" y="23347"/>
                </a:lnTo>
                <a:lnTo>
                  <a:pt x="2693758" y="62443"/>
                </a:lnTo>
                <a:lnTo>
                  <a:pt x="2693767" y="222249"/>
                </a:lnTo>
                <a:lnTo>
                  <a:pt x="2693767" y="317499"/>
                </a:lnTo>
                <a:lnTo>
                  <a:pt x="2692123" y="331917"/>
                </a:lnTo>
                <a:lnTo>
                  <a:pt x="2670419" y="366695"/>
                </a:lnTo>
                <a:lnTo>
                  <a:pt x="2631323" y="380991"/>
                </a:lnTo>
                <a:lnTo>
                  <a:pt x="1626967" y="380999"/>
                </a:lnTo>
                <a:lnTo>
                  <a:pt x="1169767" y="380999"/>
                </a:lnTo>
                <a:lnTo>
                  <a:pt x="928468" y="380999"/>
                </a:lnTo>
                <a:lnTo>
                  <a:pt x="914049" y="379355"/>
                </a:lnTo>
                <a:lnTo>
                  <a:pt x="879271" y="357651"/>
                </a:lnTo>
                <a:lnTo>
                  <a:pt x="864976" y="318555"/>
                </a:lnTo>
                <a:lnTo>
                  <a:pt x="864967" y="317499"/>
                </a:lnTo>
                <a:lnTo>
                  <a:pt x="0" y="439212"/>
                </a:lnTo>
                <a:lnTo>
                  <a:pt x="864967" y="222249"/>
                </a:lnTo>
                <a:lnTo>
                  <a:pt x="864967" y="6350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800490" y="4136390"/>
            <a:ext cx="6474460" cy="1078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s</a:t>
            </a:r>
            <a:r>
              <a:rPr sz="1800" b="1" spc="-10" dirty="0">
                <a:latin typeface="Times New Roman"/>
                <a:cs typeface="Times New Roman"/>
              </a:rPr>
              <a:t>tr</a:t>
            </a:r>
            <a:r>
              <a:rPr sz="1800" spc="-5" dirty="0">
                <a:latin typeface="Times New Roman"/>
                <a:cs typeface="Times New Roman"/>
              </a:rPr>
              <a:t>ing (of </a:t>
            </a:r>
            <a:r>
              <a:rPr sz="1800" spc="-10" dirty="0">
                <a:latin typeface="Times New Roman"/>
                <a:cs typeface="Times New Roman"/>
              </a:rPr>
              <a:t>characters)</a:t>
            </a:r>
            <a:endParaRPr sz="18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40"/>
              </a:spcBef>
            </a:pPr>
            <a:r>
              <a:rPr sz="1800" spc="-110" dirty="0">
                <a:latin typeface="Arial"/>
                <a:cs typeface="Arial"/>
              </a:rPr>
              <a:t>34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195" dirty="0">
                <a:latin typeface="Arial"/>
                <a:cs typeface="Arial"/>
              </a:rPr>
              <a:t>*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(23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60" dirty="0">
                <a:latin typeface="Arial"/>
                <a:cs typeface="Arial"/>
              </a:rPr>
              <a:t>+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254" dirty="0">
                <a:latin typeface="Arial"/>
                <a:cs typeface="Arial"/>
              </a:rPr>
              <a:t>1</a:t>
            </a:r>
            <a:r>
              <a:rPr sz="1800" spc="-60" dirty="0">
                <a:latin typeface="Arial"/>
                <a:cs typeface="Arial"/>
              </a:rPr>
              <a:t>4)</a:t>
            </a:r>
            <a:endParaRPr sz="1800" dirty="0">
              <a:latin typeface="Arial"/>
              <a:cs typeface="Arial"/>
            </a:endParaRPr>
          </a:p>
          <a:p>
            <a:pPr marL="1811020">
              <a:lnSpc>
                <a:spcPct val="100000"/>
              </a:lnSpc>
              <a:spcBef>
                <a:spcPts val="180"/>
              </a:spcBef>
            </a:pPr>
            <a:r>
              <a:rPr sz="3200" b="1" dirty="0">
                <a:latin typeface="Times New Roman"/>
                <a:cs typeface="Times New Roman"/>
              </a:rPr>
              <a:t>Exp</a:t>
            </a:r>
            <a:r>
              <a:rPr sz="3200" b="1" spc="-20" dirty="0">
                <a:latin typeface="Times New Roman"/>
                <a:cs typeface="Times New Roman"/>
              </a:rPr>
              <a:t>re</a:t>
            </a:r>
            <a:r>
              <a:rPr sz="3200" b="1" dirty="0">
                <a:latin typeface="Times New Roman"/>
                <a:cs typeface="Times New Roman"/>
              </a:rPr>
              <a:t>ss</a:t>
            </a:r>
            <a:r>
              <a:rPr sz="3200" b="1" spc="-15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ons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82742" y="3450590"/>
            <a:ext cx="176466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0" dirty="0">
                <a:latin typeface="Times New Roman"/>
                <a:cs typeface="Times New Roman"/>
              </a:rPr>
              <a:t>float </a:t>
            </a:r>
            <a:r>
              <a:rPr sz="1800" spc="-10" dirty="0">
                <a:latin typeface="Times New Roman"/>
                <a:cs typeface="Times New Roman"/>
              </a:rPr>
              <a:t>(real number)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673436" y="5232861"/>
            <a:ext cx="2273531" cy="9601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63392" y="5710843"/>
            <a:ext cx="1184563" cy="44888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15760" y="5275798"/>
            <a:ext cx="2132965" cy="820419"/>
          </a:xfrm>
          <a:custGeom>
            <a:avLst/>
            <a:gdLst/>
            <a:ahLst/>
            <a:cxnLst/>
            <a:rect l="l" t="t" r="r" b="b"/>
            <a:pathLst>
              <a:path w="2132965" h="820420">
                <a:moveTo>
                  <a:pt x="0" y="0"/>
                </a:moveTo>
                <a:lnTo>
                  <a:pt x="608838" y="439201"/>
                </a:lnTo>
                <a:lnTo>
                  <a:pt x="366482" y="439210"/>
                </a:lnTo>
                <a:lnTo>
                  <a:pt x="352134" y="441083"/>
                </a:lnTo>
                <a:lnTo>
                  <a:pt x="317726" y="463315"/>
                </a:lnTo>
                <a:lnTo>
                  <a:pt x="304158" y="501645"/>
                </a:lnTo>
                <a:lnTo>
                  <a:pt x="304046" y="757757"/>
                </a:lnTo>
                <a:lnTo>
                  <a:pt x="305919" y="772105"/>
                </a:lnTo>
                <a:lnTo>
                  <a:pt x="328152" y="806513"/>
                </a:lnTo>
                <a:lnTo>
                  <a:pt x="367539" y="820201"/>
                </a:lnTo>
                <a:lnTo>
                  <a:pt x="2070394" y="820192"/>
                </a:lnTo>
                <a:lnTo>
                  <a:pt x="2109490" y="805897"/>
                </a:lnTo>
                <a:lnTo>
                  <a:pt x="2131193" y="771119"/>
                </a:lnTo>
                <a:lnTo>
                  <a:pt x="2132829" y="501645"/>
                </a:lnTo>
                <a:lnTo>
                  <a:pt x="2130956" y="487297"/>
                </a:lnTo>
                <a:lnTo>
                  <a:pt x="2108724" y="452889"/>
                </a:lnTo>
                <a:lnTo>
                  <a:pt x="2069336" y="439201"/>
                </a:lnTo>
                <a:lnTo>
                  <a:pt x="1066038" y="43920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15760" y="5275798"/>
            <a:ext cx="2132965" cy="820419"/>
          </a:xfrm>
          <a:custGeom>
            <a:avLst/>
            <a:gdLst/>
            <a:ahLst/>
            <a:cxnLst/>
            <a:rect l="l" t="t" r="r" b="b"/>
            <a:pathLst>
              <a:path w="2132965" h="820420">
                <a:moveTo>
                  <a:pt x="304037" y="502702"/>
                </a:moveTo>
                <a:lnTo>
                  <a:pt x="317725" y="463315"/>
                </a:lnTo>
                <a:lnTo>
                  <a:pt x="352133" y="441083"/>
                </a:lnTo>
                <a:lnTo>
                  <a:pt x="608837" y="439201"/>
                </a:lnTo>
                <a:lnTo>
                  <a:pt x="0" y="0"/>
                </a:lnTo>
                <a:lnTo>
                  <a:pt x="1066037" y="439201"/>
                </a:lnTo>
                <a:lnTo>
                  <a:pt x="2069336" y="439201"/>
                </a:lnTo>
                <a:lnTo>
                  <a:pt x="2083755" y="440846"/>
                </a:lnTo>
                <a:lnTo>
                  <a:pt x="2118533" y="462550"/>
                </a:lnTo>
                <a:lnTo>
                  <a:pt x="2132828" y="501645"/>
                </a:lnTo>
                <a:lnTo>
                  <a:pt x="2132837" y="502701"/>
                </a:lnTo>
                <a:lnTo>
                  <a:pt x="2132837" y="597951"/>
                </a:lnTo>
                <a:lnTo>
                  <a:pt x="2132837" y="756700"/>
                </a:lnTo>
                <a:lnTo>
                  <a:pt x="2131193" y="771119"/>
                </a:lnTo>
                <a:lnTo>
                  <a:pt x="2109489" y="805898"/>
                </a:lnTo>
                <a:lnTo>
                  <a:pt x="2070393" y="820193"/>
                </a:lnTo>
                <a:lnTo>
                  <a:pt x="1066037" y="820201"/>
                </a:lnTo>
                <a:lnTo>
                  <a:pt x="608837" y="820201"/>
                </a:lnTo>
                <a:lnTo>
                  <a:pt x="367539" y="820201"/>
                </a:lnTo>
                <a:lnTo>
                  <a:pt x="353120" y="818557"/>
                </a:lnTo>
                <a:lnTo>
                  <a:pt x="318341" y="796853"/>
                </a:lnTo>
                <a:lnTo>
                  <a:pt x="304046" y="757758"/>
                </a:lnTo>
                <a:lnTo>
                  <a:pt x="304037" y="597951"/>
                </a:lnTo>
                <a:lnTo>
                  <a:pt x="304037" y="502701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417128" y="5806170"/>
            <a:ext cx="1040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20" dirty="0">
                <a:latin typeface="Arial"/>
                <a:cs typeface="Arial"/>
              </a:rPr>
              <a:t>"Hel"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60" dirty="0">
                <a:latin typeface="Arial"/>
                <a:cs typeface="Arial"/>
              </a:rPr>
              <a:t>+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"lo!"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852159" y="4979322"/>
            <a:ext cx="2855421" cy="52785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52854" y="5025044"/>
            <a:ext cx="931025" cy="4488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95672" y="5023916"/>
            <a:ext cx="2715260" cy="386715"/>
          </a:xfrm>
          <a:custGeom>
            <a:avLst/>
            <a:gdLst/>
            <a:ahLst/>
            <a:cxnLst/>
            <a:rect l="l" t="t" r="r" b="b"/>
            <a:pathLst>
              <a:path w="2715259" h="386714">
                <a:moveTo>
                  <a:pt x="0" y="0"/>
                </a:moveTo>
                <a:lnTo>
                  <a:pt x="886125" y="164033"/>
                </a:lnTo>
                <a:lnTo>
                  <a:pt x="886134" y="323839"/>
                </a:lnTo>
                <a:lnTo>
                  <a:pt x="888007" y="338187"/>
                </a:lnTo>
                <a:lnTo>
                  <a:pt x="910239" y="372595"/>
                </a:lnTo>
                <a:lnTo>
                  <a:pt x="949627" y="386283"/>
                </a:lnTo>
                <a:lnTo>
                  <a:pt x="2652482" y="386274"/>
                </a:lnTo>
                <a:lnTo>
                  <a:pt x="2691578" y="371979"/>
                </a:lnTo>
                <a:lnTo>
                  <a:pt x="2713281" y="337200"/>
                </a:lnTo>
                <a:lnTo>
                  <a:pt x="2714917" y="68784"/>
                </a:lnTo>
                <a:lnTo>
                  <a:pt x="886125" y="68784"/>
                </a:lnTo>
                <a:lnTo>
                  <a:pt x="0" y="0"/>
                </a:lnTo>
                <a:close/>
              </a:path>
              <a:path w="2715259" h="386714">
                <a:moveTo>
                  <a:pt x="2651424" y="5283"/>
                </a:moveTo>
                <a:lnTo>
                  <a:pt x="948569" y="5291"/>
                </a:lnTo>
                <a:lnTo>
                  <a:pt x="909473" y="19587"/>
                </a:lnTo>
                <a:lnTo>
                  <a:pt x="887770" y="54365"/>
                </a:lnTo>
                <a:lnTo>
                  <a:pt x="886125" y="68784"/>
                </a:lnTo>
                <a:lnTo>
                  <a:pt x="2714917" y="68784"/>
                </a:lnTo>
                <a:lnTo>
                  <a:pt x="2700622" y="28631"/>
                </a:lnTo>
                <a:lnTo>
                  <a:pt x="2665843" y="6927"/>
                </a:lnTo>
                <a:lnTo>
                  <a:pt x="2651424" y="5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895671" y="5023916"/>
            <a:ext cx="2715260" cy="386715"/>
          </a:xfrm>
          <a:custGeom>
            <a:avLst/>
            <a:gdLst/>
            <a:ahLst/>
            <a:cxnLst/>
            <a:rect l="l" t="t" r="r" b="b"/>
            <a:pathLst>
              <a:path w="2715259" h="386714">
                <a:moveTo>
                  <a:pt x="886126" y="68784"/>
                </a:moveTo>
                <a:lnTo>
                  <a:pt x="899814" y="29397"/>
                </a:lnTo>
                <a:lnTo>
                  <a:pt x="934222" y="7165"/>
                </a:lnTo>
                <a:lnTo>
                  <a:pt x="1190926" y="5283"/>
                </a:lnTo>
                <a:lnTo>
                  <a:pt x="1648126" y="5283"/>
                </a:lnTo>
                <a:lnTo>
                  <a:pt x="2651424" y="5283"/>
                </a:lnTo>
                <a:lnTo>
                  <a:pt x="2665843" y="6928"/>
                </a:lnTo>
                <a:lnTo>
                  <a:pt x="2700622" y="28631"/>
                </a:lnTo>
                <a:lnTo>
                  <a:pt x="2714917" y="67727"/>
                </a:lnTo>
                <a:lnTo>
                  <a:pt x="2714926" y="68783"/>
                </a:lnTo>
                <a:lnTo>
                  <a:pt x="2714926" y="164033"/>
                </a:lnTo>
                <a:lnTo>
                  <a:pt x="2714926" y="322782"/>
                </a:lnTo>
                <a:lnTo>
                  <a:pt x="2713282" y="337201"/>
                </a:lnTo>
                <a:lnTo>
                  <a:pt x="2691578" y="371979"/>
                </a:lnTo>
                <a:lnTo>
                  <a:pt x="2652482" y="386275"/>
                </a:lnTo>
                <a:lnTo>
                  <a:pt x="1648126" y="386283"/>
                </a:lnTo>
                <a:lnTo>
                  <a:pt x="1190926" y="386283"/>
                </a:lnTo>
                <a:lnTo>
                  <a:pt x="949627" y="386283"/>
                </a:lnTo>
                <a:lnTo>
                  <a:pt x="935208" y="384639"/>
                </a:lnTo>
                <a:lnTo>
                  <a:pt x="900430" y="362935"/>
                </a:lnTo>
                <a:lnTo>
                  <a:pt x="886135" y="323839"/>
                </a:lnTo>
                <a:lnTo>
                  <a:pt x="886126" y="164033"/>
                </a:lnTo>
                <a:lnTo>
                  <a:pt x="0" y="0"/>
                </a:lnTo>
                <a:lnTo>
                  <a:pt x="886126" y="68783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305650" y="5120370"/>
            <a:ext cx="7874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60" dirty="0">
                <a:latin typeface="Arial"/>
                <a:cs typeface="Arial"/>
              </a:rPr>
              <a:t>1</a:t>
            </a:r>
            <a:r>
              <a:rPr sz="1800" spc="-114" dirty="0">
                <a:latin typeface="Arial"/>
                <a:cs typeface="Arial"/>
              </a:rPr>
              <a:t>.0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265" dirty="0">
                <a:latin typeface="Arial"/>
                <a:cs typeface="Arial"/>
              </a:rPr>
              <a:t>/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3.0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 smtClean="0">
                <a:solidFill>
                  <a:srgbClr val="DD8047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 </a:t>
            </a:r>
            <a:r>
              <a:rPr lang="en-CA" b="1" dirty="0">
                <a:solidFill>
                  <a:srgbClr val="DD8047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data </a:t>
            </a:r>
            <a:r>
              <a:rPr lang="en-CA" b="1" dirty="0" smtClean="0">
                <a:solidFill>
                  <a:srgbClr val="DD8047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000" dirty="0"/>
              <a:t>A </a:t>
            </a:r>
            <a:r>
              <a:rPr lang="en-CA" sz="2000" b="1" dirty="0" smtClean="0"/>
              <a:t>value</a:t>
            </a:r>
            <a:r>
              <a:rPr lang="en-CA" sz="2000" dirty="0"/>
              <a:t> </a:t>
            </a:r>
            <a:r>
              <a:rPr lang="en-CA" sz="2000" dirty="0" smtClean="0"/>
              <a:t>like </a:t>
            </a:r>
            <a:r>
              <a:rPr lang="en-CA" sz="2000" dirty="0"/>
              <a:t>a </a:t>
            </a:r>
            <a:r>
              <a:rPr lang="en-CA" sz="2000" dirty="0" smtClean="0"/>
              <a:t>number or letters such as 7</a:t>
            </a:r>
            <a:r>
              <a:rPr lang="en-CA" sz="2000" dirty="0"/>
              <a:t> </a:t>
            </a:r>
            <a:r>
              <a:rPr lang="en-CA" sz="2000" dirty="0" smtClean="0"/>
              <a:t>or </a:t>
            </a:r>
            <a:r>
              <a:rPr lang="en-CA" sz="2000" dirty="0"/>
              <a:t> "Hello, World</a:t>
            </a:r>
            <a:r>
              <a:rPr lang="en-CA" sz="2000" dirty="0" smtClean="0"/>
              <a:t>!".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These values are classified into different classes, or data types: </a:t>
            </a:r>
            <a:r>
              <a:rPr lang="en-CA" sz="2000" dirty="0" smtClean="0"/>
              <a:t>7 </a:t>
            </a:r>
            <a:r>
              <a:rPr lang="en-CA" sz="2000" dirty="0"/>
              <a:t>is an </a:t>
            </a:r>
            <a:r>
              <a:rPr lang="en-CA" sz="2000" dirty="0" smtClean="0"/>
              <a:t>integer</a:t>
            </a:r>
            <a:endParaRPr lang="en-CA" sz="2000" dirty="0"/>
          </a:p>
          <a:p>
            <a:pPr marL="0" indent="0">
              <a:buNone/>
            </a:pPr>
            <a:r>
              <a:rPr lang="en-CA" sz="2000" dirty="0" smtClean="0"/>
              <a:t>"Hello</a:t>
            </a:r>
            <a:r>
              <a:rPr lang="en-CA" sz="2000" dirty="0"/>
              <a:t>, World!" is a </a:t>
            </a:r>
            <a:r>
              <a:rPr lang="en-CA" sz="2000" dirty="0" smtClean="0"/>
              <a:t>string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Python has a (built-in) function </a:t>
            </a:r>
            <a:r>
              <a:rPr lang="en-CA" sz="2000" dirty="0" smtClean="0"/>
              <a:t>called type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589566"/>
            <a:ext cx="4267199" cy="50398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000" b="1" dirty="0"/>
              <a:t>&gt;&gt;&gt; </a:t>
            </a:r>
            <a:r>
              <a:rPr lang="en-CA" sz="2000" dirty="0"/>
              <a:t>type("Hello, World!") </a:t>
            </a:r>
            <a:r>
              <a:rPr lang="en-CA" sz="2000" i="1" dirty="0" smtClean="0">
                <a:solidFill>
                  <a:srgbClr val="0000FF"/>
                </a:solidFill>
              </a:rPr>
              <a:t>&lt;</a:t>
            </a:r>
            <a:r>
              <a:rPr lang="en-CA" sz="2000" i="1" dirty="0">
                <a:solidFill>
                  <a:srgbClr val="0000FF"/>
                </a:solidFill>
              </a:rPr>
              <a:t>class '</a:t>
            </a:r>
            <a:r>
              <a:rPr lang="en-CA" sz="2000" i="1" dirty="0" err="1">
                <a:solidFill>
                  <a:srgbClr val="0000FF"/>
                </a:solidFill>
              </a:rPr>
              <a:t>str</a:t>
            </a:r>
            <a:r>
              <a:rPr lang="en-CA" sz="2000" i="1" dirty="0">
                <a:solidFill>
                  <a:srgbClr val="0000FF"/>
                </a:solidFill>
              </a:rPr>
              <a:t>'&gt;</a:t>
            </a:r>
            <a:r>
              <a:rPr lang="en-CA" sz="2000" dirty="0">
                <a:solidFill>
                  <a:srgbClr val="0000FF"/>
                </a:solidFill>
              </a:rPr>
              <a:t> </a:t>
            </a:r>
            <a:endParaRPr lang="en-CA" sz="20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CA" sz="2000" b="1" dirty="0" smtClean="0"/>
              <a:t>&gt;&gt;&gt; </a:t>
            </a:r>
            <a:r>
              <a:rPr lang="en-CA" sz="2000" dirty="0" smtClean="0"/>
              <a:t>type(7</a:t>
            </a:r>
            <a:r>
              <a:rPr lang="en-CA" sz="2000" dirty="0"/>
              <a:t>) </a:t>
            </a:r>
            <a:r>
              <a:rPr lang="en-CA" sz="2000" i="1" dirty="0" smtClean="0">
                <a:solidFill>
                  <a:srgbClr val="0000FF"/>
                </a:solidFill>
              </a:rPr>
              <a:t>&lt;class </a:t>
            </a:r>
            <a:r>
              <a:rPr lang="en-CA" sz="2000" i="1" dirty="0">
                <a:solidFill>
                  <a:srgbClr val="0000FF"/>
                </a:solidFill>
              </a:rPr>
              <a:t>'</a:t>
            </a:r>
            <a:r>
              <a:rPr lang="en-CA" sz="2000" i="1" dirty="0" err="1">
                <a:solidFill>
                  <a:srgbClr val="0000FF"/>
                </a:solidFill>
              </a:rPr>
              <a:t>int</a:t>
            </a:r>
            <a:r>
              <a:rPr lang="en-CA" sz="2000" i="1" dirty="0" smtClean="0">
                <a:solidFill>
                  <a:srgbClr val="0000FF"/>
                </a:solidFill>
              </a:rPr>
              <a:t>'&gt;</a:t>
            </a:r>
          </a:p>
          <a:p>
            <a:pPr marL="0" indent="0">
              <a:buNone/>
            </a:pPr>
            <a:r>
              <a:rPr lang="en-CA" sz="2000" b="1" dirty="0"/>
              <a:t>&gt;&gt;&gt; </a:t>
            </a:r>
            <a:r>
              <a:rPr lang="en-CA" sz="2000" dirty="0"/>
              <a:t>type(3.2) </a:t>
            </a:r>
            <a:r>
              <a:rPr lang="en-CA" sz="2000" i="1" dirty="0" smtClean="0">
                <a:solidFill>
                  <a:srgbClr val="0000FF"/>
                </a:solidFill>
              </a:rPr>
              <a:t>&lt;</a:t>
            </a:r>
            <a:r>
              <a:rPr lang="en-CA" sz="2000" i="1" dirty="0">
                <a:solidFill>
                  <a:srgbClr val="0000FF"/>
                </a:solidFill>
              </a:rPr>
              <a:t>class 'float</a:t>
            </a:r>
            <a:r>
              <a:rPr lang="en-CA" sz="2000" i="1" dirty="0" smtClean="0">
                <a:solidFill>
                  <a:srgbClr val="0000FF"/>
                </a:solidFill>
              </a:rPr>
              <a:t>'&gt;</a:t>
            </a:r>
          </a:p>
          <a:p>
            <a:pPr marL="0" indent="0">
              <a:buNone/>
            </a:pPr>
            <a:r>
              <a:rPr lang="en-CA" sz="2000" b="1" dirty="0"/>
              <a:t>&gt;&gt;&gt; </a:t>
            </a:r>
            <a:r>
              <a:rPr lang="en-CA" sz="2000" dirty="0"/>
              <a:t>type("17") </a:t>
            </a:r>
            <a:r>
              <a:rPr lang="en-CA" sz="2000" i="1" dirty="0">
                <a:solidFill>
                  <a:srgbClr val="0000FF"/>
                </a:solidFill>
              </a:rPr>
              <a:t>&lt;class '</a:t>
            </a:r>
            <a:r>
              <a:rPr lang="en-CA" sz="2000" i="1" dirty="0" err="1">
                <a:solidFill>
                  <a:srgbClr val="0000FF"/>
                </a:solidFill>
              </a:rPr>
              <a:t>str</a:t>
            </a:r>
            <a:r>
              <a:rPr lang="en-CA" sz="2000" i="1" dirty="0">
                <a:solidFill>
                  <a:srgbClr val="0000FF"/>
                </a:solidFill>
              </a:rPr>
              <a:t>'&gt; </a:t>
            </a:r>
            <a:endParaRPr lang="en-CA" sz="2000" i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CA" sz="2000" b="1" dirty="0" smtClean="0"/>
              <a:t>&gt;&gt;&gt; </a:t>
            </a:r>
            <a:r>
              <a:rPr lang="en-CA" sz="2000" dirty="0"/>
              <a:t>type("3.2") </a:t>
            </a:r>
            <a:r>
              <a:rPr lang="en-CA" sz="2000" i="1" dirty="0">
                <a:solidFill>
                  <a:srgbClr val="0000FF"/>
                </a:solidFill>
              </a:rPr>
              <a:t>&lt;class '</a:t>
            </a:r>
            <a:r>
              <a:rPr lang="en-CA" sz="2000" i="1" dirty="0" err="1">
                <a:solidFill>
                  <a:srgbClr val="0000FF"/>
                </a:solidFill>
              </a:rPr>
              <a:t>str</a:t>
            </a:r>
            <a:r>
              <a:rPr lang="en-CA" sz="2000" i="1" dirty="0" smtClean="0">
                <a:solidFill>
                  <a:srgbClr val="0000FF"/>
                </a:solidFill>
              </a:rPr>
              <a:t>'&gt;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FF0000"/>
                </a:solidFill>
              </a:rPr>
              <a:t>Strings in Python can be enclosed in either single quotes (') or double quotes ("), or triple </a:t>
            </a:r>
            <a:r>
              <a:rPr lang="en-CA" sz="2000" smtClean="0">
                <a:solidFill>
                  <a:srgbClr val="FF0000"/>
                </a:solidFill>
              </a:rPr>
              <a:t>quoted; three </a:t>
            </a:r>
            <a:r>
              <a:rPr lang="en-CA" sz="2000" dirty="0">
                <a:solidFill>
                  <a:srgbClr val="FF0000"/>
                </a:solidFill>
              </a:rPr>
              <a:t>of each (''' or </a:t>
            </a:r>
            <a:r>
              <a:rPr lang="en-CA" sz="2000" dirty="0" smtClean="0">
                <a:solidFill>
                  <a:srgbClr val="FF0000"/>
                </a:solidFill>
              </a:rPr>
              <a:t>""")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70C0"/>
                </a:solidFill>
              </a:rPr>
              <a:t>Double quoted strings can contain single quotes inside them, as in "Bruce's beard", and single quoted strings can have double quotes inside them, as in 'The </a:t>
            </a:r>
            <a:r>
              <a:rPr lang="en-CA" sz="2000" dirty="0" smtClean="0">
                <a:solidFill>
                  <a:srgbClr val="0070C0"/>
                </a:solidFill>
              </a:rPr>
              <a:t>knights who</a:t>
            </a:r>
            <a:r>
              <a:rPr lang="en-CA" sz="2000" dirty="0">
                <a:solidFill>
                  <a:srgbClr val="0070C0"/>
                </a:solidFill>
              </a:rPr>
              <a:t> say "Ni!"'.</a:t>
            </a:r>
            <a:endParaRPr lang="en-CA" sz="2000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CA" sz="2000" i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90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 smtClean="0">
                <a:solidFill>
                  <a:srgbClr val="DD8047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Values </a:t>
            </a:r>
            <a:r>
              <a:rPr lang="en-CA" b="1" dirty="0">
                <a:solidFill>
                  <a:srgbClr val="DD8047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data </a:t>
            </a:r>
            <a:r>
              <a:rPr lang="en-CA" b="1" dirty="0" smtClean="0">
                <a:solidFill>
                  <a:srgbClr val="DD8047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41910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Triple quoted strings can even span multiple lines: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C65D09"/>
                </a:solidFill>
              </a:rPr>
              <a:t>&gt;&gt;&gt; </a:t>
            </a:r>
            <a:r>
              <a:rPr lang="en-CA" sz="1800" dirty="0"/>
              <a:t>message </a:t>
            </a:r>
            <a:r>
              <a:rPr lang="en-CA" sz="1800" dirty="0">
                <a:solidFill>
                  <a:srgbClr val="666666"/>
                </a:solidFill>
              </a:rPr>
              <a:t>=</a:t>
            </a:r>
            <a:r>
              <a:rPr lang="en-CA" sz="1800" dirty="0"/>
              <a:t> </a:t>
            </a:r>
            <a:r>
              <a:rPr lang="en-CA" sz="1800" dirty="0">
                <a:solidFill>
                  <a:srgbClr val="00B050"/>
                </a:solidFill>
              </a:rPr>
              <a:t>"""This message will </a:t>
            </a:r>
            <a:r>
              <a:rPr lang="en-CA" sz="1800" dirty="0" smtClean="0">
                <a:solidFill>
                  <a:srgbClr val="00B050"/>
                </a:solidFill>
              </a:rPr>
              <a:t> </a:t>
            </a:r>
            <a:r>
              <a:rPr lang="en-CA" sz="1800" b="1" dirty="0" smtClean="0">
                <a:solidFill>
                  <a:srgbClr val="00B050"/>
                </a:solidFill>
              </a:rPr>
              <a:t>... </a:t>
            </a:r>
            <a:r>
              <a:rPr lang="en-CA" sz="1800" dirty="0">
                <a:solidFill>
                  <a:srgbClr val="00B050"/>
                </a:solidFill>
              </a:rPr>
              <a:t>span several </a:t>
            </a:r>
            <a:endParaRPr lang="en-CA" sz="1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CA" sz="1800" b="1" dirty="0" smtClean="0">
                <a:solidFill>
                  <a:srgbClr val="00B050"/>
                </a:solidFill>
              </a:rPr>
              <a:t>... </a:t>
            </a:r>
            <a:r>
              <a:rPr lang="en-CA" sz="1800" dirty="0">
                <a:solidFill>
                  <a:srgbClr val="00B050"/>
                </a:solidFill>
              </a:rPr>
              <a:t>lines."""</a:t>
            </a:r>
            <a:r>
              <a:rPr lang="en-CA" sz="1800" dirty="0"/>
              <a:t> </a:t>
            </a:r>
            <a:endParaRPr lang="en-CA" sz="1800" dirty="0" smtClean="0"/>
          </a:p>
          <a:p>
            <a:pPr marL="0" indent="0">
              <a:buNone/>
            </a:pPr>
            <a:r>
              <a:rPr lang="en-CA" sz="1800" b="1" dirty="0" smtClean="0">
                <a:solidFill>
                  <a:srgbClr val="C65D09"/>
                </a:solidFill>
              </a:rPr>
              <a:t>&gt;&gt;&gt; </a:t>
            </a:r>
            <a:r>
              <a:rPr lang="en-CA" sz="1800" dirty="0">
                <a:solidFill>
                  <a:srgbClr val="FF0066"/>
                </a:solidFill>
              </a:rPr>
              <a:t>print</a:t>
            </a:r>
            <a:r>
              <a:rPr lang="en-CA" sz="1800" dirty="0"/>
              <a:t>(message) </a:t>
            </a:r>
            <a:endParaRPr lang="en-CA" sz="1800" dirty="0" smtClean="0"/>
          </a:p>
          <a:p>
            <a:pPr marL="0" indent="0">
              <a:buNone/>
            </a:pPr>
            <a:r>
              <a:rPr lang="en-CA" sz="1800" dirty="0" smtClean="0">
                <a:solidFill>
                  <a:srgbClr val="0000FF"/>
                </a:solidFill>
              </a:rPr>
              <a:t>This </a:t>
            </a:r>
            <a:r>
              <a:rPr lang="en-CA" sz="1800" dirty="0">
                <a:solidFill>
                  <a:srgbClr val="0000FF"/>
                </a:solidFill>
              </a:rPr>
              <a:t>message will </a:t>
            </a:r>
            <a:endParaRPr lang="en-CA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CA" sz="1800" dirty="0" smtClean="0">
                <a:solidFill>
                  <a:srgbClr val="0000FF"/>
                </a:solidFill>
              </a:rPr>
              <a:t>span </a:t>
            </a:r>
            <a:r>
              <a:rPr lang="en-CA" sz="1800" dirty="0">
                <a:solidFill>
                  <a:srgbClr val="0000FF"/>
                </a:solidFill>
              </a:rPr>
              <a:t>several </a:t>
            </a:r>
            <a:endParaRPr lang="en-CA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CA" sz="1800" dirty="0" smtClean="0">
                <a:solidFill>
                  <a:srgbClr val="0000FF"/>
                </a:solidFill>
              </a:rPr>
              <a:t>lines</a:t>
            </a:r>
            <a:r>
              <a:rPr lang="en-CA" sz="1800" dirty="0">
                <a:solidFill>
                  <a:srgbClr val="303030"/>
                </a:solidFill>
              </a:rPr>
              <a:t>.</a:t>
            </a:r>
            <a:r>
              <a:rPr lang="en-CA" sz="1800" dirty="0"/>
              <a:t> </a:t>
            </a:r>
            <a:endParaRPr lang="en-CA" sz="1800" dirty="0" smtClean="0"/>
          </a:p>
          <a:p>
            <a:pPr marL="0" indent="0">
              <a:buNone/>
            </a:pPr>
            <a:r>
              <a:rPr lang="en-CA" sz="1800" dirty="0" smtClean="0">
                <a:solidFill>
                  <a:srgbClr val="303030"/>
                </a:solidFill>
              </a:rPr>
              <a:t>&gt;&gt;&gt;</a:t>
            </a:r>
            <a:endParaRPr lang="en-CA" sz="1800" dirty="0"/>
          </a:p>
          <a:p>
            <a:pPr marL="0" indent="0">
              <a:buNone/>
            </a:pPr>
            <a:r>
              <a:rPr lang="en-CA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Q:</a:t>
            </a:r>
            <a:r>
              <a:rPr lang="en-CA" sz="2000" dirty="0"/>
              <a:t> </a:t>
            </a:r>
            <a:r>
              <a:rPr lang="en-CA" sz="2000" dirty="0">
                <a:solidFill>
                  <a:srgbClr val="0000FF"/>
                </a:solidFill>
              </a:rPr>
              <a:t>What do think would happen if the string already contained single quotes?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53000" y="1589566"/>
            <a:ext cx="4038599" cy="5039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careful when using </a:t>
            </a:r>
            <a:r>
              <a:rPr lang="en-CA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commas between groups of three </a:t>
            </a:r>
            <a:r>
              <a:rPr lang="en-CA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digits </a:t>
            </a:r>
            <a:r>
              <a:rPr lang="en-CA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represent a large integer</a:t>
            </a:r>
            <a:endParaRPr lang="en-CA" sz="2000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CA" sz="2000" i="1" dirty="0"/>
              <a:t>&gt;&gt;&gt; 42000</a:t>
            </a:r>
          </a:p>
          <a:p>
            <a:pPr marL="0" indent="0">
              <a:buNone/>
            </a:pPr>
            <a:r>
              <a:rPr lang="en-CA" sz="2000" i="1" dirty="0">
                <a:solidFill>
                  <a:srgbClr val="0000FF"/>
                </a:solidFill>
              </a:rPr>
              <a:t>42000</a:t>
            </a:r>
          </a:p>
          <a:p>
            <a:pPr marL="0" indent="0">
              <a:buNone/>
            </a:pPr>
            <a:r>
              <a:rPr lang="en-CA" sz="2000" i="1" dirty="0"/>
              <a:t>&gt;&gt;&gt; 42,000</a:t>
            </a:r>
          </a:p>
          <a:p>
            <a:pPr marL="0" indent="0">
              <a:buNone/>
            </a:pPr>
            <a:r>
              <a:rPr lang="en-CA" sz="2000" i="1" dirty="0">
                <a:solidFill>
                  <a:srgbClr val="0000FF"/>
                </a:solidFill>
              </a:rPr>
              <a:t>(42, 0</a:t>
            </a:r>
            <a:r>
              <a:rPr lang="en-CA" sz="2000" i="1" dirty="0" smtClean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endParaRPr lang="en-CA" sz="2000" i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FF0000"/>
                </a:solidFill>
              </a:rPr>
              <a:t>Remember </a:t>
            </a:r>
            <a:r>
              <a:rPr lang="en-CA" sz="2000" dirty="0">
                <a:solidFill>
                  <a:srgbClr val="FF0000"/>
                </a:solidFill>
              </a:rPr>
              <a:t>not to put commas or spaces in your integers, no matter how big they are</a:t>
            </a:r>
            <a:r>
              <a:rPr lang="en-CA" sz="2000" dirty="0" smtClean="0">
                <a:solidFill>
                  <a:srgbClr val="FF0000"/>
                </a:solidFill>
              </a:rPr>
              <a:t>.</a:t>
            </a:r>
            <a:endParaRPr lang="en-CA" sz="2000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CA" sz="2000" i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406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 smtClean="0">
                <a:solidFill>
                  <a:srgbClr val="DD8047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4191000" cy="4572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CA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  <a:r>
              <a:rPr lang="en-CA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name that refers to a value (to </a:t>
            </a:r>
            <a:r>
              <a:rPr lang="en-CA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“remember”</a:t>
            </a:r>
            <a:r>
              <a:rPr lang="en-CA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value)</a:t>
            </a:r>
          </a:p>
          <a:p>
            <a:pPr marL="0" indent="0">
              <a:buNone/>
            </a:pPr>
            <a:r>
              <a:rPr lang="en-CA" sz="2000" dirty="0"/>
              <a:t>The </a:t>
            </a:r>
            <a:r>
              <a:rPr lang="en-CA" sz="2000" b="1" i="1" dirty="0">
                <a:solidFill>
                  <a:srgbClr val="FF0000"/>
                </a:solidFill>
              </a:rPr>
              <a:t>assignment statement</a:t>
            </a:r>
            <a:r>
              <a:rPr lang="en-CA" sz="2000" dirty="0"/>
              <a:t> gives a value to a variable</a:t>
            </a:r>
            <a:r>
              <a:rPr lang="en-CA" sz="2000" dirty="0" smtClean="0"/>
              <a:t>:</a:t>
            </a:r>
          </a:p>
          <a:p>
            <a:pPr marL="0" indent="0">
              <a:buNone/>
            </a:pPr>
            <a:endParaRPr lang="en-CA" sz="2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CA" sz="1800" b="1" dirty="0">
                <a:solidFill>
                  <a:srgbClr val="C65D09"/>
                </a:solidFill>
              </a:rPr>
              <a:t>&gt;&gt;&gt; message = "What's up, Doc?"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C65D09"/>
                </a:solidFill>
              </a:rPr>
              <a:t>&gt;&gt;&gt; n = 17 </a:t>
            </a:r>
            <a:r>
              <a:rPr lang="en-CA" sz="1800" b="1" dirty="0" smtClean="0">
                <a:solidFill>
                  <a:srgbClr val="0000FF"/>
                </a:solidFill>
              </a:rPr>
              <a:t># n </a:t>
            </a:r>
            <a:r>
              <a:rPr lang="en-CA" sz="1800" b="1" dirty="0">
                <a:solidFill>
                  <a:srgbClr val="0000FF"/>
                </a:solidFill>
              </a:rPr>
              <a:t>is assigned 17” </a:t>
            </a:r>
            <a:endParaRPr lang="en-CA" sz="18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CA" sz="1800" b="1" dirty="0">
                <a:solidFill>
                  <a:srgbClr val="0000FF"/>
                </a:solidFill>
              </a:rPr>
              <a:t> </a:t>
            </a:r>
            <a:r>
              <a:rPr lang="en-CA" sz="1800" b="1" dirty="0" smtClean="0">
                <a:solidFill>
                  <a:srgbClr val="0000FF"/>
                </a:solidFill>
              </a:rPr>
              <a:t>                  # or </a:t>
            </a:r>
            <a:r>
              <a:rPr lang="en-CA" sz="1800" b="1" dirty="0">
                <a:solidFill>
                  <a:srgbClr val="0000FF"/>
                </a:solidFill>
              </a:rPr>
              <a:t>“n gets the value 17”. </a:t>
            </a:r>
            <a:endParaRPr lang="en-CA" sz="18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CA" sz="1800" b="1" dirty="0">
                <a:solidFill>
                  <a:srgbClr val="FF0000"/>
                </a:solidFill>
              </a:rPr>
              <a:t> </a:t>
            </a:r>
            <a:r>
              <a:rPr lang="en-CA" sz="1800" b="1" dirty="0" smtClean="0">
                <a:solidFill>
                  <a:srgbClr val="FF0000"/>
                </a:solidFill>
              </a:rPr>
              <a:t>                  # Don’t </a:t>
            </a:r>
            <a:r>
              <a:rPr lang="en-CA" sz="1800" b="1" dirty="0">
                <a:solidFill>
                  <a:srgbClr val="FF0000"/>
                </a:solidFill>
              </a:rPr>
              <a:t>say “n equals 17”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C65D09"/>
                </a:solidFill>
              </a:rPr>
              <a:t>&gt;&gt;&gt; pi = </a:t>
            </a:r>
            <a:r>
              <a:rPr lang="en-CA" sz="1800" b="1" dirty="0" smtClean="0">
                <a:solidFill>
                  <a:srgbClr val="C65D09"/>
                </a:solidFill>
              </a:rPr>
              <a:t>3.14159</a:t>
            </a:r>
          </a:p>
          <a:p>
            <a:pPr marL="0" indent="0">
              <a:buNone/>
            </a:pPr>
            <a:endParaRPr lang="en-CA" sz="1800" b="1" dirty="0">
              <a:solidFill>
                <a:srgbClr val="C65D09"/>
              </a:solidFill>
            </a:endParaRPr>
          </a:p>
          <a:p>
            <a:pPr marL="0" indent="0">
              <a:buNone/>
            </a:pPr>
            <a:r>
              <a:rPr lang="en-CA" sz="1800" b="1" i="1" dirty="0"/>
              <a:t>The assignment token, </a:t>
            </a:r>
            <a:r>
              <a:rPr lang="en-CA" sz="1800" b="1" i="1" dirty="0">
                <a:solidFill>
                  <a:srgbClr val="FF0000"/>
                </a:solidFill>
              </a:rPr>
              <a:t>=</a:t>
            </a:r>
            <a:r>
              <a:rPr lang="en-CA" sz="1800" b="1" i="1" dirty="0"/>
              <a:t>, should not be confused with equals, which uses the token </a:t>
            </a:r>
            <a:r>
              <a:rPr lang="en-CA" sz="1800" b="1" i="1" dirty="0" smtClean="0">
                <a:solidFill>
                  <a:srgbClr val="FF0000"/>
                </a:solidFill>
              </a:rPr>
              <a:t>==</a:t>
            </a:r>
            <a:r>
              <a:rPr lang="en-CA" sz="1800" b="1" i="1" dirty="0" smtClean="0"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53000" y="1589566"/>
            <a:ext cx="4038599" cy="50398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assignment statement binds a name, on the left-hand side of the operator, to a value, on the right-hand side</a:t>
            </a:r>
            <a:r>
              <a:rPr lang="en-CA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CA" sz="2000" i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CA" sz="2000" i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FF0000"/>
                </a:solidFill>
              </a:rPr>
              <a:t>The value of a variable can </a:t>
            </a:r>
            <a:r>
              <a:rPr lang="en-CA" sz="2000" dirty="0">
                <a:solidFill>
                  <a:srgbClr val="FF0000"/>
                </a:solidFill>
              </a:rPr>
              <a:t>change over time, just like the scoreboard at a football game. You can assign a value to a variable, and later assign a different value to the same variable (</a:t>
            </a:r>
            <a:r>
              <a:rPr lang="en-CA" sz="2000" dirty="0">
                <a:solidFill>
                  <a:srgbClr val="0000FF"/>
                </a:solidFill>
              </a:rPr>
              <a:t>Python is a dynamically typed </a:t>
            </a:r>
            <a:r>
              <a:rPr lang="en-CA" sz="2000" dirty="0" smtClean="0">
                <a:solidFill>
                  <a:srgbClr val="0000FF"/>
                </a:solidFill>
              </a:rPr>
              <a:t>language</a:t>
            </a:r>
            <a:r>
              <a:rPr lang="en-CA" sz="20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CA" sz="1800" b="1" dirty="0"/>
              <a:t>&gt;&gt;&gt; </a:t>
            </a:r>
            <a:r>
              <a:rPr lang="en-CA" sz="1800" dirty="0"/>
              <a:t>day = "Thursday" </a:t>
            </a:r>
            <a:endParaRPr lang="en-CA" sz="1800" dirty="0" smtClean="0"/>
          </a:p>
          <a:p>
            <a:pPr marL="0" indent="0">
              <a:buNone/>
            </a:pPr>
            <a:r>
              <a:rPr lang="en-CA" sz="1800" b="1" dirty="0" smtClean="0"/>
              <a:t>&gt;&gt;&gt; </a:t>
            </a:r>
            <a:r>
              <a:rPr lang="en-CA" sz="1800" dirty="0"/>
              <a:t>day </a:t>
            </a:r>
            <a:r>
              <a:rPr lang="en-CA" sz="1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'Thursday</a:t>
            </a:r>
            <a:r>
              <a:rPr lang="en-CA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en-CA" sz="1800" dirty="0"/>
              <a:t> </a:t>
            </a:r>
            <a:endParaRPr lang="en-CA" sz="1800" dirty="0" smtClean="0"/>
          </a:p>
          <a:p>
            <a:pPr marL="0" indent="0">
              <a:buNone/>
            </a:pPr>
            <a:r>
              <a:rPr lang="en-CA" sz="1800" b="1" dirty="0" smtClean="0"/>
              <a:t>&gt;&gt;&gt; </a:t>
            </a:r>
            <a:r>
              <a:rPr lang="en-CA" sz="1800" dirty="0"/>
              <a:t>day = "Friday" </a:t>
            </a:r>
            <a:endParaRPr lang="en-CA" sz="1800" dirty="0" smtClean="0"/>
          </a:p>
          <a:p>
            <a:pPr marL="0" indent="0">
              <a:buNone/>
            </a:pPr>
            <a:r>
              <a:rPr lang="en-CA" sz="1800" b="1" dirty="0" smtClean="0"/>
              <a:t>&gt;&gt;&gt; </a:t>
            </a:r>
            <a:r>
              <a:rPr lang="en-CA" sz="1800" dirty="0"/>
              <a:t>day </a:t>
            </a:r>
            <a:r>
              <a:rPr lang="en-CA" sz="1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'Friday'</a:t>
            </a:r>
            <a:r>
              <a:rPr lang="en-CA" sz="1800" dirty="0">
                <a:solidFill>
                  <a:srgbClr val="0000FF"/>
                </a:solidFill>
              </a:rPr>
              <a:t> </a:t>
            </a:r>
            <a:endParaRPr lang="en-CA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CA" sz="1800" b="1" dirty="0" smtClean="0"/>
              <a:t>&gt;&gt;&gt; </a:t>
            </a:r>
            <a:r>
              <a:rPr lang="en-CA" sz="1800" dirty="0"/>
              <a:t>day = 7</a:t>
            </a:r>
            <a:r>
              <a:rPr lang="en-CA" sz="1800" dirty="0" smtClean="0"/>
              <a:t> </a:t>
            </a:r>
          </a:p>
          <a:p>
            <a:pPr marL="0" indent="0">
              <a:buNone/>
            </a:pPr>
            <a:r>
              <a:rPr lang="en-CA" sz="1800" b="1" dirty="0" smtClean="0"/>
              <a:t>&gt;&gt;&gt; </a:t>
            </a:r>
            <a:r>
              <a:rPr lang="en-CA" sz="1800" dirty="0"/>
              <a:t>day </a:t>
            </a:r>
            <a:r>
              <a:rPr lang="en-CA" sz="1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en-CA" sz="2000" b="1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323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 smtClean="0">
                <a:solidFill>
                  <a:srgbClr val="DD8047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</a:t>
            </a:r>
            <a:r>
              <a:rPr lang="en-CA" b="1" dirty="0">
                <a:solidFill>
                  <a:srgbClr val="DD8047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 and </a:t>
            </a:r>
            <a:r>
              <a:rPr lang="en-CA" b="1" dirty="0" smtClean="0">
                <a:solidFill>
                  <a:srgbClr val="DD8047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4191000" cy="4572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19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names</a:t>
            </a:r>
            <a:r>
              <a:rPr lang="en-CA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1900" dirty="0"/>
              <a:t>can be arbitrarily long. </a:t>
            </a:r>
            <a:endParaRPr lang="en-CA" sz="1900" dirty="0" smtClean="0"/>
          </a:p>
          <a:p>
            <a:pPr marL="0" indent="0">
              <a:buNone/>
            </a:pPr>
            <a:r>
              <a:rPr lang="en-CA" sz="1900" dirty="0" smtClean="0"/>
              <a:t>They </a:t>
            </a:r>
            <a:r>
              <a:rPr lang="en-CA" sz="1900" dirty="0"/>
              <a:t>can contain </a:t>
            </a:r>
            <a:r>
              <a:rPr lang="en-CA" sz="1900" dirty="0" smtClean="0"/>
              <a:t>letters, digits, and underscores, </a:t>
            </a:r>
            <a:r>
              <a:rPr lang="en-CA" sz="1900" b="1" dirty="0"/>
              <a:t>but they have to begin with a letter or an underscore</a:t>
            </a:r>
            <a:r>
              <a:rPr lang="en-CA" sz="1900" dirty="0"/>
              <a:t>. Although it is legal to use uppercase letters, by convention we don’t. </a:t>
            </a:r>
            <a:endParaRPr lang="en-CA" sz="1900" dirty="0" smtClean="0"/>
          </a:p>
          <a:p>
            <a:pPr marL="0" indent="0">
              <a:buNone/>
            </a:pPr>
            <a:r>
              <a:rPr lang="en-CA" sz="1900" dirty="0" smtClean="0"/>
              <a:t>If </a:t>
            </a:r>
            <a:r>
              <a:rPr lang="en-CA" sz="1900" dirty="0"/>
              <a:t>you do, remember that case matters. </a:t>
            </a:r>
            <a:r>
              <a:rPr lang="en-CA" sz="1900" dirty="0" smtClean="0"/>
              <a:t>Ahmed, </a:t>
            </a:r>
            <a:r>
              <a:rPr lang="en-CA" sz="1900" dirty="0" err="1" smtClean="0"/>
              <a:t>AhMed</a:t>
            </a:r>
            <a:r>
              <a:rPr lang="en-CA" sz="1900" dirty="0" smtClean="0"/>
              <a:t>, </a:t>
            </a:r>
            <a:r>
              <a:rPr lang="en-CA" sz="1900" dirty="0"/>
              <a:t>and </a:t>
            </a:r>
            <a:r>
              <a:rPr lang="en-CA" sz="1900" dirty="0" err="1" smtClean="0"/>
              <a:t>ahmed</a:t>
            </a:r>
            <a:r>
              <a:rPr lang="en-CA" sz="1900" dirty="0" smtClean="0"/>
              <a:t> </a:t>
            </a:r>
            <a:r>
              <a:rPr lang="en-CA" sz="1900" dirty="0"/>
              <a:t>are different variables.</a:t>
            </a:r>
          </a:p>
          <a:p>
            <a:pPr marL="0" indent="0">
              <a:buNone/>
            </a:pPr>
            <a:endParaRPr lang="en-CA" sz="19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CA" sz="1900" dirty="0"/>
              <a:t>The underscore character ( _) can appear in a name. It is often used in names with multiple words, such as </a:t>
            </a:r>
            <a:r>
              <a:rPr lang="en-CA" sz="1900" dirty="0" err="1"/>
              <a:t>my_name</a:t>
            </a:r>
            <a:r>
              <a:rPr lang="en-CA" sz="1900" dirty="0"/>
              <a:t> or </a:t>
            </a:r>
            <a:r>
              <a:rPr lang="en-CA" sz="1900" dirty="0" err="1"/>
              <a:t>price_of_tea_in_china</a:t>
            </a:r>
            <a:r>
              <a:rPr lang="en-CA" sz="1900" dirty="0" smtClean="0"/>
              <a:t>.</a:t>
            </a:r>
          </a:p>
          <a:p>
            <a:pPr marL="0" indent="0">
              <a:buNone/>
            </a:pPr>
            <a:endParaRPr lang="en-CA" sz="1900" dirty="0"/>
          </a:p>
          <a:p>
            <a:pPr marL="0" indent="0">
              <a:buNone/>
            </a:pPr>
            <a:r>
              <a:rPr lang="en-CA" sz="1900" dirty="0" smtClean="0"/>
              <a:t>A </a:t>
            </a:r>
            <a:r>
              <a:rPr lang="en-CA" sz="1900" dirty="0"/>
              <a:t>safe rule for beginners is to start all names with a </a:t>
            </a:r>
            <a:r>
              <a:rPr lang="en-CA" sz="1900" dirty="0" smtClean="0"/>
              <a:t>letter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53000" y="1589566"/>
            <a:ext cx="4038599" cy="50398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CA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iving </a:t>
            </a:r>
            <a:r>
              <a:rPr lang="en-CA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variable an illegal name, </a:t>
            </a:r>
            <a:r>
              <a:rPr lang="en-CA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give you </a:t>
            </a:r>
            <a:r>
              <a:rPr lang="en-CA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syntax </a:t>
            </a:r>
            <a:r>
              <a:rPr lang="en-CA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error.</a:t>
            </a:r>
          </a:p>
          <a:p>
            <a:pPr marL="0" indent="0">
              <a:buNone/>
            </a:pPr>
            <a:endParaRPr lang="en-CA" sz="2000" b="1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CA" sz="1800" dirty="0"/>
              <a:t>&gt;&gt;&gt; </a:t>
            </a:r>
            <a:r>
              <a:rPr lang="en-CA" sz="1800" dirty="0" smtClean="0"/>
              <a:t>7Eleven </a:t>
            </a:r>
            <a:r>
              <a:rPr lang="en-CA" sz="1800" dirty="0"/>
              <a:t>= "Chain of convenience stores" </a:t>
            </a:r>
            <a:endParaRPr lang="en-CA" sz="1800" dirty="0" smtClean="0"/>
          </a:p>
          <a:p>
            <a:pPr marL="0" indent="0">
              <a:buNone/>
            </a:pPr>
            <a:r>
              <a:rPr lang="en-CA" sz="1800" dirty="0" err="1" smtClean="0">
                <a:solidFill>
                  <a:srgbClr val="FF0000"/>
                </a:solidFill>
              </a:rPr>
              <a:t>SyntaxError</a:t>
            </a:r>
            <a:r>
              <a:rPr lang="en-CA" sz="1800" dirty="0">
                <a:solidFill>
                  <a:srgbClr val="FF0000"/>
                </a:solidFill>
              </a:rPr>
              <a:t>: invalid </a:t>
            </a:r>
            <a:r>
              <a:rPr lang="en-CA" sz="1800" dirty="0" smtClean="0">
                <a:solidFill>
                  <a:srgbClr val="FF0000"/>
                </a:solidFill>
              </a:rPr>
              <a:t>syntax</a:t>
            </a:r>
          </a:p>
          <a:p>
            <a:pPr marL="0" indent="0">
              <a:buNone/>
            </a:pPr>
            <a:r>
              <a:rPr lang="en-CA" sz="1800" dirty="0" smtClean="0"/>
              <a:t> </a:t>
            </a:r>
          </a:p>
          <a:p>
            <a:pPr marL="0" indent="0">
              <a:buNone/>
            </a:pPr>
            <a:r>
              <a:rPr lang="en-CA" sz="1800" dirty="0" smtClean="0"/>
              <a:t>&gt;&gt;&gt; </a:t>
            </a:r>
            <a:r>
              <a:rPr lang="en-CA" sz="1800" dirty="0"/>
              <a:t>more$ = 1000000 </a:t>
            </a:r>
            <a:endParaRPr lang="en-CA" sz="1800" dirty="0" smtClean="0"/>
          </a:p>
          <a:p>
            <a:pPr marL="0" indent="0">
              <a:buNone/>
            </a:pPr>
            <a:r>
              <a:rPr lang="en-CA" sz="1800" dirty="0" err="1" smtClean="0">
                <a:solidFill>
                  <a:srgbClr val="FF0000"/>
                </a:solidFill>
              </a:rPr>
              <a:t>SyntaxError</a:t>
            </a:r>
            <a:r>
              <a:rPr lang="en-CA" sz="1800" dirty="0">
                <a:solidFill>
                  <a:srgbClr val="FF0000"/>
                </a:solidFill>
              </a:rPr>
              <a:t>: invalid </a:t>
            </a:r>
            <a:r>
              <a:rPr lang="en-CA" sz="1800" dirty="0" smtClean="0">
                <a:solidFill>
                  <a:srgbClr val="FF0000"/>
                </a:solidFill>
              </a:rPr>
              <a:t>syntax</a:t>
            </a:r>
          </a:p>
          <a:p>
            <a:pPr marL="0" indent="0">
              <a:buNone/>
            </a:pPr>
            <a:endParaRPr lang="en-CA" sz="18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1800" b="1" dirty="0">
                <a:solidFill>
                  <a:srgbClr val="0000FF"/>
                </a:solidFill>
              </a:rPr>
              <a:t>But what’s </a:t>
            </a:r>
            <a:r>
              <a:rPr lang="en-CA" sz="1800" b="1" dirty="0" smtClean="0">
                <a:solidFill>
                  <a:srgbClr val="0000FF"/>
                </a:solidFill>
              </a:rPr>
              <a:t>wrong </a:t>
            </a:r>
            <a:r>
              <a:rPr lang="en-CA" sz="1800" b="1" dirty="0">
                <a:solidFill>
                  <a:srgbClr val="0000FF"/>
                </a:solidFill>
              </a:rPr>
              <a:t>with class</a:t>
            </a:r>
            <a:r>
              <a:rPr lang="en-CA" sz="1800" b="1" dirty="0" smtClean="0">
                <a:solidFill>
                  <a:srgbClr val="0000FF"/>
                </a:solidFill>
              </a:rPr>
              <a:t>?</a:t>
            </a:r>
          </a:p>
          <a:p>
            <a:pPr marL="0" indent="0">
              <a:buNone/>
            </a:pPr>
            <a:endParaRPr lang="en-CA" sz="18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1800" dirty="0"/>
              <a:t>&gt;&gt;&gt; class = "</a:t>
            </a:r>
            <a:r>
              <a:rPr lang="en-CA" sz="1800" dirty="0" smtClean="0"/>
              <a:t>CPSC 111</a:t>
            </a:r>
            <a:r>
              <a:rPr lang="en-CA" sz="1800" dirty="0"/>
              <a:t>"</a:t>
            </a:r>
          </a:p>
          <a:p>
            <a:pPr marL="0" indent="0">
              <a:buNone/>
            </a:pPr>
            <a:r>
              <a:rPr lang="en-CA" sz="2000" i="1" dirty="0" err="1">
                <a:solidFill>
                  <a:srgbClr val="FF0000"/>
                </a:solidFill>
              </a:rPr>
              <a:t>SyntaxError</a:t>
            </a:r>
            <a:r>
              <a:rPr lang="en-CA" sz="2000" i="1" dirty="0">
                <a:solidFill>
                  <a:srgbClr val="FF0000"/>
                </a:solidFill>
              </a:rPr>
              <a:t>: invalid syntax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387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DD8047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keywords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8</a:t>
            </a:fld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/>
          <a:lstStyle/>
          <a:p>
            <a:r>
              <a:rPr lang="en-CA" sz="2000" dirty="0"/>
              <a:t>Python </a:t>
            </a:r>
            <a:r>
              <a:rPr lang="en-CA" sz="2000" b="1" dirty="0" smtClean="0">
                <a:solidFill>
                  <a:srgbClr val="FF0000"/>
                </a:solidFill>
              </a:rPr>
              <a:t>keywords</a:t>
            </a:r>
            <a:r>
              <a:rPr lang="en-CA" sz="2000" b="1" dirty="0" smtClean="0"/>
              <a:t> (reserved words)</a:t>
            </a:r>
            <a:r>
              <a:rPr lang="en-CA" sz="2000" dirty="0" smtClean="0"/>
              <a:t> define </a:t>
            </a:r>
            <a:r>
              <a:rPr lang="en-CA" sz="2000" dirty="0"/>
              <a:t>the language’s syntax rules and structure, and they cannot be used as variable names</a:t>
            </a:r>
            <a:r>
              <a:rPr lang="en-CA" sz="2000" dirty="0" smtClean="0"/>
              <a:t>.</a:t>
            </a:r>
          </a:p>
          <a:p>
            <a:r>
              <a:rPr lang="en-CA" sz="2000" dirty="0"/>
              <a:t>Python has thirty-something </a:t>
            </a:r>
            <a:r>
              <a:rPr lang="en-CA" sz="2000" dirty="0" smtClean="0"/>
              <a:t>keywords:</a:t>
            </a:r>
          </a:p>
          <a:p>
            <a:pPr marL="0" indent="0">
              <a:buNone/>
            </a:pPr>
            <a:endParaRPr lang="en-CA" sz="2000" dirty="0" smtClean="0"/>
          </a:p>
          <a:p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708200"/>
              </p:ext>
            </p:extLst>
          </p:nvPr>
        </p:nvGraphicFramePr>
        <p:xfrm>
          <a:off x="1219200" y="3048000"/>
          <a:ext cx="7010400" cy="262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219200"/>
                <a:gridCol w="1143000"/>
                <a:gridCol w="1600200"/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Python </a:t>
                      </a:r>
                      <a:r>
                        <a:rPr kumimoji="0" lang="en-CA" sz="20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reserved words</a:t>
                      </a:r>
                      <a:endParaRPr lang="en-CA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00FF"/>
                          </a:solidFill>
                        </a:rPr>
                        <a:t>and </a:t>
                      </a:r>
                      <a:endParaRPr lang="en-CA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00FF"/>
                          </a:solidFill>
                        </a:rPr>
                        <a:t>as</a:t>
                      </a:r>
                      <a:endParaRPr lang="en-CA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00FF"/>
                          </a:solidFill>
                        </a:rPr>
                        <a:t>assert</a:t>
                      </a:r>
                      <a:endParaRPr lang="en-CA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00FF"/>
                          </a:solidFill>
                        </a:rPr>
                        <a:t>break</a:t>
                      </a:r>
                      <a:endParaRPr lang="en-CA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00FF"/>
                          </a:solidFill>
                        </a:rPr>
                        <a:t>class</a:t>
                      </a:r>
                      <a:endParaRPr lang="en-CA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00FF"/>
                          </a:solidFill>
                        </a:rPr>
                        <a:t>continue</a:t>
                      </a:r>
                      <a:endParaRPr lang="en-CA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>
                          <a:solidFill>
                            <a:srgbClr val="0000FF"/>
                          </a:solidFill>
                        </a:rPr>
                        <a:t>def</a:t>
                      </a:r>
                      <a:endParaRPr lang="en-CA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00FF"/>
                          </a:solidFill>
                        </a:rPr>
                        <a:t>del</a:t>
                      </a:r>
                      <a:endParaRPr lang="en-CA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>
                          <a:solidFill>
                            <a:srgbClr val="0000FF"/>
                          </a:solidFill>
                        </a:rPr>
                        <a:t>elif</a:t>
                      </a:r>
                      <a:endParaRPr lang="en-CA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00FF"/>
                          </a:solidFill>
                        </a:rPr>
                        <a:t>else</a:t>
                      </a:r>
                      <a:endParaRPr lang="en-CA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00FF"/>
                          </a:solidFill>
                        </a:rPr>
                        <a:t>except</a:t>
                      </a:r>
                      <a:endParaRPr lang="en-CA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00FF"/>
                          </a:solidFill>
                        </a:rPr>
                        <a:t>exec</a:t>
                      </a:r>
                      <a:endParaRPr lang="en-CA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00FF"/>
                          </a:solidFill>
                        </a:rPr>
                        <a:t>finally</a:t>
                      </a:r>
                      <a:endParaRPr lang="en-CA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00FF"/>
                          </a:solidFill>
                        </a:rPr>
                        <a:t>for</a:t>
                      </a:r>
                      <a:endParaRPr lang="en-CA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00FF"/>
                          </a:solidFill>
                        </a:rPr>
                        <a:t>from</a:t>
                      </a:r>
                      <a:endParaRPr lang="en-CA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00FF"/>
                          </a:solidFill>
                        </a:rPr>
                        <a:t>global</a:t>
                      </a:r>
                      <a:endParaRPr lang="en-CA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00FF"/>
                          </a:solidFill>
                        </a:rPr>
                        <a:t>if</a:t>
                      </a:r>
                      <a:endParaRPr lang="en-CA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00FF"/>
                          </a:solidFill>
                        </a:rPr>
                        <a:t>import</a:t>
                      </a:r>
                      <a:endParaRPr lang="en-CA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00FF"/>
                          </a:solidFill>
                        </a:rPr>
                        <a:t>in</a:t>
                      </a:r>
                      <a:endParaRPr lang="en-CA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00FF"/>
                          </a:solidFill>
                        </a:rPr>
                        <a:t>is</a:t>
                      </a:r>
                      <a:endParaRPr lang="en-CA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00FF"/>
                          </a:solidFill>
                        </a:rPr>
                        <a:t>lambda</a:t>
                      </a:r>
                      <a:endParaRPr lang="en-CA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00FF"/>
                          </a:solidFill>
                        </a:rPr>
                        <a:t>nonlocal</a:t>
                      </a:r>
                      <a:endParaRPr lang="en-CA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00FF"/>
                          </a:solidFill>
                        </a:rPr>
                        <a:t>not</a:t>
                      </a:r>
                      <a:endParaRPr lang="en-CA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00FF"/>
                          </a:solidFill>
                        </a:rPr>
                        <a:t>or</a:t>
                      </a:r>
                      <a:endParaRPr lang="en-CA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00FF"/>
                          </a:solidFill>
                        </a:rPr>
                        <a:t>pass</a:t>
                      </a:r>
                      <a:endParaRPr lang="en-CA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00FF"/>
                          </a:solidFill>
                        </a:rPr>
                        <a:t>raise</a:t>
                      </a:r>
                      <a:endParaRPr lang="en-CA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00FF"/>
                          </a:solidFill>
                        </a:rPr>
                        <a:t>return</a:t>
                      </a:r>
                      <a:endParaRPr lang="en-CA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00FF"/>
                          </a:solidFill>
                        </a:rPr>
                        <a:t>try</a:t>
                      </a:r>
                      <a:endParaRPr lang="en-CA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00FF"/>
                          </a:solidFill>
                        </a:rPr>
                        <a:t>while</a:t>
                      </a:r>
                      <a:endParaRPr lang="en-CA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00FF"/>
                          </a:solidFill>
                        </a:rPr>
                        <a:t>with</a:t>
                      </a:r>
                      <a:endParaRPr lang="en-CA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00FF"/>
                          </a:solidFill>
                        </a:rPr>
                        <a:t>yield</a:t>
                      </a:r>
                      <a:endParaRPr lang="en-CA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00FF"/>
                          </a:solidFill>
                        </a:rPr>
                        <a:t>True</a:t>
                      </a:r>
                      <a:endParaRPr lang="en-CA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00FF"/>
                          </a:solidFill>
                        </a:rPr>
                        <a:t>False</a:t>
                      </a:r>
                      <a:endParaRPr lang="en-CA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00FF"/>
                          </a:solidFill>
                        </a:rPr>
                        <a:t>None</a:t>
                      </a:r>
                      <a:endParaRPr lang="en-CA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219200" y="5791200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i="1" dirty="0">
                <a:solidFill>
                  <a:srgbClr val="0000FF"/>
                </a:solidFill>
              </a:rPr>
              <a:t>Programmers generally choose names for their variables that are meaningful to the human readers of the program</a:t>
            </a:r>
          </a:p>
        </p:txBody>
      </p:sp>
    </p:spTree>
    <p:extLst>
      <p:ext uri="{BB962C8B-B14F-4D97-AF65-F5344CB8AC3E}">
        <p14:creationId xmlns:p14="http://schemas.microsoft.com/office/powerpoint/2010/main" val="74849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648" y="385346"/>
            <a:ext cx="81534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b="1" spc="-3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ython and </a:t>
            </a:r>
            <a:r>
              <a:rPr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</a:t>
            </a:r>
            <a:r>
              <a:rPr b="1" spc="-25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</a:t>
            </a:r>
            <a:r>
              <a:rPr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</a:t>
            </a:r>
            <a:r>
              <a:rPr b="1" spc="-15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ons</a:t>
            </a:r>
            <a:endParaRPr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42719"/>
            <a:ext cx="7393940" cy="2400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3600" dirty="0">
                <a:solidFill>
                  <a:srgbClr val="800000"/>
                </a:solidFill>
                <a:latin typeface="Times New Roman"/>
                <a:cs typeface="Times New Roman"/>
              </a:rPr>
              <a:t>An </a:t>
            </a:r>
            <a:r>
              <a:rPr sz="3600" spc="-25" dirty="0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r>
              <a:rPr sz="3600" spc="-20" dirty="0">
                <a:solidFill>
                  <a:srgbClr val="800000"/>
                </a:solidFill>
                <a:latin typeface="Times New Roman"/>
                <a:cs typeface="Times New Roman"/>
              </a:rPr>
              <a:t>xpr</a:t>
            </a:r>
            <a:r>
              <a:rPr sz="3600" spc="-25" dirty="0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r>
              <a:rPr sz="3600" dirty="0">
                <a:solidFill>
                  <a:srgbClr val="800000"/>
                </a:solidFill>
                <a:latin typeface="Times New Roman"/>
                <a:cs typeface="Times New Roman"/>
              </a:rPr>
              <a:t>ss</a:t>
            </a:r>
            <a:r>
              <a:rPr sz="3600" spc="-15" dirty="0">
                <a:solidFill>
                  <a:srgbClr val="800000"/>
                </a:solidFill>
                <a:latin typeface="Times New Roman"/>
                <a:cs typeface="Times New Roman"/>
              </a:rPr>
              <a:t>i</a:t>
            </a:r>
            <a:r>
              <a:rPr sz="3600" dirty="0">
                <a:solidFill>
                  <a:srgbClr val="800000"/>
                </a:solidFill>
                <a:latin typeface="Times New Roman"/>
                <a:cs typeface="Times New Roman"/>
              </a:rPr>
              <a:t>on </a:t>
            </a:r>
            <a:r>
              <a:rPr sz="3600" b="1" u="sng" spc="-25" dirty="0">
                <a:solidFill>
                  <a:srgbClr val="800000"/>
                </a:solidFill>
                <a:latin typeface="Times New Roman"/>
                <a:cs typeface="Times New Roman"/>
              </a:rPr>
              <a:t>re</a:t>
            </a:r>
            <a:r>
              <a:rPr sz="3600" b="1" u="sng" dirty="0">
                <a:solidFill>
                  <a:srgbClr val="800000"/>
                </a:solidFill>
                <a:latin typeface="Times New Roman"/>
                <a:cs typeface="Times New Roman"/>
              </a:rPr>
              <a:t>p</a:t>
            </a:r>
            <a:r>
              <a:rPr sz="3600" b="1" u="sng" spc="-25" dirty="0">
                <a:solidFill>
                  <a:srgbClr val="800000"/>
                </a:solidFill>
                <a:latin typeface="Times New Roman"/>
                <a:cs typeface="Times New Roman"/>
              </a:rPr>
              <a:t>re</a:t>
            </a:r>
            <a:r>
              <a:rPr sz="3600" b="1" u="sng" dirty="0">
                <a:solidFill>
                  <a:srgbClr val="800000"/>
                </a:solidFill>
                <a:latin typeface="Times New Roman"/>
                <a:cs typeface="Times New Roman"/>
              </a:rPr>
              <a:t>s</a:t>
            </a:r>
            <a:r>
              <a:rPr sz="3600" b="1" u="sng" spc="-25" dirty="0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r>
              <a:rPr sz="3600" b="1" u="sng" dirty="0">
                <a:solidFill>
                  <a:srgbClr val="800000"/>
                </a:solidFill>
                <a:latin typeface="Times New Roman"/>
                <a:cs typeface="Times New Roman"/>
              </a:rPr>
              <a:t>nts</a:t>
            </a:r>
            <a:r>
              <a:rPr sz="3600" b="1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</a:t>
            </a:r>
            <a:r>
              <a:rPr sz="3600" spc="-20" dirty="0">
                <a:latin typeface="Times New Roman"/>
                <a:cs typeface="Times New Roman"/>
              </a:rPr>
              <a:t>o</a:t>
            </a:r>
            <a:r>
              <a:rPr sz="3600" spc="-35" dirty="0">
                <a:latin typeface="Times New Roman"/>
                <a:cs typeface="Times New Roman"/>
              </a:rPr>
              <a:t>m</a:t>
            </a:r>
            <a:r>
              <a:rPr sz="3600" spc="-25" dirty="0">
                <a:latin typeface="Times New Roman"/>
                <a:cs typeface="Times New Roman"/>
              </a:rPr>
              <a:t>e</a:t>
            </a:r>
            <a:r>
              <a:rPr sz="3600" spc="-15" dirty="0">
                <a:latin typeface="Times New Roman"/>
                <a:cs typeface="Times New Roman"/>
              </a:rPr>
              <a:t>t</a:t>
            </a:r>
            <a:r>
              <a:rPr sz="3600" spc="-20" dirty="0">
                <a:latin typeface="Times New Roman"/>
                <a:cs typeface="Times New Roman"/>
              </a:rPr>
              <a:t>h</a:t>
            </a:r>
            <a:r>
              <a:rPr sz="3600" spc="-15" dirty="0">
                <a:latin typeface="Times New Roman"/>
                <a:cs typeface="Times New Roman"/>
              </a:rPr>
              <a:t>i</a:t>
            </a:r>
            <a:r>
              <a:rPr sz="3600" dirty="0">
                <a:latin typeface="Times New Roman"/>
                <a:cs typeface="Times New Roman"/>
              </a:rPr>
              <a:t>ng</a:t>
            </a:r>
          </a:p>
          <a:p>
            <a:pPr marL="469265">
              <a:lnSpc>
                <a:spcPct val="100000"/>
              </a:lnSpc>
              <a:spcBef>
                <a:spcPts val="745"/>
              </a:spcBef>
            </a:pPr>
            <a:r>
              <a:rPr sz="3200" spc="-1015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320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</a:t>
            </a:r>
            <a:r>
              <a:rPr sz="3200" spc="-20" dirty="0">
                <a:latin typeface="Times New Roman"/>
                <a:cs typeface="Times New Roman"/>
              </a:rPr>
              <a:t>y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hon </a:t>
            </a:r>
            <a:r>
              <a:rPr sz="3200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eva</a:t>
            </a:r>
            <a:r>
              <a:rPr sz="3200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3200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uate</a:t>
            </a:r>
            <a:r>
              <a:rPr sz="3200" i="1" dirty="0">
                <a:solidFill>
                  <a:srgbClr val="0000FF"/>
                </a:solidFill>
                <a:latin typeface="Times New Roman"/>
                <a:cs typeface="Times New Roman"/>
              </a:rPr>
              <a:t>s </a:t>
            </a:r>
            <a:r>
              <a:rPr sz="3200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3200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32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(t</a:t>
            </a:r>
            <a:r>
              <a:rPr sz="3200" dirty="0">
                <a:latin typeface="Times New Roman"/>
                <a:cs typeface="Times New Roman"/>
              </a:rPr>
              <a:t>urns 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spc="-20" dirty="0">
                <a:latin typeface="Times New Roman"/>
                <a:cs typeface="Times New Roman"/>
              </a:rPr>
              <a:t>n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o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value</a:t>
            </a:r>
            <a:r>
              <a:rPr sz="3200" dirty="0">
                <a:latin typeface="Times New Roman"/>
                <a:cs typeface="Times New Roman"/>
              </a:rPr>
              <a:t>)</a:t>
            </a:r>
          </a:p>
          <a:p>
            <a:pPr marL="469265">
              <a:lnSpc>
                <a:spcPct val="100000"/>
              </a:lnSpc>
              <a:spcBef>
                <a:spcPts val="760"/>
              </a:spcBef>
            </a:pPr>
            <a:r>
              <a:rPr sz="3200" spc="-1015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320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20" dirty="0">
                <a:latin typeface="Times New Roman"/>
                <a:cs typeface="Times New Roman"/>
              </a:rPr>
              <a:t>imila</a:t>
            </a:r>
            <a:r>
              <a:rPr sz="3200" dirty="0">
                <a:latin typeface="Times New Roman"/>
                <a:cs typeface="Times New Roman"/>
              </a:rPr>
              <a:t>r 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o w</a:t>
            </a:r>
            <a:r>
              <a:rPr sz="3200" spc="-20" dirty="0">
                <a:latin typeface="Times New Roman"/>
                <a:cs typeface="Times New Roman"/>
              </a:rPr>
              <a:t>ha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calculat</a:t>
            </a:r>
            <a:r>
              <a:rPr sz="3200" dirty="0">
                <a:latin typeface="Times New Roman"/>
                <a:cs typeface="Times New Roman"/>
              </a:rPr>
              <a:t>or </a:t>
            </a:r>
            <a:r>
              <a:rPr sz="3200" spc="-20" dirty="0">
                <a:latin typeface="Times New Roman"/>
                <a:cs typeface="Times New Roman"/>
              </a:rPr>
              <a:t>doe</a:t>
            </a:r>
            <a:r>
              <a:rPr sz="3200" dirty="0">
                <a:latin typeface="Times New Roman"/>
                <a:cs typeface="Times New Roman"/>
              </a:rPr>
              <a:t>s</a:t>
            </a:r>
          </a:p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3600" spc="-30" dirty="0">
                <a:latin typeface="Times New Roman"/>
                <a:cs typeface="Times New Roman"/>
              </a:rPr>
              <a:t>E</a:t>
            </a:r>
            <a:r>
              <a:rPr sz="3600" spc="-20" dirty="0">
                <a:latin typeface="Times New Roman"/>
                <a:cs typeface="Times New Roman"/>
              </a:rPr>
              <a:t>x</a:t>
            </a:r>
            <a:r>
              <a:rPr sz="3600" spc="-25" dirty="0">
                <a:latin typeface="Times New Roman"/>
                <a:cs typeface="Times New Roman"/>
              </a:rPr>
              <a:t>a</a:t>
            </a:r>
            <a:r>
              <a:rPr sz="3600" spc="-35" dirty="0">
                <a:latin typeface="Times New Roman"/>
                <a:cs typeface="Times New Roman"/>
              </a:rPr>
              <a:t>m</a:t>
            </a:r>
            <a:r>
              <a:rPr sz="3600" spc="-20" dirty="0">
                <a:latin typeface="Times New Roman"/>
                <a:cs typeface="Times New Roman"/>
              </a:rPr>
              <a:t>p</a:t>
            </a:r>
            <a:r>
              <a:rPr sz="3600" spc="-15" dirty="0">
                <a:latin typeface="Times New Roman"/>
                <a:cs typeface="Times New Roman"/>
              </a:rPr>
              <a:t>l</a:t>
            </a:r>
            <a:r>
              <a:rPr sz="3600" spc="-25" dirty="0">
                <a:latin typeface="Times New Roman"/>
                <a:cs typeface="Times New Roman"/>
              </a:rPr>
              <a:t>e</a:t>
            </a:r>
            <a:r>
              <a:rPr sz="3600" dirty="0">
                <a:latin typeface="Times New Roman"/>
                <a:cs typeface="Times New Roman"/>
              </a:rPr>
              <a:t>s</a:t>
            </a:r>
            <a:r>
              <a:rPr sz="3600" spc="-10" dirty="0">
                <a:latin typeface="Times New Roman"/>
                <a:cs typeface="Times New Roman"/>
              </a:rPr>
              <a:t>: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3878095"/>
            <a:ext cx="805180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15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320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3200" spc="-195" dirty="0">
                <a:latin typeface="Arial"/>
                <a:cs typeface="Arial"/>
              </a:rPr>
              <a:t>2.3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5046495"/>
            <a:ext cx="2906395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15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320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3200" spc="-100" dirty="0">
                <a:latin typeface="Arial"/>
                <a:cs typeface="Arial"/>
              </a:rPr>
              <a:t>(3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345" dirty="0">
                <a:latin typeface="Arial"/>
                <a:cs typeface="Arial"/>
              </a:rPr>
              <a:t>*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200" dirty="0">
                <a:latin typeface="Arial"/>
                <a:cs typeface="Arial"/>
              </a:rPr>
              <a:t>7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285" dirty="0">
                <a:latin typeface="Arial"/>
                <a:cs typeface="Arial"/>
              </a:rPr>
              <a:t>+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2)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345" dirty="0">
                <a:latin typeface="Arial"/>
                <a:cs typeface="Arial"/>
              </a:rPr>
              <a:t>*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195" dirty="0">
                <a:latin typeface="Arial"/>
                <a:cs typeface="Arial"/>
              </a:rPr>
              <a:t>0.1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87483" y="3840479"/>
            <a:ext cx="3287683" cy="9809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4600" y="3882044"/>
            <a:ext cx="2327563" cy="906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9972" y="3886200"/>
            <a:ext cx="3147060" cy="838200"/>
          </a:xfrm>
          <a:custGeom>
            <a:avLst/>
            <a:gdLst/>
            <a:ahLst/>
            <a:cxnLst/>
            <a:rect l="l" t="t" r="r" b="b"/>
            <a:pathLst>
              <a:path w="3147060" h="838200">
                <a:moveTo>
                  <a:pt x="3007123" y="0"/>
                </a:moveTo>
                <a:lnTo>
                  <a:pt x="1114827" y="0"/>
                </a:lnTo>
                <a:lnTo>
                  <a:pt x="839906" y="238"/>
                </a:lnTo>
                <a:lnTo>
                  <a:pt x="798074" y="9235"/>
                </a:lnTo>
                <a:lnTo>
                  <a:pt x="761948" y="29742"/>
                </a:lnTo>
                <a:lnTo>
                  <a:pt x="733589" y="59698"/>
                </a:lnTo>
                <a:lnTo>
                  <a:pt x="715061" y="97039"/>
                </a:lnTo>
                <a:lnTo>
                  <a:pt x="708427" y="139702"/>
                </a:lnTo>
                <a:lnTo>
                  <a:pt x="0" y="195787"/>
                </a:lnTo>
                <a:lnTo>
                  <a:pt x="708427" y="349250"/>
                </a:lnTo>
                <a:lnTo>
                  <a:pt x="708665" y="706721"/>
                </a:lnTo>
                <a:lnTo>
                  <a:pt x="710258" y="721171"/>
                </a:lnTo>
                <a:lnTo>
                  <a:pt x="723321" y="761330"/>
                </a:lnTo>
                <a:lnTo>
                  <a:pt x="747207" y="795096"/>
                </a:lnTo>
                <a:lnTo>
                  <a:pt x="779854" y="820407"/>
                </a:lnTo>
                <a:lnTo>
                  <a:pt x="819198" y="835200"/>
                </a:lnTo>
                <a:lnTo>
                  <a:pt x="848130" y="838200"/>
                </a:lnTo>
                <a:lnTo>
                  <a:pt x="1724427" y="838200"/>
                </a:lnTo>
                <a:lnTo>
                  <a:pt x="3015347" y="837961"/>
                </a:lnTo>
                <a:lnTo>
                  <a:pt x="3057179" y="828964"/>
                </a:lnTo>
                <a:lnTo>
                  <a:pt x="3093305" y="808457"/>
                </a:lnTo>
                <a:lnTo>
                  <a:pt x="3121664" y="778501"/>
                </a:lnTo>
                <a:lnTo>
                  <a:pt x="3140192" y="741160"/>
                </a:lnTo>
                <a:lnTo>
                  <a:pt x="3146826" y="698497"/>
                </a:lnTo>
                <a:lnTo>
                  <a:pt x="3146826" y="139700"/>
                </a:lnTo>
                <a:lnTo>
                  <a:pt x="3137591" y="89647"/>
                </a:lnTo>
                <a:lnTo>
                  <a:pt x="3117083" y="53520"/>
                </a:lnTo>
                <a:lnTo>
                  <a:pt x="3087128" y="25162"/>
                </a:lnTo>
                <a:lnTo>
                  <a:pt x="3049787" y="6634"/>
                </a:lnTo>
                <a:lnTo>
                  <a:pt x="3021809" y="762"/>
                </a:lnTo>
                <a:lnTo>
                  <a:pt x="3007123" y="0"/>
                </a:lnTo>
                <a:close/>
              </a:path>
              <a:path w="3147060" h="838200">
                <a:moveTo>
                  <a:pt x="708427" y="139700"/>
                </a:move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972" y="3886200"/>
            <a:ext cx="3147060" cy="838200"/>
          </a:xfrm>
          <a:custGeom>
            <a:avLst/>
            <a:gdLst/>
            <a:ahLst/>
            <a:cxnLst/>
            <a:rect l="l" t="t" r="r" b="b"/>
            <a:pathLst>
              <a:path w="3147060" h="838200">
                <a:moveTo>
                  <a:pt x="708427" y="139702"/>
                </a:moveTo>
                <a:lnTo>
                  <a:pt x="715062" y="97039"/>
                </a:lnTo>
                <a:lnTo>
                  <a:pt x="733589" y="59698"/>
                </a:lnTo>
                <a:lnTo>
                  <a:pt x="761948" y="29742"/>
                </a:lnTo>
                <a:lnTo>
                  <a:pt x="798074" y="9235"/>
                </a:lnTo>
                <a:lnTo>
                  <a:pt x="839906" y="238"/>
                </a:lnTo>
                <a:lnTo>
                  <a:pt x="1114827" y="0"/>
                </a:lnTo>
                <a:lnTo>
                  <a:pt x="1724427" y="0"/>
                </a:lnTo>
                <a:lnTo>
                  <a:pt x="3007124" y="0"/>
                </a:lnTo>
                <a:lnTo>
                  <a:pt x="3021809" y="762"/>
                </a:lnTo>
                <a:lnTo>
                  <a:pt x="3062927" y="11590"/>
                </a:lnTo>
                <a:lnTo>
                  <a:pt x="3098036" y="33624"/>
                </a:lnTo>
                <a:lnTo>
                  <a:pt x="3125071" y="64801"/>
                </a:lnTo>
                <a:lnTo>
                  <a:pt x="3141971" y="103058"/>
                </a:lnTo>
                <a:lnTo>
                  <a:pt x="3146827" y="139699"/>
                </a:lnTo>
                <a:lnTo>
                  <a:pt x="3146827" y="349249"/>
                </a:lnTo>
                <a:lnTo>
                  <a:pt x="3146827" y="698496"/>
                </a:lnTo>
                <a:lnTo>
                  <a:pt x="3146064" y="713181"/>
                </a:lnTo>
                <a:lnTo>
                  <a:pt x="3135236" y="754300"/>
                </a:lnTo>
                <a:lnTo>
                  <a:pt x="3113202" y="789408"/>
                </a:lnTo>
                <a:lnTo>
                  <a:pt x="3082025" y="816444"/>
                </a:lnTo>
                <a:lnTo>
                  <a:pt x="3043768" y="833344"/>
                </a:lnTo>
                <a:lnTo>
                  <a:pt x="1724427" y="838199"/>
                </a:lnTo>
                <a:lnTo>
                  <a:pt x="1114827" y="838199"/>
                </a:lnTo>
                <a:lnTo>
                  <a:pt x="848130" y="838199"/>
                </a:lnTo>
                <a:lnTo>
                  <a:pt x="833445" y="837437"/>
                </a:lnTo>
                <a:lnTo>
                  <a:pt x="792327" y="826609"/>
                </a:lnTo>
                <a:lnTo>
                  <a:pt x="757218" y="804575"/>
                </a:lnTo>
                <a:lnTo>
                  <a:pt x="730183" y="773398"/>
                </a:lnTo>
                <a:lnTo>
                  <a:pt x="713283" y="735140"/>
                </a:lnTo>
                <a:lnTo>
                  <a:pt x="708427" y="349249"/>
                </a:lnTo>
                <a:lnTo>
                  <a:pt x="0" y="195786"/>
                </a:lnTo>
                <a:lnTo>
                  <a:pt x="708427" y="1396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64631" y="4003040"/>
            <a:ext cx="2192020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76910">
              <a:lnSpc>
                <a:spcPts val="2800"/>
              </a:lnSpc>
            </a:pPr>
            <a:r>
              <a:rPr sz="2400" spc="-10" dirty="0">
                <a:latin typeface="Times New Roman"/>
                <a:cs typeface="Times New Roman"/>
              </a:rPr>
              <a:t>Lit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l (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v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lu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 s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f)</a:t>
            </a:r>
          </a:p>
        </p:txBody>
      </p:sp>
      <p:sp>
        <p:nvSpPr>
          <p:cNvPr id="11" name="object 11"/>
          <p:cNvSpPr/>
          <p:nvPr/>
        </p:nvSpPr>
        <p:spPr>
          <a:xfrm>
            <a:off x="3886200" y="4983479"/>
            <a:ext cx="4592782" cy="9809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38254" y="5025043"/>
            <a:ext cx="3428999" cy="9060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29113" y="5029200"/>
            <a:ext cx="4453255" cy="838200"/>
          </a:xfrm>
          <a:custGeom>
            <a:avLst/>
            <a:gdLst/>
            <a:ahLst/>
            <a:cxnLst/>
            <a:rect l="l" t="t" r="r" b="b"/>
            <a:pathLst>
              <a:path w="4453255" h="838200">
                <a:moveTo>
                  <a:pt x="4313181" y="0"/>
                </a:moveTo>
                <a:lnTo>
                  <a:pt x="1214385" y="0"/>
                </a:lnTo>
                <a:lnTo>
                  <a:pt x="698164" y="238"/>
                </a:lnTo>
                <a:lnTo>
                  <a:pt x="656332" y="9235"/>
                </a:lnTo>
                <a:lnTo>
                  <a:pt x="620206" y="29743"/>
                </a:lnTo>
                <a:lnTo>
                  <a:pt x="591847" y="59698"/>
                </a:lnTo>
                <a:lnTo>
                  <a:pt x="573319" y="97039"/>
                </a:lnTo>
                <a:lnTo>
                  <a:pt x="566685" y="139702"/>
                </a:lnTo>
                <a:lnTo>
                  <a:pt x="0" y="168813"/>
                </a:lnTo>
                <a:lnTo>
                  <a:pt x="566685" y="349250"/>
                </a:lnTo>
                <a:lnTo>
                  <a:pt x="566923" y="706722"/>
                </a:lnTo>
                <a:lnTo>
                  <a:pt x="568516" y="721172"/>
                </a:lnTo>
                <a:lnTo>
                  <a:pt x="581579" y="761331"/>
                </a:lnTo>
                <a:lnTo>
                  <a:pt x="605466" y="795097"/>
                </a:lnTo>
                <a:lnTo>
                  <a:pt x="638113" y="820408"/>
                </a:lnTo>
                <a:lnTo>
                  <a:pt x="677457" y="835200"/>
                </a:lnTo>
                <a:lnTo>
                  <a:pt x="706389" y="838200"/>
                </a:lnTo>
                <a:lnTo>
                  <a:pt x="2185935" y="838200"/>
                </a:lnTo>
                <a:lnTo>
                  <a:pt x="4321406" y="837962"/>
                </a:lnTo>
                <a:lnTo>
                  <a:pt x="4363238" y="828964"/>
                </a:lnTo>
                <a:lnTo>
                  <a:pt x="4399364" y="808456"/>
                </a:lnTo>
                <a:lnTo>
                  <a:pt x="4427723" y="778501"/>
                </a:lnTo>
                <a:lnTo>
                  <a:pt x="4446251" y="741160"/>
                </a:lnTo>
                <a:lnTo>
                  <a:pt x="4452885" y="698497"/>
                </a:lnTo>
                <a:lnTo>
                  <a:pt x="4452885" y="139700"/>
                </a:lnTo>
                <a:lnTo>
                  <a:pt x="4443650" y="89646"/>
                </a:lnTo>
                <a:lnTo>
                  <a:pt x="4423142" y="53520"/>
                </a:lnTo>
                <a:lnTo>
                  <a:pt x="4393186" y="25162"/>
                </a:lnTo>
                <a:lnTo>
                  <a:pt x="4355845" y="6634"/>
                </a:lnTo>
                <a:lnTo>
                  <a:pt x="4327866" y="762"/>
                </a:lnTo>
                <a:lnTo>
                  <a:pt x="4313181" y="0"/>
                </a:lnTo>
                <a:close/>
              </a:path>
              <a:path w="4453255" h="838200">
                <a:moveTo>
                  <a:pt x="566685" y="139700"/>
                </a:move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29112" y="5029200"/>
            <a:ext cx="4453255" cy="838200"/>
          </a:xfrm>
          <a:custGeom>
            <a:avLst/>
            <a:gdLst/>
            <a:ahLst/>
            <a:cxnLst/>
            <a:rect l="l" t="t" r="r" b="b"/>
            <a:pathLst>
              <a:path w="4453255" h="838200">
                <a:moveTo>
                  <a:pt x="566685" y="139702"/>
                </a:moveTo>
                <a:lnTo>
                  <a:pt x="573320" y="97039"/>
                </a:lnTo>
                <a:lnTo>
                  <a:pt x="591847" y="59698"/>
                </a:lnTo>
                <a:lnTo>
                  <a:pt x="620206" y="29743"/>
                </a:lnTo>
                <a:lnTo>
                  <a:pt x="656332" y="9235"/>
                </a:lnTo>
                <a:lnTo>
                  <a:pt x="698164" y="238"/>
                </a:lnTo>
                <a:lnTo>
                  <a:pt x="1214385" y="0"/>
                </a:lnTo>
                <a:lnTo>
                  <a:pt x="2185935" y="0"/>
                </a:lnTo>
                <a:lnTo>
                  <a:pt x="4313180" y="0"/>
                </a:lnTo>
                <a:lnTo>
                  <a:pt x="4327866" y="762"/>
                </a:lnTo>
                <a:lnTo>
                  <a:pt x="4368984" y="11590"/>
                </a:lnTo>
                <a:lnTo>
                  <a:pt x="4404093" y="33624"/>
                </a:lnTo>
                <a:lnTo>
                  <a:pt x="4431128" y="64801"/>
                </a:lnTo>
                <a:lnTo>
                  <a:pt x="4448029" y="103058"/>
                </a:lnTo>
                <a:lnTo>
                  <a:pt x="4452884" y="139700"/>
                </a:lnTo>
                <a:lnTo>
                  <a:pt x="4452884" y="349249"/>
                </a:lnTo>
                <a:lnTo>
                  <a:pt x="4452884" y="698496"/>
                </a:lnTo>
                <a:lnTo>
                  <a:pt x="4452122" y="713181"/>
                </a:lnTo>
                <a:lnTo>
                  <a:pt x="4441294" y="754300"/>
                </a:lnTo>
                <a:lnTo>
                  <a:pt x="4419260" y="789408"/>
                </a:lnTo>
                <a:lnTo>
                  <a:pt x="4388083" y="816444"/>
                </a:lnTo>
                <a:lnTo>
                  <a:pt x="4349825" y="833344"/>
                </a:lnTo>
                <a:lnTo>
                  <a:pt x="2185935" y="838199"/>
                </a:lnTo>
                <a:lnTo>
                  <a:pt x="1214385" y="838199"/>
                </a:lnTo>
                <a:lnTo>
                  <a:pt x="706388" y="838199"/>
                </a:lnTo>
                <a:lnTo>
                  <a:pt x="691703" y="837437"/>
                </a:lnTo>
                <a:lnTo>
                  <a:pt x="650585" y="826609"/>
                </a:lnTo>
                <a:lnTo>
                  <a:pt x="615477" y="804575"/>
                </a:lnTo>
                <a:lnTo>
                  <a:pt x="588441" y="773398"/>
                </a:lnTo>
                <a:lnTo>
                  <a:pt x="571541" y="735141"/>
                </a:lnTo>
                <a:lnTo>
                  <a:pt x="566685" y="349249"/>
                </a:lnTo>
                <a:lnTo>
                  <a:pt x="0" y="168812"/>
                </a:lnTo>
                <a:lnTo>
                  <a:pt x="566685" y="13970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791396" y="5146040"/>
            <a:ext cx="3301365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1920">
              <a:lnSpc>
                <a:spcPts val="2800"/>
              </a:lnSpc>
            </a:pP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xpr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ss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 w</a:t>
            </a:r>
            <a:r>
              <a:rPr sz="2400" spc="-10" dirty="0">
                <a:latin typeface="Times New Roman"/>
                <a:cs typeface="Times New Roman"/>
              </a:rPr>
              <a:t>it</a:t>
            </a:r>
            <a:r>
              <a:rPr sz="2400" dirty="0">
                <a:latin typeface="Times New Roman"/>
                <a:cs typeface="Times New Roman"/>
              </a:rPr>
              <a:t>h four </a:t>
            </a:r>
            <a:r>
              <a:rPr sz="2400" spc="-10" dirty="0">
                <a:latin typeface="Times New Roman"/>
                <a:cs typeface="Times New Roman"/>
              </a:rPr>
              <a:t>lit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nd s</a:t>
            </a:r>
            <a:r>
              <a:rPr sz="2400" spc="-15" dirty="0">
                <a:latin typeface="Times New Roman"/>
                <a:cs typeface="Times New Roman"/>
              </a:rPr>
              <a:t>ome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op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ors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4925</TotalTime>
  <Words>1267</Words>
  <Application>Microsoft Office PowerPoint</Application>
  <PresentationFormat>On-screen Show (4:3)</PresentationFormat>
  <Paragraphs>353</Paragraphs>
  <Slides>24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Median</vt:lpstr>
      <vt:lpstr>CPSC 111BV Introduction to Computation   by  Dr. Ahmed Malki </vt:lpstr>
      <vt:lpstr>The Basics</vt:lpstr>
      <vt:lpstr>The Basics</vt:lpstr>
      <vt:lpstr>Values and data types</vt:lpstr>
      <vt:lpstr>More Values and data types</vt:lpstr>
      <vt:lpstr>Variables</vt:lpstr>
      <vt:lpstr>Variable names and keywords</vt:lpstr>
      <vt:lpstr>Python keywords</vt:lpstr>
      <vt:lpstr>Python and Expressions</vt:lpstr>
      <vt:lpstr>More Python and Expressions</vt:lpstr>
      <vt:lpstr>Type converter functions</vt:lpstr>
      <vt:lpstr>Representing Values</vt:lpstr>
      <vt:lpstr>Example: Type int</vt:lpstr>
      <vt:lpstr>Example of Operators</vt:lpstr>
      <vt:lpstr>Example: Type float </vt:lpstr>
      <vt:lpstr>Floats Have Finite Precision</vt:lpstr>
      <vt:lpstr>Example: Type bool</vt:lpstr>
      <vt:lpstr>Example: Type str</vt:lpstr>
      <vt:lpstr>Converting Values Between Types</vt:lpstr>
      <vt:lpstr>Order of operations</vt:lpstr>
      <vt:lpstr>Python Operator Precedence</vt:lpstr>
      <vt:lpstr>Operations on strings</vt:lpstr>
      <vt:lpstr>Check Me …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Computer</dc:creator>
  <cp:lastModifiedBy>User</cp:lastModifiedBy>
  <cp:revision>301</cp:revision>
  <dcterms:created xsi:type="dcterms:W3CDTF">2014-12-24T17:38:08Z</dcterms:created>
  <dcterms:modified xsi:type="dcterms:W3CDTF">2018-01-12T03:42:51Z</dcterms:modified>
</cp:coreProperties>
</file>