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</p:sldIdLst>
  <p:sldSz cx="9144000" cy="5143500"/>
  <p:notesSz cx="6858000" cy="9144000"/>
  <p:embeddedFontLst>
    <p:embeddedFont>
      <p:font typeface="Montserrat" charset="0"/>
      <p:regular r:id="rId27"/>
      <p:bold r:id="rId28"/>
      <p:italic r:id="rId29"/>
      <p:boldItalic r:id="rId30"/>
    </p:embeddedFont>
    <p:embeddedFont>
      <p:font typeface="Lato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4" Type="http://schemas.openxmlformats.org/officeDocument/2006/relationships/font" Target="fonts/font8.fntdata"/><Relationship Id="rId33" Type="http://schemas.openxmlformats.org/officeDocument/2006/relationships/font" Target="fonts/font7.fntdata"/><Relationship Id="rId32" Type="http://schemas.openxmlformats.org/officeDocument/2006/relationships/font" Target="fonts/font6.fntdata"/><Relationship Id="rId31" Type="http://schemas.openxmlformats.org/officeDocument/2006/relationships/font" Target="fonts/font5.fntdata"/><Relationship Id="rId30" Type="http://schemas.openxmlformats.org/officeDocument/2006/relationships/font" Target="fonts/font4.fntdata"/><Relationship Id="rId3" Type="http://schemas.openxmlformats.org/officeDocument/2006/relationships/slide" Target="slides/slide1.xml"/><Relationship Id="rId29" Type="http://schemas.openxmlformats.org/officeDocument/2006/relationships/font" Target="fonts/font3.fntdata"/><Relationship Id="rId28" Type="http://schemas.openxmlformats.org/officeDocument/2006/relationships/font" Target="fonts/font2.fntdata"/><Relationship Id="rId27" Type="http://schemas.openxmlformats.org/officeDocument/2006/relationships/font" Target="fonts/font1.fntdata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4cf1545613_1_1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4cf1545613_1_1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4cf1545613_1_3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4cf1545613_1_3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4cf1545613_1_3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4cf1545613_1_3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4cf1545613_1_4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4cf1545613_1_4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4cf1545613_1_4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4cf1545613_1_4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4cf1545613_1_7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4cf1545613_1_7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4cf1545613_1_4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4cf1545613_1_4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4cf1545613_1_5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4cf1545613_1_5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4cf1545613_1_5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4cf1545613_1_5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4cf1545613_1_6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4cf1545613_1_6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4cf1545613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4cf1545613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4cf1545613_2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4cf1545613_2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4cf1545613_0_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4cf1545613_0_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4cf1545613_1_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4cf1545613_1_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4cf1545613_1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4cf1545613_1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4cf1545613_1_2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4cf1545613_1_2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4cf1545613_1_1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4cf1545613_1_1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4cf1545613_1_1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4cf1545613_1_1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4cf1545613_1_2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4cf1545613_1_2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25" name="Google Shape;125;p11"/>
          <p:cNvSpPr txBox="1"/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03" name="Google Shape;103;p10"/>
          <p:cNvSpPr txBox="1"/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AA84F"/>
        </a:solidFill>
        <a:effectLst/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</a:rPr>
              <a:t>Quicksort, Mergesort e Heapsort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3C47D"/>
        </a:solidFill>
        <a:effectLst/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22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2059413" y="152400"/>
            <a:ext cx="5025183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3C47D"/>
        </a:solidFill>
        <a:effectLst/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3"/>
          <p:cNvSpPr txBox="1"/>
          <p:nvPr/>
        </p:nvSpPr>
        <p:spPr>
          <a:xfrm>
            <a:off x="254775" y="183125"/>
            <a:ext cx="8726400" cy="48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</a:pPr>
            <a:r>
              <a:rPr lang="pt-BR" sz="2400">
                <a:latin typeface="Montserrat"/>
                <a:ea typeface="Montserrat"/>
                <a:cs typeface="Montserrat"/>
                <a:sym typeface="Montserrat"/>
              </a:rPr>
              <a:t>Vantagens: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-"/>
            </a:pPr>
            <a:r>
              <a:rPr lang="pt-BR" sz="2400">
                <a:latin typeface="Montserrat"/>
                <a:ea typeface="Montserrat"/>
                <a:cs typeface="Montserrat"/>
                <a:sym typeface="Montserrat"/>
              </a:rPr>
              <a:t>Sua complexidade não é das piores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-"/>
            </a:pPr>
            <a:r>
              <a:rPr lang="pt-BR" sz="2400">
                <a:latin typeface="Montserrat"/>
                <a:ea typeface="Montserrat"/>
                <a:cs typeface="Montserrat"/>
                <a:sym typeface="Montserrat"/>
              </a:rPr>
              <a:t>Geralmente é rápido, mas pode demorar em casos piores.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</a:pPr>
            <a:r>
              <a:rPr lang="pt-BR" sz="2400">
                <a:latin typeface="Montserrat"/>
                <a:ea typeface="Montserrat"/>
                <a:cs typeface="Montserrat"/>
                <a:sym typeface="Montserrat"/>
              </a:rPr>
              <a:t>Desvantagens: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-"/>
            </a:pPr>
            <a:r>
              <a:rPr lang="pt-BR" sz="2400">
                <a:latin typeface="Montserrat"/>
                <a:ea typeface="Montserrat"/>
                <a:cs typeface="Montserrat"/>
                <a:sym typeface="Montserrat"/>
              </a:rPr>
              <a:t>Usa recursão extensivamente, o que consome muita memória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3C47D"/>
        </a:solidFill>
        <a:effectLst/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4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</a:rPr>
              <a:t>Heapsort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 b="1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Robert W. Floyd e J.W.J Williams</a:t>
            </a:r>
            <a:r>
              <a:rPr lang="pt-BR" sz="105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- 1964</a:t>
            </a:r>
            <a:endParaRPr sz="105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3C47D"/>
        </a:solidFill>
        <a:effectLst/>
      </p:bgPr>
    </p:bg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5"/>
          <p:cNvSpPr txBox="1"/>
          <p:nvPr/>
        </p:nvSpPr>
        <p:spPr>
          <a:xfrm>
            <a:off x="254775" y="183125"/>
            <a:ext cx="8726400" cy="48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pt-BR" sz="3000">
                <a:latin typeface="Montserrat"/>
                <a:ea typeface="Montserrat"/>
                <a:cs typeface="Montserrat"/>
                <a:sym typeface="Montserrat"/>
              </a:rPr>
              <a:t>Apresenta a estratégia de diminuir o espaço não organizado. É um algoritmo de seleção e não de comparação que nem os outros</a:t>
            </a: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pt-BR" sz="3000">
                <a:latin typeface="Montserrat"/>
                <a:ea typeface="Montserrat"/>
                <a:cs typeface="Montserrat"/>
                <a:sym typeface="Montserrat"/>
              </a:rPr>
              <a:t>Sua complexidade média é O(n log n)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3C47D"/>
        </a:solidFill>
        <a:effectLst/>
      </p:bgPr>
    </p:bg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6"/>
          <p:cNvSpPr txBox="1"/>
          <p:nvPr/>
        </p:nvSpPr>
        <p:spPr>
          <a:xfrm>
            <a:off x="254775" y="183125"/>
            <a:ext cx="8726400" cy="48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</a:pPr>
            <a:r>
              <a:rPr lang="pt-BR" sz="2400" b="1">
                <a:latin typeface="Montserrat"/>
                <a:ea typeface="Montserrat"/>
                <a:cs typeface="Montserrat"/>
                <a:sym typeface="Montserrat"/>
              </a:rPr>
              <a:t>Passo 1</a:t>
            </a:r>
            <a:r>
              <a:rPr lang="pt-BR" sz="2400">
                <a:latin typeface="Montserrat"/>
                <a:ea typeface="Montserrat"/>
                <a:cs typeface="Montserrat"/>
                <a:sym typeface="Montserrat"/>
              </a:rPr>
              <a:t>: Tratar o vetor trabalhado como um heap/árvore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</a:pPr>
            <a:r>
              <a:rPr lang="pt-BR" sz="2400" b="1">
                <a:latin typeface="Montserrat"/>
                <a:ea typeface="Montserrat"/>
                <a:cs typeface="Montserrat"/>
                <a:sym typeface="Montserrat"/>
              </a:rPr>
              <a:t>Passo 2</a:t>
            </a:r>
            <a:r>
              <a:rPr lang="pt-BR" sz="2400">
                <a:latin typeface="Montserrat"/>
                <a:ea typeface="Montserrat"/>
                <a:cs typeface="Montserrat"/>
                <a:sym typeface="Montserrat"/>
              </a:rPr>
              <a:t>: Através de um algoritmo chamado HEAPFY, os maiores números da árvore flutuarão para cima da árvore(esquerda do vetor)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</a:pPr>
            <a:r>
              <a:rPr lang="pt-BR" sz="2400" b="1">
                <a:latin typeface="Montserrat"/>
                <a:ea typeface="Montserrat"/>
                <a:cs typeface="Montserrat"/>
                <a:sym typeface="Montserrat"/>
              </a:rPr>
              <a:t>Passo 3</a:t>
            </a:r>
            <a:r>
              <a:rPr lang="pt-BR" sz="2400">
                <a:latin typeface="Montserrat"/>
                <a:ea typeface="Montserrat"/>
                <a:cs typeface="Montserrat"/>
                <a:sym typeface="Montserrat"/>
              </a:rPr>
              <a:t>: O maior número(que está à esquerda) será trocado com o último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</a:pPr>
            <a:r>
              <a:rPr lang="pt-BR" sz="2400" b="1">
                <a:latin typeface="Montserrat"/>
                <a:ea typeface="Montserrat"/>
                <a:cs typeface="Montserrat"/>
                <a:sym typeface="Montserrat"/>
              </a:rPr>
              <a:t>Passo 4</a:t>
            </a:r>
            <a:r>
              <a:rPr lang="pt-BR" sz="2400">
                <a:latin typeface="Montserrat"/>
                <a:ea typeface="Montserrat"/>
                <a:cs typeface="Montserrat"/>
                <a:sym typeface="Montserrat"/>
              </a:rPr>
              <a:t>: Diminui-se o vetor trabalhado em 1(pela direita)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</a:pPr>
            <a:r>
              <a:rPr lang="pt-BR" sz="2400" b="1">
                <a:latin typeface="Montserrat"/>
                <a:ea typeface="Montserrat"/>
                <a:cs typeface="Montserrat"/>
                <a:sym typeface="Montserrat"/>
              </a:rPr>
              <a:t>Passo 5</a:t>
            </a:r>
            <a:r>
              <a:rPr lang="pt-BR" sz="2400">
                <a:latin typeface="Montserrat"/>
                <a:ea typeface="Montserrat"/>
                <a:cs typeface="Montserrat"/>
                <a:sym typeface="Montserrat"/>
              </a:rPr>
              <a:t>: Voltar para o passo 2 até que o passo 4 seja impossível.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3C47D"/>
        </a:solidFill>
        <a:effectLst/>
      </p:bgPr>
    </p:bg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7"/>
          <p:cNvSpPr txBox="1"/>
          <p:nvPr/>
        </p:nvSpPr>
        <p:spPr>
          <a:xfrm>
            <a:off x="254775" y="183125"/>
            <a:ext cx="8726400" cy="48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</a:pPr>
            <a:r>
              <a:rPr lang="pt-BR" sz="2400">
                <a:latin typeface="Montserrat"/>
                <a:ea typeface="Montserrat"/>
                <a:cs typeface="Montserrat"/>
                <a:sym typeface="Montserrat"/>
              </a:rPr>
              <a:t>No vetor/Heap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</a:pPr>
            <a:r>
              <a:rPr lang="pt-BR" sz="2400">
                <a:latin typeface="Montserrat"/>
                <a:ea typeface="Montserrat"/>
                <a:cs typeface="Montserrat"/>
                <a:sym typeface="Montserrat"/>
              </a:rPr>
              <a:t>Nó: n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</a:pPr>
            <a:r>
              <a:rPr lang="pt-BR" sz="2400">
                <a:latin typeface="Montserrat"/>
                <a:ea typeface="Montserrat"/>
                <a:cs typeface="Montserrat"/>
                <a:sym typeface="Montserrat"/>
              </a:rPr>
              <a:t>Filho esquerdo: n*2 + 1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</a:pPr>
            <a:r>
              <a:rPr lang="pt-BR" sz="2400">
                <a:latin typeface="Montserrat"/>
                <a:ea typeface="Montserrat"/>
                <a:cs typeface="Montserrat"/>
                <a:sym typeface="Montserrat"/>
              </a:rPr>
              <a:t>Filho direito: n*2 + 2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3C47D"/>
        </a:solidFill>
        <a:effectLst/>
      </p:bgPr>
    </p:bg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Google Shape;209;p28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346200" y="152400"/>
            <a:ext cx="645160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3C47D"/>
        </a:solidFill>
        <a:effectLst/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Google Shape;214;p29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077388" y="152400"/>
            <a:ext cx="6989234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3C47D"/>
        </a:solidFill>
        <a:effectLst/>
      </p:bgPr>
    </p:bg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Google Shape;219;p30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833438" y="857250"/>
            <a:ext cx="7477125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3C47D"/>
        </a:solidFill>
        <a:effectLst/>
      </p:bgPr>
    </p:bg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1"/>
          <p:cNvSpPr txBox="1"/>
          <p:nvPr/>
        </p:nvSpPr>
        <p:spPr>
          <a:xfrm>
            <a:off x="254775" y="183125"/>
            <a:ext cx="8726400" cy="48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</a:pPr>
            <a:r>
              <a:rPr lang="pt-BR" sz="2400">
                <a:latin typeface="Montserrat"/>
                <a:ea typeface="Montserrat"/>
                <a:cs typeface="Montserrat"/>
                <a:sym typeface="Montserrat"/>
              </a:rPr>
              <a:t>Vantagens: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-"/>
            </a:pPr>
            <a:r>
              <a:rPr lang="pt-BR" sz="2400">
                <a:latin typeface="Montserrat"/>
                <a:ea typeface="Montserrat"/>
                <a:cs typeface="Montserrat"/>
                <a:sym typeface="Montserrat"/>
              </a:rPr>
              <a:t>Tem uma boa eficiência dentro do grupo de Selection Sort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-"/>
            </a:pPr>
            <a:r>
              <a:rPr lang="pt-BR" sz="2400">
                <a:latin typeface="Montserrat"/>
                <a:ea typeface="Montserrat"/>
                <a:cs typeface="Montserrat"/>
                <a:sym typeface="Montserrat"/>
              </a:rPr>
              <a:t>Complexidade não é ruim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-"/>
            </a:pPr>
            <a:r>
              <a:rPr lang="pt-BR" sz="2400">
                <a:latin typeface="Montserrat"/>
                <a:ea typeface="Montserrat"/>
                <a:cs typeface="Montserrat"/>
                <a:sym typeface="Montserrat"/>
              </a:rPr>
              <a:t>Contido em si mesmo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</a:pPr>
            <a:r>
              <a:rPr lang="pt-BR" sz="2400">
                <a:latin typeface="Montserrat"/>
                <a:ea typeface="Montserrat"/>
                <a:cs typeface="Montserrat"/>
                <a:sym typeface="Montserrat"/>
              </a:rPr>
              <a:t>Desvantagens: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-"/>
            </a:pPr>
            <a:r>
              <a:rPr lang="pt-BR" sz="2400">
                <a:latin typeface="Montserrat"/>
                <a:ea typeface="Montserrat"/>
                <a:cs typeface="Montserrat"/>
                <a:sym typeface="Montserrat"/>
              </a:rPr>
              <a:t>Um quicksort funcionaria mais rápido, geralmente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3C47D"/>
        </a:solidFill>
        <a:effectLst/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4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</a:rPr>
              <a:t>Quicksort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 b="1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Charles Antony Richard Hoare</a:t>
            </a:r>
            <a:r>
              <a:rPr lang="pt-BR" sz="105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- 1960</a:t>
            </a:r>
            <a:endParaRPr sz="105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AA84F"/>
        </a:solidFill>
        <a:effectLst/>
      </p:bgPr>
    </p:bg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</a:rPr>
              <a:t>Fim :^)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3C47D"/>
        </a:solidFill>
        <a:effectLst/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5"/>
          <p:cNvSpPr txBox="1"/>
          <p:nvPr/>
        </p:nvSpPr>
        <p:spPr>
          <a:xfrm>
            <a:off x="254775" y="183125"/>
            <a:ext cx="8726400" cy="48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pt-BR" sz="3000">
                <a:latin typeface="Montserrat"/>
                <a:ea typeface="Montserrat"/>
                <a:cs typeface="Montserrat"/>
                <a:sym typeface="Montserrat"/>
              </a:rPr>
              <a:t>Apresenta a estratégia de dividir e conquistar, dividir o problema em subproblemas menores que possam ser resolvidos mais rapidamente.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pt-BR" sz="3000">
                <a:latin typeface="Montserrat"/>
                <a:ea typeface="Montserrat"/>
                <a:cs typeface="Montserrat"/>
                <a:sym typeface="Montserrat"/>
              </a:rPr>
              <a:t>Uso de um pivô</a:t>
            </a: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pt-BR" sz="3000">
                <a:latin typeface="Montserrat"/>
                <a:ea typeface="Montserrat"/>
                <a:cs typeface="Montserrat"/>
                <a:sym typeface="Montserrat"/>
              </a:rPr>
              <a:t>Sua complexidade média e mínima é    O(n log n)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pt-BR" sz="3000">
                <a:latin typeface="Montserrat"/>
                <a:ea typeface="Montserrat"/>
                <a:cs typeface="Montserrat"/>
                <a:sym typeface="Montserrat"/>
              </a:rPr>
              <a:t>Sua complexidade máxima é O(n²)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3C47D"/>
        </a:solidFill>
        <a:effectLst/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6"/>
          <p:cNvSpPr txBox="1"/>
          <p:nvPr/>
        </p:nvSpPr>
        <p:spPr>
          <a:xfrm>
            <a:off x="254775" y="183125"/>
            <a:ext cx="8726400" cy="48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</a:pPr>
            <a:r>
              <a:rPr lang="pt-BR" sz="2400" b="1">
                <a:latin typeface="Montserrat"/>
                <a:ea typeface="Montserrat"/>
                <a:cs typeface="Montserrat"/>
                <a:sym typeface="Montserrat"/>
              </a:rPr>
              <a:t>Passo 1</a:t>
            </a:r>
            <a:r>
              <a:rPr lang="pt-BR" sz="2400">
                <a:latin typeface="Montserrat"/>
                <a:ea typeface="Montserrat"/>
                <a:cs typeface="Montserrat"/>
                <a:sym typeface="Montserrat"/>
              </a:rPr>
              <a:t>: Escolher um pivô, na metade do vetor.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</a:pPr>
            <a:r>
              <a:rPr lang="pt-BR" sz="2400" b="1">
                <a:latin typeface="Montserrat"/>
                <a:ea typeface="Montserrat"/>
                <a:cs typeface="Montserrat"/>
                <a:sym typeface="Montserrat"/>
              </a:rPr>
              <a:t>Passo 2</a:t>
            </a:r>
            <a:r>
              <a:rPr lang="pt-BR" sz="2400">
                <a:latin typeface="Montserrat"/>
                <a:ea typeface="Montserrat"/>
                <a:cs typeface="Montserrat"/>
                <a:sym typeface="Montserrat"/>
              </a:rPr>
              <a:t>: No sentido das pontas até o pivô, verificar se existem números que são menores ou maiores que o pivô e trocá-los.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</a:pPr>
            <a:r>
              <a:rPr lang="pt-BR" sz="2400" b="1">
                <a:latin typeface="Montserrat"/>
                <a:ea typeface="Montserrat"/>
                <a:cs typeface="Montserrat"/>
                <a:sym typeface="Montserrat"/>
              </a:rPr>
              <a:t>Passo 3</a:t>
            </a:r>
            <a:r>
              <a:rPr lang="pt-BR" sz="2400">
                <a:latin typeface="Montserrat"/>
                <a:ea typeface="Montserrat"/>
                <a:cs typeface="Montserrat"/>
                <a:sym typeface="Montserrat"/>
              </a:rPr>
              <a:t>: Depois que a análise passar pelo pivô, recursivamente fazer a mesma coisa com as duas metades.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3C47D"/>
        </a:solidFill>
        <a:effectLst/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17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2313938" y="152400"/>
            <a:ext cx="451612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3C47D"/>
        </a:solidFill>
        <a:effectLst/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8"/>
          <p:cNvSpPr txBox="1"/>
          <p:nvPr/>
        </p:nvSpPr>
        <p:spPr>
          <a:xfrm>
            <a:off x="254775" y="183125"/>
            <a:ext cx="8726400" cy="48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</a:pPr>
            <a:r>
              <a:rPr lang="pt-BR" sz="2400">
                <a:latin typeface="Montserrat"/>
                <a:ea typeface="Montserrat"/>
                <a:cs typeface="Montserrat"/>
                <a:sym typeface="Montserrat"/>
              </a:rPr>
              <a:t>Vantagens: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-"/>
            </a:pPr>
            <a:r>
              <a:rPr lang="pt-BR" sz="2400">
                <a:latin typeface="Montserrat"/>
                <a:ea typeface="Montserrat"/>
                <a:cs typeface="Montserrat"/>
                <a:sym typeface="Montserrat"/>
              </a:rPr>
              <a:t>Contido em si mesmo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-"/>
            </a:pPr>
            <a:r>
              <a:rPr lang="pt-BR" sz="2400">
                <a:latin typeface="Montserrat"/>
                <a:ea typeface="Montserrat"/>
                <a:cs typeface="Montserrat"/>
                <a:sym typeface="Montserrat"/>
              </a:rPr>
              <a:t>Não usa muita memória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</a:pPr>
            <a:r>
              <a:rPr lang="pt-BR" sz="2400">
                <a:latin typeface="Montserrat"/>
                <a:ea typeface="Montserrat"/>
                <a:cs typeface="Montserrat"/>
                <a:sym typeface="Montserrat"/>
              </a:rPr>
              <a:t>Desvantagens: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-"/>
            </a:pPr>
            <a:r>
              <a:rPr lang="pt-BR" sz="2400">
                <a:latin typeface="Montserrat"/>
                <a:ea typeface="Montserrat"/>
                <a:cs typeface="Montserrat"/>
                <a:sym typeface="Montserrat"/>
              </a:rPr>
              <a:t>No pior caso, tem a pior performance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3C47D"/>
        </a:solidFill>
        <a:effectLst/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9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</a:rPr>
              <a:t>Mergesort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050" b="1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John Von Neumann</a:t>
            </a:r>
            <a:r>
              <a:rPr lang="pt-BR" sz="105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- 1945</a:t>
            </a:r>
            <a:endParaRPr sz="105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3C47D"/>
        </a:solidFill>
        <a:effectLst/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0"/>
          <p:cNvSpPr txBox="1"/>
          <p:nvPr/>
        </p:nvSpPr>
        <p:spPr>
          <a:xfrm>
            <a:off x="254775" y="183125"/>
            <a:ext cx="8726400" cy="48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pt-BR" sz="3000">
                <a:latin typeface="Montserrat"/>
                <a:ea typeface="Montserrat"/>
                <a:cs typeface="Montserrat"/>
                <a:sym typeface="Montserrat"/>
              </a:rPr>
              <a:t>Também apresenta a estratégia de dividir e conquistar.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pt-BR" sz="3000">
                <a:latin typeface="Montserrat"/>
                <a:ea typeface="Montserrat"/>
                <a:cs typeface="Montserrat"/>
                <a:sym typeface="Montserrat"/>
              </a:rPr>
              <a:t>Não usa um pivô</a:t>
            </a: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pt-BR" sz="3000">
                <a:latin typeface="Montserrat"/>
                <a:ea typeface="Montserrat"/>
                <a:cs typeface="Montserrat"/>
                <a:sym typeface="Montserrat"/>
              </a:rPr>
              <a:t>Sua complexidade mínima é O(n)</a:t>
            </a:r>
            <a:endParaRPr sz="3000"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pt-BR" sz="3000">
                <a:latin typeface="Montserrat"/>
                <a:ea typeface="Montserrat"/>
                <a:cs typeface="Montserrat"/>
                <a:sym typeface="Montserrat"/>
              </a:rPr>
              <a:t>Sua complexidade média é O(n log n)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pt-BR" sz="3000">
                <a:latin typeface="Montserrat"/>
                <a:ea typeface="Montserrat"/>
                <a:cs typeface="Montserrat"/>
                <a:sym typeface="Montserrat"/>
              </a:rPr>
              <a:t>Sua complexidade máxima é O(n log n)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3C47D"/>
        </a:solidFill>
        <a:effectLst/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1"/>
          <p:cNvSpPr txBox="1"/>
          <p:nvPr/>
        </p:nvSpPr>
        <p:spPr>
          <a:xfrm>
            <a:off x="254775" y="183125"/>
            <a:ext cx="8726400" cy="48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</a:pPr>
            <a:r>
              <a:rPr lang="pt-BR" sz="2400" b="1">
                <a:latin typeface="Montserrat"/>
                <a:ea typeface="Montserrat"/>
                <a:cs typeface="Montserrat"/>
                <a:sym typeface="Montserrat"/>
              </a:rPr>
              <a:t>Passo 1</a:t>
            </a:r>
            <a:r>
              <a:rPr lang="pt-BR" sz="2400">
                <a:latin typeface="Montserrat"/>
                <a:ea typeface="Montserrat"/>
                <a:cs typeface="Montserrat"/>
                <a:sym typeface="Montserrat"/>
              </a:rPr>
              <a:t>: Recursivamente dividir o vetor até sobrar unidades</a:t>
            </a:r>
            <a:r>
              <a:rPr lang="" altLang="pt-BR" sz="2400">
                <a:latin typeface="Montserrat"/>
                <a:ea typeface="Montserrat"/>
                <a:cs typeface="Montserrat"/>
                <a:sym typeface="Montserrat"/>
              </a:rPr>
              <a:t>;</a:t>
            </a:r>
            <a:endParaRPr lang="pt-BR" sz="24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</a:pPr>
            <a:endParaRPr lang="pt-BR" sz="24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</a:pPr>
            <a:r>
              <a:rPr lang="" altLang="pt-BR" sz="2400" b="1">
                <a:latin typeface="Montserrat"/>
                <a:ea typeface="Montserrat"/>
                <a:cs typeface="Montserrat"/>
                <a:sym typeface="Montserrat"/>
              </a:rPr>
              <a:t>Passo 2</a:t>
            </a:r>
            <a:r>
              <a:rPr lang="" altLang="pt-BR" sz="2400">
                <a:latin typeface="Montserrat"/>
                <a:ea typeface="Montserrat"/>
                <a:cs typeface="Montserrat"/>
                <a:sym typeface="Montserrat"/>
              </a:rPr>
              <a:t>: Supõe-se que quando sobram apenas unidades as mesmas estão ordenadas;</a:t>
            </a:r>
            <a:endParaRPr lang="" altLang="pt-BR" sz="24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</a:pP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</a:pPr>
            <a:r>
              <a:rPr lang="pt-BR" sz="2400" b="1">
                <a:latin typeface="Montserrat"/>
                <a:ea typeface="Montserrat"/>
                <a:cs typeface="Montserrat"/>
                <a:sym typeface="Montserrat"/>
              </a:rPr>
              <a:t>Passo </a:t>
            </a:r>
            <a:r>
              <a:rPr lang="" altLang="pt-BR" sz="2400" b="1">
                <a:latin typeface="Montserrat"/>
                <a:ea typeface="Montserrat"/>
                <a:cs typeface="Montserrat"/>
                <a:sym typeface="Montserrat"/>
              </a:rPr>
              <a:t>3</a:t>
            </a:r>
            <a:r>
              <a:rPr lang="pt-BR" sz="2400">
                <a:latin typeface="Montserrat"/>
                <a:ea typeface="Montserrat"/>
                <a:cs typeface="Montserrat"/>
                <a:sym typeface="Montserrat"/>
              </a:rPr>
              <a:t>: </a:t>
            </a:r>
            <a:r>
              <a:rPr lang="" altLang="pt-BR" sz="2400">
                <a:latin typeface="Montserrat"/>
                <a:ea typeface="Montserrat"/>
                <a:cs typeface="Montserrat"/>
                <a:sym typeface="Montserrat"/>
              </a:rPr>
              <a:t>Após isso realizar a ordenação com a unidade adjacente (merge).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</a:pP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2066</Words>
  <Application>WPS Presentation</Application>
  <PresentationFormat/>
  <Paragraphs>103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3" baseType="lpstr">
      <vt:lpstr>Arial</vt:lpstr>
      <vt:lpstr>SimSun</vt:lpstr>
      <vt:lpstr>Wingdings</vt:lpstr>
      <vt:lpstr>Arial</vt:lpstr>
      <vt:lpstr>Montserrat</vt:lpstr>
      <vt:lpstr>Lato</vt:lpstr>
      <vt:lpstr>DejaVu Sans</vt:lpstr>
      <vt:lpstr>Caladea</vt:lpstr>
      <vt:lpstr>微软雅黑</vt:lpstr>
      <vt:lpstr>Monospace</vt:lpstr>
      <vt:lpstr/>
      <vt:lpstr>Arial Unicode MS</vt:lpstr>
      <vt:lpstr>Focus</vt:lpstr>
      <vt:lpstr>Quicksort, Mergesort e Heapsort</vt:lpstr>
      <vt:lpstr>Charles Antony Richard Hoare - 1960</vt:lpstr>
      <vt:lpstr>PowerPoint 演示文稿</vt:lpstr>
      <vt:lpstr>PowerPoint 演示文稿</vt:lpstr>
      <vt:lpstr>PowerPoint 演示文稿</vt:lpstr>
      <vt:lpstr>PowerPoint 演示文稿</vt:lpstr>
      <vt:lpstr>John Von Neumann - 1945</vt:lpstr>
      <vt:lpstr>PowerPoint 演示文稿</vt:lpstr>
      <vt:lpstr>PowerPoint 演示文稿</vt:lpstr>
      <vt:lpstr>PowerPoint 演示文稿</vt:lpstr>
      <vt:lpstr>PowerPoint 演示文稿</vt:lpstr>
      <vt:lpstr>Robert W. Floyd e J.W.J Williams - 1964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Fim :^)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Quicksort, Mergesort e Heapsort</dc:title>
  <dc:creator/>
  <cp:lastModifiedBy>cadu</cp:lastModifiedBy>
  <cp:revision>4</cp:revision>
  <dcterms:created xsi:type="dcterms:W3CDTF">2019-02-28T03:27:11Z</dcterms:created>
  <dcterms:modified xsi:type="dcterms:W3CDTF">2019-02-28T03:27:11Z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1033-10.1.0.6757</vt:lpwstr>
  </property>
</Properties>
</file>