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58" r:id="rId3"/>
    <p:sldId id="259" r:id="rId4"/>
    <p:sldId id="261" r:id="rId5"/>
    <p:sldId id="263" r:id="rId6"/>
    <p:sldId id="274" r:id="rId7"/>
    <p:sldId id="286" r:id="rId8"/>
    <p:sldId id="287" r:id="rId9"/>
    <p:sldId id="264" r:id="rId10"/>
    <p:sldId id="289" r:id="rId11"/>
    <p:sldId id="293" r:id="rId12"/>
    <p:sldId id="292" r:id="rId13"/>
    <p:sldId id="291" r:id="rId14"/>
    <p:sldId id="271" r:id="rId15"/>
    <p:sldId id="279" r:id="rId16"/>
    <p:sldId id="280" r:id="rId17"/>
    <p:sldId id="262" r:id="rId18"/>
    <p:sldId id="265" r:id="rId19"/>
    <p:sldId id="290" r:id="rId20"/>
    <p:sldId id="288" r:id="rId21"/>
    <p:sldId id="266" r:id="rId22"/>
    <p:sldId id="267" r:id="rId23"/>
    <p:sldId id="268" r:id="rId24"/>
    <p:sldId id="269" r:id="rId25"/>
    <p:sldId id="270" r:id="rId26"/>
    <p:sldId id="272" r:id="rId27"/>
    <p:sldId id="273" r:id="rId28"/>
    <p:sldId id="275" r:id="rId29"/>
    <p:sldId id="276" r:id="rId30"/>
    <p:sldId id="277" r:id="rId31"/>
    <p:sldId id="278" r:id="rId32"/>
    <p:sldId id="281" r:id="rId33"/>
    <p:sldId id="282" r:id="rId34"/>
    <p:sldId id="283" r:id="rId35"/>
    <p:sldId id="284" r:id="rId36"/>
    <p:sldId id="285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Montserrat" panose="020B0604020202020204" charset="0"/>
      <p:regular r:id="rId43"/>
      <p:bold r:id="rId44"/>
      <p:italic r:id="rId45"/>
      <p:boldItalic r:id="rId46"/>
    </p:embeddedFont>
    <p:embeddedFont>
      <p:font typeface="Roboto Slab" panose="020B0604020202020204" charset="0"/>
      <p:regular r:id="rId47"/>
      <p:bold r:id="rId48"/>
    </p:embeddedFont>
    <p:embeddedFont>
      <p:font typeface="Source Sans Pro" panose="020B0503030403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841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14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41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215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353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0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google.com/sheets/about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Identity </a:t>
            </a:r>
            <a:r>
              <a:rPr lang="en" sz="4400" dirty="0"/>
              <a:t>Security</a:t>
            </a:r>
            <a:br>
              <a:rPr lang="en" dirty="0"/>
            </a:br>
            <a:r>
              <a:rPr lang="en" sz="4400" dirty="0"/>
              <a:t>Azure Active Directory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SG" dirty="0"/>
              <a:t>Multi-factor authentication is a process where a user is prompted during the sign-in process for an additional form of identification, such as to enter a code on their </a:t>
            </a:r>
            <a:r>
              <a:rPr lang="en-SG" dirty="0" err="1"/>
              <a:t>cellphone</a:t>
            </a:r>
            <a:r>
              <a:rPr lang="en-SG" dirty="0"/>
              <a:t> or to provide a fingerprint scan.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CE789-3764-4C4D-9E8E-A55CA1F3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45" y="3491255"/>
            <a:ext cx="5048509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1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SG" dirty="0"/>
              <a:t>Authentication methods include:</a:t>
            </a:r>
          </a:p>
          <a:p>
            <a:r>
              <a:rPr lang="en-SG" dirty="0"/>
              <a:t>Something you know (typically a password)</a:t>
            </a:r>
          </a:p>
          <a:p>
            <a:r>
              <a:rPr lang="en-SG" dirty="0"/>
              <a:t>Something you have (a trusted device that is not easily duplicated, like phone)</a:t>
            </a:r>
          </a:p>
          <a:p>
            <a:r>
              <a:rPr lang="en-SG" dirty="0"/>
              <a:t>Something you are (biometrics)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CE789-3764-4C4D-9E8E-A55CA1F3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45" y="3491255"/>
            <a:ext cx="5048509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5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786150" y="1022591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Select the users that you want to modify and enable for MFA</a:t>
            </a:r>
            <a:endParaRPr sz="1200"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>
            <a:off x="806342" y="1781510"/>
            <a:ext cx="2419800" cy="790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User states can be Enabled, Enforced, or Disabled</a:t>
            </a:r>
            <a:endParaRPr sz="1200"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2"/>
          </p:nvPr>
        </p:nvSpPr>
        <p:spPr>
          <a:xfrm>
            <a:off x="806342" y="2633044"/>
            <a:ext cx="2419800" cy="938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On first-time sign-in, after MFA has been enabled, users are prompted to configure their MFA settings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284;p30">
            <a:extLst>
              <a:ext uri="{FF2B5EF4-FFF2-40B4-BE49-F238E27FC236}">
                <a16:creationId xmlns:a16="http://schemas.microsoft.com/office/drawing/2014/main" id="{ECD66D90-6B37-47B9-A735-CCC5EBB1DB93}"/>
              </a:ext>
            </a:extLst>
          </p:cNvPr>
          <p:cNvSpPr txBox="1">
            <a:spLocks/>
          </p:cNvSpPr>
          <p:nvPr/>
        </p:nvSpPr>
        <p:spPr>
          <a:xfrm>
            <a:off x="786150" y="3571336"/>
            <a:ext cx="2419800" cy="93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◎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200" dirty="0"/>
              <a:t>Azure MFA is included free of charge for global administrator security</a:t>
            </a:r>
          </a:p>
        </p:txBody>
      </p:sp>
      <p:pic>
        <p:nvPicPr>
          <p:cNvPr id="9" name="Picture 8" descr="Screenshot of the multi-factor authentication user page. Several users are selected. Drop-downs are shown for Views and Multi-Factor Auth status.">
            <a:extLst>
              <a:ext uri="{FF2B5EF4-FFF2-40B4-BE49-F238E27FC236}">
                <a16:creationId xmlns:a16="http://schemas.microsoft.com/office/drawing/2014/main" id="{A7AD1CF9-DBC7-4EFC-A6C6-1266DCBDB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" r="1206"/>
          <a:stretch/>
        </p:blipFill>
        <p:spPr>
          <a:xfrm>
            <a:off x="4061876" y="659420"/>
            <a:ext cx="4616858" cy="36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3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MFA Settings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765958" y="1340757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Trusted IPs – Allows federated users or  IP address ranges to bypass two-step authentication</a:t>
            </a:r>
            <a:endParaRPr sz="1200"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>
            <a:off x="786150" y="2424926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One-time Bypass – Allows a user to authenticate a single time without performing two-step verification</a:t>
            </a:r>
            <a:endParaRPr sz="1200"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2"/>
          </p:nvPr>
        </p:nvSpPr>
        <p:spPr>
          <a:xfrm>
            <a:off x="806342" y="3373863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Fraud Alerts – Users can report </a:t>
            </a:r>
            <a:r>
              <a:rPr lang="en-SG" sz="1200" dirty="0" err="1"/>
              <a:t>fraudlent</a:t>
            </a:r>
            <a:r>
              <a:rPr lang="en-SG" sz="1200" dirty="0"/>
              <a:t> attempts to access their resources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1" name="Picture 10" descr="Screenshot of MFA Getting Started page. Fraud alert, Additional Cloud MFA settings, and One-time bypass are highlighted. ">
            <a:extLst>
              <a:ext uri="{FF2B5EF4-FFF2-40B4-BE49-F238E27FC236}">
                <a16:creationId xmlns:a16="http://schemas.microsoft.com/office/drawing/2014/main" id="{83EEC88A-C8BA-4195-9B93-44DF92804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944" y="835042"/>
            <a:ext cx="4765790" cy="35960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38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Azure Active Directory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Active Directory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Active Dire</a:t>
            </a:r>
            <a:r>
              <a:rPr lang="en-SG" dirty="0" err="1"/>
              <a:t>ctory</a:t>
            </a:r>
            <a:r>
              <a:rPr lang="en-SG" dirty="0"/>
              <a:t>(AD)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Microsoft’</a:t>
            </a:r>
            <a:r>
              <a:rPr lang="en-SG" dirty="0"/>
              <a:t>s cloud-based identity and access management service, which helps your employees sign in and access resources in:</a:t>
            </a:r>
          </a:p>
          <a:p>
            <a:r>
              <a:rPr lang="en-SG" dirty="0"/>
              <a:t>External resources, such as Microsoft 365, the Azure portal, and thousands of other SaaS applications.</a:t>
            </a:r>
          </a:p>
          <a:p>
            <a:r>
              <a:rPr lang="en-SG" dirty="0"/>
              <a:t>Internal  resources, such as apps on your corporate network and intranet, along with any cloud apps developed by your own organization.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Azure AD</a:t>
            </a:r>
            <a:endParaRPr b="1" dirty="0"/>
          </a:p>
          <a:p>
            <a:pPr marL="342900" indent="-342900"/>
            <a:r>
              <a:rPr lang="en" dirty="0"/>
              <a:t>Cloud</a:t>
            </a:r>
          </a:p>
          <a:p>
            <a:pPr marL="342900" indent="-342900"/>
            <a:r>
              <a:rPr lang="en" dirty="0"/>
              <a:t>Designed for HTTP &amp; HTTPS</a:t>
            </a:r>
          </a:p>
          <a:p>
            <a:pPr marL="342900" indent="-342900"/>
            <a:r>
              <a:rPr lang="en" dirty="0"/>
              <a:t>Queried via REST API’s</a:t>
            </a:r>
          </a:p>
          <a:p>
            <a:pPr marL="342900" indent="-342900"/>
            <a:r>
              <a:rPr lang="en" dirty="0"/>
              <a:t>Uses SAML, WS-Federation, </a:t>
            </a:r>
            <a:r>
              <a:rPr lang="en-SG" dirty="0"/>
              <a:t>or OpenID for authentication</a:t>
            </a:r>
          </a:p>
          <a:p>
            <a:pPr marL="342900" indent="-342900"/>
            <a:r>
              <a:rPr lang="en-SG" dirty="0"/>
              <a:t>Uses OAuth for authentication</a:t>
            </a:r>
          </a:p>
          <a:p>
            <a:pPr marL="342900" indent="-342900"/>
            <a:r>
              <a:rPr lang="en-SG" dirty="0"/>
              <a:t>Includes federation services</a:t>
            </a:r>
          </a:p>
          <a:p>
            <a:pPr marL="342900" indent="-342900"/>
            <a:r>
              <a:rPr lang="en-SG" dirty="0"/>
              <a:t>Flat Structure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AD vs Active Directory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Active Directory</a:t>
            </a:r>
          </a:p>
          <a:p>
            <a:pPr marL="342900" indent="-342900"/>
            <a:r>
              <a:rPr lang="en" b="1" dirty="0"/>
              <a:t> </a:t>
            </a:r>
            <a:r>
              <a:rPr lang="en" dirty="0"/>
              <a:t>On-</a:t>
            </a:r>
            <a:r>
              <a:rPr lang="en-SG" dirty="0"/>
              <a:t>Premises</a:t>
            </a:r>
          </a:p>
          <a:p>
            <a:pPr marL="342900" indent="-342900"/>
            <a:r>
              <a:rPr lang="en-SG" dirty="0"/>
              <a:t>Query via LDAP</a:t>
            </a:r>
          </a:p>
          <a:p>
            <a:pPr marL="342900" indent="-342900"/>
            <a:r>
              <a:rPr lang="en-SG" dirty="0"/>
              <a:t>Used Kerberos for Authentication</a:t>
            </a:r>
          </a:p>
          <a:p>
            <a:pPr marL="342900" indent="-342900"/>
            <a:r>
              <a:rPr lang="en-SG" dirty="0"/>
              <a:t>No Federated Services</a:t>
            </a:r>
          </a:p>
          <a:p>
            <a:pPr marL="342900" indent="-342900"/>
            <a:r>
              <a:rPr lang="en-SG" dirty="0"/>
              <a:t>Organizational Units(OU;s)</a:t>
            </a:r>
          </a:p>
          <a:p>
            <a:pPr marL="342900" indent="-342900"/>
            <a:r>
              <a:rPr lang="en-SG" dirty="0"/>
              <a:t>Group Policy (GPO’s)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 for Azure AD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765958" y="1340757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Global Administrator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Users with this role have access to all administrative features in Azure Active Directory</a:t>
            </a:r>
            <a:endParaRPr sz="1200" dirty="0"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>
            <a:off x="765958" y="2633044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Security Administrator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Users with this role have permissions to manage security-related features in the Microsoft 365 Security Center, Security Center, Az</a:t>
            </a:r>
            <a:r>
              <a:rPr lang="en-SG" sz="1200" dirty="0" err="1"/>
              <a:t>ure</a:t>
            </a:r>
            <a:r>
              <a:rPr lang="en-SG" sz="1200" dirty="0"/>
              <a:t> Active Directory Identity Protection, Azure Information Protection and Office 365 Security &amp; Compliance </a:t>
            </a:r>
            <a:r>
              <a:rPr lang="en-SG" sz="1200" dirty="0" err="1"/>
              <a:t>Center</a:t>
            </a:r>
            <a:r>
              <a:rPr lang="en-SG" sz="1200" dirty="0"/>
              <a:t>.</a:t>
            </a:r>
            <a:endParaRPr sz="1200" dirty="0"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3362100" y="2701144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Global Reader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Useers in this role can read settings and administrative information across Microso</a:t>
            </a:r>
            <a:r>
              <a:rPr lang="en-SG" sz="1200" dirty="0"/>
              <a:t>ft 365 services but can’t take management actions.</a:t>
            </a:r>
            <a:endParaRPr sz="1200"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2"/>
          </p:nvPr>
        </p:nvSpPr>
        <p:spPr>
          <a:xfrm>
            <a:off x="3362100" y="1340757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Directory Reader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Makes purchases, manage subscriptions, manages support ticke</a:t>
            </a:r>
            <a:r>
              <a:rPr lang="en-SG" sz="1200" dirty="0" err="1"/>
              <a:t>ts</a:t>
            </a:r>
            <a:r>
              <a:rPr lang="en-SG" sz="1200" dirty="0"/>
              <a:t>, and monitors service health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AD </a:t>
            </a:r>
            <a:r>
              <a:rPr lang="en" dirty="0"/>
              <a:t>Domain Services (</a:t>
            </a:r>
            <a:r>
              <a:rPr lang="en-SG" dirty="0"/>
              <a:t>Azure AD DS)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SG" dirty="0"/>
              <a:t>Provides managed domain services such as domain join, group policy, lightweight directory access protocol (LDAP), and Kerberos / NTLM authentication that is fully compatible with Windows Server Active Directory.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38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AD </a:t>
            </a:r>
            <a:r>
              <a:rPr lang="en" dirty="0"/>
              <a:t>User</a:t>
            </a:r>
            <a:r>
              <a:rPr lang="en-SG" dirty="0"/>
              <a:t>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280;p30">
            <a:extLst>
              <a:ext uri="{FF2B5EF4-FFF2-40B4-BE49-F238E27FC236}">
                <a16:creationId xmlns:a16="http://schemas.microsoft.com/office/drawing/2014/main" id="{93B38F4F-5823-44D1-AE85-3DB7C29E6B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022591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200" dirty="0"/>
              <a:t>All users must have an account</a:t>
            </a:r>
            <a:endParaRPr sz="1200" dirty="0"/>
          </a:p>
        </p:txBody>
      </p:sp>
      <p:sp>
        <p:nvSpPr>
          <p:cNvPr id="8" name="Google Shape;280;p30">
            <a:extLst>
              <a:ext uri="{FF2B5EF4-FFF2-40B4-BE49-F238E27FC236}">
                <a16:creationId xmlns:a16="http://schemas.microsoft.com/office/drawing/2014/main" id="{9617E567-1CF1-442B-A927-C775186943C2}"/>
              </a:ext>
            </a:extLst>
          </p:cNvPr>
          <p:cNvSpPr txBox="1">
            <a:spLocks/>
          </p:cNvSpPr>
          <p:nvPr/>
        </p:nvSpPr>
        <p:spPr>
          <a:xfrm>
            <a:off x="3205950" y="1034462"/>
            <a:ext cx="2419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200" dirty="0"/>
              <a:t>The account is used for authentication and authorization</a:t>
            </a:r>
          </a:p>
        </p:txBody>
      </p:sp>
      <p:sp>
        <p:nvSpPr>
          <p:cNvPr id="9" name="Google Shape;280;p30">
            <a:extLst>
              <a:ext uri="{FF2B5EF4-FFF2-40B4-BE49-F238E27FC236}">
                <a16:creationId xmlns:a16="http://schemas.microsoft.com/office/drawing/2014/main" id="{ED935BC0-5B7F-4C83-ACA6-AAB8D167C703}"/>
              </a:ext>
            </a:extLst>
          </p:cNvPr>
          <p:cNvSpPr txBox="1">
            <a:spLocks/>
          </p:cNvSpPr>
          <p:nvPr/>
        </p:nvSpPr>
        <p:spPr>
          <a:xfrm>
            <a:off x="5625750" y="1034462"/>
            <a:ext cx="2419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200" dirty="0"/>
              <a:t>Types of users: Azure AD, Active Directory, Guest, B2C, and B2B</a:t>
            </a:r>
          </a:p>
        </p:txBody>
      </p:sp>
      <p:pic>
        <p:nvPicPr>
          <p:cNvPr id="10" name="Picture 9" descr="Screenshot of the all users page. Members and guests are shown. ">
            <a:extLst>
              <a:ext uri="{FF2B5EF4-FFF2-40B4-BE49-F238E27FC236}">
                <a16:creationId xmlns:a16="http://schemas.microsoft.com/office/drawing/2014/main" id="{184A80DA-A77E-49B9-ADF7-832D25036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06" y="2016704"/>
            <a:ext cx="7172044" cy="18452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92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AD </a:t>
            </a:r>
            <a:r>
              <a:rPr lang="en-SG" dirty="0"/>
              <a:t>Groups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" name="Picture 10" descr="Screenshot of the All Groups page. ">
            <a:extLst>
              <a:ext uri="{FF2B5EF4-FFF2-40B4-BE49-F238E27FC236}">
                <a16:creationId xmlns:a16="http://schemas.microsoft.com/office/drawing/2014/main" id="{78E820F3-861C-4049-BBEF-7B031FF9E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98" y="1494069"/>
            <a:ext cx="3095136" cy="13780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1095</Words>
  <Application>Microsoft Office PowerPoint</Application>
  <PresentationFormat>On-screen Show (16:9)</PresentationFormat>
  <Paragraphs>207</Paragraphs>
  <Slides>36</Slides>
  <Notes>36</Notes>
  <HiddenSlides>20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Montserrat</vt:lpstr>
      <vt:lpstr>Arial</vt:lpstr>
      <vt:lpstr>Calibri</vt:lpstr>
      <vt:lpstr>Roboto Slab</vt:lpstr>
      <vt:lpstr>Source Sans Pro</vt:lpstr>
      <vt:lpstr>Cordelia template</vt:lpstr>
      <vt:lpstr>Identity Security Azure Active Directory</vt:lpstr>
      <vt:lpstr>Hello!</vt:lpstr>
      <vt:lpstr> Azure Active Directory</vt:lpstr>
      <vt:lpstr>Azure Active Directory(AD)</vt:lpstr>
      <vt:lpstr>Azure AD vs Active Directory</vt:lpstr>
      <vt:lpstr>Roles for Azure AD</vt:lpstr>
      <vt:lpstr>Azure AD Domain Services (Azure AD DS)</vt:lpstr>
      <vt:lpstr>Azure AD Users</vt:lpstr>
      <vt:lpstr>Azure AD Groups</vt:lpstr>
      <vt:lpstr>Azure MFA Concepts</vt:lpstr>
      <vt:lpstr>Azure MFA Concepts</vt:lpstr>
      <vt:lpstr>Enabling MFA</vt:lpstr>
      <vt:lpstr>MFA Settings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Soon Cheah</cp:lastModifiedBy>
  <cp:revision>23</cp:revision>
  <dcterms:modified xsi:type="dcterms:W3CDTF">2020-12-31T02:36:47Z</dcterms:modified>
</cp:coreProperties>
</file>