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310" r:id="rId2"/>
  </p:sldMasterIdLst>
  <p:notesMasterIdLst>
    <p:notesMasterId r:id="rId28"/>
  </p:notesMasterIdLst>
  <p:handoutMasterIdLst>
    <p:handoutMasterId r:id="rId29"/>
  </p:handoutMasterIdLst>
  <p:sldIdLst>
    <p:sldId id="1439" r:id="rId3"/>
    <p:sldId id="1438" r:id="rId4"/>
    <p:sldId id="1411" r:id="rId5"/>
    <p:sldId id="1412" r:id="rId6"/>
    <p:sldId id="1413" r:id="rId7"/>
    <p:sldId id="1414" r:id="rId8"/>
    <p:sldId id="1415" r:id="rId9"/>
    <p:sldId id="1416" r:id="rId10"/>
    <p:sldId id="1417" r:id="rId11"/>
    <p:sldId id="1418" r:id="rId12"/>
    <p:sldId id="1419" r:id="rId13"/>
    <p:sldId id="1420" r:id="rId14"/>
    <p:sldId id="1421" r:id="rId15"/>
    <p:sldId id="1422" r:id="rId16"/>
    <p:sldId id="1423" r:id="rId17"/>
    <p:sldId id="1424" r:id="rId18"/>
    <p:sldId id="1425" r:id="rId19"/>
    <p:sldId id="1426" r:id="rId20"/>
    <p:sldId id="1427" r:id="rId21"/>
    <p:sldId id="1428" r:id="rId22"/>
    <p:sldId id="1429" r:id="rId23"/>
    <p:sldId id="1430" r:id="rId24"/>
    <p:sldId id="1431" r:id="rId25"/>
    <p:sldId id="1434" r:id="rId26"/>
    <p:sldId id="1326"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6" userDrawn="1">
          <p15:clr>
            <a:srgbClr val="FBAE40"/>
          </p15:clr>
        </p15:guide>
        <p15:guide id="2" pos="3514" userDrawn="1">
          <p15:clr>
            <a:srgbClr val="FBAE40"/>
          </p15:clr>
        </p15:guide>
        <p15:guide id="3" pos="3975" userDrawn="1">
          <p15:clr>
            <a:srgbClr val="FBAE40"/>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0078D7"/>
    <a:srgbClr val="B7D9F3"/>
    <a:srgbClr val="292929"/>
    <a:srgbClr val="FFFFFF"/>
    <a:srgbClr val="BAD80A"/>
    <a:srgbClr val="A80000"/>
    <a:srgbClr val="107C10"/>
    <a:srgbClr val="000000"/>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320" autoAdjust="0"/>
  </p:normalViewPr>
  <p:slideViewPr>
    <p:cSldViewPr>
      <p:cViewPr varScale="1">
        <p:scale>
          <a:sx n="116" d="100"/>
          <a:sy n="116" d="100"/>
        </p:scale>
        <p:origin x="84" y="324"/>
      </p:cViewPr>
      <p:guideLst>
        <p:guide orient="horz" pos="1166"/>
        <p:guide pos="3514"/>
        <p:guide pos="39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413"/>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10/25/2016 10:30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10/25/2016 10:30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a:t>To recap:</a:t>
            </a:r>
            <a:endParaRPr lang="en-US" baseline="0" dirty="0"/>
          </a:p>
          <a:p>
            <a:pPr marL="171450" indent="-171450">
              <a:buFontTx/>
              <a:buChar char="-"/>
            </a:pPr>
            <a:endParaRPr lang="en-US" baseline="0" dirty="0"/>
          </a:p>
          <a:p>
            <a:pPr marL="171450" indent="-171450">
              <a:buFontTx/>
              <a:buChar char="-"/>
            </a:pPr>
            <a:r>
              <a:rPr lang="en-US" baseline="0" dirty="0"/>
              <a:t>We’re continuously expanding partnerships with top </a:t>
            </a:r>
            <a:r>
              <a:rPr lang="en-US" b="1" baseline="0" dirty="0"/>
              <a:t>middleware providers </a:t>
            </a:r>
            <a:r>
              <a:rPr lang="en-US" baseline="0" dirty="0"/>
              <a:t>to ensure you can continue to use your current ecosystem of tools</a:t>
            </a:r>
          </a:p>
          <a:p>
            <a:pPr marL="171450" marR="0" indent="-171450" algn="l" defTabSz="685800" rtl="0" eaLnBrk="1" fontAlgn="auto" latinLnBrk="0" hangingPunct="1">
              <a:lnSpc>
                <a:spcPct val="100000"/>
              </a:lnSpc>
              <a:spcBef>
                <a:spcPts val="0"/>
              </a:spcBef>
              <a:spcAft>
                <a:spcPts val="0"/>
              </a:spcAft>
              <a:buClrTx/>
              <a:buSzTx/>
              <a:buFontTx/>
              <a:buChar char="-"/>
              <a:tabLst/>
              <a:defRPr/>
            </a:pPr>
            <a:r>
              <a:rPr lang="en-US" b="0" baseline="0" dirty="0"/>
              <a:t>With our out-of-the-box support for </a:t>
            </a:r>
            <a:r>
              <a:rPr lang="en-US" b="1" baseline="0" dirty="0"/>
              <a:t>Apache Cordova </a:t>
            </a:r>
            <a:r>
              <a:rPr lang="en-US" b="0" baseline="0" dirty="0"/>
              <a:t>in Visual Studio 2015 and mechanisms to </a:t>
            </a:r>
            <a:r>
              <a:rPr lang="en-US" b="1" baseline="0" dirty="0"/>
              <a:t>create web apps that can natively access Windows features</a:t>
            </a:r>
            <a:r>
              <a:rPr lang="en-US" b="0" baseline="0" dirty="0"/>
              <a:t>, you can extend your investments on the web to Windows 10</a:t>
            </a:r>
            <a:endParaRPr lang="en-US" b="0" dirty="0"/>
          </a:p>
          <a:p>
            <a:pPr marL="171450" marR="0" indent="-171450" algn="l" defTabSz="685800" rtl="0" eaLnBrk="1" fontAlgn="auto" latinLnBrk="0" hangingPunct="1">
              <a:lnSpc>
                <a:spcPct val="100000"/>
              </a:lnSpc>
              <a:spcBef>
                <a:spcPts val="0"/>
              </a:spcBef>
              <a:spcAft>
                <a:spcPts val="0"/>
              </a:spcAft>
              <a:buClrTx/>
              <a:buSzTx/>
              <a:buFontTx/>
              <a:buChar char="-"/>
              <a:tabLst/>
              <a:defRPr/>
            </a:pPr>
            <a:r>
              <a:rPr lang="en-US" b="0" baseline="0" dirty="0"/>
              <a:t>Finally, </a:t>
            </a:r>
            <a:r>
              <a:rPr lang="en-US" baseline="0" dirty="0"/>
              <a:t>a number of </a:t>
            </a:r>
            <a:r>
              <a:rPr lang="en-US" b="1" baseline="0" dirty="0"/>
              <a:t>bridging technologies </a:t>
            </a:r>
            <a:r>
              <a:rPr lang="en-US" baseline="0" dirty="0"/>
              <a:t>and porting guidance is being created by Microsoft, partners and the community to accelerate the adoption of the Universal Windows Platform</a:t>
            </a:r>
          </a:p>
        </p:txBody>
      </p:sp>
      <p:sp>
        <p:nvSpPr>
          <p:cNvPr id="4" name="Slide Number Placeholder 3"/>
          <p:cNvSpPr>
            <a:spLocks noGrp="1"/>
          </p:cNvSpPr>
          <p:nvPr>
            <p:ph type="sldNum" sz="quarter" idx="10"/>
          </p:nvPr>
        </p:nvSpPr>
        <p:spPr/>
        <p:txBody>
          <a:bodyPr/>
          <a:lstStyle/>
          <a:p>
            <a:fld id="{36DAC288-28CF-40C3-A408-271E9A37F250}" type="slidenum">
              <a:rPr lang="en-US" smtClean="0"/>
              <a:t>2</a:t>
            </a:fld>
            <a:endParaRPr lang="en-US"/>
          </a:p>
        </p:txBody>
      </p:sp>
    </p:spTree>
    <p:extLst>
      <p:ext uri="{BB962C8B-B14F-4D97-AF65-F5344CB8AC3E}">
        <p14:creationId xmlns:p14="http://schemas.microsoft.com/office/powerpoint/2010/main" val="6827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bridge is a way for you to choose the pace at which you want to bring your existing</a:t>
            </a:r>
            <a:r>
              <a:rPr lang="en-US" sz="900" kern="1200" baseline="0" dirty="0">
                <a:solidFill>
                  <a:schemeClr val="tx1"/>
                </a:solidFill>
                <a:effectLst/>
                <a:latin typeface="+mn-lt"/>
                <a:ea typeface="+mn-ea"/>
                <a:cs typeface="+mn-cs"/>
              </a:rPr>
              <a:t> desktop app to the Universal Windows Platform and to what capacity.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baseline="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900" kern="1200" baseline="0" dirty="0">
                <a:solidFill>
                  <a:schemeClr val="tx1"/>
                </a:solidFill>
                <a:effectLst/>
                <a:latin typeface="+mn-lt"/>
                <a:ea typeface="+mn-ea"/>
                <a:cs typeface="+mn-cs"/>
              </a:rPr>
              <a:t>At a minimum, </a:t>
            </a:r>
            <a:r>
              <a:rPr lang="en-US" sz="900" b="1" kern="1200" baseline="0" dirty="0">
                <a:solidFill>
                  <a:schemeClr val="tx1"/>
                </a:solidFill>
                <a:effectLst/>
                <a:latin typeface="+mn-lt"/>
                <a:ea typeface="+mn-ea"/>
                <a:cs typeface="+mn-cs"/>
              </a:rPr>
              <a:t>conversion</a:t>
            </a:r>
            <a:r>
              <a:rPr lang="en-US" sz="900" kern="1200" baseline="0" dirty="0">
                <a:solidFill>
                  <a:schemeClr val="tx1"/>
                </a:solidFill>
                <a:effectLst/>
                <a:latin typeface="+mn-lt"/>
                <a:ea typeface="+mn-ea"/>
                <a:cs typeface="+mn-cs"/>
              </a:rPr>
              <a:t> of the app to a Universal Windows package will improve the user experience regarding installation and updating</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900" kern="1200" baseline="0" dirty="0">
                <a:solidFill>
                  <a:schemeClr val="tx1"/>
                </a:solidFill>
                <a:effectLst/>
                <a:latin typeface="+mn-lt"/>
                <a:ea typeface="+mn-ea"/>
                <a:cs typeface="+mn-cs"/>
              </a:rPr>
              <a:t>Once converted, you can </a:t>
            </a:r>
            <a:r>
              <a:rPr lang="en-US" sz="900" b="1" kern="1200" baseline="0" dirty="0">
                <a:solidFill>
                  <a:schemeClr val="tx1"/>
                </a:solidFill>
                <a:effectLst/>
                <a:latin typeface="+mn-lt"/>
                <a:ea typeface="+mn-ea"/>
                <a:cs typeface="+mn-cs"/>
              </a:rPr>
              <a:t>enhance</a:t>
            </a:r>
            <a:r>
              <a:rPr lang="en-US" sz="900" kern="1200" baseline="0" dirty="0">
                <a:solidFill>
                  <a:schemeClr val="tx1"/>
                </a:solidFill>
                <a:effectLst/>
                <a:latin typeface="+mn-lt"/>
                <a:ea typeface="+mn-ea"/>
                <a:cs typeface="+mn-cs"/>
              </a:rPr>
              <a:t> the existing codebase with calls to new UWP APIs such as Live Tiles, push notifications or local/roaming app data</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900" kern="1200" baseline="0" dirty="0">
                <a:solidFill>
                  <a:schemeClr val="tx1"/>
                </a:solidFill>
                <a:effectLst/>
                <a:latin typeface="+mn-lt"/>
                <a:ea typeface="+mn-ea"/>
                <a:cs typeface="+mn-cs"/>
              </a:rPr>
              <a:t>By adding a UWP app process to the same app package, you can </a:t>
            </a:r>
            <a:r>
              <a:rPr lang="en-US" sz="900" b="1" kern="1200" baseline="0" dirty="0">
                <a:solidFill>
                  <a:schemeClr val="tx1"/>
                </a:solidFill>
                <a:effectLst/>
                <a:latin typeface="+mn-lt"/>
                <a:ea typeface="+mn-ea"/>
                <a:cs typeface="+mn-cs"/>
              </a:rPr>
              <a:t>extend</a:t>
            </a:r>
            <a:r>
              <a:rPr lang="en-US" sz="900" kern="1200" baseline="0" dirty="0">
                <a:solidFill>
                  <a:schemeClr val="tx1"/>
                </a:solidFill>
                <a:effectLst/>
                <a:latin typeface="+mn-lt"/>
                <a:ea typeface="+mn-ea"/>
                <a:cs typeface="+mn-cs"/>
              </a:rPr>
              <a:t> the app with things like App Services, background tasks or even XAML UI</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900" kern="1200" baseline="0" dirty="0">
                <a:solidFill>
                  <a:schemeClr val="tx1"/>
                </a:solidFill>
                <a:effectLst/>
                <a:latin typeface="+mn-lt"/>
                <a:ea typeface="+mn-ea"/>
                <a:cs typeface="+mn-cs"/>
              </a:rPr>
              <a:t>Over time, you can </a:t>
            </a:r>
            <a:r>
              <a:rPr lang="en-US" sz="900" b="1" kern="1200" baseline="0" dirty="0">
                <a:solidFill>
                  <a:schemeClr val="tx1"/>
                </a:solidFill>
                <a:effectLst/>
                <a:latin typeface="+mn-lt"/>
                <a:ea typeface="+mn-ea"/>
                <a:cs typeface="+mn-cs"/>
              </a:rPr>
              <a:t>migrate</a:t>
            </a:r>
            <a:r>
              <a:rPr lang="en-US" sz="900" kern="1200" baseline="0" dirty="0">
                <a:solidFill>
                  <a:schemeClr val="tx1"/>
                </a:solidFill>
                <a:effectLst/>
                <a:latin typeface="+mn-lt"/>
                <a:ea typeface="+mn-ea"/>
                <a:cs typeface="+mn-cs"/>
              </a:rPr>
              <a:t> more of your code to the UWP app process portion of the package, moving closer to having a true ubiquitous UWP app</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900" kern="1200" baseline="0" dirty="0">
                <a:solidFill>
                  <a:schemeClr val="tx1"/>
                </a:solidFill>
                <a:effectLst/>
                <a:latin typeface="+mn-lt"/>
                <a:ea typeface="+mn-ea"/>
                <a:cs typeface="+mn-cs"/>
              </a:rPr>
              <a:t>Finally, after all the code is moved to the UWP app process, the desktop app is no longer needed and the app’s target can be </a:t>
            </a:r>
            <a:r>
              <a:rPr lang="en-US" sz="900" b="1" kern="1200" baseline="0" dirty="0">
                <a:solidFill>
                  <a:schemeClr val="tx1"/>
                </a:solidFill>
                <a:effectLst/>
                <a:latin typeface="+mn-lt"/>
                <a:ea typeface="+mn-ea"/>
                <a:cs typeface="+mn-cs"/>
              </a:rPr>
              <a:t>expanded</a:t>
            </a:r>
            <a:r>
              <a:rPr lang="en-US" sz="900" kern="1200" baseline="0" dirty="0">
                <a:solidFill>
                  <a:schemeClr val="tx1"/>
                </a:solidFill>
                <a:effectLst/>
                <a:latin typeface="+mn-lt"/>
                <a:ea typeface="+mn-ea"/>
                <a:cs typeface="+mn-cs"/>
              </a:rPr>
              <a:t> to phones, Xbox One, </a:t>
            </a:r>
            <a:r>
              <a:rPr lang="en-US" sz="900" kern="1200" baseline="0" dirty="0" err="1">
                <a:solidFill>
                  <a:schemeClr val="tx1"/>
                </a:solidFill>
                <a:effectLst/>
                <a:latin typeface="+mn-lt"/>
                <a:ea typeface="+mn-ea"/>
                <a:cs typeface="+mn-cs"/>
              </a:rPr>
              <a:t>IoT</a:t>
            </a:r>
            <a:r>
              <a:rPr lang="en-US" sz="900" kern="1200" baseline="0" dirty="0">
                <a:solidFill>
                  <a:schemeClr val="tx1"/>
                </a:solidFill>
                <a:effectLst/>
                <a:latin typeface="+mn-lt"/>
                <a:ea typeface="+mn-ea"/>
                <a:cs typeface="+mn-cs"/>
              </a:rPr>
              <a:t> devices and HoloLens</a:t>
            </a:r>
            <a:endParaRPr lang="en-US"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DAC288-28CF-40C3-A408-271E9A37F250}" type="slidenum">
              <a:rPr lang="en-US" smtClean="0"/>
              <a:t>12</a:t>
            </a:fld>
            <a:endParaRPr lang="en-US" dirty="0"/>
          </a:p>
        </p:txBody>
      </p:sp>
    </p:spTree>
    <p:extLst>
      <p:ext uri="{BB962C8B-B14F-4D97-AF65-F5344CB8AC3E}">
        <p14:creationId xmlns:p14="http://schemas.microsoft.com/office/powerpoint/2010/main" val="575829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your existing </a:t>
            </a:r>
            <a:r>
              <a:rPr lang="en-US" b="1" dirty="0"/>
              <a:t>investments on the web</a:t>
            </a:r>
            <a:r>
              <a:rPr lang="en-US" dirty="0"/>
              <a:t>, this can</a:t>
            </a:r>
            <a:r>
              <a:rPr lang="en-US" baseline="0" dirty="0"/>
              <a:t> be either web technologies with HTML/JavaScript/CSS running on the device (Cordova, </a:t>
            </a:r>
            <a:r>
              <a:rPr lang="en-US" baseline="0" dirty="0" err="1"/>
              <a:t>PhoneGap</a:t>
            </a:r>
            <a:r>
              <a:rPr lang="en-US" baseline="0" dirty="0"/>
              <a:t>, etc.) or web sites that already offer a great adaptive experience and want to access platform capabilities.</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14</a:t>
            </a:fld>
            <a:endParaRPr lang="en-US"/>
          </a:p>
        </p:txBody>
      </p:sp>
    </p:spTree>
    <p:extLst>
      <p:ext uri="{BB962C8B-B14F-4D97-AF65-F5344CB8AC3E}">
        <p14:creationId xmlns:p14="http://schemas.microsoft.com/office/powerpoint/2010/main" val="302550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nudge to the previous topic, middleware,</a:t>
            </a:r>
            <a:r>
              <a:rPr lang="en-US" baseline="0" dirty="0"/>
              <a:t> we can start off by talking about the </a:t>
            </a:r>
            <a:r>
              <a:rPr lang="en-US" b="1" baseline="0" dirty="0"/>
              <a:t>Visual Studio Tools for Apache Cordova</a:t>
            </a:r>
            <a:r>
              <a:rPr lang="en-US" baseline="0" dirty="0"/>
              <a:t>. </a:t>
            </a:r>
          </a:p>
          <a:p>
            <a:endParaRPr lang="en-US" baseline="0" dirty="0"/>
          </a:p>
          <a:p>
            <a:r>
              <a:rPr lang="en-US" baseline="0" dirty="0"/>
              <a:t>Apache Cordova is </a:t>
            </a:r>
            <a:r>
              <a:rPr lang="en-US" b="1" baseline="0" dirty="0"/>
              <a:t>open-source technology </a:t>
            </a:r>
            <a:r>
              <a:rPr lang="en-US" baseline="0" dirty="0"/>
              <a:t>that enables developers to write HTML, JavaScript and CSS, which gets wrapped in a native app wrapper. The web code is displayed in a </a:t>
            </a:r>
            <a:r>
              <a:rPr lang="en-US" b="1" baseline="0" dirty="0" err="1"/>
              <a:t>WebView</a:t>
            </a:r>
            <a:r>
              <a:rPr lang="en-US" baseline="0" dirty="0"/>
              <a:t> on the various platforms, but the interesting part is that Apache Cordova provides cross-platform JavaScript libraries to access </a:t>
            </a:r>
            <a:r>
              <a:rPr lang="en-US" b="1" baseline="0" dirty="0"/>
              <a:t>native device capabilities</a:t>
            </a:r>
            <a:r>
              <a:rPr lang="en-US" baseline="0" dirty="0"/>
              <a:t>. For example, accessing the device’s gyroscope can be done using a uniform JavaScript call, thanks to Apache Cordova’s libraries.</a:t>
            </a:r>
          </a:p>
          <a:p>
            <a:endParaRPr lang="en-US" baseline="0" dirty="0"/>
          </a:p>
          <a:p>
            <a:r>
              <a:rPr lang="en-US" baseline="0" dirty="0"/>
              <a:t>What the Visual Studio Tools for Apache Cordova does, is </a:t>
            </a:r>
            <a:r>
              <a:rPr lang="en-US" b="1" baseline="0" dirty="0"/>
              <a:t>streamline the installation process</a:t>
            </a:r>
            <a:r>
              <a:rPr lang="en-US" baseline="0" dirty="0"/>
              <a:t> of Apache Cordova, enable the use of Visual Studio for </a:t>
            </a:r>
            <a:r>
              <a:rPr lang="en-US" b="1" baseline="0" dirty="0"/>
              <a:t>coding, testing and debugging</a:t>
            </a:r>
            <a:r>
              <a:rPr lang="en-US" baseline="0" dirty="0"/>
              <a:t> and </a:t>
            </a:r>
            <a:r>
              <a:rPr lang="en-US" b="1" baseline="0" dirty="0"/>
              <a:t>accelerate the use of cloud services</a:t>
            </a:r>
            <a:r>
              <a:rPr lang="en-US" baseline="0" dirty="0"/>
              <a:t> in your app. If you already use Apache Cordova as middleware for your existing cross-platform development, the Visual Studio Tools for Apache Cordova can </a:t>
            </a:r>
            <a:r>
              <a:rPr lang="en-US" b="1" baseline="0" dirty="0"/>
              <a:t>accelerate bringing that solution to Windows 10</a:t>
            </a:r>
            <a:r>
              <a:rPr lang="en-US" baseline="0" dirty="0"/>
              <a:t>.</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15</a:t>
            </a:fld>
            <a:endParaRPr lang="en-US"/>
          </a:p>
        </p:txBody>
      </p:sp>
    </p:spTree>
    <p:extLst>
      <p:ext uri="{BB962C8B-B14F-4D97-AF65-F5344CB8AC3E}">
        <p14:creationId xmlns:p14="http://schemas.microsoft.com/office/powerpoint/2010/main" val="1305707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a:t>
            </a:r>
            <a:r>
              <a:rPr lang="en-US" baseline="0" dirty="0"/>
              <a:t> existing investments in a </a:t>
            </a:r>
            <a:r>
              <a:rPr lang="en-US" b="1" baseline="0" dirty="0"/>
              <a:t>hosted web site</a:t>
            </a:r>
            <a:r>
              <a:rPr lang="en-US" baseline="0" dirty="0"/>
              <a:t>, you may have already done the work to ensure the site scales across a number of device types (phone, tablet, PC) and screen sizes. If so, creating a separate app doesn’t always make sense.</a:t>
            </a:r>
          </a:p>
          <a:p>
            <a:endParaRPr lang="en-US" baseline="0" dirty="0"/>
          </a:p>
          <a:p>
            <a:r>
              <a:rPr lang="en-US" baseline="0" dirty="0"/>
              <a:t>For this, Microsoft has created </a:t>
            </a:r>
            <a:r>
              <a:rPr lang="en-US" b="1" baseline="0" dirty="0"/>
              <a:t>Hosted Web Apps </a:t>
            </a:r>
            <a:r>
              <a:rPr lang="en-US" baseline="0" dirty="0"/>
              <a:t>on Windows 10, which enables developers to s</a:t>
            </a:r>
            <a:r>
              <a:rPr lang="en-US" dirty="0"/>
              <a:t>ubmit their website URL and meta-data to Windows Store using </a:t>
            </a:r>
            <a:r>
              <a:rPr lang="en-US" b="1" dirty="0"/>
              <a:t>W3C standard</a:t>
            </a:r>
            <a:r>
              <a:rPr lang="en-US" b="1" baseline="0" dirty="0"/>
              <a:t> </a:t>
            </a:r>
            <a:r>
              <a:rPr lang="en-US" b="1" baseline="0" dirty="0" err="1"/>
              <a:t>WebApp</a:t>
            </a:r>
            <a:r>
              <a:rPr lang="en-US" b="1" baseline="0" dirty="0"/>
              <a:t> Manifest</a:t>
            </a:r>
            <a:r>
              <a:rPr lang="en-US" baseline="0" dirty="0"/>
              <a:t>.</a:t>
            </a:r>
          </a:p>
          <a:p>
            <a:endParaRPr lang="en-US" dirty="0"/>
          </a:p>
          <a:p>
            <a:r>
              <a:rPr lang="en-US" dirty="0"/>
              <a:t>Hosted Web Apps enable you to use </a:t>
            </a:r>
            <a:r>
              <a:rPr lang="en-US" b="1" dirty="0"/>
              <a:t>existing code on the server </a:t>
            </a:r>
            <a:r>
              <a:rPr lang="en-US" dirty="0"/>
              <a:t>and augment it to make </a:t>
            </a:r>
            <a:r>
              <a:rPr lang="en-US" b="1" dirty="0"/>
              <a:t>direct calls to many UWP APIs </a:t>
            </a:r>
            <a:r>
              <a:rPr lang="en-US" dirty="0"/>
              <a:t>– geolocation, address book, camera, notifications, etc. This ensures you can continue</a:t>
            </a:r>
            <a:r>
              <a:rPr lang="en-US" baseline="0" dirty="0"/>
              <a:t> to edit and publish updates on your server using your existing tools, while improving the discoverability and capabilities of your web app.</a:t>
            </a:r>
          </a:p>
          <a:p>
            <a:endParaRPr lang="en-US" dirty="0"/>
          </a:p>
          <a:p>
            <a:r>
              <a:rPr lang="en-US" dirty="0"/>
              <a:t>To take this solution to other platforms, </a:t>
            </a:r>
            <a:r>
              <a:rPr lang="en-US" b="1" dirty="0" err="1"/>
              <a:t>ManifoldJS</a:t>
            </a:r>
            <a:r>
              <a:rPr lang="en-US" dirty="0"/>
              <a:t> can be used,</a:t>
            </a:r>
            <a:r>
              <a:rPr lang="en-US" baseline="0" dirty="0"/>
              <a:t> which </a:t>
            </a:r>
            <a:r>
              <a:rPr lang="en-US" dirty="0"/>
              <a:t>works with the </a:t>
            </a:r>
            <a:r>
              <a:rPr lang="en-US" dirty="0" err="1"/>
              <a:t>WebApp</a:t>
            </a:r>
            <a:r>
              <a:rPr lang="en-US" dirty="0"/>
              <a:t> Manifest </a:t>
            </a:r>
            <a:r>
              <a:rPr lang="en-US" baseline="0" dirty="0"/>
              <a:t>to provide cross-platform web applications (iOS, Android, Windows).</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16</a:t>
            </a:fld>
            <a:endParaRPr lang="en-US" dirty="0">
              <a:solidFill>
                <a:prstClr val="black"/>
              </a:solidFill>
              <a:latin typeface="Arial"/>
            </a:endParaRPr>
          </a:p>
        </p:txBody>
      </p:sp>
    </p:spTree>
    <p:extLst>
      <p:ext uri="{BB962C8B-B14F-4D97-AF65-F5344CB8AC3E}">
        <p14:creationId xmlns:p14="http://schemas.microsoft.com/office/powerpoint/2010/main" val="3459210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if you already have apps</a:t>
            </a:r>
            <a:r>
              <a:rPr lang="en-US" baseline="0" dirty="0"/>
              <a:t> on </a:t>
            </a:r>
            <a:r>
              <a:rPr lang="en-US" b="1" baseline="0" dirty="0"/>
              <a:t>other mobile platforms</a:t>
            </a:r>
            <a:r>
              <a:rPr lang="en-US" baseline="0" dirty="0"/>
              <a:t>, we want to help accelerate bringing those to Windows 10 as well</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18</a:t>
            </a:fld>
            <a:endParaRPr lang="en-US"/>
          </a:p>
        </p:txBody>
      </p:sp>
    </p:spTree>
    <p:extLst>
      <p:ext uri="{BB962C8B-B14F-4D97-AF65-F5344CB8AC3E}">
        <p14:creationId xmlns:p14="http://schemas.microsoft.com/office/powerpoint/2010/main" val="637143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DAC288-28CF-40C3-A408-271E9A37F250}" type="slidenum">
              <a:rPr lang="en-US" smtClean="0"/>
              <a:t>19</a:t>
            </a:fld>
            <a:endParaRPr lang="en-US" dirty="0"/>
          </a:p>
        </p:txBody>
      </p:sp>
    </p:spTree>
    <p:extLst>
      <p:ext uri="{BB962C8B-B14F-4D97-AF65-F5344CB8AC3E}">
        <p14:creationId xmlns:p14="http://schemas.microsoft.com/office/powerpoint/2010/main" val="3711399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Windows Bridge for iOS </a:t>
            </a:r>
            <a:r>
              <a:rPr lang="en-US" dirty="0"/>
              <a:t>is a Microsoft </a:t>
            </a:r>
            <a:r>
              <a:rPr lang="en-US" b="1" dirty="0"/>
              <a:t>open-source project </a:t>
            </a:r>
            <a:r>
              <a:rPr lang="en-US" dirty="0"/>
              <a:t>that provides an </a:t>
            </a:r>
            <a:r>
              <a:rPr lang="en-US" b="1" dirty="0"/>
              <a:t>Objective-C®</a:t>
            </a:r>
            <a:r>
              <a:rPr lang="en-US" dirty="0"/>
              <a:t> development environment for </a:t>
            </a:r>
            <a:r>
              <a:rPr lang="en-US" b="1" dirty="0"/>
              <a:t>Visual Studio </a:t>
            </a:r>
            <a:r>
              <a:rPr lang="en-US" dirty="0"/>
              <a:t>and support for </a:t>
            </a:r>
            <a:r>
              <a:rPr lang="en-US" b="1" dirty="0"/>
              <a:t>iOS APIs</a:t>
            </a:r>
            <a:r>
              <a:rPr lang="en-US" dirty="0"/>
              <a:t>. The bridge allows you to create </a:t>
            </a:r>
            <a:r>
              <a:rPr lang="en-US" b="1" dirty="0"/>
              <a:t>Universal Windows Platform apps </a:t>
            </a:r>
            <a:r>
              <a:rPr lang="en-US" dirty="0"/>
              <a:t>that will run on </a:t>
            </a:r>
            <a:r>
              <a:rPr lang="en-US" b="1" dirty="0"/>
              <a:t>any Windows 10 device</a:t>
            </a:r>
            <a:r>
              <a:rPr lang="en-US" dirty="0"/>
              <a:t>. </a:t>
            </a:r>
          </a:p>
          <a:p>
            <a:endParaRPr lang="en-US" dirty="0"/>
          </a:p>
          <a:p>
            <a:r>
              <a:rPr lang="en-US" b="1" dirty="0"/>
              <a:t>Key features </a:t>
            </a:r>
            <a:r>
              <a:rPr lang="en-US" dirty="0"/>
              <a:t>to remember:</a:t>
            </a:r>
          </a:p>
          <a:p>
            <a:endParaRPr lang="en-US" dirty="0"/>
          </a:p>
          <a:p>
            <a:pPr marL="228600" indent="-228600">
              <a:buFont typeface="Courier New" panose="02070309020205020404" pitchFamily="49" charset="0"/>
              <a:buChar char="o"/>
            </a:pPr>
            <a:r>
              <a:rPr lang="en-US" dirty="0"/>
              <a:t>Is that it is an </a:t>
            </a:r>
            <a:r>
              <a:rPr lang="en-US" b="1" dirty="0"/>
              <a:t>open source project </a:t>
            </a:r>
            <a:r>
              <a:rPr lang="en-US" dirty="0"/>
              <a:t>and we accept contributions. </a:t>
            </a:r>
          </a:p>
          <a:p>
            <a:pPr marL="685800" lvl="1" indent="-228600">
              <a:buFont typeface="Courier New" panose="02070309020205020404" pitchFamily="49" charset="0"/>
              <a:buChar char="o"/>
            </a:pPr>
            <a:r>
              <a:rPr lang="en-US" b="1" dirty="0"/>
              <a:t>Intel</a:t>
            </a:r>
            <a:r>
              <a:rPr lang="en-US" dirty="0"/>
              <a:t> has contributed to the project</a:t>
            </a:r>
            <a:r>
              <a:rPr lang="en-US" baseline="0" dirty="0"/>
              <a:t> with the </a:t>
            </a:r>
            <a:r>
              <a:rPr lang="en-US" baseline="0" dirty="0" err="1"/>
              <a:t>Accelerate.Framework</a:t>
            </a:r>
            <a:r>
              <a:rPr lang="en-US" baseline="0" dirty="0"/>
              <a:t>. </a:t>
            </a:r>
          </a:p>
          <a:p>
            <a:pPr marL="228600" indent="-228600">
              <a:buFont typeface="Courier New" panose="02070309020205020404" pitchFamily="49" charset="0"/>
              <a:buChar char="o"/>
            </a:pPr>
            <a:r>
              <a:rPr lang="en-US" baseline="0" dirty="0"/>
              <a:t>It lets </a:t>
            </a:r>
            <a:r>
              <a:rPr lang="en-US" b="1" baseline="0" dirty="0"/>
              <a:t>iOS Developers </a:t>
            </a:r>
            <a:r>
              <a:rPr lang="en-US" baseline="0" dirty="0"/>
              <a:t>reuse their existing </a:t>
            </a:r>
            <a:r>
              <a:rPr lang="en-US" b="1" baseline="0" dirty="0"/>
              <a:t>Objective-C</a:t>
            </a:r>
            <a:r>
              <a:rPr lang="en-US" baseline="0" dirty="0"/>
              <a:t> code.</a:t>
            </a:r>
          </a:p>
          <a:p>
            <a:pPr marL="228600" indent="-228600">
              <a:buFont typeface="Courier New" panose="02070309020205020404" pitchFamily="49" charset="0"/>
              <a:buChar char="o"/>
            </a:pPr>
            <a:r>
              <a:rPr lang="en-US" baseline="0" dirty="0"/>
              <a:t>The end result is a </a:t>
            </a:r>
            <a:r>
              <a:rPr lang="en-US" b="1" baseline="0" dirty="0"/>
              <a:t>Universal Windows app </a:t>
            </a:r>
            <a:r>
              <a:rPr lang="en-US" baseline="0" dirty="0"/>
              <a:t>that can run on Windows. </a:t>
            </a:r>
          </a:p>
          <a:p>
            <a:pPr marL="228600" indent="-228600">
              <a:buFont typeface="Courier New" panose="02070309020205020404" pitchFamily="49" charset="0"/>
              <a:buChar char="o"/>
            </a:pPr>
            <a:r>
              <a:rPr lang="en-US" baseline="0" dirty="0"/>
              <a:t>This helps an iOS Developer </a:t>
            </a:r>
            <a:r>
              <a:rPr lang="en-US" b="1" baseline="0" dirty="0"/>
              <a:t>expand reach </a:t>
            </a:r>
            <a:r>
              <a:rPr lang="en-US" baseline="0" dirty="0"/>
              <a:t>and add their app to the </a:t>
            </a:r>
            <a:r>
              <a:rPr lang="en-US" b="1" baseline="0" dirty="0"/>
              <a:t>Windows Store</a:t>
            </a:r>
            <a:r>
              <a:rPr lang="en-US" baseline="0" dirty="0"/>
              <a:t>. </a:t>
            </a:r>
            <a:endParaRPr lang="en-US" dirty="0"/>
          </a:p>
          <a:p>
            <a:endParaRPr lang="en-US" dirty="0"/>
          </a:p>
          <a:p>
            <a:r>
              <a:rPr lang="en-US" dirty="0"/>
              <a:t>High-level goals of the project : </a:t>
            </a:r>
          </a:p>
          <a:p>
            <a:endParaRPr lang="en-US" dirty="0"/>
          </a:p>
          <a:p>
            <a:pPr marL="171450" indent="-171450">
              <a:buFont typeface="Courier New" panose="02070309020205020404" pitchFamily="49" charset="0"/>
              <a:buChar char="o"/>
            </a:pPr>
            <a:r>
              <a:rPr lang="en-US" baseline="0" dirty="0"/>
              <a:t>Bring your </a:t>
            </a:r>
            <a:r>
              <a:rPr lang="en-US" b="1" baseline="0" dirty="0"/>
              <a:t>iOS code </a:t>
            </a:r>
            <a:r>
              <a:rPr lang="en-US" baseline="0" dirty="0"/>
              <a:t>to </a:t>
            </a:r>
            <a:r>
              <a:rPr lang="en-US" b="1" baseline="0" dirty="0"/>
              <a:t>Visual Studio</a:t>
            </a:r>
            <a:r>
              <a:rPr lang="en-US" baseline="0" dirty="0"/>
              <a:t>, not just sticking it in a box and calling it a UWP app, bad experience for users, limiting for </a:t>
            </a:r>
            <a:r>
              <a:rPr lang="en-US" baseline="0" dirty="0" err="1"/>
              <a:t>devs</a:t>
            </a:r>
            <a:endParaRPr lang="en-US" baseline="0" dirty="0"/>
          </a:p>
          <a:p>
            <a:pPr marL="171450" indent="-171450">
              <a:buFont typeface="Courier New" panose="02070309020205020404" pitchFamily="49" charset="0"/>
              <a:buChar char="o"/>
            </a:pPr>
            <a:r>
              <a:rPr lang="en-US" baseline="0" dirty="0"/>
              <a:t>More than that, the </a:t>
            </a:r>
            <a:r>
              <a:rPr lang="en-US" b="1" baseline="0" dirty="0"/>
              <a:t>iOS bridge </a:t>
            </a:r>
            <a:r>
              <a:rPr lang="en-US" baseline="0" dirty="0"/>
              <a:t>makes it easy to </a:t>
            </a:r>
            <a:r>
              <a:rPr lang="en-US" b="1" baseline="0" dirty="0"/>
              <a:t>extend your app </a:t>
            </a:r>
            <a:r>
              <a:rPr lang="en-US" baseline="0" dirty="0"/>
              <a:t>to take advantage of some of the APIs Windows offers like </a:t>
            </a:r>
            <a:r>
              <a:rPr lang="en-US" b="1" baseline="0" dirty="0"/>
              <a:t>Cortana</a:t>
            </a:r>
            <a:r>
              <a:rPr lang="en-US" baseline="0" dirty="0"/>
              <a:t>, </a:t>
            </a:r>
            <a:r>
              <a:rPr lang="en-US" b="1" baseline="0" dirty="0"/>
              <a:t>Live Tiles </a:t>
            </a:r>
            <a:r>
              <a:rPr lang="en-US" baseline="0" dirty="0"/>
              <a:t>and more. </a:t>
            </a:r>
          </a:p>
          <a:p>
            <a:pPr marL="171450" indent="-171450">
              <a:buFont typeface="Courier New" panose="02070309020205020404" pitchFamily="49" charset="0"/>
              <a:buChar char="o"/>
            </a:pPr>
            <a:r>
              <a:rPr lang="en-US" baseline="0" dirty="0"/>
              <a:t>If you </a:t>
            </a:r>
            <a:r>
              <a:rPr lang="en-US" b="1" baseline="0" dirty="0"/>
              <a:t>wrote an iOS app</a:t>
            </a:r>
            <a:r>
              <a:rPr lang="en-US" baseline="0" dirty="0"/>
              <a:t>, you can take advantage of the frameworks Apple provides, such as </a:t>
            </a:r>
            <a:r>
              <a:rPr lang="en-US" b="1" baseline="0" dirty="0" err="1"/>
              <a:t>UIKit</a:t>
            </a:r>
            <a:r>
              <a:rPr lang="en-US" b="1" baseline="0" dirty="0"/>
              <a:t>, </a:t>
            </a:r>
            <a:r>
              <a:rPr lang="en-US" b="1" baseline="0" dirty="0" err="1"/>
              <a:t>CoreFoundation</a:t>
            </a:r>
            <a:r>
              <a:rPr lang="en-US" b="1" baseline="0" dirty="0"/>
              <a:t>, </a:t>
            </a:r>
            <a:r>
              <a:rPr lang="en-US" b="1" baseline="0" dirty="0" err="1"/>
              <a:t>CoreGraphics</a:t>
            </a:r>
            <a:r>
              <a:rPr lang="en-US" b="1" baseline="0" dirty="0"/>
              <a:t>, </a:t>
            </a:r>
            <a:r>
              <a:rPr lang="en-US" b="1" baseline="0" dirty="0" err="1"/>
              <a:t>GLKit</a:t>
            </a:r>
            <a:endParaRPr lang="en-US" b="1" baseline="0" dirty="0"/>
          </a:p>
          <a:p>
            <a:pPr marL="171450" indent="-171450">
              <a:buFont typeface="Courier New" panose="02070309020205020404" pitchFamily="49" charset="0"/>
              <a:buChar char="o"/>
            </a:pPr>
            <a:r>
              <a:rPr lang="en-US" baseline="0" dirty="0"/>
              <a:t>In order for you to reuse all of that code, we’ve implemented parts of those frameworks on Windows, so you can use them alongside Windows APIs</a:t>
            </a:r>
          </a:p>
          <a:p>
            <a:pPr marL="171450" indent="-171450">
              <a:buFont typeface="Courier New" panose="02070309020205020404" pitchFamily="49" charset="0"/>
              <a:buChar char="o"/>
            </a:pPr>
            <a:r>
              <a:rPr lang="en-US" baseline="0" dirty="0"/>
              <a:t>Caveats to this approach, missing </a:t>
            </a:r>
            <a:r>
              <a:rPr lang="en-US" b="0" baseline="0" dirty="0"/>
              <a:t>APIs, </a:t>
            </a:r>
            <a:r>
              <a:rPr lang="en-US" b="1" baseline="0" dirty="0"/>
              <a:t>iOS is big, that’s why open source</a:t>
            </a:r>
          </a:p>
          <a:p>
            <a:pPr marL="171450" indent="-171450">
              <a:buFont typeface="Courier New" panose="02070309020205020404" pitchFamily="49" charset="0"/>
              <a:buChar char="o"/>
            </a:pPr>
            <a:r>
              <a:rPr lang="en-US" baseline="0" dirty="0"/>
              <a:t>Open source not just something we do, </a:t>
            </a:r>
            <a:r>
              <a:rPr lang="en-US" b="1" baseline="0" dirty="0"/>
              <a:t>fundamental tenet </a:t>
            </a:r>
            <a:r>
              <a:rPr lang="en-US" baseline="0" dirty="0"/>
              <a:t>of the project and critical to our mission to allow iOS developers…</a:t>
            </a:r>
          </a:p>
          <a:p>
            <a:endParaRPr lang="en-US" dirty="0"/>
          </a:p>
          <a:p>
            <a:r>
              <a:rPr lang="en-US" dirty="0"/>
              <a:t>The</a:t>
            </a:r>
            <a:r>
              <a:rPr lang="en-US" baseline="0" dirty="0"/>
              <a:t> </a:t>
            </a:r>
            <a:r>
              <a:rPr lang="en-US" b="1" baseline="0" dirty="0"/>
              <a:t>Windows Bridge for iOS </a:t>
            </a:r>
            <a:r>
              <a:rPr lang="en-US" baseline="0" dirty="0"/>
              <a:t>is an </a:t>
            </a:r>
            <a:r>
              <a:rPr lang="en-US" b="1" baseline="0" dirty="0"/>
              <a:t>evolving</a:t>
            </a:r>
            <a:r>
              <a:rPr lang="en-US" baseline="0" dirty="0"/>
              <a:t> project. It will </a:t>
            </a:r>
            <a:r>
              <a:rPr lang="en-US" b="1" baseline="0" dirty="0"/>
              <a:t>require</a:t>
            </a:r>
            <a:r>
              <a:rPr lang="en-US" baseline="0" dirty="0"/>
              <a:t> developer work for newer iOS releases. As the project </a:t>
            </a:r>
            <a:r>
              <a:rPr lang="en-US" b="1" baseline="0" dirty="0"/>
              <a:t>matures</a:t>
            </a:r>
            <a:r>
              <a:rPr lang="en-US" baseline="0" dirty="0"/>
              <a:t>, iOS API coverage will </a:t>
            </a:r>
            <a:r>
              <a:rPr lang="en-US" b="1" baseline="0" dirty="0"/>
              <a:t>grow</a:t>
            </a:r>
            <a:r>
              <a:rPr lang="en-US" baseline="0" dirty="0"/>
              <a:t>. </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20</a:t>
            </a:fld>
            <a:endParaRPr lang="en-US" dirty="0"/>
          </a:p>
        </p:txBody>
      </p:sp>
    </p:spTree>
    <p:extLst>
      <p:ext uri="{BB962C8B-B14F-4D97-AF65-F5344CB8AC3E}">
        <p14:creationId xmlns:p14="http://schemas.microsoft.com/office/powerpoint/2010/main" val="2976169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What</a:t>
            </a:r>
            <a:r>
              <a:rPr lang="en-US" baseline="0" dirty="0"/>
              <a:t> does it take to get started using the </a:t>
            </a:r>
            <a:r>
              <a:rPr lang="en-US" b="1" baseline="0" dirty="0"/>
              <a:t>Windows Bridge for iOS</a:t>
            </a:r>
            <a:r>
              <a:rPr lang="en-US"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Simply copy your </a:t>
            </a:r>
            <a:r>
              <a:rPr lang="en-US" b="1" baseline="0" dirty="0" err="1"/>
              <a:t>Xcode</a:t>
            </a:r>
            <a:r>
              <a:rPr lang="en-US" b="1" baseline="0" dirty="0"/>
              <a:t> project </a:t>
            </a:r>
            <a:r>
              <a:rPr lang="en-US" baseline="0" dirty="0"/>
              <a:t>over to a </a:t>
            </a:r>
            <a:r>
              <a:rPr lang="en-US" b="1" baseline="0" dirty="0"/>
              <a:t>Windows Machine</a:t>
            </a:r>
            <a:r>
              <a:rPr lang="en-US" baseline="0" dirty="0"/>
              <a:t>. </a:t>
            </a:r>
            <a:r>
              <a:rPr lang="en-US" dirty="0"/>
              <a:t>After you download the latest </a:t>
            </a:r>
            <a:r>
              <a:rPr lang="en-US" b="1" dirty="0"/>
              <a:t>pre-built SDK </a:t>
            </a:r>
            <a:r>
              <a:rPr lang="en-US" dirty="0"/>
              <a:t>from our GitHub repo, you navigate to the directory that your </a:t>
            </a:r>
            <a:r>
              <a:rPr lang="en-US" b="1" dirty="0" err="1"/>
              <a:t>Xcode</a:t>
            </a:r>
            <a:r>
              <a:rPr lang="en-US" b="1" dirty="0"/>
              <a:t> project </a:t>
            </a:r>
            <a:r>
              <a:rPr lang="en-US" dirty="0"/>
              <a:t>is in and run </a:t>
            </a:r>
            <a:r>
              <a:rPr lang="en-US" b="1" dirty="0" err="1"/>
              <a:t>vsimporter</a:t>
            </a:r>
            <a:r>
              <a:rPr lang="en-US" dirty="0"/>
              <a:t> from the </a:t>
            </a:r>
            <a:r>
              <a:rPr lang="en-US" b="1" dirty="0"/>
              <a:t>command line</a:t>
            </a:r>
            <a:r>
              <a:rPr lang="en-US" dirty="0"/>
              <a:t>. In this example, you can see that it</a:t>
            </a:r>
            <a:r>
              <a:rPr lang="en-US" baseline="0" dirty="0"/>
              <a:t> created a </a:t>
            </a:r>
            <a:r>
              <a:rPr lang="en-US" b="1" baseline="0" dirty="0"/>
              <a:t>WOCCatalog-WinStore10.sln</a:t>
            </a:r>
            <a:r>
              <a:rPr lang="en-US" baseline="0" dirty="0"/>
              <a:t> file and ignore any unsupported types.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After </a:t>
            </a:r>
            <a:r>
              <a:rPr lang="en-US" b="1" baseline="0" dirty="0" err="1"/>
              <a:t>vsimporter</a:t>
            </a:r>
            <a:r>
              <a:rPr lang="en-US" baseline="0" dirty="0"/>
              <a:t> has been run, a </a:t>
            </a:r>
            <a:r>
              <a:rPr lang="en-US" b="1" baseline="0" dirty="0"/>
              <a:t>Visual Studio </a:t>
            </a:r>
            <a:r>
              <a:rPr lang="en-US" baseline="0" dirty="0"/>
              <a:t>project has been created. The project can now be opened in </a:t>
            </a:r>
            <a:r>
              <a:rPr lang="en-US" b="1" baseline="0" dirty="0"/>
              <a:t>Visual Studio 2015 </a:t>
            </a:r>
            <a:r>
              <a:rPr lang="en-US" b="0" baseline="0" dirty="0"/>
              <a:t>by simply double clicking on the </a:t>
            </a:r>
            <a:r>
              <a:rPr lang="en-US" b="1" baseline="0" dirty="0"/>
              <a:t>solution file</a:t>
            </a:r>
            <a:r>
              <a:rPr lang="en-US" b="0" baseline="0" dirty="0"/>
              <a:t>. </a:t>
            </a:r>
            <a:r>
              <a:rPr lang="en-US" dirty="0"/>
              <a:t>After you double click on</a:t>
            </a:r>
            <a:r>
              <a:rPr lang="en-US" baseline="0" dirty="0"/>
              <a:t> the solution file, the project loads in </a:t>
            </a:r>
            <a:r>
              <a:rPr lang="en-US" b="1" baseline="0" dirty="0"/>
              <a:t>Visual Studio</a:t>
            </a:r>
            <a:r>
              <a:rPr lang="en-US" baseline="0" dirty="0"/>
              <a:t>. This is using the </a:t>
            </a:r>
            <a:r>
              <a:rPr lang="en-US" b="1" baseline="0" dirty="0"/>
              <a:t>Objective-C language </a:t>
            </a:r>
            <a:r>
              <a:rPr lang="en-US" baseline="0" dirty="0"/>
              <a:t>that you are already familiar with.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final app is now a </a:t>
            </a:r>
            <a:r>
              <a:rPr lang="en-US" b="1" baseline="0" dirty="0"/>
              <a:t>UWP app </a:t>
            </a:r>
            <a:r>
              <a:rPr lang="en-US" baseline="0" dirty="0"/>
              <a:t>running on </a:t>
            </a:r>
            <a:r>
              <a:rPr lang="en-US" b="1" baseline="0" dirty="0"/>
              <a:t>PCs, phones, Xbox One, etc</a:t>
            </a:r>
            <a:r>
              <a:rPr lang="en-US"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DAC288-28CF-40C3-A408-271E9A37F250}" type="slidenum">
              <a:rPr lang="en-US" smtClean="0"/>
              <a:t>21</a:t>
            </a:fld>
            <a:endParaRPr lang="en-US" dirty="0"/>
          </a:p>
        </p:txBody>
      </p:sp>
    </p:spTree>
    <p:extLst>
      <p:ext uri="{BB962C8B-B14F-4D97-AF65-F5344CB8AC3E}">
        <p14:creationId xmlns:p14="http://schemas.microsoft.com/office/powerpoint/2010/main" val="3244513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mn-lt"/>
                <a:ea typeface="+mn-ea"/>
                <a:cs typeface="+mn-cs"/>
              </a:rPr>
              <a:t>Demo:</a:t>
            </a:r>
          </a:p>
          <a:p>
            <a:pPr marL="171450" indent="-171450">
              <a:buFontTx/>
              <a:buChar char="-"/>
            </a:pPr>
            <a:r>
              <a:rPr lang="en-US" sz="900" kern="1200" dirty="0">
                <a:solidFill>
                  <a:schemeClr val="tx1"/>
                </a:solidFill>
                <a:effectLst/>
                <a:latin typeface="+mn-lt"/>
                <a:ea typeface="+mn-ea"/>
                <a:cs typeface="+mn-cs"/>
              </a:rPr>
              <a:t>You need</a:t>
            </a:r>
            <a:r>
              <a:rPr lang="en-US" sz="900" kern="1200" baseline="0" dirty="0">
                <a:solidFill>
                  <a:schemeClr val="tx1"/>
                </a:solidFill>
                <a:effectLst/>
                <a:latin typeface="+mn-lt"/>
                <a:ea typeface="+mn-ea"/>
                <a:cs typeface="+mn-cs"/>
              </a:rPr>
              <a:t> the</a:t>
            </a:r>
            <a:r>
              <a:rPr lang="en-US" sz="900" kern="1200" dirty="0">
                <a:solidFill>
                  <a:schemeClr val="tx1"/>
                </a:solidFill>
                <a:effectLst/>
                <a:latin typeface="+mn-lt"/>
                <a:ea typeface="+mn-ea"/>
                <a:cs typeface="+mn-cs"/>
              </a:rPr>
              <a:t> </a:t>
            </a:r>
            <a:r>
              <a:rPr lang="en-US" sz="900" kern="1200" dirty="0" err="1">
                <a:solidFill>
                  <a:schemeClr val="tx1"/>
                </a:solidFill>
                <a:effectLst/>
                <a:latin typeface="+mn-lt"/>
                <a:ea typeface="+mn-ea"/>
                <a:cs typeface="+mn-cs"/>
              </a:rPr>
              <a:t>WinObjC</a:t>
            </a:r>
            <a:r>
              <a:rPr lang="en-US" sz="900" kern="1200" dirty="0">
                <a:solidFill>
                  <a:schemeClr val="tx1"/>
                </a:solidFill>
                <a:effectLst/>
                <a:latin typeface="+mn-lt"/>
                <a:ea typeface="+mn-ea"/>
                <a:cs typeface="+mn-cs"/>
              </a:rPr>
              <a:t> pre-built SDK for this demo. You can get it here: https://github.com/Microsoft/WinObjC/releases/</a:t>
            </a:r>
          </a:p>
          <a:p>
            <a:pPr marL="171450" indent="-171450">
              <a:buFontTx/>
              <a:buChar char="-"/>
            </a:pPr>
            <a:r>
              <a:rPr lang="en-US" sz="900" kern="1200" dirty="0">
                <a:solidFill>
                  <a:schemeClr val="tx1"/>
                </a:solidFill>
                <a:effectLst/>
                <a:latin typeface="+mn-lt"/>
                <a:ea typeface="+mn-ea"/>
                <a:cs typeface="+mn-cs"/>
              </a:rPr>
              <a:t>In the extracted folder, look for the file</a:t>
            </a:r>
            <a:r>
              <a:rPr lang="en-US" sz="900" i="1" kern="1200" dirty="0">
                <a:solidFill>
                  <a:schemeClr val="tx1"/>
                </a:solidFill>
                <a:effectLst/>
                <a:latin typeface="+mn-lt"/>
                <a:ea typeface="+mn-ea"/>
                <a:cs typeface="+mn-cs"/>
              </a:rPr>
              <a:t> ~/bin/</a:t>
            </a:r>
            <a:r>
              <a:rPr lang="en-US" sz="900" i="1" kern="1200" dirty="0" err="1">
                <a:solidFill>
                  <a:schemeClr val="tx1"/>
                </a:solidFill>
                <a:effectLst/>
                <a:latin typeface="+mn-lt"/>
                <a:ea typeface="+mn-ea"/>
                <a:cs typeface="+mn-cs"/>
              </a:rPr>
              <a:t>obj</a:t>
            </a:r>
            <a:r>
              <a:rPr lang="en-US" sz="900" i="1" kern="1200" dirty="0">
                <a:solidFill>
                  <a:schemeClr val="tx1"/>
                </a:solidFill>
                <a:effectLst/>
                <a:latin typeface="+mn-lt"/>
                <a:ea typeface="+mn-ea"/>
                <a:cs typeface="+mn-cs"/>
              </a:rPr>
              <a:t>-syntax-</a:t>
            </a:r>
            <a:r>
              <a:rPr lang="en-US" sz="900" i="1" kern="1200" dirty="0" err="1">
                <a:solidFill>
                  <a:schemeClr val="tx1"/>
                </a:solidFill>
                <a:effectLst/>
                <a:latin typeface="+mn-lt"/>
                <a:ea typeface="+mn-ea"/>
                <a:cs typeface="+mn-cs"/>
              </a:rPr>
              <a:t>highlighting.vsix</a:t>
            </a:r>
            <a:r>
              <a:rPr lang="en-US" sz="900" kern="1200" dirty="0">
                <a:solidFill>
                  <a:schemeClr val="tx1"/>
                </a:solidFill>
                <a:effectLst/>
                <a:latin typeface="+mn-lt"/>
                <a:ea typeface="+mn-ea"/>
                <a:cs typeface="+mn-cs"/>
              </a:rPr>
              <a:t>. Double-click on this file. It will install additional syntax coloring into VS2015 to make the Objective C code look better.</a:t>
            </a:r>
          </a:p>
          <a:p>
            <a:pPr marL="171450" indent="-171450">
              <a:buFontTx/>
              <a:buChar char="-"/>
            </a:pPr>
            <a:r>
              <a:rPr lang="en-US" sz="900" kern="1200" dirty="0">
                <a:solidFill>
                  <a:schemeClr val="tx1"/>
                </a:solidFill>
                <a:effectLst/>
                <a:latin typeface="+mn-lt"/>
                <a:ea typeface="+mn-ea"/>
                <a:cs typeface="+mn-cs"/>
              </a:rPr>
              <a:t>Open the sample project in VS2015: </a:t>
            </a:r>
            <a:r>
              <a:rPr lang="en-US" sz="900" i="1" kern="1200" dirty="0" err="1">
                <a:solidFill>
                  <a:schemeClr val="tx1"/>
                </a:solidFill>
                <a:effectLst/>
                <a:latin typeface="+mn-lt"/>
                <a:ea typeface="+mn-ea"/>
                <a:cs typeface="+mn-cs"/>
              </a:rPr>
              <a:t>winobjc</a:t>
            </a:r>
            <a:r>
              <a:rPr lang="en-US" sz="900" i="1" kern="1200" dirty="0">
                <a:solidFill>
                  <a:schemeClr val="tx1"/>
                </a:solidFill>
                <a:effectLst/>
                <a:latin typeface="+mn-lt"/>
                <a:ea typeface="+mn-ea"/>
                <a:cs typeface="+mn-cs"/>
              </a:rPr>
              <a:t>/samples/</a:t>
            </a:r>
            <a:r>
              <a:rPr lang="en-US" sz="900" i="1" kern="1200" dirty="0" err="1">
                <a:solidFill>
                  <a:schemeClr val="tx1"/>
                </a:solidFill>
                <a:effectLst/>
                <a:latin typeface="+mn-lt"/>
                <a:ea typeface="+mn-ea"/>
                <a:cs typeface="+mn-cs"/>
              </a:rPr>
              <a:t>WOCCatalog</a:t>
            </a:r>
            <a:endParaRPr lang="en-US" sz="900" i="1" kern="1200" dirty="0">
              <a:solidFill>
                <a:schemeClr val="tx1"/>
              </a:solidFill>
              <a:effectLst/>
              <a:latin typeface="+mn-lt"/>
              <a:ea typeface="+mn-ea"/>
              <a:cs typeface="+mn-cs"/>
            </a:endParaRPr>
          </a:p>
          <a:p>
            <a:pPr marL="514350" lvl="1" indent="-171450">
              <a:buFontTx/>
              <a:buChar char="-"/>
            </a:pPr>
            <a:r>
              <a:rPr lang="en-US" sz="900" kern="1200" dirty="0">
                <a:solidFill>
                  <a:schemeClr val="tx1"/>
                </a:solidFill>
                <a:effectLst/>
                <a:latin typeface="+mn-lt"/>
                <a:ea typeface="+mn-ea"/>
                <a:cs typeface="+mn-cs"/>
              </a:rPr>
              <a:t>Compile</a:t>
            </a:r>
            <a:r>
              <a:rPr lang="en-US" sz="900" kern="1200" baseline="0" dirty="0">
                <a:solidFill>
                  <a:schemeClr val="tx1"/>
                </a:solidFill>
                <a:effectLst/>
                <a:latin typeface="+mn-lt"/>
                <a:ea typeface="+mn-ea"/>
                <a:cs typeface="+mn-cs"/>
              </a:rPr>
              <a:t> and run the sample, showcasing the various elements</a:t>
            </a:r>
          </a:p>
          <a:p>
            <a:pPr marL="857250" lvl="2" indent="-171450">
              <a:buFontTx/>
              <a:buChar char="-"/>
            </a:pPr>
            <a:r>
              <a:rPr lang="en-US" sz="900" kern="1200" dirty="0">
                <a:solidFill>
                  <a:schemeClr val="tx1"/>
                </a:solidFill>
                <a:effectLst/>
                <a:latin typeface="+mn-lt"/>
                <a:ea typeface="+mn-ea"/>
                <a:cs typeface="+mn-cs"/>
              </a:rPr>
              <a:t>In the app, click on "Display Mode", then click around in the first control to show different display layouts. App resolution will change a few times. Go back to Native then hit </a:t>
            </a:r>
            <a:r>
              <a:rPr lang="en-US" sz="900" b="1" kern="1200" dirty="0">
                <a:solidFill>
                  <a:schemeClr val="tx1"/>
                </a:solidFill>
                <a:effectLst/>
                <a:latin typeface="+mn-lt"/>
                <a:ea typeface="+mn-ea"/>
                <a:cs typeface="+mn-cs"/>
              </a:rPr>
              <a:t>Back</a:t>
            </a:r>
            <a:r>
              <a:rPr lang="en-US" sz="900" kern="1200" dirty="0">
                <a:solidFill>
                  <a:schemeClr val="tx1"/>
                </a:solidFill>
                <a:effectLst/>
                <a:latin typeface="+mn-lt"/>
                <a:ea typeface="+mn-ea"/>
                <a:cs typeface="+mn-cs"/>
              </a:rPr>
              <a:t> in the upper left corner.</a:t>
            </a:r>
          </a:p>
          <a:p>
            <a:pPr marL="857250" lvl="2" indent="-171450">
              <a:buFontTx/>
              <a:buChar char="-"/>
            </a:pPr>
            <a:r>
              <a:rPr lang="en-US" sz="900" kern="1200" dirty="0">
                <a:solidFill>
                  <a:schemeClr val="tx1"/>
                </a:solidFill>
                <a:effectLst/>
                <a:latin typeface="+mn-lt"/>
                <a:ea typeface="+mn-ea"/>
                <a:cs typeface="+mn-cs"/>
              </a:rPr>
              <a:t>In the app, click on "Controls". Play with the controls while talking then hit </a:t>
            </a:r>
            <a:r>
              <a:rPr lang="en-US" sz="900" b="1" kern="1200" dirty="0">
                <a:solidFill>
                  <a:schemeClr val="tx1"/>
                </a:solidFill>
                <a:effectLst/>
                <a:latin typeface="+mn-lt"/>
                <a:ea typeface="+mn-ea"/>
                <a:cs typeface="+mn-cs"/>
              </a:rPr>
              <a:t>Back</a:t>
            </a:r>
            <a:r>
              <a:rPr lang="en-US" sz="900" kern="1200" dirty="0">
                <a:solidFill>
                  <a:schemeClr val="tx1"/>
                </a:solidFill>
                <a:effectLst/>
                <a:latin typeface="+mn-lt"/>
                <a:ea typeface="+mn-ea"/>
                <a:cs typeface="+mn-cs"/>
              </a:rPr>
              <a:t> in the upper left corner.</a:t>
            </a:r>
          </a:p>
          <a:p>
            <a:pPr marL="857250" lvl="2" indent="-171450">
              <a:buFontTx/>
              <a:buChar char="-"/>
            </a:pPr>
            <a:r>
              <a:rPr lang="en-US" sz="900" kern="1200" dirty="0">
                <a:solidFill>
                  <a:schemeClr val="tx1"/>
                </a:solidFill>
                <a:effectLst/>
                <a:latin typeface="+mn-lt"/>
                <a:ea typeface="+mn-ea"/>
                <a:cs typeface="+mn-cs"/>
              </a:rPr>
              <a:t>In the app, click on "Pickers". Show the date and time picker.</a:t>
            </a:r>
          </a:p>
          <a:p>
            <a:pPr marL="857250" lvl="2" indent="-171450">
              <a:buFontTx/>
              <a:buChar char="-"/>
            </a:pPr>
            <a:r>
              <a:rPr lang="en-US" sz="900" kern="1200" dirty="0">
                <a:solidFill>
                  <a:schemeClr val="tx1"/>
                </a:solidFill>
                <a:effectLst/>
                <a:latin typeface="+mn-lt"/>
                <a:ea typeface="+mn-ea"/>
                <a:cs typeface="+mn-cs"/>
              </a:rPr>
              <a:t>In the app, click on "Alerts". Play with a few of the alert examples while talking. Hit </a:t>
            </a:r>
            <a:r>
              <a:rPr lang="en-US" sz="900" b="1" kern="1200" dirty="0">
                <a:solidFill>
                  <a:schemeClr val="tx1"/>
                </a:solidFill>
                <a:effectLst/>
                <a:latin typeface="+mn-lt"/>
                <a:ea typeface="+mn-ea"/>
                <a:cs typeface="+mn-cs"/>
              </a:rPr>
              <a:t>Back</a:t>
            </a:r>
            <a:r>
              <a:rPr lang="en-US" sz="900" kern="1200" dirty="0">
                <a:solidFill>
                  <a:schemeClr val="tx1"/>
                </a:solidFill>
                <a:effectLst/>
                <a:latin typeface="+mn-lt"/>
                <a:ea typeface="+mn-ea"/>
                <a:cs typeface="+mn-cs"/>
              </a:rPr>
              <a:t> when done.</a:t>
            </a:r>
          </a:p>
          <a:p>
            <a:pPr marL="857250" lvl="2" indent="-171450">
              <a:buFontTx/>
              <a:buChar char="-"/>
            </a:pPr>
            <a:r>
              <a:rPr lang="en-US" sz="900" kern="1200" dirty="0">
                <a:solidFill>
                  <a:schemeClr val="tx1"/>
                </a:solidFill>
                <a:effectLst/>
                <a:latin typeface="+mn-lt"/>
                <a:ea typeface="+mn-ea"/>
                <a:cs typeface="+mn-cs"/>
              </a:rPr>
              <a:t>In the app, click on each of "Open GLES 1.1", "Open GLES 2.0" and "Open </a:t>
            </a:r>
            <a:r>
              <a:rPr lang="en-US" sz="900" kern="1200" dirty="0" err="1">
                <a:solidFill>
                  <a:schemeClr val="tx1"/>
                </a:solidFill>
                <a:effectLst/>
                <a:latin typeface="+mn-lt"/>
                <a:ea typeface="+mn-ea"/>
                <a:cs typeface="+mn-cs"/>
              </a:rPr>
              <a:t>GLKit</a:t>
            </a:r>
            <a:r>
              <a:rPr lang="en-US" sz="900" kern="1200" dirty="0">
                <a:solidFill>
                  <a:schemeClr val="tx1"/>
                </a:solidFill>
                <a:effectLst/>
                <a:latin typeface="+mn-lt"/>
                <a:ea typeface="+mn-ea"/>
                <a:cs typeface="+mn-cs"/>
              </a:rPr>
              <a:t>".</a:t>
            </a:r>
          </a:p>
          <a:p>
            <a:pPr marL="1200150" lvl="3" indent="-171450">
              <a:buFontTx/>
              <a:buChar char="-"/>
            </a:pPr>
            <a:r>
              <a:rPr lang="en-US" sz="900" kern="1200" dirty="0">
                <a:solidFill>
                  <a:schemeClr val="tx1"/>
                </a:solidFill>
                <a:effectLst/>
                <a:latin typeface="+mn-lt"/>
                <a:ea typeface="+mn-ea"/>
                <a:cs typeface="+mn-cs"/>
              </a:rPr>
              <a:t>We use ANGLE to redirect Open GL calls to DirectX for excellent performance – for either the preset </a:t>
            </a:r>
            <a:r>
              <a:rPr lang="en-US" sz="900" kern="1200" dirty="0" err="1">
                <a:solidFill>
                  <a:schemeClr val="tx1"/>
                </a:solidFill>
                <a:effectLst/>
                <a:latin typeface="+mn-lt"/>
                <a:ea typeface="+mn-ea"/>
                <a:cs typeface="+mn-cs"/>
              </a:rPr>
              <a:t>shaders</a:t>
            </a:r>
            <a:r>
              <a:rPr lang="en-US" sz="900" kern="1200" dirty="0">
                <a:solidFill>
                  <a:schemeClr val="tx1"/>
                </a:solidFill>
                <a:effectLst/>
                <a:latin typeface="+mn-lt"/>
                <a:ea typeface="+mn-ea"/>
                <a:cs typeface="+mn-cs"/>
              </a:rPr>
              <a:t> in </a:t>
            </a:r>
            <a:r>
              <a:rPr lang="en-US" sz="900" kern="1200" dirty="0" err="1">
                <a:solidFill>
                  <a:schemeClr val="tx1"/>
                </a:solidFill>
                <a:effectLst/>
                <a:latin typeface="+mn-lt"/>
                <a:ea typeface="+mn-ea"/>
                <a:cs typeface="+mn-cs"/>
              </a:rPr>
              <a:t>OpenGLES</a:t>
            </a:r>
            <a:r>
              <a:rPr lang="en-US" sz="900" kern="1200" dirty="0">
                <a:solidFill>
                  <a:schemeClr val="tx1"/>
                </a:solidFill>
                <a:effectLst/>
                <a:latin typeface="+mn-lt"/>
                <a:ea typeface="+mn-ea"/>
                <a:cs typeface="+mn-cs"/>
              </a:rPr>
              <a:t> 1 or programmable </a:t>
            </a:r>
            <a:r>
              <a:rPr lang="en-US" sz="900" kern="1200" dirty="0" err="1">
                <a:solidFill>
                  <a:schemeClr val="tx1"/>
                </a:solidFill>
                <a:effectLst/>
                <a:latin typeface="+mn-lt"/>
                <a:ea typeface="+mn-ea"/>
                <a:cs typeface="+mn-cs"/>
              </a:rPr>
              <a:t>shaders</a:t>
            </a:r>
            <a:r>
              <a:rPr lang="en-US" sz="900" kern="1200" dirty="0">
                <a:solidFill>
                  <a:schemeClr val="tx1"/>
                </a:solidFill>
                <a:effectLst/>
                <a:latin typeface="+mn-lt"/>
                <a:ea typeface="+mn-ea"/>
                <a:cs typeface="+mn-cs"/>
              </a:rPr>
              <a:t> in </a:t>
            </a:r>
            <a:r>
              <a:rPr lang="en-US" sz="900" kern="1200" dirty="0" err="1">
                <a:solidFill>
                  <a:schemeClr val="tx1"/>
                </a:solidFill>
                <a:effectLst/>
                <a:latin typeface="+mn-lt"/>
                <a:ea typeface="+mn-ea"/>
                <a:cs typeface="+mn-cs"/>
              </a:rPr>
              <a:t>OpenGLES</a:t>
            </a:r>
            <a:r>
              <a:rPr lang="en-US" sz="900" kern="1200" dirty="0">
                <a:solidFill>
                  <a:schemeClr val="tx1"/>
                </a:solidFill>
                <a:effectLst/>
                <a:latin typeface="+mn-lt"/>
                <a:ea typeface="+mn-ea"/>
                <a:cs typeface="+mn-cs"/>
              </a:rPr>
              <a:t> 2 and GLKIT.</a:t>
            </a:r>
          </a:p>
          <a:p>
            <a:pPr marL="857250" lvl="2" indent="-171450">
              <a:buFontTx/>
              <a:buChar char="-"/>
            </a:pPr>
            <a:r>
              <a:rPr lang="en-US" sz="900" kern="1200" dirty="0">
                <a:solidFill>
                  <a:schemeClr val="tx1"/>
                </a:solidFill>
                <a:effectLst/>
                <a:latin typeface="+mn-lt"/>
                <a:ea typeface="+mn-ea"/>
                <a:cs typeface="+mn-cs"/>
              </a:rPr>
              <a:t>In the app, click on "</a:t>
            </a:r>
            <a:r>
              <a:rPr lang="en-US" sz="900" kern="1200" dirty="0" err="1">
                <a:solidFill>
                  <a:schemeClr val="tx1"/>
                </a:solidFill>
                <a:effectLst/>
                <a:latin typeface="+mn-lt"/>
                <a:ea typeface="+mn-ea"/>
                <a:cs typeface="+mn-cs"/>
              </a:rPr>
              <a:t>XAMLControls</a:t>
            </a:r>
            <a:r>
              <a:rPr lang="en-US" sz="900" kern="1200" dirty="0">
                <a:solidFill>
                  <a:schemeClr val="tx1"/>
                </a:solidFill>
                <a:effectLst/>
                <a:latin typeface="+mn-lt"/>
                <a:ea typeface="+mn-ea"/>
                <a:cs typeface="+mn-cs"/>
              </a:rPr>
              <a:t>". The video will play. You can let it go a few moments then press the pause button.</a:t>
            </a:r>
          </a:p>
          <a:p>
            <a:pPr marL="171450" indent="-171450">
              <a:buFontTx/>
              <a:buChar char="-"/>
            </a:pPr>
            <a:r>
              <a:rPr lang="en-US" sz="900" kern="1200" dirty="0">
                <a:solidFill>
                  <a:schemeClr val="tx1"/>
                </a:solidFill>
                <a:effectLst/>
                <a:latin typeface="+mn-lt"/>
                <a:ea typeface="+mn-ea"/>
                <a:cs typeface="+mn-cs"/>
              </a:rPr>
              <a:t>Flip back to Visual Studio. You don't need to stop the app. Go to the Solution Explorer window and click on </a:t>
            </a:r>
            <a:r>
              <a:rPr lang="en-US" sz="900" i="1" kern="1200" dirty="0" err="1">
                <a:solidFill>
                  <a:schemeClr val="tx1"/>
                </a:solidFill>
                <a:effectLst/>
                <a:latin typeface="+mn-lt"/>
                <a:ea typeface="+mn-ea"/>
                <a:cs typeface="+mn-cs"/>
              </a:rPr>
              <a:t>XamlViewController.m</a:t>
            </a:r>
            <a:r>
              <a:rPr lang="en-US" sz="900" i="1"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 new edit window will appear. Click down a few screens to find the line that says:</a:t>
            </a:r>
          </a:p>
          <a:p>
            <a:pPr marL="514350" lvl="1" indent="-171450">
              <a:buFontTx/>
              <a:buChar char="-"/>
            </a:pPr>
            <a:r>
              <a:rPr lang="en-US" sz="900" kern="1200" dirty="0" err="1">
                <a:solidFill>
                  <a:schemeClr val="tx1"/>
                </a:solidFill>
                <a:effectLst/>
                <a:latin typeface="+mn-lt"/>
                <a:ea typeface="+mn-ea"/>
                <a:cs typeface="+mn-cs"/>
              </a:rPr>
              <a:t>self.playPauseButton</a:t>
            </a:r>
            <a:r>
              <a:rPr lang="en-US" sz="900" kern="1200" dirty="0">
                <a:solidFill>
                  <a:schemeClr val="tx1"/>
                </a:solidFill>
                <a:effectLst/>
                <a:latin typeface="+mn-lt"/>
                <a:ea typeface="+mn-ea"/>
                <a:cs typeface="+mn-cs"/>
              </a:rPr>
              <a:t> = [</a:t>
            </a:r>
            <a:r>
              <a:rPr lang="en-US" sz="900" kern="1200" dirty="0" err="1">
                <a:solidFill>
                  <a:schemeClr val="tx1"/>
                </a:solidFill>
                <a:effectLst/>
                <a:latin typeface="+mn-lt"/>
                <a:ea typeface="+mn-ea"/>
                <a:cs typeface="+mn-cs"/>
              </a:rPr>
              <a:t>WXCButton</a:t>
            </a:r>
            <a:r>
              <a:rPr lang="en-US" sz="900" kern="1200" dirty="0">
                <a:solidFill>
                  <a:schemeClr val="tx1"/>
                </a:solidFill>
                <a:effectLst/>
                <a:latin typeface="+mn-lt"/>
                <a:ea typeface="+mn-ea"/>
                <a:cs typeface="+mn-cs"/>
              </a:rPr>
              <a:t> create];</a:t>
            </a:r>
          </a:p>
          <a:p>
            <a:pPr marL="514350" lvl="1" indent="-171450">
              <a:buFontTx/>
              <a:buChar char="-"/>
            </a:pPr>
            <a:r>
              <a:rPr lang="en-US" sz="900" kern="1200" dirty="0">
                <a:solidFill>
                  <a:schemeClr val="tx1"/>
                </a:solidFill>
                <a:effectLst/>
                <a:latin typeface="+mn-lt"/>
                <a:ea typeface="+mn-ea"/>
                <a:cs typeface="+mn-cs"/>
              </a:rPr>
              <a:t>Here's the code for the page we just saw. You can see that we've added Objective-C projections to UWP</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objects with the iOS bridge to support the popular Windows UI features. This lets you integrate additional Windows features to your application as you progress.</a:t>
            </a:r>
          </a:p>
        </p:txBody>
      </p:sp>
      <p:sp>
        <p:nvSpPr>
          <p:cNvPr id="4" name="Slide Number Placeholder 3"/>
          <p:cNvSpPr>
            <a:spLocks noGrp="1"/>
          </p:cNvSpPr>
          <p:nvPr>
            <p:ph type="sldNum" sz="quarter" idx="10"/>
          </p:nvPr>
        </p:nvSpPr>
        <p:spPr/>
        <p:txBody>
          <a:bodyPr/>
          <a:lstStyle/>
          <a:p>
            <a:fld id="{36DAC288-28CF-40C3-A408-271E9A37F250}" type="slidenum">
              <a:rPr lang="en-US" smtClean="0"/>
              <a:t>22</a:t>
            </a:fld>
            <a:endParaRPr lang="en-US"/>
          </a:p>
        </p:txBody>
      </p:sp>
    </p:spTree>
    <p:extLst>
      <p:ext uri="{BB962C8B-B14F-4D97-AF65-F5344CB8AC3E}">
        <p14:creationId xmlns:p14="http://schemas.microsoft.com/office/powerpoint/2010/main" val="1631349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a:t>To recap:</a:t>
            </a:r>
            <a:endParaRPr lang="en-US" baseline="0" dirty="0"/>
          </a:p>
          <a:p>
            <a:pPr marL="171450" indent="-171450">
              <a:buFontTx/>
              <a:buChar char="-"/>
            </a:pPr>
            <a:endParaRPr lang="en-US" baseline="0" dirty="0"/>
          </a:p>
          <a:p>
            <a:pPr marL="171450" indent="-171450">
              <a:buFontTx/>
              <a:buChar char="-"/>
            </a:pPr>
            <a:r>
              <a:rPr lang="en-US" baseline="0" dirty="0"/>
              <a:t>We’re continuously expanding partnerships with top </a:t>
            </a:r>
            <a:r>
              <a:rPr lang="en-US" b="1" baseline="0" dirty="0"/>
              <a:t>middleware providers </a:t>
            </a:r>
            <a:r>
              <a:rPr lang="en-US" baseline="0" dirty="0"/>
              <a:t>to ensure you can continue to use your current ecosystem of tools</a:t>
            </a:r>
          </a:p>
          <a:p>
            <a:pPr marL="171450" marR="0" indent="-171450" algn="l" defTabSz="685800" rtl="0" eaLnBrk="1" fontAlgn="auto" latinLnBrk="0" hangingPunct="1">
              <a:lnSpc>
                <a:spcPct val="100000"/>
              </a:lnSpc>
              <a:spcBef>
                <a:spcPts val="0"/>
              </a:spcBef>
              <a:spcAft>
                <a:spcPts val="0"/>
              </a:spcAft>
              <a:buClrTx/>
              <a:buSzTx/>
              <a:buFontTx/>
              <a:buChar char="-"/>
              <a:tabLst/>
              <a:defRPr/>
            </a:pPr>
            <a:r>
              <a:rPr lang="en-US" b="0" baseline="0" dirty="0"/>
              <a:t>With our out-of-the-box support for </a:t>
            </a:r>
            <a:r>
              <a:rPr lang="en-US" b="1" baseline="0" dirty="0"/>
              <a:t>Apache Cordova </a:t>
            </a:r>
            <a:r>
              <a:rPr lang="en-US" b="0" baseline="0" dirty="0"/>
              <a:t>in Visual Studio 2015 and mechanisms to </a:t>
            </a:r>
            <a:r>
              <a:rPr lang="en-US" b="1" baseline="0" dirty="0"/>
              <a:t>create web apps that can natively access Windows features</a:t>
            </a:r>
            <a:r>
              <a:rPr lang="en-US" b="0" baseline="0" dirty="0"/>
              <a:t>, you can extend your investments on the web to Windows 10</a:t>
            </a:r>
            <a:endParaRPr lang="en-US" b="0" dirty="0"/>
          </a:p>
          <a:p>
            <a:pPr marL="171450" marR="0" indent="-171450" algn="l" defTabSz="685800" rtl="0" eaLnBrk="1" fontAlgn="auto" latinLnBrk="0" hangingPunct="1">
              <a:lnSpc>
                <a:spcPct val="100000"/>
              </a:lnSpc>
              <a:spcBef>
                <a:spcPts val="0"/>
              </a:spcBef>
              <a:spcAft>
                <a:spcPts val="0"/>
              </a:spcAft>
              <a:buClrTx/>
              <a:buSzTx/>
              <a:buFontTx/>
              <a:buChar char="-"/>
              <a:tabLst/>
              <a:defRPr/>
            </a:pPr>
            <a:r>
              <a:rPr lang="en-US" b="0" baseline="0" dirty="0"/>
              <a:t>Finally, </a:t>
            </a:r>
            <a:r>
              <a:rPr lang="en-US" baseline="0" dirty="0"/>
              <a:t>a number of </a:t>
            </a:r>
            <a:r>
              <a:rPr lang="en-US" b="1" baseline="0" dirty="0"/>
              <a:t>bridging technologies </a:t>
            </a:r>
            <a:r>
              <a:rPr lang="en-US" baseline="0" dirty="0"/>
              <a:t>and porting guidance is being created by Microsoft, partners and the community to accelerate the adoption of the Universal Windows Platform</a:t>
            </a:r>
          </a:p>
        </p:txBody>
      </p:sp>
      <p:sp>
        <p:nvSpPr>
          <p:cNvPr id="4" name="Slide Number Placeholder 3"/>
          <p:cNvSpPr>
            <a:spLocks noGrp="1"/>
          </p:cNvSpPr>
          <p:nvPr>
            <p:ph type="sldNum" sz="quarter" idx="10"/>
          </p:nvPr>
        </p:nvSpPr>
        <p:spPr/>
        <p:txBody>
          <a:bodyPr/>
          <a:lstStyle/>
          <a:p>
            <a:fld id="{36DAC288-28CF-40C3-A408-271E9A37F250}" type="slidenum">
              <a:rPr lang="en-US" smtClean="0"/>
              <a:t>23</a:t>
            </a:fld>
            <a:endParaRPr lang="en-US"/>
          </a:p>
        </p:txBody>
      </p:sp>
    </p:spTree>
    <p:extLst>
      <p:ext uri="{BB962C8B-B14F-4D97-AF65-F5344CB8AC3E}">
        <p14:creationId xmlns:p14="http://schemas.microsoft.com/office/powerpoint/2010/main" val="333751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defRPr/>
            </a:pPr>
            <a:r>
              <a:rPr lang="en-US" sz="1200" kern="1200" baseline="0" dirty="0">
                <a:solidFill>
                  <a:schemeClr val="tx1"/>
                </a:solidFill>
                <a:effectLst/>
                <a:latin typeface="+mn-lt"/>
                <a:ea typeface="+mn-ea"/>
                <a:cs typeface="+mn-cs"/>
              </a:rPr>
              <a:t>It has </a:t>
            </a:r>
            <a:r>
              <a:rPr lang="en-US" sz="1200" dirty="0"/>
              <a:t>been </a:t>
            </a:r>
            <a:r>
              <a:rPr lang="en-US" sz="1200" kern="1200" baseline="0" dirty="0">
                <a:solidFill>
                  <a:schemeClr val="tx1"/>
                </a:solidFill>
                <a:effectLst/>
                <a:latin typeface="+mn-lt"/>
                <a:ea typeface="+mn-ea"/>
                <a:cs typeface="+mn-cs"/>
              </a:rPr>
              <a:t>a real journey for us to get to one Windows with Windows 10. Over time we have merged the different operating systems and devices into one, starting by merging the lower level parts of the OS, then the developer experience, and now with Windows 10, we have unified all of the Windows family.</a:t>
            </a:r>
            <a:endParaRPr lang="en-US" sz="1200" dirty="0"/>
          </a:p>
          <a:p>
            <a:pPr defTabSz="924916">
              <a:defRPr/>
            </a:pPr>
            <a:endParaRPr lang="en-US" sz="1200" dirty="0"/>
          </a:p>
          <a:p>
            <a:pPr defTabSz="924916">
              <a:defRPr/>
            </a:pPr>
            <a:r>
              <a:rPr lang="en-US" sz="1200" kern="1200" dirty="0">
                <a:solidFill>
                  <a:schemeClr val="tx1"/>
                </a:solidFill>
                <a:effectLst/>
                <a:latin typeface="+mn-lt"/>
                <a:ea typeface="+mn-ea"/>
                <a:cs typeface="+mn-cs"/>
              </a:rPr>
              <a:t>At</a:t>
            </a:r>
            <a:r>
              <a:rPr lang="en-US" sz="1200" kern="1200" baseline="0" dirty="0">
                <a:solidFill>
                  <a:schemeClr val="tx1"/>
                </a:solidFill>
                <a:effectLst/>
                <a:latin typeface="+mn-lt"/>
                <a:ea typeface="+mn-ea"/>
                <a:cs typeface="+mn-cs"/>
              </a:rPr>
              <a:t> the same time, we have been able to quickly add several new device families to Windows. </a:t>
            </a:r>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has been a multiyear journey and with Windows 10 we now have one core operating system, one app platform, and one Store to empower developers to reach their Windows customers wherever they are and on whatever device they happen to be using.</a:t>
            </a:r>
            <a:endParaRPr lang="en-US" sz="1200"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3</a:t>
            </a:fld>
            <a:endParaRPr lang="en-US">
              <a:solidFill>
                <a:prstClr val="black"/>
              </a:solidFill>
              <a:latin typeface="Arial"/>
            </a:endParaRPr>
          </a:p>
        </p:txBody>
      </p:sp>
    </p:spTree>
    <p:extLst>
      <p:ext uri="{BB962C8B-B14F-4D97-AF65-F5344CB8AC3E}">
        <p14:creationId xmlns:p14="http://schemas.microsoft.com/office/powerpoint/2010/main" val="1836644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10/25/2016 10:30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recognize that you have code on</a:t>
            </a:r>
            <a:r>
              <a:rPr lang="en-US" baseline="0" dirty="0"/>
              <a:t> various platforms that you may want to use as a starting point to bring your own apps to the Universal Windows Platform. As mentioned, we are committed to help accelerate that work through </a:t>
            </a:r>
            <a:r>
              <a:rPr lang="en-US" b="1" baseline="0" dirty="0"/>
              <a:t>porting guidance, tooling (bridges) and added capabilities </a:t>
            </a:r>
            <a:r>
              <a:rPr lang="en-US" baseline="0" dirty="0"/>
              <a:t>in the Universal Windows Platform.</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4</a:t>
            </a:fld>
            <a:endParaRPr lang="en-US">
              <a:solidFill>
                <a:prstClr val="black"/>
              </a:solidFill>
              <a:latin typeface="Arial"/>
            </a:endParaRPr>
          </a:p>
        </p:txBody>
      </p:sp>
    </p:spTree>
    <p:extLst>
      <p:ext uri="{BB962C8B-B14F-4D97-AF65-F5344CB8AC3E}">
        <p14:creationId xmlns:p14="http://schemas.microsoft.com/office/powerpoint/2010/main" val="166921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11"/>
              </a:spcBef>
              <a:spcAft>
                <a:spcPts val="611"/>
              </a:spcAft>
            </a:pPr>
            <a:r>
              <a:rPr lang="en-US" dirty="0">
                <a:gradFill>
                  <a:gsLst>
                    <a:gs pos="0">
                      <a:schemeClr val="tx1"/>
                    </a:gs>
                    <a:gs pos="100000">
                      <a:schemeClr val="tx1"/>
                    </a:gs>
                  </a:gsLst>
                  <a:lin ang="5400000" scaled="1"/>
                </a:gradFill>
              </a:rPr>
              <a:t>Wherever your code was</a:t>
            </a:r>
            <a:r>
              <a:rPr lang="en-US" baseline="0" dirty="0">
                <a:gradFill>
                  <a:gsLst>
                    <a:gs pos="0">
                      <a:schemeClr val="tx1"/>
                    </a:gs>
                    <a:gs pos="100000">
                      <a:schemeClr val="tx1"/>
                    </a:gs>
                  </a:gsLst>
                  <a:lin ang="5400000" scaled="1"/>
                </a:gradFill>
              </a:rPr>
              <a:t> born, we want to help accelerate in bringing it to Windows and the Universal Windows Platform. To do so, we have several approaches:</a:t>
            </a:r>
          </a:p>
          <a:p>
            <a:pPr>
              <a:lnSpc>
                <a:spcPct val="90000"/>
              </a:lnSpc>
              <a:spcBef>
                <a:spcPts val="611"/>
              </a:spcBef>
              <a:spcAft>
                <a:spcPts val="611"/>
              </a:spcAft>
            </a:pPr>
            <a:endParaRPr lang="en-US" baseline="0" dirty="0">
              <a:gradFill>
                <a:gsLst>
                  <a:gs pos="0">
                    <a:schemeClr val="tx1"/>
                  </a:gs>
                  <a:gs pos="100000">
                    <a:schemeClr val="tx1"/>
                  </a:gs>
                </a:gsLst>
                <a:lin ang="5400000" scaled="1"/>
              </a:gradFill>
            </a:endParaRPr>
          </a:p>
          <a:p>
            <a:pPr marL="171450" indent="-171450">
              <a:lnSpc>
                <a:spcPct val="90000"/>
              </a:lnSpc>
              <a:spcBef>
                <a:spcPts val="611"/>
              </a:spcBef>
              <a:spcAft>
                <a:spcPts val="611"/>
              </a:spcAft>
              <a:buFontTx/>
              <a:buChar char="-"/>
            </a:pPr>
            <a:r>
              <a:rPr lang="en-US" b="1" baseline="0" dirty="0">
                <a:gradFill>
                  <a:gsLst>
                    <a:gs pos="0">
                      <a:schemeClr val="tx1"/>
                    </a:gs>
                    <a:gs pos="100000">
                      <a:schemeClr val="tx1"/>
                    </a:gs>
                  </a:gsLst>
                  <a:lin ang="5400000" scaled="1"/>
                </a:gradFill>
              </a:rPr>
              <a:t>Porting guidance </a:t>
            </a:r>
            <a:r>
              <a:rPr lang="en-US" baseline="0" dirty="0">
                <a:gradFill>
                  <a:gsLst>
                    <a:gs pos="0">
                      <a:schemeClr val="tx1"/>
                    </a:gs>
                    <a:gs pos="100000">
                      <a:schemeClr val="tx1"/>
                    </a:gs>
                  </a:gsLst>
                  <a:lin ang="5400000" scaled="1"/>
                </a:gradFill>
              </a:rPr>
              <a:t>for platforms like Universal Windows 8.x apps, Windows Phone Silverlight apps, Android and iOS apps for when you want to natively bring your app to UWP, taking advantage of everything it has to offer from language to tooling. We’re continuously updating and expanding this porting guidance to enable accelerated adoption of UWP</a:t>
            </a:r>
          </a:p>
          <a:p>
            <a:pPr marL="171450" indent="-171450">
              <a:lnSpc>
                <a:spcPct val="90000"/>
              </a:lnSpc>
              <a:spcBef>
                <a:spcPts val="611"/>
              </a:spcBef>
              <a:spcAft>
                <a:spcPts val="611"/>
              </a:spcAft>
              <a:buFontTx/>
              <a:buChar char="-"/>
            </a:pPr>
            <a:endParaRPr lang="en-US" dirty="0">
              <a:gradFill>
                <a:gsLst>
                  <a:gs pos="0">
                    <a:schemeClr val="tx1"/>
                  </a:gs>
                  <a:gs pos="100000">
                    <a:schemeClr val="tx1"/>
                  </a:gs>
                </a:gsLst>
                <a:lin ang="5400000" scaled="1"/>
              </a:gradFill>
            </a:endParaRPr>
          </a:p>
          <a:p>
            <a:pPr marL="171450" indent="-171450">
              <a:lnSpc>
                <a:spcPct val="90000"/>
              </a:lnSpc>
              <a:spcBef>
                <a:spcPts val="611"/>
              </a:spcBef>
              <a:spcAft>
                <a:spcPts val="611"/>
              </a:spcAft>
              <a:buFontTx/>
              <a:buChar char="-"/>
            </a:pPr>
            <a:r>
              <a:rPr lang="en-US" dirty="0">
                <a:gradFill>
                  <a:gsLst>
                    <a:gs pos="0">
                      <a:schemeClr val="tx1"/>
                    </a:gs>
                    <a:gs pos="100000">
                      <a:schemeClr val="tx1"/>
                    </a:gs>
                  </a:gsLst>
                  <a:lin ang="5400000" scaled="1"/>
                </a:gradFill>
              </a:rPr>
              <a:t>Partnerships with </a:t>
            </a:r>
            <a:r>
              <a:rPr lang="en-US" b="1" dirty="0">
                <a:gradFill>
                  <a:gsLst>
                    <a:gs pos="0">
                      <a:schemeClr val="tx1"/>
                    </a:gs>
                    <a:gs pos="100000">
                      <a:schemeClr val="tx1"/>
                    </a:gs>
                  </a:gsLst>
                  <a:lin ang="5400000" scaled="1"/>
                </a:gradFill>
              </a:rPr>
              <a:t>middleware providers </a:t>
            </a:r>
            <a:r>
              <a:rPr lang="en-US" dirty="0">
                <a:gradFill>
                  <a:gsLst>
                    <a:gs pos="0">
                      <a:schemeClr val="tx1"/>
                    </a:gs>
                    <a:gs pos="100000">
                      <a:schemeClr val="tx1"/>
                    </a:gs>
                  </a:gsLst>
                  <a:lin ang="5400000" scaled="1"/>
                </a:gradFill>
              </a:rPr>
              <a:t>across frameworks</a:t>
            </a:r>
            <a:r>
              <a:rPr lang="en-US" baseline="0" dirty="0">
                <a:gradFill>
                  <a:gsLst>
                    <a:gs pos="0">
                      <a:schemeClr val="tx1"/>
                    </a:gs>
                    <a:gs pos="100000">
                      <a:schemeClr val="tx1"/>
                    </a:gs>
                  </a:gsLst>
                  <a:lin ang="5400000" scaled="1"/>
                </a:gradFill>
              </a:rPr>
              <a:t>, game engines and app middleware to ensure you can keep using what you have already invested in.</a:t>
            </a:r>
          </a:p>
          <a:p>
            <a:pPr marL="171450" indent="-171450">
              <a:lnSpc>
                <a:spcPct val="90000"/>
              </a:lnSpc>
              <a:spcBef>
                <a:spcPts val="611"/>
              </a:spcBef>
              <a:spcAft>
                <a:spcPts val="611"/>
              </a:spcAft>
              <a:buFontTx/>
              <a:buChar char="-"/>
            </a:pPr>
            <a:endParaRPr lang="en-US" baseline="0" dirty="0">
              <a:gradFill>
                <a:gsLst>
                  <a:gs pos="0">
                    <a:schemeClr val="tx1"/>
                  </a:gs>
                  <a:gs pos="100000">
                    <a:schemeClr val="tx1"/>
                  </a:gs>
                </a:gsLst>
                <a:lin ang="5400000" scaled="1"/>
              </a:gradFill>
            </a:endParaRPr>
          </a:p>
          <a:p>
            <a:pPr marL="171450" indent="-171450">
              <a:lnSpc>
                <a:spcPct val="90000"/>
              </a:lnSpc>
              <a:spcBef>
                <a:spcPts val="611"/>
              </a:spcBef>
              <a:spcAft>
                <a:spcPts val="611"/>
              </a:spcAft>
              <a:buFontTx/>
              <a:buChar char="-"/>
            </a:pPr>
            <a:r>
              <a:rPr lang="en-US" baseline="0" dirty="0">
                <a:gradFill>
                  <a:gsLst>
                    <a:gs pos="0">
                      <a:schemeClr val="tx1"/>
                    </a:gs>
                    <a:gs pos="100000">
                      <a:schemeClr val="tx1"/>
                    </a:gs>
                  </a:gsLst>
                  <a:lin ang="5400000" scaled="1"/>
                </a:gradFill>
              </a:rPr>
              <a:t>Helping you extend your investments on the web by providing support for </a:t>
            </a:r>
            <a:r>
              <a:rPr lang="en-US" b="1" baseline="0" dirty="0">
                <a:gradFill>
                  <a:gsLst>
                    <a:gs pos="0">
                      <a:schemeClr val="tx1"/>
                    </a:gs>
                    <a:gs pos="100000">
                      <a:schemeClr val="tx1"/>
                    </a:gs>
                  </a:gsLst>
                  <a:lin ang="5400000" scaled="1"/>
                </a:gradFill>
              </a:rPr>
              <a:t>packaged web apps </a:t>
            </a:r>
            <a:r>
              <a:rPr lang="en-US" baseline="0" dirty="0">
                <a:gradFill>
                  <a:gsLst>
                    <a:gs pos="0">
                      <a:schemeClr val="tx1"/>
                    </a:gs>
                    <a:gs pos="100000">
                      <a:schemeClr val="tx1"/>
                    </a:gs>
                  </a:gsLst>
                  <a:lin ang="5400000" scaled="1"/>
                </a:gradFill>
              </a:rPr>
              <a:t>with Apache Cordova, first-class browser support with </a:t>
            </a:r>
            <a:r>
              <a:rPr lang="en-US" b="1" baseline="0" dirty="0">
                <a:gradFill>
                  <a:gsLst>
                    <a:gs pos="0">
                      <a:schemeClr val="tx1"/>
                    </a:gs>
                    <a:gs pos="100000">
                      <a:schemeClr val="tx1"/>
                    </a:gs>
                  </a:gsLst>
                  <a:lin ang="5400000" scaled="1"/>
                </a:gradFill>
              </a:rPr>
              <a:t>Microsoft Edge </a:t>
            </a:r>
            <a:r>
              <a:rPr lang="en-US" b="0" baseline="0" dirty="0">
                <a:gradFill>
                  <a:gsLst>
                    <a:gs pos="0">
                      <a:schemeClr val="tx1"/>
                    </a:gs>
                    <a:gs pos="100000">
                      <a:schemeClr val="tx1"/>
                    </a:gs>
                  </a:gsLst>
                  <a:lin ang="5400000" scaled="1"/>
                </a:gradFill>
              </a:rPr>
              <a:t>and the creation of </a:t>
            </a:r>
            <a:r>
              <a:rPr lang="en-US" b="1" baseline="0" dirty="0">
                <a:gradFill>
                  <a:gsLst>
                    <a:gs pos="0">
                      <a:schemeClr val="tx1"/>
                    </a:gs>
                    <a:gs pos="100000">
                      <a:schemeClr val="tx1"/>
                    </a:gs>
                  </a:gsLst>
                  <a:lin ang="5400000" scaled="1"/>
                </a:gradFill>
              </a:rPr>
              <a:t>Hosted Web Apps</a:t>
            </a:r>
            <a:r>
              <a:rPr lang="en-US" b="0" baseline="0" dirty="0">
                <a:gradFill>
                  <a:gsLst>
                    <a:gs pos="0">
                      <a:schemeClr val="tx1"/>
                    </a:gs>
                    <a:gs pos="100000">
                      <a:schemeClr val="tx1"/>
                    </a:gs>
                  </a:gsLst>
                  <a:lin ang="5400000" scaled="1"/>
                </a:gradFill>
              </a:rPr>
              <a:t>, which enables you to call native UWP functionality directly from your hosted website’s JavaScript through a UWP app that encapsulates your website and makes it available in the Windows Store</a:t>
            </a:r>
          </a:p>
          <a:p>
            <a:pPr marL="171450" indent="-171450">
              <a:lnSpc>
                <a:spcPct val="90000"/>
              </a:lnSpc>
              <a:spcBef>
                <a:spcPts val="611"/>
              </a:spcBef>
              <a:spcAft>
                <a:spcPts val="611"/>
              </a:spcAft>
              <a:buFontTx/>
              <a:buChar char="-"/>
            </a:pPr>
            <a:endParaRPr lang="en-US" b="0" baseline="0" dirty="0">
              <a:gradFill>
                <a:gsLst>
                  <a:gs pos="0">
                    <a:schemeClr val="tx1"/>
                  </a:gs>
                  <a:gs pos="100000">
                    <a:schemeClr val="tx1"/>
                  </a:gs>
                </a:gsLst>
                <a:lin ang="5400000" scaled="1"/>
              </a:gradFill>
            </a:endParaRPr>
          </a:p>
          <a:p>
            <a:pPr marL="171450" indent="-171450">
              <a:lnSpc>
                <a:spcPct val="90000"/>
              </a:lnSpc>
              <a:spcBef>
                <a:spcPts val="611"/>
              </a:spcBef>
              <a:spcAft>
                <a:spcPts val="611"/>
              </a:spcAft>
              <a:buFontTx/>
              <a:buChar char="-"/>
            </a:pPr>
            <a:r>
              <a:rPr lang="en-US" b="0" baseline="0" dirty="0">
                <a:gradFill>
                  <a:gsLst>
                    <a:gs pos="0">
                      <a:schemeClr val="tx1"/>
                    </a:gs>
                    <a:gs pos="100000">
                      <a:schemeClr val="tx1"/>
                    </a:gs>
                  </a:gsLst>
                  <a:lin ang="5400000" scaled="1"/>
                </a:gradFill>
              </a:rPr>
              <a:t>And finally a set of technologies that Microsoft and partners are working on, collectively dubbed “</a:t>
            </a:r>
            <a:r>
              <a:rPr lang="en-US" b="1" baseline="0" dirty="0">
                <a:gradFill>
                  <a:gsLst>
                    <a:gs pos="0">
                      <a:schemeClr val="tx1"/>
                    </a:gs>
                    <a:gs pos="100000">
                      <a:schemeClr val="tx1"/>
                    </a:gs>
                  </a:gsLst>
                  <a:lin ang="5400000" scaled="1"/>
                </a:gradFill>
              </a:rPr>
              <a:t>bridges</a:t>
            </a:r>
            <a:r>
              <a:rPr lang="en-US" b="0" baseline="0" dirty="0">
                <a:gradFill>
                  <a:gsLst>
                    <a:gs pos="0">
                      <a:schemeClr val="tx1"/>
                    </a:gs>
                    <a:gs pos="100000">
                      <a:schemeClr val="tx1"/>
                    </a:gs>
                  </a:gsLst>
                  <a:lin ang="5400000" scaled="1"/>
                </a:gradFill>
              </a:rPr>
              <a:t>”, that can help accelerate bringing existing code to Windows. The </a:t>
            </a:r>
            <a:r>
              <a:rPr lang="en-US" b="1" baseline="0" dirty="0">
                <a:gradFill>
                  <a:gsLst>
                    <a:gs pos="0">
                      <a:schemeClr val="tx1"/>
                    </a:gs>
                    <a:gs pos="100000">
                      <a:schemeClr val="tx1"/>
                    </a:gs>
                  </a:gsLst>
                  <a:lin ang="5400000" scaled="1"/>
                </a:gradFill>
              </a:rPr>
              <a:t>Windows Bridge for iOS </a:t>
            </a:r>
            <a:r>
              <a:rPr lang="en-US" b="0" baseline="0" dirty="0">
                <a:gradFill>
                  <a:gsLst>
                    <a:gs pos="0">
                      <a:schemeClr val="tx1"/>
                    </a:gs>
                    <a:gs pos="100000">
                      <a:schemeClr val="tx1"/>
                    </a:gs>
                  </a:gsLst>
                  <a:lin ang="5400000" scaled="1"/>
                </a:gradFill>
              </a:rPr>
              <a:t>is one of the bridges Microsoft is developing, which enables bringing </a:t>
            </a:r>
            <a:r>
              <a:rPr lang="en-US" b="1" baseline="0" dirty="0">
                <a:gradFill>
                  <a:gsLst>
                    <a:gs pos="0">
                      <a:schemeClr val="tx1"/>
                    </a:gs>
                    <a:gs pos="100000">
                      <a:schemeClr val="tx1"/>
                    </a:gs>
                  </a:gsLst>
                  <a:lin ang="5400000" scaled="1"/>
                </a:gradFill>
              </a:rPr>
              <a:t>Objective-C code to the Universal Windows Platform</a:t>
            </a:r>
            <a:r>
              <a:rPr lang="en-US" b="0" baseline="0" dirty="0">
                <a:gradFill>
                  <a:gsLst>
                    <a:gs pos="0">
                      <a:schemeClr val="tx1"/>
                    </a:gs>
                    <a:gs pos="100000">
                      <a:schemeClr val="tx1"/>
                    </a:gs>
                  </a:gsLst>
                  <a:lin ang="5400000" scaled="1"/>
                </a:gradFill>
              </a:rPr>
              <a:t>, powered by Visual Studio as the IDE (demo in a few minutes). Another example is a </a:t>
            </a:r>
            <a:r>
              <a:rPr lang="en-US" b="1" baseline="0" dirty="0">
                <a:gradFill>
                  <a:gsLst>
                    <a:gs pos="0">
                      <a:schemeClr val="tx1"/>
                    </a:gs>
                    <a:gs pos="100000">
                      <a:schemeClr val="tx1"/>
                    </a:gs>
                  </a:gsLst>
                  <a:lin ang="5400000" scaled="1"/>
                </a:gradFill>
              </a:rPr>
              <a:t>bridge for Windows Phone Silverlight apps </a:t>
            </a:r>
            <a:r>
              <a:rPr lang="en-US" b="0" baseline="0" dirty="0">
                <a:gradFill>
                  <a:gsLst>
                    <a:gs pos="0">
                      <a:schemeClr val="tx1"/>
                    </a:gs>
                    <a:gs pos="100000">
                      <a:schemeClr val="tx1"/>
                    </a:gs>
                  </a:gsLst>
                  <a:lin ang="5400000" scaled="1"/>
                </a:gradFill>
              </a:rPr>
              <a:t>by our partner </a:t>
            </a:r>
            <a:r>
              <a:rPr lang="en-US" b="1" baseline="0" dirty="0" err="1">
                <a:gradFill>
                  <a:gsLst>
                    <a:gs pos="0">
                      <a:schemeClr val="tx1"/>
                    </a:gs>
                    <a:gs pos="100000">
                      <a:schemeClr val="tx1"/>
                    </a:gs>
                  </a:gsLst>
                  <a:lin ang="5400000" scaled="1"/>
                </a:gradFill>
              </a:rPr>
              <a:t>Mobilize.Net</a:t>
            </a:r>
            <a:r>
              <a:rPr lang="en-US" b="0" baseline="0" dirty="0">
                <a:gradFill>
                  <a:gsLst>
                    <a:gs pos="0">
                      <a:schemeClr val="tx1"/>
                    </a:gs>
                    <a:gs pos="100000">
                      <a:schemeClr val="tx1"/>
                    </a:gs>
                  </a:gsLst>
                  <a:lin ang="5400000" scaled="1"/>
                </a:gradFill>
              </a:rPr>
              <a:t>, that provides a number of platform mappings and translations to do the heavy lifting in bringing your Windows Phone Silverlight app to UWP</a:t>
            </a:r>
            <a:endParaRPr lang="en-US" b="1" dirty="0">
              <a:gradFill>
                <a:gsLst>
                  <a:gs pos="0">
                    <a:schemeClr val="tx1"/>
                  </a:gs>
                  <a:gs pos="100000">
                    <a:schemeClr val="tx1"/>
                  </a:gs>
                </a:gsLst>
                <a:lin ang="5400000" scaled="1"/>
              </a:gradFill>
            </a:endParaRPr>
          </a:p>
        </p:txBody>
      </p:sp>
      <p:sp>
        <p:nvSpPr>
          <p:cNvPr id="4" name="Slide Number Placeholder 3"/>
          <p:cNvSpPr>
            <a:spLocks noGrp="1"/>
          </p:cNvSpPr>
          <p:nvPr>
            <p:ph type="sldNum" sz="quarter" idx="10"/>
          </p:nvPr>
        </p:nvSpPr>
        <p:spPr/>
        <p:txBody>
          <a:bodyPr/>
          <a:lstStyle/>
          <a:p>
            <a:fld id="{36DAC288-28CF-40C3-A408-271E9A37F250}" type="slidenum">
              <a:rPr lang="en-US" smtClean="0"/>
              <a:t>5</a:t>
            </a:fld>
            <a:endParaRPr lang="en-US" dirty="0"/>
          </a:p>
        </p:txBody>
      </p:sp>
    </p:spTree>
    <p:extLst>
      <p:ext uri="{BB962C8B-B14F-4D97-AF65-F5344CB8AC3E}">
        <p14:creationId xmlns:p14="http://schemas.microsoft.com/office/powerpoint/2010/main" val="1036099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a:t>Some</a:t>
            </a:r>
            <a:r>
              <a:rPr lang="en-US" baseline="0" dirty="0"/>
              <a:t> of you may already be building apps across different platforms, so let’s start by talking about </a:t>
            </a:r>
            <a:r>
              <a:rPr lang="en-US" b="1" baseline="0" dirty="0"/>
              <a:t>middleware platforms</a:t>
            </a:r>
            <a:r>
              <a:rPr lang="en-US" baseline="0" dirty="0"/>
              <a:t>.</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6</a:t>
            </a:fld>
            <a:endParaRPr lang="en-US"/>
          </a:p>
        </p:txBody>
      </p:sp>
    </p:spTree>
    <p:extLst>
      <p:ext uri="{BB962C8B-B14F-4D97-AF65-F5344CB8AC3E}">
        <p14:creationId xmlns:p14="http://schemas.microsoft.com/office/powerpoint/2010/main" val="3726262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Main areas of middleware use in apps include products that help with </a:t>
            </a:r>
            <a:r>
              <a:rPr lang="en-US" b="1" dirty="0"/>
              <a:t>development</a:t>
            </a:r>
            <a:r>
              <a:rPr lang="en-US" dirty="0"/>
              <a:t>, </a:t>
            </a:r>
            <a:r>
              <a:rPr lang="en-US" b="1" dirty="0"/>
              <a:t>analysis</a:t>
            </a:r>
            <a:r>
              <a:rPr lang="en-US" dirty="0"/>
              <a:t>, </a:t>
            </a:r>
            <a:r>
              <a:rPr lang="en-US" b="1" dirty="0"/>
              <a:t>user acquisition</a:t>
            </a:r>
            <a:r>
              <a:rPr lang="en-US" dirty="0"/>
              <a:t>, and </a:t>
            </a:r>
            <a:r>
              <a:rPr lang="en-US" b="1" dirty="0"/>
              <a:t>monetization</a:t>
            </a:r>
            <a:r>
              <a:rPr lang="en-US" dirty="0"/>
              <a:t>.</a:t>
            </a:r>
          </a:p>
          <a:p>
            <a:pPr lvl="0"/>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Middleware that </a:t>
            </a:r>
            <a:r>
              <a:rPr lang="en-US" b="1" dirty="0"/>
              <a:t>helps develop apps</a:t>
            </a:r>
            <a:r>
              <a:rPr lang="en-US" dirty="0"/>
              <a:t> takes advantage of solutions that allow a common code base to be used across platforms as well as tools to help with A/B testing, crash reporting, etc. Leading providers such as Unity, Cocos2d-x, Marmalade, Wave</a:t>
            </a:r>
            <a:r>
              <a:rPr lang="en-US" baseline="0" dirty="0"/>
              <a:t> </a:t>
            </a:r>
            <a:r>
              <a:rPr lang="en-US" baseline="0" dirty="0" err="1"/>
              <a:t>Engeine</a:t>
            </a:r>
            <a:r>
              <a:rPr lang="en-US" baseline="0" dirty="0"/>
              <a:t>, </a:t>
            </a:r>
            <a:r>
              <a:rPr lang="en-US" dirty="0" err="1"/>
              <a:t>HockeyApp</a:t>
            </a:r>
            <a:r>
              <a:rPr lang="en-US" dirty="0"/>
              <a:t>, </a:t>
            </a:r>
            <a:r>
              <a:rPr lang="en-US" dirty="0" err="1"/>
              <a:t>Crittercism</a:t>
            </a:r>
            <a:r>
              <a:rPr lang="en-US" dirty="0"/>
              <a:t>, </a:t>
            </a:r>
            <a:r>
              <a:rPr lang="en-US" dirty="0" err="1"/>
              <a:t>BugSense</a:t>
            </a:r>
            <a:r>
              <a:rPr lang="en-US" dirty="0"/>
              <a:t> support apps built on UWP</a:t>
            </a:r>
          </a:p>
          <a:p>
            <a:pPr lvl="0"/>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Analysis of usage and behavior </a:t>
            </a:r>
            <a:r>
              <a:rPr lang="en-US" dirty="0"/>
              <a:t>with apps enables developers to optimize for usability, customer satisfaction and monetization. Visual Studio Application Insights and Mobile</a:t>
            </a:r>
            <a:r>
              <a:rPr lang="en-US" baseline="0" dirty="0"/>
              <a:t> Engagement</a:t>
            </a:r>
            <a:r>
              <a:rPr lang="en-US" dirty="0"/>
              <a:t>, Adobe Analytics, and </a:t>
            </a:r>
            <a:r>
              <a:rPr lang="en-US" dirty="0" err="1"/>
              <a:t>Localytics</a:t>
            </a:r>
            <a:r>
              <a:rPr lang="en-US" dirty="0"/>
              <a:t> provide solutions for UWP apps</a:t>
            </a:r>
          </a:p>
          <a:p>
            <a:pPr lvl="0"/>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User acquisition</a:t>
            </a:r>
            <a:r>
              <a:rPr lang="en-US" dirty="0"/>
              <a:t> puts the ability to promote and gain users in the hands of the developers. Many different strategies can be employed such as improving attribution, retargeting, or programmatic marketing. Facebook,</a:t>
            </a:r>
            <a:r>
              <a:rPr lang="en-US" baseline="0" dirty="0"/>
              <a:t> </a:t>
            </a:r>
            <a:r>
              <a:rPr lang="en-US" baseline="0" dirty="0" err="1"/>
              <a:t>Vungle</a:t>
            </a:r>
            <a:r>
              <a:rPr lang="en-US" baseline="0" dirty="0"/>
              <a:t>, </a:t>
            </a:r>
            <a:r>
              <a:rPr lang="en-US" dirty="0" err="1"/>
              <a:t>Kochava</a:t>
            </a:r>
            <a:r>
              <a:rPr lang="en-US" dirty="0"/>
              <a:t>, Urban Airship offer services to drive user acquisition</a:t>
            </a:r>
          </a:p>
          <a:p>
            <a:pPr lvl="0"/>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Monetization</a:t>
            </a:r>
            <a:r>
              <a:rPr lang="en-US" dirty="0"/>
              <a:t> of apps is a key aspect of a viable ecosystem. Monetization can be through direct payment using the Microsoft Store commerce capabilities for charging per download or for in app purchases. Additionally, advertising offers monetization opportunities and Microsoft Ads, </a:t>
            </a:r>
            <a:r>
              <a:rPr lang="en-US" dirty="0" err="1"/>
              <a:t>Smaato</a:t>
            </a:r>
            <a:r>
              <a:rPr lang="en-US" dirty="0"/>
              <a:t>, </a:t>
            </a:r>
            <a:r>
              <a:rPr lang="en-US" dirty="0" err="1"/>
              <a:t>Inneractive</a:t>
            </a:r>
            <a:r>
              <a:rPr lang="en-US" dirty="0"/>
              <a:t>, </a:t>
            </a:r>
            <a:r>
              <a:rPr lang="en-US" dirty="0" err="1"/>
              <a:t>Pubmatic</a:t>
            </a:r>
            <a:r>
              <a:rPr lang="en-US" dirty="0"/>
              <a:t>, and </a:t>
            </a:r>
            <a:r>
              <a:rPr lang="en-US" dirty="0" err="1"/>
              <a:t>AdDuplex</a:t>
            </a:r>
            <a:r>
              <a:rPr lang="en-US" dirty="0"/>
              <a:t> offer solutions for Windows apps. </a:t>
            </a:r>
          </a:p>
          <a:p>
            <a:pPr lvl="0"/>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7</a:t>
            </a:fld>
            <a:endParaRPr lang="en-US"/>
          </a:p>
        </p:txBody>
      </p:sp>
    </p:spTree>
    <p:extLst>
      <p:ext uri="{BB962C8B-B14F-4D97-AF65-F5344CB8AC3E}">
        <p14:creationId xmlns:p14="http://schemas.microsoft.com/office/powerpoint/2010/main" val="702242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a:t>Let’s continue with the existing apps and applications on Windows,</a:t>
            </a:r>
            <a:r>
              <a:rPr lang="en-US" baseline="0" dirty="0"/>
              <a:t> spanning </a:t>
            </a:r>
            <a:r>
              <a:rPr lang="en-US" b="1" baseline="0" dirty="0"/>
              <a:t>Windows 8.x apps</a:t>
            </a:r>
            <a:r>
              <a:rPr lang="en-US" baseline="0" dirty="0"/>
              <a:t>, </a:t>
            </a:r>
            <a:r>
              <a:rPr lang="en-US" b="1" baseline="0" dirty="0"/>
              <a:t>Windows Phone Silverlight apps </a:t>
            </a:r>
            <a:r>
              <a:rPr lang="en-US" baseline="0" dirty="0"/>
              <a:t>and </a:t>
            </a:r>
            <a:r>
              <a:rPr lang="en-US" b="1" baseline="0" dirty="0"/>
              <a:t>existing desktop applications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8</a:t>
            </a:fld>
            <a:endParaRPr lang="en-US"/>
          </a:p>
        </p:txBody>
      </p:sp>
    </p:spTree>
    <p:extLst>
      <p:ext uri="{BB962C8B-B14F-4D97-AF65-F5344CB8AC3E}">
        <p14:creationId xmlns:p14="http://schemas.microsoft.com/office/powerpoint/2010/main" val="393131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11"/>
              </a:spcBef>
              <a:spcAft>
                <a:spcPts val="611"/>
              </a:spcAft>
            </a:pPr>
            <a:r>
              <a:rPr lang="en-US" dirty="0">
                <a:gradFill>
                  <a:gsLst>
                    <a:gs pos="0">
                      <a:schemeClr val="tx1"/>
                    </a:gs>
                    <a:gs pos="100000">
                      <a:schemeClr val="tx1"/>
                    </a:gs>
                  </a:gsLst>
                  <a:lin ang="5400000" scaled="1"/>
                </a:gradFill>
              </a:rPr>
              <a:t>In</a:t>
            </a:r>
            <a:r>
              <a:rPr lang="en-US" baseline="0" dirty="0">
                <a:gradFill>
                  <a:gsLst>
                    <a:gs pos="0">
                      <a:schemeClr val="tx1"/>
                    </a:gs>
                    <a:gs pos="100000">
                      <a:schemeClr val="tx1"/>
                    </a:gs>
                  </a:gsLst>
                  <a:lin ang="5400000" scaled="1"/>
                </a:gradFill>
              </a:rPr>
              <a:t> a partnership with Microsoft, </a:t>
            </a:r>
            <a:r>
              <a:rPr lang="en-US" baseline="0" dirty="0" err="1">
                <a:gradFill>
                  <a:gsLst>
                    <a:gs pos="0">
                      <a:schemeClr val="tx1"/>
                    </a:gs>
                    <a:gs pos="100000">
                      <a:schemeClr val="tx1"/>
                    </a:gs>
                  </a:gsLst>
                  <a:lin ang="5400000" scaled="1"/>
                </a:gradFill>
              </a:rPr>
              <a:t>Mobilize.Net</a:t>
            </a:r>
            <a:r>
              <a:rPr lang="en-US" baseline="0" dirty="0">
                <a:gradFill>
                  <a:gsLst>
                    <a:gs pos="0">
                      <a:schemeClr val="tx1"/>
                    </a:gs>
                    <a:gs pos="100000">
                      <a:schemeClr val="tx1"/>
                    </a:gs>
                  </a:gsLst>
                  <a:lin ang="5400000" scaled="1"/>
                </a:gradFill>
              </a:rPr>
              <a:t> has created a Silverlight bridge, that will enable developers to accelerate bringing their existing </a:t>
            </a:r>
            <a:r>
              <a:rPr lang="en-US" b="1" baseline="0" dirty="0">
                <a:gradFill>
                  <a:gsLst>
                    <a:gs pos="0">
                      <a:schemeClr val="tx1"/>
                    </a:gs>
                    <a:gs pos="100000">
                      <a:schemeClr val="tx1"/>
                    </a:gs>
                  </a:gsLst>
                  <a:lin ang="5400000" scaled="1"/>
                </a:gradFill>
              </a:rPr>
              <a:t>Windows Phone 8.1 Silverlight code </a:t>
            </a:r>
            <a:r>
              <a:rPr lang="en-US" baseline="0" dirty="0">
                <a:gradFill>
                  <a:gsLst>
                    <a:gs pos="0">
                      <a:schemeClr val="tx1"/>
                    </a:gs>
                    <a:gs pos="100000">
                      <a:schemeClr val="tx1"/>
                    </a:gs>
                  </a:gsLst>
                  <a:lin ang="5400000" scaled="1"/>
                </a:gradFill>
              </a:rPr>
              <a:t>to the universal Windows Platform on Windows 10. This is done by converting the existing package manifest, C# code and XAML to the equivalents on UWP.</a:t>
            </a:r>
          </a:p>
          <a:p>
            <a:pPr>
              <a:lnSpc>
                <a:spcPct val="90000"/>
              </a:lnSpc>
              <a:spcBef>
                <a:spcPts val="611"/>
              </a:spcBef>
              <a:spcAft>
                <a:spcPts val="611"/>
              </a:spcAft>
            </a:pPr>
            <a:endParaRPr lang="en-US" baseline="0" dirty="0">
              <a:gradFill>
                <a:gsLst>
                  <a:gs pos="0">
                    <a:schemeClr val="tx1"/>
                  </a:gs>
                  <a:gs pos="100000">
                    <a:schemeClr val="tx1"/>
                  </a:gs>
                </a:gsLst>
                <a:lin ang="5400000" scaled="1"/>
              </a:gradFill>
            </a:endParaRPr>
          </a:p>
          <a:p>
            <a:pPr>
              <a:lnSpc>
                <a:spcPct val="90000"/>
              </a:lnSpc>
              <a:spcBef>
                <a:spcPts val="611"/>
              </a:spcBef>
              <a:spcAft>
                <a:spcPts val="611"/>
              </a:spcAft>
            </a:pPr>
            <a:r>
              <a:rPr lang="en-US" baseline="0" dirty="0">
                <a:gradFill>
                  <a:gsLst>
                    <a:gs pos="0">
                      <a:schemeClr val="tx1"/>
                    </a:gs>
                    <a:gs pos="100000">
                      <a:schemeClr val="tx1"/>
                    </a:gs>
                  </a:gsLst>
                  <a:lin ang="5400000" scaled="1"/>
                </a:gradFill>
              </a:rPr>
              <a:t>The bridge, released in December, has 2300 platform mappings available, which aims to do the heavy lifting for </a:t>
            </a:r>
            <a:r>
              <a:rPr lang="en-US" b="1" baseline="0" dirty="0">
                <a:gradFill>
                  <a:gsLst>
                    <a:gs pos="0">
                      <a:schemeClr val="tx1"/>
                    </a:gs>
                    <a:gs pos="100000">
                      <a:schemeClr val="tx1"/>
                    </a:gs>
                  </a:gsLst>
                  <a:lin ang="5400000" scaled="1"/>
                </a:gradFill>
              </a:rPr>
              <a:t>80% of the code and XAML of the top 80% of apps</a:t>
            </a:r>
            <a:r>
              <a:rPr lang="en-US" baseline="0" dirty="0">
                <a:gradFill>
                  <a:gsLst>
                    <a:gs pos="0">
                      <a:schemeClr val="tx1"/>
                    </a:gs>
                    <a:gs pos="100000">
                      <a:schemeClr val="tx1"/>
                    </a:gs>
                  </a:gsLst>
                  <a:lin ang="5400000" scaled="1"/>
                </a:gradFill>
              </a:rPr>
              <a:t>.</a:t>
            </a:r>
          </a:p>
          <a:p>
            <a:pPr>
              <a:lnSpc>
                <a:spcPct val="90000"/>
              </a:lnSpc>
              <a:spcBef>
                <a:spcPts val="611"/>
              </a:spcBef>
              <a:spcAft>
                <a:spcPts val="611"/>
              </a:spcAft>
            </a:pPr>
            <a:endParaRPr lang="en-US" baseline="0" dirty="0">
              <a:gradFill>
                <a:gsLst>
                  <a:gs pos="0">
                    <a:schemeClr val="tx1"/>
                  </a:gs>
                  <a:gs pos="100000">
                    <a:schemeClr val="tx1"/>
                  </a:gs>
                </a:gsLst>
                <a:lin ang="5400000" scaled="1"/>
              </a:gradFill>
            </a:endParaRPr>
          </a:p>
          <a:p>
            <a:pPr>
              <a:lnSpc>
                <a:spcPct val="90000"/>
              </a:lnSpc>
              <a:spcBef>
                <a:spcPts val="611"/>
              </a:spcBef>
              <a:spcAft>
                <a:spcPts val="611"/>
              </a:spcAft>
            </a:pPr>
            <a:r>
              <a:rPr lang="en-US" baseline="0" dirty="0">
                <a:gradFill>
                  <a:gsLst>
                    <a:gs pos="0">
                      <a:schemeClr val="tx1"/>
                    </a:gs>
                    <a:gs pos="100000">
                      <a:schemeClr val="tx1"/>
                    </a:gs>
                  </a:gsLst>
                  <a:lin ang="5400000" scaled="1"/>
                </a:gradFill>
              </a:rPr>
              <a:t>These mappings are all </a:t>
            </a:r>
            <a:r>
              <a:rPr lang="en-US" b="1" baseline="0" dirty="0">
                <a:gradFill>
                  <a:gsLst>
                    <a:gs pos="0">
                      <a:schemeClr val="tx1"/>
                    </a:gs>
                    <a:gs pos="100000">
                      <a:schemeClr val="tx1"/>
                    </a:gs>
                  </a:gsLst>
                  <a:lin ang="5400000" scaled="1"/>
                </a:gradFill>
              </a:rPr>
              <a:t>open sourced on GitHub</a:t>
            </a:r>
            <a:r>
              <a:rPr lang="en-US" baseline="0" dirty="0">
                <a:gradFill>
                  <a:gsLst>
                    <a:gs pos="0">
                      <a:schemeClr val="tx1"/>
                    </a:gs>
                    <a:gs pos="100000">
                      <a:schemeClr val="tx1"/>
                    </a:gs>
                  </a:gsLst>
                  <a:lin ang="5400000" scaled="1"/>
                </a:gradFill>
              </a:rPr>
              <a:t>, available for community contributions and forking. In addition to the </a:t>
            </a:r>
            <a:r>
              <a:rPr lang="en-US" b="1" baseline="0" dirty="0">
                <a:gradFill>
                  <a:gsLst>
                    <a:gs pos="0">
                      <a:schemeClr val="tx1"/>
                    </a:gs>
                    <a:gs pos="100000">
                      <a:schemeClr val="tx1"/>
                    </a:gs>
                  </a:gsLst>
                  <a:lin ang="5400000" scaled="1"/>
                </a:gradFill>
              </a:rPr>
              <a:t>documentation also being available on GitHub</a:t>
            </a:r>
            <a:r>
              <a:rPr lang="en-US" baseline="0" dirty="0">
                <a:gradFill>
                  <a:gsLst>
                    <a:gs pos="0">
                      <a:schemeClr val="tx1"/>
                    </a:gs>
                    <a:gs pos="100000">
                      <a:schemeClr val="tx1"/>
                    </a:gs>
                  </a:gsLst>
                  <a:lin ang="5400000" scaled="1"/>
                </a:gradFill>
              </a:rPr>
              <a:t>, developers can </a:t>
            </a:r>
            <a:r>
              <a:rPr lang="en-US" b="1" baseline="0" dirty="0">
                <a:gradFill>
                  <a:gsLst>
                    <a:gs pos="0">
                      <a:schemeClr val="tx1"/>
                    </a:gs>
                    <a:gs pos="100000">
                      <a:schemeClr val="tx1"/>
                    </a:gs>
                  </a:gsLst>
                  <a:lin ang="5400000" scaled="1"/>
                </a:gradFill>
              </a:rPr>
              <a:t>create their own platform mappings </a:t>
            </a:r>
            <a:r>
              <a:rPr lang="en-US" baseline="0" dirty="0">
                <a:gradFill>
                  <a:gsLst>
                    <a:gs pos="0">
                      <a:schemeClr val="tx1"/>
                    </a:gs>
                    <a:gs pos="100000">
                      <a:schemeClr val="tx1"/>
                    </a:gs>
                  </a:gsLst>
                  <a:lin ang="5400000" scaled="1"/>
                </a:gradFill>
              </a:rPr>
              <a:t>and submit it to the project via a </a:t>
            </a:r>
            <a:r>
              <a:rPr lang="en-US" b="1" baseline="0" dirty="0">
                <a:gradFill>
                  <a:gsLst>
                    <a:gs pos="0">
                      <a:schemeClr val="tx1"/>
                    </a:gs>
                    <a:gs pos="100000">
                      <a:schemeClr val="tx1"/>
                    </a:gs>
                  </a:gsLst>
                  <a:lin ang="5400000" scaled="1"/>
                </a:gradFill>
              </a:rPr>
              <a:t>pull request</a:t>
            </a:r>
            <a:r>
              <a:rPr lang="en-US" baseline="0" dirty="0">
                <a:gradFill>
                  <a:gsLst>
                    <a:gs pos="0">
                      <a:schemeClr val="tx1"/>
                    </a:gs>
                    <a:gs pos="100000">
                      <a:schemeClr val="tx1"/>
                    </a:gs>
                  </a:gsLst>
                  <a:lin ang="5400000" scaled="1"/>
                </a:gradFill>
              </a:rPr>
              <a:t>.</a:t>
            </a:r>
          </a:p>
        </p:txBody>
      </p:sp>
      <p:sp>
        <p:nvSpPr>
          <p:cNvPr id="4" name="Slide Number Placeholder 3"/>
          <p:cNvSpPr>
            <a:spLocks noGrp="1"/>
          </p:cNvSpPr>
          <p:nvPr>
            <p:ph type="sldNum" sz="quarter" idx="10"/>
          </p:nvPr>
        </p:nvSpPr>
        <p:spPr/>
        <p:txBody>
          <a:bodyPr/>
          <a:lstStyle/>
          <a:p>
            <a:fld id="{36DAC288-28CF-40C3-A408-271E9A37F250}" type="slidenum">
              <a:rPr lang="en-US" smtClean="0"/>
              <a:t>9</a:t>
            </a:fld>
            <a:endParaRPr lang="en-US" dirty="0"/>
          </a:p>
        </p:txBody>
      </p:sp>
    </p:spTree>
    <p:extLst>
      <p:ext uri="{BB962C8B-B14F-4D97-AF65-F5344CB8AC3E}">
        <p14:creationId xmlns:p14="http://schemas.microsoft.com/office/powerpoint/2010/main" val="3934391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kern="1200" dirty="0">
                <a:solidFill>
                  <a:schemeClr val="tx1"/>
                </a:solidFill>
                <a:effectLst/>
                <a:latin typeface="+mn-lt"/>
                <a:ea typeface="+mn-ea"/>
                <a:cs typeface="+mn-cs"/>
              </a:rPr>
              <a:t>Previously announced as </a:t>
            </a:r>
            <a:r>
              <a:rPr lang="en-US" sz="900" b="1" kern="1200" dirty="0">
                <a:solidFill>
                  <a:schemeClr val="tx1"/>
                </a:solidFill>
                <a:effectLst/>
                <a:latin typeface="+mn-lt"/>
                <a:ea typeface="+mn-ea"/>
                <a:cs typeface="+mn-cs"/>
              </a:rPr>
              <a:t>Project ‘Centennial’</a:t>
            </a:r>
            <a:r>
              <a:rPr lang="en-US" sz="900" b="0" kern="1200" dirty="0">
                <a:solidFill>
                  <a:schemeClr val="tx1"/>
                </a:solidFill>
                <a:effectLst/>
                <a:latin typeface="+mn-lt"/>
                <a:ea typeface="+mn-ea"/>
                <a:cs typeface="+mn-cs"/>
              </a:rPr>
              <a:t> and now</a:t>
            </a:r>
            <a:r>
              <a:rPr lang="en-US" sz="900" b="0" kern="1200" baseline="0" dirty="0">
                <a:solidFill>
                  <a:schemeClr val="tx1"/>
                </a:solidFill>
                <a:effectLst/>
                <a:latin typeface="+mn-lt"/>
                <a:ea typeface="+mn-ea"/>
                <a:cs typeface="+mn-cs"/>
              </a:rPr>
              <a:t> an integral part of Windows 10 and the Universal Windows Platform, </a:t>
            </a:r>
            <a:r>
              <a:rPr lang="en-US" sz="900" kern="1200" dirty="0">
                <a:solidFill>
                  <a:schemeClr val="tx1"/>
                </a:solidFill>
                <a:effectLst/>
                <a:latin typeface="+mn-lt"/>
                <a:ea typeface="+mn-ea"/>
                <a:cs typeface="+mn-cs"/>
              </a:rPr>
              <a:t>is Microsoft’s bridge for existing desktop</a:t>
            </a:r>
            <a:r>
              <a:rPr lang="en-US" sz="900" kern="1200" baseline="0" dirty="0">
                <a:solidFill>
                  <a:schemeClr val="tx1"/>
                </a:solidFill>
                <a:effectLst/>
                <a:latin typeface="+mn-lt"/>
                <a:ea typeface="+mn-ea"/>
                <a:cs typeface="+mn-cs"/>
              </a:rPr>
              <a:t> apps</a:t>
            </a:r>
            <a:r>
              <a:rPr lang="en-US" sz="900" kern="1200" dirty="0">
                <a:solidFill>
                  <a:schemeClr val="tx1"/>
                </a:solidFill>
                <a:effectLst/>
                <a:latin typeface="+mn-lt"/>
                <a:ea typeface="+mn-ea"/>
                <a:cs typeface="+mn-cs"/>
              </a:rPr>
              <a:t>, like Win32 and .NET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900" kern="1200" dirty="0">
                <a:solidFill>
                  <a:schemeClr val="tx1"/>
                </a:solidFill>
                <a:effectLst/>
                <a:latin typeface="+mn-lt"/>
                <a:ea typeface="+mn-ea"/>
                <a:cs typeface="+mn-cs"/>
              </a:rPr>
              <a:t>With the </a:t>
            </a:r>
            <a:r>
              <a:rPr lang="en-US" sz="900" b="1" kern="1200" dirty="0">
                <a:solidFill>
                  <a:schemeClr val="tx1"/>
                </a:solidFill>
                <a:effectLst/>
                <a:latin typeface="+mn-lt"/>
                <a:ea typeface="+mn-ea"/>
                <a:cs typeface="+mn-cs"/>
              </a:rPr>
              <a:t>Desktop</a:t>
            </a:r>
            <a:r>
              <a:rPr lang="en-US" sz="900" b="1" kern="1200" baseline="0" dirty="0">
                <a:solidFill>
                  <a:schemeClr val="tx1"/>
                </a:solidFill>
                <a:effectLst/>
                <a:latin typeface="+mn-lt"/>
                <a:ea typeface="+mn-ea"/>
                <a:cs typeface="+mn-cs"/>
              </a:rPr>
              <a:t> App Converter</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package your existing desktop apps the same way as a UWP app, giving the you and the user the benefit of the streamlined (un)installation process while still delivering the full use of your existing app your users are familiar with. This is essentially a different installer technology which </a:t>
            </a:r>
            <a:r>
              <a:rPr lang="en-US" sz="900" b="1" kern="1200" dirty="0">
                <a:solidFill>
                  <a:schemeClr val="tx1"/>
                </a:solidFill>
                <a:effectLst/>
                <a:latin typeface="+mn-lt"/>
                <a:ea typeface="+mn-ea"/>
                <a:cs typeface="+mn-cs"/>
              </a:rPr>
              <a:t>abstracts the app’s initial file system</a:t>
            </a:r>
            <a:r>
              <a:rPr lang="en-US" sz="900" b="1" kern="1200" baseline="0" dirty="0">
                <a:solidFill>
                  <a:schemeClr val="tx1"/>
                </a:solidFill>
                <a:effectLst/>
                <a:latin typeface="+mn-lt"/>
                <a:ea typeface="+mn-ea"/>
                <a:cs typeface="+mn-cs"/>
              </a:rPr>
              <a:t> and registry operations </a:t>
            </a:r>
            <a:r>
              <a:rPr lang="en-US" sz="900" kern="1200" dirty="0">
                <a:solidFill>
                  <a:schemeClr val="tx1"/>
                </a:solidFill>
                <a:effectLst/>
                <a:latin typeface="+mn-lt"/>
                <a:ea typeface="+mn-ea"/>
                <a:cs typeface="+mn-cs"/>
              </a:rPr>
              <a:t>so that installation and removal is an entirely discrete process and the app cannot make persistent changes to these systems during installation</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900" kern="1200" dirty="0">
                <a:solidFill>
                  <a:schemeClr val="tx1"/>
                </a:solidFill>
                <a:effectLst/>
                <a:latin typeface="+mn-lt"/>
                <a:ea typeface="+mn-ea"/>
                <a:cs typeface="+mn-cs"/>
              </a:rPr>
              <a:t>Additionally, the app is given an</a:t>
            </a:r>
            <a:r>
              <a:rPr lang="en-US" sz="900" kern="1200" baseline="0" dirty="0">
                <a:solidFill>
                  <a:schemeClr val="tx1"/>
                </a:solidFill>
                <a:effectLst/>
                <a:latin typeface="+mn-lt"/>
                <a:ea typeface="+mn-ea"/>
                <a:cs typeface="+mn-cs"/>
              </a:rPr>
              <a:t> app </a:t>
            </a:r>
            <a:r>
              <a:rPr lang="en-US" sz="900" kern="1200" dirty="0">
                <a:solidFill>
                  <a:schemeClr val="tx1"/>
                </a:solidFill>
                <a:effectLst/>
                <a:latin typeface="+mn-lt"/>
                <a:ea typeface="+mn-ea"/>
                <a:cs typeface="+mn-cs"/>
              </a:rPr>
              <a:t>identity after the conversion process, which is the key to </a:t>
            </a:r>
            <a:r>
              <a:rPr lang="en-US" sz="900" b="1" kern="1200" dirty="0">
                <a:solidFill>
                  <a:schemeClr val="tx1"/>
                </a:solidFill>
                <a:effectLst/>
                <a:latin typeface="+mn-lt"/>
                <a:ea typeface="+mn-ea"/>
                <a:cs typeface="+mn-cs"/>
              </a:rPr>
              <a:t>accessing many of the newer UWP APIs</a:t>
            </a:r>
            <a:r>
              <a:rPr lang="en-US" sz="900" kern="1200" dirty="0">
                <a:solidFill>
                  <a:schemeClr val="tx1"/>
                </a:solidFill>
                <a:effectLst/>
                <a:latin typeface="+mn-lt"/>
                <a:ea typeface="+mn-ea"/>
                <a:cs typeface="+mn-cs"/>
              </a:rPr>
              <a:t>, allowing your existing desktop application to make use of all of the new differentiated features such as Live Tiles, notifications,</a:t>
            </a:r>
            <a:r>
              <a:rPr lang="en-US" sz="900" kern="1200" baseline="0" dirty="0">
                <a:solidFill>
                  <a:schemeClr val="tx1"/>
                </a:solidFill>
                <a:effectLst/>
                <a:latin typeface="+mn-lt"/>
                <a:ea typeface="+mn-ea"/>
                <a:cs typeface="+mn-cs"/>
              </a:rPr>
              <a:t> Cortana, and more</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900"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900" kern="1200" baseline="0" dirty="0">
                <a:solidFill>
                  <a:schemeClr val="tx1"/>
                </a:solidFill>
                <a:effectLst/>
                <a:latin typeface="+mn-lt"/>
                <a:ea typeface="+mn-ea"/>
                <a:cs typeface="+mn-cs"/>
              </a:rPr>
              <a:t>This opens up the opportunity to either </a:t>
            </a:r>
            <a:r>
              <a:rPr lang="en-US" sz="900" b="1" kern="1200" baseline="0" dirty="0">
                <a:solidFill>
                  <a:schemeClr val="tx1"/>
                </a:solidFill>
                <a:effectLst/>
                <a:latin typeface="+mn-lt"/>
                <a:ea typeface="+mn-ea"/>
                <a:cs typeface="+mn-cs"/>
              </a:rPr>
              <a:t>enhance your app </a:t>
            </a:r>
            <a:r>
              <a:rPr lang="en-US" sz="900" kern="1200" baseline="0" dirty="0">
                <a:solidFill>
                  <a:schemeClr val="tx1"/>
                </a:solidFill>
                <a:effectLst/>
                <a:latin typeface="+mn-lt"/>
                <a:ea typeface="+mn-ea"/>
                <a:cs typeface="+mn-cs"/>
              </a:rPr>
              <a:t>with UWP APIs directly from your existing code or </a:t>
            </a:r>
            <a:r>
              <a:rPr lang="en-US" sz="900" b="1" kern="1200" baseline="0" dirty="0">
                <a:solidFill>
                  <a:schemeClr val="tx1"/>
                </a:solidFill>
                <a:effectLst/>
                <a:latin typeface="+mn-lt"/>
                <a:ea typeface="+mn-ea"/>
                <a:cs typeface="+mn-cs"/>
              </a:rPr>
              <a:t>adding a UWP process </a:t>
            </a:r>
            <a:r>
              <a:rPr lang="en-US" sz="900" kern="1200" baseline="0" dirty="0">
                <a:solidFill>
                  <a:schemeClr val="tx1"/>
                </a:solidFill>
                <a:effectLst/>
                <a:latin typeface="+mn-lt"/>
                <a:ea typeface="+mn-ea"/>
                <a:cs typeface="+mn-cs"/>
              </a:rPr>
              <a:t>to the app package, which can be used to migrate the app, add XAML UI, app services and more.</a:t>
            </a: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900" kern="1200" dirty="0">
                <a:solidFill>
                  <a:schemeClr val="tx1"/>
                </a:solidFill>
                <a:effectLst/>
                <a:latin typeface="+mn-lt"/>
                <a:ea typeface="+mn-ea"/>
                <a:cs typeface="+mn-cs"/>
              </a:rPr>
              <a:t>Note that existing desktop apps converted this way can only run on systems on which they ran before (that is, </a:t>
            </a:r>
            <a:r>
              <a:rPr lang="en-US" sz="900" b="1" kern="1200" dirty="0">
                <a:solidFill>
                  <a:schemeClr val="tx1"/>
                </a:solidFill>
                <a:effectLst/>
                <a:latin typeface="+mn-lt"/>
                <a:ea typeface="+mn-ea"/>
                <a:cs typeface="+mn-cs"/>
              </a:rPr>
              <a:t>they remain bound to desktop</a:t>
            </a:r>
            <a:r>
              <a:rPr lang="en-US" sz="900" kern="1200" dirty="0">
                <a:solidFill>
                  <a:schemeClr val="tx1"/>
                </a:solidFill>
                <a:effectLst/>
                <a:latin typeface="+mn-lt"/>
                <a:ea typeface="+mn-ea"/>
                <a:cs typeface="+mn-cs"/>
              </a:rPr>
              <a:t>)</a:t>
            </a:r>
            <a:r>
              <a:rPr lang="en-US" sz="900" kern="1200" baseline="0" dirty="0">
                <a:solidFill>
                  <a:schemeClr val="tx1"/>
                </a:solidFill>
                <a:effectLst/>
                <a:latin typeface="+mn-lt"/>
                <a:ea typeface="+mn-ea"/>
                <a:cs typeface="+mn-cs"/>
              </a:rPr>
              <a:t> until they are migrated to stop using the desktop extensions</a:t>
            </a:r>
            <a:endParaRPr lang="en-US"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DAC288-28CF-40C3-A408-271E9A37F250}" type="slidenum">
              <a:rPr lang="en-US" smtClean="0"/>
              <a:t>11</a:t>
            </a:fld>
            <a:endParaRPr lang="en-US" dirty="0"/>
          </a:p>
        </p:txBody>
      </p:sp>
    </p:spTree>
    <p:extLst>
      <p:ext uri="{BB962C8B-B14F-4D97-AF65-F5344CB8AC3E}">
        <p14:creationId xmlns:p14="http://schemas.microsoft.com/office/powerpoint/2010/main" val="38665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2088587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6584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77727" y="6375208"/>
            <a:ext cx="12581136" cy="643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a:p>
        </p:txBody>
      </p:sp>
      <p:grpSp>
        <p:nvGrpSpPr>
          <p:cNvPr id="60" name="Group 59"/>
          <p:cNvGrpSpPr/>
          <p:nvPr userDrawn="1"/>
        </p:nvGrpSpPr>
        <p:grpSpPr>
          <a:xfrm>
            <a:off x="-141153" y="814420"/>
            <a:ext cx="12644562" cy="6204112"/>
            <a:chOff x="-103784" y="598892"/>
            <a:chExt cx="9296997" cy="4562261"/>
          </a:xfrm>
        </p:grpSpPr>
        <p:sp>
          <p:nvSpPr>
            <p:cNvPr id="61" name="Oval 60"/>
            <p:cNvSpPr/>
            <p:nvPr/>
          </p:nvSpPr>
          <p:spPr bwMode="auto">
            <a:xfrm>
              <a:off x="3695700" y="1886141"/>
              <a:ext cx="1733550" cy="1733550"/>
            </a:xfrm>
            <a:prstGeom prst="ellipse">
              <a:avLst/>
            </a:prstGeom>
            <a:solidFill>
              <a:srgbClr val="FFF100">
                <a:alpha val="5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61"/>
            <p:cNvSpPr/>
            <p:nvPr/>
          </p:nvSpPr>
          <p:spPr bwMode="auto">
            <a:xfrm>
              <a:off x="4784752" y="1163240"/>
              <a:ext cx="4367187" cy="2427646"/>
            </a:xfrm>
            <a:custGeom>
              <a:avLst/>
              <a:gdLst>
                <a:gd name="connsiteX0" fmla="*/ 2658581 w 4367187"/>
                <a:gd name="connsiteY0" fmla="*/ 1004204 h 2427646"/>
                <a:gd name="connsiteX1" fmla="*/ 2656733 w 4367187"/>
                <a:gd name="connsiteY1" fmla="*/ 1005772 h 2427646"/>
                <a:gd name="connsiteX2" fmla="*/ 2656788 w 4367187"/>
                <a:gd name="connsiteY2" fmla="*/ 1005710 h 2427646"/>
                <a:gd name="connsiteX3" fmla="*/ 2658581 w 4367187"/>
                <a:gd name="connsiteY3" fmla="*/ 1004204 h 2427646"/>
                <a:gd name="connsiteX4" fmla="*/ 4367187 w 4367187"/>
                <a:gd name="connsiteY4" fmla="*/ 0 h 2427646"/>
                <a:gd name="connsiteX5" fmla="*/ 4367187 w 4367187"/>
                <a:gd name="connsiteY5" fmla="*/ 2427646 h 2427646"/>
                <a:gd name="connsiteX6" fmla="*/ 4289813 w 4367187"/>
                <a:gd name="connsiteY6" fmla="*/ 2425731 h 2427646"/>
                <a:gd name="connsiteX7" fmla="*/ 3759174 w 4367187"/>
                <a:gd name="connsiteY7" fmla="*/ 2399110 h 2427646"/>
                <a:gd name="connsiteX8" fmla="*/ 3635349 w 4367187"/>
                <a:gd name="connsiteY8" fmla="*/ 2389585 h 2427646"/>
                <a:gd name="connsiteX9" fmla="*/ 3521049 w 4367187"/>
                <a:gd name="connsiteY9" fmla="*/ 2380060 h 2427646"/>
                <a:gd name="connsiteX10" fmla="*/ 3397224 w 4367187"/>
                <a:gd name="connsiteY10" fmla="*/ 2370535 h 2427646"/>
                <a:gd name="connsiteX11" fmla="*/ 3244824 w 4367187"/>
                <a:gd name="connsiteY11" fmla="*/ 2351485 h 2427646"/>
                <a:gd name="connsiteX12" fmla="*/ 3178149 w 4367187"/>
                <a:gd name="connsiteY12" fmla="*/ 2341960 h 2427646"/>
                <a:gd name="connsiteX13" fmla="*/ 3035274 w 4367187"/>
                <a:gd name="connsiteY13" fmla="*/ 2332435 h 2427646"/>
                <a:gd name="connsiteX14" fmla="*/ 2825724 w 4367187"/>
                <a:gd name="connsiteY14" fmla="*/ 2313385 h 2427646"/>
                <a:gd name="connsiteX15" fmla="*/ 2168499 w 4367187"/>
                <a:gd name="connsiteY15" fmla="*/ 2294335 h 2427646"/>
                <a:gd name="connsiteX16" fmla="*/ 1892274 w 4367187"/>
                <a:gd name="connsiteY16" fmla="*/ 2275285 h 2427646"/>
                <a:gd name="connsiteX17" fmla="*/ 1777974 w 4367187"/>
                <a:gd name="connsiteY17" fmla="*/ 2265760 h 2427646"/>
                <a:gd name="connsiteX18" fmla="*/ 1358874 w 4367187"/>
                <a:gd name="connsiteY18" fmla="*/ 2246710 h 2427646"/>
                <a:gd name="connsiteX19" fmla="*/ 1120749 w 4367187"/>
                <a:gd name="connsiteY19" fmla="*/ 2237185 h 2427646"/>
                <a:gd name="connsiteX20" fmla="*/ 977874 w 4367187"/>
                <a:gd name="connsiteY20" fmla="*/ 2218135 h 2427646"/>
                <a:gd name="connsiteX21" fmla="*/ 854049 w 4367187"/>
                <a:gd name="connsiteY21" fmla="*/ 2199085 h 2427646"/>
                <a:gd name="connsiteX22" fmla="*/ 749274 w 4367187"/>
                <a:gd name="connsiteY22" fmla="*/ 2189560 h 2427646"/>
                <a:gd name="connsiteX23" fmla="*/ 654024 w 4367187"/>
                <a:gd name="connsiteY23" fmla="*/ 2170510 h 2427646"/>
                <a:gd name="connsiteX24" fmla="*/ 577824 w 4367187"/>
                <a:gd name="connsiteY24" fmla="*/ 2160985 h 2427646"/>
                <a:gd name="connsiteX25" fmla="*/ 539724 w 4367187"/>
                <a:gd name="connsiteY25" fmla="*/ 2151460 h 2427646"/>
                <a:gd name="connsiteX26" fmla="*/ 473049 w 4367187"/>
                <a:gd name="connsiteY26" fmla="*/ 2141935 h 2427646"/>
                <a:gd name="connsiteX27" fmla="*/ 387324 w 4367187"/>
                <a:gd name="connsiteY27" fmla="*/ 2122885 h 2427646"/>
                <a:gd name="connsiteX28" fmla="*/ 358749 w 4367187"/>
                <a:gd name="connsiteY28" fmla="*/ 2103835 h 2427646"/>
                <a:gd name="connsiteX29" fmla="*/ 330174 w 4367187"/>
                <a:gd name="connsiteY29" fmla="*/ 2094310 h 2427646"/>
                <a:gd name="connsiteX30" fmla="*/ 282549 w 4367187"/>
                <a:gd name="connsiteY30" fmla="*/ 2075260 h 2427646"/>
                <a:gd name="connsiteX31" fmla="*/ 253974 w 4367187"/>
                <a:gd name="connsiteY31" fmla="*/ 2056210 h 2427646"/>
                <a:gd name="connsiteX32" fmla="*/ 177774 w 4367187"/>
                <a:gd name="connsiteY32" fmla="*/ 2008585 h 2427646"/>
                <a:gd name="connsiteX33" fmla="*/ 82524 w 4367187"/>
                <a:gd name="connsiteY33" fmla="*/ 1913335 h 2427646"/>
                <a:gd name="connsiteX34" fmla="*/ 53949 w 4367187"/>
                <a:gd name="connsiteY34" fmla="*/ 1884760 h 2427646"/>
                <a:gd name="connsiteX35" fmla="*/ 43470 w 4367187"/>
                <a:gd name="connsiteY35" fmla="*/ 1853036 h 2427646"/>
                <a:gd name="connsiteX36" fmla="*/ 42883 w 4367187"/>
                <a:gd name="connsiteY36" fmla="*/ 1851191 h 2427646"/>
                <a:gd name="connsiteX37" fmla="*/ 41876 w 4367187"/>
                <a:gd name="connsiteY37" fmla="*/ 1847844 h 2427646"/>
                <a:gd name="connsiteX38" fmla="*/ 40342 w 4367187"/>
                <a:gd name="connsiteY38" fmla="*/ 1843210 h 2427646"/>
                <a:gd name="connsiteX39" fmla="*/ 42883 w 4367187"/>
                <a:gd name="connsiteY39" fmla="*/ 1851191 h 2427646"/>
                <a:gd name="connsiteX40" fmla="*/ 45383 w 4367187"/>
                <a:gd name="connsiteY40" fmla="*/ 1859502 h 2427646"/>
                <a:gd name="connsiteX41" fmla="*/ 25374 w 4367187"/>
                <a:gd name="connsiteY41" fmla="*/ 1827610 h 2427646"/>
                <a:gd name="connsiteX42" fmla="*/ 15849 w 4367187"/>
                <a:gd name="connsiteY42" fmla="*/ 1789510 h 2427646"/>
                <a:gd name="connsiteX43" fmla="*/ 6324 w 4367187"/>
                <a:gd name="connsiteY43" fmla="*/ 1760935 h 2427646"/>
                <a:gd name="connsiteX44" fmla="*/ 6324 w 4367187"/>
                <a:gd name="connsiteY44" fmla="*/ 1532335 h 2427646"/>
                <a:gd name="connsiteX45" fmla="*/ 82524 w 4367187"/>
                <a:gd name="connsiteY45" fmla="*/ 1513285 h 2427646"/>
                <a:gd name="connsiteX46" fmla="*/ 111099 w 4367187"/>
                <a:gd name="connsiteY46" fmla="*/ 1494235 h 2427646"/>
                <a:gd name="connsiteX47" fmla="*/ 149199 w 4367187"/>
                <a:gd name="connsiteY47" fmla="*/ 1484710 h 2427646"/>
                <a:gd name="connsiteX48" fmla="*/ 225399 w 4367187"/>
                <a:gd name="connsiteY48" fmla="*/ 1465660 h 2427646"/>
                <a:gd name="connsiteX49" fmla="*/ 301599 w 4367187"/>
                <a:gd name="connsiteY49" fmla="*/ 1437085 h 2427646"/>
                <a:gd name="connsiteX50" fmla="*/ 349224 w 4367187"/>
                <a:gd name="connsiteY50" fmla="*/ 1418035 h 2427646"/>
                <a:gd name="connsiteX51" fmla="*/ 387324 w 4367187"/>
                <a:gd name="connsiteY51" fmla="*/ 1398985 h 2427646"/>
                <a:gd name="connsiteX52" fmla="*/ 434949 w 4367187"/>
                <a:gd name="connsiteY52" fmla="*/ 1389460 h 2427646"/>
                <a:gd name="connsiteX53" fmla="*/ 482574 w 4367187"/>
                <a:gd name="connsiteY53" fmla="*/ 1370410 h 2427646"/>
                <a:gd name="connsiteX54" fmla="*/ 511149 w 4367187"/>
                <a:gd name="connsiteY54" fmla="*/ 1360885 h 2427646"/>
                <a:gd name="connsiteX55" fmla="*/ 758799 w 4367187"/>
                <a:gd name="connsiteY55" fmla="*/ 1351360 h 2427646"/>
                <a:gd name="connsiteX56" fmla="*/ 806424 w 4367187"/>
                <a:gd name="connsiteY56" fmla="*/ 1341835 h 2427646"/>
                <a:gd name="connsiteX57" fmla="*/ 834999 w 4367187"/>
                <a:gd name="connsiteY57" fmla="*/ 1332310 h 2427646"/>
                <a:gd name="connsiteX58" fmla="*/ 873099 w 4367187"/>
                <a:gd name="connsiteY58" fmla="*/ 1322785 h 2427646"/>
                <a:gd name="connsiteX59" fmla="*/ 958824 w 4367187"/>
                <a:gd name="connsiteY59" fmla="*/ 1275160 h 2427646"/>
                <a:gd name="connsiteX60" fmla="*/ 987399 w 4367187"/>
                <a:gd name="connsiteY60" fmla="*/ 1265635 h 2427646"/>
                <a:gd name="connsiteX61" fmla="*/ 1139799 w 4367187"/>
                <a:gd name="connsiteY61" fmla="*/ 1237060 h 2427646"/>
                <a:gd name="connsiteX62" fmla="*/ 1168374 w 4367187"/>
                <a:gd name="connsiteY62" fmla="*/ 1227535 h 2427646"/>
                <a:gd name="connsiteX63" fmla="*/ 1406499 w 4367187"/>
                <a:gd name="connsiteY63" fmla="*/ 1227535 h 2427646"/>
                <a:gd name="connsiteX64" fmla="*/ 1530324 w 4367187"/>
                <a:gd name="connsiteY64" fmla="*/ 1237060 h 2427646"/>
                <a:gd name="connsiteX65" fmla="*/ 1749399 w 4367187"/>
                <a:gd name="connsiteY65" fmla="*/ 1227535 h 2427646"/>
                <a:gd name="connsiteX66" fmla="*/ 1816074 w 4367187"/>
                <a:gd name="connsiteY66" fmla="*/ 1218010 h 2427646"/>
                <a:gd name="connsiteX67" fmla="*/ 1930374 w 4367187"/>
                <a:gd name="connsiteY67" fmla="*/ 1208485 h 2427646"/>
                <a:gd name="connsiteX68" fmla="*/ 2044674 w 4367187"/>
                <a:gd name="connsiteY68" fmla="*/ 1189435 h 2427646"/>
                <a:gd name="connsiteX69" fmla="*/ 2120874 w 4367187"/>
                <a:gd name="connsiteY69" fmla="*/ 1179910 h 2427646"/>
                <a:gd name="connsiteX70" fmla="*/ 2216124 w 4367187"/>
                <a:gd name="connsiteY70" fmla="*/ 1160860 h 2427646"/>
                <a:gd name="connsiteX71" fmla="*/ 2301849 w 4367187"/>
                <a:gd name="connsiteY71" fmla="*/ 1151335 h 2427646"/>
                <a:gd name="connsiteX72" fmla="*/ 2378049 w 4367187"/>
                <a:gd name="connsiteY72" fmla="*/ 1132285 h 2427646"/>
                <a:gd name="connsiteX73" fmla="*/ 2425674 w 4367187"/>
                <a:gd name="connsiteY73" fmla="*/ 1122760 h 2427646"/>
                <a:gd name="connsiteX74" fmla="*/ 2482824 w 4367187"/>
                <a:gd name="connsiteY74" fmla="*/ 1103710 h 2427646"/>
                <a:gd name="connsiteX75" fmla="*/ 2511399 w 4367187"/>
                <a:gd name="connsiteY75" fmla="*/ 1094185 h 2427646"/>
                <a:gd name="connsiteX76" fmla="*/ 2539974 w 4367187"/>
                <a:gd name="connsiteY76" fmla="*/ 1065610 h 2427646"/>
                <a:gd name="connsiteX77" fmla="*/ 2616174 w 4367187"/>
                <a:gd name="connsiteY77" fmla="*/ 1037035 h 2427646"/>
                <a:gd name="connsiteX78" fmla="*/ 2655232 w 4367187"/>
                <a:gd name="connsiteY78" fmla="*/ 1007046 h 2427646"/>
                <a:gd name="connsiteX79" fmla="*/ 2656733 w 4367187"/>
                <a:gd name="connsiteY79" fmla="*/ 1005772 h 2427646"/>
                <a:gd name="connsiteX80" fmla="*/ 2654085 w 4367187"/>
                <a:gd name="connsiteY80" fmla="*/ 1008751 h 2427646"/>
                <a:gd name="connsiteX81" fmla="*/ 2682849 w 4367187"/>
                <a:gd name="connsiteY81" fmla="*/ 998935 h 2427646"/>
                <a:gd name="connsiteX82" fmla="*/ 2730474 w 4367187"/>
                <a:gd name="connsiteY82" fmla="*/ 970360 h 2427646"/>
                <a:gd name="connsiteX83" fmla="*/ 2787624 w 4367187"/>
                <a:gd name="connsiteY83" fmla="*/ 932260 h 2427646"/>
                <a:gd name="connsiteX84" fmla="*/ 2816199 w 4367187"/>
                <a:gd name="connsiteY84" fmla="*/ 922735 h 2427646"/>
                <a:gd name="connsiteX85" fmla="*/ 2844774 w 4367187"/>
                <a:gd name="connsiteY85" fmla="*/ 903685 h 2427646"/>
                <a:gd name="connsiteX86" fmla="*/ 2901924 w 4367187"/>
                <a:gd name="connsiteY86" fmla="*/ 884635 h 2427646"/>
                <a:gd name="connsiteX87" fmla="*/ 2978124 w 4367187"/>
                <a:gd name="connsiteY87" fmla="*/ 846535 h 2427646"/>
                <a:gd name="connsiteX88" fmla="*/ 3006699 w 4367187"/>
                <a:gd name="connsiteY88" fmla="*/ 837010 h 2427646"/>
                <a:gd name="connsiteX89" fmla="*/ 3044799 w 4367187"/>
                <a:gd name="connsiteY89" fmla="*/ 817960 h 2427646"/>
                <a:gd name="connsiteX90" fmla="*/ 3073374 w 4367187"/>
                <a:gd name="connsiteY90" fmla="*/ 808435 h 2427646"/>
                <a:gd name="connsiteX91" fmla="*/ 3140049 w 4367187"/>
                <a:gd name="connsiteY91" fmla="*/ 770335 h 2427646"/>
                <a:gd name="connsiteX92" fmla="*/ 3168624 w 4367187"/>
                <a:gd name="connsiteY92" fmla="*/ 760810 h 2427646"/>
                <a:gd name="connsiteX93" fmla="*/ 3197199 w 4367187"/>
                <a:gd name="connsiteY93" fmla="*/ 741760 h 2427646"/>
                <a:gd name="connsiteX94" fmla="*/ 3225774 w 4367187"/>
                <a:gd name="connsiteY94" fmla="*/ 732235 h 2427646"/>
                <a:gd name="connsiteX95" fmla="*/ 3254349 w 4367187"/>
                <a:gd name="connsiteY95" fmla="*/ 713185 h 2427646"/>
                <a:gd name="connsiteX96" fmla="*/ 3444849 w 4367187"/>
                <a:gd name="connsiteY96" fmla="*/ 703660 h 2427646"/>
                <a:gd name="connsiteX97" fmla="*/ 3482949 w 4367187"/>
                <a:gd name="connsiteY97" fmla="*/ 684610 h 2427646"/>
                <a:gd name="connsiteX98" fmla="*/ 3568674 w 4367187"/>
                <a:gd name="connsiteY98" fmla="*/ 646510 h 2427646"/>
                <a:gd name="connsiteX99" fmla="*/ 3625824 w 4367187"/>
                <a:gd name="connsiteY99" fmla="*/ 598885 h 2427646"/>
                <a:gd name="connsiteX100" fmla="*/ 3654399 w 4367187"/>
                <a:gd name="connsiteY100" fmla="*/ 589360 h 2427646"/>
                <a:gd name="connsiteX101" fmla="*/ 3692499 w 4367187"/>
                <a:gd name="connsiteY101" fmla="*/ 560785 h 2427646"/>
                <a:gd name="connsiteX102" fmla="*/ 3740124 w 4367187"/>
                <a:gd name="connsiteY102" fmla="*/ 532210 h 2427646"/>
                <a:gd name="connsiteX103" fmla="*/ 3768699 w 4367187"/>
                <a:gd name="connsiteY103" fmla="*/ 503635 h 2427646"/>
                <a:gd name="connsiteX104" fmla="*/ 3902049 w 4367187"/>
                <a:gd name="connsiteY104" fmla="*/ 417910 h 2427646"/>
                <a:gd name="connsiteX105" fmla="*/ 3930624 w 4367187"/>
                <a:gd name="connsiteY105" fmla="*/ 389335 h 2427646"/>
                <a:gd name="connsiteX106" fmla="*/ 3968724 w 4367187"/>
                <a:gd name="connsiteY106" fmla="*/ 370285 h 2427646"/>
                <a:gd name="connsiteX107" fmla="*/ 4035399 w 4367187"/>
                <a:gd name="connsiteY107" fmla="*/ 322660 h 2427646"/>
                <a:gd name="connsiteX108" fmla="*/ 4092549 w 4367187"/>
                <a:gd name="connsiteY108" fmla="*/ 275035 h 2427646"/>
                <a:gd name="connsiteX109" fmla="*/ 4111599 w 4367187"/>
                <a:gd name="connsiteY109" fmla="*/ 246460 h 2427646"/>
                <a:gd name="connsiteX110" fmla="*/ 4159224 w 4367187"/>
                <a:gd name="connsiteY110" fmla="*/ 208360 h 2427646"/>
                <a:gd name="connsiteX111" fmla="*/ 4206849 w 4367187"/>
                <a:gd name="connsiteY111" fmla="*/ 170260 h 2427646"/>
                <a:gd name="connsiteX112" fmla="*/ 4263999 w 4367187"/>
                <a:gd name="connsiteY112" fmla="*/ 113110 h 2427646"/>
                <a:gd name="connsiteX113" fmla="*/ 4330674 w 4367187"/>
                <a:gd name="connsiteY113" fmla="*/ 27385 h 242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367187" h="2427646">
                  <a:moveTo>
                    <a:pt x="2658581" y="1004204"/>
                  </a:moveTo>
                  <a:lnTo>
                    <a:pt x="2656733" y="1005772"/>
                  </a:lnTo>
                  <a:lnTo>
                    <a:pt x="2656788" y="1005710"/>
                  </a:lnTo>
                  <a:cubicBezTo>
                    <a:pt x="2657772" y="1004796"/>
                    <a:pt x="2658605" y="1004137"/>
                    <a:pt x="2658581" y="1004204"/>
                  </a:cubicBezTo>
                  <a:close/>
                  <a:moveTo>
                    <a:pt x="4367187" y="0"/>
                  </a:moveTo>
                  <a:lnTo>
                    <a:pt x="4367187" y="2427646"/>
                  </a:lnTo>
                  <a:lnTo>
                    <a:pt x="4289813" y="2425731"/>
                  </a:lnTo>
                  <a:cubicBezTo>
                    <a:pt x="3931949" y="2417220"/>
                    <a:pt x="4104865" y="2426402"/>
                    <a:pt x="3759174" y="2399110"/>
                  </a:cubicBezTo>
                  <a:lnTo>
                    <a:pt x="3635349" y="2389585"/>
                  </a:lnTo>
                  <a:lnTo>
                    <a:pt x="3521049" y="2380060"/>
                  </a:lnTo>
                  <a:lnTo>
                    <a:pt x="3397224" y="2370535"/>
                  </a:lnTo>
                  <a:cubicBezTo>
                    <a:pt x="3315427" y="2350086"/>
                    <a:pt x="3391464" y="2366921"/>
                    <a:pt x="3244824" y="2351485"/>
                  </a:cubicBezTo>
                  <a:cubicBezTo>
                    <a:pt x="3222497" y="2349135"/>
                    <a:pt x="3200507" y="2343993"/>
                    <a:pt x="3178149" y="2341960"/>
                  </a:cubicBezTo>
                  <a:cubicBezTo>
                    <a:pt x="3130614" y="2337639"/>
                    <a:pt x="3082849" y="2336292"/>
                    <a:pt x="3035274" y="2332435"/>
                  </a:cubicBezTo>
                  <a:cubicBezTo>
                    <a:pt x="2965365" y="2326767"/>
                    <a:pt x="2895833" y="2315417"/>
                    <a:pt x="2825724" y="2313385"/>
                  </a:cubicBezTo>
                  <a:lnTo>
                    <a:pt x="2168499" y="2294335"/>
                  </a:lnTo>
                  <a:lnTo>
                    <a:pt x="1892274" y="2275285"/>
                  </a:lnTo>
                  <a:cubicBezTo>
                    <a:pt x="1854139" y="2272561"/>
                    <a:pt x="1816151" y="2267805"/>
                    <a:pt x="1777974" y="2265760"/>
                  </a:cubicBezTo>
                  <a:lnTo>
                    <a:pt x="1358874" y="2246710"/>
                  </a:lnTo>
                  <a:lnTo>
                    <a:pt x="1120749" y="2237185"/>
                  </a:lnTo>
                  <a:cubicBezTo>
                    <a:pt x="1062239" y="2229871"/>
                    <a:pt x="1034836" y="2226898"/>
                    <a:pt x="977874" y="2218135"/>
                  </a:cubicBezTo>
                  <a:cubicBezTo>
                    <a:pt x="929615" y="2210711"/>
                    <a:pt x="903764" y="2204609"/>
                    <a:pt x="854049" y="2199085"/>
                  </a:cubicBezTo>
                  <a:cubicBezTo>
                    <a:pt x="819194" y="2195212"/>
                    <a:pt x="784103" y="2193658"/>
                    <a:pt x="749274" y="2189560"/>
                  </a:cubicBezTo>
                  <a:cubicBezTo>
                    <a:pt x="606730" y="2172790"/>
                    <a:pt x="759991" y="2188171"/>
                    <a:pt x="654024" y="2170510"/>
                  </a:cubicBezTo>
                  <a:cubicBezTo>
                    <a:pt x="628775" y="2166302"/>
                    <a:pt x="603073" y="2165193"/>
                    <a:pt x="577824" y="2160985"/>
                  </a:cubicBezTo>
                  <a:cubicBezTo>
                    <a:pt x="564911" y="2158833"/>
                    <a:pt x="552604" y="2153802"/>
                    <a:pt x="539724" y="2151460"/>
                  </a:cubicBezTo>
                  <a:cubicBezTo>
                    <a:pt x="517635" y="2147444"/>
                    <a:pt x="495194" y="2145626"/>
                    <a:pt x="473049" y="2141935"/>
                  </a:cubicBezTo>
                  <a:cubicBezTo>
                    <a:pt x="436772" y="2135889"/>
                    <a:pt x="421574" y="2131448"/>
                    <a:pt x="387324" y="2122885"/>
                  </a:cubicBezTo>
                  <a:cubicBezTo>
                    <a:pt x="377799" y="2116535"/>
                    <a:pt x="368988" y="2108955"/>
                    <a:pt x="358749" y="2103835"/>
                  </a:cubicBezTo>
                  <a:cubicBezTo>
                    <a:pt x="349769" y="2099345"/>
                    <a:pt x="339575" y="2097835"/>
                    <a:pt x="330174" y="2094310"/>
                  </a:cubicBezTo>
                  <a:cubicBezTo>
                    <a:pt x="314165" y="2088307"/>
                    <a:pt x="297842" y="2082906"/>
                    <a:pt x="282549" y="2075260"/>
                  </a:cubicBezTo>
                  <a:cubicBezTo>
                    <a:pt x="272310" y="2070140"/>
                    <a:pt x="263913" y="2061890"/>
                    <a:pt x="253974" y="2056210"/>
                  </a:cubicBezTo>
                  <a:cubicBezTo>
                    <a:pt x="210501" y="2031368"/>
                    <a:pt x="217365" y="2044217"/>
                    <a:pt x="177774" y="2008585"/>
                  </a:cubicBezTo>
                  <a:lnTo>
                    <a:pt x="82524" y="1913335"/>
                  </a:lnTo>
                  <a:lnTo>
                    <a:pt x="53949" y="1884760"/>
                  </a:lnTo>
                  <a:cubicBezTo>
                    <a:pt x="48932" y="1869709"/>
                    <a:pt x="45589" y="1859548"/>
                    <a:pt x="43470" y="1853036"/>
                  </a:cubicBezTo>
                  <a:lnTo>
                    <a:pt x="42883" y="1851191"/>
                  </a:lnTo>
                  <a:lnTo>
                    <a:pt x="41876" y="1847844"/>
                  </a:lnTo>
                  <a:cubicBezTo>
                    <a:pt x="40886" y="1844716"/>
                    <a:pt x="40225" y="1842758"/>
                    <a:pt x="40342" y="1843210"/>
                  </a:cubicBezTo>
                  <a:lnTo>
                    <a:pt x="42883" y="1851191"/>
                  </a:lnTo>
                  <a:lnTo>
                    <a:pt x="45383" y="1859502"/>
                  </a:lnTo>
                  <a:cubicBezTo>
                    <a:pt x="50181" y="1876421"/>
                    <a:pt x="53071" y="1892236"/>
                    <a:pt x="25374" y="1827610"/>
                  </a:cubicBezTo>
                  <a:cubicBezTo>
                    <a:pt x="20217" y="1815578"/>
                    <a:pt x="19445" y="1802097"/>
                    <a:pt x="15849" y="1789510"/>
                  </a:cubicBezTo>
                  <a:cubicBezTo>
                    <a:pt x="13091" y="1779856"/>
                    <a:pt x="6696" y="1770968"/>
                    <a:pt x="6324" y="1760935"/>
                  </a:cubicBezTo>
                  <a:cubicBezTo>
                    <a:pt x="3504" y="1684787"/>
                    <a:pt x="-6376" y="1573610"/>
                    <a:pt x="6324" y="1532335"/>
                  </a:cubicBezTo>
                  <a:cubicBezTo>
                    <a:pt x="19024" y="1491060"/>
                    <a:pt x="62998" y="1523048"/>
                    <a:pt x="82524" y="1513285"/>
                  </a:cubicBezTo>
                  <a:cubicBezTo>
                    <a:pt x="92763" y="1508165"/>
                    <a:pt x="100577" y="1498744"/>
                    <a:pt x="111099" y="1494235"/>
                  </a:cubicBezTo>
                  <a:cubicBezTo>
                    <a:pt x="123131" y="1489078"/>
                    <a:pt x="136612" y="1488306"/>
                    <a:pt x="149199" y="1484710"/>
                  </a:cubicBezTo>
                  <a:cubicBezTo>
                    <a:pt x="217540" y="1465184"/>
                    <a:pt x="128573" y="1485025"/>
                    <a:pt x="225399" y="1465660"/>
                  </a:cubicBezTo>
                  <a:cubicBezTo>
                    <a:pt x="303341" y="1426689"/>
                    <a:pt x="223786" y="1463023"/>
                    <a:pt x="301599" y="1437085"/>
                  </a:cubicBezTo>
                  <a:cubicBezTo>
                    <a:pt x="317819" y="1431678"/>
                    <a:pt x="333600" y="1424979"/>
                    <a:pt x="349224" y="1418035"/>
                  </a:cubicBezTo>
                  <a:cubicBezTo>
                    <a:pt x="362199" y="1412268"/>
                    <a:pt x="373854" y="1403475"/>
                    <a:pt x="387324" y="1398985"/>
                  </a:cubicBezTo>
                  <a:cubicBezTo>
                    <a:pt x="402683" y="1393865"/>
                    <a:pt x="419442" y="1394112"/>
                    <a:pt x="434949" y="1389460"/>
                  </a:cubicBezTo>
                  <a:cubicBezTo>
                    <a:pt x="451326" y="1384547"/>
                    <a:pt x="466565" y="1376413"/>
                    <a:pt x="482574" y="1370410"/>
                  </a:cubicBezTo>
                  <a:cubicBezTo>
                    <a:pt x="491975" y="1366885"/>
                    <a:pt x="501133" y="1361576"/>
                    <a:pt x="511149" y="1360885"/>
                  </a:cubicBezTo>
                  <a:cubicBezTo>
                    <a:pt x="593564" y="1355201"/>
                    <a:pt x="676249" y="1354535"/>
                    <a:pt x="758799" y="1351360"/>
                  </a:cubicBezTo>
                  <a:cubicBezTo>
                    <a:pt x="774674" y="1348185"/>
                    <a:pt x="790718" y="1345762"/>
                    <a:pt x="806424" y="1341835"/>
                  </a:cubicBezTo>
                  <a:cubicBezTo>
                    <a:pt x="816164" y="1339400"/>
                    <a:pt x="825345" y="1335068"/>
                    <a:pt x="834999" y="1332310"/>
                  </a:cubicBezTo>
                  <a:cubicBezTo>
                    <a:pt x="847586" y="1328714"/>
                    <a:pt x="860399" y="1325960"/>
                    <a:pt x="873099" y="1322785"/>
                  </a:cubicBezTo>
                  <a:cubicBezTo>
                    <a:pt x="903205" y="1304721"/>
                    <a:pt x="926940" y="1288825"/>
                    <a:pt x="958824" y="1275160"/>
                  </a:cubicBezTo>
                  <a:cubicBezTo>
                    <a:pt x="968052" y="1271205"/>
                    <a:pt x="977713" y="1268277"/>
                    <a:pt x="987399" y="1265635"/>
                  </a:cubicBezTo>
                  <a:cubicBezTo>
                    <a:pt x="1072889" y="1242320"/>
                    <a:pt x="1052816" y="1247933"/>
                    <a:pt x="1139799" y="1237060"/>
                  </a:cubicBezTo>
                  <a:cubicBezTo>
                    <a:pt x="1149324" y="1233885"/>
                    <a:pt x="1158634" y="1229970"/>
                    <a:pt x="1168374" y="1227535"/>
                  </a:cubicBezTo>
                  <a:cubicBezTo>
                    <a:pt x="1258844" y="1204917"/>
                    <a:pt x="1276408" y="1219651"/>
                    <a:pt x="1406499" y="1227535"/>
                  </a:cubicBezTo>
                  <a:cubicBezTo>
                    <a:pt x="1447820" y="1230039"/>
                    <a:pt x="1489049" y="1233885"/>
                    <a:pt x="1530324" y="1237060"/>
                  </a:cubicBezTo>
                  <a:cubicBezTo>
                    <a:pt x="1603349" y="1233885"/>
                    <a:pt x="1676467" y="1232397"/>
                    <a:pt x="1749399" y="1227535"/>
                  </a:cubicBezTo>
                  <a:cubicBezTo>
                    <a:pt x="1771800" y="1226042"/>
                    <a:pt x="1793747" y="1220360"/>
                    <a:pt x="1816074" y="1218010"/>
                  </a:cubicBezTo>
                  <a:cubicBezTo>
                    <a:pt x="1854096" y="1214008"/>
                    <a:pt x="1892437" y="1213227"/>
                    <a:pt x="1930374" y="1208485"/>
                  </a:cubicBezTo>
                  <a:cubicBezTo>
                    <a:pt x="1968701" y="1203694"/>
                    <a:pt x="2006347" y="1194226"/>
                    <a:pt x="2044674" y="1189435"/>
                  </a:cubicBezTo>
                  <a:cubicBezTo>
                    <a:pt x="2070074" y="1186260"/>
                    <a:pt x="2095625" y="1184118"/>
                    <a:pt x="2120874" y="1179910"/>
                  </a:cubicBezTo>
                  <a:cubicBezTo>
                    <a:pt x="2272310" y="1154671"/>
                    <a:pt x="2006500" y="1188810"/>
                    <a:pt x="2216124" y="1160860"/>
                  </a:cubicBezTo>
                  <a:cubicBezTo>
                    <a:pt x="2244623" y="1157060"/>
                    <a:pt x="2273274" y="1154510"/>
                    <a:pt x="2301849" y="1151335"/>
                  </a:cubicBezTo>
                  <a:cubicBezTo>
                    <a:pt x="2327249" y="1144985"/>
                    <a:pt x="2352376" y="1137420"/>
                    <a:pt x="2378049" y="1132285"/>
                  </a:cubicBezTo>
                  <a:cubicBezTo>
                    <a:pt x="2393924" y="1129110"/>
                    <a:pt x="2410055" y="1127020"/>
                    <a:pt x="2425674" y="1122760"/>
                  </a:cubicBezTo>
                  <a:cubicBezTo>
                    <a:pt x="2445047" y="1117476"/>
                    <a:pt x="2463774" y="1110060"/>
                    <a:pt x="2482824" y="1103710"/>
                  </a:cubicBezTo>
                  <a:lnTo>
                    <a:pt x="2511399" y="1094185"/>
                  </a:lnTo>
                  <a:cubicBezTo>
                    <a:pt x="2520924" y="1084660"/>
                    <a:pt x="2529013" y="1073440"/>
                    <a:pt x="2539974" y="1065610"/>
                  </a:cubicBezTo>
                  <a:cubicBezTo>
                    <a:pt x="2566794" y="1046453"/>
                    <a:pt x="2585493" y="1044705"/>
                    <a:pt x="2616174" y="1037035"/>
                  </a:cubicBezTo>
                  <a:cubicBezTo>
                    <a:pt x="2639206" y="1019761"/>
                    <a:pt x="2650344" y="1011016"/>
                    <a:pt x="2655232" y="1007046"/>
                  </a:cubicBezTo>
                  <a:lnTo>
                    <a:pt x="2656733" y="1005772"/>
                  </a:lnTo>
                  <a:lnTo>
                    <a:pt x="2654085" y="1008751"/>
                  </a:lnTo>
                  <a:cubicBezTo>
                    <a:pt x="2652338" y="1011622"/>
                    <a:pt x="2655577" y="1012571"/>
                    <a:pt x="2682849" y="998935"/>
                  </a:cubicBezTo>
                  <a:cubicBezTo>
                    <a:pt x="2699408" y="990656"/>
                    <a:pt x="2714855" y="980299"/>
                    <a:pt x="2730474" y="970360"/>
                  </a:cubicBezTo>
                  <a:cubicBezTo>
                    <a:pt x="2749790" y="958068"/>
                    <a:pt x="2765904" y="939500"/>
                    <a:pt x="2787624" y="932260"/>
                  </a:cubicBezTo>
                  <a:cubicBezTo>
                    <a:pt x="2797149" y="929085"/>
                    <a:pt x="2807219" y="927225"/>
                    <a:pt x="2816199" y="922735"/>
                  </a:cubicBezTo>
                  <a:cubicBezTo>
                    <a:pt x="2826438" y="917615"/>
                    <a:pt x="2834313" y="908334"/>
                    <a:pt x="2844774" y="903685"/>
                  </a:cubicBezTo>
                  <a:cubicBezTo>
                    <a:pt x="2863124" y="895530"/>
                    <a:pt x="2883963" y="893615"/>
                    <a:pt x="2901924" y="884635"/>
                  </a:cubicBezTo>
                  <a:cubicBezTo>
                    <a:pt x="2927324" y="871935"/>
                    <a:pt x="2951183" y="855515"/>
                    <a:pt x="2978124" y="846535"/>
                  </a:cubicBezTo>
                  <a:cubicBezTo>
                    <a:pt x="2987649" y="843360"/>
                    <a:pt x="2997471" y="840965"/>
                    <a:pt x="3006699" y="837010"/>
                  </a:cubicBezTo>
                  <a:cubicBezTo>
                    <a:pt x="3019750" y="831417"/>
                    <a:pt x="3031748" y="823553"/>
                    <a:pt x="3044799" y="817960"/>
                  </a:cubicBezTo>
                  <a:cubicBezTo>
                    <a:pt x="3054027" y="814005"/>
                    <a:pt x="3064394" y="812925"/>
                    <a:pt x="3073374" y="808435"/>
                  </a:cubicBezTo>
                  <a:cubicBezTo>
                    <a:pt x="3169033" y="760606"/>
                    <a:pt x="3023157" y="820432"/>
                    <a:pt x="3140049" y="770335"/>
                  </a:cubicBezTo>
                  <a:cubicBezTo>
                    <a:pt x="3149277" y="766380"/>
                    <a:pt x="3159644" y="765300"/>
                    <a:pt x="3168624" y="760810"/>
                  </a:cubicBezTo>
                  <a:cubicBezTo>
                    <a:pt x="3178863" y="755690"/>
                    <a:pt x="3186960" y="746880"/>
                    <a:pt x="3197199" y="741760"/>
                  </a:cubicBezTo>
                  <a:cubicBezTo>
                    <a:pt x="3206179" y="737270"/>
                    <a:pt x="3216794" y="736725"/>
                    <a:pt x="3225774" y="732235"/>
                  </a:cubicBezTo>
                  <a:cubicBezTo>
                    <a:pt x="3236013" y="727115"/>
                    <a:pt x="3242998" y="714666"/>
                    <a:pt x="3254349" y="713185"/>
                  </a:cubicBezTo>
                  <a:cubicBezTo>
                    <a:pt x="3317394" y="704962"/>
                    <a:pt x="3381349" y="706835"/>
                    <a:pt x="3444849" y="703660"/>
                  </a:cubicBezTo>
                  <a:cubicBezTo>
                    <a:pt x="3457549" y="697310"/>
                    <a:pt x="3469974" y="690377"/>
                    <a:pt x="3482949" y="684610"/>
                  </a:cubicBezTo>
                  <a:cubicBezTo>
                    <a:pt x="3528875" y="664198"/>
                    <a:pt x="3527640" y="669958"/>
                    <a:pt x="3568674" y="646510"/>
                  </a:cubicBezTo>
                  <a:cubicBezTo>
                    <a:pt x="3677745" y="584184"/>
                    <a:pt x="3507623" y="677686"/>
                    <a:pt x="3625824" y="598885"/>
                  </a:cubicBezTo>
                  <a:cubicBezTo>
                    <a:pt x="3634178" y="593316"/>
                    <a:pt x="3644874" y="592535"/>
                    <a:pt x="3654399" y="589360"/>
                  </a:cubicBezTo>
                  <a:cubicBezTo>
                    <a:pt x="3667099" y="579835"/>
                    <a:pt x="3679290" y="569591"/>
                    <a:pt x="3692499" y="560785"/>
                  </a:cubicBezTo>
                  <a:cubicBezTo>
                    <a:pt x="3707903" y="550516"/>
                    <a:pt x="3725313" y="543318"/>
                    <a:pt x="3740124" y="532210"/>
                  </a:cubicBezTo>
                  <a:cubicBezTo>
                    <a:pt x="3750900" y="524128"/>
                    <a:pt x="3757923" y="511717"/>
                    <a:pt x="3768699" y="503635"/>
                  </a:cubicBezTo>
                  <a:cubicBezTo>
                    <a:pt x="3819329" y="465662"/>
                    <a:pt x="3849974" y="469985"/>
                    <a:pt x="3902049" y="417910"/>
                  </a:cubicBezTo>
                  <a:cubicBezTo>
                    <a:pt x="3911574" y="408385"/>
                    <a:pt x="3919663" y="397165"/>
                    <a:pt x="3930624" y="389335"/>
                  </a:cubicBezTo>
                  <a:cubicBezTo>
                    <a:pt x="3942178" y="381082"/>
                    <a:pt x="3956745" y="377908"/>
                    <a:pt x="3968724" y="370285"/>
                  </a:cubicBezTo>
                  <a:cubicBezTo>
                    <a:pt x="3991766" y="355622"/>
                    <a:pt x="4013174" y="338535"/>
                    <a:pt x="4035399" y="322660"/>
                  </a:cubicBezTo>
                  <a:cubicBezTo>
                    <a:pt x="4081811" y="253042"/>
                    <a:pt x="4020040" y="335459"/>
                    <a:pt x="4092549" y="275035"/>
                  </a:cubicBezTo>
                  <a:cubicBezTo>
                    <a:pt x="4101343" y="267706"/>
                    <a:pt x="4103504" y="254555"/>
                    <a:pt x="4111599" y="246460"/>
                  </a:cubicBezTo>
                  <a:cubicBezTo>
                    <a:pt x="4125974" y="232085"/>
                    <a:pt x="4144849" y="222735"/>
                    <a:pt x="4159224" y="208360"/>
                  </a:cubicBezTo>
                  <a:cubicBezTo>
                    <a:pt x="4202308" y="165276"/>
                    <a:pt x="4151219" y="188803"/>
                    <a:pt x="4206849" y="170260"/>
                  </a:cubicBezTo>
                  <a:cubicBezTo>
                    <a:pt x="4263103" y="85878"/>
                    <a:pt x="4177359" y="207626"/>
                    <a:pt x="4263999" y="113110"/>
                  </a:cubicBezTo>
                  <a:cubicBezTo>
                    <a:pt x="4288461" y="86425"/>
                    <a:pt x="4301714" y="49105"/>
                    <a:pt x="4330674" y="27385"/>
                  </a:cubicBezTo>
                  <a:close/>
                </a:path>
              </a:pathLst>
            </a:custGeom>
            <a:solidFill>
              <a:srgbClr val="B7D9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62"/>
            <p:cNvSpPr/>
            <p:nvPr/>
          </p:nvSpPr>
          <p:spPr bwMode="auto">
            <a:xfrm rot="21317978">
              <a:off x="-103784" y="598892"/>
              <a:ext cx="4973666" cy="2755795"/>
            </a:xfrm>
            <a:custGeom>
              <a:avLst/>
              <a:gdLst>
                <a:gd name="connsiteX0" fmla="*/ 209035 w 4973666"/>
                <a:gd name="connsiteY0" fmla="*/ 0 h 2755795"/>
                <a:gd name="connsiteX1" fmla="*/ 214705 w 4973666"/>
                <a:gd name="connsiteY1" fmla="*/ 4665 h 2755795"/>
                <a:gd name="connsiteX2" fmla="*/ 230060 w 4973666"/>
                <a:gd name="connsiteY2" fmla="*/ 19680 h 2755795"/>
                <a:gd name="connsiteX3" fmla="*/ 304345 w 4973666"/>
                <a:gd name="connsiteY3" fmla="*/ 57780 h 2755795"/>
                <a:gd name="connsiteX4" fmla="*/ 336181 w 4973666"/>
                <a:gd name="connsiteY4" fmla="*/ 86355 h 2755795"/>
                <a:gd name="connsiteX5" fmla="*/ 368017 w 4973666"/>
                <a:gd name="connsiteY5" fmla="*/ 105405 h 2755795"/>
                <a:gd name="connsiteX6" fmla="*/ 474138 w 4973666"/>
                <a:gd name="connsiteY6" fmla="*/ 181605 h 2755795"/>
                <a:gd name="connsiteX7" fmla="*/ 505975 w 4973666"/>
                <a:gd name="connsiteY7" fmla="*/ 200655 h 2755795"/>
                <a:gd name="connsiteX8" fmla="*/ 590871 w 4973666"/>
                <a:gd name="connsiteY8" fmla="*/ 219705 h 2755795"/>
                <a:gd name="connsiteX9" fmla="*/ 654544 w 4973666"/>
                <a:gd name="connsiteY9" fmla="*/ 238755 h 2755795"/>
                <a:gd name="connsiteX10" fmla="*/ 750053 w 4973666"/>
                <a:gd name="connsiteY10" fmla="*/ 257805 h 2755795"/>
                <a:gd name="connsiteX11" fmla="*/ 834949 w 4973666"/>
                <a:gd name="connsiteY11" fmla="*/ 276855 h 2755795"/>
                <a:gd name="connsiteX12" fmla="*/ 909234 w 4973666"/>
                <a:gd name="connsiteY12" fmla="*/ 295905 h 2755795"/>
                <a:gd name="connsiteX13" fmla="*/ 962295 w 4973666"/>
                <a:gd name="connsiteY13" fmla="*/ 324480 h 2755795"/>
                <a:gd name="connsiteX14" fmla="*/ 994131 w 4973666"/>
                <a:gd name="connsiteY14" fmla="*/ 353055 h 2755795"/>
                <a:gd name="connsiteX15" fmla="*/ 1036579 w 4973666"/>
                <a:gd name="connsiteY15" fmla="*/ 372105 h 2755795"/>
                <a:gd name="connsiteX16" fmla="*/ 1068416 w 4973666"/>
                <a:gd name="connsiteY16" fmla="*/ 400680 h 2755795"/>
                <a:gd name="connsiteX17" fmla="*/ 1100252 w 4973666"/>
                <a:gd name="connsiteY17" fmla="*/ 419730 h 2755795"/>
                <a:gd name="connsiteX18" fmla="*/ 1153312 w 4973666"/>
                <a:gd name="connsiteY18" fmla="*/ 476880 h 2755795"/>
                <a:gd name="connsiteX19" fmla="*/ 1206373 w 4973666"/>
                <a:gd name="connsiteY19" fmla="*/ 524505 h 2755795"/>
                <a:gd name="connsiteX20" fmla="*/ 1259433 w 4973666"/>
                <a:gd name="connsiteY20" fmla="*/ 562605 h 2755795"/>
                <a:gd name="connsiteX21" fmla="*/ 1652081 w 4973666"/>
                <a:gd name="connsiteY21" fmla="*/ 610230 h 2755795"/>
                <a:gd name="connsiteX22" fmla="*/ 1779426 w 4973666"/>
                <a:gd name="connsiteY22" fmla="*/ 657855 h 2755795"/>
                <a:gd name="connsiteX23" fmla="*/ 1811262 w 4973666"/>
                <a:gd name="connsiteY23" fmla="*/ 686430 h 2755795"/>
                <a:gd name="connsiteX24" fmla="*/ 1906771 w 4973666"/>
                <a:gd name="connsiteY24" fmla="*/ 724530 h 2755795"/>
                <a:gd name="connsiteX25" fmla="*/ 1949220 w 4973666"/>
                <a:gd name="connsiteY25" fmla="*/ 753105 h 2755795"/>
                <a:gd name="connsiteX26" fmla="*/ 2034116 w 4973666"/>
                <a:gd name="connsiteY26" fmla="*/ 800730 h 2755795"/>
                <a:gd name="connsiteX27" fmla="*/ 2076564 w 4973666"/>
                <a:gd name="connsiteY27" fmla="*/ 829305 h 2755795"/>
                <a:gd name="connsiteX28" fmla="*/ 2129625 w 4973666"/>
                <a:gd name="connsiteY28" fmla="*/ 857880 h 2755795"/>
                <a:gd name="connsiteX29" fmla="*/ 2193297 w 4973666"/>
                <a:gd name="connsiteY29" fmla="*/ 895980 h 2755795"/>
                <a:gd name="connsiteX30" fmla="*/ 2225134 w 4973666"/>
                <a:gd name="connsiteY30" fmla="*/ 915030 h 2755795"/>
                <a:gd name="connsiteX31" fmla="*/ 2256970 w 4973666"/>
                <a:gd name="connsiteY31" fmla="*/ 943605 h 2755795"/>
                <a:gd name="connsiteX32" fmla="*/ 2384315 w 4973666"/>
                <a:gd name="connsiteY32" fmla="*/ 1010280 h 2755795"/>
                <a:gd name="connsiteX33" fmla="*/ 2437376 w 4973666"/>
                <a:gd name="connsiteY33" fmla="*/ 1057905 h 2755795"/>
                <a:gd name="connsiteX34" fmla="*/ 2469212 w 4973666"/>
                <a:gd name="connsiteY34" fmla="*/ 1067430 h 2755795"/>
                <a:gd name="connsiteX35" fmla="*/ 2532884 w 4973666"/>
                <a:gd name="connsiteY35" fmla="*/ 1105530 h 2755795"/>
                <a:gd name="connsiteX36" fmla="*/ 2702678 w 4973666"/>
                <a:gd name="connsiteY36" fmla="*/ 1134105 h 2755795"/>
                <a:gd name="connsiteX37" fmla="*/ 2798187 w 4973666"/>
                <a:gd name="connsiteY37" fmla="*/ 1181730 h 2755795"/>
                <a:gd name="connsiteX38" fmla="*/ 2840635 w 4973666"/>
                <a:gd name="connsiteY38" fmla="*/ 1257930 h 2755795"/>
                <a:gd name="connsiteX39" fmla="*/ 2936144 w 4973666"/>
                <a:gd name="connsiteY39" fmla="*/ 1334130 h 2755795"/>
                <a:gd name="connsiteX40" fmla="*/ 2999817 w 4973666"/>
                <a:gd name="connsiteY40" fmla="*/ 1353180 h 2755795"/>
                <a:gd name="connsiteX41" fmla="*/ 3074101 w 4973666"/>
                <a:gd name="connsiteY41" fmla="*/ 1372230 h 2755795"/>
                <a:gd name="connsiteX42" fmla="*/ 3137774 w 4973666"/>
                <a:gd name="connsiteY42" fmla="*/ 1381755 h 2755795"/>
                <a:gd name="connsiteX43" fmla="*/ 3180222 w 4973666"/>
                <a:gd name="connsiteY43" fmla="*/ 1391280 h 2755795"/>
                <a:gd name="connsiteX44" fmla="*/ 3233283 w 4973666"/>
                <a:gd name="connsiteY44" fmla="*/ 1400805 h 2755795"/>
                <a:gd name="connsiteX45" fmla="*/ 3286343 w 4973666"/>
                <a:gd name="connsiteY45" fmla="*/ 1419855 h 2755795"/>
                <a:gd name="connsiteX46" fmla="*/ 3318180 w 4973666"/>
                <a:gd name="connsiteY46" fmla="*/ 1429380 h 2755795"/>
                <a:gd name="connsiteX47" fmla="*/ 3434913 w 4973666"/>
                <a:gd name="connsiteY47" fmla="*/ 1467480 h 2755795"/>
                <a:gd name="connsiteX48" fmla="*/ 3466749 w 4973666"/>
                <a:gd name="connsiteY48" fmla="*/ 1496055 h 2755795"/>
                <a:gd name="connsiteX49" fmla="*/ 3498585 w 4973666"/>
                <a:gd name="connsiteY49" fmla="*/ 1505580 h 2755795"/>
                <a:gd name="connsiteX50" fmla="*/ 3530421 w 4973666"/>
                <a:gd name="connsiteY50" fmla="*/ 1543680 h 2755795"/>
                <a:gd name="connsiteX51" fmla="*/ 3572870 w 4973666"/>
                <a:gd name="connsiteY51" fmla="*/ 1581780 h 2755795"/>
                <a:gd name="connsiteX52" fmla="*/ 3583482 w 4973666"/>
                <a:gd name="connsiteY52" fmla="*/ 1610355 h 2755795"/>
                <a:gd name="connsiteX53" fmla="*/ 3625930 w 4973666"/>
                <a:gd name="connsiteY53" fmla="*/ 1677030 h 2755795"/>
                <a:gd name="connsiteX54" fmla="*/ 3636542 w 4973666"/>
                <a:gd name="connsiteY54" fmla="*/ 1715130 h 2755795"/>
                <a:gd name="connsiteX55" fmla="*/ 3657767 w 4973666"/>
                <a:gd name="connsiteY55" fmla="*/ 1753230 h 2755795"/>
                <a:gd name="connsiteX56" fmla="*/ 3668379 w 4973666"/>
                <a:gd name="connsiteY56" fmla="*/ 1791330 h 2755795"/>
                <a:gd name="connsiteX57" fmla="*/ 3710827 w 4973666"/>
                <a:gd name="connsiteY57" fmla="*/ 1858005 h 2755795"/>
                <a:gd name="connsiteX58" fmla="*/ 3774500 w 4973666"/>
                <a:gd name="connsiteY58" fmla="*/ 1896105 h 2755795"/>
                <a:gd name="connsiteX59" fmla="*/ 3816948 w 4973666"/>
                <a:gd name="connsiteY59" fmla="*/ 1905630 h 2755795"/>
                <a:gd name="connsiteX60" fmla="*/ 3870008 w 4973666"/>
                <a:gd name="connsiteY60" fmla="*/ 1915155 h 2755795"/>
                <a:gd name="connsiteX61" fmla="*/ 3901845 w 4973666"/>
                <a:gd name="connsiteY61" fmla="*/ 1924680 h 2755795"/>
                <a:gd name="connsiteX62" fmla="*/ 3965517 w 4973666"/>
                <a:gd name="connsiteY62" fmla="*/ 1934205 h 2755795"/>
                <a:gd name="connsiteX63" fmla="*/ 4061026 w 4973666"/>
                <a:gd name="connsiteY63" fmla="*/ 1962780 h 2755795"/>
                <a:gd name="connsiteX64" fmla="*/ 4135311 w 4973666"/>
                <a:gd name="connsiteY64" fmla="*/ 2000880 h 2755795"/>
                <a:gd name="connsiteX65" fmla="*/ 4167147 w 4973666"/>
                <a:gd name="connsiteY65" fmla="*/ 2010405 h 2755795"/>
                <a:gd name="connsiteX66" fmla="*/ 4252044 w 4973666"/>
                <a:gd name="connsiteY66" fmla="*/ 2058030 h 2755795"/>
                <a:gd name="connsiteX67" fmla="*/ 4273268 w 4973666"/>
                <a:gd name="connsiteY67" fmla="*/ 2086605 h 2755795"/>
                <a:gd name="connsiteX68" fmla="*/ 4305104 w 4973666"/>
                <a:gd name="connsiteY68" fmla="*/ 2115180 h 2755795"/>
                <a:gd name="connsiteX69" fmla="*/ 4347553 w 4973666"/>
                <a:gd name="connsiteY69" fmla="*/ 2219955 h 2755795"/>
                <a:gd name="connsiteX70" fmla="*/ 4443062 w 4973666"/>
                <a:gd name="connsiteY70" fmla="*/ 2258055 h 2755795"/>
                <a:gd name="connsiteX71" fmla="*/ 4517346 w 4973666"/>
                <a:gd name="connsiteY71" fmla="*/ 2277105 h 2755795"/>
                <a:gd name="connsiteX72" fmla="*/ 4634079 w 4973666"/>
                <a:gd name="connsiteY72" fmla="*/ 2296155 h 2755795"/>
                <a:gd name="connsiteX73" fmla="*/ 4665916 w 4973666"/>
                <a:gd name="connsiteY73" fmla="*/ 2305680 h 2755795"/>
                <a:gd name="connsiteX74" fmla="*/ 4708364 w 4973666"/>
                <a:gd name="connsiteY74" fmla="*/ 2315205 h 2755795"/>
                <a:gd name="connsiteX75" fmla="*/ 4782649 w 4973666"/>
                <a:gd name="connsiteY75" fmla="*/ 2353305 h 2755795"/>
                <a:gd name="connsiteX76" fmla="*/ 4846321 w 4973666"/>
                <a:gd name="connsiteY76" fmla="*/ 2391405 h 2755795"/>
                <a:gd name="connsiteX77" fmla="*/ 4888769 w 4973666"/>
                <a:gd name="connsiteY77" fmla="*/ 2419980 h 2755795"/>
                <a:gd name="connsiteX78" fmla="*/ 4941830 w 4973666"/>
                <a:gd name="connsiteY78" fmla="*/ 2467605 h 2755795"/>
                <a:gd name="connsiteX79" fmla="*/ 4973666 w 4973666"/>
                <a:gd name="connsiteY79" fmla="*/ 2524755 h 2755795"/>
                <a:gd name="connsiteX80" fmla="*/ 4963054 w 4973666"/>
                <a:gd name="connsiteY80" fmla="*/ 2562855 h 2755795"/>
                <a:gd name="connsiteX81" fmla="*/ 4909994 w 4973666"/>
                <a:gd name="connsiteY81" fmla="*/ 2648580 h 2755795"/>
                <a:gd name="connsiteX82" fmla="*/ 4878157 w 4973666"/>
                <a:gd name="connsiteY82" fmla="*/ 2667630 h 2755795"/>
                <a:gd name="connsiteX83" fmla="*/ 4676528 w 4973666"/>
                <a:gd name="connsiteY83" fmla="*/ 2686680 h 2755795"/>
                <a:gd name="connsiteX84" fmla="*/ 4527958 w 4973666"/>
                <a:gd name="connsiteY84" fmla="*/ 2696205 h 2755795"/>
                <a:gd name="connsiteX85" fmla="*/ 4421837 w 4973666"/>
                <a:gd name="connsiteY85" fmla="*/ 2705730 h 2755795"/>
                <a:gd name="connsiteX86" fmla="*/ 4347553 w 4973666"/>
                <a:gd name="connsiteY86" fmla="*/ 2715255 h 2755795"/>
                <a:gd name="connsiteX87" fmla="*/ 3350016 w 4973666"/>
                <a:gd name="connsiteY87" fmla="*/ 2734305 h 2755795"/>
                <a:gd name="connsiteX88" fmla="*/ 2787575 w 4973666"/>
                <a:gd name="connsiteY88" fmla="*/ 2743830 h 2755795"/>
                <a:gd name="connsiteX89" fmla="*/ 2649617 w 4973666"/>
                <a:gd name="connsiteY89" fmla="*/ 2724780 h 2755795"/>
                <a:gd name="connsiteX90" fmla="*/ 2373703 w 4973666"/>
                <a:gd name="connsiteY90" fmla="*/ 2715255 h 2755795"/>
                <a:gd name="connsiteX91" fmla="*/ 1768814 w 4973666"/>
                <a:gd name="connsiteY91" fmla="*/ 2705730 h 2755795"/>
                <a:gd name="connsiteX92" fmla="*/ 1492899 w 4973666"/>
                <a:gd name="connsiteY92" fmla="*/ 2686680 h 2755795"/>
                <a:gd name="connsiteX93" fmla="*/ 1057803 w 4973666"/>
                <a:gd name="connsiteY93" fmla="*/ 2658105 h 2755795"/>
                <a:gd name="connsiteX94" fmla="*/ 898622 w 4973666"/>
                <a:gd name="connsiteY94" fmla="*/ 2639055 h 2755795"/>
                <a:gd name="connsiteX95" fmla="*/ 750053 w 4973666"/>
                <a:gd name="connsiteY95" fmla="*/ 2620005 h 2755795"/>
                <a:gd name="connsiteX96" fmla="*/ 654544 w 4973666"/>
                <a:gd name="connsiteY96" fmla="*/ 2610480 h 2755795"/>
                <a:gd name="connsiteX97" fmla="*/ 537811 w 4973666"/>
                <a:gd name="connsiteY97" fmla="*/ 2600955 h 2755795"/>
                <a:gd name="connsiteX98" fmla="*/ 399854 w 4973666"/>
                <a:gd name="connsiteY98" fmla="*/ 2581905 h 2755795"/>
                <a:gd name="connsiteX99" fmla="*/ 155775 w 4973666"/>
                <a:gd name="connsiteY99" fmla="*/ 2562855 h 2755795"/>
                <a:gd name="connsiteX100" fmla="*/ 17818 w 4973666"/>
                <a:gd name="connsiteY100" fmla="*/ 2543805 h 2755795"/>
                <a:gd name="connsiteX101" fmla="*/ 0 w 4973666"/>
                <a:gd name="connsiteY101" fmla="*/ 2542351 h 275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973666" h="2755795">
                  <a:moveTo>
                    <a:pt x="209035" y="0"/>
                  </a:moveTo>
                  <a:lnTo>
                    <a:pt x="214705" y="4665"/>
                  </a:lnTo>
                  <a:cubicBezTo>
                    <a:pt x="219594" y="9895"/>
                    <a:pt x="224296" y="15368"/>
                    <a:pt x="230060" y="19680"/>
                  </a:cubicBezTo>
                  <a:cubicBezTo>
                    <a:pt x="290216" y="64675"/>
                    <a:pt x="231688" y="11199"/>
                    <a:pt x="304345" y="57780"/>
                  </a:cubicBezTo>
                  <a:cubicBezTo>
                    <a:pt x="316557" y="65610"/>
                    <a:pt x="324652" y="77731"/>
                    <a:pt x="336181" y="86355"/>
                  </a:cubicBezTo>
                  <a:cubicBezTo>
                    <a:pt x="345979" y="93684"/>
                    <a:pt x="358333" y="97955"/>
                    <a:pt x="368017" y="105405"/>
                  </a:cubicBezTo>
                  <a:cubicBezTo>
                    <a:pt x="473866" y="186839"/>
                    <a:pt x="335988" y="98939"/>
                    <a:pt x="474138" y="181605"/>
                  </a:cubicBezTo>
                  <a:cubicBezTo>
                    <a:pt x="484750" y="187955"/>
                    <a:pt x="493601" y="197879"/>
                    <a:pt x="505975" y="200655"/>
                  </a:cubicBezTo>
                  <a:cubicBezTo>
                    <a:pt x="534273" y="207005"/>
                    <a:pt x="563199" y="211426"/>
                    <a:pt x="590871" y="219705"/>
                  </a:cubicBezTo>
                  <a:cubicBezTo>
                    <a:pt x="612095" y="226055"/>
                    <a:pt x="632839" y="233885"/>
                    <a:pt x="654544" y="238755"/>
                  </a:cubicBezTo>
                  <a:cubicBezTo>
                    <a:pt x="801643" y="271762"/>
                    <a:pt x="574911" y="221528"/>
                    <a:pt x="750053" y="257805"/>
                  </a:cubicBezTo>
                  <a:cubicBezTo>
                    <a:pt x="778475" y="263692"/>
                    <a:pt x="807277" y="268576"/>
                    <a:pt x="834949" y="276855"/>
                  </a:cubicBezTo>
                  <a:cubicBezTo>
                    <a:pt x="880622" y="290520"/>
                    <a:pt x="855934" y="283945"/>
                    <a:pt x="909234" y="295905"/>
                  </a:cubicBezTo>
                  <a:cubicBezTo>
                    <a:pt x="926921" y="305430"/>
                    <a:pt x="945793" y="313372"/>
                    <a:pt x="962295" y="324480"/>
                  </a:cubicBezTo>
                  <a:cubicBezTo>
                    <a:pt x="974300" y="332562"/>
                    <a:pt x="981919" y="345225"/>
                    <a:pt x="994131" y="353055"/>
                  </a:cubicBezTo>
                  <a:cubicBezTo>
                    <a:pt x="1007004" y="361308"/>
                    <a:pt x="1023706" y="363852"/>
                    <a:pt x="1036579" y="372105"/>
                  </a:cubicBezTo>
                  <a:cubicBezTo>
                    <a:pt x="1048791" y="379935"/>
                    <a:pt x="1056886" y="392056"/>
                    <a:pt x="1068416" y="400680"/>
                  </a:cubicBezTo>
                  <a:cubicBezTo>
                    <a:pt x="1078213" y="408009"/>
                    <a:pt x="1089640" y="413380"/>
                    <a:pt x="1100252" y="419730"/>
                  </a:cubicBezTo>
                  <a:cubicBezTo>
                    <a:pt x="1152948" y="490676"/>
                    <a:pt x="1085221" y="403541"/>
                    <a:pt x="1153312" y="476880"/>
                  </a:cubicBezTo>
                  <a:cubicBezTo>
                    <a:pt x="1197530" y="524505"/>
                    <a:pt x="1148007" y="489580"/>
                    <a:pt x="1206373" y="524505"/>
                  </a:cubicBezTo>
                  <a:cubicBezTo>
                    <a:pt x="1245589" y="577303"/>
                    <a:pt x="1205159" y="535542"/>
                    <a:pt x="1259433" y="562605"/>
                  </a:cubicBezTo>
                  <a:cubicBezTo>
                    <a:pt x="1447297" y="656282"/>
                    <a:pt x="1156091" y="595869"/>
                    <a:pt x="1652081" y="610230"/>
                  </a:cubicBezTo>
                  <a:cubicBezTo>
                    <a:pt x="1750023" y="654184"/>
                    <a:pt x="1706283" y="641442"/>
                    <a:pt x="1779426" y="657855"/>
                  </a:cubicBezTo>
                  <a:cubicBezTo>
                    <a:pt x="1790038" y="667380"/>
                    <a:pt x="1799050" y="678600"/>
                    <a:pt x="1811262" y="686430"/>
                  </a:cubicBezTo>
                  <a:cubicBezTo>
                    <a:pt x="1845579" y="708431"/>
                    <a:pt x="1869331" y="705861"/>
                    <a:pt x="1906771" y="724530"/>
                  </a:cubicBezTo>
                  <a:cubicBezTo>
                    <a:pt x="1922232" y="732240"/>
                    <a:pt x="1934503" y="744299"/>
                    <a:pt x="1949220" y="753105"/>
                  </a:cubicBezTo>
                  <a:cubicBezTo>
                    <a:pt x="1976986" y="769720"/>
                    <a:pt x="2007419" y="782758"/>
                    <a:pt x="2034116" y="800730"/>
                  </a:cubicBezTo>
                  <a:cubicBezTo>
                    <a:pt x="2048265" y="810255"/>
                    <a:pt x="2061848" y="820499"/>
                    <a:pt x="2076564" y="829305"/>
                  </a:cubicBezTo>
                  <a:cubicBezTo>
                    <a:pt x="2093726" y="839574"/>
                    <a:pt x="2112223" y="847941"/>
                    <a:pt x="2129625" y="857880"/>
                  </a:cubicBezTo>
                  <a:cubicBezTo>
                    <a:pt x="2151145" y="870172"/>
                    <a:pt x="2172073" y="883280"/>
                    <a:pt x="2193297" y="895980"/>
                  </a:cubicBezTo>
                  <a:cubicBezTo>
                    <a:pt x="2203910" y="902330"/>
                    <a:pt x="2216115" y="906935"/>
                    <a:pt x="2225134" y="915030"/>
                  </a:cubicBezTo>
                  <a:cubicBezTo>
                    <a:pt x="2235746" y="924555"/>
                    <a:pt x="2245123" y="935335"/>
                    <a:pt x="2256970" y="943605"/>
                  </a:cubicBezTo>
                  <a:cubicBezTo>
                    <a:pt x="2307020" y="978545"/>
                    <a:pt x="2328867" y="985396"/>
                    <a:pt x="2384315" y="1010280"/>
                  </a:cubicBezTo>
                  <a:cubicBezTo>
                    <a:pt x="2405539" y="1038855"/>
                    <a:pt x="2402002" y="1042030"/>
                    <a:pt x="2437376" y="1057905"/>
                  </a:cubicBezTo>
                  <a:cubicBezTo>
                    <a:pt x="2447381" y="1062395"/>
                    <a:pt x="2459433" y="1062554"/>
                    <a:pt x="2469212" y="1067430"/>
                  </a:cubicBezTo>
                  <a:cubicBezTo>
                    <a:pt x="2491510" y="1078549"/>
                    <a:pt x="2508137" y="1099977"/>
                    <a:pt x="2532884" y="1105530"/>
                  </a:cubicBezTo>
                  <a:cubicBezTo>
                    <a:pt x="2645448" y="1130788"/>
                    <a:pt x="2588836" y="1121333"/>
                    <a:pt x="2702678" y="1134105"/>
                  </a:cubicBezTo>
                  <a:cubicBezTo>
                    <a:pt x="2780588" y="1157415"/>
                    <a:pt x="2750531" y="1138956"/>
                    <a:pt x="2798187" y="1181730"/>
                  </a:cubicBezTo>
                  <a:cubicBezTo>
                    <a:pt x="2810514" y="1225988"/>
                    <a:pt x="2803170" y="1220566"/>
                    <a:pt x="2840635" y="1257930"/>
                  </a:cubicBezTo>
                  <a:cubicBezTo>
                    <a:pt x="2856645" y="1273897"/>
                    <a:pt x="2903419" y="1321075"/>
                    <a:pt x="2936144" y="1334130"/>
                  </a:cubicBezTo>
                  <a:cubicBezTo>
                    <a:pt x="2956588" y="1342285"/>
                    <a:pt x="2978592" y="1346830"/>
                    <a:pt x="2999817" y="1353180"/>
                  </a:cubicBezTo>
                  <a:cubicBezTo>
                    <a:pt x="3030160" y="1362258"/>
                    <a:pt x="3040789" y="1366250"/>
                    <a:pt x="3074101" y="1372230"/>
                  </a:cubicBezTo>
                  <a:cubicBezTo>
                    <a:pt x="3095201" y="1376018"/>
                    <a:pt x="3116674" y="1377967"/>
                    <a:pt x="3137774" y="1381755"/>
                  </a:cubicBezTo>
                  <a:cubicBezTo>
                    <a:pt x="3152076" y="1384322"/>
                    <a:pt x="3165984" y="1388440"/>
                    <a:pt x="3180222" y="1391280"/>
                  </a:cubicBezTo>
                  <a:cubicBezTo>
                    <a:pt x="3197830" y="1394792"/>
                    <a:pt x="3216006" y="1396153"/>
                    <a:pt x="3233283" y="1400805"/>
                  </a:cubicBezTo>
                  <a:cubicBezTo>
                    <a:pt x="3251529" y="1405718"/>
                    <a:pt x="3268507" y="1413852"/>
                    <a:pt x="3286343" y="1419855"/>
                  </a:cubicBezTo>
                  <a:cubicBezTo>
                    <a:pt x="3296817" y="1423380"/>
                    <a:pt x="3307705" y="1425855"/>
                    <a:pt x="3318180" y="1429380"/>
                  </a:cubicBezTo>
                  <a:cubicBezTo>
                    <a:pt x="3436312" y="1469142"/>
                    <a:pt x="3301141" y="1427457"/>
                    <a:pt x="3434913" y="1467480"/>
                  </a:cubicBezTo>
                  <a:cubicBezTo>
                    <a:pt x="3445525" y="1477005"/>
                    <a:pt x="3454262" y="1488583"/>
                    <a:pt x="3466749" y="1496055"/>
                  </a:cubicBezTo>
                  <a:cubicBezTo>
                    <a:pt x="3476056" y="1501624"/>
                    <a:pt x="3489992" y="1499152"/>
                    <a:pt x="3498585" y="1505580"/>
                  </a:cubicBezTo>
                  <a:cubicBezTo>
                    <a:pt x="3512173" y="1515743"/>
                    <a:pt x="3518774" y="1531733"/>
                    <a:pt x="3530421" y="1543680"/>
                  </a:cubicBezTo>
                  <a:cubicBezTo>
                    <a:pt x="3543598" y="1557197"/>
                    <a:pt x="3558720" y="1569080"/>
                    <a:pt x="3572870" y="1581780"/>
                  </a:cubicBezTo>
                  <a:cubicBezTo>
                    <a:pt x="3576407" y="1591305"/>
                    <a:pt x="3578479" y="1601375"/>
                    <a:pt x="3583482" y="1610355"/>
                  </a:cubicBezTo>
                  <a:cubicBezTo>
                    <a:pt x="3614271" y="1665625"/>
                    <a:pt x="3598024" y="1610234"/>
                    <a:pt x="3625930" y="1677030"/>
                  </a:cubicBezTo>
                  <a:cubicBezTo>
                    <a:pt x="3631052" y="1689287"/>
                    <a:pt x="3631421" y="1702873"/>
                    <a:pt x="3636542" y="1715130"/>
                  </a:cubicBezTo>
                  <a:cubicBezTo>
                    <a:pt x="3642097" y="1728425"/>
                    <a:pt x="3652212" y="1739935"/>
                    <a:pt x="3657767" y="1753230"/>
                  </a:cubicBezTo>
                  <a:cubicBezTo>
                    <a:pt x="3662888" y="1765487"/>
                    <a:pt x="3663257" y="1779073"/>
                    <a:pt x="3668379" y="1791330"/>
                  </a:cubicBezTo>
                  <a:cubicBezTo>
                    <a:pt x="3672307" y="1800732"/>
                    <a:pt x="3699370" y="1849008"/>
                    <a:pt x="3710827" y="1858005"/>
                  </a:cubicBezTo>
                  <a:cubicBezTo>
                    <a:pt x="3730024" y="1873082"/>
                    <a:pt x="3749753" y="1890552"/>
                    <a:pt x="3774500" y="1896105"/>
                  </a:cubicBezTo>
                  <a:cubicBezTo>
                    <a:pt x="3788649" y="1899280"/>
                    <a:pt x="3802711" y="1902790"/>
                    <a:pt x="3816948" y="1905630"/>
                  </a:cubicBezTo>
                  <a:cubicBezTo>
                    <a:pt x="3834556" y="1909142"/>
                    <a:pt x="3852510" y="1911228"/>
                    <a:pt x="3870008" y="1915155"/>
                  </a:cubicBezTo>
                  <a:cubicBezTo>
                    <a:pt x="3880860" y="1917590"/>
                    <a:pt x="3890925" y="1922502"/>
                    <a:pt x="3901845" y="1924680"/>
                  </a:cubicBezTo>
                  <a:cubicBezTo>
                    <a:pt x="3922849" y="1928870"/>
                    <a:pt x="3944727" y="1929229"/>
                    <a:pt x="3965517" y="1934205"/>
                  </a:cubicBezTo>
                  <a:cubicBezTo>
                    <a:pt x="3997943" y="1941966"/>
                    <a:pt x="4033104" y="1946072"/>
                    <a:pt x="4061026" y="1962780"/>
                  </a:cubicBezTo>
                  <a:cubicBezTo>
                    <a:pt x="4092999" y="1981912"/>
                    <a:pt x="4097612" y="1986378"/>
                    <a:pt x="4135311" y="2000880"/>
                  </a:cubicBezTo>
                  <a:cubicBezTo>
                    <a:pt x="4145592" y="2004835"/>
                    <a:pt x="4156866" y="2006450"/>
                    <a:pt x="4167147" y="2010405"/>
                  </a:cubicBezTo>
                  <a:cubicBezTo>
                    <a:pt x="4196569" y="2021723"/>
                    <a:pt x="4229191" y="2037518"/>
                    <a:pt x="4252044" y="2058030"/>
                  </a:cubicBezTo>
                  <a:cubicBezTo>
                    <a:pt x="4261063" y="2066125"/>
                    <a:pt x="4265103" y="2077811"/>
                    <a:pt x="4273268" y="2086605"/>
                  </a:cubicBezTo>
                  <a:cubicBezTo>
                    <a:pt x="4282876" y="2096953"/>
                    <a:pt x="4294492" y="2105655"/>
                    <a:pt x="4305104" y="2115180"/>
                  </a:cubicBezTo>
                  <a:cubicBezTo>
                    <a:pt x="4315164" y="2151296"/>
                    <a:pt x="4316382" y="2191977"/>
                    <a:pt x="4347553" y="2219955"/>
                  </a:cubicBezTo>
                  <a:cubicBezTo>
                    <a:pt x="4372778" y="2242596"/>
                    <a:pt x="4411538" y="2248624"/>
                    <a:pt x="4443062" y="2258055"/>
                  </a:cubicBezTo>
                  <a:cubicBezTo>
                    <a:pt x="4473405" y="2267133"/>
                    <a:pt x="4484034" y="2271125"/>
                    <a:pt x="4517346" y="2277105"/>
                  </a:cubicBezTo>
                  <a:cubicBezTo>
                    <a:pt x="4564653" y="2285597"/>
                    <a:pt x="4588553" y="2285939"/>
                    <a:pt x="4634079" y="2296155"/>
                  </a:cubicBezTo>
                  <a:cubicBezTo>
                    <a:pt x="4644931" y="2298590"/>
                    <a:pt x="4655160" y="2302922"/>
                    <a:pt x="4665916" y="2305680"/>
                  </a:cubicBezTo>
                  <a:cubicBezTo>
                    <a:pt x="4679939" y="2309276"/>
                    <a:pt x="4694214" y="2312030"/>
                    <a:pt x="4708364" y="2315205"/>
                  </a:cubicBezTo>
                  <a:cubicBezTo>
                    <a:pt x="4818493" y="2381103"/>
                    <a:pt x="4648008" y="2280796"/>
                    <a:pt x="4782649" y="2353305"/>
                  </a:cubicBezTo>
                  <a:cubicBezTo>
                    <a:pt x="4804522" y="2365085"/>
                    <a:pt x="4825915" y="2377668"/>
                    <a:pt x="4846321" y="2391405"/>
                  </a:cubicBezTo>
                  <a:cubicBezTo>
                    <a:pt x="4860471" y="2400930"/>
                    <a:pt x="4876263" y="2408755"/>
                    <a:pt x="4888769" y="2419980"/>
                  </a:cubicBezTo>
                  <a:cubicBezTo>
                    <a:pt x="4959517" y="2483480"/>
                    <a:pt x="4856933" y="2416805"/>
                    <a:pt x="4941830" y="2467605"/>
                  </a:cubicBezTo>
                  <a:cubicBezTo>
                    <a:pt x="4952561" y="2482052"/>
                    <a:pt x="4973666" y="2505037"/>
                    <a:pt x="4973666" y="2524755"/>
                  </a:cubicBezTo>
                  <a:cubicBezTo>
                    <a:pt x="4973666" y="2537846"/>
                    <a:pt x="4967061" y="2550268"/>
                    <a:pt x="4963054" y="2562855"/>
                  </a:cubicBezTo>
                  <a:cubicBezTo>
                    <a:pt x="4953947" y="2591464"/>
                    <a:pt x="4936821" y="2632527"/>
                    <a:pt x="4909994" y="2648580"/>
                  </a:cubicBezTo>
                  <a:cubicBezTo>
                    <a:pt x="4899382" y="2654930"/>
                    <a:pt x="4890462" y="2664618"/>
                    <a:pt x="4878157" y="2667630"/>
                  </a:cubicBezTo>
                  <a:cubicBezTo>
                    <a:pt x="4855279" y="2673230"/>
                    <a:pt x="4683582" y="2686173"/>
                    <a:pt x="4676528" y="2686680"/>
                  </a:cubicBezTo>
                  <a:lnTo>
                    <a:pt x="4527958" y="2696205"/>
                  </a:lnTo>
                  <a:cubicBezTo>
                    <a:pt x="4492531" y="2698855"/>
                    <a:pt x="4457144" y="2702002"/>
                    <a:pt x="4421837" y="2705730"/>
                  </a:cubicBezTo>
                  <a:cubicBezTo>
                    <a:pt x="4396996" y="2708353"/>
                    <a:pt x="4372441" y="2713021"/>
                    <a:pt x="4347553" y="2715255"/>
                  </a:cubicBezTo>
                  <a:cubicBezTo>
                    <a:pt x="4035429" y="2743270"/>
                    <a:pt x="3562739" y="2731948"/>
                    <a:pt x="3350016" y="2734305"/>
                  </a:cubicBezTo>
                  <a:cubicBezTo>
                    <a:pt x="3050303" y="2767931"/>
                    <a:pt x="3237240" y="2754738"/>
                    <a:pt x="2787575" y="2743830"/>
                  </a:cubicBezTo>
                  <a:cubicBezTo>
                    <a:pt x="2727915" y="2725981"/>
                    <a:pt x="2748109" y="2729691"/>
                    <a:pt x="2649617" y="2724780"/>
                  </a:cubicBezTo>
                  <a:cubicBezTo>
                    <a:pt x="2557720" y="2720198"/>
                    <a:pt x="2465716" y="2717245"/>
                    <a:pt x="2373703" y="2715255"/>
                  </a:cubicBezTo>
                  <a:lnTo>
                    <a:pt x="1768814" y="2705730"/>
                  </a:lnTo>
                  <a:cubicBezTo>
                    <a:pt x="1505731" y="2682117"/>
                    <a:pt x="1858545" y="2712590"/>
                    <a:pt x="1492899" y="2686680"/>
                  </a:cubicBezTo>
                  <a:cubicBezTo>
                    <a:pt x="1055819" y="2655708"/>
                    <a:pt x="1455108" y="2676874"/>
                    <a:pt x="1057803" y="2658105"/>
                  </a:cubicBezTo>
                  <a:lnTo>
                    <a:pt x="898622" y="2639055"/>
                  </a:lnTo>
                  <a:cubicBezTo>
                    <a:pt x="849054" y="2632988"/>
                    <a:pt x="799773" y="2624964"/>
                    <a:pt x="750053" y="2620005"/>
                  </a:cubicBezTo>
                  <a:lnTo>
                    <a:pt x="654544" y="2610480"/>
                  </a:lnTo>
                  <a:cubicBezTo>
                    <a:pt x="615666" y="2606991"/>
                    <a:pt x="576644" y="2604828"/>
                    <a:pt x="537811" y="2600955"/>
                  </a:cubicBezTo>
                  <a:cubicBezTo>
                    <a:pt x="424728" y="2589677"/>
                    <a:pt x="503251" y="2594279"/>
                    <a:pt x="399854" y="2581905"/>
                  </a:cubicBezTo>
                  <a:cubicBezTo>
                    <a:pt x="277396" y="2567250"/>
                    <a:pt x="301581" y="2574752"/>
                    <a:pt x="155775" y="2562855"/>
                  </a:cubicBezTo>
                  <a:cubicBezTo>
                    <a:pt x="-126073" y="2539857"/>
                    <a:pt x="212088" y="2565601"/>
                    <a:pt x="17818" y="2543805"/>
                  </a:cubicBezTo>
                  <a:lnTo>
                    <a:pt x="0" y="2542351"/>
                  </a:lnTo>
                  <a:close/>
                </a:path>
              </a:pathLst>
            </a:custGeom>
            <a:solidFill>
              <a:srgbClr val="B7D9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48"/>
            </a:p>
          </p:txBody>
        </p:sp>
        <p:grpSp>
          <p:nvGrpSpPr>
            <p:cNvPr id="64" name="Bridge Image"/>
            <p:cNvGrpSpPr/>
            <p:nvPr/>
          </p:nvGrpSpPr>
          <p:grpSpPr>
            <a:xfrm>
              <a:off x="-57151" y="893954"/>
              <a:ext cx="9250364" cy="4267199"/>
              <a:chOff x="-57151" y="893954"/>
              <a:chExt cx="9250364" cy="4267199"/>
            </a:xfrm>
          </p:grpSpPr>
          <p:sp>
            <p:nvSpPr>
              <p:cNvPr id="65" name="Rectangle 64"/>
              <p:cNvSpPr/>
              <p:nvPr userDrawn="1"/>
            </p:nvSpPr>
            <p:spPr>
              <a:xfrm>
                <a:off x="-57150" y="4688078"/>
                <a:ext cx="9250363" cy="473075"/>
              </a:xfrm>
              <a:prstGeom prst="rect">
                <a:avLst/>
              </a:prstGeom>
              <a:solidFill>
                <a:srgbClr val="0078D7"/>
              </a:solidFill>
              <a:ln w="12700" cap="flat" cmpd="sng" algn="ctr">
                <a:noFill/>
                <a:prstDash val="solid"/>
                <a:miter lim="800000"/>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1243493" eaLnBrk="1" fontAlgn="auto" latinLnBrk="0" hangingPunct="1">
                  <a:lnSpc>
                    <a:spcPct val="90000"/>
                  </a:lnSpc>
                  <a:spcBef>
                    <a:spcPts val="816"/>
                  </a:spcBef>
                  <a:spcAft>
                    <a:spcPts val="0"/>
                  </a:spcAft>
                  <a:buClrTx/>
                  <a:buSzTx/>
                  <a:buFontTx/>
                  <a:buNone/>
                  <a:tabLst/>
                  <a:defRPr/>
                </a:pPr>
                <a:endParaRPr kumimoji="0" lang="en-US" sz="272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6" name="Bridge"/>
              <p:cNvGrpSpPr>
                <a:grpSpLocks noChangeAspect="1"/>
              </p:cNvGrpSpPr>
              <p:nvPr userDrawn="1"/>
            </p:nvGrpSpPr>
            <p:grpSpPr bwMode="auto">
              <a:xfrm>
                <a:off x="-57151" y="893954"/>
                <a:ext cx="9250364" cy="3951287"/>
                <a:chOff x="-36" y="791"/>
                <a:chExt cx="5827" cy="2489"/>
              </a:xfrm>
              <a:solidFill>
                <a:srgbClr val="0078D7"/>
              </a:solidFill>
            </p:grpSpPr>
            <p:sp>
              <p:nvSpPr>
                <p:cNvPr id="68" name="Freeform 5"/>
                <p:cNvSpPr>
                  <a:spLocks/>
                </p:cNvSpPr>
                <p:nvPr/>
              </p:nvSpPr>
              <p:spPr bwMode="auto">
                <a:xfrm>
                  <a:off x="-26" y="1928"/>
                  <a:ext cx="579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69" name="Freeform 6"/>
                <p:cNvSpPr>
                  <a:spLocks/>
                </p:cNvSpPr>
                <p:nvPr/>
              </p:nvSpPr>
              <p:spPr bwMode="auto">
                <a:xfrm>
                  <a:off x="-36" y="1928"/>
                  <a:ext cx="5827"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0" name="Freeform 7"/>
                <p:cNvSpPr>
                  <a:spLocks noEditPoints="1"/>
                </p:cNvSpPr>
                <p:nvPr/>
              </p:nvSpPr>
              <p:spPr bwMode="auto">
                <a:xfrm>
                  <a:off x="2739" y="791"/>
                  <a:ext cx="277" cy="1137"/>
                </a:xfrm>
                <a:custGeom>
                  <a:avLst/>
                  <a:gdLst>
                    <a:gd name="T0" fmla="*/ 114 w 117"/>
                    <a:gd name="T1" fmla="*/ 212 h 480"/>
                    <a:gd name="T2" fmla="*/ 110 w 117"/>
                    <a:gd name="T3" fmla="*/ 111 h 480"/>
                    <a:gd name="T4" fmla="*/ 110 w 117"/>
                    <a:gd name="T5" fmla="*/ 14 h 480"/>
                    <a:gd name="T6" fmla="*/ 107 w 117"/>
                    <a:gd name="T7" fmla="*/ 0 h 480"/>
                    <a:gd name="T8" fmla="*/ 98 w 117"/>
                    <a:gd name="T9" fmla="*/ 3 h 480"/>
                    <a:gd name="T10" fmla="*/ 96 w 117"/>
                    <a:gd name="T11" fmla="*/ 14 h 480"/>
                    <a:gd name="T12" fmla="*/ 18 w 117"/>
                    <a:gd name="T13" fmla="*/ 11 h 480"/>
                    <a:gd name="T14" fmla="*/ 16 w 117"/>
                    <a:gd name="T15" fmla="*/ 0 h 480"/>
                    <a:gd name="T16" fmla="*/ 7 w 117"/>
                    <a:gd name="T17" fmla="*/ 3 h 480"/>
                    <a:gd name="T18" fmla="*/ 7 w 117"/>
                    <a:gd name="T19" fmla="*/ 109 h 480"/>
                    <a:gd name="T20" fmla="*/ 3 w 117"/>
                    <a:gd name="T21" fmla="*/ 119 h 480"/>
                    <a:gd name="T22" fmla="*/ 2 w 117"/>
                    <a:gd name="T23" fmla="*/ 213 h 480"/>
                    <a:gd name="T24" fmla="*/ 0 w 117"/>
                    <a:gd name="T25" fmla="*/ 433 h 480"/>
                    <a:gd name="T26" fmla="*/ 0 w 117"/>
                    <a:gd name="T27" fmla="*/ 480 h 480"/>
                    <a:gd name="T28" fmla="*/ 40 w 117"/>
                    <a:gd name="T29" fmla="*/ 480 h 480"/>
                    <a:gd name="T30" fmla="*/ 55 w 117"/>
                    <a:gd name="T31" fmla="*/ 480 h 480"/>
                    <a:gd name="T32" fmla="*/ 102 w 117"/>
                    <a:gd name="T33" fmla="*/ 480 h 480"/>
                    <a:gd name="T34" fmla="*/ 117 w 117"/>
                    <a:gd name="T35" fmla="*/ 465 h 480"/>
                    <a:gd name="T36" fmla="*/ 117 w 117"/>
                    <a:gd name="T37" fmla="*/ 221 h 480"/>
                    <a:gd name="T38" fmla="*/ 94 w 117"/>
                    <a:gd name="T39" fmla="*/ 442 h 480"/>
                    <a:gd name="T40" fmla="*/ 94 w 117"/>
                    <a:gd name="T41" fmla="*/ 477 h 480"/>
                    <a:gd name="T42" fmla="*/ 36 w 117"/>
                    <a:gd name="T43" fmla="*/ 477 h 480"/>
                    <a:gd name="T44" fmla="*/ 23 w 117"/>
                    <a:gd name="T45" fmla="*/ 464 h 480"/>
                    <a:gd name="T46" fmla="*/ 23 w 117"/>
                    <a:gd name="T47" fmla="*/ 395 h 480"/>
                    <a:gd name="T48" fmla="*/ 82 w 117"/>
                    <a:gd name="T49" fmla="*/ 383 h 480"/>
                    <a:gd name="T50" fmla="*/ 94 w 117"/>
                    <a:gd name="T51" fmla="*/ 442 h 480"/>
                    <a:gd name="T52" fmla="*/ 82 w 117"/>
                    <a:gd name="T53" fmla="*/ 345 h 480"/>
                    <a:gd name="T54" fmla="*/ 23 w 117"/>
                    <a:gd name="T55" fmla="*/ 333 h 480"/>
                    <a:gd name="T56" fmla="*/ 36 w 117"/>
                    <a:gd name="T57" fmla="*/ 251 h 480"/>
                    <a:gd name="T58" fmla="*/ 94 w 117"/>
                    <a:gd name="T59" fmla="*/ 264 h 480"/>
                    <a:gd name="T60" fmla="*/ 94 w 117"/>
                    <a:gd name="T61" fmla="*/ 207 h 480"/>
                    <a:gd name="T62" fmla="*/ 36 w 117"/>
                    <a:gd name="T63" fmla="*/ 220 h 480"/>
                    <a:gd name="T64" fmla="*/ 23 w 117"/>
                    <a:gd name="T65" fmla="*/ 155 h 480"/>
                    <a:gd name="T66" fmla="*/ 82 w 117"/>
                    <a:gd name="T67" fmla="*/ 142 h 480"/>
                    <a:gd name="T68" fmla="*/ 94 w 117"/>
                    <a:gd name="T69" fmla="*/ 207 h 480"/>
                    <a:gd name="T70" fmla="*/ 82 w 117"/>
                    <a:gd name="T71" fmla="*/ 114 h 480"/>
                    <a:gd name="T72" fmla="*/ 23 w 117"/>
                    <a:gd name="T73" fmla="*/ 101 h 480"/>
                    <a:gd name="T74" fmla="*/ 36 w 117"/>
                    <a:gd name="T75" fmla="*/ 42 h 480"/>
                    <a:gd name="T76" fmla="*/ 94 w 117"/>
                    <a:gd name="T77" fmla="*/ 55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7" h="480">
                      <a:moveTo>
                        <a:pt x="114" y="213"/>
                      </a:moveTo>
                      <a:cubicBezTo>
                        <a:pt x="114" y="213"/>
                        <a:pt x="114" y="212"/>
                        <a:pt x="114" y="212"/>
                      </a:cubicBezTo>
                      <a:cubicBezTo>
                        <a:pt x="114" y="119"/>
                        <a:pt x="114" y="119"/>
                        <a:pt x="114" y="119"/>
                      </a:cubicBezTo>
                      <a:cubicBezTo>
                        <a:pt x="114" y="116"/>
                        <a:pt x="112" y="113"/>
                        <a:pt x="110" y="111"/>
                      </a:cubicBezTo>
                      <a:cubicBezTo>
                        <a:pt x="110" y="110"/>
                        <a:pt x="110" y="110"/>
                        <a:pt x="110" y="109"/>
                      </a:cubicBezTo>
                      <a:cubicBezTo>
                        <a:pt x="110" y="14"/>
                        <a:pt x="110" y="14"/>
                        <a:pt x="110" y="14"/>
                      </a:cubicBezTo>
                      <a:cubicBezTo>
                        <a:pt x="110" y="3"/>
                        <a:pt x="110" y="3"/>
                        <a:pt x="110" y="3"/>
                      </a:cubicBezTo>
                      <a:cubicBezTo>
                        <a:pt x="110" y="1"/>
                        <a:pt x="108" y="0"/>
                        <a:pt x="107" y="0"/>
                      </a:cubicBezTo>
                      <a:cubicBezTo>
                        <a:pt x="101" y="0"/>
                        <a:pt x="101" y="0"/>
                        <a:pt x="101" y="0"/>
                      </a:cubicBezTo>
                      <a:cubicBezTo>
                        <a:pt x="100" y="0"/>
                        <a:pt x="98" y="1"/>
                        <a:pt x="98" y="3"/>
                      </a:cubicBezTo>
                      <a:cubicBezTo>
                        <a:pt x="98" y="11"/>
                        <a:pt x="98" y="11"/>
                        <a:pt x="98" y="11"/>
                      </a:cubicBezTo>
                      <a:cubicBezTo>
                        <a:pt x="98" y="13"/>
                        <a:pt x="97" y="14"/>
                        <a:pt x="96" y="14"/>
                      </a:cubicBezTo>
                      <a:cubicBezTo>
                        <a:pt x="21" y="14"/>
                        <a:pt x="21" y="14"/>
                        <a:pt x="21" y="14"/>
                      </a:cubicBezTo>
                      <a:cubicBezTo>
                        <a:pt x="20" y="14"/>
                        <a:pt x="18" y="13"/>
                        <a:pt x="18" y="11"/>
                      </a:cubicBezTo>
                      <a:cubicBezTo>
                        <a:pt x="18" y="3"/>
                        <a:pt x="18" y="3"/>
                        <a:pt x="18" y="3"/>
                      </a:cubicBezTo>
                      <a:cubicBezTo>
                        <a:pt x="18" y="1"/>
                        <a:pt x="17" y="0"/>
                        <a:pt x="16" y="0"/>
                      </a:cubicBezTo>
                      <a:cubicBezTo>
                        <a:pt x="10" y="0"/>
                        <a:pt x="10" y="0"/>
                        <a:pt x="10" y="0"/>
                      </a:cubicBezTo>
                      <a:cubicBezTo>
                        <a:pt x="8" y="0"/>
                        <a:pt x="7" y="1"/>
                        <a:pt x="7" y="3"/>
                      </a:cubicBezTo>
                      <a:cubicBezTo>
                        <a:pt x="7" y="14"/>
                        <a:pt x="7" y="14"/>
                        <a:pt x="7" y="14"/>
                      </a:cubicBezTo>
                      <a:cubicBezTo>
                        <a:pt x="7" y="109"/>
                        <a:pt x="7" y="109"/>
                        <a:pt x="7" y="109"/>
                      </a:cubicBezTo>
                      <a:cubicBezTo>
                        <a:pt x="7" y="110"/>
                        <a:pt x="7" y="110"/>
                        <a:pt x="6" y="111"/>
                      </a:cubicBezTo>
                      <a:cubicBezTo>
                        <a:pt x="4" y="113"/>
                        <a:pt x="3" y="116"/>
                        <a:pt x="3" y="119"/>
                      </a:cubicBezTo>
                      <a:cubicBezTo>
                        <a:pt x="3" y="212"/>
                        <a:pt x="3" y="212"/>
                        <a:pt x="3" y="212"/>
                      </a:cubicBezTo>
                      <a:cubicBezTo>
                        <a:pt x="3" y="212"/>
                        <a:pt x="3" y="213"/>
                        <a:pt x="2" y="213"/>
                      </a:cubicBezTo>
                      <a:cubicBezTo>
                        <a:pt x="1" y="215"/>
                        <a:pt x="0" y="218"/>
                        <a:pt x="0" y="221"/>
                      </a:cubicBezTo>
                      <a:cubicBezTo>
                        <a:pt x="0" y="433"/>
                        <a:pt x="0" y="433"/>
                        <a:pt x="0" y="433"/>
                      </a:cubicBezTo>
                      <a:cubicBezTo>
                        <a:pt x="0" y="465"/>
                        <a:pt x="0" y="465"/>
                        <a:pt x="0" y="465"/>
                      </a:cubicBezTo>
                      <a:cubicBezTo>
                        <a:pt x="0" y="480"/>
                        <a:pt x="0" y="480"/>
                        <a:pt x="0" y="480"/>
                      </a:cubicBezTo>
                      <a:cubicBezTo>
                        <a:pt x="15" y="480"/>
                        <a:pt x="15" y="480"/>
                        <a:pt x="15" y="480"/>
                      </a:cubicBezTo>
                      <a:cubicBezTo>
                        <a:pt x="40" y="480"/>
                        <a:pt x="40" y="480"/>
                        <a:pt x="40" y="480"/>
                      </a:cubicBezTo>
                      <a:cubicBezTo>
                        <a:pt x="50" y="480"/>
                        <a:pt x="50" y="480"/>
                        <a:pt x="50" y="480"/>
                      </a:cubicBezTo>
                      <a:cubicBezTo>
                        <a:pt x="55" y="480"/>
                        <a:pt x="55" y="480"/>
                        <a:pt x="55" y="480"/>
                      </a:cubicBezTo>
                      <a:cubicBezTo>
                        <a:pt x="77" y="480"/>
                        <a:pt x="77" y="480"/>
                        <a:pt x="77" y="480"/>
                      </a:cubicBezTo>
                      <a:cubicBezTo>
                        <a:pt x="102" y="480"/>
                        <a:pt x="102" y="480"/>
                        <a:pt x="102" y="480"/>
                      </a:cubicBezTo>
                      <a:cubicBezTo>
                        <a:pt x="117" y="480"/>
                        <a:pt x="117" y="480"/>
                        <a:pt x="117" y="480"/>
                      </a:cubicBezTo>
                      <a:cubicBezTo>
                        <a:pt x="117" y="465"/>
                        <a:pt x="117" y="465"/>
                        <a:pt x="117" y="465"/>
                      </a:cubicBezTo>
                      <a:cubicBezTo>
                        <a:pt x="117" y="433"/>
                        <a:pt x="117" y="433"/>
                        <a:pt x="117" y="433"/>
                      </a:cubicBezTo>
                      <a:cubicBezTo>
                        <a:pt x="117" y="221"/>
                        <a:pt x="117" y="221"/>
                        <a:pt x="117" y="221"/>
                      </a:cubicBezTo>
                      <a:cubicBezTo>
                        <a:pt x="117" y="218"/>
                        <a:pt x="116" y="215"/>
                        <a:pt x="114" y="213"/>
                      </a:cubicBezTo>
                      <a:close/>
                      <a:moveTo>
                        <a:pt x="94" y="442"/>
                      </a:moveTo>
                      <a:cubicBezTo>
                        <a:pt x="94" y="464"/>
                        <a:pt x="94" y="464"/>
                        <a:pt x="94" y="464"/>
                      </a:cubicBezTo>
                      <a:cubicBezTo>
                        <a:pt x="94" y="477"/>
                        <a:pt x="94" y="477"/>
                        <a:pt x="94" y="477"/>
                      </a:cubicBezTo>
                      <a:cubicBezTo>
                        <a:pt x="82" y="477"/>
                        <a:pt x="82" y="477"/>
                        <a:pt x="82" y="477"/>
                      </a:cubicBezTo>
                      <a:cubicBezTo>
                        <a:pt x="36" y="477"/>
                        <a:pt x="36" y="477"/>
                        <a:pt x="36" y="477"/>
                      </a:cubicBezTo>
                      <a:cubicBezTo>
                        <a:pt x="23" y="477"/>
                        <a:pt x="23" y="477"/>
                        <a:pt x="23" y="477"/>
                      </a:cubicBezTo>
                      <a:cubicBezTo>
                        <a:pt x="23" y="464"/>
                        <a:pt x="23" y="464"/>
                        <a:pt x="23" y="464"/>
                      </a:cubicBezTo>
                      <a:cubicBezTo>
                        <a:pt x="23" y="442"/>
                        <a:pt x="23" y="442"/>
                        <a:pt x="23" y="442"/>
                      </a:cubicBezTo>
                      <a:cubicBezTo>
                        <a:pt x="23" y="395"/>
                        <a:pt x="23" y="395"/>
                        <a:pt x="23" y="395"/>
                      </a:cubicBezTo>
                      <a:cubicBezTo>
                        <a:pt x="23" y="388"/>
                        <a:pt x="29" y="383"/>
                        <a:pt x="36" y="383"/>
                      </a:cubicBezTo>
                      <a:cubicBezTo>
                        <a:pt x="82" y="383"/>
                        <a:pt x="82" y="383"/>
                        <a:pt x="82" y="383"/>
                      </a:cubicBezTo>
                      <a:cubicBezTo>
                        <a:pt x="89" y="383"/>
                        <a:pt x="94" y="388"/>
                        <a:pt x="94" y="395"/>
                      </a:cubicBezTo>
                      <a:lnTo>
                        <a:pt x="94" y="442"/>
                      </a:lnTo>
                      <a:close/>
                      <a:moveTo>
                        <a:pt x="94" y="333"/>
                      </a:moveTo>
                      <a:cubicBezTo>
                        <a:pt x="94" y="340"/>
                        <a:pt x="89" y="345"/>
                        <a:pt x="82" y="345"/>
                      </a:cubicBezTo>
                      <a:cubicBezTo>
                        <a:pt x="36" y="345"/>
                        <a:pt x="36" y="345"/>
                        <a:pt x="36" y="345"/>
                      </a:cubicBezTo>
                      <a:cubicBezTo>
                        <a:pt x="29" y="345"/>
                        <a:pt x="23" y="340"/>
                        <a:pt x="23" y="333"/>
                      </a:cubicBezTo>
                      <a:cubicBezTo>
                        <a:pt x="23" y="264"/>
                        <a:pt x="23" y="264"/>
                        <a:pt x="23" y="264"/>
                      </a:cubicBezTo>
                      <a:cubicBezTo>
                        <a:pt x="23" y="257"/>
                        <a:pt x="29" y="251"/>
                        <a:pt x="36" y="251"/>
                      </a:cubicBezTo>
                      <a:cubicBezTo>
                        <a:pt x="82" y="251"/>
                        <a:pt x="82" y="251"/>
                        <a:pt x="82" y="251"/>
                      </a:cubicBezTo>
                      <a:cubicBezTo>
                        <a:pt x="89" y="251"/>
                        <a:pt x="94" y="257"/>
                        <a:pt x="94" y="264"/>
                      </a:cubicBezTo>
                      <a:lnTo>
                        <a:pt x="94" y="333"/>
                      </a:lnTo>
                      <a:close/>
                      <a:moveTo>
                        <a:pt x="94" y="207"/>
                      </a:moveTo>
                      <a:cubicBezTo>
                        <a:pt x="94" y="214"/>
                        <a:pt x="89" y="220"/>
                        <a:pt x="82" y="220"/>
                      </a:cubicBezTo>
                      <a:cubicBezTo>
                        <a:pt x="36" y="220"/>
                        <a:pt x="36" y="220"/>
                        <a:pt x="36" y="220"/>
                      </a:cubicBezTo>
                      <a:cubicBezTo>
                        <a:pt x="29" y="220"/>
                        <a:pt x="23" y="214"/>
                        <a:pt x="23" y="207"/>
                      </a:cubicBezTo>
                      <a:cubicBezTo>
                        <a:pt x="23" y="155"/>
                        <a:pt x="23" y="155"/>
                        <a:pt x="23" y="155"/>
                      </a:cubicBezTo>
                      <a:cubicBezTo>
                        <a:pt x="23" y="148"/>
                        <a:pt x="29" y="142"/>
                        <a:pt x="36" y="142"/>
                      </a:cubicBezTo>
                      <a:cubicBezTo>
                        <a:pt x="82" y="142"/>
                        <a:pt x="82" y="142"/>
                        <a:pt x="82" y="142"/>
                      </a:cubicBezTo>
                      <a:cubicBezTo>
                        <a:pt x="89" y="142"/>
                        <a:pt x="94" y="148"/>
                        <a:pt x="94" y="155"/>
                      </a:cubicBezTo>
                      <a:lnTo>
                        <a:pt x="94" y="207"/>
                      </a:lnTo>
                      <a:close/>
                      <a:moveTo>
                        <a:pt x="94" y="101"/>
                      </a:moveTo>
                      <a:cubicBezTo>
                        <a:pt x="94" y="108"/>
                        <a:pt x="89" y="114"/>
                        <a:pt x="82" y="114"/>
                      </a:cubicBezTo>
                      <a:cubicBezTo>
                        <a:pt x="36" y="114"/>
                        <a:pt x="36" y="114"/>
                        <a:pt x="36" y="114"/>
                      </a:cubicBezTo>
                      <a:cubicBezTo>
                        <a:pt x="29" y="114"/>
                        <a:pt x="23" y="108"/>
                        <a:pt x="23" y="101"/>
                      </a:cubicBezTo>
                      <a:cubicBezTo>
                        <a:pt x="23" y="55"/>
                        <a:pt x="23" y="55"/>
                        <a:pt x="23" y="55"/>
                      </a:cubicBezTo>
                      <a:cubicBezTo>
                        <a:pt x="23" y="48"/>
                        <a:pt x="29" y="42"/>
                        <a:pt x="36" y="42"/>
                      </a:cubicBezTo>
                      <a:cubicBezTo>
                        <a:pt x="82" y="42"/>
                        <a:pt x="82" y="42"/>
                        <a:pt x="82" y="42"/>
                      </a:cubicBezTo>
                      <a:cubicBezTo>
                        <a:pt x="89" y="42"/>
                        <a:pt x="94" y="48"/>
                        <a:pt x="94" y="55"/>
                      </a:cubicBezTo>
                      <a:lnTo>
                        <a:pt x="94" y="10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1" name="Freeform 8"/>
                <p:cNvSpPr>
                  <a:spLocks/>
                </p:cNvSpPr>
                <p:nvPr/>
              </p:nvSpPr>
              <p:spPr bwMode="auto">
                <a:xfrm>
                  <a:off x="-35" y="1897"/>
                  <a:ext cx="2774" cy="445"/>
                </a:xfrm>
                <a:custGeom>
                  <a:avLst/>
                  <a:gdLst>
                    <a:gd name="T0" fmla="*/ 0 w 1173"/>
                    <a:gd name="T1" fmla="*/ 90 h 188"/>
                    <a:gd name="T2" fmla="*/ 1173 w 1173"/>
                    <a:gd name="T3" fmla="*/ 5 h 188"/>
                    <a:gd name="T4" fmla="*/ 1173 w 1173"/>
                    <a:gd name="T5" fmla="*/ 13 h 188"/>
                    <a:gd name="T6" fmla="*/ 4 w 1173"/>
                    <a:gd name="T7" fmla="*/ 188 h 188"/>
                    <a:gd name="T8" fmla="*/ 0 w 1173"/>
                    <a:gd name="T9" fmla="*/ 90 h 188"/>
                  </a:gdLst>
                  <a:ahLst/>
                  <a:cxnLst>
                    <a:cxn ang="0">
                      <a:pos x="T0" y="T1"/>
                    </a:cxn>
                    <a:cxn ang="0">
                      <a:pos x="T2" y="T3"/>
                    </a:cxn>
                    <a:cxn ang="0">
                      <a:pos x="T4" y="T5"/>
                    </a:cxn>
                    <a:cxn ang="0">
                      <a:pos x="T6" y="T7"/>
                    </a:cxn>
                    <a:cxn ang="0">
                      <a:pos x="T8" y="T9"/>
                    </a:cxn>
                  </a:cxnLst>
                  <a:rect l="0" t="0" r="r" b="b"/>
                  <a:pathLst>
                    <a:path w="1173" h="188">
                      <a:moveTo>
                        <a:pt x="0" y="90"/>
                      </a:moveTo>
                      <a:cubicBezTo>
                        <a:pt x="0" y="90"/>
                        <a:pt x="1129" y="0"/>
                        <a:pt x="1173" y="5"/>
                      </a:cubicBezTo>
                      <a:cubicBezTo>
                        <a:pt x="1173" y="13"/>
                        <a:pt x="1173" y="13"/>
                        <a:pt x="1173" y="13"/>
                      </a:cubicBezTo>
                      <a:cubicBezTo>
                        <a:pt x="4" y="188"/>
                        <a:pt x="4" y="188"/>
                        <a:pt x="4" y="188"/>
                      </a:cubicBez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2" name="Freeform 9"/>
                <p:cNvSpPr>
                  <a:spLocks/>
                </p:cNvSpPr>
                <p:nvPr/>
              </p:nvSpPr>
              <p:spPr bwMode="auto">
                <a:xfrm>
                  <a:off x="-26" y="1928"/>
                  <a:ext cx="2765" cy="530"/>
                </a:xfrm>
                <a:custGeom>
                  <a:avLst/>
                  <a:gdLst>
                    <a:gd name="T0" fmla="*/ 0 w 1169"/>
                    <a:gd name="T1" fmla="*/ 175 h 224"/>
                    <a:gd name="T2" fmla="*/ 0 w 1169"/>
                    <a:gd name="T3" fmla="*/ 224 h 224"/>
                    <a:gd name="T4" fmla="*/ 1169 w 1169"/>
                    <a:gd name="T5" fmla="*/ 0 h 224"/>
                    <a:gd name="T6" fmla="*/ 0 w 1169"/>
                    <a:gd name="T7" fmla="*/ 175 h 224"/>
                  </a:gdLst>
                  <a:ahLst/>
                  <a:cxnLst>
                    <a:cxn ang="0">
                      <a:pos x="T0" y="T1"/>
                    </a:cxn>
                    <a:cxn ang="0">
                      <a:pos x="T2" y="T3"/>
                    </a:cxn>
                    <a:cxn ang="0">
                      <a:pos x="T4" y="T5"/>
                    </a:cxn>
                    <a:cxn ang="0">
                      <a:pos x="T6" y="T7"/>
                    </a:cxn>
                  </a:cxnLst>
                  <a:rect l="0" t="0" r="r" b="b"/>
                  <a:pathLst>
                    <a:path w="1169" h="224">
                      <a:moveTo>
                        <a:pt x="0" y="175"/>
                      </a:moveTo>
                      <a:cubicBezTo>
                        <a:pt x="0" y="224"/>
                        <a:pt x="0" y="224"/>
                        <a:pt x="0" y="224"/>
                      </a:cubicBezTo>
                      <a:cubicBezTo>
                        <a:pt x="0" y="224"/>
                        <a:pt x="1051" y="21"/>
                        <a:pt x="1169" y="0"/>
                      </a:cubicBezTo>
                      <a:cubicBezTo>
                        <a:pt x="963" y="31"/>
                        <a:pt x="0" y="175"/>
                        <a:pt x="0"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3" name="Freeform 10"/>
                <p:cNvSpPr>
                  <a:spLocks/>
                </p:cNvSpPr>
                <p:nvPr/>
              </p:nvSpPr>
              <p:spPr bwMode="auto">
                <a:xfrm>
                  <a:off x="-35" y="1928"/>
                  <a:ext cx="2774" cy="703"/>
                </a:xfrm>
                <a:custGeom>
                  <a:avLst/>
                  <a:gdLst>
                    <a:gd name="T0" fmla="*/ 4 w 1173"/>
                    <a:gd name="T1" fmla="*/ 224 h 297"/>
                    <a:gd name="T2" fmla="*/ 0 w 1173"/>
                    <a:gd name="T3" fmla="*/ 297 h 297"/>
                    <a:gd name="T4" fmla="*/ 1173 w 1173"/>
                    <a:gd name="T5" fmla="*/ 0 h 297"/>
                    <a:gd name="T6" fmla="*/ 4 w 1173"/>
                    <a:gd name="T7" fmla="*/ 224 h 297"/>
                  </a:gdLst>
                  <a:ahLst/>
                  <a:cxnLst>
                    <a:cxn ang="0">
                      <a:pos x="T0" y="T1"/>
                    </a:cxn>
                    <a:cxn ang="0">
                      <a:pos x="T2" y="T3"/>
                    </a:cxn>
                    <a:cxn ang="0">
                      <a:pos x="T4" y="T5"/>
                    </a:cxn>
                    <a:cxn ang="0">
                      <a:pos x="T6" y="T7"/>
                    </a:cxn>
                  </a:cxnLst>
                  <a:rect l="0" t="0" r="r" b="b"/>
                  <a:pathLst>
                    <a:path w="1173" h="297">
                      <a:moveTo>
                        <a:pt x="4" y="224"/>
                      </a:moveTo>
                      <a:cubicBezTo>
                        <a:pt x="0" y="297"/>
                        <a:pt x="0" y="297"/>
                        <a:pt x="0" y="297"/>
                      </a:cubicBezTo>
                      <a:cubicBezTo>
                        <a:pt x="0" y="297"/>
                        <a:pt x="1137" y="3"/>
                        <a:pt x="1173" y="0"/>
                      </a:cubicBezTo>
                      <a:cubicBezTo>
                        <a:pt x="906" y="50"/>
                        <a:pt x="4" y="224"/>
                        <a:pt x="4"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4" name="Freeform 11"/>
                <p:cNvSpPr>
                  <a:spLocks/>
                </p:cNvSpPr>
                <p:nvPr/>
              </p:nvSpPr>
              <p:spPr bwMode="auto">
                <a:xfrm>
                  <a:off x="3016" y="1897"/>
                  <a:ext cx="2775" cy="445"/>
                </a:xfrm>
                <a:custGeom>
                  <a:avLst/>
                  <a:gdLst>
                    <a:gd name="T0" fmla="*/ 1173 w 1173"/>
                    <a:gd name="T1" fmla="*/ 90 h 188"/>
                    <a:gd name="T2" fmla="*/ 0 w 1173"/>
                    <a:gd name="T3" fmla="*/ 5 h 188"/>
                    <a:gd name="T4" fmla="*/ 0 w 1173"/>
                    <a:gd name="T5" fmla="*/ 13 h 188"/>
                    <a:gd name="T6" fmla="*/ 1169 w 1173"/>
                    <a:gd name="T7" fmla="*/ 188 h 188"/>
                    <a:gd name="T8" fmla="*/ 1173 w 1173"/>
                    <a:gd name="T9" fmla="*/ 90 h 188"/>
                  </a:gdLst>
                  <a:ahLst/>
                  <a:cxnLst>
                    <a:cxn ang="0">
                      <a:pos x="T0" y="T1"/>
                    </a:cxn>
                    <a:cxn ang="0">
                      <a:pos x="T2" y="T3"/>
                    </a:cxn>
                    <a:cxn ang="0">
                      <a:pos x="T4" y="T5"/>
                    </a:cxn>
                    <a:cxn ang="0">
                      <a:pos x="T6" y="T7"/>
                    </a:cxn>
                    <a:cxn ang="0">
                      <a:pos x="T8" y="T9"/>
                    </a:cxn>
                  </a:cxnLst>
                  <a:rect l="0" t="0" r="r" b="b"/>
                  <a:pathLst>
                    <a:path w="1173" h="188">
                      <a:moveTo>
                        <a:pt x="1173" y="90"/>
                      </a:moveTo>
                      <a:cubicBezTo>
                        <a:pt x="1173" y="90"/>
                        <a:pt x="44" y="0"/>
                        <a:pt x="0" y="5"/>
                      </a:cubicBezTo>
                      <a:cubicBezTo>
                        <a:pt x="0" y="13"/>
                        <a:pt x="0" y="13"/>
                        <a:pt x="0" y="13"/>
                      </a:cubicBezTo>
                      <a:cubicBezTo>
                        <a:pt x="1169" y="188"/>
                        <a:pt x="1169" y="188"/>
                        <a:pt x="1169" y="188"/>
                      </a:cubicBezTo>
                      <a:lnTo>
                        <a:pt x="117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5" name="Freeform 12"/>
                <p:cNvSpPr>
                  <a:spLocks/>
                </p:cNvSpPr>
                <p:nvPr/>
              </p:nvSpPr>
              <p:spPr bwMode="auto">
                <a:xfrm>
                  <a:off x="3016" y="1928"/>
                  <a:ext cx="2765" cy="530"/>
                </a:xfrm>
                <a:custGeom>
                  <a:avLst/>
                  <a:gdLst>
                    <a:gd name="T0" fmla="*/ 1169 w 1169"/>
                    <a:gd name="T1" fmla="*/ 175 h 224"/>
                    <a:gd name="T2" fmla="*/ 1169 w 1169"/>
                    <a:gd name="T3" fmla="*/ 224 h 224"/>
                    <a:gd name="T4" fmla="*/ 0 w 1169"/>
                    <a:gd name="T5" fmla="*/ 0 h 224"/>
                    <a:gd name="T6" fmla="*/ 1169 w 1169"/>
                    <a:gd name="T7" fmla="*/ 175 h 224"/>
                  </a:gdLst>
                  <a:ahLst/>
                  <a:cxnLst>
                    <a:cxn ang="0">
                      <a:pos x="T0" y="T1"/>
                    </a:cxn>
                    <a:cxn ang="0">
                      <a:pos x="T2" y="T3"/>
                    </a:cxn>
                    <a:cxn ang="0">
                      <a:pos x="T4" y="T5"/>
                    </a:cxn>
                    <a:cxn ang="0">
                      <a:pos x="T6" y="T7"/>
                    </a:cxn>
                  </a:cxnLst>
                  <a:rect l="0" t="0" r="r" b="b"/>
                  <a:pathLst>
                    <a:path w="1169" h="224">
                      <a:moveTo>
                        <a:pt x="1169" y="175"/>
                      </a:moveTo>
                      <a:cubicBezTo>
                        <a:pt x="1169" y="224"/>
                        <a:pt x="1169" y="224"/>
                        <a:pt x="1169" y="224"/>
                      </a:cubicBezTo>
                      <a:cubicBezTo>
                        <a:pt x="1169" y="224"/>
                        <a:pt x="117" y="21"/>
                        <a:pt x="0" y="0"/>
                      </a:cubicBezTo>
                      <a:cubicBezTo>
                        <a:pt x="206" y="31"/>
                        <a:pt x="1169" y="175"/>
                        <a:pt x="1169"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6" name="Freeform 13"/>
                <p:cNvSpPr>
                  <a:spLocks/>
                </p:cNvSpPr>
                <p:nvPr/>
              </p:nvSpPr>
              <p:spPr bwMode="auto">
                <a:xfrm>
                  <a:off x="3016" y="1928"/>
                  <a:ext cx="2775" cy="703"/>
                </a:xfrm>
                <a:custGeom>
                  <a:avLst/>
                  <a:gdLst>
                    <a:gd name="T0" fmla="*/ 1169 w 1173"/>
                    <a:gd name="T1" fmla="*/ 224 h 297"/>
                    <a:gd name="T2" fmla="*/ 1173 w 1173"/>
                    <a:gd name="T3" fmla="*/ 297 h 297"/>
                    <a:gd name="T4" fmla="*/ 0 w 1173"/>
                    <a:gd name="T5" fmla="*/ 0 h 297"/>
                    <a:gd name="T6" fmla="*/ 1169 w 1173"/>
                    <a:gd name="T7" fmla="*/ 224 h 297"/>
                  </a:gdLst>
                  <a:ahLst/>
                  <a:cxnLst>
                    <a:cxn ang="0">
                      <a:pos x="T0" y="T1"/>
                    </a:cxn>
                    <a:cxn ang="0">
                      <a:pos x="T2" y="T3"/>
                    </a:cxn>
                    <a:cxn ang="0">
                      <a:pos x="T4" y="T5"/>
                    </a:cxn>
                    <a:cxn ang="0">
                      <a:pos x="T6" y="T7"/>
                    </a:cxn>
                  </a:cxnLst>
                  <a:rect l="0" t="0" r="r" b="b"/>
                  <a:pathLst>
                    <a:path w="1173" h="297">
                      <a:moveTo>
                        <a:pt x="1169" y="224"/>
                      </a:moveTo>
                      <a:cubicBezTo>
                        <a:pt x="1173" y="297"/>
                        <a:pt x="1173" y="297"/>
                        <a:pt x="1173" y="297"/>
                      </a:cubicBezTo>
                      <a:cubicBezTo>
                        <a:pt x="1173" y="297"/>
                        <a:pt x="36" y="3"/>
                        <a:pt x="0" y="0"/>
                      </a:cubicBezTo>
                      <a:cubicBezTo>
                        <a:pt x="267" y="50"/>
                        <a:pt x="1169" y="224"/>
                        <a:pt x="1169"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7" name="Freeform 14"/>
                <p:cNvSpPr>
                  <a:spLocks/>
                </p:cNvSpPr>
                <p:nvPr/>
              </p:nvSpPr>
              <p:spPr bwMode="auto">
                <a:xfrm>
                  <a:off x="2999" y="857"/>
                  <a:ext cx="2792" cy="767"/>
                </a:xfrm>
                <a:custGeom>
                  <a:avLst/>
                  <a:gdLst>
                    <a:gd name="T0" fmla="*/ 0 w 1180"/>
                    <a:gd name="T1" fmla="*/ 0 h 324"/>
                    <a:gd name="T2" fmla="*/ 193 w 1180"/>
                    <a:gd name="T3" fmla="*/ 261 h 324"/>
                    <a:gd name="T4" fmla="*/ 1180 w 1180"/>
                    <a:gd name="T5" fmla="*/ 192 h 324"/>
                    <a:gd name="T6" fmla="*/ 1180 w 1180"/>
                    <a:gd name="T7" fmla="*/ 270 h 324"/>
                    <a:gd name="T8" fmla="*/ 296 w 1180"/>
                    <a:gd name="T9" fmla="*/ 292 h 324"/>
                    <a:gd name="T10" fmla="*/ 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0" y="0"/>
                      </a:moveTo>
                      <a:cubicBezTo>
                        <a:pt x="0" y="0"/>
                        <a:pt x="4" y="252"/>
                        <a:pt x="193" y="261"/>
                      </a:cubicBezTo>
                      <a:cubicBezTo>
                        <a:pt x="382" y="271"/>
                        <a:pt x="1180" y="192"/>
                        <a:pt x="1180" y="192"/>
                      </a:cubicBezTo>
                      <a:cubicBezTo>
                        <a:pt x="1180" y="270"/>
                        <a:pt x="1180" y="270"/>
                        <a:pt x="1180" y="270"/>
                      </a:cubicBezTo>
                      <a:cubicBezTo>
                        <a:pt x="296" y="292"/>
                        <a:pt x="296" y="292"/>
                        <a:pt x="296" y="292"/>
                      </a:cubicBezTo>
                      <a:cubicBezTo>
                        <a:pt x="296" y="292"/>
                        <a:pt x="0" y="324"/>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8" name="Freeform 15"/>
                <p:cNvSpPr>
                  <a:spLocks/>
                </p:cNvSpPr>
                <p:nvPr/>
              </p:nvSpPr>
              <p:spPr bwMode="auto">
                <a:xfrm>
                  <a:off x="4603" y="1501"/>
                  <a:ext cx="19" cy="543"/>
                </a:xfrm>
                <a:custGeom>
                  <a:avLst/>
                  <a:gdLst>
                    <a:gd name="T0" fmla="*/ 4 w 8"/>
                    <a:gd name="T1" fmla="*/ 229 h 229"/>
                    <a:gd name="T2" fmla="*/ 0 w 8"/>
                    <a:gd name="T3" fmla="*/ 225 h 229"/>
                    <a:gd name="T4" fmla="*/ 0 w 8"/>
                    <a:gd name="T5" fmla="*/ 4 h 229"/>
                    <a:gd name="T6" fmla="*/ 4 w 8"/>
                    <a:gd name="T7" fmla="*/ 0 h 229"/>
                    <a:gd name="T8" fmla="*/ 8 w 8"/>
                    <a:gd name="T9" fmla="*/ 4 h 229"/>
                    <a:gd name="T10" fmla="*/ 8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2" y="229"/>
                        <a:pt x="0" y="227"/>
                        <a:pt x="0" y="225"/>
                      </a:cubicBezTo>
                      <a:cubicBezTo>
                        <a:pt x="0" y="4"/>
                        <a:pt x="0" y="4"/>
                        <a:pt x="0" y="4"/>
                      </a:cubicBezTo>
                      <a:cubicBezTo>
                        <a:pt x="0" y="1"/>
                        <a:pt x="2" y="0"/>
                        <a:pt x="4" y="0"/>
                      </a:cubicBezTo>
                      <a:cubicBezTo>
                        <a:pt x="6" y="0"/>
                        <a:pt x="8" y="1"/>
                        <a:pt x="8" y="4"/>
                      </a:cubicBezTo>
                      <a:cubicBezTo>
                        <a:pt x="8" y="225"/>
                        <a:pt x="8" y="225"/>
                        <a:pt x="8" y="225"/>
                      </a:cubicBezTo>
                      <a:cubicBezTo>
                        <a:pt x="8" y="227"/>
                        <a:pt x="6"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79" name="Freeform 16"/>
                <p:cNvSpPr>
                  <a:spLocks/>
                </p:cNvSpPr>
                <p:nvPr/>
              </p:nvSpPr>
              <p:spPr bwMode="auto">
                <a:xfrm>
                  <a:off x="4076" y="1504"/>
                  <a:ext cx="14" cy="492"/>
                </a:xfrm>
                <a:custGeom>
                  <a:avLst/>
                  <a:gdLst>
                    <a:gd name="T0" fmla="*/ 3 w 6"/>
                    <a:gd name="T1" fmla="*/ 208 h 208"/>
                    <a:gd name="T2" fmla="*/ 0 w 6"/>
                    <a:gd name="T3" fmla="*/ 205 h 208"/>
                    <a:gd name="T4" fmla="*/ 0 w 6"/>
                    <a:gd name="T5" fmla="*/ 3 h 208"/>
                    <a:gd name="T6" fmla="*/ 3 w 6"/>
                    <a:gd name="T7" fmla="*/ 0 h 208"/>
                    <a:gd name="T8" fmla="*/ 6 w 6"/>
                    <a:gd name="T9" fmla="*/ 3 h 208"/>
                    <a:gd name="T10" fmla="*/ 6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1" y="208"/>
                        <a:pt x="0" y="206"/>
                        <a:pt x="0" y="205"/>
                      </a:cubicBezTo>
                      <a:cubicBezTo>
                        <a:pt x="0" y="3"/>
                        <a:pt x="0" y="3"/>
                        <a:pt x="0" y="3"/>
                      </a:cubicBezTo>
                      <a:cubicBezTo>
                        <a:pt x="0" y="1"/>
                        <a:pt x="1" y="0"/>
                        <a:pt x="3" y="0"/>
                      </a:cubicBezTo>
                      <a:cubicBezTo>
                        <a:pt x="5" y="0"/>
                        <a:pt x="6" y="1"/>
                        <a:pt x="6" y="3"/>
                      </a:cubicBezTo>
                      <a:cubicBezTo>
                        <a:pt x="6" y="205"/>
                        <a:pt x="6" y="205"/>
                        <a:pt x="6" y="205"/>
                      </a:cubicBezTo>
                      <a:cubicBezTo>
                        <a:pt x="6" y="206"/>
                        <a:pt x="5"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0" name="Freeform 17"/>
                <p:cNvSpPr>
                  <a:spLocks/>
                </p:cNvSpPr>
                <p:nvPr/>
              </p:nvSpPr>
              <p:spPr bwMode="auto">
                <a:xfrm>
                  <a:off x="3797" y="1506"/>
                  <a:ext cx="9" cy="474"/>
                </a:xfrm>
                <a:custGeom>
                  <a:avLst/>
                  <a:gdLst>
                    <a:gd name="T0" fmla="*/ 2 w 4"/>
                    <a:gd name="T1" fmla="*/ 200 h 200"/>
                    <a:gd name="T2" fmla="*/ 0 w 4"/>
                    <a:gd name="T3" fmla="*/ 198 h 200"/>
                    <a:gd name="T4" fmla="*/ 0 w 4"/>
                    <a:gd name="T5" fmla="*/ 2 h 200"/>
                    <a:gd name="T6" fmla="*/ 2 w 4"/>
                    <a:gd name="T7" fmla="*/ 0 h 200"/>
                    <a:gd name="T8" fmla="*/ 4 w 4"/>
                    <a:gd name="T9" fmla="*/ 2 h 200"/>
                    <a:gd name="T10" fmla="*/ 4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1" y="200"/>
                        <a:pt x="0" y="199"/>
                        <a:pt x="0" y="198"/>
                      </a:cubicBezTo>
                      <a:cubicBezTo>
                        <a:pt x="0" y="2"/>
                        <a:pt x="0" y="2"/>
                        <a:pt x="0" y="2"/>
                      </a:cubicBezTo>
                      <a:cubicBezTo>
                        <a:pt x="0" y="1"/>
                        <a:pt x="1" y="0"/>
                        <a:pt x="2" y="0"/>
                      </a:cubicBezTo>
                      <a:cubicBezTo>
                        <a:pt x="3" y="0"/>
                        <a:pt x="4" y="1"/>
                        <a:pt x="4" y="2"/>
                      </a:cubicBezTo>
                      <a:cubicBezTo>
                        <a:pt x="4" y="198"/>
                        <a:pt x="4" y="198"/>
                        <a:pt x="4" y="198"/>
                      </a:cubicBezTo>
                      <a:cubicBezTo>
                        <a:pt x="4" y="199"/>
                        <a:pt x="3"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1" name="Freeform 18"/>
                <p:cNvSpPr>
                  <a:spLocks/>
                </p:cNvSpPr>
                <p:nvPr/>
              </p:nvSpPr>
              <p:spPr bwMode="auto">
                <a:xfrm>
                  <a:off x="3629" y="1518"/>
                  <a:ext cx="7" cy="447"/>
                </a:xfrm>
                <a:custGeom>
                  <a:avLst/>
                  <a:gdLst>
                    <a:gd name="T0" fmla="*/ 1 w 3"/>
                    <a:gd name="T1" fmla="*/ 189 h 189"/>
                    <a:gd name="T2" fmla="*/ 0 w 3"/>
                    <a:gd name="T3" fmla="*/ 188 h 189"/>
                    <a:gd name="T4" fmla="*/ 0 w 3"/>
                    <a:gd name="T5" fmla="*/ 2 h 189"/>
                    <a:gd name="T6" fmla="*/ 1 w 3"/>
                    <a:gd name="T7" fmla="*/ 0 h 189"/>
                    <a:gd name="T8" fmla="*/ 3 w 3"/>
                    <a:gd name="T9" fmla="*/ 2 h 189"/>
                    <a:gd name="T10" fmla="*/ 3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0" y="189"/>
                        <a:pt x="0" y="188"/>
                        <a:pt x="0" y="188"/>
                      </a:cubicBezTo>
                      <a:cubicBezTo>
                        <a:pt x="0" y="2"/>
                        <a:pt x="0" y="2"/>
                        <a:pt x="0" y="2"/>
                      </a:cubicBezTo>
                      <a:cubicBezTo>
                        <a:pt x="0" y="1"/>
                        <a:pt x="0" y="0"/>
                        <a:pt x="1" y="0"/>
                      </a:cubicBezTo>
                      <a:cubicBezTo>
                        <a:pt x="2" y="0"/>
                        <a:pt x="3" y="1"/>
                        <a:pt x="3" y="2"/>
                      </a:cubicBezTo>
                      <a:cubicBezTo>
                        <a:pt x="3" y="188"/>
                        <a:pt x="3" y="188"/>
                        <a:pt x="3" y="188"/>
                      </a:cubicBezTo>
                      <a:cubicBezTo>
                        <a:pt x="3" y="188"/>
                        <a:pt x="2"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2" name="Freeform 19"/>
                <p:cNvSpPr>
                  <a:spLocks/>
                </p:cNvSpPr>
                <p:nvPr/>
              </p:nvSpPr>
              <p:spPr bwMode="auto">
                <a:xfrm>
                  <a:off x="3515" y="1506"/>
                  <a:ext cx="7" cy="459"/>
                </a:xfrm>
                <a:custGeom>
                  <a:avLst/>
                  <a:gdLst>
                    <a:gd name="T0" fmla="*/ 1 w 3"/>
                    <a:gd name="T1" fmla="*/ 194 h 194"/>
                    <a:gd name="T2" fmla="*/ 0 w 3"/>
                    <a:gd name="T3" fmla="*/ 193 h 194"/>
                    <a:gd name="T4" fmla="*/ 0 w 3"/>
                    <a:gd name="T5" fmla="*/ 2 h 194"/>
                    <a:gd name="T6" fmla="*/ 1 w 3"/>
                    <a:gd name="T7" fmla="*/ 0 h 194"/>
                    <a:gd name="T8" fmla="*/ 3 w 3"/>
                    <a:gd name="T9" fmla="*/ 2 h 194"/>
                    <a:gd name="T10" fmla="*/ 3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0" y="194"/>
                        <a:pt x="0" y="193"/>
                        <a:pt x="0" y="193"/>
                      </a:cubicBezTo>
                      <a:cubicBezTo>
                        <a:pt x="0" y="2"/>
                        <a:pt x="0" y="2"/>
                        <a:pt x="0" y="2"/>
                      </a:cubicBezTo>
                      <a:cubicBezTo>
                        <a:pt x="0" y="1"/>
                        <a:pt x="0" y="0"/>
                        <a:pt x="1" y="0"/>
                      </a:cubicBezTo>
                      <a:cubicBezTo>
                        <a:pt x="2" y="0"/>
                        <a:pt x="3" y="1"/>
                        <a:pt x="3" y="2"/>
                      </a:cubicBezTo>
                      <a:cubicBezTo>
                        <a:pt x="3" y="193"/>
                        <a:pt x="3" y="193"/>
                        <a:pt x="3" y="193"/>
                      </a:cubicBezTo>
                      <a:cubicBezTo>
                        <a:pt x="3" y="193"/>
                        <a:pt x="2"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3" name="Freeform 20"/>
                <p:cNvSpPr>
                  <a:spLocks/>
                </p:cNvSpPr>
                <p:nvPr/>
              </p:nvSpPr>
              <p:spPr bwMode="auto">
                <a:xfrm>
                  <a:off x="3420" y="1494"/>
                  <a:ext cx="8" cy="443"/>
                </a:xfrm>
                <a:custGeom>
                  <a:avLst/>
                  <a:gdLst>
                    <a:gd name="T0" fmla="*/ 1 w 3"/>
                    <a:gd name="T1" fmla="*/ 187 h 187"/>
                    <a:gd name="T2" fmla="*/ 0 w 3"/>
                    <a:gd name="T3" fmla="*/ 185 h 187"/>
                    <a:gd name="T4" fmla="*/ 0 w 3"/>
                    <a:gd name="T5" fmla="*/ 1 h 187"/>
                    <a:gd name="T6" fmla="*/ 1 w 3"/>
                    <a:gd name="T7" fmla="*/ 0 h 187"/>
                    <a:gd name="T8" fmla="*/ 3 w 3"/>
                    <a:gd name="T9" fmla="*/ 1 h 187"/>
                    <a:gd name="T10" fmla="*/ 3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0" y="187"/>
                        <a:pt x="0" y="186"/>
                        <a:pt x="0" y="185"/>
                      </a:cubicBezTo>
                      <a:cubicBezTo>
                        <a:pt x="0" y="1"/>
                        <a:pt x="0" y="1"/>
                        <a:pt x="0" y="1"/>
                      </a:cubicBezTo>
                      <a:cubicBezTo>
                        <a:pt x="0" y="1"/>
                        <a:pt x="0" y="0"/>
                        <a:pt x="1" y="0"/>
                      </a:cubicBezTo>
                      <a:cubicBezTo>
                        <a:pt x="2" y="0"/>
                        <a:pt x="3" y="1"/>
                        <a:pt x="3" y="1"/>
                      </a:cubicBezTo>
                      <a:cubicBezTo>
                        <a:pt x="3" y="185"/>
                        <a:pt x="3" y="185"/>
                        <a:pt x="3" y="185"/>
                      </a:cubicBezTo>
                      <a:cubicBezTo>
                        <a:pt x="3" y="186"/>
                        <a:pt x="2"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4" name="Freeform 21"/>
                <p:cNvSpPr>
                  <a:spLocks/>
                </p:cNvSpPr>
                <p:nvPr/>
              </p:nvSpPr>
              <p:spPr bwMode="auto">
                <a:xfrm>
                  <a:off x="3361" y="1485"/>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0" y="194"/>
                        <a:pt x="0" y="194"/>
                      </a:cubicBezTo>
                      <a:cubicBezTo>
                        <a:pt x="0" y="1"/>
                        <a:pt x="0" y="1"/>
                        <a:pt x="0" y="1"/>
                      </a:cubicBezTo>
                      <a:cubicBezTo>
                        <a:pt x="0" y="0"/>
                        <a:pt x="1" y="0"/>
                        <a:pt x="1" y="0"/>
                      </a:cubicBezTo>
                      <a:cubicBezTo>
                        <a:pt x="2" y="0"/>
                        <a:pt x="2" y="0"/>
                        <a:pt x="2" y="1"/>
                      </a:cubicBezTo>
                      <a:cubicBezTo>
                        <a:pt x="2" y="194"/>
                        <a:pt x="2" y="194"/>
                        <a:pt x="2" y="194"/>
                      </a:cubicBezTo>
                      <a:cubicBezTo>
                        <a:pt x="2" y="194"/>
                        <a:pt x="2"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5" name="Freeform 22"/>
                <p:cNvSpPr>
                  <a:spLocks/>
                </p:cNvSpPr>
                <p:nvPr/>
              </p:nvSpPr>
              <p:spPr bwMode="auto">
                <a:xfrm>
                  <a:off x="3307" y="1463"/>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6" name="Freeform 23"/>
                <p:cNvSpPr>
                  <a:spLocks/>
                </p:cNvSpPr>
                <p:nvPr/>
              </p:nvSpPr>
              <p:spPr bwMode="auto">
                <a:xfrm>
                  <a:off x="3269" y="1442"/>
                  <a:ext cx="5" cy="483"/>
                </a:xfrm>
                <a:custGeom>
                  <a:avLst/>
                  <a:gdLst>
                    <a:gd name="T0" fmla="*/ 1 w 2"/>
                    <a:gd name="T1" fmla="*/ 204 h 204"/>
                    <a:gd name="T2" fmla="*/ 0 w 2"/>
                    <a:gd name="T3" fmla="*/ 203 h 204"/>
                    <a:gd name="T4" fmla="*/ 0 w 2"/>
                    <a:gd name="T5" fmla="*/ 1 h 204"/>
                    <a:gd name="T6" fmla="*/ 1 w 2"/>
                    <a:gd name="T7" fmla="*/ 0 h 204"/>
                    <a:gd name="T8" fmla="*/ 2 w 2"/>
                    <a:gd name="T9" fmla="*/ 1 h 204"/>
                    <a:gd name="T10" fmla="*/ 2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0" y="204"/>
                        <a:pt x="0" y="204"/>
                        <a:pt x="0" y="203"/>
                      </a:cubicBezTo>
                      <a:cubicBezTo>
                        <a:pt x="0" y="1"/>
                        <a:pt x="0" y="1"/>
                        <a:pt x="0" y="1"/>
                      </a:cubicBezTo>
                      <a:cubicBezTo>
                        <a:pt x="0" y="0"/>
                        <a:pt x="0" y="0"/>
                        <a:pt x="1" y="0"/>
                      </a:cubicBezTo>
                      <a:cubicBezTo>
                        <a:pt x="2" y="0"/>
                        <a:pt x="2" y="0"/>
                        <a:pt x="2" y="1"/>
                      </a:cubicBezTo>
                      <a:cubicBezTo>
                        <a:pt x="2" y="203"/>
                        <a:pt x="2" y="203"/>
                        <a:pt x="2" y="203"/>
                      </a:cubicBezTo>
                      <a:cubicBezTo>
                        <a:pt x="2" y="204"/>
                        <a:pt x="2"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7" name="Freeform 24"/>
                <p:cNvSpPr>
                  <a:spLocks/>
                </p:cNvSpPr>
                <p:nvPr/>
              </p:nvSpPr>
              <p:spPr bwMode="auto">
                <a:xfrm>
                  <a:off x="3236" y="1416"/>
                  <a:ext cx="5" cy="509"/>
                </a:xfrm>
                <a:custGeom>
                  <a:avLst/>
                  <a:gdLst>
                    <a:gd name="T0" fmla="*/ 1 w 2"/>
                    <a:gd name="T1" fmla="*/ 215 h 215"/>
                    <a:gd name="T2" fmla="*/ 0 w 2"/>
                    <a:gd name="T3" fmla="*/ 214 h 215"/>
                    <a:gd name="T4" fmla="*/ 0 w 2"/>
                    <a:gd name="T5" fmla="*/ 1 h 215"/>
                    <a:gd name="T6" fmla="*/ 1 w 2"/>
                    <a:gd name="T7" fmla="*/ 0 h 215"/>
                    <a:gd name="T8" fmla="*/ 2 w 2"/>
                    <a:gd name="T9" fmla="*/ 1 h 215"/>
                    <a:gd name="T10" fmla="*/ 2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0" y="215"/>
                        <a:pt x="0" y="215"/>
                        <a:pt x="0" y="214"/>
                      </a:cubicBezTo>
                      <a:cubicBezTo>
                        <a:pt x="0" y="1"/>
                        <a:pt x="0" y="1"/>
                        <a:pt x="0" y="1"/>
                      </a:cubicBezTo>
                      <a:cubicBezTo>
                        <a:pt x="0" y="0"/>
                        <a:pt x="0" y="0"/>
                        <a:pt x="1" y="0"/>
                      </a:cubicBezTo>
                      <a:cubicBezTo>
                        <a:pt x="2" y="0"/>
                        <a:pt x="2" y="0"/>
                        <a:pt x="2" y="1"/>
                      </a:cubicBezTo>
                      <a:cubicBezTo>
                        <a:pt x="2" y="214"/>
                        <a:pt x="2" y="214"/>
                        <a:pt x="2" y="214"/>
                      </a:cubicBezTo>
                      <a:cubicBezTo>
                        <a:pt x="2" y="215"/>
                        <a:pt x="2"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8" name="Freeform 25"/>
                <p:cNvSpPr>
                  <a:spLocks/>
                </p:cNvSpPr>
                <p:nvPr/>
              </p:nvSpPr>
              <p:spPr bwMode="auto">
                <a:xfrm>
                  <a:off x="3198" y="1385"/>
                  <a:ext cx="5" cy="540"/>
                </a:xfrm>
                <a:custGeom>
                  <a:avLst/>
                  <a:gdLst>
                    <a:gd name="T0" fmla="*/ 1 w 2"/>
                    <a:gd name="T1" fmla="*/ 228 h 228"/>
                    <a:gd name="T2" fmla="*/ 0 w 2"/>
                    <a:gd name="T3" fmla="*/ 227 h 228"/>
                    <a:gd name="T4" fmla="*/ 0 w 2"/>
                    <a:gd name="T5" fmla="*/ 1 h 228"/>
                    <a:gd name="T6" fmla="*/ 1 w 2"/>
                    <a:gd name="T7" fmla="*/ 0 h 228"/>
                    <a:gd name="T8" fmla="*/ 2 w 2"/>
                    <a:gd name="T9" fmla="*/ 1 h 228"/>
                    <a:gd name="T10" fmla="*/ 2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0" y="228"/>
                        <a:pt x="0" y="228"/>
                        <a:pt x="0" y="227"/>
                      </a:cubicBezTo>
                      <a:cubicBezTo>
                        <a:pt x="0" y="1"/>
                        <a:pt x="0" y="1"/>
                        <a:pt x="0" y="1"/>
                      </a:cubicBezTo>
                      <a:cubicBezTo>
                        <a:pt x="0" y="0"/>
                        <a:pt x="0" y="0"/>
                        <a:pt x="1" y="0"/>
                      </a:cubicBezTo>
                      <a:cubicBezTo>
                        <a:pt x="2" y="0"/>
                        <a:pt x="2" y="0"/>
                        <a:pt x="2" y="1"/>
                      </a:cubicBezTo>
                      <a:cubicBezTo>
                        <a:pt x="2" y="227"/>
                        <a:pt x="2" y="227"/>
                        <a:pt x="2" y="227"/>
                      </a:cubicBezTo>
                      <a:cubicBezTo>
                        <a:pt x="2" y="228"/>
                        <a:pt x="2"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89" name="Freeform 26"/>
                <p:cNvSpPr>
                  <a:spLocks/>
                </p:cNvSpPr>
                <p:nvPr/>
              </p:nvSpPr>
              <p:spPr bwMode="auto">
                <a:xfrm>
                  <a:off x="3179" y="1364"/>
                  <a:ext cx="3" cy="561"/>
                </a:xfrm>
                <a:custGeom>
                  <a:avLst/>
                  <a:gdLst>
                    <a:gd name="T0" fmla="*/ 0 w 1"/>
                    <a:gd name="T1" fmla="*/ 237 h 237"/>
                    <a:gd name="T2" fmla="*/ 0 w 1"/>
                    <a:gd name="T3" fmla="*/ 236 h 237"/>
                    <a:gd name="T4" fmla="*/ 0 w 1"/>
                    <a:gd name="T5" fmla="*/ 0 h 237"/>
                    <a:gd name="T6" fmla="*/ 0 w 1"/>
                    <a:gd name="T7" fmla="*/ 0 h 237"/>
                    <a:gd name="T8" fmla="*/ 1 w 1"/>
                    <a:gd name="T9" fmla="*/ 0 h 237"/>
                    <a:gd name="T10" fmla="*/ 1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0" y="237"/>
                        <a:pt x="0" y="236"/>
                      </a:cubicBezTo>
                      <a:cubicBezTo>
                        <a:pt x="0" y="0"/>
                        <a:pt x="0" y="0"/>
                        <a:pt x="0" y="0"/>
                      </a:cubicBezTo>
                      <a:cubicBezTo>
                        <a:pt x="0" y="0"/>
                        <a:pt x="0" y="0"/>
                        <a:pt x="0" y="0"/>
                      </a:cubicBezTo>
                      <a:cubicBezTo>
                        <a:pt x="1" y="0"/>
                        <a:pt x="1" y="0"/>
                        <a:pt x="1" y="0"/>
                      </a:cubicBezTo>
                      <a:cubicBezTo>
                        <a:pt x="1" y="236"/>
                        <a:pt x="1" y="236"/>
                        <a:pt x="1" y="236"/>
                      </a:cubicBezTo>
                      <a:cubicBezTo>
                        <a:pt x="1" y="237"/>
                        <a:pt x="1"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0" name="Freeform 27"/>
                <p:cNvSpPr>
                  <a:spLocks/>
                </p:cNvSpPr>
                <p:nvPr/>
              </p:nvSpPr>
              <p:spPr bwMode="auto">
                <a:xfrm>
                  <a:off x="3158" y="1343"/>
                  <a:ext cx="2" cy="582"/>
                </a:xfrm>
                <a:custGeom>
                  <a:avLst/>
                  <a:gdLst>
                    <a:gd name="T0" fmla="*/ 1 w 1"/>
                    <a:gd name="T1" fmla="*/ 246 h 246"/>
                    <a:gd name="T2" fmla="*/ 0 w 1"/>
                    <a:gd name="T3" fmla="*/ 245 h 246"/>
                    <a:gd name="T4" fmla="*/ 0 w 1"/>
                    <a:gd name="T5" fmla="*/ 1 h 246"/>
                    <a:gd name="T6" fmla="*/ 1 w 1"/>
                    <a:gd name="T7" fmla="*/ 0 h 246"/>
                    <a:gd name="T8" fmla="*/ 1 w 1"/>
                    <a:gd name="T9" fmla="*/ 1 h 246"/>
                    <a:gd name="T10" fmla="*/ 1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0" y="246"/>
                        <a:pt x="0" y="246"/>
                        <a:pt x="0" y="245"/>
                      </a:cubicBezTo>
                      <a:cubicBezTo>
                        <a:pt x="0" y="1"/>
                        <a:pt x="0" y="1"/>
                        <a:pt x="0" y="1"/>
                      </a:cubicBezTo>
                      <a:cubicBezTo>
                        <a:pt x="0" y="1"/>
                        <a:pt x="0" y="0"/>
                        <a:pt x="1" y="0"/>
                      </a:cubicBezTo>
                      <a:cubicBezTo>
                        <a:pt x="1" y="0"/>
                        <a:pt x="1" y="1"/>
                        <a:pt x="1" y="1"/>
                      </a:cubicBezTo>
                      <a:cubicBezTo>
                        <a:pt x="1" y="245"/>
                        <a:pt x="1" y="245"/>
                        <a:pt x="1" y="245"/>
                      </a:cubicBezTo>
                      <a:cubicBezTo>
                        <a:pt x="1" y="246"/>
                        <a:pt x="1"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1" name="Freeform 28"/>
                <p:cNvSpPr>
                  <a:spLocks/>
                </p:cNvSpPr>
                <p:nvPr/>
              </p:nvSpPr>
              <p:spPr bwMode="auto">
                <a:xfrm>
                  <a:off x="3139" y="1319"/>
                  <a:ext cx="2" cy="606"/>
                </a:xfrm>
                <a:custGeom>
                  <a:avLst/>
                  <a:gdLst>
                    <a:gd name="T0" fmla="*/ 0 w 1"/>
                    <a:gd name="T1" fmla="*/ 256 h 256"/>
                    <a:gd name="T2" fmla="*/ 0 w 1"/>
                    <a:gd name="T3" fmla="*/ 255 h 256"/>
                    <a:gd name="T4" fmla="*/ 0 w 1"/>
                    <a:gd name="T5" fmla="*/ 1 h 256"/>
                    <a:gd name="T6" fmla="*/ 0 w 1"/>
                    <a:gd name="T7" fmla="*/ 0 h 256"/>
                    <a:gd name="T8" fmla="*/ 1 w 1"/>
                    <a:gd name="T9" fmla="*/ 1 h 256"/>
                    <a:gd name="T10" fmla="*/ 1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0" y="256"/>
                        <a:pt x="0" y="256"/>
                        <a:pt x="0" y="255"/>
                      </a:cubicBezTo>
                      <a:cubicBezTo>
                        <a:pt x="0" y="1"/>
                        <a:pt x="0" y="1"/>
                        <a:pt x="0" y="1"/>
                      </a:cubicBezTo>
                      <a:cubicBezTo>
                        <a:pt x="0" y="1"/>
                        <a:pt x="0" y="0"/>
                        <a:pt x="0" y="0"/>
                      </a:cubicBezTo>
                      <a:cubicBezTo>
                        <a:pt x="0" y="0"/>
                        <a:pt x="1" y="1"/>
                        <a:pt x="1" y="1"/>
                      </a:cubicBezTo>
                      <a:cubicBezTo>
                        <a:pt x="1" y="255"/>
                        <a:pt x="1" y="255"/>
                        <a:pt x="1" y="255"/>
                      </a:cubicBezTo>
                      <a:cubicBezTo>
                        <a:pt x="1"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2" name="Freeform 29"/>
                <p:cNvSpPr>
                  <a:spLocks/>
                </p:cNvSpPr>
                <p:nvPr/>
              </p:nvSpPr>
              <p:spPr bwMode="auto">
                <a:xfrm>
                  <a:off x="3118" y="1290"/>
                  <a:ext cx="2" cy="635"/>
                </a:xfrm>
                <a:custGeom>
                  <a:avLst/>
                  <a:gdLst>
                    <a:gd name="T0" fmla="*/ 0 w 1"/>
                    <a:gd name="T1" fmla="*/ 268 h 268"/>
                    <a:gd name="T2" fmla="*/ 0 w 1"/>
                    <a:gd name="T3" fmla="*/ 267 h 268"/>
                    <a:gd name="T4" fmla="*/ 0 w 1"/>
                    <a:gd name="T5" fmla="*/ 1 h 268"/>
                    <a:gd name="T6" fmla="*/ 0 w 1"/>
                    <a:gd name="T7" fmla="*/ 0 h 268"/>
                    <a:gd name="T8" fmla="*/ 1 w 1"/>
                    <a:gd name="T9" fmla="*/ 1 h 268"/>
                    <a:gd name="T10" fmla="*/ 1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0" y="268"/>
                        <a:pt x="0" y="267"/>
                      </a:cubicBezTo>
                      <a:cubicBezTo>
                        <a:pt x="0" y="1"/>
                        <a:pt x="0" y="1"/>
                        <a:pt x="0" y="1"/>
                      </a:cubicBezTo>
                      <a:cubicBezTo>
                        <a:pt x="0" y="1"/>
                        <a:pt x="0" y="0"/>
                        <a:pt x="0" y="0"/>
                      </a:cubicBezTo>
                      <a:cubicBezTo>
                        <a:pt x="1" y="0"/>
                        <a:pt x="1" y="1"/>
                        <a:pt x="1" y="1"/>
                      </a:cubicBezTo>
                      <a:cubicBezTo>
                        <a:pt x="1" y="267"/>
                        <a:pt x="1" y="267"/>
                        <a:pt x="1" y="267"/>
                      </a:cubicBezTo>
                      <a:cubicBezTo>
                        <a:pt x="1" y="268"/>
                        <a:pt x="1"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3" name="Freeform 30"/>
                <p:cNvSpPr>
                  <a:spLocks/>
                </p:cNvSpPr>
                <p:nvPr/>
              </p:nvSpPr>
              <p:spPr bwMode="auto">
                <a:xfrm>
                  <a:off x="3096" y="1260"/>
                  <a:ext cx="3" cy="665"/>
                </a:xfrm>
                <a:custGeom>
                  <a:avLst/>
                  <a:gdLst>
                    <a:gd name="T0" fmla="*/ 1 w 1"/>
                    <a:gd name="T1" fmla="*/ 281 h 281"/>
                    <a:gd name="T2" fmla="*/ 0 w 1"/>
                    <a:gd name="T3" fmla="*/ 280 h 281"/>
                    <a:gd name="T4" fmla="*/ 0 w 1"/>
                    <a:gd name="T5" fmla="*/ 1 h 281"/>
                    <a:gd name="T6" fmla="*/ 1 w 1"/>
                    <a:gd name="T7" fmla="*/ 0 h 281"/>
                    <a:gd name="T8" fmla="*/ 1 w 1"/>
                    <a:gd name="T9" fmla="*/ 1 h 281"/>
                    <a:gd name="T10" fmla="*/ 1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0" y="281"/>
                        <a:pt x="0" y="281"/>
                        <a:pt x="0" y="280"/>
                      </a:cubicBezTo>
                      <a:cubicBezTo>
                        <a:pt x="0" y="1"/>
                        <a:pt x="0" y="1"/>
                        <a:pt x="0" y="1"/>
                      </a:cubicBezTo>
                      <a:cubicBezTo>
                        <a:pt x="0" y="0"/>
                        <a:pt x="0" y="0"/>
                        <a:pt x="1" y="0"/>
                      </a:cubicBezTo>
                      <a:cubicBezTo>
                        <a:pt x="1" y="0"/>
                        <a:pt x="1" y="0"/>
                        <a:pt x="1" y="1"/>
                      </a:cubicBezTo>
                      <a:cubicBezTo>
                        <a:pt x="1" y="280"/>
                        <a:pt x="1" y="280"/>
                        <a:pt x="1" y="280"/>
                      </a:cubicBezTo>
                      <a:cubicBezTo>
                        <a:pt x="1" y="281"/>
                        <a:pt x="1"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4" name="Freeform 31"/>
                <p:cNvSpPr>
                  <a:spLocks/>
                </p:cNvSpPr>
                <p:nvPr/>
              </p:nvSpPr>
              <p:spPr bwMode="auto">
                <a:xfrm>
                  <a:off x="3078" y="1219"/>
                  <a:ext cx="2" cy="706"/>
                </a:xfrm>
                <a:custGeom>
                  <a:avLst/>
                  <a:gdLst>
                    <a:gd name="T0" fmla="*/ 0 w 1"/>
                    <a:gd name="T1" fmla="*/ 298 h 298"/>
                    <a:gd name="T2" fmla="*/ 0 w 1"/>
                    <a:gd name="T3" fmla="*/ 297 h 298"/>
                    <a:gd name="T4" fmla="*/ 0 w 1"/>
                    <a:gd name="T5" fmla="*/ 1 h 298"/>
                    <a:gd name="T6" fmla="*/ 0 w 1"/>
                    <a:gd name="T7" fmla="*/ 0 h 298"/>
                    <a:gd name="T8" fmla="*/ 1 w 1"/>
                    <a:gd name="T9" fmla="*/ 1 h 298"/>
                    <a:gd name="T10" fmla="*/ 1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0" y="298"/>
                        <a:pt x="0" y="298"/>
                        <a:pt x="0" y="297"/>
                      </a:cubicBezTo>
                      <a:cubicBezTo>
                        <a:pt x="0" y="1"/>
                        <a:pt x="0" y="1"/>
                        <a:pt x="0" y="1"/>
                      </a:cubicBezTo>
                      <a:cubicBezTo>
                        <a:pt x="0" y="1"/>
                        <a:pt x="0" y="0"/>
                        <a:pt x="0" y="0"/>
                      </a:cubicBezTo>
                      <a:cubicBezTo>
                        <a:pt x="0" y="0"/>
                        <a:pt x="1" y="1"/>
                        <a:pt x="1" y="1"/>
                      </a:cubicBezTo>
                      <a:cubicBezTo>
                        <a:pt x="1" y="297"/>
                        <a:pt x="1" y="297"/>
                        <a:pt x="1" y="297"/>
                      </a:cubicBezTo>
                      <a:cubicBezTo>
                        <a:pt x="1"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5" name="Freeform 32"/>
                <p:cNvSpPr>
                  <a:spLocks/>
                </p:cNvSpPr>
                <p:nvPr/>
              </p:nvSpPr>
              <p:spPr bwMode="auto">
                <a:xfrm>
                  <a:off x="3056" y="1177"/>
                  <a:ext cx="3" cy="748"/>
                </a:xfrm>
                <a:custGeom>
                  <a:avLst/>
                  <a:gdLst>
                    <a:gd name="T0" fmla="*/ 0 w 1"/>
                    <a:gd name="T1" fmla="*/ 316 h 316"/>
                    <a:gd name="T2" fmla="*/ 0 w 1"/>
                    <a:gd name="T3" fmla="*/ 315 h 316"/>
                    <a:gd name="T4" fmla="*/ 0 w 1"/>
                    <a:gd name="T5" fmla="*/ 1 h 316"/>
                    <a:gd name="T6" fmla="*/ 0 w 1"/>
                    <a:gd name="T7" fmla="*/ 0 h 316"/>
                    <a:gd name="T8" fmla="*/ 1 w 1"/>
                    <a:gd name="T9" fmla="*/ 1 h 316"/>
                    <a:gd name="T10" fmla="*/ 1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0" y="316"/>
                        <a:pt x="0" y="315"/>
                      </a:cubicBezTo>
                      <a:cubicBezTo>
                        <a:pt x="0" y="1"/>
                        <a:pt x="0" y="1"/>
                        <a:pt x="0" y="1"/>
                      </a:cubicBezTo>
                      <a:cubicBezTo>
                        <a:pt x="0" y="0"/>
                        <a:pt x="0" y="0"/>
                        <a:pt x="0" y="0"/>
                      </a:cubicBezTo>
                      <a:cubicBezTo>
                        <a:pt x="1" y="0"/>
                        <a:pt x="1" y="0"/>
                        <a:pt x="1" y="1"/>
                      </a:cubicBezTo>
                      <a:cubicBezTo>
                        <a:pt x="1" y="315"/>
                        <a:pt x="1" y="315"/>
                        <a:pt x="1" y="315"/>
                      </a:cubicBezTo>
                      <a:cubicBezTo>
                        <a:pt x="1" y="316"/>
                        <a:pt x="1"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6" name="Freeform 33"/>
                <p:cNvSpPr>
                  <a:spLocks/>
                </p:cNvSpPr>
                <p:nvPr/>
              </p:nvSpPr>
              <p:spPr bwMode="auto">
                <a:xfrm>
                  <a:off x="3035" y="1115"/>
                  <a:ext cx="2" cy="810"/>
                </a:xfrm>
                <a:custGeom>
                  <a:avLst/>
                  <a:gdLst>
                    <a:gd name="T0" fmla="*/ 1 w 1"/>
                    <a:gd name="T1" fmla="*/ 342 h 342"/>
                    <a:gd name="T2" fmla="*/ 0 w 1"/>
                    <a:gd name="T3" fmla="*/ 341 h 342"/>
                    <a:gd name="T4" fmla="*/ 0 w 1"/>
                    <a:gd name="T5" fmla="*/ 0 h 342"/>
                    <a:gd name="T6" fmla="*/ 1 w 1"/>
                    <a:gd name="T7" fmla="*/ 0 h 342"/>
                    <a:gd name="T8" fmla="*/ 1 w 1"/>
                    <a:gd name="T9" fmla="*/ 0 h 342"/>
                    <a:gd name="T10" fmla="*/ 1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0" y="342"/>
                        <a:pt x="0" y="342"/>
                        <a:pt x="0" y="341"/>
                      </a:cubicBezTo>
                      <a:cubicBezTo>
                        <a:pt x="0" y="0"/>
                        <a:pt x="0" y="0"/>
                        <a:pt x="0" y="0"/>
                      </a:cubicBezTo>
                      <a:cubicBezTo>
                        <a:pt x="0" y="0"/>
                        <a:pt x="0" y="0"/>
                        <a:pt x="1" y="0"/>
                      </a:cubicBezTo>
                      <a:cubicBezTo>
                        <a:pt x="1" y="0"/>
                        <a:pt x="1" y="0"/>
                        <a:pt x="1" y="0"/>
                      </a:cubicBezTo>
                      <a:cubicBezTo>
                        <a:pt x="1" y="341"/>
                        <a:pt x="1" y="341"/>
                        <a:pt x="1" y="341"/>
                      </a:cubicBezTo>
                      <a:cubicBezTo>
                        <a:pt x="1" y="342"/>
                        <a:pt x="1"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7" name="Freeform 34"/>
                <p:cNvSpPr>
                  <a:spLocks/>
                </p:cNvSpPr>
                <p:nvPr/>
              </p:nvSpPr>
              <p:spPr bwMode="auto">
                <a:xfrm>
                  <a:off x="-35" y="857"/>
                  <a:ext cx="2791" cy="767"/>
                </a:xfrm>
                <a:custGeom>
                  <a:avLst/>
                  <a:gdLst>
                    <a:gd name="T0" fmla="*/ 1180 w 1180"/>
                    <a:gd name="T1" fmla="*/ 0 h 324"/>
                    <a:gd name="T2" fmla="*/ 986 w 1180"/>
                    <a:gd name="T3" fmla="*/ 261 h 324"/>
                    <a:gd name="T4" fmla="*/ 0 w 1180"/>
                    <a:gd name="T5" fmla="*/ 192 h 324"/>
                    <a:gd name="T6" fmla="*/ 0 w 1180"/>
                    <a:gd name="T7" fmla="*/ 270 h 324"/>
                    <a:gd name="T8" fmla="*/ 884 w 1180"/>
                    <a:gd name="T9" fmla="*/ 292 h 324"/>
                    <a:gd name="T10" fmla="*/ 118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1180" y="0"/>
                      </a:moveTo>
                      <a:cubicBezTo>
                        <a:pt x="1180" y="0"/>
                        <a:pt x="1176" y="252"/>
                        <a:pt x="986" y="261"/>
                      </a:cubicBezTo>
                      <a:cubicBezTo>
                        <a:pt x="797" y="271"/>
                        <a:pt x="0" y="192"/>
                        <a:pt x="0" y="192"/>
                      </a:cubicBezTo>
                      <a:cubicBezTo>
                        <a:pt x="0" y="270"/>
                        <a:pt x="0" y="270"/>
                        <a:pt x="0" y="270"/>
                      </a:cubicBezTo>
                      <a:cubicBezTo>
                        <a:pt x="884" y="292"/>
                        <a:pt x="884" y="292"/>
                        <a:pt x="884" y="292"/>
                      </a:cubicBezTo>
                      <a:cubicBezTo>
                        <a:pt x="884" y="292"/>
                        <a:pt x="1180" y="324"/>
                        <a:pt x="118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8" name="Freeform 35"/>
                <p:cNvSpPr>
                  <a:spLocks/>
                </p:cNvSpPr>
                <p:nvPr/>
              </p:nvSpPr>
              <p:spPr bwMode="auto">
                <a:xfrm>
                  <a:off x="1131" y="1501"/>
                  <a:ext cx="19" cy="543"/>
                </a:xfrm>
                <a:custGeom>
                  <a:avLst/>
                  <a:gdLst>
                    <a:gd name="T0" fmla="*/ 4 w 8"/>
                    <a:gd name="T1" fmla="*/ 229 h 229"/>
                    <a:gd name="T2" fmla="*/ 8 w 8"/>
                    <a:gd name="T3" fmla="*/ 225 h 229"/>
                    <a:gd name="T4" fmla="*/ 8 w 8"/>
                    <a:gd name="T5" fmla="*/ 4 h 229"/>
                    <a:gd name="T6" fmla="*/ 4 w 8"/>
                    <a:gd name="T7" fmla="*/ 0 h 229"/>
                    <a:gd name="T8" fmla="*/ 0 w 8"/>
                    <a:gd name="T9" fmla="*/ 4 h 229"/>
                    <a:gd name="T10" fmla="*/ 0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7" y="229"/>
                        <a:pt x="8" y="227"/>
                        <a:pt x="8" y="225"/>
                      </a:cubicBezTo>
                      <a:cubicBezTo>
                        <a:pt x="8" y="4"/>
                        <a:pt x="8" y="4"/>
                        <a:pt x="8" y="4"/>
                      </a:cubicBezTo>
                      <a:cubicBezTo>
                        <a:pt x="8" y="1"/>
                        <a:pt x="7" y="0"/>
                        <a:pt x="4" y="0"/>
                      </a:cubicBezTo>
                      <a:cubicBezTo>
                        <a:pt x="2" y="0"/>
                        <a:pt x="0" y="1"/>
                        <a:pt x="0" y="4"/>
                      </a:cubicBezTo>
                      <a:cubicBezTo>
                        <a:pt x="0" y="225"/>
                        <a:pt x="0" y="225"/>
                        <a:pt x="0" y="225"/>
                      </a:cubicBezTo>
                      <a:cubicBezTo>
                        <a:pt x="0" y="227"/>
                        <a:pt x="2"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99" name="Freeform 36"/>
                <p:cNvSpPr>
                  <a:spLocks/>
                </p:cNvSpPr>
                <p:nvPr/>
              </p:nvSpPr>
              <p:spPr bwMode="auto">
                <a:xfrm>
                  <a:off x="1663" y="1504"/>
                  <a:ext cx="14" cy="492"/>
                </a:xfrm>
                <a:custGeom>
                  <a:avLst/>
                  <a:gdLst>
                    <a:gd name="T0" fmla="*/ 3 w 6"/>
                    <a:gd name="T1" fmla="*/ 208 h 208"/>
                    <a:gd name="T2" fmla="*/ 6 w 6"/>
                    <a:gd name="T3" fmla="*/ 205 h 208"/>
                    <a:gd name="T4" fmla="*/ 6 w 6"/>
                    <a:gd name="T5" fmla="*/ 3 h 208"/>
                    <a:gd name="T6" fmla="*/ 3 w 6"/>
                    <a:gd name="T7" fmla="*/ 0 h 208"/>
                    <a:gd name="T8" fmla="*/ 0 w 6"/>
                    <a:gd name="T9" fmla="*/ 3 h 208"/>
                    <a:gd name="T10" fmla="*/ 0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5" y="208"/>
                        <a:pt x="6" y="206"/>
                        <a:pt x="6" y="205"/>
                      </a:cubicBezTo>
                      <a:cubicBezTo>
                        <a:pt x="6" y="3"/>
                        <a:pt x="6" y="3"/>
                        <a:pt x="6" y="3"/>
                      </a:cubicBezTo>
                      <a:cubicBezTo>
                        <a:pt x="6" y="1"/>
                        <a:pt x="5" y="0"/>
                        <a:pt x="3" y="0"/>
                      </a:cubicBezTo>
                      <a:cubicBezTo>
                        <a:pt x="2" y="0"/>
                        <a:pt x="0" y="1"/>
                        <a:pt x="0" y="3"/>
                      </a:cubicBezTo>
                      <a:cubicBezTo>
                        <a:pt x="0" y="205"/>
                        <a:pt x="0" y="205"/>
                        <a:pt x="0" y="205"/>
                      </a:cubicBezTo>
                      <a:cubicBezTo>
                        <a:pt x="0" y="206"/>
                        <a:pt x="2"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0" name="Freeform 37"/>
                <p:cNvSpPr>
                  <a:spLocks/>
                </p:cNvSpPr>
                <p:nvPr/>
              </p:nvSpPr>
              <p:spPr bwMode="auto">
                <a:xfrm>
                  <a:off x="1947" y="1506"/>
                  <a:ext cx="9" cy="474"/>
                </a:xfrm>
                <a:custGeom>
                  <a:avLst/>
                  <a:gdLst>
                    <a:gd name="T0" fmla="*/ 2 w 4"/>
                    <a:gd name="T1" fmla="*/ 200 h 200"/>
                    <a:gd name="T2" fmla="*/ 4 w 4"/>
                    <a:gd name="T3" fmla="*/ 198 h 200"/>
                    <a:gd name="T4" fmla="*/ 4 w 4"/>
                    <a:gd name="T5" fmla="*/ 2 h 200"/>
                    <a:gd name="T6" fmla="*/ 2 w 4"/>
                    <a:gd name="T7" fmla="*/ 0 h 200"/>
                    <a:gd name="T8" fmla="*/ 0 w 4"/>
                    <a:gd name="T9" fmla="*/ 2 h 200"/>
                    <a:gd name="T10" fmla="*/ 0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4" y="200"/>
                        <a:pt x="4" y="199"/>
                        <a:pt x="4" y="198"/>
                      </a:cubicBezTo>
                      <a:cubicBezTo>
                        <a:pt x="4" y="2"/>
                        <a:pt x="4" y="2"/>
                        <a:pt x="4" y="2"/>
                      </a:cubicBezTo>
                      <a:cubicBezTo>
                        <a:pt x="4" y="1"/>
                        <a:pt x="4" y="0"/>
                        <a:pt x="2" y="0"/>
                      </a:cubicBezTo>
                      <a:cubicBezTo>
                        <a:pt x="1" y="0"/>
                        <a:pt x="0" y="1"/>
                        <a:pt x="0" y="2"/>
                      </a:cubicBezTo>
                      <a:cubicBezTo>
                        <a:pt x="0" y="198"/>
                        <a:pt x="0" y="198"/>
                        <a:pt x="0" y="198"/>
                      </a:cubicBezTo>
                      <a:cubicBezTo>
                        <a:pt x="0" y="199"/>
                        <a:pt x="1"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1" name="Freeform 38"/>
                <p:cNvSpPr>
                  <a:spLocks/>
                </p:cNvSpPr>
                <p:nvPr/>
              </p:nvSpPr>
              <p:spPr bwMode="auto">
                <a:xfrm>
                  <a:off x="2120" y="1518"/>
                  <a:ext cx="7" cy="447"/>
                </a:xfrm>
                <a:custGeom>
                  <a:avLst/>
                  <a:gdLst>
                    <a:gd name="T0" fmla="*/ 1 w 3"/>
                    <a:gd name="T1" fmla="*/ 189 h 189"/>
                    <a:gd name="T2" fmla="*/ 3 w 3"/>
                    <a:gd name="T3" fmla="*/ 188 h 189"/>
                    <a:gd name="T4" fmla="*/ 3 w 3"/>
                    <a:gd name="T5" fmla="*/ 2 h 189"/>
                    <a:gd name="T6" fmla="*/ 1 w 3"/>
                    <a:gd name="T7" fmla="*/ 0 h 189"/>
                    <a:gd name="T8" fmla="*/ 0 w 3"/>
                    <a:gd name="T9" fmla="*/ 2 h 189"/>
                    <a:gd name="T10" fmla="*/ 0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2" y="189"/>
                        <a:pt x="3" y="188"/>
                        <a:pt x="3" y="188"/>
                      </a:cubicBezTo>
                      <a:cubicBezTo>
                        <a:pt x="3" y="2"/>
                        <a:pt x="3" y="2"/>
                        <a:pt x="3" y="2"/>
                      </a:cubicBezTo>
                      <a:cubicBezTo>
                        <a:pt x="3" y="1"/>
                        <a:pt x="2" y="0"/>
                        <a:pt x="1" y="0"/>
                      </a:cubicBezTo>
                      <a:cubicBezTo>
                        <a:pt x="1" y="0"/>
                        <a:pt x="0" y="1"/>
                        <a:pt x="0" y="2"/>
                      </a:cubicBezTo>
                      <a:cubicBezTo>
                        <a:pt x="0" y="188"/>
                        <a:pt x="0" y="188"/>
                        <a:pt x="0" y="188"/>
                      </a:cubicBezTo>
                      <a:cubicBezTo>
                        <a:pt x="0" y="188"/>
                        <a:pt x="1"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2" name="Freeform 39"/>
                <p:cNvSpPr>
                  <a:spLocks/>
                </p:cNvSpPr>
                <p:nvPr/>
              </p:nvSpPr>
              <p:spPr bwMode="auto">
                <a:xfrm>
                  <a:off x="2233" y="1506"/>
                  <a:ext cx="7" cy="459"/>
                </a:xfrm>
                <a:custGeom>
                  <a:avLst/>
                  <a:gdLst>
                    <a:gd name="T0" fmla="*/ 1 w 3"/>
                    <a:gd name="T1" fmla="*/ 194 h 194"/>
                    <a:gd name="T2" fmla="*/ 3 w 3"/>
                    <a:gd name="T3" fmla="*/ 193 h 194"/>
                    <a:gd name="T4" fmla="*/ 3 w 3"/>
                    <a:gd name="T5" fmla="*/ 2 h 194"/>
                    <a:gd name="T6" fmla="*/ 1 w 3"/>
                    <a:gd name="T7" fmla="*/ 0 h 194"/>
                    <a:gd name="T8" fmla="*/ 0 w 3"/>
                    <a:gd name="T9" fmla="*/ 2 h 194"/>
                    <a:gd name="T10" fmla="*/ 0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2" y="194"/>
                        <a:pt x="3" y="193"/>
                        <a:pt x="3" y="193"/>
                      </a:cubicBezTo>
                      <a:cubicBezTo>
                        <a:pt x="3" y="2"/>
                        <a:pt x="3" y="2"/>
                        <a:pt x="3" y="2"/>
                      </a:cubicBezTo>
                      <a:cubicBezTo>
                        <a:pt x="3" y="1"/>
                        <a:pt x="2" y="0"/>
                        <a:pt x="1" y="0"/>
                      </a:cubicBezTo>
                      <a:cubicBezTo>
                        <a:pt x="1" y="0"/>
                        <a:pt x="0" y="1"/>
                        <a:pt x="0" y="2"/>
                      </a:cubicBezTo>
                      <a:cubicBezTo>
                        <a:pt x="0" y="193"/>
                        <a:pt x="0" y="193"/>
                        <a:pt x="0" y="193"/>
                      </a:cubicBezTo>
                      <a:cubicBezTo>
                        <a:pt x="0" y="193"/>
                        <a:pt x="1"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3" name="Freeform 40"/>
                <p:cNvSpPr>
                  <a:spLocks/>
                </p:cNvSpPr>
                <p:nvPr/>
              </p:nvSpPr>
              <p:spPr bwMode="auto">
                <a:xfrm>
                  <a:off x="2328" y="1494"/>
                  <a:ext cx="7" cy="443"/>
                </a:xfrm>
                <a:custGeom>
                  <a:avLst/>
                  <a:gdLst>
                    <a:gd name="T0" fmla="*/ 1 w 3"/>
                    <a:gd name="T1" fmla="*/ 187 h 187"/>
                    <a:gd name="T2" fmla="*/ 3 w 3"/>
                    <a:gd name="T3" fmla="*/ 185 h 187"/>
                    <a:gd name="T4" fmla="*/ 3 w 3"/>
                    <a:gd name="T5" fmla="*/ 1 h 187"/>
                    <a:gd name="T6" fmla="*/ 1 w 3"/>
                    <a:gd name="T7" fmla="*/ 0 h 187"/>
                    <a:gd name="T8" fmla="*/ 0 w 3"/>
                    <a:gd name="T9" fmla="*/ 1 h 187"/>
                    <a:gd name="T10" fmla="*/ 0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2" y="187"/>
                        <a:pt x="3" y="186"/>
                        <a:pt x="3" y="185"/>
                      </a:cubicBezTo>
                      <a:cubicBezTo>
                        <a:pt x="3" y="1"/>
                        <a:pt x="3" y="1"/>
                        <a:pt x="3" y="1"/>
                      </a:cubicBezTo>
                      <a:cubicBezTo>
                        <a:pt x="3" y="1"/>
                        <a:pt x="2" y="0"/>
                        <a:pt x="1" y="0"/>
                      </a:cubicBezTo>
                      <a:cubicBezTo>
                        <a:pt x="1" y="0"/>
                        <a:pt x="0" y="1"/>
                        <a:pt x="0" y="1"/>
                      </a:cubicBezTo>
                      <a:cubicBezTo>
                        <a:pt x="0" y="185"/>
                        <a:pt x="0" y="185"/>
                        <a:pt x="0" y="185"/>
                      </a:cubicBezTo>
                      <a:cubicBezTo>
                        <a:pt x="0" y="186"/>
                        <a:pt x="1"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4" name="Freeform 41"/>
                <p:cNvSpPr>
                  <a:spLocks/>
                </p:cNvSpPr>
                <p:nvPr/>
              </p:nvSpPr>
              <p:spPr bwMode="auto">
                <a:xfrm>
                  <a:off x="2387" y="1485"/>
                  <a:ext cx="5"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4"/>
                        <a:pt x="2" y="194"/>
                      </a:cubicBezTo>
                      <a:cubicBezTo>
                        <a:pt x="2" y="1"/>
                        <a:pt x="2" y="1"/>
                        <a:pt x="2" y="1"/>
                      </a:cubicBezTo>
                      <a:cubicBezTo>
                        <a:pt x="2" y="0"/>
                        <a:pt x="1" y="0"/>
                        <a:pt x="1" y="0"/>
                      </a:cubicBezTo>
                      <a:cubicBezTo>
                        <a:pt x="0" y="0"/>
                        <a:pt x="0" y="0"/>
                        <a:pt x="0" y="1"/>
                      </a:cubicBezTo>
                      <a:cubicBezTo>
                        <a:pt x="0" y="194"/>
                        <a:pt x="0" y="194"/>
                        <a:pt x="0" y="194"/>
                      </a:cubicBezTo>
                      <a:cubicBezTo>
                        <a:pt x="0" y="194"/>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5" name="Freeform 42"/>
                <p:cNvSpPr>
                  <a:spLocks/>
                </p:cNvSpPr>
                <p:nvPr/>
              </p:nvSpPr>
              <p:spPr bwMode="auto">
                <a:xfrm>
                  <a:off x="2444" y="1463"/>
                  <a:ext cx="4"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5"/>
                        <a:pt x="2" y="194"/>
                      </a:cubicBezTo>
                      <a:cubicBezTo>
                        <a:pt x="2" y="1"/>
                        <a:pt x="2" y="1"/>
                        <a:pt x="2" y="1"/>
                      </a:cubicBezTo>
                      <a:cubicBezTo>
                        <a:pt x="2" y="1"/>
                        <a:pt x="1" y="0"/>
                        <a:pt x="1" y="0"/>
                      </a:cubicBezTo>
                      <a:cubicBezTo>
                        <a:pt x="0" y="0"/>
                        <a:pt x="0" y="1"/>
                        <a:pt x="0" y="1"/>
                      </a:cubicBezTo>
                      <a:cubicBezTo>
                        <a:pt x="0" y="194"/>
                        <a:pt x="0" y="194"/>
                        <a:pt x="0" y="194"/>
                      </a:cubicBezTo>
                      <a:cubicBezTo>
                        <a:pt x="0" y="195"/>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6" name="Freeform 43"/>
                <p:cNvSpPr>
                  <a:spLocks/>
                </p:cNvSpPr>
                <p:nvPr/>
              </p:nvSpPr>
              <p:spPr bwMode="auto">
                <a:xfrm>
                  <a:off x="2479" y="1442"/>
                  <a:ext cx="5" cy="483"/>
                </a:xfrm>
                <a:custGeom>
                  <a:avLst/>
                  <a:gdLst>
                    <a:gd name="T0" fmla="*/ 1 w 2"/>
                    <a:gd name="T1" fmla="*/ 204 h 204"/>
                    <a:gd name="T2" fmla="*/ 2 w 2"/>
                    <a:gd name="T3" fmla="*/ 203 h 204"/>
                    <a:gd name="T4" fmla="*/ 2 w 2"/>
                    <a:gd name="T5" fmla="*/ 1 h 204"/>
                    <a:gd name="T6" fmla="*/ 1 w 2"/>
                    <a:gd name="T7" fmla="*/ 0 h 204"/>
                    <a:gd name="T8" fmla="*/ 0 w 2"/>
                    <a:gd name="T9" fmla="*/ 1 h 204"/>
                    <a:gd name="T10" fmla="*/ 0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2" y="204"/>
                        <a:pt x="2" y="204"/>
                        <a:pt x="2" y="203"/>
                      </a:cubicBezTo>
                      <a:cubicBezTo>
                        <a:pt x="2" y="1"/>
                        <a:pt x="2" y="1"/>
                        <a:pt x="2" y="1"/>
                      </a:cubicBezTo>
                      <a:cubicBezTo>
                        <a:pt x="2" y="0"/>
                        <a:pt x="2" y="0"/>
                        <a:pt x="1" y="0"/>
                      </a:cubicBezTo>
                      <a:cubicBezTo>
                        <a:pt x="1" y="0"/>
                        <a:pt x="0" y="0"/>
                        <a:pt x="0" y="1"/>
                      </a:cubicBezTo>
                      <a:cubicBezTo>
                        <a:pt x="0" y="203"/>
                        <a:pt x="0" y="203"/>
                        <a:pt x="0" y="203"/>
                      </a:cubicBezTo>
                      <a:cubicBezTo>
                        <a:pt x="0" y="204"/>
                        <a:pt x="1"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7" name="Freeform 44"/>
                <p:cNvSpPr>
                  <a:spLocks/>
                </p:cNvSpPr>
                <p:nvPr/>
              </p:nvSpPr>
              <p:spPr bwMode="auto">
                <a:xfrm>
                  <a:off x="2512" y="1416"/>
                  <a:ext cx="5" cy="509"/>
                </a:xfrm>
                <a:custGeom>
                  <a:avLst/>
                  <a:gdLst>
                    <a:gd name="T0" fmla="*/ 1 w 2"/>
                    <a:gd name="T1" fmla="*/ 215 h 215"/>
                    <a:gd name="T2" fmla="*/ 2 w 2"/>
                    <a:gd name="T3" fmla="*/ 214 h 215"/>
                    <a:gd name="T4" fmla="*/ 2 w 2"/>
                    <a:gd name="T5" fmla="*/ 1 h 215"/>
                    <a:gd name="T6" fmla="*/ 1 w 2"/>
                    <a:gd name="T7" fmla="*/ 0 h 215"/>
                    <a:gd name="T8" fmla="*/ 0 w 2"/>
                    <a:gd name="T9" fmla="*/ 1 h 215"/>
                    <a:gd name="T10" fmla="*/ 0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2" y="215"/>
                        <a:pt x="2" y="215"/>
                        <a:pt x="2" y="214"/>
                      </a:cubicBezTo>
                      <a:cubicBezTo>
                        <a:pt x="2" y="1"/>
                        <a:pt x="2" y="1"/>
                        <a:pt x="2" y="1"/>
                      </a:cubicBezTo>
                      <a:cubicBezTo>
                        <a:pt x="2" y="0"/>
                        <a:pt x="2" y="0"/>
                        <a:pt x="1" y="0"/>
                      </a:cubicBezTo>
                      <a:cubicBezTo>
                        <a:pt x="1" y="0"/>
                        <a:pt x="0" y="0"/>
                        <a:pt x="0" y="1"/>
                      </a:cubicBezTo>
                      <a:cubicBezTo>
                        <a:pt x="0" y="214"/>
                        <a:pt x="0" y="214"/>
                        <a:pt x="0" y="214"/>
                      </a:cubicBezTo>
                      <a:cubicBezTo>
                        <a:pt x="0" y="215"/>
                        <a:pt x="1"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8" name="Freeform 45"/>
                <p:cNvSpPr>
                  <a:spLocks/>
                </p:cNvSpPr>
                <p:nvPr/>
              </p:nvSpPr>
              <p:spPr bwMode="auto">
                <a:xfrm>
                  <a:off x="2550" y="1385"/>
                  <a:ext cx="5" cy="540"/>
                </a:xfrm>
                <a:custGeom>
                  <a:avLst/>
                  <a:gdLst>
                    <a:gd name="T0" fmla="*/ 1 w 2"/>
                    <a:gd name="T1" fmla="*/ 228 h 228"/>
                    <a:gd name="T2" fmla="*/ 2 w 2"/>
                    <a:gd name="T3" fmla="*/ 227 h 228"/>
                    <a:gd name="T4" fmla="*/ 2 w 2"/>
                    <a:gd name="T5" fmla="*/ 1 h 228"/>
                    <a:gd name="T6" fmla="*/ 1 w 2"/>
                    <a:gd name="T7" fmla="*/ 0 h 228"/>
                    <a:gd name="T8" fmla="*/ 0 w 2"/>
                    <a:gd name="T9" fmla="*/ 1 h 228"/>
                    <a:gd name="T10" fmla="*/ 0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2" y="228"/>
                        <a:pt x="2" y="228"/>
                        <a:pt x="2" y="227"/>
                      </a:cubicBezTo>
                      <a:cubicBezTo>
                        <a:pt x="2" y="1"/>
                        <a:pt x="2" y="1"/>
                        <a:pt x="2" y="1"/>
                      </a:cubicBezTo>
                      <a:cubicBezTo>
                        <a:pt x="2" y="0"/>
                        <a:pt x="2" y="0"/>
                        <a:pt x="1" y="0"/>
                      </a:cubicBezTo>
                      <a:cubicBezTo>
                        <a:pt x="1" y="0"/>
                        <a:pt x="0" y="0"/>
                        <a:pt x="0" y="1"/>
                      </a:cubicBezTo>
                      <a:cubicBezTo>
                        <a:pt x="0" y="227"/>
                        <a:pt x="0" y="227"/>
                        <a:pt x="0" y="227"/>
                      </a:cubicBezTo>
                      <a:cubicBezTo>
                        <a:pt x="0" y="228"/>
                        <a:pt x="1"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09" name="Freeform 46"/>
                <p:cNvSpPr>
                  <a:spLocks/>
                </p:cNvSpPr>
                <p:nvPr/>
              </p:nvSpPr>
              <p:spPr bwMode="auto">
                <a:xfrm>
                  <a:off x="2574" y="1364"/>
                  <a:ext cx="2" cy="561"/>
                </a:xfrm>
                <a:custGeom>
                  <a:avLst/>
                  <a:gdLst>
                    <a:gd name="T0" fmla="*/ 0 w 1"/>
                    <a:gd name="T1" fmla="*/ 237 h 237"/>
                    <a:gd name="T2" fmla="*/ 1 w 1"/>
                    <a:gd name="T3" fmla="*/ 236 h 237"/>
                    <a:gd name="T4" fmla="*/ 1 w 1"/>
                    <a:gd name="T5" fmla="*/ 0 h 237"/>
                    <a:gd name="T6" fmla="*/ 0 w 1"/>
                    <a:gd name="T7" fmla="*/ 0 h 237"/>
                    <a:gd name="T8" fmla="*/ 0 w 1"/>
                    <a:gd name="T9" fmla="*/ 0 h 237"/>
                    <a:gd name="T10" fmla="*/ 0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1" y="237"/>
                        <a:pt x="1" y="236"/>
                      </a:cubicBezTo>
                      <a:cubicBezTo>
                        <a:pt x="1" y="0"/>
                        <a:pt x="1" y="0"/>
                        <a:pt x="1" y="0"/>
                      </a:cubicBezTo>
                      <a:cubicBezTo>
                        <a:pt x="1" y="0"/>
                        <a:pt x="0" y="0"/>
                        <a:pt x="0" y="0"/>
                      </a:cubicBezTo>
                      <a:cubicBezTo>
                        <a:pt x="0" y="0"/>
                        <a:pt x="0" y="0"/>
                        <a:pt x="0" y="0"/>
                      </a:cubicBezTo>
                      <a:cubicBezTo>
                        <a:pt x="0" y="236"/>
                        <a:pt x="0" y="236"/>
                        <a:pt x="0" y="236"/>
                      </a:cubicBezTo>
                      <a:cubicBezTo>
                        <a:pt x="0" y="237"/>
                        <a:pt x="0"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10" name="Freeform 47"/>
                <p:cNvSpPr>
                  <a:spLocks/>
                </p:cNvSpPr>
                <p:nvPr/>
              </p:nvSpPr>
              <p:spPr bwMode="auto">
                <a:xfrm>
                  <a:off x="2593" y="1343"/>
                  <a:ext cx="2" cy="582"/>
                </a:xfrm>
                <a:custGeom>
                  <a:avLst/>
                  <a:gdLst>
                    <a:gd name="T0" fmla="*/ 1 w 1"/>
                    <a:gd name="T1" fmla="*/ 246 h 246"/>
                    <a:gd name="T2" fmla="*/ 1 w 1"/>
                    <a:gd name="T3" fmla="*/ 245 h 246"/>
                    <a:gd name="T4" fmla="*/ 1 w 1"/>
                    <a:gd name="T5" fmla="*/ 1 h 246"/>
                    <a:gd name="T6" fmla="*/ 1 w 1"/>
                    <a:gd name="T7" fmla="*/ 0 h 246"/>
                    <a:gd name="T8" fmla="*/ 0 w 1"/>
                    <a:gd name="T9" fmla="*/ 1 h 246"/>
                    <a:gd name="T10" fmla="*/ 0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1" y="246"/>
                        <a:pt x="1" y="246"/>
                        <a:pt x="1" y="245"/>
                      </a:cubicBezTo>
                      <a:cubicBezTo>
                        <a:pt x="1" y="1"/>
                        <a:pt x="1" y="1"/>
                        <a:pt x="1" y="1"/>
                      </a:cubicBezTo>
                      <a:cubicBezTo>
                        <a:pt x="1" y="1"/>
                        <a:pt x="1" y="0"/>
                        <a:pt x="1" y="0"/>
                      </a:cubicBezTo>
                      <a:cubicBezTo>
                        <a:pt x="0" y="0"/>
                        <a:pt x="0" y="1"/>
                        <a:pt x="0" y="1"/>
                      </a:cubicBezTo>
                      <a:cubicBezTo>
                        <a:pt x="0" y="245"/>
                        <a:pt x="0" y="245"/>
                        <a:pt x="0" y="245"/>
                      </a:cubicBezTo>
                      <a:cubicBezTo>
                        <a:pt x="0" y="246"/>
                        <a:pt x="0"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11" name="Freeform 48"/>
                <p:cNvSpPr>
                  <a:spLocks/>
                </p:cNvSpPr>
                <p:nvPr/>
              </p:nvSpPr>
              <p:spPr bwMode="auto">
                <a:xfrm>
                  <a:off x="2614" y="1319"/>
                  <a:ext cx="2" cy="606"/>
                </a:xfrm>
                <a:custGeom>
                  <a:avLst/>
                  <a:gdLst>
                    <a:gd name="T0" fmla="*/ 0 w 1"/>
                    <a:gd name="T1" fmla="*/ 256 h 256"/>
                    <a:gd name="T2" fmla="*/ 1 w 1"/>
                    <a:gd name="T3" fmla="*/ 255 h 256"/>
                    <a:gd name="T4" fmla="*/ 1 w 1"/>
                    <a:gd name="T5" fmla="*/ 1 h 256"/>
                    <a:gd name="T6" fmla="*/ 0 w 1"/>
                    <a:gd name="T7" fmla="*/ 0 h 256"/>
                    <a:gd name="T8" fmla="*/ 0 w 1"/>
                    <a:gd name="T9" fmla="*/ 1 h 256"/>
                    <a:gd name="T10" fmla="*/ 0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1" y="256"/>
                        <a:pt x="1" y="256"/>
                        <a:pt x="1" y="255"/>
                      </a:cubicBezTo>
                      <a:cubicBezTo>
                        <a:pt x="1" y="1"/>
                        <a:pt x="1" y="1"/>
                        <a:pt x="1" y="1"/>
                      </a:cubicBezTo>
                      <a:cubicBezTo>
                        <a:pt x="1" y="1"/>
                        <a:pt x="1" y="0"/>
                        <a:pt x="0" y="0"/>
                      </a:cubicBezTo>
                      <a:cubicBezTo>
                        <a:pt x="0" y="0"/>
                        <a:pt x="0" y="1"/>
                        <a:pt x="0" y="1"/>
                      </a:cubicBezTo>
                      <a:cubicBezTo>
                        <a:pt x="0" y="255"/>
                        <a:pt x="0" y="255"/>
                        <a:pt x="0" y="255"/>
                      </a:cubicBezTo>
                      <a:cubicBezTo>
                        <a:pt x="0"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12" name="Freeform 49"/>
                <p:cNvSpPr>
                  <a:spLocks/>
                </p:cNvSpPr>
                <p:nvPr/>
              </p:nvSpPr>
              <p:spPr bwMode="auto">
                <a:xfrm>
                  <a:off x="2635" y="1290"/>
                  <a:ext cx="3" cy="635"/>
                </a:xfrm>
                <a:custGeom>
                  <a:avLst/>
                  <a:gdLst>
                    <a:gd name="T0" fmla="*/ 0 w 1"/>
                    <a:gd name="T1" fmla="*/ 268 h 268"/>
                    <a:gd name="T2" fmla="*/ 1 w 1"/>
                    <a:gd name="T3" fmla="*/ 267 h 268"/>
                    <a:gd name="T4" fmla="*/ 1 w 1"/>
                    <a:gd name="T5" fmla="*/ 1 h 268"/>
                    <a:gd name="T6" fmla="*/ 0 w 1"/>
                    <a:gd name="T7" fmla="*/ 0 h 268"/>
                    <a:gd name="T8" fmla="*/ 0 w 1"/>
                    <a:gd name="T9" fmla="*/ 1 h 268"/>
                    <a:gd name="T10" fmla="*/ 0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1" y="268"/>
                        <a:pt x="1" y="267"/>
                      </a:cubicBezTo>
                      <a:cubicBezTo>
                        <a:pt x="1" y="1"/>
                        <a:pt x="1" y="1"/>
                        <a:pt x="1" y="1"/>
                      </a:cubicBezTo>
                      <a:cubicBezTo>
                        <a:pt x="1" y="1"/>
                        <a:pt x="0" y="0"/>
                        <a:pt x="0" y="0"/>
                      </a:cubicBezTo>
                      <a:cubicBezTo>
                        <a:pt x="0" y="0"/>
                        <a:pt x="0" y="1"/>
                        <a:pt x="0" y="1"/>
                      </a:cubicBezTo>
                      <a:cubicBezTo>
                        <a:pt x="0" y="267"/>
                        <a:pt x="0" y="267"/>
                        <a:pt x="0" y="267"/>
                      </a:cubicBezTo>
                      <a:cubicBezTo>
                        <a:pt x="0" y="268"/>
                        <a:pt x="0"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13" name="Freeform 50"/>
                <p:cNvSpPr>
                  <a:spLocks/>
                </p:cNvSpPr>
                <p:nvPr/>
              </p:nvSpPr>
              <p:spPr bwMode="auto">
                <a:xfrm>
                  <a:off x="2654" y="1260"/>
                  <a:ext cx="2" cy="665"/>
                </a:xfrm>
                <a:custGeom>
                  <a:avLst/>
                  <a:gdLst>
                    <a:gd name="T0" fmla="*/ 1 w 1"/>
                    <a:gd name="T1" fmla="*/ 281 h 281"/>
                    <a:gd name="T2" fmla="*/ 1 w 1"/>
                    <a:gd name="T3" fmla="*/ 280 h 281"/>
                    <a:gd name="T4" fmla="*/ 1 w 1"/>
                    <a:gd name="T5" fmla="*/ 1 h 281"/>
                    <a:gd name="T6" fmla="*/ 1 w 1"/>
                    <a:gd name="T7" fmla="*/ 0 h 281"/>
                    <a:gd name="T8" fmla="*/ 0 w 1"/>
                    <a:gd name="T9" fmla="*/ 1 h 281"/>
                    <a:gd name="T10" fmla="*/ 0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1" y="281"/>
                        <a:pt x="1" y="281"/>
                        <a:pt x="1" y="280"/>
                      </a:cubicBezTo>
                      <a:cubicBezTo>
                        <a:pt x="1" y="1"/>
                        <a:pt x="1" y="1"/>
                        <a:pt x="1" y="1"/>
                      </a:cubicBezTo>
                      <a:cubicBezTo>
                        <a:pt x="1" y="0"/>
                        <a:pt x="1" y="0"/>
                        <a:pt x="1" y="0"/>
                      </a:cubicBezTo>
                      <a:cubicBezTo>
                        <a:pt x="0" y="0"/>
                        <a:pt x="0" y="0"/>
                        <a:pt x="0" y="1"/>
                      </a:cubicBezTo>
                      <a:cubicBezTo>
                        <a:pt x="0" y="280"/>
                        <a:pt x="0" y="280"/>
                        <a:pt x="0" y="280"/>
                      </a:cubicBezTo>
                      <a:cubicBezTo>
                        <a:pt x="0" y="281"/>
                        <a:pt x="0"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14" name="Freeform 51"/>
                <p:cNvSpPr>
                  <a:spLocks/>
                </p:cNvSpPr>
                <p:nvPr/>
              </p:nvSpPr>
              <p:spPr bwMode="auto">
                <a:xfrm>
                  <a:off x="2675" y="1219"/>
                  <a:ext cx="3" cy="706"/>
                </a:xfrm>
                <a:custGeom>
                  <a:avLst/>
                  <a:gdLst>
                    <a:gd name="T0" fmla="*/ 0 w 1"/>
                    <a:gd name="T1" fmla="*/ 298 h 298"/>
                    <a:gd name="T2" fmla="*/ 1 w 1"/>
                    <a:gd name="T3" fmla="*/ 297 h 298"/>
                    <a:gd name="T4" fmla="*/ 1 w 1"/>
                    <a:gd name="T5" fmla="*/ 1 h 298"/>
                    <a:gd name="T6" fmla="*/ 0 w 1"/>
                    <a:gd name="T7" fmla="*/ 0 h 298"/>
                    <a:gd name="T8" fmla="*/ 0 w 1"/>
                    <a:gd name="T9" fmla="*/ 1 h 298"/>
                    <a:gd name="T10" fmla="*/ 0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1" y="298"/>
                        <a:pt x="1" y="298"/>
                        <a:pt x="1" y="297"/>
                      </a:cubicBezTo>
                      <a:cubicBezTo>
                        <a:pt x="1" y="1"/>
                        <a:pt x="1" y="1"/>
                        <a:pt x="1" y="1"/>
                      </a:cubicBezTo>
                      <a:cubicBezTo>
                        <a:pt x="1" y="1"/>
                        <a:pt x="1" y="0"/>
                        <a:pt x="0" y="0"/>
                      </a:cubicBezTo>
                      <a:cubicBezTo>
                        <a:pt x="0" y="0"/>
                        <a:pt x="0" y="1"/>
                        <a:pt x="0" y="1"/>
                      </a:cubicBezTo>
                      <a:cubicBezTo>
                        <a:pt x="0" y="297"/>
                        <a:pt x="0" y="297"/>
                        <a:pt x="0" y="297"/>
                      </a:cubicBezTo>
                      <a:cubicBezTo>
                        <a:pt x="0"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15" name="Freeform 52"/>
                <p:cNvSpPr>
                  <a:spLocks/>
                </p:cNvSpPr>
                <p:nvPr/>
              </p:nvSpPr>
              <p:spPr bwMode="auto">
                <a:xfrm>
                  <a:off x="2697" y="1177"/>
                  <a:ext cx="2" cy="748"/>
                </a:xfrm>
                <a:custGeom>
                  <a:avLst/>
                  <a:gdLst>
                    <a:gd name="T0" fmla="*/ 0 w 1"/>
                    <a:gd name="T1" fmla="*/ 316 h 316"/>
                    <a:gd name="T2" fmla="*/ 1 w 1"/>
                    <a:gd name="T3" fmla="*/ 315 h 316"/>
                    <a:gd name="T4" fmla="*/ 1 w 1"/>
                    <a:gd name="T5" fmla="*/ 1 h 316"/>
                    <a:gd name="T6" fmla="*/ 0 w 1"/>
                    <a:gd name="T7" fmla="*/ 0 h 316"/>
                    <a:gd name="T8" fmla="*/ 0 w 1"/>
                    <a:gd name="T9" fmla="*/ 1 h 316"/>
                    <a:gd name="T10" fmla="*/ 0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1" y="316"/>
                        <a:pt x="1" y="315"/>
                      </a:cubicBezTo>
                      <a:cubicBezTo>
                        <a:pt x="1" y="1"/>
                        <a:pt x="1" y="1"/>
                        <a:pt x="1" y="1"/>
                      </a:cubicBezTo>
                      <a:cubicBezTo>
                        <a:pt x="1" y="0"/>
                        <a:pt x="0" y="0"/>
                        <a:pt x="0" y="0"/>
                      </a:cubicBezTo>
                      <a:cubicBezTo>
                        <a:pt x="0" y="0"/>
                        <a:pt x="0" y="0"/>
                        <a:pt x="0" y="1"/>
                      </a:cubicBezTo>
                      <a:cubicBezTo>
                        <a:pt x="0" y="315"/>
                        <a:pt x="0" y="315"/>
                        <a:pt x="0" y="315"/>
                      </a:cubicBezTo>
                      <a:cubicBezTo>
                        <a:pt x="0" y="316"/>
                        <a:pt x="0"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16" name="Freeform 53"/>
                <p:cNvSpPr>
                  <a:spLocks/>
                </p:cNvSpPr>
                <p:nvPr/>
              </p:nvSpPr>
              <p:spPr bwMode="auto">
                <a:xfrm>
                  <a:off x="2716" y="1115"/>
                  <a:ext cx="2" cy="810"/>
                </a:xfrm>
                <a:custGeom>
                  <a:avLst/>
                  <a:gdLst>
                    <a:gd name="T0" fmla="*/ 1 w 1"/>
                    <a:gd name="T1" fmla="*/ 342 h 342"/>
                    <a:gd name="T2" fmla="*/ 1 w 1"/>
                    <a:gd name="T3" fmla="*/ 341 h 342"/>
                    <a:gd name="T4" fmla="*/ 1 w 1"/>
                    <a:gd name="T5" fmla="*/ 0 h 342"/>
                    <a:gd name="T6" fmla="*/ 1 w 1"/>
                    <a:gd name="T7" fmla="*/ 0 h 342"/>
                    <a:gd name="T8" fmla="*/ 0 w 1"/>
                    <a:gd name="T9" fmla="*/ 0 h 342"/>
                    <a:gd name="T10" fmla="*/ 0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1" y="342"/>
                        <a:pt x="1" y="342"/>
                        <a:pt x="1" y="341"/>
                      </a:cubicBezTo>
                      <a:cubicBezTo>
                        <a:pt x="1" y="0"/>
                        <a:pt x="1" y="0"/>
                        <a:pt x="1" y="0"/>
                      </a:cubicBezTo>
                      <a:cubicBezTo>
                        <a:pt x="1" y="0"/>
                        <a:pt x="1" y="0"/>
                        <a:pt x="1" y="0"/>
                      </a:cubicBezTo>
                      <a:cubicBezTo>
                        <a:pt x="0" y="0"/>
                        <a:pt x="0" y="0"/>
                        <a:pt x="0" y="0"/>
                      </a:cubicBezTo>
                      <a:cubicBezTo>
                        <a:pt x="0" y="341"/>
                        <a:pt x="0" y="341"/>
                        <a:pt x="0" y="341"/>
                      </a:cubicBezTo>
                      <a:cubicBezTo>
                        <a:pt x="0" y="342"/>
                        <a:pt x="0"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17" name="Line 54"/>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sp>
              <p:nvSpPr>
                <p:cNvPr id="118" name="Line 55"/>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1243493"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rgbClr val="737373"/>
                    </a:solidFill>
                    <a:effectLst/>
                    <a:uLnTx/>
                    <a:uFillTx/>
                  </a:endParaRPr>
                </a:p>
              </p:txBody>
            </p:sp>
          </p:grpSp>
        </p:grpSp>
      </p:grpSp>
      <p:sp>
        <p:nvSpPr>
          <p:cNvPr id="3" name="Text Placeholder 2"/>
          <p:cNvSpPr>
            <a:spLocks noGrp="1"/>
          </p:cNvSpPr>
          <p:nvPr>
            <p:ph type="body" sz="quarter" idx="10"/>
          </p:nvPr>
        </p:nvSpPr>
        <p:spPr>
          <a:xfrm>
            <a:off x="274638" y="296863"/>
            <a:ext cx="8458200" cy="849463"/>
          </a:xfrm>
        </p:spPr>
        <p:txBody>
          <a:bodyPr/>
          <a:lstStyle>
            <a:lvl1pPr marL="0" indent="0">
              <a:buFontTx/>
              <a:buNone/>
              <a:defRPr sz="4800"/>
            </a:lvl1pPr>
          </a:lstStyle>
          <a:p>
            <a:pPr lvl="0"/>
            <a:r>
              <a:rPr lang="en-US" dirty="0"/>
              <a:t>Edit Master text styles</a:t>
            </a:r>
          </a:p>
        </p:txBody>
      </p:sp>
      <p:sp>
        <p:nvSpPr>
          <p:cNvPr id="121" name="AutoShape 3"/>
          <p:cNvSpPr>
            <a:spLocks noChangeAspect="1" noChangeArrowheads="1" noTextEdit="1"/>
          </p:cNvSpPr>
          <p:nvPr userDrawn="1"/>
        </p:nvSpPr>
        <p:spPr bwMode="auto">
          <a:xfrm>
            <a:off x="279400" y="6356350"/>
            <a:ext cx="3365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546851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NO LOGO">
    <p:bg>
      <p:bgRef idx="1001">
        <a:schemeClr val="bg1"/>
      </p:bgRef>
    </p:bg>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a:xfrm>
            <a:off x="274638" y="1211262"/>
            <a:ext cx="11887200" cy="2092881"/>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spcAft>
                <a:spcPts val="1632"/>
              </a:spcAft>
              <a:defRPr sz="4352">
                <a:latin typeface="Segoe UI Semilight" panose="020B0402040204020203" pitchFamily="34" charset="0"/>
                <a:cs typeface="Segoe UI Semilight" panose="020B0402040204020203" pitchFamily="34" charset="0"/>
              </a:defRPr>
            </a:lvl1pPr>
          </a:lstStyle>
          <a:p>
            <a:r>
              <a:rPr lang="en-US" dirty="0"/>
              <a:t>Click to edit title</a:t>
            </a:r>
          </a:p>
        </p:txBody>
      </p:sp>
      <p:sp>
        <p:nvSpPr>
          <p:cNvPr id="8" name="Footer Placeholder 6" hidden="1"/>
          <p:cNvSpPr txBox="1">
            <a:spLocks/>
          </p:cNvSpPr>
          <p:nvPr userDrawn="1"/>
        </p:nvSpPr>
        <p:spPr>
          <a:xfrm>
            <a:off x="9548683" y="6683657"/>
            <a:ext cx="2888962"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dirty="0">
                <a:solidFill>
                  <a:srgbClr val="666666"/>
                </a:solidFill>
              </a:rPr>
              <a:t>MICROSOFT CONFIDENTIAL – For</a:t>
            </a:r>
            <a:r>
              <a:rPr lang="en-US" sz="816" baseline="0" dirty="0">
                <a:solidFill>
                  <a:srgbClr val="666666"/>
                </a:solidFill>
              </a:rPr>
              <a:t> Use Under NDA Only</a:t>
            </a:r>
            <a:endParaRPr lang="en-US" sz="816" dirty="0">
              <a:solidFill>
                <a:srgbClr val="666666"/>
              </a:solidFill>
            </a:endParaRPr>
          </a:p>
        </p:txBody>
      </p:sp>
      <p:grpSp>
        <p:nvGrpSpPr>
          <p:cNvPr id="9" name="Group 8"/>
          <p:cNvGrpSpPr/>
          <p:nvPr userDrawn="1"/>
        </p:nvGrpSpPr>
        <p:grpSpPr>
          <a:xfrm>
            <a:off x="277813" y="6356350"/>
            <a:ext cx="339725" cy="349250"/>
            <a:chOff x="277813" y="6356350"/>
            <a:chExt cx="339725" cy="349250"/>
          </a:xfrm>
        </p:grpSpPr>
        <p:sp>
          <p:nvSpPr>
            <p:cNvPr id="10" name="AutoShape 3"/>
            <p:cNvSpPr>
              <a:spLocks noChangeAspect="1" noChangeArrowheads="1" noTextEdit="1"/>
            </p:cNvSpPr>
            <p:nvPr userDrawn="1"/>
          </p:nvSpPr>
          <p:spPr bwMode="auto">
            <a:xfrm>
              <a:off x="279400" y="6356350"/>
              <a:ext cx="3365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userDrawn="1"/>
          </p:nvSpPr>
          <p:spPr bwMode="auto">
            <a:xfrm>
              <a:off x="431800" y="6357938"/>
              <a:ext cx="185738" cy="168275"/>
            </a:xfrm>
            <a:custGeom>
              <a:avLst/>
              <a:gdLst>
                <a:gd name="T0" fmla="*/ 0 w 80"/>
                <a:gd name="T1" fmla="*/ 10 h 72"/>
                <a:gd name="T2" fmla="*/ 80 w 80"/>
                <a:gd name="T3" fmla="*/ 0 h 72"/>
                <a:gd name="T4" fmla="*/ 80 w 80"/>
                <a:gd name="T5" fmla="*/ 72 h 72"/>
                <a:gd name="T6" fmla="*/ 0 w 80"/>
                <a:gd name="T7" fmla="*/ 72 h 72"/>
                <a:gd name="T8" fmla="*/ 0 w 80"/>
                <a:gd name="T9" fmla="*/ 10 h 72"/>
                <a:gd name="T10" fmla="*/ 0 w 80"/>
                <a:gd name="T11" fmla="*/ 10 h 72"/>
              </a:gdLst>
              <a:ahLst/>
              <a:cxnLst>
                <a:cxn ang="0">
                  <a:pos x="T0" y="T1"/>
                </a:cxn>
                <a:cxn ang="0">
                  <a:pos x="T2" y="T3"/>
                </a:cxn>
                <a:cxn ang="0">
                  <a:pos x="T4" y="T5"/>
                </a:cxn>
                <a:cxn ang="0">
                  <a:pos x="T6" y="T7"/>
                </a:cxn>
                <a:cxn ang="0">
                  <a:pos x="T8" y="T9"/>
                </a:cxn>
                <a:cxn ang="0">
                  <a:pos x="T10" y="T11"/>
                </a:cxn>
              </a:cxnLst>
              <a:rect l="0" t="0" r="r" b="b"/>
              <a:pathLst>
                <a:path w="80" h="72">
                  <a:moveTo>
                    <a:pt x="0" y="10"/>
                  </a:moveTo>
                  <a:cubicBezTo>
                    <a:pt x="80" y="0"/>
                    <a:pt x="80" y="0"/>
                    <a:pt x="80" y="0"/>
                  </a:cubicBezTo>
                  <a:cubicBezTo>
                    <a:pt x="80" y="72"/>
                    <a:pt x="80" y="72"/>
                    <a:pt x="80" y="72"/>
                  </a:cubicBezTo>
                  <a:cubicBezTo>
                    <a:pt x="0" y="72"/>
                    <a:pt x="0" y="72"/>
                    <a:pt x="0" y="72"/>
                  </a:cubicBezTo>
                  <a:cubicBezTo>
                    <a:pt x="0" y="10"/>
                    <a:pt x="0" y="10"/>
                    <a:pt x="0" y="10"/>
                  </a:cubicBezTo>
                  <a:cubicBezTo>
                    <a:pt x="0" y="10"/>
                    <a:pt x="0" y="10"/>
                    <a:pt x="0" y="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userDrawn="1"/>
          </p:nvSpPr>
          <p:spPr bwMode="auto">
            <a:xfrm>
              <a:off x="277813" y="6386513"/>
              <a:ext cx="144463" cy="139700"/>
            </a:xfrm>
            <a:custGeom>
              <a:avLst/>
              <a:gdLst>
                <a:gd name="T0" fmla="*/ 62 w 62"/>
                <a:gd name="T1" fmla="*/ 60 h 60"/>
                <a:gd name="T2" fmla="*/ 62 w 62"/>
                <a:gd name="T3" fmla="*/ 0 h 60"/>
                <a:gd name="T4" fmla="*/ 0 w 62"/>
                <a:gd name="T5" fmla="*/ 9 h 60"/>
                <a:gd name="T6" fmla="*/ 0 w 62"/>
                <a:gd name="T7" fmla="*/ 60 h 60"/>
                <a:gd name="T8" fmla="*/ 62 w 62"/>
                <a:gd name="T9" fmla="*/ 60 h 60"/>
                <a:gd name="T10" fmla="*/ 62 w 62"/>
                <a:gd name="T11" fmla="*/ 60 h 60"/>
              </a:gdLst>
              <a:ahLst/>
              <a:cxnLst>
                <a:cxn ang="0">
                  <a:pos x="T0" y="T1"/>
                </a:cxn>
                <a:cxn ang="0">
                  <a:pos x="T2" y="T3"/>
                </a:cxn>
                <a:cxn ang="0">
                  <a:pos x="T4" y="T5"/>
                </a:cxn>
                <a:cxn ang="0">
                  <a:pos x="T6" y="T7"/>
                </a:cxn>
                <a:cxn ang="0">
                  <a:pos x="T8" y="T9"/>
                </a:cxn>
                <a:cxn ang="0">
                  <a:pos x="T10" y="T11"/>
                </a:cxn>
              </a:cxnLst>
              <a:rect l="0" t="0" r="r" b="b"/>
              <a:pathLst>
                <a:path w="62" h="60">
                  <a:moveTo>
                    <a:pt x="62" y="60"/>
                  </a:moveTo>
                  <a:cubicBezTo>
                    <a:pt x="62" y="0"/>
                    <a:pt x="62" y="0"/>
                    <a:pt x="62" y="0"/>
                  </a:cubicBezTo>
                  <a:cubicBezTo>
                    <a:pt x="0" y="9"/>
                    <a:pt x="0" y="9"/>
                    <a:pt x="0" y="9"/>
                  </a:cubicBezTo>
                  <a:cubicBezTo>
                    <a:pt x="0" y="60"/>
                    <a:pt x="0" y="60"/>
                    <a:pt x="0" y="60"/>
                  </a:cubicBezTo>
                  <a:cubicBezTo>
                    <a:pt x="62" y="60"/>
                    <a:pt x="62" y="60"/>
                    <a:pt x="62" y="60"/>
                  </a:cubicBezTo>
                  <a:cubicBezTo>
                    <a:pt x="62" y="60"/>
                    <a:pt x="62" y="60"/>
                    <a:pt x="62" y="6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userDrawn="1"/>
          </p:nvSpPr>
          <p:spPr bwMode="auto">
            <a:xfrm>
              <a:off x="277813" y="6532563"/>
              <a:ext cx="144463" cy="144463"/>
            </a:xfrm>
            <a:custGeom>
              <a:avLst/>
              <a:gdLst>
                <a:gd name="T0" fmla="*/ 62 w 62"/>
                <a:gd name="T1" fmla="*/ 0 h 62"/>
                <a:gd name="T2" fmla="*/ 0 w 62"/>
                <a:gd name="T3" fmla="*/ 0 h 62"/>
                <a:gd name="T4" fmla="*/ 0 w 62"/>
                <a:gd name="T5" fmla="*/ 52 h 62"/>
                <a:gd name="T6" fmla="*/ 62 w 62"/>
                <a:gd name="T7" fmla="*/ 62 h 62"/>
                <a:gd name="T8" fmla="*/ 62 w 62"/>
                <a:gd name="T9" fmla="*/ 0 h 62"/>
                <a:gd name="T10" fmla="*/ 62 w 62"/>
                <a:gd name="T11" fmla="*/ 0 h 62"/>
              </a:gdLst>
              <a:ahLst/>
              <a:cxnLst>
                <a:cxn ang="0">
                  <a:pos x="T0" y="T1"/>
                </a:cxn>
                <a:cxn ang="0">
                  <a:pos x="T2" y="T3"/>
                </a:cxn>
                <a:cxn ang="0">
                  <a:pos x="T4" y="T5"/>
                </a:cxn>
                <a:cxn ang="0">
                  <a:pos x="T6" y="T7"/>
                </a:cxn>
                <a:cxn ang="0">
                  <a:pos x="T8" y="T9"/>
                </a:cxn>
                <a:cxn ang="0">
                  <a:pos x="T10" y="T11"/>
                </a:cxn>
              </a:cxnLst>
              <a:rect l="0" t="0" r="r" b="b"/>
              <a:pathLst>
                <a:path w="62" h="62">
                  <a:moveTo>
                    <a:pt x="62" y="0"/>
                  </a:moveTo>
                  <a:cubicBezTo>
                    <a:pt x="0" y="0"/>
                    <a:pt x="0" y="0"/>
                    <a:pt x="0" y="0"/>
                  </a:cubicBezTo>
                  <a:cubicBezTo>
                    <a:pt x="0" y="52"/>
                    <a:pt x="0" y="52"/>
                    <a:pt x="0" y="52"/>
                  </a:cubicBezTo>
                  <a:cubicBezTo>
                    <a:pt x="62" y="62"/>
                    <a:pt x="62" y="62"/>
                    <a:pt x="62" y="62"/>
                  </a:cubicBezTo>
                  <a:cubicBezTo>
                    <a:pt x="62" y="0"/>
                    <a:pt x="62" y="0"/>
                    <a:pt x="62" y="0"/>
                  </a:cubicBezTo>
                  <a:cubicBezTo>
                    <a:pt x="62" y="0"/>
                    <a:pt x="62" y="0"/>
                    <a:pt x="6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431800" y="6532563"/>
              <a:ext cx="185738" cy="171450"/>
            </a:xfrm>
            <a:custGeom>
              <a:avLst/>
              <a:gdLst>
                <a:gd name="T0" fmla="*/ 0 w 80"/>
                <a:gd name="T1" fmla="*/ 0 h 73"/>
                <a:gd name="T2" fmla="*/ 0 w 80"/>
                <a:gd name="T3" fmla="*/ 62 h 73"/>
                <a:gd name="T4" fmla="*/ 80 w 80"/>
                <a:gd name="T5" fmla="*/ 73 h 73"/>
                <a:gd name="T6" fmla="*/ 80 w 80"/>
                <a:gd name="T7" fmla="*/ 0 h 73"/>
                <a:gd name="T8" fmla="*/ 0 w 80"/>
                <a:gd name="T9" fmla="*/ 0 h 73"/>
                <a:gd name="T10" fmla="*/ 0 w 80"/>
                <a:gd name="T11" fmla="*/ 0 h 73"/>
              </a:gdLst>
              <a:ahLst/>
              <a:cxnLst>
                <a:cxn ang="0">
                  <a:pos x="T0" y="T1"/>
                </a:cxn>
                <a:cxn ang="0">
                  <a:pos x="T2" y="T3"/>
                </a:cxn>
                <a:cxn ang="0">
                  <a:pos x="T4" y="T5"/>
                </a:cxn>
                <a:cxn ang="0">
                  <a:pos x="T6" y="T7"/>
                </a:cxn>
                <a:cxn ang="0">
                  <a:pos x="T8" y="T9"/>
                </a:cxn>
                <a:cxn ang="0">
                  <a:pos x="T10" y="T11"/>
                </a:cxn>
              </a:cxnLst>
              <a:rect l="0" t="0" r="r" b="b"/>
              <a:pathLst>
                <a:path w="80" h="73">
                  <a:moveTo>
                    <a:pt x="0" y="0"/>
                  </a:moveTo>
                  <a:cubicBezTo>
                    <a:pt x="0" y="62"/>
                    <a:pt x="0" y="62"/>
                    <a:pt x="0" y="62"/>
                  </a:cubicBezTo>
                  <a:cubicBezTo>
                    <a:pt x="80" y="73"/>
                    <a:pt x="80" y="73"/>
                    <a:pt x="80" y="73"/>
                  </a:cubicBezTo>
                  <a:cubicBezTo>
                    <a:pt x="80" y="0"/>
                    <a:pt x="80" y="0"/>
                    <a:pt x="80" y="0"/>
                  </a:cubicBezTo>
                  <a:cubicBezTo>
                    <a:pt x="0" y="0"/>
                    <a:pt x="0" y="0"/>
                    <a:pt x="0" y="0"/>
                  </a:cubicBez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383632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Break">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0"/>
            <a:ext cx="6218238" cy="6994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gn="ctr" defTabSz="932596">
              <a:lnSpc>
                <a:spcPct val="90000"/>
              </a:lnSpc>
              <a:spcBef>
                <a:spcPts val="816"/>
              </a:spcBef>
            </a:pPr>
            <a:endParaRPr lang="en-US" sz="2720" dirty="0" err="1">
              <a:solidFill>
                <a:prstClr val="white"/>
              </a:solidFill>
            </a:endParaRPr>
          </a:p>
        </p:txBody>
      </p:sp>
      <p:sp>
        <p:nvSpPr>
          <p:cNvPr id="6" name="Title 5"/>
          <p:cNvSpPr>
            <a:spLocks noGrp="1"/>
          </p:cNvSpPr>
          <p:nvPr>
            <p:ph type="title" hasCustomPrompt="1"/>
          </p:nvPr>
        </p:nvSpPr>
        <p:spPr>
          <a:xfrm>
            <a:off x="175931" y="2324750"/>
            <a:ext cx="6042306" cy="1784112"/>
          </a:xfrm>
        </p:spPr>
        <p:txBody>
          <a:bodyPr/>
          <a:lstStyle>
            <a:lvl1pPr>
              <a:defRPr sz="4352">
                <a:gradFill>
                  <a:gsLst>
                    <a:gs pos="0">
                      <a:schemeClr val="bg1"/>
                    </a:gs>
                    <a:gs pos="100000">
                      <a:schemeClr val="bg1"/>
                    </a:gs>
                  </a:gsLst>
                  <a:lin ang="5400000" scaled="1"/>
                </a:gradFill>
                <a:latin typeface="+mn-lt"/>
              </a:defRPr>
            </a:lvl1pPr>
          </a:lstStyle>
          <a:p>
            <a:r>
              <a:rPr lang="en-US" dirty="0"/>
              <a:t>Click to edit title</a:t>
            </a:r>
          </a:p>
        </p:txBody>
      </p:sp>
      <p:sp>
        <p:nvSpPr>
          <p:cNvPr id="8" name="Content Placeholder 3"/>
          <p:cNvSpPr>
            <a:spLocks noGrp="1"/>
          </p:cNvSpPr>
          <p:nvPr>
            <p:ph sz="quarter" idx="15" hasCustomPrompt="1"/>
          </p:nvPr>
        </p:nvSpPr>
        <p:spPr>
          <a:xfrm>
            <a:off x="6218239" y="2324750"/>
            <a:ext cx="5943599" cy="2403158"/>
          </a:xfrm>
        </p:spPr>
        <p:txBody>
          <a:bodyPr/>
          <a:lstStyle>
            <a:lvl1pPr>
              <a:defRPr sz="2720">
                <a:solidFill>
                  <a:schemeClr val="tx1"/>
                </a:solidFill>
                <a:latin typeface="+mn-lt"/>
              </a:defRPr>
            </a:lvl1pPr>
            <a:lvl2pPr>
              <a:defRPr sz="2720">
                <a:solidFill>
                  <a:schemeClr val="tx1"/>
                </a:solidFill>
                <a:latin typeface="+mn-lt"/>
              </a:defRPr>
            </a:lvl2pPr>
            <a:lvl3pPr>
              <a:defRPr sz="2720">
                <a:solidFill>
                  <a:schemeClr val="tx1"/>
                </a:solidFill>
                <a:latin typeface="+mn-lt"/>
              </a:defRPr>
            </a:lvl3pPr>
            <a:lvl4pPr>
              <a:defRPr sz="2720">
                <a:solidFill>
                  <a:schemeClr val="tx1"/>
                </a:solidFill>
                <a:latin typeface="+mn-lt"/>
              </a:defRPr>
            </a:lvl4pPr>
            <a:lvl5pPr>
              <a:defRPr sz="2720">
                <a:solidFill>
                  <a:schemeClr val="tx1"/>
                </a:solidFill>
                <a:latin typeface="+mn-lt"/>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6" hasCustomPrompt="1"/>
          </p:nvPr>
        </p:nvSpPr>
        <p:spPr>
          <a:xfrm>
            <a:off x="175930" y="4108862"/>
            <a:ext cx="6042306" cy="636777"/>
          </a:xfrm>
        </p:spPr>
        <p:txBody>
          <a:bodyPr/>
          <a:lstStyle>
            <a:lvl1pPr>
              <a:defRPr sz="3264">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subtitle</a:t>
            </a:r>
          </a:p>
        </p:txBody>
      </p:sp>
      <p:sp>
        <p:nvSpPr>
          <p:cNvPr id="13" name="Slide Number Placeholder 10" hidden="1"/>
          <p:cNvSpPr>
            <a:spLocks noGrp="1"/>
          </p:cNvSpPr>
          <p:nvPr>
            <p:ph type="sldNum" sz="quarter" idx="17"/>
          </p:nvPr>
        </p:nvSpPr>
        <p:spPr>
          <a:xfrm>
            <a:off x="12047837" y="6755945"/>
            <a:ext cx="388638" cy="236530"/>
          </a:xfrm>
        </p:spPr>
        <p:txBody>
          <a:bodyPr/>
          <a:lstStyle/>
          <a:p>
            <a:fld id="{2A07AAD6-65BA-4743-A383-4D091225014B}" type="slidenum">
              <a:rPr lang="en-US" smtClean="0">
                <a:solidFill>
                  <a:srgbClr val="737373"/>
                </a:solidFill>
              </a:rPr>
              <a:pPr/>
              <a:t>‹#›</a:t>
            </a:fld>
            <a:endParaRPr lang="en-US">
              <a:solidFill>
                <a:srgbClr val="737373"/>
              </a:solidFill>
            </a:endParaRPr>
          </a:p>
        </p:txBody>
      </p:sp>
    </p:spTree>
    <p:extLst>
      <p:ext uri="{BB962C8B-B14F-4D97-AF65-F5344CB8AC3E}">
        <p14:creationId xmlns:p14="http://schemas.microsoft.com/office/powerpoint/2010/main" val="42172636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amp; Content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2"/>
            <a:ext cx="11887200"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p:cNvGrpSpPr/>
          <p:nvPr userDrawn="1"/>
        </p:nvGrpSpPr>
        <p:grpSpPr>
          <a:xfrm>
            <a:off x="277813" y="6356350"/>
            <a:ext cx="339725" cy="349250"/>
            <a:chOff x="277813" y="6356350"/>
            <a:chExt cx="339725" cy="349250"/>
          </a:xfrm>
        </p:grpSpPr>
        <p:sp>
          <p:nvSpPr>
            <p:cNvPr id="8" name="AutoShape 3"/>
            <p:cNvSpPr>
              <a:spLocks noChangeAspect="1" noChangeArrowheads="1" noTextEdit="1"/>
            </p:cNvSpPr>
            <p:nvPr userDrawn="1"/>
          </p:nvSpPr>
          <p:spPr bwMode="auto">
            <a:xfrm>
              <a:off x="279400" y="6356350"/>
              <a:ext cx="3365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userDrawn="1"/>
          </p:nvSpPr>
          <p:spPr bwMode="auto">
            <a:xfrm>
              <a:off x="431800" y="6357938"/>
              <a:ext cx="185738" cy="168275"/>
            </a:xfrm>
            <a:custGeom>
              <a:avLst/>
              <a:gdLst>
                <a:gd name="T0" fmla="*/ 0 w 80"/>
                <a:gd name="T1" fmla="*/ 10 h 72"/>
                <a:gd name="T2" fmla="*/ 80 w 80"/>
                <a:gd name="T3" fmla="*/ 0 h 72"/>
                <a:gd name="T4" fmla="*/ 80 w 80"/>
                <a:gd name="T5" fmla="*/ 72 h 72"/>
                <a:gd name="T6" fmla="*/ 0 w 80"/>
                <a:gd name="T7" fmla="*/ 72 h 72"/>
                <a:gd name="T8" fmla="*/ 0 w 80"/>
                <a:gd name="T9" fmla="*/ 10 h 72"/>
                <a:gd name="T10" fmla="*/ 0 w 80"/>
                <a:gd name="T11" fmla="*/ 10 h 72"/>
              </a:gdLst>
              <a:ahLst/>
              <a:cxnLst>
                <a:cxn ang="0">
                  <a:pos x="T0" y="T1"/>
                </a:cxn>
                <a:cxn ang="0">
                  <a:pos x="T2" y="T3"/>
                </a:cxn>
                <a:cxn ang="0">
                  <a:pos x="T4" y="T5"/>
                </a:cxn>
                <a:cxn ang="0">
                  <a:pos x="T6" y="T7"/>
                </a:cxn>
                <a:cxn ang="0">
                  <a:pos x="T8" y="T9"/>
                </a:cxn>
                <a:cxn ang="0">
                  <a:pos x="T10" y="T11"/>
                </a:cxn>
              </a:cxnLst>
              <a:rect l="0" t="0" r="r" b="b"/>
              <a:pathLst>
                <a:path w="80" h="72">
                  <a:moveTo>
                    <a:pt x="0" y="10"/>
                  </a:moveTo>
                  <a:cubicBezTo>
                    <a:pt x="80" y="0"/>
                    <a:pt x="80" y="0"/>
                    <a:pt x="80" y="0"/>
                  </a:cubicBezTo>
                  <a:cubicBezTo>
                    <a:pt x="80" y="72"/>
                    <a:pt x="80" y="72"/>
                    <a:pt x="80" y="72"/>
                  </a:cubicBezTo>
                  <a:cubicBezTo>
                    <a:pt x="0" y="72"/>
                    <a:pt x="0" y="72"/>
                    <a:pt x="0" y="72"/>
                  </a:cubicBezTo>
                  <a:cubicBezTo>
                    <a:pt x="0" y="10"/>
                    <a:pt x="0" y="10"/>
                    <a:pt x="0" y="10"/>
                  </a:cubicBezTo>
                  <a:cubicBezTo>
                    <a:pt x="0" y="10"/>
                    <a:pt x="0" y="10"/>
                    <a:pt x="0" y="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277813" y="6386513"/>
              <a:ext cx="144463" cy="139700"/>
            </a:xfrm>
            <a:custGeom>
              <a:avLst/>
              <a:gdLst>
                <a:gd name="T0" fmla="*/ 62 w 62"/>
                <a:gd name="T1" fmla="*/ 60 h 60"/>
                <a:gd name="T2" fmla="*/ 62 w 62"/>
                <a:gd name="T3" fmla="*/ 0 h 60"/>
                <a:gd name="T4" fmla="*/ 0 w 62"/>
                <a:gd name="T5" fmla="*/ 9 h 60"/>
                <a:gd name="T6" fmla="*/ 0 w 62"/>
                <a:gd name="T7" fmla="*/ 60 h 60"/>
                <a:gd name="T8" fmla="*/ 62 w 62"/>
                <a:gd name="T9" fmla="*/ 60 h 60"/>
                <a:gd name="T10" fmla="*/ 62 w 62"/>
                <a:gd name="T11" fmla="*/ 60 h 60"/>
              </a:gdLst>
              <a:ahLst/>
              <a:cxnLst>
                <a:cxn ang="0">
                  <a:pos x="T0" y="T1"/>
                </a:cxn>
                <a:cxn ang="0">
                  <a:pos x="T2" y="T3"/>
                </a:cxn>
                <a:cxn ang="0">
                  <a:pos x="T4" y="T5"/>
                </a:cxn>
                <a:cxn ang="0">
                  <a:pos x="T6" y="T7"/>
                </a:cxn>
                <a:cxn ang="0">
                  <a:pos x="T8" y="T9"/>
                </a:cxn>
                <a:cxn ang="0">
                  <a:pos x="T10" y="T11"/>
                </a:cxn>
              </a:cxnLst>
              <a:rect l="0" t="0" r="r" b="b"/>
              <a:pathLst>
                <a:path w="62" h="60">
                  <a:moveTo>
                    <a:pt x="62" y="60"/>
                  </a:moveTo>
                  <a:cubicBezTo>
                    <a:pt x="62" y="0"/>
                    <a:pt x="62" y="0"/>
                    <a:pt x="62" y="0"/>
                  </a:cubicBezTo>
                  <a:cubicBezTo>
                    <a:pt x="0" y="9"/>
                    <a:pt x="0" y="9"/>
                    <a:pt x="0" y="9"/>
                  </a:cubicBezTo>
                  <a:cubicBezTo>
                    <a:pt x="0" y="60"/>
                    <a:pt x="0" y="60"/>
                    <a:pt x="0" y="60"/>
                  </a:cubicBezTo>
                  <a:cubicBezTo>
                    <a:pt x="62" y="60"/>
                    <a:pt x="62" y="60"/>
                    <a:pt x="62" y="60"/>
                  </a:cubicBezTo>
                  <a:cubicBezTo>
                    <a:pt x="62" y="60"/>
                    <a:pt x="62" y="60"/>
                    <a:pt x="62" y="6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a:off x="277813" y="6532563"/>
              <a:ext cx="144463" cy="144463"/>
            </a:xfrm>
            <a:custGeom>
              <a:avLst/>
              <a:gdLst>
                <a:gd name="T0" fmla="*/ 62 w 62"/>
                <a:gd name="T1" fmla="*/ 0 h 62"/>
                <a:gd name="T2" fmla="*/ 0 w 62"/>
                <a:gd name="T3" fmla="*/ 0 h 62"/>
                <a:gd name="T4" fmla="*/ 0 w 62"/>
                <a:gd name="T5" fmla="*/ 52 h 62"/>
                <a:gd name="T6" fmla="*/ 62 w 62"/>
                <a:gd name="T7" fmla="*/ 62 h 62"/>
                <a:gd name="T8" fmla="*/ 62 w 62"/>
                <a:gd name="T9" fmla="*/ 0 h 62"/>
                <a:gd name="T10" fmla="*/ 62 w 62"/>
                <a:gd name="T11" fmla="*/ 0 h 62"/>
              </a:gdLst>
              <a:ahLst/>
              <a:cxnLst>
                <a:cxn ang="0">
                  <a:pos x="T0" y="T1"/>
                </a:cxn>
                <a:cxn ang="0">
                  <a:pos x="T2" y="T3"/>
                </a:cxn>
                <a:cxn ang="0">
                  <a:pos x="T4" y="T5"/>
                </a:cxn>
                <a:cxn ang="0">
                  <a:pos x="T6" y="T7"/>
                </a:cxn>
                <a:cxn ang="0">
                  <a:pos x="T8" y="T9"/>
                </a:cxn>
                <a:cxn ang="0">
                  <a:pos x="T10" y="T11"/>
                </a:cxn>
              </a:cxnLst>
              <a:rect l="0" t="0" r="r" b="b"/>
              <a:pathLst>
                <a:path w="62" h="62">
                  <a:moveTo>
                    <a:pt x="62" y="0"/>
                  </a:moveTo>
                  <a:cubicBezTo>
                    <a:pt x="0" y="0"/>
                    <a:pt x="0" y="0"/>
                    <a:pt x="0" y="0"/>
                  </a:cubicBezTo>
                  <a:cubicBezTo>
                    <a:pt x="0" y="52"/>
                    <a:pt x="0" y="52"/>
                    <a:pt x="0" y="52"/>
                  </a:cubicBezTo>
                  <a:cubicBezTo>
                    <a:pt x="62" y="62"/>
                    <a:pt x="62" y="62"/>
                    <a:pt x="62" y="62"/>
                  </a:cubicBezTo>
                  <a:cubicBezTo>
                    <a:pt x="62" y="0"/>
                    <a:pt x="62" y="0"/>
                    <a:pt x="62" y="0"/>
                  </a:cubicBezTo>
                  <a:cubicBezTo>
                    <a:pt x="62" y="0"/>
                    <a:pt x="62" y="0"/>
                    <a:pt x="6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431800" y="6532563"/>
              <a:ext cx="185738" cy="171450"/>
            </a:xfrm>
            <a:custGeom>
              <a:avLst/>
              <a:gdLst>
                <a:gd name="T0" fmla="*/ 0 w 80"/>
                <a:gd name="T1" fmla="*/ 0 h 73"/>
                <a:gd name="T2" fmla="*/ 0 w 80"/>
                <a:gd name="T3" fmla="*/ 62 h 73"/>
                <a:gd name="T4" fmla="*/ 80 w 80"/>
                <a:gd name="T5" fmla="*/ 73 h 73"/>
                <a:gd name="T6" fmla="*/ 80 w 80"/>
                <a:gd name="T7" fmla="*/ 0 h 73"/>
                <a:gd name="T8" fmla="*/ 0 w 80"/>
                <a:gd name="T9" fmla="*/ 0 h 73"/>
                <a:gd name="T10" fmla="*/ 0 w 80"/>
                <a:gd name="T11" fmla="*/ 0 h 73"/>
              </a:gdLst>
              <a:ahLst/>
              <a:cxnLst>
                <a:cxn ang="0">
                  <a:pos x="T0" y="T1"/>
                </a:cxn>
                <a:cxn ang="0">
                  <a:pos x="T2" y="T3"/>
                </a:cxn>
                <a:cxn ang="0">
                  <a:pos x="T4" y="T5"/>
                </a:cxn>
                <a:cxn ang="0">
                  <a:pos x="T6" y="T7"/>
                </a:cxn>
                <a:cxn ang="0">
                  <a:pos x="T8" y="T9"/>
                </a:cxn>
                <a:cxn ang="0">
                  <a:pos x="T10" y="T11"/>
                </a:cxn>
              </a:cxnLst>
              <a:rect l="0" t="0" r="r" b="b"/>
              <a:pathLst>
                <a:path w="80" h="73">
                  <a:moveTo>
                    <a:pt x="0" y="0"/>
                  </a:moveTo>
                  <a:cubicBezTo>
                    <a:pt x="0" y="62"/>
                    <a:pt x="0" y="62"/>
                    <a:pt x="0" y="62"/>
                  </a:cubicBezTo>
                  <a:cubicBezTo>
                    <a:pt x="80" y="73"/>
                    <a:pt x="80" y="73"/>
                    <a:pt x="80" y="73"/>
                  </a:cubicBezTo>
                  <a:cubicBezTo>
                    <a:pt x="80" y="0"/>
                    <a:pt x="80" y="0"/>
                    <a:pt x="80" y="0"/>
                  </a:cubicBezTo>
                  <a:cubicBezTo>
                    <a:pt x="0" y="0"/>
                    <a:pt x="0" y="0"/>
                    <a:pt x="0" y="0"/>
                  </a:cubicBez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9772937"/>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10" name="Picture 9"/>
          <p:cNvPicPr>
            <a:picLocks noChangeAspect="1"/>
          </p:cNvPicPr>
          <p:nvPr userDrawn="1"/>
        </p:nvPicPr>
        <p:blipFill>
          <a:blip r:embed="rId3"/>
          <a:stretch>
            <a:fillRect/>
          </a:stretch>
        </p:blipFill>
        <p:spPr>
          <a:xfrm>
            <a:off x="-246501" y="1965643"/>
            <a:ext cx="7899548"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ndows Blue">
    <p:bg bwMode="gray">
      <p:bgPr>
        <a:solidFill>
          <a:schemeClr val="accent2"/>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73753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38" r:id="rId1"/>
    <p:sldLayoutId id="2147484300" r:id="rId2"/>
    <p:sldLayoutId id="214748434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1" r:id="rId13"/>
    <p:sldLayoutId id="2147484249" r:id="rId14"/>
    <p:sldLayoutId id="2147484301" r:id="rId15"/>
    <p:sldLayoutId id="2147484251" r:id="rId16"/>
    <p:sldLayoutId id="2147484252" r:id="rId17"/>
    <p:sldLayoutId id="2147484254" r:id="rId18"/>
    <p:sldLayoutId id="2147484257" r:id="rId19"/>
    <p:sldLayoutId id="2147484258" r:id="rId20"/>
    <p:sldLayoutId id="2147484347" r:id="rId21"/>
    <p:sldLayoutId id="2147484260" r:id="rId22"/>
    <p:sldLayoutId id="2147484299" r:id="rId23"/>
    <p:sldLayoutId id="2147484263" r:id="rId24"/>
    <p:sldLayoutId id="2147484342" r:id="rId25"/>
    <p:sldLayoutId id="2147484343" r:id="rId26"/>
    <p:sldLayoutId id="2147484344" r:id="rId27"/>
    <p:sldLayoutId id="2147484345"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24" r:id="rId14"/>
    <p:sldLayoutId id="2147484325" r:id="rId15"/>
    <p:sldLayoutId id="2147484326" r:id="rId16"/>
    <p:sldLayoutId id="2147484327" r:id="rId17"/>
    <p:sldLayoutId id="2147484328"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aka.ms/UWPPortingMap" TargetMode="External"/><Relationship Id="rId7" Type="http://schemas.openxmlformats.org/officeDocument/2006/relationships/hyperlink" Target="https://msdn.microsoft.com/en-us/windows/uwp/porting/index"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s://msdn.microsoft.com/windows/uwp/layout/design-and-ui-intro" TargetMode="External"/><Relationship Id="rId5" Type="http://schemas.openxmlformats.org/officeDocument/2006/relationships/hyperlink" Target="https://msdn.microsoft.com/en-us/windows/uwp/porting/getting-started-with-uwp-for-ios-developers" TargetMode="External"/><Relationship Id="rId4" Type="http://schemas.openxmlformats.org/officeDocument/2006/relationships/hyperlink" Target="https://msdn.microsoft.com/en-us/windows/uwp/get-started/whats-a-uw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icrosoft.com/windows/bridges/" TargetMode="External"/><Relationship Id="rId2" Type="http://schemas.openxmlformats.org/officeDocument/2006/relationships/hyperlink" Target="https://developer.microsoft.com/windows/" TargetMode="Externa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13" Type="http://schemas.openxmlformats.org/officeDocument/2006/relationships/image" Target="../media/image18.jp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jpg"/><Relationship Id="rId5" Type="http://schemas.openxmlformats.org/officeDocument/2006/relationships/image" Target="../media/image10.jpg"/><Relationship Id="rId15" Type="http://schemas.openxmlformats.org/officeDocument/2006/relationships/image" Target="../media/image20.png"/><Relationship Id="rId10" Type="http://schemas.openxmlformats.org/officeDocument/2006/relationships/image" Target="../media/image15.jp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1" y="1679645"/>
            <a:ext cx="11704193" cy="1828786"/>
          </a:xfrm>
        </p:spPr>
        <p:txBody>
          <a:bodyPr/>
          <a:lstStyle/>
          <a:p>
            <a:r>
              <a:rPr lang="en-US" dirty="0"/>
              <a:t>Bring your existing code to the Universal Windows Platform on Windows 10</a:t>
            </a:r>
          </a:p>
        </p:txBody>
      </p:sp>
      <p:sp>
        <p:nvSpPr>
          <p:cNvPr id="3" name="Text Placeholder 2"/>
          <p:cNvSpPr>
            <a:spLocks noGrp="1"/>
          </p:cNvSpPr>
          <p:nvPr>
            <p:ph type="body" sz="quarter" idx="12"/>
          </p:nvPr>
        </p:nvSpPr>
        <p:spPr/>
        <p:txBody>
          <a:bodyPr/>
          <a:lstStyle/>
          <a:p>
            <a:br>
              <a:rPr lang="en-US" dirty="0"/>
            </a:br>
            <a:endParaRPr lang="en-US" dirty="0"/>
          </a:p>
        </p:txBody>
      </p:sp>
    </p:spTree>
    <p:extLst>
      <p:ext uri="{BB962C8B-B14F-4D97-AF65-F5344CB8AC3E}">
        <p14:creationId xmlns:p14="http://schemas.microsoft.com/office/powerpoint/2010/main" val="22337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endParaRPr lang="en-US" dirty="0"/>
          </a:p>
        </p:txBody>
      </p:sp>
      <p:sp>
        <p:nvSpPr>
          <p:cNvPr id="6" name="Text Placeholder 5"/>
          <p:cNvSpPr>
            <a:spLocks noGrp="1"/>
          </p:cNvSpPr>
          <p:nvPr>
            <p:ph type="body" sz="quarter" idx="12"/>
          </p:nvPr>
        </p:nvSpPr>
        <p:spPr/>
        <p:txBody>
          <a:bodyPr/>
          <a:lstStyle/>
          <a:p>
            <a:r>
              <a:rPr lang="en-US"/>
              <a:t>Windows Phone Silverlight apps to UWP apps with Mobilize.Net’s Silverlight bridge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16200000">
            <a:off x="-4092252" y="3058144"/>
            <a:ext cx="6995160" cy="849926"/>
          </a:xfrm>
          <a:prstGeom prst="rect">
            <a:avLst/>
          </a:prstGeom>
        </p:spPr>
      </p:pic>
    </p:spTree>
    <p:extLst>
      <p:ext uri="{BB962C8B-B14F-4D97-AF65-F5344CB8AC3E}">
        <p14:creationId xmlns:p14="http://schemas.microsoft.com/office/powerpoint/2010/main" val="4170245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type="body" sz="quarter" idx="10"/>
          </p:nvPr>
        </p:nvSpPr>
        <p:spPr>
          <a:xfrm>
            <a:off x="5671978" y="1735459"/>
            <a:ext cx="6764497" cy="5091843"/>
          </a:xfrm>
        </p:spPr>
        <p:txBody>
          <a:bodyPr/>
          <a:lstStyle/>
          <a:p>
            <a:pPr marL="0" indent="0">
              <a:buNone/>
            </a:pPr>
            <a:r>
              <a:rPr lang="en-US" sz="2720" dirty="0">
                <a:gradFill>
                  <a:gsLst>
                    <a:gs pos="0">
                      <a:schemeClr val="accent1"/>
                    </a:gs>
                    <a:gs pos="100000">
                      <a:schemeClr val="accent1"/>
                    </a:gs>
                  </a:gsLst>
                  <a:lin ang="5400000" scaled="1"/>
                </a:gradFill>
              </a:rPr>
              <a:t>UWP apps using desktop extensions</a:t>
            </a:r>
          </a:p>
          <a:p>
            <a:pPr marL="346075" lvl="1" indent="-346075"/>
            <a:r>
              <a:rPr lang="en-US" sz="2000" dirty="0"/>
              <a:t>Support for existing .NET (WinForms/WPF) </a:t>
            </a:r>
            <a:br>
              <a:rPr lang="en-US" sz="2000" dirty="0"/>
            </a:br>
            <a:r>
              <a:rPr lang="en-US" sz="2000" dirty="0"/>
              <a:t>+ Win32 apps</a:t>
            </a:r>
          </a:p>
          <a:p>
            <a:pPr marL="346075" lvl="1" indent="-346075"/>
            <a:r>
              <a:rPr lang="en-US" sz="2000" dirty="0"/>
              <a:t>Desktop App Converter converts apps to </a:t>
            </a:r>
            <a:br>
              <a:rPr lang="en-US" sz="2000" dirty="0"/>
            </a:br>
            <a:r>
              <a:rPr lang="en-US" sz="2000" dirty="0"/>
              <a:t>the Universal Windows installer and </a:t>
            </a:r>
            <a:br>
              <a:rPr lang="en-US" sz="2000" dirty="0"/>
            </a:br>
            <a:r>
              <a:rPr lang="en-US" sz="2000" dirty="0"/>
              <a:t>deployment technology</a:t>
            </a:r>
          </a:p>
          <a:p>
            <a:pPr marL="0" indent="0">
              <a:buNone/>
            </a:pPr>
            <a:br>
              <a:rPr lang="en-US" sz="2720" dirty="0">
                <a:gradFill>
                  <a:gsLst>
                    <a:gs pos="0">
                      <a:schemeClr val="accent1"/>
                    </a:gs>
                    <a:gs pos="100000">
                      <a:schemeClr val="accent1"/>
                    </a:gs>
                  </a:gsLst>
                  <a:lin ang="5400000" scaled="1"/>
                </a:gradFill>
              </a:rPr>
            </a:br>
            <a:r>
              <a:rPr lang="en-US" sz="2720" dirty="0">
                <a:gradFill>
                  <a:gsLst>
                    <a:gs pos="0">
                      <a:schemeClr val="accent1"/>
                    </a:gs>
                    <a:gs pos="100000">
                      <a:schemeClr val="accent1"/>
                    </a:gs>
                  </a:gsLst>
                  <a:lin ang="5400000" scaled="1"/>
                </a:gradFill>
              </a:rPr>
              <a:t>Easier distribution + migration</a:t>
            </a:r>
          </a:p>
          <a:p>
            <a:pPr marL="346075" lvl="1" indent="-346075"/>
            <a:r>
              <a:rPr lang="en-US" sz="2000" dirty="0"/>
              <a:t>Access UWP APIs within your app instantly to use </a:t>
            </a:r>
            <a:br>
              <a:rPr lang="en-US" sz="2000" dirty="0"/>
            </a:br>
            <a:r>
              <a:rPr lang="en-US" sz="2000" dirty="0"/>
              <a:t>Live Tiles, notifications, Cortana, and more</a:t>
            </a:r>
          </a:p>
          <a:p>
            <a:pPr marL="346075" lvl="1" indent="-346075"/>
            <a:r>
              <a:rPr lang="en-US" sz="2000" dirty="0"/>
              <a:t>Choose the path forward that makes sense for </a:t>
            </a:r>
            <a:br>
              <a:rPr lang="en-US" sz="2000" dirty="0"/>
            </a:br>
            <a:r>
              <a:rPr lang="en-US" sz="2000" dirty="0"/>
              <a:t>your app:</a:t>
            </a:r>
          </a:p>
          <a:p>
            <a:pPr marL="803275" lvl="4" indent="-346075"/>
            <a:r>
              <a:rPr lang="en-US" sz="2000" dirty="0"/>
              <a:t>Enhance your app (e.g. access UWP APIs)</a:t>
            </a:r>
          </a:p>
          <a:p>
            <a:pPr marL="803275" lvl="4" indent="-346075"/>
            <a:r>
              <a:rPr lang="en-US" sz="2000" dirty="0"/>
              <a:t>Add a UWP process to the app package</a:t>
            </a:r>
            <a:br>
              <a:rPr lang="en-US" sz="2000" dirty="0"/>
            </a:br>
            <a:r>
              <a:rPr lang="en-US" sz="2000" dirty="0"/>
              <a:t>(e.g. add XAML UI, app services, etc.)</a:t>
            </a:r>
          </a:p>
        </p:txBody>
      </p:sp>
      <p:sp>
        <p:nvSpPr>
          <p:cNvPr id="5" name="Title 4"/>
          <p:cNvSpPr>
            <a:spLocks noGrp="1"/>
          </p:cNvSpPr>
          <p:nvPr>
            <p:ph type="title"/>
          </p:nvPr>
        </p:nvSpPr>
        <p:spPr>
          <a:xfrm>
            <a:off x="274639" y="295274"/>
            <a:ext cx="11429938" cy="917575"/>
          </a:xfrm>
        </p:spPr>
        <p:txBody>
          <a:bodyPr/>
          <a:lstStyle/>
          <a:p>
            <a:r>
              <a:rPr lang="en-US" dirty="0"/>
              <a:t>Existing desktop apps</a:t>
            </a:r>
          </a:p>
        </p:txBody>
      </p:sp>
      <p:grpSp>
        <p:nvGrpSpPr>
          <p:cNvPr id="94" name="Group 36"/>
          <p:cNvGrpSpPr>
            <a:grpSpLocks noChangeAspect="1"/>
          </p:cNvGrpSpPr>
          <p:nvPr/>
        </p:nvGrpSpPr>
        <p:grpSpPr bwMode="auto">
          <a:xfrm rot="5400000">
            <a:off x="9013935" y="-376727"/>
            <a:ext cx="233238" cy="218917"/>
            <a:chOff x="3810" y="2097"/>
            <a:chExt cx="228" cy="214"/>
          </a:xfrm>
          <a:noFill/>
        </p:grpSpPr>
        <p:sp>
          <p:nvSpPr>
            <p:cNvPr id="95" name="Line 37"/>
            <p:cNvSpPr>
              <a:spLocks noChangeShapeType="1"/>
            </p:cNvSpPr>
            <p:nvPr/>
          </p:nvSpPr>
          <p:spPr bwMode="auto">
            <a:xfrm flipH="1">
              <a:off x="3810" y="2204"/>
              <a:ext cx="218" cy="0"/>
            </a:xfrm>
            <a:prstGeom prst="line">
              <a:avLst/>
            </a:prstGeom>
            <a:grpFill/>
            <a:ln w="38100" cap="flat">
              <a:solidFill>
                <a:srgbClr val="737373"/>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96"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38100" cap="flat">
              <a:solidFill>
                <a:srgbClr val="737373"/>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grpSp>
        <p:nvGrpSpPr>
          <p:cNvPr id="97" name="Group 36"/>
          <p:cNvGrpSpPr>
            <a:grpSpLocks noChangeAspect="1"/>
          </p:cNvGrpSpPr>
          <p:nvPr/>
        </p:nvGrpSpPr>
        <p:grpSpPr bwMode="auto">
          <a:xfrm rot="5400000">
            <a:off x="10181755" y="-376727"/>
            <a:ext cx="233238" cy="218917"/>
            <a:chOff x="3810" y="2097"/>
            <a:chExt cx="228" cy="214"/>
          </a:xfrm>
          <a:noFill/>
        </p:grpSpPr>
        <p:sp>
          <p:nvSpPr>
            <p:cNvPr id="98" name="Line 37"/>
            <p:cNvSpPr>
              <a:spLocks noChangeShapeType="1"/>
            </p:cNvSpPr>
            <p:nvPr/>
          </p:nvSpPr>
          <p:spPr bwMode="auto">
            <a:xfrm flipH="1">
              <a:off x="3810" y="2204"/>
              <a:ext cx="218" cy="0"/>
            </a:xfrm>
            <a:prstGeom prst="line">
              <a:avLst/>
            </a:prstGeom>
            <a:grpFill/>
            <a:ln w="38100" cap="flat">
              <a:solidFill>
                <a:srgbClr val="737373"/>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99"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38100" cap="flat">
              <a:solidFill>
                <a:srgbClr val="737373"/>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sp>
        <p:nvSpPr>
          <p:cNvPr id="41" name="TextBox 40"/>
          <p:cNvSpPr txBox="1"/>
          <p:nvPr/>
        </p:nvSpPr>
        <p:spPr>
          <a:xfrm>
            <a:off x="275480" y="1028409"/>
            <a:ext cx="11886292" cy="633747"/>
          </a:xfrm>
          <a:prstGeom prst="rect">
            <a:avLst/>
          </a:prstGeom>
          <a:noFill/>
        </p:spPr>
        <p:txBody>
          <a:bodyPr wrap="square" lIns="186521" tIns="149217" rIns="186521" bIns="149217" rtlCol="0">
            <a:spAutoFit/>
          </a:bodyPr>
          <a:lstStyle/>
          <a:p>
            <a:pPr>
              <a:lnSpc>
                <a:spcPct val="90000"/>
              </a:lnSpc>
              <a:spcBef>
                <a:spcPts val="816"/>
              </a:spcBef>
            </a:pPr>
            <a:r>
              <a:rPr lang="en-US" sz="2400" spc="-102" dirty="0">
                <a:ln w="3175">
                  <a:noFill/>
                </a:ln>
                <a:gradFill>
                  <a:gsLst>
                    <a:gs pos="0">
                      <a:schemeClr val="tx2"/>
                    </a:gs>
                    <a:gs pos="100000">
                      <a:schemeClr val="tx2"/>
                    </a:gs>
                  </a:gsLst>
                  <a:lin ang="5400000" scaled="0"/>
                </a:gradFill>
                <a:latin typeface="+mj-lt"/>
                <a:cs typeface="Segoe UI" pitchFamily="34" charset="0"/>
              </a:rPr>
              <a:t>Bringing your existing desktop apps to the Universal Windows Platform</a:t>
            </a:r>
          </a:p>
        </p:txBody>
      </p:sp>
      <p:grpSp>
        <p:nvGrpSpPr>
          <p:cNvPr id="13" name="Group 12"/>
          <p:cNvGrpSpPr/>
          <p:nvPr/>
        </p:nvGrpSpPr>
        <p:grpSpPr>
          <a:xfrm>
            <a:off x="1646286" y="2345162"/>
            <a:ext cx="2314829" cy="4023316"/>
            <a:chOff x="1646286" y="2228442"/>
            <a:chExt cx="2571361" cy="4469185"/>
          </a:xfrm>
        </p:grpSpPr>
        <p:grpSp>
          <p:nvGrpSpPr>
            <p:cNvPr id="3" name="Group 2"/>
            <p:cNvGrpSpPr/>
            <p:nvPr/>
          </p:nvGrpSpPr>
          <p:grpSpPr>
            <a:xfrm>
              <a:off x="3606706" y="3295412"/>
              <a:ext cx="592056" cy="746026"/>
              <a:chOff x="1292020" y="3542583"/>
              <a:chExt cx="324210" cy="408524"/>
            </a:xfrm>
            <a:solidFill>
              <a:schemeClr val="accent2"/>
            </a:solidFill>
          </p:grpSpPr>
          <p:sp>
            <p:nvSpPr>
              <p:cNvPr id="78" name="Freeform 17"/>
              <p:cNvSpPr>
                <a:spLocks noEditPoints="1"/>
              </p:cNvSpPr>
              <p:nvPr/>
            </p:nvSpPr>
            <p:spPr bwMode="auto">
              <a:xfrm rot="16200000" flipV="1">
                <a:off x="1291144" y="3749049"/>
                <a:ext cx="202934" cy="201181"/>
              </a:xfrm>
              <a:custGeom>
                <a:avLst/>
                <a:gdLst>
                  <a:gd name="T0" fmla="*/ 101 w 121"/>
                  <a:gd name="T1" fmla="*/ 59 h 120"/>
                  <a:gd name="T2" fmla="*/ 100 w 121"/>
                  <a:gd name="T3" fmla="*/ 53 h 120"/>
                  <a:gd name="T4" fmla="*/ 121 w 121"/>
                  <a:gd name="T5" fmla="*/ 44 h 120"/>
                  <a:gd name="T6" fmla="*/ 116 w 121"/>
                  <a:gd name="T7" fmla="*/ 33 h 120"/>
                  <a:gd name="T8" fmla="*/ 97 w 121"/>
                  <a:gd name="T9" fmla="*/ 41 h 120"/>
                  <a:gd name="T10" fmla="*/ 80 w 121"/>
                  <a:gd name="T11" fmla="*/ 24 h 120"/>
                  <a:gd name="T12" fmla="*/ 88 w 121"/>
                  <a:gd name="T13" fmla="*/ 4 h 120"/>
                  <a:gd name="T14" fmla="*/ 77 w 121"/>
                  <a:gd name="T15" fmla="*/ 0 h 120"/>
                  <a:gd name="T16" fmla="*/ 69 w 121"/>
                  <a:gd name="T17" fmla="*/ 20 h 120"/>
                  <a:gd name="T18" fmla="*/ 61 w 121"/>
                  <a:gd name="T19" fmla="*/ 19 h 120"/>
                  <a:gd name="T20" fmla="*/ 54 w 121"/>
                  <a:gd name="T21" fmla="*/ 20 h 120"/>
                  <a:gd name="T22" fmla="*/ 45 w 121"/>
                  <a:gd name="T23" fmla="*/ 0 h 120"/>
                  <a:gd name="T24" fmla="*/ 34 w 121"/>
                  <a:gd name="T25" fmla="*/ 4 h 120"/>
                  <a:gd name="T26" fmla="*/ 42 w 121"/>
                  <a:gd name="T27" fmla="*/ 24 h 120"/>
                  <a:gd name="T28" fmla="*/ 25 w 121"/>
                  <a:gd name="T29" fmla="*/ 41 h 120"/>
                  <a:gd name="T30" fmla="*/ 5 w 121"/>
                  <a:gd name="T31" fmla="*/ 33 h 120"/>
                  <a:gd name="T32" fmla="*/ 0 w 121"/>
                  <a:gd name="T33" fmla="*/ 44 h 120"/>
                  <a:gd name="T34" fmla="*/ 21 w 121"/>
                  <a:gd name="T35" fmla="*/ 53 h 120"/>
                  <a:gd name="T36" fmla="*/ 21 w 121"/>
                  <a:gd name="T37" fmla="*/ 59 h 120"/>
                  <a:gd name="T38" fmla="*/ 22 w 121"/>
                  <a:gd name="T39" fmla="*/ 68 h 120"/>
                  <a:gd name="T40" fmla="*/ 0 w 121"/>
                  <a:gd name="T41" fmla="*/ 77 h 120"/>
                  <a:gd name="T42" fmla="*/ 5 w 121"/>
                  <a:gd name="T43" fmla="*/ 88 h 120"/>
                  <a:gd name="T44" fmla="*/ 26 w 121"/>
                  <a:gd name="T45" fmla="*/ 79 h 120"/>
                  <a:gd name="T46" fmla="*/ 43 w 121"/>
                  <a:gd name="T47" fmla="*/ 95 h 120"/>
                  <a:gd name="T48" fmla="*/ 34 w 121"/>
                  <a:gd name="T49" fmla="*/ 116 h 120"/>
                  <a:gd name="T50" fmla="*/ 45 w 121"/>
                  <a:gd name="T51" fmla="*/ 120 h 120"/>
                  <a:gd name="T52" fmla="*/ 54 w 121"/>
                  <a:gd name="T53" fmla="*/ 99 h 120"/>
                  <a:gd name="T54" fmla="*/ 61 w 121"/>
                  <a:gd name="T55" fmla="*/ 99 h 120"/>
                  <a:gd name="T56" fmla="*/ 68 w 121"/>
                  <a:gd name="T57" fmla="*/ 99 h 120"/>
                  <a:gd name="T58" fmla="*/ 77 w 121"/>
                  <a:gd name="T59" fmla="*/ 120 h 120"/>
                  <a:gd name="T60" fmla="*/ 88 w 121"/>
                  <a:gd name="T61" fmla="*/ 116 h 120"/>
                  <a:gd name="T62" fmla="*/ 80 w 121"/>
                  <a:gd name="T63" fmla="*/ 95 h 120"/>
                  <a:gd name="T64" fmla="*/ 96 w 121"/>
                  <a:gd name="T65" fmla="*/ 79 h 120"/>
                  <a:gd name="T66" fmla="*/ 116 w 121"/>
                  <a:gd name="T67" fmla="*/ 88 h 120"/>
                  <a:gd name="T68" fmla="*/ 121 w 121"/>
                  <a:gd name="T69" fmla="*/ 77 h 120"/>
                  <a:gd name="T70" fmla="*/ 100 w 121"/>
                  <a:gd name="T71" fmla="*/ 68 h 120"/>
                  <a:gd name="T72" fmla="*/ 101 w 121"/>
                  <a:gd name="T73" fmla="*/ 59 h 120"/>
                  <a:gd name="T74" fmla="*/ 61 w 121"/>
                  <a:gd name="T75" fmla="*/ 87 h 120"/>
                  <a:gd name="T76" fmla="*/ 33 w 121"/>
                  <a:gd name="T77" fmla="*/ 59 h 120"/>
                  <a:gd name="T78" fmla="*/ 61 w 121"/>
                  <a:gd name="T79" fmla="*/ 31 h 120"/>
                  <a:gd name="T80" fmla="*/ 89 w 121"/>
                  <a:gd name="T81" fmla="*/ 59 h 120"/>
                  <a:gd name="T82" fmla="*/ 61 w 121"/>
                  <a:gd name="T83" fmla="*/ 8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1" h="120">
                    <a:moveTo>
                      <a:pt x="101" y="59"/>
                    </a:moveTo>
                    <a:cubicBezTo>
                      <a:pt x="101" y="57"/>
                      <a:pt x="101" y="55"/>
                      <a:pt x="100" y="53"/>
                    </a:cubicBezTo>
                    <a:cubicBezTo>
                      <a:pt x="121" y="44"/>
                      <a:pt x="121" y="44"/>
                      <a:pt x="121" y="44"/>
                    </a:cubicBezTo>
                    <a:cubicBezTo>
                      <a:pt x="116" y="33"/>
                      <a:pt x="116" y="33"/>
                      <a:pt x="116" y="33"/>
                    </a:cubicBezTo>
                    <a:cubicBezTo>
                      <a:pt x="97" y="41"/>
                      <a:pt x="97" y="41"/>
                      <a:pt x="97" y="41"/>
                    </a:cubicBezTo>
                    <a:cubicBezTo>
                      <a:pt x="93" y="34"/>
                      <a:pt x="87" y="28"/>
                      <a:pt x="80" y="24"/>
                    </a:cubicBezTo>
                    <a:cubicBezTo>
                      <a:pt x="88" y="4"/>
                      <a:pt x="88" y="4"/>
                      <a:pt x="88" y="4"/>
                    </a:cubicBezTo>
                    <a:cubicBezTo>
                      <a:pt x="77" y="0"/>
                      <a:pt x="77" y="0"/>
                      <a:pt x="77" y="0"/>
                    </a:cubicBezTo>
                    <a:cubicBezTo>
                      <a:pt x="69" y="20"/>
                      <a:pt x="69" y="20"/>
                      <a:pt x="69" y="20"/>
                    </a:cubicBezTo>
                    <a:cubicBezTo>
                      <a:pt x="66" y="20"/>
                      <a:pt x="64" y="19"/>
                      <a:pt x="61" y="19"/>
                    </a:cubicBezTo>
                    <a:cubicBezTo>
                      <a:pt x="58" y="19"/>
                      <a:pt x="56" y="20"/>
                      <a:pt x="54" y="20"/>
                    </a:cubicBezTo>
                    <a:cubicBezTo>
                      <a:pt x="45" y="0"/>
                      <a:pt x="45" y="0"/>
                      <a:pt x="45" y="0"/>
                    </a:cubicBezTo>
                    <a:cubicBezTo>
                      <a:pt x="34" y="4"/>
                      <a:pt x="34" y="4"/>
                      <a:pt x="34" y="4"/>
                    </a:cubicBezTo>
                    <a:cubicBezTo>
                      <a:pt x="42" y="24"/>
                      <a:pt x="42" y="24"/>
                      <a:pt x="42" y="24"/>
                    </a:cubicBezTo>
                    <a:cubicBezTo>
                      <a:pt x="35" y="28"/>
                      <a:pt x="29" y="34"/>
                      <a:pt x="25" y="41"/>
                    </a:cubicBezTo>
                    <a:cubicBezTo>
                      <a:pt x="5" y="33"/>
                      <a:pt x="5" y="33"/>
                      <a:pt x="5" y="33"/>
                    </a:cubicBezTo>
                    <a:cubicBezTo>
                      <a:pt x="0" y="44"/>
                      <a:pt x="0" y="44"/>
                      <a:pt x="0" y="44"/>
                    </a:cubicBezTo>
                    <a:cubicBezTo>
                      <a:pt x="21" y="53"/>
                      <a:pt x="21" y="53"/>
                      <a:pt x="21" y="53"/>
                    </a:cubicBezTo>
                    <a:cubicBezTo>
                      <a:pt x="21" y="55"/>
                      <a:pt x="21" y="57"/>
                      <a:pt x="21" y="59"/>
                    </a:cubicBezTo>
                    <a:cubicBezTo>
                      <a:pt x="21" y="62"/>
                      <a:pt x="21" y="65"/>
                      <a:pt x="22" y="68"/>
                    </a:cubicBezTo>
                    <a:cubicBezTo>
                      <a:pt x="0" y="77"/>
                      <a:pt x="0" y="77"/>
                      <a:pt x="0" y="77"/>
                    </a:cubicBezTo>
                    <a:cubicBezTo>
                      <a:pt x="5" y="88"/>
                      <a:pt x="5" y="88"/>
                      <a:pt x="5" y="88"/>
                    </a:cubicBezTo>
                    <a:cubicBezTo>
                      <a:pt x="26" y="79"/>
                      <a:pt x="26" y="79"/>
                      <a:pt x="26" y="79"/>
                    </a:cubicBezTo>
                    <a:cubicBezTo>
                      <a:pt x="30" y="86"/>
                      <a:pt x="36" y="91"/>
                      <a:pt x="43" y="95"/>
                    </a:cubicBezTo>
                    <a:cubicBezTo>
                      <a:pt x="34" y="116"/>
                      <a:pt x="34" y="116"/>
                      <a:pt x="34" y="116"/>
                    </a:cubicBezTo>
                    <a:cubicBezTo>
                      <a:pt x="45" y="120"/>
                      <a:pt x="45" y="120"/>
                      <a:pt x="45" y="120"/>
                    </a:cubicBezTo>
                    <a:cubicBezTo>
                      <a:pt x="54" y="99"/>
                      <a:pt x="54" y="99"/>
                      <a:pt x="54" y="99"/>
                    </a:cubicBezTo>
                    <a:cubicBezTo>
                      <a:pt x="56" y="99"/>
                      <a:pt x="59" y="99"/>
                      <a:pt x="61" y="99"/>
                    </a:cubicBezTo>
                    <a:cubicBezTo>
                      <a:pt x="63" y="99"/>
                      <a:pt x="66" y="99"/>
                      <a:pt x="68" y="99"/>
                    </a:cubicBezTo>
                    <a:cubicBezTo>
                      <a:pt x="77" y="120"/>
                      <a:pt x="77" y="120"/>
                      <a:pt x="77" y="120"/>
                    </a:cubicBezTo>
                    <a:cubicBezTo>
                      <a:pt x="88" y="116"/>
                      <a:pt x="88" y="116"/>
                      <a:pt x="88" y="116"/>
                    </a:cubicBezTo>
                    <a:cubicBezTo>
                      <a:pt x="80" y="95"/>
                      <a:pt x="80" y="95"/>
                      <a:pt x="80" y="95"/>
                    </a:cubicBezTo>
                    <a:cubicBezTo>
                      <a:pt x="86" y="91"/>
                      <a:pt x="92" y="86"/>
                      <a:pt x="96" y="79"/>
                    </a:cubicBezTo>
                    <a:cubicBezTo>
                      <a:pt x="116" y="88"/>
                      <a:pt x="116" y="88"/>
                      <a:pt x="116" y="88"/>
                    </a:cubicBezTo>
                    <a:cubicBezTo>
                      <a:pt x="121" y="77"/>
                      <a:pt x="121" y="77"/>
                      <a:pt x="121" y="77"/>
                    </a:cubicBezTo>
                    <a:cubicBezTo>
                      <a:pt x="100" y="68"/>
                      <a:pt x="100" y="68"/>
                      <a:pt x="100" y="68"/>
                    </a:cubicBezTo>
                    <a:cubicBezTo>
                      <a:pt x="101" y="65"/>
                      <a:pt x="101" y="62"/>
                      <a:pt x="101" y="59"/>
                    </a:cubicBezTo>
                    <a:close/>
                    <a:moveTo>
                      <a:pt x="61" y="87"/>
                    </a:moveTo>
                    <a:cubicBezTo>
                      <a:pt x="45" y="87"/>
                      <a:pt x="33" y="75"/>
                      <a:pt x="33" y="59"/>
                    </a:cubicBezTo>
                    <a:cubicBezTo>
                      <a:pt x="33" y="44"/>
                      <a:pt x="45" y="31"/>
                      <a:pt x="61" y="31"/>
                    </a:cubicBezTo>
                    <a:cubicBezTo>
                      <a:pt x="76" y="31"/>
                      <a:pt x="89" y="44"/>
                      <a:pt x="89" y="59"/>
                    </a:cubicBezTo>
                    <a:cubicBezTo>
                      <a:pt x="89" y="75"/>
                      <a:pt x="76" y="87"/>
                      <a:pt x="61" y="87"/>
                    </a:cubicBezTo>
                    <a:close/>
                  </a:path>
                </a:pathLst>
              </a:custGeom>
              <a:grpFill/>
              <a:ln>
                <a:noFill/>
              </a:ln>
            </p:spPr>
            <p:txBody>
              <a:bodyPr vert="horz" wrap="square" lIns="124347" tIns="62174" rIns="124347" bIns="62174" numCol="1" anchor="t" anchorCtr="0" compatLnSpc="1">
                <a:prstTxWarp prst="textNoShape">
                  <a:avLst/>
                </a:prstTxWarp>
              </a:bodyPr>
              <a:lstStyle/>
              <a:p>
                <a:endParaRPr lang="en-US" sz="2448"/>
              </a:p>
            </p:txBody>
          </p:sp>
          <p:sp>
            <p:nvSpPr>
              <p:cNvPr id="79" name="Freeform 17"/>
              <p:cNvSpPr>
                <a:spLocks noEditPoints="1"/>
              </p:cNvSpPr>
              <p:nvPr/>
            </p:nvSpPr>
            <p:spPr bwMode="auto">
              <a:xfrm rot="15300000" flipV="1">
                <a:off x="1370861" y="3543647"/>
                <a:ext cx="246434" cy="244305"/>
              </a:xfrm>
              <a:custGeom>
                <a:avLst/>
                <a:gdLst>
                  <a:gd name="T0" fmla="*/ 101 w 121"/>
                  <a:gd name="T1" fmla="*/ 59 h 120"/>
                  <a:gd name="T2" fmla="*/ 100 w 121"/>
                  <a:gd name="T3" fmla="*/ 53 h 120"/>
                  <a:gd name="T4" fmla="*/ 121 w 121"/>
                  <a:gd name="T5" fmla="*/ 44 h 120"/>
                  <a:gd name="T6" fmla="*/ 116 w 121"/>
                  <a:gd name="T7" fmla="*/ 33 h 120"/>
                  <a:gd name="T8" fmla="*/ 97 w 121"/>
                  <a:gd name="T9" fmla="*/ 41 h 120"/>
                  <a:gd name="T10" fmla="*/ 80 w 121"/>
                  <a:gd name="T11" fmla="*/ 24 h 120"/>
                  <a:gd name="T12" fmla="*/ 88 w 121"/>
                  <a:gd name="T13" fmla="*/ 4 h 120"/>
                  <a:gd name="T14" fmla="*/ 77 w 121"/>
                  <a:gd name="T15" fmla="*/ 0 h 120"/>
                  <a:gd name="T16" fmla="*/ 69 w 121"/>
                  <a:gd name="T17" fmla="*/ 20 h 120"/>
                  <a:gd name="T18" fmla="*/ 61 w 121"/>
                  <a:gd name="T19" fmla="*/ 19 h 120"/>
                  <a:gd name="T20" fmla="*/ 54 w 121"/>
                  <a:gd name="T21" fmla="*/ 20 h 120"/>
                  <a:gd name="T22" fmla="*/ 45 w 121"/>
                  <a:gd name="T23" fmla="*/ 0 h 120"/>
                  <a:gd name="T24" fmla="*/ 34 w 121"/>
                  <a:gd name="T25" fmla="*/ 4 h 120"/>
                  <a:gd name="T26" fmla="*/ 42 w 121"/>
                  <a:gd name="T27" fmla="*/ 24 h 120"/>
                  <a:gd name="T28" fmla="*/ 25 w 121"/>
                  <a:gd name="T29" fmla="*/ 41 h 120"/>
                  <a:gd name="T30" fmla="*/ 5 w 121"/>
                  <a:gd name="T31" fmla="*/ 33 h 120"/>
                  <a:gd name="T32" fmla="*/ 0 w 121"/>
                  <a:gd name="T33" fmla="*/ 44 h 120"/>
                  <a:gd name="T34" fmla="*/ 21 w 121"/>
                  <a:gd name="T35" fmla="*/ 53 h 120"/>
                  <a:gd name="T36" fmla="*/ 21 w 121"/>
                  <a:gd name="T37" fmla="*/ 59 h 120"/>
                  <a:gd name="T38" fmla="*/ 22 w 121"/>
                  <a:gd name="T39" fmla="*/ 68 h 120"/>
                  <a:gd name="T40" fmla="*/ 0 w 121"/>
                  <a:gd name="T41" fmla="*/ 77 h 120"/>
                  <a:gd name="T42" fmla="*/ 5 w 121"/>
                  <a:gd name="T43" fmla="*/ 88 h 120"/>
                  <a:gd name="T44" fmla="*/ 26 w 121"/>
                  <a:gd name="T45" fmla="*/ 79 h 120"/>
                  <a:gd name="T46" fmla="*/ 43 w 121"/>
                  <a:gd name="T47" fmla="*/ 95 h 120"/>
                  <a:gd name="T48" fmla="*/ 34 w 121"/>
                  <a:gd name="T49" fmla="*/ 116 h 120"/>
                  <a:gd name="T50" fmla="*/ 45 w 121"/>
                  <a:gd name="T51" fmla="*/ 120 h 120"/>
                  <a:gd name="T52" fmla="*/ 54 w 121"/>
                  <a:gd name="T53" fmla="*/ 99 h 120"/>
                  <a:gd name="T54" fmla="*/ 61 w 121"/>
                  <a:gd name="T55" fmla="*/ 99 h 120"/>
                  <a:gd name="T56" fmla="*/ 68 w 121"/>
                  <a:gd name="T57" fmla="*/ 99 h 120"/>
                  <a:gd name="T58" fmla="*/ 77 w 121"/>
                  <a:gd name="T59" fmla="*/ 120 h 120"/>
                  <a:gd name="T60" fmla="*/ 88 w 121"/>
                  <a:gd name="T61" fmla="*/ 116 h 120"/>
                  <a:gd name="T62" fmla="*/ 80 w 121"/>
                  <a:gd name="T63" fmla="*/ 95 h 120"/>
                  <a:gd name="T64" fmla="*/ 96 w 121"/>
                  <a:gd name="T65" fmla="*/ 79 h 120"/>
                  <a:gd name="T66" fmla="*/ 116 w 121"/>
                  <a:gd name="T67" fmla="*/ 88 h 120"/>
                  <a:gd name="T68" fmla="*/ 121 w 121"/>
                  <a:gd name="T69" fmla="*/ 77 h 120"/>
                  <a:gd name="T70" fmla="*/ 100 w 121"/>
                  <a:gd name="T71" fmla="*/ 68 h 120"/>
                  <a:gd name="T72" fmla="*/ 101 w 121"/>
                  <a:gd name="T73" fmla="*/ 59 h 120"/>
                  <a:gd name="T74" fmla="*/ 61 w 121"/>
                  <a:gd name="T75" fmla="*/ 87 h 120"/>
                  <a:gd name="T76" fmla="*/ 33 w 121"/>
                  <a:gd name="T77" fmla="*/ 59 h 120"/>
                  <a:gd name="T78" fmla="*/ 61 w 121"/>
                  <a:gd name="T79" fmla="*/ 31 h 120"/>
                  <a:gd name="T80" fmla="*/ 89 w 121"/>
                  <a:gd name="T81" fmla="*/ 59 h 120"/>
                  <a:gd name="T82" fmla="*/ 61 w 121"/>
                  <a:gd name="T83" fmla="*/ 8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1" h="120">
                    <a:moveTo>
                      <a:pt x="101" y="59"/>
                    </a:moveTo>
                    <a:cubicBezTo>
                      <a:pt x="101" y="57"/>
                      <a:pt x="101" y="55"/>
                      <a:pt x="100" y="53"/>
                    </a:cubicBezTo>
                    <a:cubicBezTo>
                      <a:pt x="121" y="44"/>
                      <a:pt x="121" y="44"/>
                      <a:pt x="121" y="44"/>
                    </a:cubicBezTo>
                    <a:cubicBezTo>
                      <a:pt x="116" y="33"/>
                      <a:pt x="116" y="33"/>
                      <a:pt x="116" y="33"/>
                    </a:cubicBezTo>
                    <a:cubicBezTo>
                      <a:pt x="97" y="41"/>
                      <a:pt x="97" y="41"/>
                      <a:pt x="97" y="41"/>
                    </a:cubicBezTo>
                    <a:cubicBezTo>
                      <a:pt x="93" y="34"/>
                      <a:pt x="87" y="28"/>
                      <a:pt x="80" y="24"/>
                    </a:cubicBezTo>
                    <a:cubicBezTo>
                      <a:pt x="88" y="4"/>
                      <a:pt x="88" y="4"/>
                      <a:pt x="88" y="4"/>
                    </a:cubicBezTo>
                    <a:cubicBezTo>
                      <a:pt x="77" y="0"/>
                      <a:pt x="77" y="0"/>
                      <a:pt x="77" y="0"/>
                    </a:cubicBezTo>
                    <a:cubicBezTo>
                      <a:pt x="69" y="20"/>
                      <a:pt x="69" y="20"/>
                      <a:pt x="69" y="20"/>
                    </a:cubicBezTo>
                    <a:cubicBezTo>
                      <a:pt x="66" y="20"/>
                      <a:pt x="64" y="19"/>
                      <a:pt x="61" y="19"/>
                    </a:cubicBezTo>
                    <a:cubicBezTo>
                      <a:pt x="58" y="19"/>
                      <a:pt x="56" y="20"/>
                      <a:pt x="54" y="20"/>
                    </a:cubicBezTo>
                    <a:cubicBezTo>
                      <a:pt x="45" y="0"/>
                      <a:pt x="45" y="0"/>
                      <a:pt x="45" y="0"/>
                    </a:cubicBezTo>
                    <a:cubicBezTo>
                      <a:pt x="34" y="4"/>
                      <a:pt x="34" y="4"/>
                      <a:pt x="34" y="4"/>
                    </a:cubicBezTo>
                    <a:cubicBezTo>
                      <a:pt x="42" y="24"/>
                      <a:pt x="42" y="24"/>
                      <a:pt x="42" y="24"/>
                    </a:cubicBezTo>
                    <a:cubicBezTo>
                      <a:pt x="35" y="28"/>
                      <a:pt x="29" y="34"/>
                      <a:pt x="25" y="41"/>
                    </a:cubicBezTo>
                    <a:cubicBezTo>
                      <a:pt x="5" y="33"/>
                      <a:pt x="5" y="33"/>
                      <a:pt x="5" y="33"/>
                    </a:cubicBezTo>
                    <a:cubicBezTo>
                      <a:pt x="0" y="44"/>
                      <a:pt x="0" y="44"/>
                      <a:pt x="0" y="44"/>
                    </a:cubicBezTo>
                    <a:cubicBezTo>
                      <a:pt x="21" y="53"/>
                      <a:pt x="21" y="53"/>
                      <a:pt x="21" y="53"/>
                    </a:cubicBezTo>
                    <a:cubicBezTo>
                      <a:pt x="21" y="55"/>
                      <a:pt x="21" y="57"/>
                      <a:pt x="21" y="59"/>
                    </a:cubicBezTo>
                    <a:cubicBezTo>
                      <a:pt x="21" y="62"/>
                      <a:pt x="21" y="65"/>
                      <a:pt x="22" y="68"/>
                    </a:cubicBezTo>
                    <a:cubicBezTo>
                      <a:pt x="0" y="77"/>
                      <a:pt x="0" y="77"/>
                      <a:pt x="0" y="77"/>
                    </a:cubicBezTo>
                    <a:cubicBezTo>
                      <a:pt x="5" y="88"/>
                      <a:pt x="5" y="88"/>
                      <a:pt x="5" y="88"/>
                    </a:cubicBezTo>
                    <a:cubicBezTo>
                      <a:pt x="26" y="79"/>
                      <a:pt x="26" y="79"/>
                      <a:pt x="26" y="79"/>
                    </a:cubicBezTo>
                    <a:cubicBezTo>
                      <a:pt x="30" y="86"/>
                      <a:pt x="36" y="91"/>
                      <a:pt x="43" y="95"/>
                    </a:cubicBezTo>
                    <a:cubicBezTo>
                      <a:pt x="34" y="116"/>
                      <a:pt x="34" y="116"/>
                      <a:pt x="34" y="116"/>
                    </a:cubicBezTo>
                    <a:cubicBezTo>
                      <a:pt x="45" y="120"/>
                      <a:pt x="45" y="120"/>
                      <a:pt x="45" y="120"/>
                    </a:cubicBezTo>
                    <a:cubicBezTo>
                      <a:pt x="54" y="99"/>
                      <a:pt x="54" y="99"/>
                      <a:pt x="54" y="99"/>
                    </a:cubicBezTo>
                    <a:cubicBezTo>
                      <a:pt x="56" y="99"/>
                      <a:pt x="59" y="99"/>
                      <a:pt x="61" y="99"/>
                    </a:cubicBezTo>
                    <a:cubicBezTo>
                      <a:pt x="63" y="99"/>
                      <a:pt x="66" y="99"/>
                      <a:pt x="68" y="99"/>
                    </a:cubicBezTo>
                    <a:cubicBezTo>
                      <a:pt x="77" y="120"/>
                      <a:pt x="77" y="120"/>
                      <a:pt x="77" y="120"/>
                    </a:cubicBezTo>
                    <a:cubicBezTo>
                      <a:pt x="88" y="116"/>
                      <a:pt x="88" y="116"/>
                      <a:pt x="88" y="116"/>
                    </a:cubicBezTo>
                    <a:cubicBezTo>
                      <a:pt x="80" y="95"/>
                      <a:pt x="80" y="95"/>
                      <a:pt x="80" y="95"/>
                    </a:cubicBezTo>
                    <a:cubicBezTo>
                      <a:pt x="86" y="91"/>
                      <a:pt x="92" y="86"/>
                      <a:pt x="96" y="79"/>
                    </a:cubicBezTo>
                    <a:cubicBezTo>
                      <a:pt x="116" y="88"/>
                      <a:pt x="116" y="88"/>
                      <a:pt x="116" y="88"/>
                    </a:cubicBezTo>
                    <a:cubicBezTo>
                      <a:pt x="121" y="77"/>
                      <a:pt x="121" y="77"/>
                      <a:pt x="121" y="77"/>
                    </a:cubicBezTo>
                    <a:cubicBezTo>
                      <a:pt x="100" y="68"/>
                      <a:pt x="100" y="68"/>
                      <a:pt x="100" y="68"/>
                    </a:cubicBezTo>
                    <a:cubicBezTo>
                      <a:pt x="101" y="65"/>
                      <a:pt x="101" y="62"/>
                      <a:pt x="101" y="59"/>
                    </a:cubicBezTo>
                    <a:close/>
                    <a:moveTo>
                      <a:pt x="61" y="87"/>
                    </a:moveTo>
                    <a:cubicBezTo>
                      <a:pt x="45" y="87"/>
                      <a:pt x="33" y="75"/>
                      <a:pt x="33" y="59"/>
                    </a:cubicBezTo>
                    <a:cubicBezTo>
                      <a:pt x="33" y="44"/>
                      <a:pt x="45" y="31"/>
                      <a:pt x="61" y="31"/>
                    </a:cubicBezTo>
                    <a:cubicBezTo>
                      <a:pt x="76" y="31"/>
                      <a:pt x="89" y="44"/>
                      <a:pt x="89" y="59"/>
                    </a:cubicBezTo>
                    <a:cubicBezTo>
                      <a:pt x="89" y="75"/>
                      <a:pt x="76" y="87"/>
                      <a:pt x="61" y="87"/>
                    </a:cubicBezTo>
                    <a:close/>
                  </a:path>
                </a:pathLst>
              </a:custGeom>
              <a:grpFill/>
              <a:ln>
                <a:noFill/>
              </a:ln>
            </p:spPr>
            <p:txBody>
              <a:bodyPr vert="horz" wrap="square" lIns="124347" tIns="62174" rIns="124347" bIns="62174" numCol="1" anchor="t" anchorCtr="0" compatLnSpc="1">
                <a:prstTxWarp prst="textNoShape">
                  <a:avLst/>
                </a:prstTxWarp>
              </a:bodyPr>
              <a:lstStyle/>
              <a:p>
                <a:endParaRPr lang="en-US" sz="2448"/>
              </a:p>
            </p:txBody>
          </p:sp>
        </p:grpSp>
        <p:grpSp>
          <p:nvGrpSpPr>
            <p:cNvPr id="84" name="Group 23"/>
            <p:cNvGrpSpPr>
              <a:grpSpLocks noChangeAspect="1"/>
            </p:cNvGrpSpPr>
            <p:nvPr/>
          </p:nvGrpSpPr>
          <p:grpSpPr bwMode="auto">
            <a:xfrm>
              <a:off x="3701989" y="5218794"/>
              <a:ext cx="515658" cy="517335"/>
              <a:chOff x="3763" y="2050"/>
              <a:chExt cx="308" cy="309"/>
            </a:xfrm>
            <a:solidFill>
              <a:schemeClr val="accent1"/>
            </a:solidFill>
          </p:grpSpPr>
          <p:sp>
            <p:nvSpPr>
              <p:cNvPr id="85" name="Freeform 24"/>
              <p:cNvSpPr>
                <a:spLocks/>
              </p:cNvSpPr>
              <p:nvPr/>
            </p:nvSpPr>
            <p:spPr bwMode="auto">
              <a:xfrm>
                <a:off x="3763" y="2241"/>
                <a:ext cx="306" cy="118"/>
              </a:xfrm>
              <a:custGeom>
                <a:avLst/>
                <a:gdLst>
                  <a:gd name="T0" fmla="*/ 64 w 127"/>
                  <a:gd name="T1" fmla="*/ 41 h 49"/>
                  <a:gd name="T2" fmla="*/ 12 w 127"/>
                  <a:gd name="T3" fmla="*/ 9 h 49"/>
                  <a:gd name="T4" fmla="*/ 32 w 127"/>
                  <a:gd name="T5" fmla="*/ 9 h 49"/>
                  <a:gd name="T6" fmla="*/ 32 w 127"/>
                  <a:gd name="T7" fmla="*/ 1 h 49"/>
                  <a:gd name="T8" fmla="*/ 0 w 127"/>
                  <a:gd name="T9" fmla="*/ 1 h 49"/>
                  <a:gd name="T10" fmla="*/ 0 w 127"/>
                  <a:gd name="T11" fmla="*/ 33 h 49"/>
                  <a:gd name="T12" fmla="*/ 8 w 127"/>
                  <a:gd name="T13" fmla="*/ 33 h 49"/>
                  <a:gd name="T14" fmla="*/ 8 w 127"/>
                  <a:gd name="T15" fmla="*/ 18 h 49"/>
                  <a:gd name="T16" fmla="*/ 64 w 127"/>
                  <a:gd name="T17" fmla="*/ 49 h 49"/>
                  <a:gd name="T18" fmla="*/ 127 w 127"/>
                  <a:gd name="T19" fmla="*/ 2 h 49"/>
                  <a:gd name="T20" fmla="*/ 119 w 127"/>
                  <a:gd name="T21" fmla="*/ 0 h 49"/>
                  <a:gd name="T22" fmla="*/ 64 w 127"/>
                  <a:gd name="T23"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49">
                    <a:moveTo>
                      <a:pt x="64" y="41"/>
                    </a:moveTo>
                    <a:cubicBezTo>
                      <a:pt x="42" y="41"/>
                      <a:pt x="22" y="28"/>
                      <a:pt x="12" y="9"/>
                    </a:cubicBezTo>
                    <a:cubicBezTo>
                      <a:pt x="32" y="9"/>
                      <a:pt x="32" y="9"/>
                      <a:pt x="32" y="9"/>
                    </a:cubicBezTo>
                    <a:cubicBezTo>
                      <a:pt x="32" y="1"/>
                      <a:pt x="32" y="1"/>
                      <a:pt x="32" y="1"/>
                    </a:cubicBezTo>
                    <a:cubicBezTo>
                      <a:pt x="0" y="1"/>
                      <a:pt x="0" y="1"/>
                      <a:pt x="0" y="1"/>
                    </a:cubicBezTo>
                    <a:cubicBezTo>
                      <a:pt x="0" y="33"/>
                      <a:pt x="0" y="33"/>
                      <a:pt x="0" y="33"/>
                    </a:cubicBezTo>
                    <a:cubicBezTo>
                      <a:pt x="8" y="33"/>
                      <a:pt x="8" y="33"/>
                      <a:pt x="8" y="33"/>
                    </a:cubicBezTo>
                    <a:cubicBezTo>
                      <a:pt x="8" y="18"/>
                      <a:pt x="8" y="18"/>
                      <a:pt x="8" y="18"/>
                    </a:cubicBezTo>
                    <a:cubicBezTo>
                      <a:pt x="20" y="37"/>
                      <a:pt x="41" y="49"/>
                      <a:pt x="64" y="49"/>
                    </a:cubicBezTo>
                    <a:cubicBezTo>
                      <a:pt x="93" y="49"/>
                      <a:pt x="118" y="30"/>
                      <a:pt x="127" y="2"/>
                    </a:cubicBezTo>
                    <a:cubicBezTo>
                      <a:pt x="119" y="0"/>
                      <a:pt x="119" y="0"/>
                      <a:pt x="119" y="0"/>
                    </a:cubicBezTo>
                    <a:cubicBezTo>
                      <a:pt x="112" y="24"/>
                      <a:pt x="89" y="41"/>
                      <a:pt x="64" y="4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6" name="Freeform 25"/>
              <p:cNvSpPr>
                <a:spLocks/>
              </p:cNvSpPr>
              <p:nvPr/>
            </p:nvSpPr>
            <p:spPr bwMode="auto">
              <a:xfrm>
                <a:off x="3765" y="2050"/>
                <a:ext cx="306" cy="118"/>
              </a:xfrm>
              <a:custGeom>
                <a:avLst/>
                <a:gdLst>
                  <a:gd name="T0" fmla="*/ 119 w 127"/>
                  <a:gd name="T1" fmla="*/ 16 h 49"/>
                  <a:gd name="T2" fmla="*/ 119 w 127"/>
                  <a:gd name="T3" fmla="*/ 31 h 49"/>
                  <a:gd name="T4" fmla="*/ 63 w 127"/>
                  <a:gd name="T5" fmla="*/ 0 h 49"/>
                  <a:gd name="T6" fmla="*/ 0 w 127"/>
                  <a:gd name="T7" fmla="*/ 47 h 49"/>
                  <a:gd name="T8" fmla="*/ 7 w 127"/>
                  <a:gd name="T9" fmla="*/ 49 h 49"/>
                  <a:gd name="T10" fmla="*/ 63 w 127"/>
                  <a:gd name="T11" fmla="*/ 8 h 49"/>
                  <a:gd name="T12" fmla="*/ 114 w 127"/>
                  <a:gd name="T13" fmla="*/ 40 h 49"/>
                  <a:gd name="T14" fmla="*/ 95 w 127"/>
                  <a:gd name="T15" fmla="*/ 40 h 49"/>
                  <a:gd name="T16" fmla="*/ 95 w 127"/>
                  <a:gd name="T17" fmla="*/ 48 h 49"/>
                  <a:gd name="T18" fmla="*/ 127 w 127"/>
                  <a:gd name="T19" fmla="*/ 48 h 49"/>
                  <a:gd name="T20" fmla="*/ 127 w 127"/>
                  <a:gd name="T21" fmla="*/ 16 h 49"/>
                  <a:gd name="T22" fmla="*/ 119 w 127"/>
                  <a:gd name="T23"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49">
                    <a:moveTo>
                      <a:pt x="119" y="16"/>
                    </a:moveTo>
                    <a:cubicBezTo>
                      <a:pt x="119" y="31"/>
                      <a:pt x="119" y="31"/>
                      <a:pt x="119" y="31"/>
                    </a:cubicBezTo>
                    <a:cubicBezTo>
                      <a:pt x="107" y="12"/>
                      <a:pt x="86" y="0"/>
                      <a:pt x="63" y="0"/>
                    </a:cubicBezTo>
                    <a:cubicBezTo>
                      <a:pt x="33" y="0"/>
                      <a:pt x="8" y="19"/>
                      <a:pt x="0" y="47"/>
                    </a:cubicBezTo>
                    <a:cubicBezTo>
                      <a:pt x="7" y="49"/>
                      <a:pt x="7" y="49"/>
                      <a:pt x="7" y="49"/>
                    </a:cubicBezTo>
                    <a:cubicBezTo>
                      <a:pt x="15" y="25"/>
                      <a:pt x="37" y="8"/>
                      <a:pt x="63" y="8"/>
                    </a:cubicBezTo>
                    <a:cubicBezTo>
                      <a:pt x="85" y="8"/>
                      <a:pt x="105" y="21"/>
                      <a:pt x="114" y="40"/>
                    </a:cubicBezTo>
                    <a:cubicBezTo>
                      <a:pt x="95" y="40"/>
                      <a:pt x="95" y="40"/>
                      <a:pt x="95" y="40"/>
                    </a:cubicBezTo>
                    <a:cubicBezTo>
                      <a:pt x="95" y="48"/>
                      <a:pt x="95" y="48"/>
                      <a:pt x="95" y="48"/>
                    </a:cubicBezTo>
                    <a:cubicBezTo>
                      <a:pt x="127" y="48"/>
                      <a:pt x="127" y="48"/>
                      <a:pt x="127" y="48"/>
                    </a:cubicBezTo>
                    <a:cubicBezTo>
                      <a:pt x="127" y="16"/>
                      <a:pt x="127" y="16"/>
                      <a:pt x="127" y="16"/>
                    </a:cubicBezTo>
                    <a:lnTo>
                      <a:pt x="119"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16" name="Group 10"/>
            <p:cNvGrpSpPr>
              <a:grpSpLocks noChangeAspect="1"/>
            </p:cNvGrpSpPr>
            <p:nvPr/>
          </p:nvGrpSpPr>
          <p:grpSpPr bwMode="auto">
            <a:xfrm>
              <a:off x="1795152" y="6023139"/>
              <a:ext cx="547603" cy="674488"/>
              <a:chOff x="2289" y="2513"/>
              <a:chExt cx="328" cy="404"/>
            </a:xfrm>
          </p:grpSpPr>
          <p:sp>
            <p:nvSpPr>
              <p:cNvPr id="18" name="Freeform 11"/>
              <p:cNvSpPr>
                <a:spLocks/>
              </p:cNvSpPr>
              <p:nvPr/>
            </p:nvSpPr>
            <p:spPr bwMode="auto">
              <a:xfrm>
                <a:off x="2340" y="2513"/>
                <a:ext cx="145" cy="113"/>
              </a:xfrm>
              <a:custGeom>
                <a:avLst/>
                <a:gdLst>
                  <a:gd name="T0" fmla="*/ 60 w 60"/>
                  <a:gd name="T1" fmla="*/ 47 h 47"/>
                  <a:gd name="T2" fmla="*/ 54 w 60"/>
                  <a:gd name="T3" fmla="*/ 47 h 47"/>
                  <a:gd name="T4" fmla="*/ 54 w 60"/>
                  <a:gd name="T5" fmla="*/ 31 h 47"/>
                  <a:gd name="T6" fmla="*/ 30 w 60"/>
                  <a:gd name="T7" fmla="*/ 7 h 47"/>
                  <a:gd name="T8" fmla="*/ 7 w 60"/>
                  <a:gd name="T9" fmla="*/ 31 h 47"/>
                  <a:gd name="T10" fmla="*/ 7 w 60"/>
                  <a:gd name="T11" fmla="*/ 47 h 47"/>
                  <a:gd name="T12" fmla="*/ 0 w 60"/>
                  <a:gd name="T13" fmla="*/ 47 h 47"/>
                  <a:gd name="T14" fmla="*/ 0 w 60"/>
                  <a:gd name="T15" fmla="*/ 31 h 47"/>
                  <a:gd name="T16" fmla="*/ 30 w 60"/>
                  <a:gd name="T17" fmla="*/ 0 h 47"/>
                  <a:gd name="T18" fmla="*/ 60 w 60"/>
                  <a:gd name="T19" fmla="*/ 31 h 47"/>
                  <a:gd name="T20" fmla="*/ 60 w 60"/>
                  <a:gd name="T2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47">
                    <a:moveTo>
                      <a:pt x="60" y="47"/>
                    </a:moveTo>
                    <a:cubicBezTo>
                      <a:pt x="54" y="47"/>
                      <a:pt x="54" y="47"/>
                      <a:pt x="54" y="47"/>
                    </a:cubicBezTo>
                    <a:cubicBezTo>
                      <a:pt x="54" y="31"/>
                      <a:pt x="54" y="31"/>
                      <a:pt x="54" y="31"/>
                    </a:cubicBezTo>
                    <a:cubicBezTo>
                      <a:pt x="54" y="17"/>
                      <a:pt x="44" y="7"/>
                      <a:pt x="30" y="7"/>
                    </a:cubicBezTo>
                    <a:cubicBezTo>
                      <a:pt x="17" y="7"/>
                      <a:pt x="7" y="17"/>
                      <a:pt x="7" y="31"/>
                    </a:cubicBezTo>
                    <a:cubicBezTo>
                      <a:pt x="7" y="47"/>
                      <a:pt x="7" y="47"/>
                      <a:pt x="7" y="47"/>
                    </a:cubicBezTo>
                    <a:cubicBezTo>
                      <a:pt x="0" y="47"/>
                      <a:pt x="0" y="47"/>
                      <a:pt x="0" y="47"/>
                    </a:cubicBezTo>
                    <a:cubicBezTo>
                      <a:pt x="0" y="31"/>
                      <a:pt x="0" y="31"/>
                      <a:pt x="0" y="31"/>
                    </a:cubicBezTo>
                    <a:cubicBezTo>
                      <a:pt x="0" y="14"/>
                      <a:pt x="14" y="0"/>
                      <a:pt x="30" y="0"/>
                    </a:cubicBezTo>
                    <a:cubicBezTo>
                      <a:pt x="47" y="0"/>
                      <a:pt x="60" y="14"/>
                      <a:pt x="60" y="31"/>
                    </a:cubicBezTo>
                    <a:lnTo>
                      <a:pt x="60" y="4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9" name="Freeform 12"/>
              <p:cNvSpPr>
                <a:spLocks noEditPoints="1"/>
              </p:cNvSpPr>
              <p:nvPr/>
            </p:nvSpPr>
            <p:spPr bwMode="auto">
              <a:xfrm>
                <a:off x="2289" y="2619"/>
                <a:ext cx="328" cy="298"/>
              </a:xfrm>
              <a:custGeom>
                <a:avLst/>
                <a:gdLst>
                  <a:gd name="T0" fmla="*/ 116 w 136"/>
                  <a:gd name="T1" fmla="*/ 124 h 124"/>
                  <a:gd name="T2" fmla="*/ 19 w 136"/>
                  <a:gd name="T3" fmla="*/ 124 h 124"/>
                  <a:gd name="T4" fmla="*/ 0 w 136"/>
                  <a:gd name="T5" fmla="*/ 105 h 124"/>
                  <a:gd name="T6" fmla="*/ 0 w 136"/>
                  <a:gd name="T7" fmla="*/ 0 h 124"/>
                  <a:gd name="T8" fmla="*/ 136 w 136"/>
                  <a:gd name="T9" fmla="*/ 0 h 124"/>
                  <a:gd name="T10" fmla="*/ 136 w 136"/>
                  <a:gd name="T11" fmla="*/ 105 h 124"/>
                  <a:gd name="T12" fmla="*/ 116 w 136"/>
                  <a:gd name="T13" fmla="*/ 124 h 124"/>
                  <a:gd name="T14" fmla="*/ 116 w 136"/>
                  <a:gd name="T15" fmla="*/ 118 h 124"/>
                  <a:gd name="T16" fmla="*/ 129 w 136"/>
                  <a:gd name="T17" fmla="*/ 105 h 124"/>
                  <a:gd name="T18" fmla="*/ 129 w 136"/>
                  <a:gd name="T19" fmla="*/ 6 h 124"/>
                  <a:gd name="T20" fmla="*/ 103 w 136"/>
                  <a:gd name="T21" fmla="*/ 6 h 124"/>
                  <a:gd name="T22" fmla="*/ 103 w 136"/>
                  <a:gd name="T23" fmla="*/ 105 h 124"/>
                  <a:gd name="T24" fmla="*/ 116 w 136"/>
                  <a:gd name="T25" fmla="*/ 118 h 124"/>
                  <a:gd name="T26" fmla="*/ 6 w 136"/>
                  <a:gd name="T27" fmla="*/ 6 h 124"/>
                  <a:gd name="T28" fmla="*/ 6 w 136"/>
                  <a:gd name="T29" fmla="*/ 105 h 124"/>
                  <a:gd name="T30" fmla="*/ 19 w 136"/>
                  <a:gd name="T31" fmla="*/ 118 h 124"/>
                  <a:gd name="T32" fmla="*/ 102 w 136"/>
                  <a:gd name="T33" fmla="*/ 118 h 124"/>
                  <a:gd name="T34" fmla="*/ 97 w 136"/>
                  <a:gd name="T35" fmla="*/ 105 h 124"/>
                  <a:gd name="T36" fmla="*/ 97 w 136"/>
                  <a:gd name="T37" fmla="*/ 6 h 124"/>
                  <a:gd name="T38" fmla="*/ 6 w 136"/>
                  <a:gd name="T39" fmla="*/ 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24">
                    <a:moveTo>
                      <a:pt x="116" y="124"/>
                    </a:moveTo>
                    <a:cubicBezTo>
                      <a:pt x="19" y="124"/>
                      <a:pt x="19" y="124"/>
                      <a:pt x="19" y="124"/>
                    </a:cubicBezTo>
                    <a:cubicBezTo>
                      <a:pt x="8" y="124"/>
                      <a:pt x="0" y="116"/>
                      <a:pt x="0" y="105"/>
                    </a:cubicBezTo>
                    <a:cubicBezTo>
                      <a:pt x="0" y="0"/>
                      <a:pt x="0" y="0"/>
                      <a:pt x="0" y="0"/>
                    </a:cubicBezTo>
                    <a:cubicBezTo>
                      <a:pt x="136" y="0"/>
                      <a:pt x="136" y="0"/>
                      <a:pt x="136" y="0"/>
                    </a:cubicBezTo>
                    <a:cubicBezTo>
                      <a:pt x="136" y="105"/>
                      <a:pt x="136" y="105"/>
                      <a:pt x="136" y="105"/>
                    </a:cubicBezTo>
                    <a:cubicBezTo>
                      <a:pt x="136" y="116"/>
                      <a:pt x="126" y="124"/>
                      <a:pt x="116" y="124"/>
                    </a:cubicBezTo>
                    <a:close/>
                    <a:moveTo>
                      <a:pt x="116" y="118"/>
                    </a:moveTo>
                    <a:cubicBezTo>
                      <a:pt x="123" y="118"/>
                      <a:pt x="129" y="113"/>
                      <a:pt x="129" y="105"/>
                    </a:cubicBezTo>
                    <a:cubicBezTo>
                      <a:pt x="129" y="6"/>
                      <a:pt x="129" y="6"/>
                      <a:pt x="129" y="6"/>
                    </a:cubicBezTo>
                    <a:cubicBezTo>
                      <a:pt x="103" y="6"/>
                      <a:pt x="103" y="6"/>
                      <a:pt x="103" y="6"/>
                    </a:cubicBezTo>
                    <a:cubicBezTo>
                      <a:pt x="103" y="105"/>
                      <a:pt x="103" y="105"/>
                      <a:pt x="103" y="105"/>
                    </a:cubicBezTo>
                    <a:cubicBezTo>
                      <a:pt x="103" y="112"/>
                      <a:pt x="109" y="118"/>
                      <a:pt x="116" y="118"/>
                    </a:cubicBezTo>
                    <a:close/>
                    <a:moveTo>
                      <a:pt x="6" y="6"/>
                    </a:moveTo>
                    <a:cubicBezTo>
                      <a:pt x="6" y="105"/>
                      <a:pt x="6" y="105"/>
                      <a:pt x="6" y="105"/>
                    </a:cubicBezTo>
                    <a:cubicBezTo>
                      <a:pt x="6" y="112"/>
                      <a:pt x="12" y="118"/>
                      <a:pt x="19" y="118"/>
                    </a:cubicBezTo>
                    <a:cubicBezTo>
                      <a:pt x="102" y="118"/>
                      <a:pt x="102" y="118"/>
                      <a:pt x="102" y="118"/>
                    </a:cubicBezTo>
                    <a:cubicBezTo>
                      <a:pt x="99" y="114"/>
                      <a:pt x="97" y="110"/>
                      <a:pt x="97" y="105"/>
                    </a:cubicBezTo>
                    <a:cubicBezTo>
                      <a:pt x="97" y="6"/>
                      <a:pt x="97" y="6"/>
                      <a:pt x="97" y="6"/>
                    </a:cubicBezTo>
                    <a:lnTo>
                      <a:pt x="6" y="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0" name="Freeform 13"/>
              <p:cNvSpPr>
                <a:spLocks/>
              </p:cNvSpPr>
              <p:nvPr/>
            </p:nvSpPr>
            <p:spPr bwMode="auto">
              <a:xfrm>
                <a:off x="2449" y="2513"/>
                <a:ext cx="115" cy="113"/>
              </a:xfrm>
              <a:custGeom>
                <a:avLst/>
                <a:gdLst>
                  <a:gd name="T0" fmla="*/ 48 w 48"/>
                  <a:gd name="T1" fmla="*/ 47 h 47"/>
                  <a:gd name="T2" fmla="*/ 42 w 48"/>
                  <a:gd name="T3" fmla="*/ 47 h 47"/>
                  <a:gd name="T4" fmla="*/ 42 w 48"/>
                  <a:gd name="T5" fmla="*/ 31 h 47"/>
                  <a:gd name="T6" fmla="*/ 18 w 48"/>
                  <a:gd name="T7" fmla="*/ 7 h 47"/>
                  <a:gd name="T8" fmla="*/ 4 w 48"/>
                  <a:gd name="T9" fmla="*/ 12 h 47"/>
                  <a:gd name="T10" fmla="*/ 0 w 48"/>
                  <a:gd name="T11" fmla="*/ 6 h 47"/>
                  <a:gd name="T12" fmla="*/ 18 w 48"/>
                  <a:gd name="T13" fmla="*/ 0 h 47"/>
                  <a:gd name="T14" fmla="*/ 48 w 48"/>
                  <a:gd name="T15" fmla="*/ 31 h 47"/>
                  <a:gd name="T16" fmla="*/ 48 w 48"/>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7">
                    <a:moveTo>
                      <a:pt x="48" y="47"/>
                    </a:moveTo>
                    <a:cubicBezTo>
                      <a:pt x="42" y="47"/>
                      <a:pt x="42" y="47"/>
                      <a:pt x="42" y="47"/>
                    </a:cubicBezTo>
                    <a:cubicBezTo>
                      <a:pt x="42" y="31"/>
                      <a:pt x="42" y="31"/>
                      <a:pt x="42" y="31"/>
                    </a:cubicBezTo>
                    <a:cubicBezTo>
                      <a:pt x="42" y="17"/>
                      <a:pt x="31" y="7"/>
                      <a:pt x="18" y="7"/>
                    </a:cubicBezTo>
                    <a:cubicBezTo>
                      <a:pt x="13" y="7"/>
                      <a:pt x="9" y="8"/>
                      <a:pt x="4" y="12"/>
                    </a:cubicBezTo>
                    <a:cubicBezTo>
                      <a:pt x="0" y="6"/>
                      <a:pt x="0" y="6"/>
                      <a:pt x="0" y="6"/>
                    </a:cubicBezTo>
                    <a:cubicBezTo>
                      <a:pt x="6" y="2"/>
                      <a:pt x="12" y="0"/>
                      <a:pt x="18" y="0"/>
                    </a:cubicBezTo>
                    <a:cubicBezTo>
                      <a:pt x="35" y="0"/>
                      <a:pt x="48" y="14"/>
                      <a:pt x="48" y="31"/>
                    </a:cubicBezTo>
                    <a:lnTo>
                      <a:pt x="48" y="4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10" name="Freeform 5"/>
            <p:cNvSpPr>
              <a:spLocks/>
            </p:cNvSpPr>
            <p:nvPr/>
          </p:nvSpPr>
          <p:spPr bwMode="auto">
            <a:xfrm>
              <a:off x="2477029" y="2672415"/>
              <a:ext cx="1611663" cy="500780"/>
            </a:xfrm>
            <a:custGeom>
              <a:avLst/>
              <a:gdLst>
                <a:gd name="T0" fmla="*/ 375 w 384"/>
                <a:gd name="T1" fmla="*/ 78 h 117"/>
                <a:gd name="T2" fmla="*/ 359 w 384"/>
                <a:gd name="T3" fmla="*/ 93 h 117"/>
                <a:gd name="T4" fmla="*/ 359 w 384"/>
                <a:gd name="T5" fmla="*/ 52 h 117"/>
                <a:gd name="T6" fmla="*/ 359 w 384"/>
                <a:gd name="T7" fmla="*/ 52 h 117"/>
                <a:gd name="T8" fmla="*/ 307 w 384"/>
                <a:gd name="T9" fmla="*/ 0 h 117"/>
                <a:gd name="T10" fmla="*/ 0 w 384"/>
                <a:gd name="T11" fmla="*/ 0 h 117"/>
                <a:gd name="T12" fmla="*/ 0 w 384"/>
                <a:gd name="T13" fmla="*/ 13 h 117"/>
                <a:gd name="T14" fmla="*/ 307 w 384"/>
                <a:gd name="T15" fmla="*/ 13 h 117"/>
                <a:gd name="T16" fmla="*/ 346 w 384"/>
                <a:gd name="T17" fmla="*/ 52 h 117"/>
                <a:gd name="T18" fmla="*/ 346 w 384"/>
                <a:gd name="T19" fmla="*/ 52 h 117"/>
                <a:gd name="T20" fmla="*/ 346 w 384"/>
                <a:gd name="T21" fmla="*/ 93 h 117"/>
                <a:gd name="T22" fmla="*/ 330 w 384"/>
                <a:gd name="T23" fmla="*/ 78 h 117"/>
                <a:gd name="T24" fmla="*/ 321 w 384"/>
                <a:gd name="T25" fmla="*/ 87 h 117"/>
                <a:gd name="T26" fmla="*/ 352 w 384"/>
                <a:gd name="T27" fmla="*/ 117 h 117"/>
                <a:gd name="T28" fmla="*/ 384 w 384"/>
                <a:gd name="T29" fmla="*/ 87 h 117"/>
                <a:gd name="T30" fmla="*/ 375 w 384"/>
                <a:gd name="T31" fmla="*/ 7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4" h="117">
                  <a:moveTo>
                    <a:pt x="375" y="78"/>
                  </a:moveTo>
                  <a:cubicBezTo>
                    <a:pt x="359" y="93"/>
                    <a:pt x="359" y="93"/>
                    <a:pt x="359" y="93"/>
                  </a:cubicBezTo>
                  <a:cubicBezTo>
                    <a:pt x="359" y="52"/>
                    <a:pt x="359" y="52"/>
                    <a:pt x="359" y="52"/>
                  </a:cubicBezTo>
                  <a:cubicBezTo>
                    <a:pt x="359" y="52"/>
                    <a:pt x="359" y="52"/>
                    <a:pt x="359" y="52"/>
                  </a:cubicBezTo>
                  <a:cubicBezTo>
                    <a:pt x="359" y="23"/>
                    <a:pt x="335" y="0"/>
                    <a:pt x="307" y="0"/>
                  </a:cubicBezTo>
                  <a:cubicBezTo>
                    <a:pt x="0" y="0"/>
                    <a:pt x="0" y="0"/>
                    <a:pt x="0" y="0"/>
                  </a:cubicBezTo>
                  <a:cubicBezTo>
                    <a:pt x="0" y="13"/>
                    <a:pt x="0" y="13"/>
                    <a:pt x="0" y="13"/>
                  </a:cubicBezTo>
                  <a:cubicBezTo>
                    <a:pt x="307" y="13"/>
                    <a:pt x="307" y="13"/>
                    <a:pt x="307" y="13"/>
                  </a:cubicBezTo>
                  <a:cubicBezTo>
                    <a:pt x="328" y="13"/>
                    <a:pt x="346" y="30"/>
                    <a:pt x="346" y="52"/>
                  </a:cubicBezTo>
                  <a:cubicBezTo>
                    <a:pt x="346" y="52"/>
                    <a:pt x="346" y="52"/>
                    <a:pt x="346" y="52"/>
                  </a:cubicBezTo>
                  <a:cubicBezTo>
                    <a:pt x="346" y="93"/>
                    <a:pt x="346" y="93"/>
                    <a:pt x="346" y="93"/>
                  </a:cubicBezTo>
                  <a:cubicBezTo>
                    <a:pt x="330" y="78"/>
                    <a:pt x="330" y="78"/>
                    <a:pt x="330" y="78"/>
                  </a:cubicBezTo>
                  <a:cubicBezTo>
                    <a:pt x="321" y="87"/>
                    <a:pt x="321" y="87"/>
                    <a:pt x="321" y="87"/>
                  </a:cubicBezTo>
                  <a:cubicBezTo>
                    <a:pt x="352" y="117"/>
                    <a:pt x="352" y="117"/>
                    <a:pt x="352" y="117"/>
                  </a:cubicBezTo>
                  <a:cubicBezTo>
                    <a:pt x="384" y="87"/>
                    <a:pt x="384" y="87"/>
                    <a:pt x="384" y="87"/>
                  </a:cubicBezTo>
                  <a:lnTo>
                    <a:pt x="375" y="78"/>
                  </a:lnTo>
                  <a:close/>
                </a:path>
              </a:pathLst>
            </a:custGeom>
            <a:solidFill>
              <a:srgbClr val="D83B01"/>
            </a:solidFill>
            <a:ln>
              <a:noFill/>
            </a:ln>
          </p:spPr>
          <p:txBody>
            <a:bodyPr vert="horz" wrap="square" lIns="124347" tIns="62174" rIns="124347" bIns="62174" numCol="1" anchor="t" anchorCtr="0" compatLnSpc="1">
              <a:prstTxWarp prst="textNoShape">
                <a:avLst/>
              </a:prstTxWarp>
            </a:bodyPr>
            <a:lstStyle/>
            <a:p>
              <a:endParaRPr lang="en-US" sz="2448"/>
            </a:p>
          </p:txBody>
        </p:sp>
        <p:sp>
          <p:nvSpPr>
            <p:cNvPr id="38" name="Freeform 5"/>
            <p:cNvSpPr>
              <a:spLocks/>
            </p:cNvSpPr>
            <p:nvPr/>
          </p:nvSpPr>
          <p:spPr bwMode="auto">
            <a:xfrm flipH="1">
              <a:off x="1861917" y="3545116"/>
              <a:ext cx="1611663" cy="500780"/>
            </a:xfrm>
            <a:custGeom>
              <a:avLst/>
              <a:gdLst>
                <a:gd name="T0" fmla="*/ 375 w 384"/>
                <a:gd name="T1" fmla="*/ 78 h 117"/>
                <a:gd name="T2" fmla="*/ 359 w 384"/>
                <a:gd name="T3" fmla="*/ 93 h 117"/>
                <a:gd name="T4" fmla="*/ 359 w 384"/>
                <a:gd name="T5" fmla="*/ 52 h 117"/>
                <a:gd name="T6" fmla="*/ 359 w 384"/>
                <a:gd name="T7" fmla="*/ 52 h 117"/>
                <a:gd name="T8" fmla="*/ 307 w 384"/>
                <a:gd name="T9" fmla="*/ 0 h 117"/>
                <a:gd name="T10" fmla="*/ 0 w 384"/>
                <a:gd name="T11" fmla="*/ 0 h 117"/>
                <a:gd name="T12" fmla="*/ 0 w 384"/>
                <a:gd name="T13" fmla="*/ 13 h 117"/>
                <a:gd name="T14" fmla="*/ 307 w 384"/>
                <a:gd name="T15" fmla="*/ 13 h 117"/>
                <a:gd name="T16" fmla="*/ 346 w 384"/>
                <a:gd name="T17" fmla="*/ 52 h 117"/>
                <a:gd name="T18" fmla="*/ 346 w 384"/>
                <a:gd name="T19" fmla="*/ 52 h 117"/>
                <a:gd name="T20" fmla="*/ 346 w 384"/>
                <a:gd name="T21" fmla="*/ 93 h 117"/>
                <a:gd name="T22" fmla="*/ 330 w 384"/>
                <a:gd name="T23" fmla="*/ 78 h 117"/>
                <a:gd name="T24" fmla="*/ 321 w 384"/>
                <a:gd name="T25" fmla="*/ 87 h 117"/>
                <a:gd name="T26" fmla="*/ 352 w 384"/>
                <a:gd name="T27" fmla="*/ 117 h 117"/>
                <a:gd name="T28" fmla="*/ 384 w 384"/>
                <a:gd name="T29" fmla="*/ 87 h 117"/>
                <a:gd name="T30" fmla="*/ 375 w 384"/>
                <a:gd name="T31" fmla="*/ 7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4" h="117">
                  <a:moveTo>
                    <a:pt x="375" y="78"/>
                  </a:moveTo>
                  <a:cubicBezTo>
                    <a:pt x="359" y="93"/>
                    <a:pt x="359" y="93"/>
                    <a:pt x="359" y="93"/>
                  </a:cubicBezTo>
                  <a:cubicBezTo>
                    <a:pt x="359" y="52"/>
                    <a:pt x="359" y="52"/>
                    <a:pt x="359" y="52"/>
                  </a:cubicBezTo>
                  <a:cubicBezTo>
                    <a:pt x="359" y="52"/>
                    <a:pt x="359" y="52"/>
                    <a:pt x="359" y="52"/>
                  </a:cubicBezTo>
                  <a:cubicBezTo>
                    <a:pt x="359" y="23"/>
                    <a:pt x="335" y="0"/>
                    <a:pt x="307" y="0"/>
                  </a:cubicBezTo>
                  <a:cubicBezTo>
                    <a:pt x="0" y="0"/>
                    <a:pt x="0" y="0"/>
                    <a:pt x="0" y="0"/>
                  </a:cubicBezTo>
                  <a:cubicBezTo>
                    <a:pt x="0" y="13"/>
                    <a:pt x="0" y="13"/>
                    <a:pt x="0" y="13"/>
                  </a:cubicBezTo>
                  <a:cubicBezTo>
                    <a:pt x="307" y="13"/>
                    <a:pt x="307" y="13"/>
                    <a:pt x="307" y="13"/>
                  </a:cubicBezTo>
                  <a:cubicBezTo>
                    <a:pt x="328" y="13"/>
                    <a:pt x="346" y="30"/>
                    <a:pt x="346" y="52"/>
                  </a:cubicBezTo>
                  <a:cubicBezTo>
                    <a:pt x="346" y="52"/>
                    <a:pt x="346" y="52"/>
                    <a:pt x="346" y="52"/>
                  </a:cubicBezTo>
                  <a:cubicBezTo>
                    <a:pt x="346" y="93"/>
                    <a:pt x="346" y="93"/>
                    <a:pt x="346" y="93"/>
                  </a:cubicBezTo>
                  <a:cubicBezTo>
                    <a:pt x="330" y="78"/>
                    <a:pt x="330" y="78"/>
                    <a:pt x="330" y="78"/>
                  </a:cubicBezTo>
                  <a:cubicBezTo>
                    <a:pt x="321" y="87"/>
                    <a:pt x="321" y="87"/>
                    <a:pt x="321" y="87"/>
                  </a:cubicBezTo>
                  <a:cubicBezTo>
                    <a:pt x="352" y="117"/>
                    <a:pt x="352" y="117"/>
                    <a:pt x="352" y="117"/>
                  </a:cubicBezTo>
                  <a:cubicBezTo>
                    <a:pt x="384" y="87"/>
                    <a:pt x="384" y="87"/>
                    <a:pt x="384" y="87"/>
                  </a:cubicBezTo>
                  <a:lnTo>
                    <a:pt x="375" y="78"/>
                  </a:lnTo>
                  <a:close/>
                </a:path>
              </a:pathLst>
            </a:custGeom>
            <a:solidFill>
              <a:srgbClr val="D83B01"/>
            </a:solidFill>
            <a:ln>
              <a:noFill/>
            </a:ln>
          </p:spPr>
          <p:txBody>
            <a:bodyPr vert="horz" wrap="square" lIns="124347" tIns="62174" rIns="124347" bIns="62174" numCol="1" anchor="t" anchorCtr="0" compatLnSpc="1">
              <a:prstTxWarp prst="textNoShape">
                <a:avLst/>
              </a:prstTxWarp>
            </a:bodyPr>
            <a:lstStyle/>
            <a:p>
              <a:endParaRPr lang="en-US" sz="2448"/>
            </a:p>
          </p:txBody>
        </p:sp>
        <p:sp>
          <p:nvSpPr>
            <p:cNvPr id="39" name="Freeform 5"/>
            <p:cNvSpPr>
              <a:spLocks/>
            </p:cNvSpPr>
            <p:nvPr/>
          </p:nvSpPr>
          <p:spPr bwMode="auto">
            <a:xfrm>
              <a:off x="2477029" y="4642384"/>
              <a:ext cx="1611663" cy="500780"/>
            </a:xfrm>
            <a:custGeom>
              <a:avLst/>
              <a:gdLst>
                <a:gd name="T0" fmla="*/ 375 w 384"/>
                <a:gd name="T1" fmla="*/ 78 h 117"/>
                <a:gd name="T2" fmla="*/ 359 w 384"/>
                <a:gd name="T3" fmla="*/ 93 h 117"/>
                <a:gd name="T4" fmla="*/ 359 w 384"/>
                <a:gd name="T5" fmla="*/ 52 h 117"/>
                <a:gd name="T6" fmla="*/ 359 w 384"/>
                <a:gd name="T7" fmla="*/ 52 h 117"/>
                <a:gd name="T8" fmla="*/ 307 w 384"/>
                <a:gd name="T9" fmla="*/ 0 h 117"/>
                <a:gd name="T10" fmla="*/ 0 w 384"/>
                <a:gd name="T11" fmla="*/ 0 h 117"/>
                <a:gd name="T12" fmla="*/ 0 w 384"/>
                <a:gd name="T13" fmla="*/ 13 h 117"/>
                <a:gd name="T14" fmla="*/ 307 w 384"/>
                <a:gd name="T15" fmla="*/ 13 h 117"/>
                <a:gd name="T16" fmla="*/ 346 w 384"/>
                <a:gd name="T17" fmla="*/ 52 h 117"/>
                <a:gd name="T18" fmla="*/ 346 w 384"/>
                <a:gd name="T19" fmla="*/ 52 h 117"/>
                <a:gd name="T20" fmla="*/ 346 w 384"/>
                <a:gd name="T21" fmla="*/ 93 h 117"/>
                <a:gd name="T22" fmla="*/ 330 w 384"/>
                <a:gd name="T23" fmla="*/ 78 h 117"/>
                <a:gd name="T24" fmla="*/ 321 w 384"/>
                <a:gd name="T25" fmla="*/ 87 h 117"/>
                <a:gd name="T26" fmla="*/ 352 w 384"/>
                <a:gd name="T27" fmla="*/ 117 h 117"/>
                <a:gd name="T28" fmla="*/ 384 w 384"/>
                <a:gd name="T29" fmla="*/ 87 h 117"/>
                <a:gd name="T30" fmla="*/ 375 w 384"/>
                <a:gd name="T31" fmla="*/ 7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4" h="117">
                  <a:moveTo>
                    <a:pt x="375" y="78"/>
                  </a:moveTo>
                  <a:cubicBezTo>
                    <a:pt x="359" y="93"/>
                    <a:pt x="359" y="93"/>
                    <a:pt x="359" y="93"/>
                  </a:cubicBezTo>
                  <a:cubicBezTo>
                    <a:pt x="359" y="52"/>
                    <a:pt x="359" y="52"/>
                    <a:pt x="359" y="52"/>
                  </a:cubicBezTo>
                  <a:cubicBezTo>
                    <a:pt x="359" y="52"/>
                    <a:pt x="359" y="52"/>
                    <a:pt x="359" y="52"/>
                  </a:cubicBezTo>
                  <a:cubicBezTo>
                    <a:pt x="359" y="23"/>
                    <a:pt x="335" y="0"/>
                    <a:pt x="307" y="0"/>
                  </a:cubicBezTo>
                  <a:cubicBezTo>
                    <a:pt x="0" y="0"/>
                    <a:pt x="0" y="0"/>
                    <a:pt x="0" y="0"/>
                  </a:cubicBezTo>
                  <a:cubicBezTo>
                    <a:pt x="0" y="13"/>
                    <a:pt x="0" y="13"/>
                    <a:pt x="0" y="13"/>
                  </a:cubicBezTo>
                  <a:cubicBezTo>
                    <a:pt x="307" y="13"/>
                    <a:pt x="307" y="13"/>
                    <a:pt x="307" y="13"/>
                  </a:cubicBezTo>
                  <a:cubicBezTo>
                    <a:pt x="328" y="13"/>
                    <a:pt x="346" y="30"/>
                    <a:pt x="346" y="52"/>
                  </a:cubicBezTo>
                  <a:cubicBezTo>
                    <a:pt x="346" y="52"/>
                    <a:pt x="346" y="52"/>
                    <a:pt x="346" y="52"/>
                  </a:cubicBezTo>
                  <a:cubicBezTo>
                    <a:pt x="346" y="93"/>
                    <a:pt x="346" y="93"/>
                    <a:pt x="346" y="93"/>
                  </a:cubicBezTo>
                  <a:cubicBezTo>
                    <a:pt x="330" y="78"/>
                    <a:pt x="330" y="78"/>
                    <a:pt x="330" y="78"/>
                  </a:cubicBezTo>
                  <a:cubicBezTo>
                    <a:pt x="321" y="87"/>
                    <a:pt x="321" y="87"/>
                    <a:pt x="321" y="87"/>
                  </a:cubicBezTo>
                  <a:cubicBezTo>
                    <a:pt x="352" y="117"/>
                    <a:pt x="352" y="117"/>
                    <a:pt x="352" y="117"/>
                  </a:cubicBezTo>
                  <a:cubicBezTo>
                    <a:pt x="384" y="87"/>
                    <a:pt x="384" y="87"/>
                    <a:pt x="384" y="87"/>
                  </a:cubicBezTo>
                  <a:lnTo>
                    <a:pt x="375" y="78"/>
                  </a:lnTo>
                  <a:close/>
                </a:path>
              </a:pathLst>
            </a:custGeom>
            <a:solidFill>
              <a:srgbClr val="D83B01"/>
            </a:solidFill>
            <a:ln>
              <a:noFill/>
            </a:ln>
          </p:spPr>
          <p:txBody>
            <a:bodyPr vert="horz" wrap="square" lIns="124347" tIns="62174" rIns="124347" bIns="62174" numCol="1" anchor="t" anchorCtr="0" compatLnSpc="1">
              <a:prstTxWarp prst="textNoShape">
                <a:avLst/>
              </a:prstTxWarp>
            </a:bodyPr>
            <a:lstStyle/>
            <a:p>
              <a:endParaRPr lang="en-US" sz="2448"/>
            </a:p>
          </p:txBody>
        </p:sp>
        <p:sp>
          <p:nvSpPr>
            <p:cNvPr id="42" name="Freeform 5"/>
            <p:cNvSpPr>
              <a:spLocks/>
            </p:cNvSpPr>
            <p:nvPr/>
          </p:nvSpPr>
          <p:spPr bwMode="auto">
            <a:xfrm flipH="1">
              <a:off x="1861917" y="5423649"/>
              <a:ext cx="1611663" cy="500780"/>
            </a:xfrm>
            <a:custGeom>
              <a:avLst/>
              <a:gdLst>
                <a:gd name="T0" fmla="*/ 375 w 384"/>
                <a:gd name="T1" fmla="*/ 78 h 117"/>
                <a:gd name="T2" fmla="*/ 359 w 384"/>
                <a:gd name="T3" fmla="*/ 93 h 117"/>
                <a:gd name="T4" fmla="*/ 359 w 384"/>
                <a:gd name="T5" fmla="*/ 52 h 117"/>
                <a:gd name="T6" fmla="*/ 359 w 384"/>
                <a:gd name="T7" fmla="*/ 52 h 117"/>
                <a:gd name="T8" fmla="*/ 307 w 384"/>
                <a:gd name="T9" fmla="*/ 0 h 117"/>
                <a:gd name="T10" fmla="*/ 0 w 384"/>
                <a:gd name="T11" fmla="*/ 0 h 117"/>
                <a:gd name="T12" fmla="*/ 0 w 384"/>
                <a:gd name="T13" fmla="*/ 13 h 117"/>
                <a:gd name="T14" fmla="*/ 307 w 384"/>
                <a:gd name="T15" fmla="*/ 13 h 117"/>
                <a:gd name="T16" fmla="*/ 346 w 384"/>
                <a:gd name="T17" fmla="*/ 52 h 117"/>
                <a:gd name="T18" fmla="*/ 346 w 384"/>
                <a:gd name="T19" fmla="*/ 52 h 117"/>
                <a:gd name="T20" fmla="*/ 346 w 384"/>
                <a:gd name="T21" fmla="*/ 93 h 117"/>
                <a:gd name="T22" fmla="*/ 330 w 384"/>
                <a:gd name="T23" fmla="*/ 78 h 117"/>
                <a:gd name="T24" fmla="*/ 321 w 384"/>
                <a:gd name="T25" fmla="*/ 87 h 117"/>
                <a:gd name="T26" fmla="*/ 352 w 384"/>
                <a:gd name="T27" fmla="*/ 117 h 117"/>
                <a:gd name="T28" fmla="*/ 384 w 384"/>
                <a:gd name="T29" fmla="*/ 87 h 117"/>
                <a:gd name="T30" fmla="*/ 375 w 384"/>
                <a:gd name="T31" fmla="*/ 7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4" h="117">
                  <a:moveTo>
                    <a:pt x="375" y="78"/>
                  </a:moveTo>
                  <a:cubicBezTo>
                    <a:pt x="359" y="93"/>
                    <a:pt x="359" y="93"/>
                    <a:pt x="359" y="93"/>
                  </a:cubicBezTo>
                  <a:cubicBezTo>
                    <a:pt x="359" y="52"/>
                    <a:pt x="359" y="52"/>
                    <a:pt x="359" y="52"/>
                  </a:cubicBezTo>
                  <a:cubicBezTo>
                    <a:pt x="359" y="52"/>
                    <a:pt x="359" y="52"/>
                    <a:pt x="359" y="52"/>
                  </a:cubicBezTo>
                  <a:cubicBezTo>
                    <a:pt x="359" y="23"/>
                    <a:pt x="335" y="0"/>
                    <a:pt x="307" y="0"/>
                  </a:cubicBezTo>
                  <a:cubicBezTo>
                    <a:pt x="0" y="0"/>
                    <a:pt x="0" y="0"/>
                    <a:pt x="0" y="0"/>
                  </a:cubicBezTo>
                  <a:cubicBezTo>
                    <a:pt x="0" y="13"/>
                    <a:pt x="0" y="13"/>
                    <a:pt x="0" y="13"/>
                  </a:cubicBezTo>
                  <a:cubicBezTo>
                    <a:pt x="307" y="13"/>
                    <a:pt x="307" y="13"/>
                    <a:pt x="307" y="13"/>
                  </a:cubicBezTo>
                  <a:cubicBezTo>
                    <a:pt x="328" y="13"/>
                    <a:pt x="346" y="30"/>
                    <a:pt x="346" y="52"/>
                  </a:cubicBezTo>
                  <a:cubicBezTo>
                    <a:pt x="346" y="52"/>
                    <a:pt x="346" y="52"/>
                    <a:pt x="346" y="52"/>
                  </a:cubicBezTo>
                  <a:cubicBezTo>
                    <a:pt x="346" y="93"/>
                    <a:pt x="346" y="93"/>
                    <a:pt x="346" y="93"/>
                  </a:cubicBezTo>
                  <a:cubicBezTo>
                    <a:pt x="330" y="78"/>
                    <a:pt x="330" y="78"/>
                    <a:pt x="330" y="78"/>
                  </a:cubicBezTo>
                  <a:cubicBezTo>
                    <a:pt x="321" y="87"/>
                    <a:pt x="321" y="87"/>
                    <a:pt x="321" y="87"/>
                  </a:cubicBezTo>
                  <a:cubicBezTo>
                    <a:pt x="352" y="117"/>
                    <a:pt x="352" y="117"/>
                    <a:pt x="352" y="117"/>
                  </a:cubicBezTo>
                  <a:cubicBezTo>
                    <a:pt x="384" y="87"/>
                    <a:pt x="384" y="87"/>
                    <a:pt x="384" y="87"/>
                  </a:cubicBezTo>
                  <a:lnTo>
                    <a:pt x="375" y="78"/>
                  </a:lnTo>
                  <a:close/>
                </a:path>
              </a:pathLst>
            </a:custGeom>
            <a:solidFill>
              <a:srgbClr val="D83B01"/>
            </a:solidFill>
            <a:ln>
              <a:noFill/>
            </a:ln>
          </p:spPr>
          <p:txBody>
            <a:bodyPr vert="horz" wrap="square" lIns="124347" tIns="62174" rIns="124347" bIns="62174" numCol="1" anchor="t" anchorCtr="0" compatLnSpc="1">
              <a:prstTxWarp prst="textNoShape">
                <a:avLst/>
              </a:prstTxWarp>
            </a:bodyPr>
            <a:lstStyle/>
            <a:p>
              <a:endParaRPr lang="en-US" sz="2448"/>
            </a:p>
          </p:txBody>
        </p:sp>
        <p:grpSp>
          <p:nvGrpSpPr>
            <p:cNvPr id="8" name="Group 7"/>
            <p:cNvGrpSpPr/>
            <p:nvPr/>
          </p:nvGrpSpPr>
          <p:grpSpPr>
            <a:xfrm>
              <a:off x="1694923" y="2228442"/>
              <a:ext cx="967087" cy="1064274"/>
              <a:chOff x="1694923" y="2125677"/>
              <a:chExt cx="967087" cy="1064274"/>
            </a:xfrm>
          </p:grpSpPr>
          <p:grpSp>
            <p:nvGrpSpPr>
              <p:cNvPr id="2" name="Group 1"/>
              <p:cNvGrpSpPr/>
              <p:nvPr/>
            </p:nvGrpSpPr>
            <p:grpSpPr>
              <a:xfrm>
                <a:off x="1700200" y="2125677"/>
                <a:ext cx="748064" cy="944754"/>
                <a:chOff x="605611" y="1546635"/>
                <a:chExt cx="409640" cy="517347"/>
              </a:xfrm>
              <a:solidFill>
                <a:schemeClr val="accent2"/>
              </a:solidFill>
            </p:grpSpPr>
            <p:grpSp>
              <p:nvGrpSpPr>
                <p:cNvPr id="72" name="Group 8"/>
                <p:cNvGrpSpPr>
                  <a:grpSpLocks noChangeAspect="1"/>
                </p:cNvGrpSpPr>
                <p:nvPr/>
              </p:nvGrpSpPr>
              <p:grpSpPr bwMode="auto">
                <a:xfrm>
                  <a:off x="649753" y="1612854"/>
                  <a:ext cx="321356" cy="296635"/>
                  <a:chOff x="5121" y="358"/>
                  <a:chExt cx="364" cy="336"/>
                </a:xfrm>
                <a:grpFill/>
              </p:grpSpPr>
              <p:sp>
                <p:nvSpPr>
                  <p:cNvPr id="74" name="Freeform 9"/>
                  <p:cNvSpPr>
                    <a:spLocks noEditPoints="1"/>
                  </p:cNvSpPr>
                  <p:nvPr/>
                </p:nvSpPr>
                <p:spPr bwMode="auto">
                  <a:xfrm>
                    <a:off x="5121" y="506"/>
                    <a:ext cx="188" cy="188"/>
                  </a:xfrm>
                  <a:custGeom>
                    <a:avLst/>
                    <a:gdLst>
                      <a:gd name="T0" fmla="*/ 39 w 78"/>
                      <a:gd name="T1" fmla="*/ 78 h 78"/>
                      <a:gd name="T2" fmla="*/ 0 w 78"/>
                      <a:gd name="T3" fmla="*/ 39 h 78"/>
                      <a:gd name="T4" fmla="*/ 39 w 78"/>
                      <a:gd name="T5" fmla="*/ 0 h 78"/>
                      <a:gd name="T6" fmla="*/ 78 w 78"/>
                      <a:gd name="T7" fmla="*/ 39 h 78"/>
                      <a:gd name="T8" fmla="*/ 39 w 78"/>
                      <a:gd name="T9" fmla="*/ 78 h 78"/>
                      <a:gd name="T10" fmla="*/ 39 w 78"/>
                      <a:gd name="T11" fmla="*/ 8 h 78"/>
                      <a:gd name="T12" fmla="*/ 8 w 78"/>
                      <a:gd name="T13" fmla="*/ 39 h 78"/>
                      <a:gd name="T14" fmla="*/ 39 w 78"/>
                      <a:gd name="T15" fmla="*/ 70 h 78"/>
                      <a:gd name="T16" fmla="*/ 70 w 78"/>
                      <a:gd name="T17" fmla="*/ 39 h 78"/>
                      <a:gd name="T18" fmla="*/ 39 w 78"/>
                      <a:gd name="T19" fmla="*/ 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78"/>
                        </a:moveTo>
                        <a:cubicBezTo>
                          <a:pt x="18" y="78"/>
                          <a:pt x="0" y="60"/>
                          <a:pt x="0" y="39"/>
                        </a:cubicBezTo>
                        <a:cubicBezTo>
                          <a:pt x="0" y="17"/>
                          <a:pt x="18" y="0"/>
                          <a:pt x="39" y="0"/>
                        </a:cubicBezTo>
                        <a:cubicBezTo>
                          <a:pt x="61" y="0"/>
                          <a:pt x="78" y="17"/>
                          <a:pt x="78" y="39"/>
                        </a:cubicBezTo>
                        <a:cubicBezTo>
                          <a:pt x="78" y="60"/>
                          <a:pt x="61" y="78"/>
                          <a:pt x="39" y="78"/>
                        </a:cubicBezTo>
                        <a:close/>
                        <a:moveTo>
                          <a:pt x="39" y="8"/>
                        </a:moveTo>
                        <a:cubicBezTo>
                          <a:pt x="22" y="8"/>
                          <a:pt x="8" y="22"/>
                          <a:pt x="8" y="39"/>
                        </a:cubicBezTo>
                        <a:cubicBezTo>
                          <a:pt x="8" y="56"/>
                          <a:pt x="22" y="70"/>
                          <a:pt x="39" y="70"/>
                        </a:cubicBezTo>
                        <a:cubicBezTo>
                          <a:pt x="56" y="70"/>
                          <a:pt x="70" y="56"/>
                          <a:pt x="70" y="39"/>
                        </a:cubicBezTo>
                        <a:cubicBezTo>
                          <a:pt x="70" y="22"/>
                          <a:pt x="56" y="8"/>
                          <a:pt x="3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5" name="Freeform 10"/>
                  <p:cNvSpPr>
                    <a:spLocks noEditPoints="1"/>
                  </p:cNvSpPr>
                  <p:nvPr/>
                </p:nvSpPr>
                <p:spPr bwMode="auto">
                  <a:xfrm>
                    <a:off x="5183" y="568"/>
                    <a:ext cx="63" cy="63"/>
                  </a:xfrm>
                  <a:custGeom>
                    <a:avLst/>
                    <a:gdLst>
                      <a:gd name="T0" fmla="*/ 13 w 26"/>
                      <a:gd name="T1" fmla="*/ 26 h 26"/>
                      <a:gd name="T2" fmla="*/ 0 w 26"/>
                      <a:gd name="T3" fmla="*/ 13 h 26"/>
                      <a:gd name="T4" fmla="*/ 13 w 26"/>
                      <a:gd name="T5" fmla="*/ 0 h 26"/>
                      <a:gd name="T6" fmla="*/ 26 w 26"/>
                      <a:gd name="T7" fmla="*/ 13 h 26"/>
                      <a:gd name="T8" fmla="*/ 13 w 26"/>
                      <a:gd name="T9" fmla="*/ 26 h 26"/>
                      <a:gd name="T10" fmla="*/ 13 w 26"/>
                      <a:gd name="T11" fmla="*/ 8 h 26"/>
                      <a:gd name="T12" fmla="*/ 8 w 26"/>
                      <a:gd name="T13" fmla="*/ 13 h 26"/>
                      <a:gd name="T14" fmla="*/ 13 w 26"/>
                      <a:gd name="T15" fmla="*/ 18 h 26"/>
                      <a:gd name="T16" fmla="*/ 18 w 26"/>
                      <a:gd name="T17" fmla="*/ 13 h 26"/>
                      <a:gd name="T18" fmla="*/ 13 w 26"/>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26"/>
                        </a:moveTo>
                        <a:cubicBezTo>
                          <a:pt x="6" y="26"/>
                          <a:pt x="0" y="20"/>
                          <a:pt x="0" y="13"/>
                        </a:cubicBezTo>
                        <a:cubicBezTo>
                          <a:pt x="0" y="6"/>
                          <a:pt x="6" y="0"/>
                          <a:pt x="13" y="0"/>
                        </a:cubicBezTo>
                        <a:cubicBezTo>
                          <a:pt x="20" y="0"/>
                          <a:pt x="26" y="6"/>
                          <a:pt x="26" y="13"/>
                        </a:cubicBezTo>
                        <a:cubicBezTo>
                          <a:pt x="26" y="20"/>
                          <a:pt x="20" y="26"/>
                          <a:pt x="13" y="26"/>
                        </a:cubicBezTo>
                        <a:close/>
                        <a:moveTo>
                          <a:pt x="13" y="8"/>
                        </a:moveTo>
                        <a:cubicBezTo>
                          <a:pt x="11" y="8"/>
                          <a:pt x="8" y="10"/>
                          <a:pt x="8" y="13"/>
                        </a:cubicBezTo>
                        <a:cubicBezTo>
                          <a:pt x="8" y="15"/>
                          <a:pt x="11" y="18"/>
                          <a:pt x="13" y="18"/>
                        </a:cubicBezTo>
                        <a:cubicBezTo>
                          <a:pt x="16" y="18"/>
                          <a:pt x="18" y="15"/>
                          <a:pt x="18" y="13"/>
                        </a:cubicBezTo>
                        <a:cubicBezTo>
                          <a:pt x="18" y="10"/>
                          <a:pt x="16" y="8"/>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6" name="Rectangle 11"/>
                  <p:cNvSpPr>
                    <a:spLocks noChangeArrowheads="1"/>
                  </p:cNvSpPr>
                  <p:nvPr/>
                </p:nvSpPr>
                <p:spPr bwMode="auto">
                  <a:xfrm>
                    <a:off x="5174" y="648"/>
                    <a:ext cx="84"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7" name="Freeform 12"/>
                  <p:cNvSpPr>
                    <a:spLocks/>
                  </p:cNvSpPr>
                  <p:nvPr/>
                </p:nvSpPr>
                <p:spPr bwMode="auto">
                  <a:xfrm>
                    <a:off x="5176" y="358"/>
                    <a:ext cx="309" cy="252"/>
                  </a:xfrm>
                  <a:custGeom>
                    <a:avLst/>
                    <a:gdLst>
                      <a:gd name="T0" fmla="*/ 128 w 128"/>
                      <a:gd name="T1" fmla="*/ 88 h 104"/>
                      <a:gd name="T2" fmla="*/ 128 w 128"/>
                      <a:gd name="T3" fmla="*/ 32 h 104"/>
                      <a:gd name="T4" fmla="*/ 56 w 128"/>
                      <a:gd name="T5" fmla="*/ 32 h 104"/>
                      <a:gd name="T6" fmla="*/ 56 w 128"/>
                      <a:gd name="T7" fmla="*/ 0 h 104"/>
                      <a:gd name="T8" fmla="*/ 0 w 128"/>
                      <a:gd name="T9" fmla="*/ 0 h 104"/>
                      <a:gd name="T10" fmla="*/ 0 w 128"/>
                      <a:gd name="T11" fmla="*/ 56 h 104"/>
                      <a:gd name="T12" fmla="*/ 8 w 128"/>
                      <a:gd name="T13" fmla="*/ 53 h 104"/>
                      <a:gd name="T14" fmla="*/ 8 w 128"/>
                      <a:gd name="T15" fmla="*/ 8 h 104"/>
                      <a:gd name="T16" fmla="*/ 48 w 128"/>
                      <a:gd name="T17" fmla="*/ 8 h 104"/>
                      <a:gd name="T18" fmla="*/ 48 w 128"/>
                      <a:gd name="T19" fmla="*/ 32 h 104"/>
                      <a:gd name="T20" fmla="*/ 40 w 128"/>
                      <a:gd name="T21" fmla="*/ 32 h 104"/>
                      <a:gd name="T22" fmla="*/ 40 w 128"/>
                      <a:gd name="T23" fmla="*/ 59 h 104"/>
                      <a:gd name="T24" fmla="*/ 48 w 128"/>
                      <a:gd name="T25" fmla="*/ 65 h 104"/>
                      <a:gd name="T26" fmla="*/ 48 w 128"/>
                      <a:gd name="T27" fmla="*/ 40 h 104"/>
                      <a:gd name="T28" fmla="*/ 120 w 128"/>
                      <a:gd name="T29" fmla="*/ 40 h 104"/>
                      <a:gd name="T30" fmla="*/ 120 w 128"/>
                      <a:gd name="T31" fmla="*/ 80 h 104"/>
                      <a:gd name="T32" fmla="*/ 59 w 128"/>
                      <a:gd name="T33" fmla="*/ 80 h 104"/>
                      <a:gd name="T34" fmla="*/ 62 w 128"/>
                      <a:gd name="T35" fmla="*/ 88 h 104"/>
                      <a:gd name="T36" fmla="*/ 80 w 128"/>
                      <a:gd name="T37" fmla="*/ 88 h 104"/>
                      <a:gd name="T38" fmla="*/ 80 w 128"/>
                      <a:gd name="T39" fmla="*/ 96 h 104"/>
                      <a:gd name="T40" fmla="*/ 64 w 128"/>
                      <a:gd name="T41" fmla="*/ 96 h 104"/>
                      <a:gd name="T42" fmla="*/ 64 w 128"/>
                      <a:gd name="T43" fmla="*/ 104 h 104"/>
                      <a:gd name="T44" fmla="*/ 104 w 128"/>
                      <a:gd name="T45" fmla="*/ 104 h 104"/>
                      <a:gd name="T46" fmla="*/ 104 w 128"/>
                      <a:gd name="T47" fmla="*/ 96 h 104"/>
                      <a:gd name="T48" fmla="*/ 88 w 128"/>
                      <a:gd name="T49" fmla="*/ 96 h 104"/>
                      <a:gd name="T50" fmla="*/ 88 w 128"/>
                      <a:gd name="T51" fmla="*/ 88 h 104"/>
                      <a:gd name="T52" fmla="*/ 128 w 128"/>
                      <a:gd name="T5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04">
                        <a:moveTo>
                          <a:pt x="128" y="88"/>
                        </a:moveTo>
                        <a:cubicBezTo>
                          <a:pt x="128" y="32"/>
                          <a:pt x="128" y="32"/>
                          <a:pt x="128" y="32"/>
                        </a:cubicBezTo>
                        <a:cubicBezTo>
                          <a:pt x="56" y="32"/>
                          <a:pt x="56" y="32"/>
                          <a:pt x="56" y="32"/>
                        </a:cubicBezTo>
                        <a:cubicBezTo>
                          <a:pt x="56" y="0"/>
                          <a:pt x="56" y="0"/>
                          <a:pt x="56" y="0"/>
                        </a:cubicBezTo>
                        <a:cubicBezTo>
                          <a:pt x="0" y="0"/>
                          <a:pt x="0" y="0"/>
                          <a:pt x="0" y="0"/>
                        </a:cubicBezTo>
                        <a:cubicBezTo>
                          <a:pt x="0" y="56"/>
                          <a:pt x="0" y="56"/>
                          <a:pt x="0" y="56"/>
                        </a:cubicBezTo>
                        <a:cubicBezTo>
                          <a:pt x="3" y="55"/>
                          <a:pt x="5" y="54"/>
                          <a:pt x="8" y="53"/>
                        </a:cubicBezTo>
                        <a:cubicBezTo>
                          <a:pt x="8" y="8"/>
                          <a:pt x="8" y="8"/>
                          <a:pt x="8" y="8"/>
                        </a:cubicBezTo>
                        <a:cubicBezTo>
                          <a:pt x="48" y="8"/>
                          <a:pt x="48" y="8"/>
                          <a:pt x="48" y="8"/>
                        </a:cubicBezTo>
                        <a:cubicBezTo>
                          <a:pt x="48" y="32"/>
                          <a:pt x="48" y="32"/>
                          <a:pt x="48" y="32"/>
                        </a:cubicBezTo>
                        <a:cubicBezTo>
                          <a:pt x="40" y="32"/>
                          <a:pt x="40" y="32"/>
                          <a:pt x="40" y="32"/>
                        </a:cubicBezTo>
                        <a:cubicBezTo>
                          <a:pt x="40" y="59"/>
                          <a:pt x="40" y="59"/>
                          <a:pt x="40" y="59"/>
                        </a:cubicBezTo>
                        <a:cubicBezTo>
                          <a:pt x="43" y="61"/>
                          <a:pt x="46" y="63"/>
                          <a:pt x="48" y="65"/>
                        </a:cubicBezTo>
                        <a:cubicBezTo>
                          <a:pt x="48" y="40"/>
                          <a:pt x="48" y="40"/>
                          <a:pt x="48" y="40"/>
                        </a:cubicBezTo>
                        <a:cubicBezTo>
                          <a:pt x="120" y="40"/>
                          <a:pt x="120" y="40"/>
                          <a:pt x="120" y="40"/>
                        </a:cubicBezTo>
                        <a:cubicBezTo>
                          <a:pt x="120" y="80"/>
                          <a:pt x="120" y="80"/>
                          <a:pt x="120" y="80"/>
                        </a:cubicBezTo>
                        <a:cubicBezTo>
                          <a:pt x="59" y="80"/>
                          <a:pt x="59" y="80"/>
                          <a:pt x="59" y="80"/>
                        </a:cubicBezTo>
                        <a:cubicBezTo>
                          <a:pt x="60" y="83"/>
                          <a:pt x="61" y="85"/>
                          <a:pt x="62" y="88"/>
                        </a:cubicBezTo>
                        <a:cubicBezTo>
                          <a:pt x="80" y="88"/>
                          <a:pt x="80" y="88"/>
                          <a:pt x="80" y="88"/>
                        </a:cubicBezTo>
                        <a:cubicBezTo>
                          <a:pt x="80" y="96"/>
                          <a:pt x="80" y="96"/>
                          <a:pt x="80" y="96"/>
                        </a:cubicBezTo>
                        <a:cubicBezTo>
                          <a:pt x="64" y="96"/>
                          <a:pt x="64" y="96"/>
                          <a:pt x="64" y="96"/>
                        </a:cubicBezTo>
                        <a:cubicBezTo>
                          <a:pt x="64" y="104"/>
                          <a:pt x="64" y="104"/>
                          <a:pt x="64" y="104"/>
                        </a:cubicBezTo>
                        <a:cubicBezTo>
                          <a:pt x="104" y="104"/>
                          <a:pt x="104" y="104"/>
                          <a:pt x="104" y="104"/>
                        </a:cubicBezTo>
                        <a:cubicBezTo>
                          <a:pt x="104" y="96"/>
                          <a:pt x="104" y="96"/>
                          <a:pt x="104" y="96"/>
                        </a:cubicBezTo>
                        <a:cubicBezTo>
                          <a:pt x="88" y="96"/>
                          <a:pt x="88" y="96"/>
                          <a:pt x="88" y="96"/>
                        </a:cubicBezTo>
                        <a:cubicBezTo>
                          <a:pt x="88" y="88"/>
                          <a:pt x="88" y="88"/>
                          <a:pt x="88" y="88"/>
                        </a:cubicBezTo>
                        <a:lnTo>
                          <a:pt x="128"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73" name="Freeform 16"/>
                <p:cNvSpPr>
                  <a:spLocks noEditPoints="1"/>
                </p:cNvSpPr>
                <p:nvPr/>
              </p:nvSpPr>
              <p:spPr bwMode="auto">
                <a:xfrm>
                  <a:off x="605611" y="1546635"/>
                  <a:ext cx="409640" cy="517347"/>
                </a:xfrm>
                <a:custGeom>
                  <a:avLst/>
                  <a:gdLst>
                    <a:gd name="T0" fmla="*/ 464 w 464"/>
                    <a:gd name="T1" fmla="*/ 586 h 586"/>
                    <a:gd name="T2" fmla="*/ 0 w 464"/>
                    <a:gd name="T3" fmla="*/ 586 h 586"/>
                    <a:gd name="T4" fmla="*/ 0 w 464"/>
                    <a:gd name="T5" fmla="*/ 0 h 586"/>
                    <a:gd name="T6" fmla="*/ 322 w 464"/>
                    <a:gd name="T7" fmla="*/ 0 h 586"/>
                    <a:gd name="T8" fmla="*/ 464 w 464"/>
                    <a:gd name="T9" fmla="*/ 129 h 586"/>
                    <a:gd name="T10" fmla="*/ 464 w 464"/>
                    <a:gd name="T11" fmla="*/ 586 h 586"/>
                    <a:gd name="T12" fmla="*/ 22 w 464"/>
                    <a:gd name="T13" fmla="*/ 565 h 586"/>
                    <a:gd name="T14" fmla="*/ 442 w 464"/>
                    <a:gd name="T15" fmla="*/ 565 h 586"/>
                    <a:gd name="T16" fmla="*/ 442 w 464"/>
                    <a:gd name="T17" fmla="*/ 139 h 586"/>
                    <a:gd name="T18" fmla="*/ 315 w 464"/>
                    <a:gd name="T19" fmla="*/ 22 h 586"/>
                    <a:gd name="T20" fmla="*/ 22 w 464"/>
                    <a:gd name="T21" fmla="*/ 22 h 586"/>
                    <a:gd name="T22" fmla="*/ 22 w 464"/>
                    <a:gd name="T23" fmla="*/ 565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586">
                      <a:moveTo>
                        <a:pt x="464" y="586"/>
                      </a:moveTo>
                      <a:lnTo>
                        <a:pt x="0" y="586"/>
                      </a:lnTo>
                      <a:lnTo>
                        <a:pt x="0" y="0"/>
                      </a:lnTo>
                      <a:lnTo>
                        <a:pt x="322" y="0"/>
                      </a:lnTo>
                      <a:lnTo>
                        <a:pt x="464" y="129"/>
                      </a:lnTo>
                      <a:lnTo>
                        <a:pt x="464" y="586"/>
                      </a:lnTo>
                      <a:close/>
                      <a:moveTo>
                        <a:pt x="22" y="565"/>
                      </a:moveTo>
                      <a:lnTo>
                        <a:pt x="442" y="565"/>
                      </a:lnTo>
                      <a:lnTo>
                        <a:pt x="442" y="139"/>
                      </a:lnTo>
                      <a:lnTo>
                        <a:pt x="315" y="22"/>
                      </a:lnTo>
                      <a:lnTo>
                        <a:pt x="22" y="22"/>
                      </a:lnTo>
                      <a:lnTo>
                        <a:pt x="22"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dirty="0"/>
                </a:p>
              </p:txBody>
            </p:sp>
          </p:grpSp>
          <p:sp>
            <p:nvSpPr>
              <p:cNvPr id="12" name="TextBox 11"/>
              <p:cNvSpPr txBox="1"/>
              <p:nvPr/>
            </p:nvSpPr>
            <p:spPr>
              <a:xfrm>
                <a:off x="1694923" y="2604135"/>
                <a:ext cx="967087" cy="585816"/>
              </a:xfrm>
              <a:prstGeom prst="rect">
                <a:avLst/>
              </a:prstGeom>
              <a:noFill/>
            </p:spPr>
            <p:txBody>
              <a:bodyPr wrap="square" lIns="186521" tIns="149217" rIns="186521" bIns="149217" rtlCol="0">
                <a:spAutoFit/>
              </a:bodyPr>
              <a:lstStyle/>
              <a:p>
                <a:pPr>
                  <a:lnSpc>
                    <a:spcPct val="90000"/>
                  </a:lnSpc>
                  <a:spcBef>
                    <a:spcPts val="816"/>
                  </a:spcBef>
                </a:pPr>
                <a:r>
                  <a:rPr lang="en-US" sz="1632" dirty="0">
                    <a:gradFill>
                      <a:gsLst>
                        <a:gs pos="31169">
                          <a:schemeClr val="accent2"/>
                        </a:gs>
                        <a:gs pos="74000">
                          <a:schemeClr val="accent2"/>
                        </a:gs>
                      </a:gsLst>
                      <a:lin ang="5400000" scaled="1"/>
                    </a:gradFill>
                  </a:rPr>
                  <a:t>.</a:t>
                </a:r>
                <a:r>
                  <a:rPr lang="en-US" sz="1632" dirty="0" err="1">
                    <a:gradFill>
                      <a:gsLst>
                        <a:gs pos="31169">
                          <a:schemeClr val="accent2"/>
                        </a:gs>
                        <a:gs pos="74000">
                          <a:schemeClr val="accent2"/>
                        </a:gs>
                      </a:gsLst>
                      <a:lin ang="5400000" scaled="1"/>
                    </a:gradFill>
                  </a:rPr>
                  <a:t>msi</a:t>
                </a:r>
                <a:endParaRPr lang="en-US" sz="1632" dirty="0">
                  <a:gradFill>
                    <a:gsLst>
                      <a:gs pos="31169">
                        <a:schemeClr val="accent2"/>
                      </a:gs>
                      <a:gs pos="74000">
                        <a:schemeClr val="accent2"/>
                      </a:gs>
                    </a:gsLst>
                    <a:lin ang="5400000" scaled="1"/>
                  </a:gradFill>
                </a:endParaRPr>
              </a:p>
            </p:txBody>
          </p:sp>
        </p:grpSp>
        <p:grpSp>
          <p:nvGrpSpPr>
            <p:cNvPr id="4" name="Group 3"/>
            <p:cNvGrpSpPr/>
            <p:nvPr/>
          </p:nvGrpSpPr>
          <p:grpSpPr>
            <a:xfrm>
              <a:off x="1646286" y="4170009"/>
              <a:ext cx="1015723" cy="1026449"/>
              <a:chOff x="1646286" y="4080585"/>
              <a:chExt cx="1015723" cy="1026449"/>
            </a:xfrm>
          </p:grpSpPr>
          <p:grpSp>
            <p:nvGrpSpPr>
              <p:cNvPr id="6" name="Group 5"/>
              <p:cNvGrpSpPr/>
              <p:nvPr/>
            </p:nvGrpSpPr>
            <p:grpSpPr>
              <a:xfrm>
                <a:off x="1694924" y="4080585"/>
                <a:ext cx="748064" cy="944754"/>
                <a:chOff x="388548" y="3107715"/>
                <a:chExt cx="409640" cy="517347"/>
              </a:xfrm>
              <a:solidFill>
                <a:schemeClr val="accent2"/>
              </a:solidFill>
            </p:grpSpPr>
            <p:sp>
              <p:nvSpPr>
                <p:cNvPr id="81" name="Freeform 80"/>
                <p:cNvSpPr>
                  <a:spLocks noChangeAspect="1" noEditPoints="1"/>
                </p:cNvSpPr>
                <p:nvPr/>
              </p:nvSpPr>
              <p:spPr bwMode="black">
                <a:xfrm>
                  <a:off x="514912" y="3288250"/>
                  <a:ext cx="156913" cy="156276"/>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grpFill/>
                <a:ln>
                  <a:noFill/>
                </a:ln>
                <a:extLst/>
              </p:spPr>
              <p:txBody>
                <a:bodyPr vert="horz" wrap="square" lIns="93239" tIns="46619" rIns="93239" bIns="46619" numCol="1" anchor="t" anchorCtr="0" compatLnSpc="1">
                  <a:prstTxWarp prst="textNoShape">
                    <a:avLst/>
                  </a:prstTxWarp>
                </a:bodyPr>
                <a:lstStyle/>
                <a:p>
                  <a:endParaRPr lang="en-US" sz="1835" dirty="0">
                    <a:solidFill>
                      <a:schemeClr val="tx2"/>
                    </a:solidFill>
                  </a:endParaRPr>
                </a:p>
              </p:txBody>
            </p:sp>
            <p:sp>
              <p:nvSpPr>
                <p:cNvPr id="82" name="Freeform 16"/>
                <p:cNvSpPr>
                  <a:spLocks noEditPoints="1"/>
                </p:cNvSpPr>
                <p:nvPr/>
              </p:nvSpPr>
              <p:spPr bwMode="auto">
                <a:xfrm>
                  <a:off x="388548" y="3107715"/>
                  <a:ext cx="409640" cy="517347"/>
                </a:xfrm>
                <a:custGeom>
                  <a:avLst/>
                  <a:gdLst>
                    <a:gd name="T0" fmla="*/ 464 w 464"/>
                    <a:gd name="T1" fmla="*/ 586 h 586"/>
                    <a:gd name="T2" fmla="*/ 0 w 464"/>
                    <a:gd name="T3" fmla="*/ 586 h 586"/>
                    <a:gd name="T4" fmla="*/ 0 w 464"/>
                    <a:gd name="T5" fmla="*/ 0 h 586"/>
                    <a:gd name="T6" fmla="*/ 322 w 464"/>
                    <a:gd name="T7" fmla="*/ 0 h 586"/>
                    <a:gd name="T8" fmla="*/ 464 w 464"/>
                    <a:gd name="T9" fmla="*/ 129 h 586"/>
                    <a:gd name="T10" fmla="*/ 464 w 464"/>
                    <a:gd name="T11" fmla="*/ 586 h 586"/>
                    <a:gd name="T12" fmla="*/ 22 w 464"/>
                    <a:gd name="T13" fmla="*/ 565 h 586"/>
                    <a:gd name="T14" fmla="*/ 442 w 464"/>
                    <a:gd name="T15" fmla="*/ 565 h 586"/>
                    <a:gd name="T16" fmla="*/ 442 w 464"/>
                    <a:gd name="T17" fmla="*/ 139 h 586"/>
                    <a:gd name="T18" fmla="*/ 315 w 464"/>
                    <a:gd name="T19" fmla="*/ 22 h 586"/>
                    <a:gd name="T20" fmla="*/ 22 w 464"/>
                    <a:gd name="T21" fmla="*/ 22 h 586"/>
                    <a:gd name="T22" fmla="*/ 22 w 464"/>
                    <a:gd name="T23" fmla="*/ 565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586">
                      <a:moveTo>
                        <a:pt x="464" y="586"/>
                      </a:moveTo>
                      <a:lnTo>
                        <a:pt x="0" y="586"/>
                      </a:lnTo>
                      <a:lnTo>
                        <a:pt x="0" y="0"/>
                      </a:lnTo>
                      <a:lnTo>
                        <a:pt x="322" y="0"/>
                      </a:lnTo>
                      <a:lnTo>
                        <a:pt x="464" y="129"/>
                      </a:lnTo>
                      <a:lnTo>
                        <a:pt x="464" y="586"/>
                      </a:lnTo>
                      <a:close/>
                      <a:moveTo>
                        <a:pt x="22" y="565"/>
                      </a:moveTo>
                      <a:lnTo>
                        <a:pt x="442" y="565"/>
                      </a:lnTo>
                      <a:lnTo>
                        <a:pt x="442" y="139"/>
                      </a:lnTo>
                      <a:lnTo>
                        <a:pt x="315" y="22"/>
                      </a:lnTo>
                      <a:lnTo>
                        <a:pt x="22" y="22"/>
                      </a:lnTo>
                      <a:lnTo>
                        <a:pt x="22"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40" name="TextBox 39"/>
              <p:cNvSpPr txBox="1"/>
              <p:nvPr/>
            </p:nvSpPr>
            <p:spPr>
              <a:xfrm>
                <a:off x="1646286" y="4552629"/>
                <a:ext cx="1015723" cy="554405"/>
              </a:xfrm>
              <a:prstGeom prst="rect">
                <a:avLst/>
              </a:prstGeom>
              <a:noFill/>
            </p:spPr>
            <p:txBody>
              <a:bodyPr wrap="square" lIns="186521" tIns="149217" rIns="186521" bIns="149217" rtlCol="0">
                <a:spAutoFit/>
              </a:bodyPr>
              <a:lstStyle/>
              <a:p>
                <a:pPr>
                  <a:lnSpc>
                    <a:spcPct val="90000"/>
                  </a:lnSpc>
                  <a:spcBef>
                    <a:spcPts val="816"/>
                  </a:spcBef>
                </a:pPr>
                <a:r>
                  <a:rPr lang="en-US" sz="1428" dirty="0">
                    <a:gradFill>
                      <a:gsLst>
                        <a:gs pos="31169">
                          <a:schemeClr val="accent2"/>
                        </a:gs>
                        <a:gs pos="74000">
                          <a:schemeClr val="accent2"/>
                        </a:gs>
                      </a:gsLst>
                      <a:lin ang="5400000" scaled="1"/>
                    </a:gradFill>
                  </a:rPr>
                  <a:t>.appx</a:t>
                </a:r>
              </a:p>
            </p:txBody>
          </p:sp>
        </p:grpSp>
      </p:grpSp>
      <p:sp>
        <p:nvSpPr>
          <p:cNvPr id="43" name="Freeform 69"/>
          <p:cNvSpPr>
            <a:spLocks noEditPoints="1"/>
          </p:cNvSpPr>
          <p:nvPr/>
        </p:nvSpPr>
        <p:spPr bwMode="auto">
          <a:xfrm>
            <a:off x="11592181" y="485114"/>
            <a:ext cx="389511" cy="269220"/>
          </a:xfrm>
          <a:custGeom>
            <a:avLst/>
            <a:gdLst>
              <a:gd name="T0" fmla="*/ 1235 w 1264"/>
              <a:gd name="T1" fmla="*/ 702 h 872"/>
              <a:gd name="T2" fmla="*/ 1233 w 1264"/>
              <a:gd name="T3" fmla="*/ 701 h 872"/>
              <a:gd name="T4" fmla="*/ 1107 w 1264"/>
              <a:gd name="T5" fmla="*/ 575 h 872"/>
              <a:gd name="T6" fmla="*/ 1107 w 1264"/>
              <a:gd name="T7" fmla="*/ 0 h 872"/>
              <a:gd name="T8" fmla="*/ 157 w 1264"/>
              <a:gd name="T9" fmla="*/ 0 h 872"/>
              <a:gd name="T10" fmla="*/ 157 w 1264"/>
              <a:gd name="T11" fmla="*/ 575 h 872"/>
              <a:gd name="T12" fmla="*/ 31 w 1264"/>
              <a:gd name="T13" fmla="*/ 701 h 872"/>
              <a:gd name="T14" fmla="*/ 29 w 1264"/>
              <a:gd name="T15" fmla="*/ 702 h 872"/>
              <a:gd name="T16" fmla="*/ 0 w 1264"/>
              <a:gd name="T17" fmla="*/ 789 h 872"/>
              <a:gd name="T18" fmla="*/ 83 w 1264"/>
              <a:gd name="T19" fmla="*/ 872 h 872"/>
              <a:gd name="T20" fmla="*/ 1181 w 1264"/>
              <a:gd name="T21" fmla="*/ 872 h 872"/>
              <a:gd name="T22" fmla="*/ 1264 w 1264"/>
              <a:gd name="T23" fmla="*/ 789 h 872"/>
              <a:gd name="T24" fmla="*/ 1235 w 1264"/>
              <a:gd name="T25" fmla="*/ 702 h 872"/>
              <a:gd name="T26" fmla="*/ 245 w 1264"/>
              <a:gd name="T27" fmla="*/ 88 h 872"/>
              <a:gd name="T28" fmla="*/ 1019 w 1264"/>
              <a:gd name="T29" fmla="*/ 88 h 872"/>
              <a:gd name="T30" fmla="*/ 1019 w 1264"/>
              <a:gd name="T31" fmla="*/ 549 h 872"/>
              <a:gd name="T32" fmla="*/ 245 w 1264"/>
              <a:gd name="T33" fmla="*/ 549 h 872"/>
              <a:gd name="T34" fmla="*/ 245 w 1264"/>
              <a:gd name="T35" fmla="*/ 88 h 872"/>
              <a:gd name="T36" fmla="*/ 88 w 1264"/>
              <a:gd name="T37" fmla="*/ 784 h 872"/>
              <a:gd name="T38" fmla="*/ 97 w 1264"/>
              <a:gd name="T39" fmla="*/ 759 h 872"/>
              <a:gd name="T40" fmla="*/ 219 w 1264"/>
              <a:gd name="T41" fmla="*/ 637 h 872"/>
              <a:gd name="T42" fmla="*/ 1045 w 1264"/>
              <a:gd name="T43" fmla="*/ 637 h 872"/>
              <a:gd name="T44" fmla="*/ 1167 w 1264"/>
              <a:gd name="T45" fmla="*/ 759 h 872"/>
              <a:gd name="T46" fmla="*/ 1176 w 1264"/>
              <a:gd name="T47" fmla="*/ 784 h 872"/>
              <a:gd name="T48" fmla="*/ 88 w 1264"/>
              <a:gd name="T49" fmla="*/ 78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4" h="872">
                <a:moveTo>
                  <a:pt x="1235" y="702"/>
                </a:moveTo>
                <a:cubicBezTo>
                  <a:pt x="1233" y="701"/>
                  <a:pt x="1233" y="701"/>
                  <a:pt x="1233" y="701"/>
                </a:cubicBezTo>
                <a:cubicBezTo>
                  <a:pt x="1107" y="575"/>
                  <a:pt x="1107" y="575"/>
                  <a:pt x="1107" y="575"/>
                </a:cubicBezTo>
                <a:cubicBezTo>
                  <a:pt x="1107" y="0"/>
                  <a:pt x="1107" y="0"/>
                  <a:pt x="1107" y="0"/>
                </a:cubicBezTo>
                <a:cubicBezTo>
                  <a:pt x="157" y="0"/>
                  <a:pt x="157" y="0"/>
                  <a:pt x="157" y="0"/>
                </a:cubicBezTo>
                <a:cubicBezTo>
                  <a:pt x="157" y="575"/>
                  <a:pt x="157" y="575"/>
                  <a:pt x="157" y="575"/>
                </a:cubicBezTo>
                <a:cubicBezTo>
                  <a:pt x="31" y="701"/>
                  <a:pt x="31" y="701"/>
                  <a:pt x="31" y="701"/>
                </a:cubicBezTo>
                <a:cubicBezTo>
                  <a:pt x="29" y="702"/>
                  <a:pt x="29" y="702"/>
                  <a:pt x="29" y="702"/>
                </a:cubicBezTo>
                <a:cubicBezTo>
                  <a:pt x="10" y="726"/>
                  <a:pt x="0" y="757"/>
                  <a:pt x="0" y="789"/>
                </a:cubicBezTo>
                <a:cubicBezTo>
                  <a:pt x="0" y="835"/>
                  <a:pt x="37" y="872"/>
                  <a:pt x="83" y="872"/>
                </a:cubicBezTo>
                <a:cubicBezTo>
                  <a:pt x="1181" y="872"/>
                  <a:pt x="1181" y="872"/>
                  <a:pt x="1181" y="872"/>
                </a:cubicBezTo>
                <a:cubicBezTo>
                  <a:pt x="1227" y="872"/>
                  <a:pt x="1264" y="835"/>
                  <a:pt x="1264" y="789"/>
                </a:cubicBezTo>
                <a:cubicBezTo>
                  <a:pt x="1264" y="757"/>
                  <a:pt x="1254" y="726"/>
                  <a:pt x="1235" y="702"/>
                </a:cubicBezTo>
                <a:close/>
                <a:moveTo>
                  <a:pt x="245" y="88"/>
                </a:moveTo>
                <a:cubicBezTo>
                  <a:pt x="1019" y="88"/>
                  <a:pt x="1019" y="88"/>
                  <a:pt x="1019" y="88"/>
                </a:cubicBezTo>
                <a:cubicBezTo>
                  <a:pt x="1019" y="549"/>
                  <a:pt x="1019" y="549"/>
                  <a:pt x="1019" y="549"/>
                </a:cubicBezTo>
                <a:cubicBezTo>
                  <a:pt x="245" y="549"/>
                  <a:pt x="245" y="549"/>
                  <a:pt x="245" y="549"/>
                </a:cubicBezTo>
                <a:lnTo>
                  <a:pt x="245" y="88"/>
                </a:lnTo>
                <a:close/>
                <a:moveTo>
                  <a:pt x="88" y="784"/>
                </a:moveTo>
                <a:cubicBezTo>
                  <a:pt x="89" y="775"/>
                  <a:pt x="92" y="766"/>
                  <a:pt x="97" y="759"/>
                </a:cubicBezTo>
                <a:cubicBezTo>
                  <a:pt x="219" y="637"/>
                  <a:pt x="219" y="637"/>
                  <a:pt x="219" y="637"/>
                </a:cubicBezTo>
                <a:cubicBezTo>
                  <a:pt x="1045" y="637"/>
                  <a:pt x="1045" y="637"/>
                  <a:pt x="1045" y="637"/>
                </a:cubicBezTo>
                <a:cubicBezTo>
                  <a:pt x="1167" y="759"/>
                  <a:pt x="1167" y="759"/>
                  <a:pt x="1167" y="759"/>
                </a:cubicBezTo>
                <a:cubicBezTo>
                  <a:pt x="1172" y="766"/>
                  <a:pt x="1175" y="775"/>
                  <a:pt x="1176" y="784"/>
                </a:cubicBezTo>
                <a:lnTo>
                  <a:pt x="88" y="784"/>
                </a:lnTo>
                <a:close/>
              </a:path>
            </a:pathLst>
          </a:custGeom>
          <a:solidFill>
            <a:schemeClr val="accent1"/>
          </a:solidFill>
          <a:ln>
            <a:noFill/>
          </a:ln>
        </p:spPr>
        <p:txBody>
          <a:bodyPr vert="horz" wrap="square" lIns="124347" tIns="62174" rIns="124347" bIns="62174" numCol="1" anchor="t" anchorCtr="0" compatLnSpc="1">
            <a:prstTxWarp prst="textNoShape">
              <a:avLst/>
            </a:prstTxWarp>
          </a:bodyPr>
          <a:lstStyle/>
          <a:p>
            <a:endParaRPr lang="en-US" sz="2448" dirty="0"/>
          </a:p>
        </p:txBody>
      </p:sp>
    </p:spTree>
    <p:extLst>
      <p:ext uri="{BB962C8B-B14F-4D97-AF65-F5344CB8AC3E}">
        <p14:creationId xmlns:p14="http://schemas.microsoft.com/office/powerpoint/2010/main" val="39010184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type="body" sz="quarter" idx="10"/>
          </p:nvPr>
        </p:nvSpPr>
        <p:spPr>
          <a:xfrm>
            <a:off x="274638" y="4733221"/>
            <a:ext cx="11887200" cy="1471172"/>
          </a:xfrm>
        </p:spPr>
        <p:txBody>
          <a:bodyPr/>
          <a:lstStyle/>
          <a:p>
            <a:pPr marL="288925" lvl="1" indent="-288925">
              <a:buClr>
                <a:schemeClr val="tx1"/>
              </a:buClr>
            </a:pPr>
            <a:r>
              <a:rPr lang="en-US" sz="2000" spc="-102" dirty="0">
                <a:ln w="3175">
                  <a:noFill/>
                </a:ln>
                <a:gradFill>
                  <a:gsLst>
                    <a:gs pos="0">
                      <a:schemeClr val="tx2"/>
                    </a:gs>
                    <a:gs pos="100000">
                      <a:schemeClr val="tx2"/>
                    </a:gs>
                  </a:gsLst>
                  <a:lin ang="5400000" scaled="0"/>
                </a:gradFill>
                <a:cs typeface="Segoe UI" pitchFamily="34" charset="0"/>
              </a:rPr>
              <a:t>Convert</a:t>
            </a:r>
            <a:r>
              <a:rPr lang="en-US" sz="2000" dirty="0"/>
              <a:t> your app to improve the user’s installation and uninstallation process, while keeping </a:t>
            </a:r>
            <a:br>
              <a:rPr lang="en-US" sz="2000" dirty="0"/>
            </a:br>
            <a:r>
              <a:rPr lang="en-US" sz="2000" dirty="0"/>
              <a:t>the PC clean</a:t>
            </a:r>
          </a:p>
          <a:p>
            <a:pPr marL="288925" lvl="1" indent="-288925">
              <a:buClr>
                <a:schemeClr val="tx1"/>
              </a:buClr>
            </a:pPr>
            <a:r>
              <a:rPr lang="en-US" sz="2000" spc="-102" dirty="0">
                <a:ln w="3175">
                  <a:noFill/>
                </a:ln>
                <a:gradFill>
                  <a:gsLst>
                    <a:gs pos="0">
                      <a:schemeClr val="tx2"/>
                    </a:gs>
                    <a:gs pos="100000">
                      <a:schemeClr val="tx2"/>
                    </a:gs>
                  </a:gsLst>
                  <a:lin ang="5400000" scaled="0"/>
                </a:gradFill>
                <a:cs typeface="Segoe UI" pitchFamily="34" charset="0"/>
              </a:rPr>
              <a:t>Enhance</a:t>
            </a:r>
            <a:r>
              <a:rPr lang="en-US" sz="2000" dirty="0"/>
              <a:t> and </a:t>
            </a:r>
            <a:r>
              <a:rPr lang="en-US" sz="2000" spc="-102" dirty="0">
                <a:ln w="3175">
                  <a:noFill/>
                </a:ln>
                <a:gradFill>
                  <a:gsLst>
                    <a:gs pos="0">
                      <a:schemeClr val="tx2"/>
                    </a:gs>
                    <a:gs pos="100000">
                      <a:schemeClr val="tx2"/>
                    </a:gs>
                  </a:gsLst>
                  <a:lin ang="5400000" scaled="0"/>
                </a:gradFill>
                <a:cs typeface="Segoe UI" pitchFamily="34" charset="0"/>
              </a:rPr>
              <a:t>extend</a:t>
            </a:r>
            <a:r>
              <a:rPr lang="en-US" sz="2000" dirty="0"/>
              <a:t> the app to light up new Windows 10 features, while </a:t>
            </a:r>
            <a:r>
              <a:rPr lang="en-US" sz="2000" spc="-102" dirty="0">
                <a:ln w="3175">
                  <a:noFill/>
                </a:ln>
                <a:gradFill>
                  <a:gsLst>
                    <a:gs pos="0">
                      <a:schemeClr val="tx2"/>
                    </a:gs>
                    <a:gs pos="100000">
                      <a:schemeClr val="tx2"/>
                    </a:gs>
                  </a:gsLst>
                  <a:lin ang="5400000" scaled="0"/>
                </a:gradFill>
                <a:cs typeface="Segoe UI" pitchFamily="34" charset="0"/>
              </a:rPr>
              <a:t>migrating</a:t>
            </a:r>
            <a:r>
              <a:rPr lang="en-US" sz="2000" dirty="0"/>
              <a:t> over time</a:t>
            </a:r>
          </a:p>
          <a:p>
            <a:pPr marL="288925" lvl="1" indent="-288925">
              <a:buClr>
                <a:schemeClr val="tx1"/>
              </a:buClr>
            </a:pPr>
            <a:r>
              <a:rPr lang="en-US" sz="2000" dirty="0"/>
              <a:t>Finally, </a:t>
            </a:r>
            <a:r>
              <a:rPr lang="en-US" sz="2000" spc="-102" dirty="0">
                <a:ln w="3175">
                  <a:noFill/>
                </a:ln>
                <a:gradFill>
                  <a:gsLst>
                    <a:gs pos="0">
                      <a:schemeClr val="tx2"/>
                    </a:gs>
                    <a:gs pos="100000">
                      <a:schemeClr val="tx2"/>
                    </a:gs>
                  </a:gsLst>
                  <a:lin ang="5400000" scaled="0"/>
                </a:gradFill>
                <a:cs typeface="Segoe UI" pitchFamily="34" charset="0"/>
              </a:rPr>
              <a:t>expand</a:t>
            </a:r>
            <a:r>
              <a:rPr lang="en-US" sz="2000" dirty="0"/>
              <a:t> to all Windows 10 devices like PC, Xbox One and </a:t>
            </a:r>
            <a:r>
              <a:rPr lang="en-US" sz="2000" dirty="0" err="1"/>
              <a:t>Hololens</a:t>
            </a:r>
            <a:endParaRPr lang="en-US" sz="2000" dirty="0"/>
          </a:p>
        </p:txBody>
      </p:sp>
      <p:sp>
        <p:nvSpPr>
          <p:cNvPr id="3" name="Title 2"/>
          <p:cNvSpPr>
            <a:spLocks noGrp="1"/>
          </p:cNvSpPr>
          <p:nvPr>
            <p:ph type="title"/>
          </p:nvPr>
        </p:nvSpPr>
        <p:spPr/>
        <p:txBody>
          <a:bodyPr/>
          <a:lstStyle/>
          <a:p>
            <a:r>
              <a:rPr lang="en-US" dirty="0"/>
              <a:t>Existing desktop apps</a:t>
            </a:r>
          </a:p>
        </p:txBody>
      </p:sp>
      <p:sp>
        <p:nvSpPr>
          <p:cNvPr id="70" name="Freeform 69"/>
          <p:cNvSpPr>
            <a:spLocks noEditPoints="1"/>
          </p:cNvSpPr>
          <p:nvPr/>
        </p:nvSpPr>
        <p:spPr bwMode="auto">
          <a:xfrm>
            <a:off x="11592181" y="485114"/>
            <a:ext cx="389511" cy="269220"/>
          </a:xfrm>
          <a:custGeom>
            <a:avLst/>
            <a:gdLst>
              <a:gd name="T0" fmla="*/ 1235 w 1264"/>
              <a:gd name="T1" fmla="*/ 702 h 872"/>
              <a:gd name="T2" fmla="*/ 1233 w 1264"/>
              <a:gd name="T3" fmla="*/ 701 h 872"/>
              <a:gd name="T4" fmla="*/ 1107 w 1264"/>
              <a:gd name="T5" fmla="*/ 575 h 872"/>
              <a:gd name="T6" fmla="*/ 1107 w 1264"/>
              <a:gd name="T7" fmla="*/ 0 h 872"/>
              <a:gd name="T8" fmla="*/ 157 w 1264"/>
              <a:gd name="T9" fmla="*/ 0 h 872"/>
              <a:gd name="T10" fmla="*/ 157 w 1264"/>
              <a:gd name="T11" fmla="*/ 575 h 872"/>
              <a:gd name="T12" fmla="*/ 31 w 1264"/>
              <a:gd name="T13" fmla="*/ 701 h 872"/>
              <a:gd name="T14" fmla="*/ 29 w 1264"/>
              <a:gd name="T15" fmla="*/ 702 h 872"/>
              <a:gd name="T16" fmla="*/ 0 w 1264"/>
              <a:gd name="T17" fmla="*/ 789 h 872"/>
              <a:gd name="T18" fmla="*/ 83 w 1264"/>
              <a:gd name="T19" fmla="*/ 872 h 872"/>
              <a:gd name="T20" fmla="*/ 1181 w 1264"/>
              <a:gd name="T21" fmla="*/ 872 h 872"/>
              <a:gd name="T22" fmla="*/ 1264 w 1264"/>
              <a:gd name="T23" fmla="*/ 789 h 872"/>
              <a:gd name="T24" fmla="*/ 1235 w 1264"/>
              <a:gd name="T25" fmla="*/ 702 h 872"/>
              <a:gd name="T26" fmla="*/ 245 w 1264"/>
              <a:gd name="T27" fmla="*/ 88 h 872"/>
              <a:gd name="T28" fmla="*/ 1019 w 1264"/>
              <a:gd name="T29" fmla="*/ 88 h 872"/>
              <a:gd name="T30" fmla="*/ 1019 w 1264"/>
              <a:gd name="T31" fmla="*/ 549 h 872"/>
              <a:gd name="T32" fmla="*/ 245 w 1264"/>
              <a:gd name="T33" fmla="*/ 549 h 872"/>
              <a:gd name="T34" fmla="*/ 245 w 1264"/>
              <a:gd name="T35" fmla="*/ 88 h 872"/>
              <a:gd name="T36" fmla="*/ 88 w 1264"/>
              <a:gd name="T37" fmla="*/ 784 h 872"/>
              <a:gd name="T38" fmla="*/ 97 w 1264"/>
              <a:gd name="T39" fmla="*/ 759 h 872"/>
              <a:gd name="T40" fmla="*/ 219 w 1264"/>
              <a:gd name="T41" fmla="*/ 637 h 872"/>
              <a:gd name="T42" fmla="*/ 1045 w 1264"/>
              <a:gd name="T43" fmla="*/ 637 h 872"/>
              <a:gd name="T44" fmla="*/ 1167 w 1264"/>
              <a:gd name="T45" fmla="*/ 759 h 872"/>
              <a:gd name="T46" fmla="*/ 1176 w 1264"/>
              <a:gd name="T47" fmla="*/ 784 h 872"/>
              <a:gd name="T48" fmla="*/ 88 w 1264"/>
              <a:gd name="T49" fmla="*/ 78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64" h="872">
                <a:moveTo>
                  <a:pt x="1235" y="702"/>
                </a:moveTo>
                <a:cubicBezTo>
                  <a:pt x="1233" y="701"/>
                  <a:pt x="1233" y="701"/>
                  <a:pt x="1233" y="701"/>
                </a:cubicBezTo>
                <a:cubicBezTo>
                  <a:pt x="1107" y="575"/>
                  <a:pt x="1107" y="575"/>
                  <a:pt x="1107" y="575"/>
                </a:cubicBezTo>
                <a:cubicBezTo>
                  <a:pt x="1107" y="0"/>
                  <a:pt x="1107" y="0"/>
                  <a:pt x="1107" y="0"/>
                </a:cubicBezTo>
                <a:cubicBezTo>
                  <a:pt x="157" y="0"/>
                  <a:pt x="157" y="0"/>
                  <a:pt x="157" y="0"/>
                </a:cubicBezTo>
                <a:cubicBezTo>
                  <a:pt x="157" y="575"/>
                  <a:pt x="157" y="575"/>
                  <a:pt x="157" y="575"/>
                </a:cubicBezTo>
                <a:cubicBezTo>
                  <a:pt x="31" y="701"/>
                  <a:pt x="31" y="701"/>
                  <a:pt x="31" y="701"/>
                </a:cubicBezTo>
                <a:cubicBezTo>
                  <a:pt x="29" y="702"/>
                  <a:pt x="29" y="702"/>
                  <a:pt x="29" y="702"/>
                </a:cubicBezTo>
                <a:cubicBezTo>
                  <a:pt x="10" y="726"/>
                  <a:pt x="0" y="757"/>
                  <a:pt x="0" y="789"/>
                </a:cubicBezTo>
                <a:cubicBezTo>
                  <a:pt x="0" y="835"/>
                  <a:pt x="37" y="872"/>
                  <a:pt x="83" y="872"/>
                </a:cubicBezTo>
                <a:cubicBezTo>
                  <a:pt x="1181" y="872"/>
                  <a:pt x="1181" y="872"/>
                  <a:pt x="1181" y="872"/>
                </a:cubicBezTo>
                <a:cubicBezTo>
                  <a:pt x="1227" y="872"/>
                  <a:pt x="1264" y="835"/>
                  <a:pt x="1264" y="789"/>
                </a:cubicBezTo>
                <a:cubicBezTo>
                  <a:pt x="1264" y="757"/>
                  <a:pt x="1254" y="726"/>
                  <a:pt x="1235" y="702"/>
                </a:cubicBezTo>
                <a:close/>
                <a:moveTo>
                  <a:pt x="245" y="88"/>
                </a:moveTo>
                <a:cubicBezTo>
                  <a:pt x="1019" y="88"/>
                  <a:pt x="1019" y="88"/>
                  <a:pt x="1019" y="88"/>
                </a:cubicBezTo>
                <a:cubicBezTo>
                  <a:pt x="1019" y="549"/>
                  <a:pt x="1019" y="549"/>
                  <a:pt x="1019" y="549"/>
                </a:cubicBezTo>
                <a:cubicBezTo>
                  <a:pt x="245" y="549"/>
                  <a:pt x="245" y="549"/>
                  <a:pt x="245" y="549"/>
                </a:cubicBezTo>
                <a:lnTo>
                  <a:pt x="245" y="88"/>
                </a:lnTo>
                <a:close/>
                <a:moveTo>
                  <a:pt x="88" y="784"/>
                </a:moveTo>
                <a:cubicBezTo>
                  <a:pt x="89" y="775"/>
                  <a:pt x="92" y="766"/>
                  <a:pt x="97" y="759"/>
                </a:cubicBezTo>
                <a:cubicBezTo>
                  <a:pt x="219" y="637"/>
                  <a:pt x="219" y="637"/>
                  <a:pt x="219" y="637"/>
                </a:cubicBezTo>
                <a:cubicBezTo>
                  <a:pt x="1045" y="637"/>
                  <a:pt x="1045" y="637"/>
                  <a:pt x="1045" y="637"/>
                </a:cubicBezTo>
                <a:cubicBezTo>
                  <a:pt x="1167" y="759"/>
                  <a:pt x="1167" y="759"/>
                  <a:pt x="1167" y="759"/>
                </a:cubicBezTo>
                <a:cubicBezTo>
                  <a:pt x="1172" y="766"/>
                  <a:pt x="1175" y="775"/>
                  <a:pt x="1176" y="784"/>
                </a:cubicBezTo>
                <a:lnTo>
                  <a:pt x="88" y="784"/>
                </a:lnTo>
                <a:close/>
              </a:path>
            </a:pathLst>
          </a:custGeom>
          <a:solidFill>
            <a:schemeClr val="tx2"/>
          </a:solidFill>
          <a:ln>
            <a:noFill/>
          </a:ln>
        </p:spPr>
        <p:txBody>
          <a:bodyPr vert="horz" wrap="square" lIns="124347" tIns="62174" rIns="124347" bIns="62174" numCol="1" anchor="t" anchorCtr="0" compatLnSpc="1">
            <a:prstTxWarp prst="textNoShape">
              <a:avLst/>
            </a:prstTxWarp>
          </a:bodyPr>
          <a:lstStyle/>
          <a:p>
            <a:endParaRPr lang="en-US" sz="2448" dirty="0">
              <a:solidFill>
                <a:schemeClr val="tx2"/>
              </a:solidFill>
            </a:endParaRPr>
          </a:p>
        </p:txBody>
      </p:sp>
      <p:sp>
        <p:nvSpPr>
          <p:cNvPr id="71" name="TextBox 70"/>
          <p:cNvSpPr txBox="1"/>
          <p:nvPr/>
        </p:nvSpPr>
        <p:spPr>
          <a:xfrm>
            <a:off x="275480" y="1028409"/>
            <a:ext cx="11885514" cy="633747"/>
          </a:xfrm>
          <a:prstGeom prst="rect">
            <a:avLst/>
          </a:prstGeom>
          <a:noFill/>
        </p:spPr>
        <p:txBody>
          <a:bodyPr wrap="square" lIns="186521" tIns="149217" rIns="186521" bIns="149217" rtlCol="0">
            <a:spAutoFit/>
          </a:bodyPr>
          <a:lstStyle/>
          <a:p>
            <a:pPr>
              <a:lnSpc>
                <a:spcPct val="90000"/>
              </a:lnSpc>
              <a:spcBef>
                <a:spcPts val="816"/>
              </a:spcBef>
            </a:pPr>
            <a:r>
              <a:rPr lang="en-US" sz="2400" spc="-102" dirty="0">
                <a:ln w="3175">
                  <a:noFill/>
                </a:ln>
                <a:gradFill>
                  <a:gsLst>
                    <a:gs pos="0">
                      <a:schemeClr val="tx2"/>
                    </a:gs>
                    <a:gs pos="100000">
                      <a:schemeClr val="tx2"/>
                    </a:gs>
                  </a:gsLst>
                  <a:lin ang="5400000" scaled="0"/>
                </a:gradFill>
                <a:latin typeface="+mj-lt"/>
                <a:cs typeface="Segoe UI" pitchFamily="34" charset="0"/>
              </a:rPr>
              <a:t>Bringing your existing desktop apps to the Universal Windows Platform</a:t>
            </a:r>
          </a:p>
        </p:txBody>
      </p:sp>
      <p:grpSp>
        <p:nvGrpSpPr>
          <p:cNvPr id="14" name="Group 13"/>
          <p:cNvGrpSpPr/>
          <p:nvPr/>
        </p:nvGrpSpPr>
        <p:grpSpPr>
          <a:xfrm>
            <a:off x="486687" y="2019820"/>
            <a:ext cx="1891112" cy="1891112"/>
            <a:chOff x="361950" y="1317484"/>
            <a:chExt cx="1390650" cy="1390650"/>
          </a:xfrm>
        </p:grpSpPr>
        <p:sp>
          <p:nvSpPr>
            <p:cNvPr id="4" name="Rectangle 3"/>
            <p:cNvSpPr/>
            <p:nvPr/>
          </p:nvSpPr>
          <p:spPr>
            <a:xfrm>
              <a:off x="361950" y="1317484"/>
              <a:ext cx="1390650" cy="1390650"/>
            </a:xfrm>
            <a:prstGeom prst="rect">
              <a:avLst/>
            </a:prstGeom>
            <a:noFill/>
            <a:ln w="38100" cap="sq">
              <a:solidFill>
                <a:srgbClr val="0078D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24347" rIns="0" bIns="149217" numCol="1" spcCol="0" rtlCol="0" fromWordArt="0" anchor="t" anchorCtr="0" forceAA="0" compatLnSpc="1">
              <a:prstTxWarp prst="textNoShape">
                <a:avLst/>
              </a:prstTxWarp>
              <a:noAutofit/>
            </a:bodyPr>
            <a:lstStyle/>
            <a:p>
              <a:pPr>
                <a:lnSpc>
                  <a:spcPct val="90000"/>
                </a:lnSpc>
                <a:spcBef>
                  <a:spcPts val="816"/>
                </a:spcBef>
              </a:pPr>
              <a:r>
                <a:rPr lang="en-US" sz="1200" dirty="0">
                  <a:gradFill>
                    <a:gsLst>
                      <a:gs pos="22078">
                        <a:schemeClr val="accent2"/>
                      </a:gs>
                      <a:gs pos="77000">
                        <a:schemeClr val="accent2"/>
                      </a:gs>
                    </a:gsLst>
                    <a:lin ang="5400000" scaled="0"/>
                  </a:gradFill>
                </a:rPr>
                <a:t>Universal </a:t>
              </a:r>
              <a:br>
                <a:rPr lang="en-US" sz="1200" dirty="0">
                  <a:gradFill>
                    <a:gsLst>
                      <a:gs pos="22078">
                        <a:schemeClr val="accent2"/>
                      </a:gs>
                      <a:gs pos="77000">
                        <a:schemeClr val="accent2"/>
                      </a:gs>
                    </a:gsLst>
                    <a:lin ang="5400000" scaled="0"/>
                  </a:gradFill>
                </a:rPr>
              </a:br>
              <a:r>
                <a:rPr lang="en-US" sz="1200" dirty="0">
                  <a:gradFill>
                    <a:gsLst>
                      <a:gs pos="22078">
                        <a:schemeClr val="accent2"/>
                      </a:gs>
                      <a:gs pos="77000">
                        <a:schemeClr val="accent2"/>
                      </a:gs>
                    </a:gsLst>
                    <a:lin ang="5400000" scaled="0"/>
                  </a:gradFill>
                </a:rPr>
                <a:t>Windows Package</a:t>
              </a:r>
            </a:p>
          </p:txBody>
        </p:sp>
        <p:sp>
          <p:nvSpPr>
            <p:cNvPr id="72" name="Rectangle 71"/>
            <p:cNvSpPr/>
            <p:nvPr/>
          </p:nvSpPr>
          <p:spPr>
            <a:xfrm>
              <a:off x="466725" y="1758119"/>
              <a:ext cx="1181100" cy="635515"/>
            </a:xfrm>
            <a:prstGeom prst="rect">
              <a:avLst/>
            </a:prstGeom>
            <a:noFill/>
            <a:ln w="19050" cap="sq">
              <a:solidFill>
                <a:srgbClr val="52525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49217" rIns="186521" bIns="149217" numCol="1" spcCol="0" rtlCol="0" fromWordArt="0" anchor="t" anchorCtr="0" forceAA="0" compatLnSpc="1">
              <a:prstTxWarp prst="textNoShape">
                <a:avLst/>
              </a:prstTxWarp>
              <a:noAutofit/>
            </a:bodyPr>
            <a:lstStyle/>
            <a:p>
              <a:pPr>
                <a:lnSpc>
                  <a:spcPct val="90000"/>
                </a:lnSpc>
                <a:spcBef>
                  <a:spcPts val="816"/>
                </a:spcBef>
              </a:pPr>
              <a:r>
                <a:rPr lang="en-US" sz="1224" dirty="0">
                  <a:gradFill>
                    <a:gsLst>
                      <a:gs pos="7792">
                        <a:schemeClr val="tx1"/>
                      </a:gs>
                      <a:gs pos="79000">
                        <a:schemeClr val="tx1"/>
                      </a:gs>
                    </a:gsLst>
                    <a:lin ang="5400000" scaled="0"/>
                  </a:gradFill>
                </a:rPr>
                <a:t>Desktop app</a:t>
              </a:r>
            </a:p>
          </p:txBody>
        </p:sp>
      </p:grpSp>
      <p:grpSp>
        <p:nvGrpSpPr>
          <p:cNvPr id="15" name="Group 14"/>
          <p:cNvGrpSpPr/>
          <p:nvPr/>
        </p:nvGrpSpPr>
        <p:grpSpPr>
          <a:xfrm>
            <a:off x="2886961" y="2019820"/>
            <a:ext cx="1891112" cy="1891112"/>
            <a:chOff x="2000250" y="1317484"/>
            <a:chExt cx="1390650" cy="1390650"/>
          </a:xfrm>
        </p:grpSpPr>
        <p:sp>
          <p:nvSpPr>
            <p:cNvPr id="76" name="Rectangle 75"/>
            <p:cNvSpPr/>
            <p:nvPr/>
          </p:nvSpPr>
          <p:spPr>
            <a:xfrm>
              <a:off x="2000250" y="1317484"/>
              <a:ext cx="1390650" cy="1390650"/>
            </a:xfrm>
            <a:prstGeom prst="rect">
              <a:avLst/>
            </a:prstGeom>
            <a:noFill/>
            <a:ln w="38100" cap="sq">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24347" rIns="0" bIns="149217" numCol="1" spcCol="0" rtlCol="0" fromWordArt="0" anchor="t" anchorCtr="0" forceAA="0" compatLnSpc="1">
              <a:prstTxWarp prst="textNoShape">
                <a:avLst/>
              </a:prstTxWarp>
              <a:noAutofit/>
            </a:bodyPr>
            <a:lstStyle/>
            <a:p>
              <a:pPr>
                <a:lnSpc>
                  <a:spcPct val="90000"/>
                </a:lnSpc>
                <a:spcBef>
                  <a:spcPts val="816"/>
                </a:spcBef>
              </a:pPr>
              <a:r>
                <a:rPr lang="en-US" sz="1200" dirty="0">
                  <a:gradFill>
                    <a:gsLst>
                      <a:gs pos="22078">
                        <a:schemeClr val="accent2"/>
                      </a:gs>
                      <a:gs pos="77000">
                        <a:schemeClr val="accent2"/>
                      </a:gs>
                    </a:gsLst>
                    <a:lin ang="5400000" scaled="0"/>
                  </a:gradFill>
                </a:rPr>
                <a:t>Universal </a:t>
              </a:r>
              <a:br>
                <a:rPr lang="en-US" sz="1200" dirty="0">
                  <a:gradFill>
                    <a:gsLst>
                      <a:gs pos="22078">
                        <a:schemeClr val="accent2"/>
                      </a:gs>
                      <a:gs pos="77000">
                        <a:schemeClr val="accent2"/>
                      </a:gs>
                    </a:gsLst>
                    <a:lin ang="5400000" scaled="0"/>
                  </a:gradFill>
                </a:rPr>
              </a:br>
              <a:r>
                <a:rPr lang="en-US" sz="1200" dirty="0">
                  <a:gradFill>
                    <a:gsLst>
                      <a:gs pos="22078">
                        <a:schemeClr val="accent2"/>
                      </a:gs>
                      <a:gs pos="77000">
                        <a:schemeClr val="accent2"/>
                      </a:gs>
                    </a:gsLst>
                    <a:lin ang="5400000" scaled="0"/>
                  </a:gradFill>
                </a:rPr>
                <a:t>Windows Package</a:t>
              </a:r>
            </a:p>
          </p:txBody>
        </p:sp>
        <p:sp>
          <p:nvSpPr>
            <p:cNvPr id="78" name="Rectangle 77"/>
            <p:cNvSpPr/>
            <p:nvPr/>
          </p:nvSpPr>
          <p:spPr>
            <a:xfrm>
              <a:off x="2676525" y="2143048"/>
              <a:ext cx="609600" cy="254689"/>
            </a:xfrm>
            <a:prstGeom prst="rect">
              <a:avLst/>
            </a:prstGeom>
            <a:noFill/>
            <a:ln w="19050">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nSpc>
                  <a:spcPct val="90000"/>
                </a:lnSpc>
                <a:spcBef>
                  <a:spcPts val="816"/>
                </a:spcBef>
              </a:pPr>
              <a:r>
                <a:rPr lang="en-US" sz="1088" dirty="0">
                  <a:gradFill>
                    <a:gsLst>
                      <a:gs pos="22727">
                        <a:srgbClr val="00B0F0"/>
                      </a:gs>
                      <a:gs pos="31000">
                        <a:srgbClr val="00B0F0"/>
                      </a:gs>
                    </a:gsLst>
                    <a:lin ang="5400000" scaled="0"/>
                  </a:gradFill>
                </a:rPr>
                <a:t>UWP APIs</a:t>
              </a:r>
            </a:p>
          </p:txBody>
        </p:sp>
        <p:sp>
          <p:nvSpPr>
            <p:cNvPr id="77" name="Rectangle 76"/>
            <p:cNvSpPr/>
            <p:nvPr/>
          </p:nvSpPr>
          <p:spPr>
            <a:xfrm>
              <a:off x="2105025" y="1720019"/>
              <a:ext cx="1181100" cy="673615"/>
            </a:xfrm>
            <a:prstGeom prst="rect">
              <a:avLst/>
            </a:prstGeom>
            <a:noFill/>
            <a:ln w="19050" cap="sq">
              <a:solidFill>
                <a:srgbClr val="52525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49217" rIns="186521" bIns="149217" numCol="1" spcCol="0" rtlCol="0" fromWordArt="0" anchor="t" anchorCtr="0" forceAA="0" compatLnSpc="1">
              <a:prstTxWarp prst="textNoShape">
                <a:avLst/>
              </a:prstTxWarp>
              <a:noAutofit/>
            </a:bodyPr>
            <a:lstStyle/>
            <a:p>
              <a:pPr>
                <a:lnSpc>
                  <a:spcPct val="90000"/>
                </a:lnSpc>
                <a:spcBef>
                  <a:spcPts val="816"/>
                </a:spcBef>
              </a:pPr>
              <a:r>
                <a:rPr lang="en-US" sz="1224" dirty="0">
                  <a:gradFill>
                    <a:gsLst>
                      <a:gs pos="7792">
                        <a:schemeClr val="tx1"/>
                      </a:gs>
                      <a:gs pos="79000">
                        <a:schemeClr val="tx1"/>
                      </a:gs>
                    </a:gsLst>
                    <a:lin ang="5400000" scaled="0"/>
                  </a:gradFill>
                </a:rPr>
                <a:t>Desktop app</a:t>
              </a:r>
            </a:p>
          </p:txBody>
        </p:sp>
      </p:grpSp>
      <p:grpSp>
        <p:nvGrpSpPr>
          <p:cNvPr id="16" name="Group 15"/>
          <p:cNvGrpSpPr/>
          <p:nvPr/>
        </p:nvGrpSpPr>
        <p:grpSpPr>
          <a:xfrm>
            <a:off x="5287235" y="2019820"/>
            <a:ext cx="1891112" cy="1891112"/>
            <a:chOff x="3638550" y="1317484"/>
            <a:chExt cx="1390650" cy="1390650"/>
          </a:xfrm>
        </p:grpSpPr>
        <p:sp>
          <p:nvSpPr>
            <p:cNvPr id="79" name="Rectangle 78"/>
            <p:cNvSpPr/>
            <p:nvPr/>
          </p:nvSpPr>
          <p:spPr>
            <a:xfrm>
              <a:off x="3638550" y="1317484"/>
              <a:ext cx="1390650" cy="1390650"/>
            </a:xfrm>
            <a:prstGeom prst="rect">
              <a:avLst/>
            </a:prstGeom>
            <a:noFill/>
            <a:ln w="38100" cap="sq">
              <a:solidFill>
                <a:srgbClr val="0078D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24347" rIns="0" bIns="149217" numCol="1" spcCol="0" rtlCol="0" fromWordArt="0" anchor="t" anchorCtr="0" forceAA="0" compatLnSpc="1">
              <a:prstTxWarp prst="textNoShape">
                <a:avLst/>
              </a:prstTxWarp>
              <a:noAutofit/>
            </a:bodyPr>
            <a:lstStyle/>
            <a:p>
              <a:pPr>
                <a:lnSpc>
                  <a:spcPct val="90000"/>
                </a:lnSpc>
                <a:spcBef>
                  <a:spcPts val="816"/>
                </a:spcBef>
              </a:pPr>
              <a:r>
                <a:rPr lang="en-US" sz="1200" dirty="0">
                  <a:gradFill>
                    <a:gsLst>
                      <a:gs pos="22078">
                        <a:schemeClr val="accent2"/>
                      </a:gs>
                      <a:gs pos="77000">
                        <a:schemeClr val="accent2"/>
                      </a:gs>
                    </a:gsLst>
                    <a:lin ang="5400000" scaled="0"/>
                  </a:gradFill>
                </a:rPr>
                <a:t>Universal </a:t>
              </a:r>
              <a:br>
                <a:rPr lang="en-US" sz="1200" dirty="0">
                  <a:gradFill>
                    <a:gsLst>
                      <a:gs pos="22078">
                        <a:schemeClr val="accent2"/>
                      </a:gs>
                      <a:gs pos="77000">
                        <a:schemeClr val="accent2"/>
                      </a:gs>
                    </a:gsLst>
                    <a:lin ang="5400000" scaled="0"/>
                  </a:gradFill>
                </a:rPr>
              </a:br>
              <a:r>
                <a:rPr lang="en-US" sz="1200" dirty="0">
                  <a:gradFill>
                    <a:gsLst>
                      <a:gs pos="22078">
                        <a:schemeClr val="accent2"/>
                      </a:gs>
                      <a:gs pos="77000">
                        <a:schemeClr val="accent2"/>
                      </a:gs>
                    </a:gsLst>
                    <a:lin ang="5400000" scaled="0"/>
                  </a:gradFill>
                </a:rPr>
                <a:t>Windows Package</a:t>
              </a:r>
            </a:p>
          </p:txBody>
        </p:sp>
        <p:sp>
          <p:nvSpPr>
            <p:cNvPr id="80" name="Rectangle 79"/>
            <p:cNvSpPr/>
            <p:nvPr/>
          </p:nvSpPr>
          <p:spPr>
            <a:xfrm>
              <a:off x="3743325" y="1720020"/>
              <a:ext cx="1181100" cy="382032"/>
            </a:xfrm>
            <a:prstGeom prst="rect">
              <a:avLst/>
            </a:prstGeom>
            <a:noFill/>
            <a:ln w="19050" cap="sq">
              <a:solidFill>
                <a:srgbClr val="52525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49217" rIns="186521" bIns="149217" numCol="1" spcCol="0" rtlCol="0" fromWordArt="0" anchor="t" anchorCtr="0" forceAA="0" compatLnSpc="1">
              <a:prstTxWarp prst="textNoShape">
                <a:avLst/>
              </a:prstTxWarp>
              <a:noAutofit/>
            </a:bodyPr>
            <a:lstStyle/>
            <a:p>
              <a:pPr>
                <a:lnSpc>
                  <a:spcPct val="90000"/>
                </a:lnSpc>
                <a:spcBef>
                  <a:spcPts val="816"/>
                </a:spcBef>
              </a:pPr>
              <a:r>
                <a:rPr lang="en-US" sz="1224" dirty="0">
                  <a:gradFill>
                    <a:gsLst>
                      <a:gs pos="7792">
                        <a:schemeClr val="tx1"/>
                      </a:gs>
                      <a:gs pos="79000">
                        <a:schemeClr val="tx1"/>
                      </a:gs>
                    </a:gsLst>
                    <a:lin ang="5400000" scaled="0"/>
                  </a:gradFill>
                </a:rPr>
                <a:t>Desktop app</a:t>
              </a:r>
            </a:p>
          </p:txBody>
        </p:sp>
        <p:sp>
          <p:nvSpPr>
            <p:cNvPr id="81" name="Rectangle 80"/>
            <p:cNvSpPr/>
            <p:nvPr/>
          </p:nvSpPr>
          <p:spPr>
            <a:xfrm>
              <a:off x="4314825" y="2186940"/>
              <a:ext cx="609600" cy="438978"/>
            </a:xfrm>
            <a:prstGeom prst="rect">
              <a:avLst/>
            </a:prstGeom>
            <a:noFill/>
            <a:ln w="19050">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nSpc>
                  <a:spcPct val="90000"/>
                </a:lnSpc>
                <a:spcBef>
                  <a:spcPts val="816"/>
                </a:spcBef>
              </a:pPr>
              <a:r>
                <a:rPr lang="en-US" sz="1088" dirty="0">
                  <a:gradFill>
                    <a:gsLst>
                      <a:gs pos="22727">
                        <a:srgbClr val="00B0F0"/>
                      </a:gs>
                      <a:gs pos="31000">
                        <a:srgbClr val="00B0F0"/>
                      </a:gs>
                    </a:gsLst>
                    <a:lin ang="5400000" scaled="0"/>
                  </a:gradFill>
                </a:rPr>
                <a:t>UWP app</a:t>
              </a:r>
            </a:p>
          </p:txBody>
        </p:sp>
        <p:grpSp>
          <p:nvGrpSpPr>
            <p:cNvPr id="11" name="Group 10"/>
            <p:cNvGrpSpPr/>
            <p:nvPr/>
          </p:nvGrpSpPr>
          <p:grpSpPr>
            <a:xfrm>
              <a:off x="3911461" y="1984866"/>
              <a:ext cx="546324" cy="546322"/>
              <a:chOff x="4210049" y="-976498"/>
              <a:chExt cx="896277" cy="896273"/>
            </a:xfrm>
          </p:grpSpPr>
          <p:sp>
            <p:nvSpPr>
              <p:cNvPr id="83" name="Freeform 38"/>
              <p:cNvSpPr>
                <a:spLocks/>
              </p:cNvSpPr>
              <p:nvPr/>
            </p:nvSpPr>
            <p:spPr bwMode="auto">
              <a:xfrm rot="16200000">
                <a:off x="4248812" y="-638849"/>
                <a:ext cx="76091" cy="153618"/>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noFill/>
              <a:ln w="19050"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sp>
            <p:nvSpPr>
              <p:cNvPr id="84" name="Freeform 38"/>
              <p:cNvSpPr>
                <a:spLocks/>
              </p:cNvSpPr>
              <p:nvPr/>
            </p:nvSpPr>
            <p:spPr bwMode="auto">
              <a:xfrm rot="10800000" flipH="1">
                <a:off x="4680280" y="-233843"/>
                <a:ext cx="76091" cy="153618"/>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noFill/>
              <a:ln w="19050"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sp>
            <p:nvSpPr>
              <p:cNvPr id="85" name="Arc 84"/>
              <p:cNvSpPr/>
              <p:nvPr/>
            </p:nvSpPr>
            <p:spPr>
              <a:xfrm rot="10800000">
                <a:off x="4286862" y="-976498"/>
                <a:ext cx="819464" cy="819464"/>
              </a:xfrm>
              <a:prstGeom prst="arc">
                <a:avLst/>
              </a:prstGeom>
              <a:noFill/>
              <a:ln w="19050" cap="rnd">
                <a:solidFill>
                  <a:srgbClr val="D83B01"/>
                </a:solidFill>
                <a:prstDash val="sysDot"/>
                <a:miter lim="800000"/>
                <a:headEnd/>
                <a:tailEnd/>
              </a:ln>
              <a:extLst>
                <a:ext uri="{909E8E84-426E-40DD-AFC4-6F175D3DCCD1}">
                  <a14:hiddenFill xmlns:a14="http://schemas.microsoft.com/office/drawing/2010/main">
                    <a:noFill/>
                  </a14:hiddenFill>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86" name="Group 85"/>
            <p:cNvGrpSpPr/>
            <p:nvPr/>
          </p:nvGrpSpPr>
          <p:grpSpPr>
            <a:xfrm>
              <a:off x="4029360" y="2234214"/>
              <a:ext cx="190696" cy="190696"/>
              <a:chOff x="1208782" y="5308167"/>
              <a:chExt cx="763187" cy="763187"/>
            </a:xfrm>
          </p:grpSpPr>
          <p:sp>
            <p:nvSpPr>
              <p:cNvPr id="87" name="Oval 86" hidden="1"/>
              <p:cNvSpPr/>
              <p:nvPr/>
            </p:nvSpPr>
            <p:spPr bwMode="auto">
              <a:xfrm>
                <a:off x="1208782" y="5308167"/>
                <a:ext cx="763187" cy="763187"/>
              </a:xfrm>
              <a:prstGeom prst="ellipse">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p:cNvGrpSpPr/>
              <p:nvPr/>
            </p:nvGrpSpPr>
            <p:grpSpPr>
              <a:xfrm>
                <a:off x="1282181" y="5379632"/>
                <a:ext cx="616388" cy="691722"/>
                <a:chOff x="5934881" y="4965238"/>
                <a:chExt cx="616388" cy="691722"/>
              </a:xfrm>
            </p:grpSpPr>
            <p:sp>
              <p:nvSpPr>
                <p:cNvPr id="89" name="Rectangle 88" hidden="1"/>
                <p:cNvSpPr/>
                <p:nvPr/>
              </p:nvSpPr>
              <p:spPr bwMode="auto">
                <a:xfrm>
                  <a:off x="5934881" y="4965238"/>
                  <a:ext cx="616388" cy="691722"/>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Freeform 10"/>
                <p:cNvSpPr>
                  <a:spLocks noEditPoints="1"/>
                </p:cNvSpPr>
                <p:nvPr/>
              </p:nvSpPr>
              <p:spPr bwMode="auto">
                <a:xfrm>
                  <a:off x="6009470" y="5084116"/>
                  <a:ext cx="492125" cy="447675"/>
                </a:xfrm>
                <a:custGeom>
                  <a:avLst/>
                  <a:gdLst>
                    <a:gd name="T0" fmla="*/ 291 w 310"/>
                    <a:gd name="T1" fmla="*/ 19 h 282"/>
                    <a:gd name="T2" fmla="*/ 291 w 310"/>
                    <a:gd name="T3" fmla="*/ 194 h 282"/>
                    <a:gd name="T4" fmla="*/ 107 w 310"/>
                    <a:gd name="T5" fmla="*/ 194 h 282"/>
                    <a:gd name="T6" fmla="*/ 100 w 310"/>
                    <a:gd name="T7" fmla="*/ 194 h 282"/>
                    <a:gd name="T8" fmla="*/ 92 w 310"/>
                    <a:gd name="T9" fmla="*/ 199 h 282"/>
                    <a:gd name="T10" fmla="*/ 59 w 310"/>
                    <a:gd name="T11" fmla="*/ 235 h 282"/>
                    <a:gd name="T12" fmla="*/ 59 w 310"/>
                    <a:gd name="T13" fmla="*/ 214 h 282"/>
                    <a:gd name="T14" fmla="*/ 59 w 310"/>
                    <a:gd name="T15" fmla="*/ 194 h 282"/>
                    <a:gd name="T16" fmla="*/ 39 w 310"/>
                    <a:gd name="T17" fmla="*/ 194 h 282"/>
                    <a:gd name="T18" fmla="*/ 20 w 310"/>
                    <a:gd name="T19" fmla="*/ 194 h 282"/>
                    <a:gd name="T20" fmla="*/ 20 w 310"/>
                    <a:gd name="T21" fmla="*/ 19 h 282"/>
                    <a:gd name="T22" fmla="*/ 291 w 310"/>
                    <a:gd name="T23" fmla="*/ 19 h 282"/>
                    <a:gd name="T24" fmla="*/ 310 w 310"/>
                    <a:gd name="T25" fmla="*/ 0 h 282"/>
                    <a:gd name="T26" fmla="*/ 0 w 310"/>
                    <a:gd name="T27" fmla="*/ 0 h 282"/>
                    <a:gd name="T28" fmla="*/ 0 w 310"/>
                    <a:gd name="T29" fmla="*/ 214 h 282"/>
                    <a:gd name="T30" fmla="*/ 39 w 310"/>
                    <a:gd name="T31" fmla="*/ 214 h 282"/>
                    <a:gd name="T32" fmla="*/ 39 w 310"/>
                    <a:gd name="T33" fmla="*/ 282 h 282"/>
                    <a:gd name="T34" fmla="*/ 107 w 310"/>
                    <a:gd name="T35" fmla="*/ 214 h 282"/>
                    <a:gd name="T36" fmla="*/ 310 w 310"/>
                    <a:gd name="T37" fmla="*/ 214 h 282"/>
                    <a:gd name="T38" fmla="*/ 310 w 310"/>
                    <a:gd name="T39" fmla="*/ 0 h 282"/>
                    <a:gd name="T40" fmla="*/ 310 w 310"/>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0" h="282">
                      <a:moveTo>
                        <a:pt x="291" y="19"/>
                      </a:moveTo>
                      <a:lnTo>
                        <a:pt x="291" y="194"/>
                      </a:lnTo>
                      <a:lnTo>
                        <a:pt x="107" y="194"/>
                      </a:lnTo>
                      <a:lnTo>
                        <a:pt x="100" y="194"/>
                      </a:lnTo>
                      <a:lnTo>
                        <a:pt x="92" y="199"/>
                      </a:lnTo>
                      <a:lnTo>
                        <a:pt x="59" y="235"/>
                      </a:lnTo>
                      <a:lnTo>
                        <a:pt x="59" y="214"/>
                      </a:lnTo>
                      <a:lnTo>
                        <a:pt x="59" y="194"/>
                      </a:lnTo>
                      <a:lnTo>
                        <a:pt x="39" y="194"/>
                      </a:lnTo>
                      <a:lnTo>
                        <a:pt x="20" y="194"/>
                      </a:lnTo>
                      <a:lnTo>
                        <a:pt x="20" y="19"/>
                      </a:lnTo>
                      <a:lnTo>
                        <a:pt x="291" y="19"/>
                      </a:lnTo>
                      <a:close/>
                      <a:moveTo>
                        <a:pt x="310" y="0"/>
                      </a:moveTo>
                      <a:lnTo>
                        <a:pt x="0" y="0"/>
                      </a:lnTo>
                      <a:lnTo>
                        <a:pt x="0" y="214"/>
                      </a:lnTo>
                      <a:lnTo>
                        <a:pt x="39" y="214"/>
                      </a:lnTo>
                      <a:lnTo>
                        <a:pt x="39" y="282"/>
                      </a:lnTo>
                      <a:lnTo>
                        <a:pt x="107" y="214"/>
                      </a:lnTo>
                      <a:lnTo>
                        <a:pt x="310" y="214"/>
                      </a:lnTo>
                      <a:lnTo>
                        <a:pt x="310" y="0"/>
                      </a:lnTo>
                      <a:lnTo>
                        <a:pt x="31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grpSp>
      <p:grpSp>
        <p:nvGrpSpPr>
          <p:cNvPr id="17" name="Group 16"/>
          <p:cNvGrpSpPr/>
          <p:nvPr/>
        </p:nvGrpSpPr>
        <p:grpSpPr>
          <a:xfrm>
            <a:off x="7696830" y="2019820"/>
            <a:ext cx="1891112" cy="1891112"/>
            <a:chOff x="5566410" y="1317484"/>
            <a:chExt cx="1390650" cy="1390650"/>
          </a:xfrm>
        </p:grpSpPr>
        <p:sp>
          <p:nvSpPr>
            <p:cNvPr id="91" name="Rectangle 90"/>
            <p:cNvSpPr/>
            <p:nvPr/>
          </p:nvSpPr>
          <p:spPr>
            <a:xfrm>
              <a:off x="5566410" y="1317484"/>
              <a:ext cx="1390650" cy="1390650"/>
            </a:xfrm>
            <a:prstGeom prst="rect">
              <a:avLst/>
            </a:prstGeom>
            <a:noFill/>
            <a:ln w="38100" cap="sq">
              <a:solidFill>
                <a:srgbClr val="0078D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24347" rIns="0" bIns="149217" numCol="1" spcCol="0" rtlCol="0" fromWordArt="0" anchor="t" anchorCtr="0" forceAA="0" compatLnSpc="1">
              <a:prstTxWarp prst="textNoShape">
                <a:avLst/>
              </a:prstTxWarp>
              <a:noAutofit/>
            </a:bodyPr>
            <a:lstStyle/>
            <a:p>
              <a:pPr>
                <a:lnSpc>
                  <a:spcPct val="90000"/>
                </a:lnSpc>
                <a:spcBef>
                  <a:spcPts val="816"/>
                </a:spcBef>
              </a:pPr>
              <a:r>
                <a:rPr lang="en-US" sz="1200" dirty="0">
                  <a:gradFill>
                    <a:gsLst>
                      <a:gs pos="22078">
                        <a:schemeClr val="accent2"/>
                      </a:gs>
                      <a:gs pos="77000">
                        <a:schemeClr val="accent2"/>
                      </a:gs>
                    </a:gsLst>
                    <a:lin ang="5400000" scaled="0"/>
                  </a:gradFill>
                </a:rPr>
                <a:t>Universal </a:t>
              </a:r>
              <a:br>
                <a:rPr lang="en-US" sz="1200" dirty="0">
                  <a:gradFill>
                    <a:gsLst>
                      <a:gs pos="22078">
                        <a:schemeClr val="accent2"/>
                      </a:gs>
                      <a:gs pos="77000">
                        <a:schemeClr val="accent2"/>
                      </a:gs>
                    </a:gsLst>
                    <a:lin ang="5400000" scaled="0"/>
                  </a:gradFill>
                </a:rPr>
              </a:br>
              <a:r>
                <a:rPr lang="en-US" sz="1200" dirty="0">
                  <a:gradFill>
                    <a:gsLst>
                      <a:gs pos="22078">
                        <a:schemeClr val="accent2"/>
                      </a:gs>
                      <a:gs pos="77000">
                        <a:schemeClr val="accent2"/>
                      </a:gs>
                    </a:gsLst>
                    <a:lin ang="5400000" scaled="0"/>
                  </a:gradFill>
                </a:rPr>
                <a:t>Windows Package</a:t>
              </a:r>
            </a:p>
          </p:txBody>
        </p:sp>
        <p:sp>
          <p:nvSpPr>
            <p:cNvPr id="92" name="Rectangle 91"/>
            <p:cNvSpPr/>
            <p:nvPr/>
          </p:nvSpPr>
          <p:spPr>
            <a:xfrm>
              <a:off x="5671185" y="1720020"/>
              <a:ext cx="1181100" cy="226746"/>
            </a:xfrm>
            <a:prstGeom prst="rect">
              <a:avLst/>
            </a:prstGeom>
            <a:noFill/>
            <a:ln w="19050" cap="sq">
              <a:solidFill>
                <a:srgbClr val="52525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73152" rIns="186521" bIns="149217" numCol="1" spcCol="0" rtlCol="0" fromWordArt="0" anchor="t" anchorCtr="0" forceAA="0" compatLnSpc="1">
              <a:prstTxWarp prst="textNoShape">
                <a:avLst/>
              </a:prstTxWarp>
              <a:noAutofit/>
            </a:bodyPr>
            <a:lstStyle/>
            <a:p>
              <a:pPr>
                <a:lnSpc>
                  <a:spcPct val="90000"/>
                </a:lnSpc>
                <a:spcBef>
                  <a:spcPts val="816"/>
                </a:spcBef>
              </a:pPr>
              <a:r>
                <a:rPr lang="en-US" sz="1224" dirty="0">
                  <a:gradFill>
                    <a:gsLst>
                      <a:gs pos="7792">
                        <a:schemeClr val="tx1"/>
                      </a:gs>
                      <a:gs pos="79000">
                        <a:schemeClr val="tx1"/>
                      </a:gs>
                    </a:gsLst>
                    <a:lin ang="5400000" scaled="0"/>
                  </a:gradFill>
                </a:rPr>
                <a:t>Desktop app</a:t>
              </a:r>
            </a:p>
          </p:txBody>
        </p:sp>
        <p:sp>
          <p:nvSpPr>
            <p:cNvPr id="93" name="Rectangle 92"/>
            <p:cNvSpPr/>
            <p:nvPr/>
          </p:nvSpPr>
          <p:spPr>
            <a:xfrm>
              <a:off x="5671185" y="2139195"/>
              <a:ext cx="1181100" cy="486723"/>
            </a:xfrm>
            <a:prstGeom prst="rect">
              <a:avLst/>
            </a:prstGeom>
            <a:noFill/>
            <a:ln w="19050">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nSpc>
                  <a:spcPct val="90000"/>
                </a:lnSpc>
                <a:spcBef>
                  <a:spcPts val="816"/>
                </a:spcBef>
              </a:pPr>
              <a:r>
                <a:rPr lang="en-US" sz="1088" dirty="0">
                  <a:gradFill>
                    <a:gsLst>
                      <a:gs pos="22727">
                        <a:srgbClr val="00B0F0"/>
                      </a:gs>
                      <a:gs pos="31000">
                        <a:srgbClr val="00B0F0"/>
                      </a:gs>
                    </a:gsLst>
                    <a:lin ang="5400000" scaled="0"/>
                  </a:gradFill>
                </a:rPr>
                <a:t>UWP app</a:t>
              </a:r>
            </a:p>
          </p:txBody>
        </p:sp>
        <p:sp>
          <p:nvSpPr>
            <p:cNvPr id="95" name="Freeform 38"/>
            <p:cNvSpPr>
              <a:spLocks/>
            </p:cNvSpPr>
            <p:nvPr/>
          </p:nvSpPr>
          <p:spPr bwMode="auto">
            <a:xfrm rot="16200000">
              <a:off x="6047752" y="1996161"/>
              <a:ext cx="46381" cy="93638"/>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noFill/>
            <a:ln w="19050"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grpSp>
          <p:nvGrpSpPr>
            <p:cNvPr id="98" name="Group 97"/>
            <p:cNvGrpSpPr/>
            <p:nvPr/>
          </p:nvGrpSpPr>
          <p:grpSpPr>
            <a:xfrm>
              <a:off x="6161331" y="1948499"/>
              <a:ext cx="190696" cy="190696"/>
              <a:chOff x="1208782" y="5308167"/>
              <a:chExt cx="763187" cy="763187"/>
            </a:xfrm>
          </p:grpSpPr>
          <p:sp>
            <p:nvSpPr>
              <p:cNvPr id="99" name="Oval 98" hidden="1"/>
              <p:cNvSpPr/>
              <p:nvPr/>
            </p:nvSpPr>
            <p:spPr bwMode="auto">
              <a:xfrm>
                <a:off x="1208782" y="5308167"/>
                <a:ext cx="763187" cy="763187"/>
              </a:xfrm>
              <a:prstGeom prst="ellipse">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p:nvPr/>
            </p:nvGrpSpPr>
            <p:grpSpPr>
              <a:xfrm>
                <a:off x="1282181" y="5379632"/>
                <a:ext cx="616388" cy="691722"/>
                <a:chOff x="5934881" y="4965238"/>
                <a:chExt cx="616388" cy="691722"/>
              </a:xfrm>
            </p:grpSpPr>
            <p:sp>
              <p:nvSpPr>
                <p:cNvPr id="107" name="Rectangle 106" hidden="1"/>
                <p:cNvSpPr/>
                <p:nvPr/>
              </p:nvSpPr>
              <p:spPr bwMode="auto">
                <a:xfrm>
                  <a:off x="5934881" y="4965238"/>
                  <a:ext cx="616388" cy="691722"/>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Freeform 10"/>
                <p:cNvSpPr>
                  <a:spLocks noEditPoints="1"/>
                </p:cNvSpPr>
                <p:nvPr/>
              </p:nvSpPr>
              <p:spPr bwMode="auto">
                <a:xfrm>
                  <a:off x="6009470" y="5084116"/>
                  <a:ext cx="492125" cy="447675"/>
                </a:xfrm>
                <a:custGeom>
                  <a:avLst/>
                  <a:gdLst>
                    <a:gd name="T0" fmla="*/ 291 w 310"/>
                    <a:gd name="T1" fmla="*/ 19 h 282"/>
                    <a:gd name="T2" fmla="*/ 291 w 310"/>
                    <a:gd name="T3" fmla="*/ 194 h 282"/>
                    <a:gd name="T4" fmla="*/ 107 w 310"/>
                    <a:gd name="T5" fmla="*/ 194 h 282"/>
                    <a:gd name="T6" fmla="*/ 100 w 310"/>
                    <a:gd name="T7" fmla="*/ 194 h 282"/>
                    <a:gd name="T8" fmla="*/ 92 w 310"/>
                    <a:gd name="T9" fmla="*/ 199 h 282"/>
                    <a:gd name="T10" fmla="*/ 59 w 310"/>
                    <a:gd name="T11" fmla="*/ 235 h 282"/>
                    <a:gd name="T12" fmla="*/ 59 w 310"/>
                    <a:gd name="T13" fmla="*/ 214 h 282"/>
                    <a:gd name="T14" fmla="*/ 59 w 310"/>
                    <a:gd name="T15" fmla="*/ 194 h 282"/>
                    <a:gd name="T16" fmla="*/ 39 w 310"/>
                    <a:gd name="T17" fmla="*/ 194 h 282"/>
                    <a:gd name="T18" fmla="*/ 20 w 310"/>
                    <a:gd name="T19" fmla="*/ 194 h 282"/>
                    <a:gd name="T20" fmla="*/ 20 w 310"/>
                    <a:gd name="T21" fmla="*/ 19 h 282"/>
                    <a:gd name="T22" fmla="*/ 291 w 310"/>
                    <a:gd name="T23" fmla="*/ 19 h 282"/>
                    <a:gd name="T24" fmla="*/ 310 w 310"/>
                    <a:gd name="T25" fmla="*/ 0 h 282"/>
                    <a:gd name="T26" fmla="*/ 0 w 310"/>
                    <a:gd name="T27" fmla="*/ 0 h 282"/>
                    <a:gd name="T28" fmla="*/ 0 w 310"/>
                    <a:gd name="T29" fmla="*/ 214 h 282"/>
                    <a:gd name="T30" fmla="*/ 39 w 310"/>
                    <a:gd name="T31" fmla="*/ 214 h 282"/>
                    <a:gd name="T32" fmla="*/ 39 w 310"/>
                    <a:gd name="T33" fmla="*/ 282 h 282"/>
                    <a:gd name="T34" fmla="*/ 107 w 310"/>
                    <a:gd name="T35" fmla="*/ 214 h 282"/>
                    <a:gd name="T36" fmla="*/ 310 w 310"/>
                    <a:gd name="T37" fmla="*/ 214 h 282"/>
                    <a:gd name="T38" fmla="*/ 310 w 310"/>
                    <a:gd name="T39" fmla="*/ 0 h 282"/>
                    <a:gd name="T40" fmla="*/ 310 w 310"/>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0" h="282">
                      <a:moveTo>
                        <a:pt x="291" y="19"/>
                      </a:moveTo>
                      <a:lnTo>
                        <a:pt x="291" y="194"/>
                      </a:lnTo>
                      <a:lnTo>
                        <a:pt x="107" y="194"/>
                      </a:lnTo>
                      <a:lnTo>
                        <a:pt x="100" y="194"/>
                      </a:lnTo>
                      <a:lnTo>
                        <a:pt x="92" y="199"/>
                      </a:lnTo>
                      <a:lnTo>
                        <a:pt x="59" y="235"/>
                      </a:lnTo>
                      <a:lnTo>
                        <a:pt x="59" y="214"/>
                      </a:lnTo>
                      <a:lnTo>
                        <a:pt x="59" y="194"/>
                      </a:lnTo>
                      <a:lnTo>
                        <a:pt x="39" y="194"/>
                      </a:lnTo>
                      <a:lnTo>
                        <a:pt x="20" y="194"/>
                      </a:lnTo>
                      <a:lnTo>
                        <a:pt x="20" y="19"/>
                      </a:lnTo>
                      <a:lnTo>
                        <a:pt x="291" y="19"/>
                      </a:lnTo>
                      <a:close/>
                      <a:moveTo>
                        <a:pt x="310" y="0"/>
                      </a:moveTo>
                      <a:lnTo>
                        <a:pt x="0" y="0"/>
                      </a:lnTo>
                      <a:lnTo>
                        <a:pt x="0" y="214"/>
                      </a:lnTo>
                      <a:lnTo>
                        <a:pt x="39" y="214"/>
                      </a:lnTo>
                      <a:lnTo>
                        <a:pt x="39" y="282"/>
                      </a:lnTo>
                      <a:lnTo>
                        <a:pt x="107" y="214"/>
                      </a:lnTo>
                      <a:lnTo>
                        <a:pt x="310" y="214"/>
                      </a:lnTo>
                      <a:lnTo>
                        <a:pt x="310" y="0"/>
                      </a:lnTo>
                      <a:lnTo>
                        <a:pt x="31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sp>
          <p:nvSpPr>
            <p:cNvPr id="109" name="Freeform 38"/>
            <p:cNvSpPr>
              <a:spLocks/>
            </p:cNvSpPr>
            <p:nvPr/>
          </p:nvSpPr>
          <p:spPr bwMode="auto">
            <a:xfrm rot="5400000" flipV="1">
              <a:off x="6419224" y="1996161"/>
              <a:ext cx="46381" cy="93638"/>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noFill/>
            <a:ln w="19050"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18" name="Group 17"/>
          <p:cNvGrpSpPr/>
          <p:nvPr/>
        </p:nvGrpSpPr>
        <p:grpSpPr>
          <a:xfrm>
            <a:off x="10111970" y="2019820"/>
            <a:ext cx="1891112" cy="1891112"/>
            <a:chOff x="7357110" y="1317484"/>
            <a:chExt cx="1390650" cy="1390650"/>
          </a:xfrm>
        </p:grpSpPr>
        <p:sp>
          <p:nvSpPr>
            <p:cNvPr id="110" name="Rectangle 109"/>
            <p:cNvSpPr/>
            <p:nvPr/>
          </p:nvSpPr>
          <p:spPr>
            <a:xfrm>
              <a:off x="7357110" y="1317484"/>
              <a:ext cx="1390650" cy="1390650"/>
            </a:xfrm>
            <a:prstGeom prst="rect">
              <a:avLst/>
            </a:prstGeom>
            <a:noFill/>
            <a:ln w="38100" cap="sq">
              <a:solidFill>
                <a:srgbClr val="0078D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24347" rIns="0" bIns="149217" numCol="1" spcCol="0" rtlCol="0" fromWordArt="0" anchor="t" anchorCtr="0" forceAA="0" compatLnSpc="1">
              <a:prstTxWarp prst="textNoShape">
                <a:avLst/>
              </a:prstTxWarp>
              <a:noAutofit/>
            </a:bodyPr>
            <a:lstStyle/>
            <a:p>
              <a:pPr>
                <a:lnSpc>
                  <a:spcPct val="90000"/>
                </a:lnSpc>
                <a:spcBef>
                  <a:spcPts val="816"/>
                </a:spcBef>
              </a:pPr>
              <a:r>
                <a:rPr lang="en-US" sz="1200" dirty="0">
                  <a:gradFill>
                    <a:gsLst>
                      <a:gs pos="22078">
                        <a:schemeClr val="accent2"/>
                      </a:gs>
                      <a:gs pos="77000">
                        <a:schemeClr val="accent2"/>
                      </a:gs>
                    </a:gsLst>
                    <a:lin ang="5400000" scaled="0"/>
                  </a:gradFill>
                </a:rPr>
                <a:t>Universal </a:t>
              </a:r>
              <a:br>
                <a:rPr lang="en-US" sz="1200" dirty="0">
                  <a:gradFill>
                    <a:gsLst>
                      <a:gs pos="22078">
                        <a:schemeClr val="accent2"/>
                      </a:gs>
                      <a:gs pos="77000">
                        <a:schemeClr val="accent2"/>
                      </a:gs>
                    </a:gsLst>
                    <a:lin ang="5400000" scaled="0"/>
                  </a:gradFill>
                </a:rPr>
              </a:br>
              <a:r>
                <a:rPr lang="en-US" sz="1200" dirty="0">
                  <a:gradFill>
                    <a:gsLst>
                      <a:gs pos="22078">
                        <a:schemeClr val="accent2"/>
                      </a:gs>
                      <a:gs pos="77000">
                        <a:schemeClr val="accent2"/>
                      </a:gs>
                    </a:gsLst>
                    <a:lin ang="5400000" scaled="0"/>
                  </a:gradFill>
                </a:rPr>
                <a:t>Windows Package</a:t>
              </a:r>
            </a:p>
          </p:txBody>
        </p:sp>
        <p:sp>
          <p:nvSpPr>
            <p:cNvPr id="112" name="Rectangle 111"/>
            <p:cNvSpPr/>
            <p:nvPr/>
          </p:nvSpPr>
          <p:spPr>
            <a:xfrm>
              <a:off x="7461885" y="1720021"/>
              <a:ext cx="1181100" cy="905898"/>
            </a:xfrm>
            <a:prstGeom prst="rect">
              <a:avLst/>
            </a:prstGeom>
            <a:noFill/>
            <a:ln w="19050">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nSpc>
                  <a:spcPct val="90000"/>
                </a:lnSpc>
                <a:spcBef>
                  <a:spcPts val="816"/>
                </a:spcBef>
              </a:pPr>
              <a:r>
                <a:rPr lang="en-US" sz="1088" dirty="0">
                  <a:gradFill>
                    <a:gsLst>
                      <a:gs pos="22727">
                        <a:srgbClr val="00B0F0"/>
                      </a:gs>
                      <a:gs pos="31000">
                        <a:srgbClr val="00B0F0"/>
                      </a:gs>
                    </a:gsLst>
                    <a:lin ang="5400000" scaled="0"/>
                  </a:gradFill>
                </a:rPr>
                <a:t>UWP app</a:t>
              </a:r>
            </a:p>
          </p:txBody>
        </p:sp>
      </p:grpSp>
      <p:sp>
        <p:nvSpPr>
          <p:cNvPr id="19" name="TextBox 18"/>
          <p:cNvSpPr txBox="1"/>
          <p:nvPr/>
        </p:nvSpPr>
        <p:spPr>
          <a:xfrm>
            <a:off x="486687" y="3848600"/>
            <a:ext cx="1892808" cy="689147"/>
          </a:xfrm>
          <a:prstGeom prst="rect">
            <a:avLst/>
          </a:prstGeom>
          <a:noFill/>
        </p:spPr>
        <p:txBody>
          <a:bodyPr wrap="square" lIns="186521" tIns="149217" rIns="186521" bIns="149217" rtlCol="0">
            <a:spAutoFit/>
          </a:bodyPr>
          <a:lstStyle/>
          <a:p>
            <a:pPr algn="ctr">
              <a:lnSpc>
                <a:spcPct val="90000"/>
              </a:lnSpc>
              <a:spcBef>
                <a:spcPts val="816"/>
              </a:spcBef>
            </a:pPr>
            <a:r>
              <a:rPr lang="en-US" sz="2800" dirty="0">
                <a:gradFill>
                  <a:gsLst>
                    <a:gs pos="13636">
                      <a:schemeClr val="tx1"/>
                    </a:gs>
                    <a:gs pos="45000">
                      <a:schemeClr val="tx1"/>
                    </a:gs>
                  </a:gsLst>
                  <a:lin ang="5400000" scaled="1"/>
                </a:gradFill>
              </a:rPr>
              <a:t>Convert</a:t>
            </a:r>
          </a:p>
        </p:txBody>
      </p:sp>
      <p:sp>
        <p:nvSpPr>
          <p:cNvPr id="121" name="TextBox 120"/>
          <p:cNvSpPr txBox="1"/>
          <p:nvPr/>
        </p:nvSpPr>
        <p:spPr>
          <a:xfrm>
            <a:off x="2886961" y="3848600"/>
            <a:ext cx="1892808" cy="689147"/>
          </a:xfrm>
          <a:prstGeom prst="rect">
            <a:avLst/>
          </a:prstGeom>
          <a:noFill/>
        </p:spPr>
        <p:txBody>
          <a:bodyPr wrap="square" lIns="186521" tIns="149217" rIns="186521" bIns="149217" rtlCol="0">
            <a:spAutoFit/>
          </a:bodyPr>
          <a:lstStyle/>
          <a:p>
            <a:pPr algn="ctr">
              <a:lnSpc>
                <a:spcPct val="90000"/>
              </a:lnSpc>
              <a:spcBef>
                <a:spcPts val="816"/>
              </a:spcBef>
            </a:pPr>
            <a:r>
              <a:rPr lang="en-US" sz="2800" dirty="0">
                <a:gradFill>
                  <a:gsLst>
                    <a:gs pos="13636">
                      <a:schemeClr val="tx1"/>
                    </a:gs>
                    <a:gs pos="45000">
                      <a:schemeClr val="tx1"/>
                    </a:gs>
                  </a:gsLst>
                  <a:lin ang="5400000" scaled="1"/>
                </a:gradFill>
              </a:rPr>
              <a:t>Enhance</a:t>
            </a:r>
          </a:p>
        </p:txBody>
      </p:sp>
      <p:sp>
        <p:nvSpPr>
          <p:cNvPr id="122" name="TextBox 121"/>
          <p:cNvSpPr txBox="1"/>
          <p:nvPr/>
        </p:nvSpPr>
        <p:spPr>
          <a:xfrm>
            <a:off x="5287235" y="3848600"/>
            <a:ext cx="1892808" cy="689147"/>
          </a:xfrm>
          <a:prstGeom prst="rect">
            <a:avLst/>
          </a:prstGeom>
          <a:noFill/>
        </p:spPr>
        <p:txBody>
          <a:bodyPr wrap="square" lIns="186521" tIns="149217" rIns="186521" bIns="149217" rtlCol="0">
            <a:spAutoFit/>
          </a:bodyPr>
          <a:lstStyle/>
          <a:p>
            <a:pPr algn="ctr">
              <a:lnSpc>
                <a:spcPct val="90000"/>
              </a:lnSpc>
              <a:spcBef>
                <a:spcPts val="816"/>
              </a:spcBef>
            </a:pPr>
            <a:r>
              <a:rPr lang="en-US" sz="2800" dirty="0">
                <a:gradFill>
                  <a:gsLst>
                    <a:gs pos="13636">
                      <a:schemeClr val="tx1"/>
                    </a:gs>
                    <a:gs pos="45000">
                      <a:schemeClr val="tx1"/>
                    </a:gs>
                  </a:gsLst>
                  <a:lin ang="5400000" scaled="1"/>
                </a:gradFill>
              </a:rPr>
              <a:t>Extend</a:t>
            </a:r>
          </a:p>
        </p:txBody>
      </p:sp>
      <p:sp>
        <p:nvSpPr>
          <p:cNvPr id="123" name="TextBox 122"/>
          <p:cNvSpPr txBox="1"/>
          <p:nvPr/>
        </p:nvSpPr>
        <p:spPr>
          <a:xfrm>
            <a:off x="7695982" y="3848600"/>
            <a:ext cx="1892808" cy="689147"/>
          </a:xfrm>
          <a:prstGeom prst="rect">
            <a:avLst/>
          </a:prstGeom>
          <a:noFill/>
        </p:spPr>
        <p:txBody>
          <a:bodyPr wrap="square" lIns="186521" tIns="149217" rIns="186521" bIns="149217" rtlCol="0">
            <a:spAutoFit/>
          </a:bodyPr>
          <a:lstStyle/>
          <a:p>
            <a:pPr algn="ctr">
              <a:lnSpc>
                <a:spcPct val="90000"/>
              </a:lnSpc>
              <a:spcBef>
                <a:spcPts val="816"/>
              </a:spcBef>
            </a:pPr>
            <a:r>
              <a:rPr lang="en-US" sz="2800" dirty="0">
                <a:gradFill>
                  <a:gsLst>
                    <a:gs pos="13636">
                      <a:schemeClr val="tx1"/>
                    </a:gs>
                    <a:gs pos="45000">
                      <a:schemeClr val="tx1"/>
                    </a:gs>
                  </a:gsLst>
                  <a:lin ang="5400000" scaled="1"/>
                </a:gradFill>
              </a:rPr>
              <a:t>Migrate</a:t>
            </a:r>
          </a:p>
        </p:txBody>
      </p:sp>
      <p:sp>
        <p:nvSpPr>
          <p:cNvPr id="124" name="TextBox 123"/>
          <p:cNvSpPr txBox="1"/>
          <p:nvPr/>
        </p:nvSpPr>
        <p:spPr>
          <a:xfrm>
            <a:off x="10111122" y="3848600"/>
            <a:ext cx="1892808" cy="689147"/>
          </a:xfrm>
          <a:prstGeom prst="rect">
            <a:avLst/>
          </a:prstGeom>
          <a:noFill/>
        </p:spPr>
        <p:txBody>
          <a:bodyPr wrap="square" lIns="186521" tIns="149217" rIns="186521" bIns="149217" rtlCol="0">
            <a:spAutoFit/>
          </a:bodyPr>
          <a:lstStyle/>
          <a:p>
            <a:pPr algn="ctr">
              <a:lnSpc>
                <a:spcPct val="90000"/>
              </a:lnSpc>
              <a:spcBef>
                <a:spcPts val="816"/>
              </a:spcBef>
            </a:pPr>
            <a:r>
              <a:rPr lang="en-US" sz="2800" dirty="0">
                <a:gradFill>
                  <a:gsLst>
                    <a:gs pos="13636">
                      <a:schemeClr val="tx1"/>
                    </a:gs>
                    <a:gs pos="45000">
                      <a:schemeClr val="tx1"/>
                    </a:gs>
                  </a:gsLst>
                  <a:lin ang="5400000" scaled="1"/>
                </a:gradFill>
              </a:rPr>
              <a:t>Expand</a:t>
            </a:r>
          </a:p>
        </p:txBody>
      </p:sp>
      <p:sp>
        <p:nvSpPr>
          <p:cNvPr id="6" name="TextBox 5"/>
          <p:cNvSpPr txBox="1"/>
          <p:nvPr/>
        </p:nvSpPr>
        <p:spPr>
          <a:xfrm>
            <a:off x="-25755" y="7519711"/>
            <a:ext cx="11886356" cy="1126462"/>
          </a:xfrm>
          <a:prstGeom prst="rect">
            <a:avLst/>
          </a:prstGeom>
          <a:noFill/>
        </p:spPr>
        <p:txBody>
          <a:bodyPr wrap="square" lIns="182880" tIns="146304" rIns="182880" bIns="146304" rtlCol="0">
            <a:noAutofit/>
          </a:bodyPr>
          <a:lstStyle/>
          <a:p>
            <a:pPr marL="0" lvl="1">
              <a:lnSpc>
                <a:spcPct val="90000"/>
              </a:lnSpc>
              <a:spcBef>
                <a:spcPts val="1200"/>
              </a:spcBef>
            </a:pPr>
            <a:r>
              <a:rPr lang="en-US" dirty="0">
                <a:gradFill>
                  <a:gsLst>
                    <a:gs pos="22078">
                      <a:schemeClr val="accent2"/>
                    </a:gs>
                    <a:gs pos="77000">
                      <a:schemeClr val="accent2"/>
                    </a:gs>
                  </a:gsLst>
                  <a:lin ang="5400000" scaled="0"/>
                </a:gradFill>
              </a:rPr>
              <a:t>Convert</a:t>
            </a:r>
            <a:r>
              <a:rPr lang="en-US" dirty="0"/>
              <a:t> </a:t>
            </a:r>
            <a:r>
              <a:rPr lang="en-US" dirty="0">
                <a:gradFill>
                  <a:gsLst>
                    <a:gs pos="22078">
                      <a:schemeClr val="tx1"/>
                    </a:gs>
                    <a:gs pos="77000">
                      <a:schemeClr val="tx1"/>
                    </a:gs>
                  </a:gsLst>
                  <a:lin ang="5400000" scaled="0"/>
                </a:gradFill>
              </a:rPr>
              <a:t>your app to improve the user’s installation and uninstallation process, while keeping the PC clean</a:t>
            </a:r>
          </a:p>
          <a:p>
            <a:pPr marL="0" lvl="1">
              <a:lnSpc>
                <a:spcPct val="90000"/>
              </a:lnSpc>
              <a:spcBef>
                <a:spcPts val="1200"/>
              </a:spcBef>
            </a:pPr>
            <a:r>
              <a:rPr lang="en-US" dirty="0">
                <a:gradFill>
                  <a:gsLst>
                    <a:gs pos="22078">
                      <a:schemeClr val="accent2"/>
                    </a:gs>
                    <a:gs pos="77000">
                      <a:schemeClr val="accent2"/>
                    </a:gs>
                  </a:gsLst>
                  <a:lin ang="5400000" scaled="0"/>
                </a:gradFill>
              </a:rPr>
              <a:t>Enhance</a:t>
            </a:r>
            <a:r>
              <a:rPr lang="en-US" dirty="0">
                <a:gradFill>
                  <a:gsLst>
                    <a:gs pos="22078">
                      <a:schemeClr val="tx1"/>
                    </a:gs>
                    <a:gs pos="77000">
                      <a:schemeClr val="tx1"/>
                    </a:gs>
                  </a:gsLst>
                  <a:lin ang="5400000" scaled="0"/>
                </a:gradFill>
              </a:rPr>
              <a:t> and </a:t>
            </a:r>
            <a:r>
              <a:rPr lang="en-US" dirty="0">
                <a:gradFill>
                  <a:gsLst>
                    <a:gs pos="22078">
                      <a:schemeClr val="accent2"/>
                    </a:gs>
                    <a:gs pos="77000">
                      <a:schemeClr val="accent2"/>
                    </a:gs>
                  </a:gsLst>
                  <a:lin ang="5400000" scaled="0"/>
                </a:gradFill>
              </a:rPr>
              <a:t>extend</a:t>
            </a:r>
            <a:r>
              <a:rPr lang="en-US" dirty="0">
                <a:gradFill>
                  <a:gsLst>
                    <a:gs pos="22078">
                      <a:schemeClr val="tx1"/>
                    </a:gs>
                    <a:gs pos="77000">
                      <a:schemeClr val="tx1"/>
                    </a:gs>
                  </a:gsLst>
                  <a:lin ang="5400000" scaled="0"/>
                </a:gradFill>
              </a:rPr>
              <a:t> the app to light up new Windows 10 features, while </a:t>
            </a:r>
            <a:r>
              <a:rPr lang="en-US" dirty="0">
                <a:gradFill>
                  <a:gsLst>
                    <a:gs pos="22078">
                      <a:schemeClr val="accent2"/>
                    </a:gs>
                    <a:gs pos="77000">
                      <a:schemeClr val="accent2"/>
                    </a:gs>
                  </a:gsLst>
                  <a:lin ang="5400000" scaled="0"/>
                </a:gradFill>
              </a:rPr>
              <a:t>migrating</a:t>
            </a:r>
            <a:r>
              <a:rPr lang="en-US" dirty="0">
                <a:gradFill>
                  <a:gsLst>
                    <a:gs pos="22078">
                      <a:schemeClr val="tx1"/>
                    </a:gs>
                    <a:gs pos="77000">
                      <a:schemeClr val="tx1"/>
                    </a:gs>
                  </a:gsLst>
                  <a:lin ang="5400000" scaled="0"/>
                </a:gradFill>
              </a:rPr>
              <a:t> over time</a:t>
            </a:r>
          </a:p>
          <a:p>
            <a:pPr marL="0" lvl="1">
              <a:lnSpc>
                <a:spcPct val="90000"/>
              </a:lnSpc>
              <a:spcBef>
                <a:spcPts val="1200"/>
              </a:spcBef>
            </a:pPr>
            <a:r>
              <a:rPr lang="en-US" dirty="0">
                <a:gradFill>
                  <a:gsLst>
                    <a:gs pos="22078">
                      <a:schemeClr val="tx1"/>
                    </a:gs>
                    <a:gs pos="77000">
                      <a:schemeClr val="tx1"/>
                    </a:gs>
                  </a:gsLst>
                  <a:lin ang="5400000" scaled="0"/>
                </a:gradFill>
              </a:rPr>
              <a:t>Finally, </a:t>
            </a:r>
            <a:r>
              <a:rPr lang="en-US" dirty="0">
                <a:gradFill>
                  <a:gsLst>
                    <a:gs pos="22078">
                      <a:schemeClr val="accent2"/>
                    </a:gs>
                    <a:gs pos="77000">
                      <a:schemeClr val="accent2"/>
                    </a:gs>
                  </a:gsLst>
                  <a:lin ang="5400000" scaled="0"/>
                </a:gradFill>
              </a:rPr>
              <a:t>expand</a:t>
            </a:r>
            <a:r>
              <a:rPr lang="en-US" dirty="0">
                <a:gradFill>
                  <a:gsLst>
                    <a:gs pos="22078">
                      <a:schemeClr val="tx1"/>
                    </a:gs>
                    <a:gs pos="77000">
                      <a:schemeClr val="tx1"/>
                    </a:gs>
                  </a:gsLst>
                  <a:lin ang="5400000" scaled="0"/>
                </a:gradFill>
              </a:rPr>
              <a:t> to all Windows 10 devices like phones, Xbox One and </a:t>
            </a:r>
            <a:r>
              <a:rPr lang="en-US" dirty="0" err="1">
                <a:gradFill>
                  <a:gsLst>
                    <a:gs pos="22078">
                      <a:schemeClr val="tx1"/>
                    </a:gs>
                    <a:gs pos="77000">
                      <a:schemeClr val="tx1"/>
                    </a:gs>
                  </a:gsLst>
                  <a:lin ang="5400000" scaled="0"/>
                </a:gradFill>
              </a:rPr>
              <a:t>Hololens</a:t>
            </a:r>
            <a:endParaRPr lang="en-US" dirty="0">
              <a:gradFill>
                <a:gsLst>
                  <a:gs pos="22078">
                    <a:schemeClr val="tx1"/>
                  </a:gs>
                  <a:gs pos="77000">
                    <a:schemeClr val="tx1"/>
                  </a:gs>
                </a:gsLst>
                <a:lin ang="5400000" scaled="0"/>
              </a:gradFill>
            </a:endParaRPr>
          </a:p>
        </p:txBody>
      </p:sp>
    </p:spTree>
    <p:extLst>
      <p:ext uri="{BB962C8B-B14F-4D97-AF65-F5344CB8AC3E}">
        <p14:creationId xmlns:p14="http://schemas.microsoft.com/office/powerpoint/2010/main" val="22447120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a:xfrm>
            <a:off x="274638" y="3954463"/>
            <a:ext cx="11612817" cy="1181862"/>
          </a:xfrm>
        </p:spPr>
        <p:txBody>
          <a:bodyPr/>
          <a:lstStyle/>
          <a:p>
            <a:r>
              <a:rPr lang="en-US" dirty="0"/>
              <a:t>Existing desktop apps to the </a:t>
            </a:r>
            <a:br>
              <a:rPr lang="en-US" dirty="0"/>
            </a:br>
            <a:r>
              <a:rPr lang="en-US" dirty="0"/>
              <a:t>Universal Windows Platform</a:t>
            </a:r>
          </a:p>
        </p:txBody>
      </p:sp>
    </p:spTree>
    <p:extLst>
      <p:ext uri="{BB962C8B-B14F-4D97-AF65-F5344CB8AC3E}">
        <p14:creationId xmlns:p14="http://schemas.microsoft.com/office/powerpoint/2010/main" val="1356497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SEMI-ALL"/>
          <p:cNvGrpSpPr/>
          <p:nvPr/>
        </p:nvGrpSpPr>
        <p:grpSpPr>
          <a:xfrm>
            <a:off x="214444" y="1800072"/>
            <a:ext cx="12145531" cy="3476265"/>
            <a:chOff x="106326" y="1323703"/>
            <a:chExt cx="8931348" cy="2556309"/>
          </a:xfrm>
        </p:grpSpPr>
        <p:grpSp>
          <p:nvGrpSpPr>
            <p:cNvPr id="53" name="SEMI"/>
            <p:cNvGrpSpPr/>
            <p:nvPr/>
          </p:nvGrpSpPr>
          <p:grpSpPr>
            <a:xfrm>
              <a:off x="106326" y="1323703"/>
              <a:ext cx="8931348" cy="2556309"/>
              <a:chOff x="106326" y="1323703"/>
              <a:chExt cx="8931348" cy="2556309"/>
            </a:xfrm>
          </p:grpSpPr>
          <p:grpSp>
            <p:nvGrpSpPr>
              <p:cNvPr id="58" name="Semi"/>
              <p:cNvGrpSpPr>
                <a:grpSpLocks noChangeAspect="1"/>
              </p:cNvGrpSpPr>
              <p:nvPr/>
            </p:nvGrpSpPr>
            <p:grpSpPr bwMode="auto">
              <a:xfrm flipH="1">
                <a:off x="106326" y="2962115"/>
                <a:ext cx="8931348" cy="917897"/>
                <a:chOff x="-259" y="1294"/>
                <a:chExt cx="6276" cy="645"/>
              </a:xfrm>
              <a:solidFill>
                <a:srgbClr val="525252"/>
              </a:solidFill>
            </p:grpSpPr>
            <p:sp>
              <p:nvSpPr>
                <p:cNvPr id="60" name="Freeform 48"/>
                <p:cNvSpPr>
                  <a:spLocks noEditPoints="1"/>
                </p:cNvSpPr>
                <p:nvPr/>
              </p:nvSpPr>
              <p:spPr bwMode="auto">
                <a:xfrm>
                  <a:off x="-143" y="1791"/>
                  <a:ext cx="149" cy="148"/>
                </a:xfrm>
                <a:custGeom>
                  <a:avLst/>
                  <a:gdLst>
                    <a:gd name="T0" fmla="*/ 60 w 63"/>
                    <a:gd name="T1" fmla="*/ 19 h 62"/>
                    <a:gd name="T2" fmla="*/ 54 w 63"/>
                    <a:gd name="T3" fmla="*/ 9 h 62"/>
                    <a:gd name="T4" fmla="*/ 44 w 63"/>
                    <a:gd name="T5" fmla="*/ 2 h 62"/>
                    <a:gd name="T6" fmla="*/ 31 w 63"/>
                    <a:gd name="T7" fmla="*/ 0 h 62"/>
                    <a:gd name="T8" fmla="*/ 19 w 63"/>
                    <a:gd name="T9" fmla="*/ 2 h 62"/>
                    <a:gd name="T10" fmla="*/ 9 w 63"/>
                    <a:gd name="T11" fmla="*/ 9 h 62"/>
                    <a:gd name="T12" fmla="*/ 3 w 63"/>
                    <a:gd name="T13" fmla="*/ 19 h 62"/>
                    <a:gd name="T14" fmla="*/ 0 w 63"/>
                    <a:gd name="T15" fmla="*/ 31 h 62"/>
                    <a:gd name="T16" fmla="*/ 3 w 63"/>
                    <a:gd name="T17" fmla="*/ 44 h 62"/>
                    <a:gd name="T18" fmla="*/ 9 w 63"/>
                    <a:gd name="T19" fmla="*/ 53 h 62"/>
                    <a:gd name="T20" fmla="*/ 19 w 63"/>
                    <a:gd name="T21" fmla="*/ 60 h 62"/>
                    <a:gd name="T22" fmla="*/ 31 w 63"/>
                    <a:gd name="T23" fmla="*/ 62 h 62"/>
                    <a:gd name="T24" fmla="*/ 44 w 63"/>
                    <a:gd name="T25" fmla="*/ 60 h 62"/>
                    <a:gd name="T26" fmla="*/ 54 w 63"/>
                    <a:gd name="T27" fmla="*/ 53 h 62"/>
                    <a:gd name="T28" fmla="*/ 60 w 63"/>
                    <a:gd name="T29" fmla="*/ 44 h 62"/>
                    <a:gd name="T30" fmla="*/ 63 w 63"/>
                    <a:gd name="T31" fmla="*/ 31 h 62"/>
                    <a:gd name="T32" fmla="*/ 60 w 63"/>
                    <a:gd name="T33" fmla="*/ 19 h 62"/>
                    <a:gd name="T34" fmla="*/ 43 w 63"/>
                    <a:gd name="T35" fmla="*/ 36 h 62"/>
                    <a:gd name="T36" fmla="*/ 40 w 63"/>
                    <a:gd name="T37" fmla="*/ 40 h 62"/>
                    <a:gd name="T38" fmla="*/ 36 w 63"/>
                    <a:gd name="T39" fmla="*/ 43 h 62"/>
                    <a:gd name="T40" fmla="*/ 32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2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60" y="19"/>
                      </a:moveTo>
                      <a:cubicBezTo>
                        <a:pt x="59" y="15"/>
                        <a:pt x="57" y="12"/>
                        <a:pt x="54" y="9"/>
                      </a:cubicBez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7" y="51"/>
                        <a:pt x="59" y="47"/>
                        <a:pt x="60" y="44"/>
                      </a:cubicBezTo>
                      <a:cubicBezTo>
                        <a:pt x="62" y="40"/>
                        <a:pt x="63" y="36"/>
                        <a:pt x="63" y="31"/>
                      </a:cubicBezTo>
                      <a:cubicBezTo>
                        <a:pt x="63" y="27"/>
                        <a:pt x="62" y="23"/>
                        <a:pt x="60" y="19"/>
                      </a:cubicBezTo>
                      <a:close/>
                      <a:moveTo>
                        <a:pt x="43" y="36"/>
                      </a:moveTo>
                      <a:cubicBezTo>
                        <a:pt x="42" y="38"/>
                        <a:pt x="41" y="39"/>
                        <a:pt x="40" y="40"/>
                      </a:cubicBezTo>
                      <a:cubicBezTo>
                        <a:pt x="39" y="41"/>
                        <a:pt x="38" y="42"/>
                        <a:pt x="36" y="43"/>
                      </a:cubicBezTo>
                      <a:cubicBezTo>
                        <a:pt x="35" y="43"/>
                        <a:pt x="33" y="43"/>
                        <a:pt x="32" y="43"/>
                      </a:cubicBezTo>
                      <a:cubicBezTo>
                        <a:pt x="30" y="43"/>
                        <a:pt x="28" y="43"/>
                        <a:pt x="27" y="43"/>
                      </a:cubicBezTo>
                      <a:cubicBezTo>
                        <a:pt x="25" y="42"/>
                        <a:pt x="24" y="41"/>
                        <a:pt x="23" y="40"/>
                      </a:cubicBezTo>
                      <a:cubicBezTo>
                        <a:pt x="22" y="39"/>
                        <a:pt x="21" y="38"/>
                        <a:pt x="20" y="36"/>
                      </a:cubicBezTo>
                      <a:cubicBezTo>
                        <a:pt x="20" y="35"/>
                        <a:pt x="19" y="33"/>
                        <a:pt x="19" y="31"/>
                      </a:cubicBezTo>
                      <a:cubicBezTo>
                        <a:pt x="19" y="30"/>
                        <a:pt x="20" y="28"/>
                        <a:pt x="20" y="26"/>
                      </a:cubicBezTo>
                      <a:cubicBezTo>
                        <a:pt x="21" y="25"/>
                        <a:pt x="22" y="24"/>
                        <a:pt x="23" y="22"/>
                      </a:cubicBezTo>
                      <a:cubicBezTo>
                        <a:pt x="24" y="21"/>
                        <a:pt x="25" y="20"/>
                        <a:pt x="27" y="20"/>
                      </a:cubicBezTo>
                      <a:cubicBezTo>
                        <a:pt x="28" y="19"/>
                        <a:pt x="30" y="19"/>
                        <a:pt x="32"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1" name="Freeform 49"/>
                <p:cNvSpPr>
                  <a:spLocks noEditPoints="1"/>
                </p:cNvSpPr>
                <p:nvPr/>
              </p:nvSpPr>
              <p:spPr bwMode="auto">
                <a:xfrm>
                  <a:off x="5754"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2" name="Freeform 50"/>
                <p:cNvSpPr>
                  <a:spLocks noEditPoints="1"/>
                </p:cNvSpPr>
                <p:nvPr/>
              </p:nvSpPr>
              <p:spPr bwMode="auto">
                <a:xfrm>
                  <a:off x="5456"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3" name="Freeform 51"/>
                <p:cNvSpPr>
                  <a:spLocks noEditPoints="1"/>
                </p:cNvSpPr>
                <p:nvPr/>
              </p:nvSpPr>
              <p:spPr bwMode="auto">
                <a:xfrm>
                  <a:off x="3723"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4" name="Freeform 52"/>
                <p:cNvSpPr>
                  <a:spLocks noEditPoints="1"/>
                </p:cNvSpPr>
                <p:nvPr/>
              </p:nvSpPr>
              <p:spPr bwMode="auto">
                <a:xfrm>
                  <a:off x="3389"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5" name="Freeform 53"/>
                <p:cNvSpPr>
                  <a:spLocks noEditPoints="1"/>
                </p:cNvSpPr>
                <p:nvPr/>
              </p:nvSpPr>
              <p:spPr bwMode="auto">
                <a:xfrm>
                  <a:off x="1900"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6" name="Freeform 54"/>
                <p:cNvSpPr>
                  <a:spLocks noEditPoints="1"/>
                </p:cNvSpPr>
                <p:nvPr/>
              </p:nvSpPr>
              <p:spPr bwMode="auto">
                <a:xfrm>
                  <a:off x="542" y="1791"/>
                  <a:ext cx="147" cy="148"/>
                </a:xfrm>
                <a:custGeom>
                  <a:avLst/>
                  <a:gdLst>
                    <a:gd name="T0" fmla="*/ 53 w 62"/>
                    <a:gd name="T1" fmla="*/ 9 h 62"/>
                    <a:gd name="T2" fmla="*/ 43 w 62"/>
                    <a:gd name="T3" fmla="*/ 2 h 62"/>
                    <a:gd name="T4" fmla="*/ 31 w 62"/>
                    <a:gd name="T5" fmla="*/ 0 h 62"/>
                    <a:gd name="T6" fmla="*/ 19 w 62"/>
                    <a:gd name="T7" fmla="*/ 2 h 62"/>
                    <a:gd name="T8" fmla="*/ 9 w 62"/>
                    <a:gd name="T9" fmla="*/ 9 h 62"/>
                    <a:gd name="T10" fmla="*/ 2 w 62"/>
                    <a:gd name="T11" fmla="*/ 19 h 62"/>
                    <a:gd name="T12" fmla="*/ 0 w 62"/>
                    <a:gd name="T13" fmla="*/ 31 h 62"/>
                    <a:gd name="T14" fmla="*/ 2 w 62"/>
                    <a:gd name="T15" fmla="*/ 44 h 62"/>
                    <a:gd name="T16" fmla="*/ 9 w 62"/>
                    <a:gd name="T17" fmla="*/ 53 h 62"/>
                    <a:gd name="T18" fmla="*/ 19 w 62"/>
                    <a:gd name="T19" fmla="*/ 60 h 62"/>
                    <a:gd name="T20" fmla="*/ 31 w 62"/>
                    <a:gd name="T21" fmla="*/ 62 h 62"/>
                    <a:gd name="T22" fmla="*/ 43 w 62"/>
                    <a:gd name="T23" fmla="*/ 60 h 62"/>
                    <a:gd name="T24" fmla="*/ 53 w 62"/>
                    <a:gd name="T25" fmla="*/ 53 h 62"/>
                    <a:gd name="T26" fmla="*/ 60 w 62"/>
                    <a:gd name="T27" fmla="*/ 44 h 62"/>
                    <a:gd name="T28" fmla="*/ 62 w 62"/>
                    <a:gd name="T29" fmla="*/ 31 h 62"/>
                    <a:gd name="T30" fmla="*/ 60 w 62"/>
                    <a:gd name="T31" fmla="*/ 19 h 62"/>
                    <a:gd name="T32" fmla="*/ 53 w 62"/>
                    <a:gd name="T33" fmla="*/ 9 h 62"/>
                    <a:gd name="T34" fmla="*/ 43 w 62"/>
                    <a:gd name="T35" fmla="*/ 36 h 62"/>
                    <a:gd name="T36" fmla="*/ 40 w 62"/>
                    <a:gd name="T37" fmla="*/ 40 h 62"/>
                    <a:gd name="T38" fmla="*/ 36 w 62"/>
                    <a:gd name="T39" fmla="*/ 43 h 62"/>
                    <a:gd name="T40" fmla="*/ 31 w 62"/>
                    <a:gd name="T41" fmla="*/ 43 h 62"/>
                    <a:gd name="T42" fmla="*/ 26 w 62"/>
                    <a:gd name="T43" fmla="*/ 43 h 62"/>
                    <a:gd name="T44" fmla="*/ 22 w 62"/>
                    <a:gd name="T45" fmla="*/ 40 h 62"/>
                    <a:gd name="T46" fmla="*/ 20 w 62"/>
                    <a:gd name="T47" fmla="*/ 36 h 62"/>
                    <a:gd name="T48" fmla="*/ 19 w 62"/>
                    <a:gd name="T49" fmla="*/ 31 h 62"/>
                    <a:gd name="T50" fmla="*/ 20 w 62"/>
                    <a:gd name="T51" fmla="*/ 26 h 62"/>
                    <a:gd name="T52" fmla="*/ 22 w 62"/>
                    <a:gd name="T53" fmla="*/ 22 h 62"/>
                    <a:gd name="T54" fmla="*/ 26 w 62"/>
                    <a:gd name="T55" fmla="*/ 20 h 62"/>
                    <a:gd name="T56" fmla="*/ 31 w 62"/>
                    <a:gd name="T57" fmla="*/ 19 h 62"/>
                    <a:gd name="T58" fmla="*/ 36 w 62"/>
                    <a:gd name="T59" fmla="*/ 20 h 62"/>
                    <a:gd name="T60" fmla="*/ 40 w 62"/>
                    <a:gd name="T61" fmla="*/ 22 h 62"/>
                    <a:gd name="T62" fmla="*/ 43 w 62"/>
                    <a:gd name="T63" fmla="*/ 26 h 62"/>
                    <a:gd name="T64" fmla="*/ 43 w 62"/>
                    <a:gd name="T65" fmla="*/ 31 h 62"/>
                    <a:gd name="T66" fmla="*/ 43 w 62"/>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 h="62">
                      <a:moveTo>
                        <a:pt x="53" y="9"/>
                      </a:moveTo>
                      <a:cubicBezTo>
                        <a:pt x="50" y="6"/>
                        <a:pt x="47" y="4"/>
                        <a:pt x="43" y="2"/>
                      </a:cubicBezTo>
                      <a:cubicBezTo>
                        <a:pt x="39" y="1"/>
                        <a:pt x="35" y="0"/>
                        <a:pt x="31" y="0"/>
                      </a:cubicBezTo>
                      <a:cubicBezTo>
                        <a:pt x="27" y="0"/>
                        <a:pt x="23" y="1"/>
                        <a:pt x="19" y="2"/>
                      </a:cubicBezTo>
                      <a:cubicBezTo>
                        <a:pt x="15" y="4"/>
                        <a:pt x="12" y="6"/>
                        <a:pt x="9" y="9"/>
                      </a:cubicBezTo>
                      <a:cubicBezTo>
                        <a:pt x="6" y="12"/>
                        <a:pt x="4" y="15"/>
                        <a:pt x="2" y="19"/>
                      </a:cubicBezTo>
                      <a:cubicBezTo>
                        <a:pt x="1" y="23"/>
                        <a:pt x="0" y="27"/>
                        <a:pt x="0" y="31"/>
                      </a:cubicBezTo>
                      <a:cubicBezTo>
                        <a:pt x="0" y="36"/>
                        <a:pt x="1" y="40"/>
                        <a:pt x="2" y="44"/>
                      </a:cubicBezTo>
                      <a:cubicBezTo>
                        <a:pt x="4" y="47"/>
                        <a:pt x="6" y="51"/>
                        <a:pt x="9" y="53"/>
                      </a:cubicBezTo>
                      <a:cubicBezTo>
                        <a:pt x="12" y="56"/>
                        <a:pt x="15" y="58"/>
                        <a:pt x="19" y="60"/>
                      </a:cubicBezTo>
                      <a:cubicBezTo>
                        <a:pt x="23" y="62"/>
                        <a:pt x="27" y="62"/>
                        <a:pt x="31" y="62"/>
                      </a:cubicBezTo>
                      <a:cubicBezTo>
                        <a:pt x="35" y="62"/>
                        <a:pt x="39" y="62"/>
                        <a:pt x="43" y="60"/>
                      </a:cubicBezTo>
                      <a:cubicBezTo>
                        <a:pt x="47" y="58"/>
                        <a:pt x="50" y="56"/>
                        <a:pt x="53" y="53"/>
                      </a:cubicBezTo>
                      <a:cubicBezTo>
                        <a:pt x="56" y="51"/>
                        <a:pt x="58" y="47"/>
                        <a:pt x="60" y="44"/>
                      </a:cubicBezTo>
                      <a:cubicBezTo>
                        <a:pt x="62" y="40"/>
                        <a:pt x="62" y="36"/>
                        <a:pt x="62" y="31"/>
                      </a:cubicBezTo>
                      <a:cubicBezTo>
                        <a:pt x="62" y="27"/>
                        <a:pt x="62" y="23"/>
                        <a:pt x="60" y="19"/>
                      </a:cubicBezTo>
                      <a:cubicBezTo>
                        <a:pt x="58" y="15"/>
                        <a:pt x="56" y="12"/>
                        <a:pt x="53" y="9"/>
                      </a:cubicBezTo>
                      <a:close/>
                      <a:moveTo>
                        <a:pt x="43" y="36"/>
                      </a:moveTo>
                      <a:cubicBezTo>
                        <a:pt x="42" y="38"/>
                        <a:pt x="41" y="39"/>
                        <a:pt x="40" y="40"/>
                      </a:cubicBezTo>
                      <a:cubicBezTo>
                        <a:pt x="39" y="41"/>
                        <a:pt x="37" y="42"/>
                        <a:pt x="36" y="43"/>
                      </a:cubicBezTo>
                      <a:cubicBezTo>
                        <a:pt x="34" y="43"/>
                        <a:pt x="33" y="43"/>
                        <a:pt x="31" y="43"/>
                      </a:cubicBezTo>
                      <a:cubicBezTo>
                        <a:pt x="29" y="43"/>
                        <a:pt x="28" y="43"/>
                        <a:pt x="26" y="43"/>
                      </a:cubicBezTo>
                      <a:cubicBezTo>
                        <a:pt x="25" y="42"/>
                        <a:pt x="24" y="41"/>
                        <a:pt x="22" y="40"/>
                      </a:cubicBezTo>
                      <a:cubicBezTo>
                        <a:pt x="21" y="39"/>
                        <a:pt x="20" y="38"/>
                        <a:pt x="20" y="36"/>
                      </a:cubicBezTo>
                      <a:cubicBezTo>
                        <a:pt x="19" y="35"/>
                        <a:pt x="19" y="33"/>
                        <a:pt x="19" y="31"/>
                      </a:cubicBezTo>
                      <a:cubicBezTo>
                        <a:pt x="19" y="30"/>
                        <a:pt x="19" y="28"/>
                        <a:pt x="20" y="26"/>
                      </a:cubicBezTo>
                      <a:cubicBezTo>
                        <a:pt x="20" y="25"/>
                        <a:pt x="21" y="24"/>
                        <a:pt x="22" y="22"/>
                      </a:cubicBezTo>
                      <a:cubicBezTo>
                        <a:pt x="24" y="21"/>
                        <a:pt x="25" y="20"/>
                        <a:pt x="26" y="20"/>
                      </a:cubicBezTo>
                      <a:cubicBezTo>
                        <a:pt x="28" y="19"/>
                        <a:pt x="29" y="19"/>
                        <a:pt x="31" y="19"/>
                      </a:cubicBezTo>
                      <a:cubicBezTo>
                        <a:pt x="33" y="19"/>
                        <a:pt x="34" y="19"/>
                        <a:pt x="36" y="20"/>
                      </a:cubicBezTo>
                      <a:cubicBezTo>
                        <a:pt x="37" y="20"/>
                        <a:pt x="39" y="21"/>
                        <a:pt x="40" y="22"/>
                      </a:cubicBezTo>
                      <a:cubicBezTo>
                        <a:pt x="41" y="24"/>
                        <a:pt x="42" y="25"/>
                        <a:pt x="43" y="26"/>
                      </a:cubicBezTo>
                      <a:cubicBezTo>
                        <a:pt x="43" y="28"/>
                        <a:pt x="43" y="30"/>
                        <a:pt x="43" y="31"/>
                      </a:cubicBezTo>
                      <a:cubicBezTo>
                        <a:pt x="43" y="33"/>
                        <a:pt x="43"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7" name="Freeform 55"/>
                <p:cNvSpPr>
                  <a:spLocks noEditPoints="1"/>
                </p:cNvSpPr>
                <p:nvPr/>
              </p:nvSpPr>
              <p:spPr bwMode="auto">
                <a:xfrm>
                  <a:off x="240" y="1791"/>
                  <a:ext cx="149" cy="148"/>
                </a:xfrm>
                <a:custGeom>
                  <a:avLst/>
                  <a:gdLst>
                    <a:gd name="T0" fmla="*/ 60 w 63"/>
                    <a:gd name="T1" fmla="*/ 19 h 62"/>
                    <a:gd name="T2" fmla="*/ 54 w 63"/>
                    <a:gd name="T3" fmla="*/ 9 h 62"/>
                    <a:gd name="T4" fmla="*/ 44 w 63"/>
                    <a:gd name="T5" fmla="*/ 2 h 62"/>
                    <a:gd name="T6" fmla="*/ 31 w 63"/>
                    <a:gd name="T7" fmla="*/ 0 h 62"/>
                    <a:gd name="T8" fmla="*/ 19 w 63"/>
                    <a:gd name="T9" fmla="*/ 2 h 62"/>
                    <a:gd name="T10" fmla="*/ 9 w 63"/>
                    <a:gd name="T11" fmla="*/ 9 h 62"/>
                    <a:gd name="T12" fmla="*/ 3 w 63"/>
                    <a:gd name="T13" fmla="*/ 19 h 62"/>
                    <a:gd name="T14" fmla="*/ 0 w 63"/>
                    <a:gd name="T15" fmla="*/ 31 h 62"/>
                    <a:gd name="T16" fmla="*/ 3 w 63"/>
                    <a:gd name="T17" fmla="*/ 44 h 62"/>
                    <a:gd name="T18" fmla="*/ 9 w 63"/>
                    <a:gd name="T19" fmla="*/ 53 h 62"/>
                    <a:gd name="T20" fmla="*/ 19 w 63"/>
                    <a:gd name="T21" fmla="*/ 60 h 62"/>
                    <a:gd name="T22" fmla="*/ 31 w 63"/>
                    <a:gd name="T23" fmla="*/ 62 h 62"/>
                    <a:gd name="T24" fmla="*/ 44 w 63"/>
                    <a:gd name="T25" fmla="*/ 60 h 62"/>
                    <a:gd name="T26" fmla="*/ 54 w 63"/>
                    <a:gd name="T27" fmla="*/ 53 h 62"/>
                    <a:gd name="T28" fmla="*/ 60 w 63"/>
                    <a:gd name="T29" fmla="*/ 44 h 62"/>
                    <a:gd name="T30" fmla="*/ 63 w 63"/>
                    <a:gd name="T31" fmla="*/ 31 h 62"/>
                    <a:gd name="T32" fmla="*/ 60 w 63"/>
                    <a:gd name="T33" fmla="*/ 1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60" y="19"/>
                      </a:moveTo>
                      <a:cubicBezTo>
                        <a:pt x="59" y="15"/>
                        <a:pt x="56" y="12"/>
                        <a:pt x="54" y="9"/>
                      </a:cubicBez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8" name="Freeform 56"/>
                <p:cNvSpPr>
                  <a:spLocks noEditPoints="1"/>
                </p:cNvSpPr>
                <p:nvPr/>
              </p:nvSpPr>
              <p:spPr bwMode="auto">
                <a:xfrm>
                  <a:off x="-259" y="1294"/>
                  <a:ext cx="1057" cy="571"/>
                </a:xfrm>
                <a:custGeom>
                  <a:avLst/>
                  <a:gdLst>
                    <a:gd name="T0" fmla="*/ 441 w 447"/>
                    <a:gd name="T1" fmla="*/ 215 h 239"/>
                    <a:gd name="T2" fmla="*/ 434 w 447"/>
                    <a:gd name="T3" fmla="*/ 208 h 239"/>
                    <a:gd name="T4" fmla="*/ 427 w 447"/>
                    <a:gd name="T5" fmla="*/ 179 h 239"/>
                    <a:gd name="T6" fmla="*/ 402 w 447"/>
                    <a:gd name="T7" fmla="*/ 177 h 239"/>
                    <a:gd name="T8" fmla="*/ 331 w 447"/>
                    <a:gd name="T9" fmla="*/ 177 h 239"/>
                    <a:gd name="T10" fmla="*/ 307 w 447"/>
                    <a:gd name="T11" fmla="*/ 179 h 239"/>
                    <a:gd name="T12" fmla="*/ 280 w 447"/>
                    <a:gd name="T13" fmla="*/ 179 h 239"/>
                    <a:gd name="T14" fmla="*/ 208 w 447"/>
                    <a:gd name="T15" fmla="*/ 175 h 239"/>
                    <a:gd name="T16" fmla="*/ 208 w 447"/>
                    <a:gd name="T17" fmla="*/ 127 h 239"/>
                    <a:gd name="T18" fmla="*/ 208 w 447"/>
                    <a:gd name="T19" fmla="*/ 88 h 239"/>
                    <a:gd name="T20" fmla="*/ 208 w 447"/>
                    <a:gd name="T21" fmla="*/ 24 h 239"/>
                    <a:gd name="T22" fmla="*/ 160 w 447"/>
                    <a:gd name="T23" fmla="*/ 19 h 239"/>
                    <a:gd name="T24" fmla="*/ 150 w 447"/>
                    <a:gd name="T25" fmla="*/ 59 h 239"/>
                    <a:gd name="T26" fmla="*/ 124 w 447"/>
                    <a:gd name="T27" fmla="*/ 66 h 239"/>
                    <a:gd name="T28" fmla="*/ 71 w 447"/>
                    <a:gd name="T29" fmla="*/ 66 h 239"/>
                    <a:gd name="T30" fmla="*/ 17 w 447"/>
                    <a:gd name="T31" fmla="*/ 126 h 239"/>
                    <a:gd name="T32" fmla="*/ 13 w 447"/>
                    <a:gd name="T33" fmla="*/ 133 h 239"/>
                    <a:gd name="T34" fmla="*/ 12 w 447"/>
                    <a:gd name="T35" fmla="*/ 142 h 239"/>
                    <a:gd name="T36" fmla="*/ 6 w 447"/>
                    <a:gd name="T37" fmla="*/ 215 h 239"/>
                    <a:gd name="T38" fmla="*/ 0 w 447"/>
                    <a:gd name="T39" fmla="*/ 221 h 239"/>
                    <a:gd name="T40" fmla="*/ 1 w 447"/>
                    <a:gd name="T41" fmla="*/ 237 h 239"/>
                    <a:gd name="T42" fmla="*/ 31 w 447"/>
                    <a:gd name="T43" fmla="*/ 239 h 239"/>
                    <a:gd name="T44" fmla="*/ 31 w 447"/>
                    <a:gd name="T45" fmla="*/ 234 h 239"/>
                    <a:gd name="T46" fmla="*/ 46 w 447"/>
                    <a:gd name="T47" fmla="*/ 200 h 239"/>
                    <a:gd name="T48" fmla="*/ 80 w 447"/>
                    <a:gd name="T49" fmla="*/ 186 h 239"/>
                    <a:gd name="T50" fmla="*/ 115 w 447"/>
                    <a:gd name="T51" fmla="*/ 200 h 239"/>
                    <a:gd name="T52" fmla="*/ 130 w 447"/>
                    <a:gd name="T53" fmla="*/ 234 h 239"/>
                    <a:gd name="T54" fmla="*/ 130 w 447"/>
                    <a:gd name="T55" fmla="*/ 239 h 239"/>
                    <a:gd name="T56" fmla="*/ 192 w 447"/>
                    <a:gd name="T57" fmla="*/ 235 h 239"/>
                    <a:gd name="T58" fmla="*/ 286 w 447"/>
                    <a:gd name="T59" fmla="*/ 212 h 239"/>
                    <a:gd name="T60" fmla="*/ 291 w 447"/>
                    <a:gd name="T61" fmla="*/ 225 h 239"/>
                    <a:gd name="T62" fmla="*/ 292 w 447"/>
                    <a:gd name="T63" fmla="*/ 230 h 239"/>
                    <a:gd name="T64" fmla="*/ 292 w 447"/>
                    <a:gd name="T65" fmla="*/ 235 h 239"/>
                    <a:gd name="T66" fmla="*/ 292 w 447"/>
                    <a:gd name="T67" fmla="*/ 235 h 239"/>
                    <a:gd name="T68" fmla="*/ 299 w 447"/>
                    <a:gd name="T69" fmla="*/ 239 h 239"/>
                    <a:gd name="T70" fmla="*/ 317 w 447"/>
                    <a:gd name="T71" fmla="*/ 239 h 239"/>
                    <a:gd name="T72" fmla="*/ 317 w 447"/>
                    <a:gd name="T73" fmla="*/ 234 h 239"/>
                    <a:gd name="T74" fmla="*/ 323 w 447"/>
                    <a:gd name="T75" fmla="*/ 212 h 239"/>
                    <a:gd name="T76" fmla="*/ 367 w 447"/>
                    <a:gd name="T77" fmla="*/ 186 h 239"/>
                    <a:gd name="T78" fmla="*/ 416 w 447"/>
                    <a:gd name="T79" fmla="*/ 239 h 239"/>
                    <a:gd name="T80" fmla="*/ 446 w 447"/>
                    <a:gd name="T81" fmla="*/ 237 h 239"/>
                    <a:gd name="T82" fmla="*/ 447 w 447"/>
                    <a:gd name="T83" fmla="*/ 221 h 239"/>
                    <a:gd name="T84" fmla="*/ 150 w 447"/>
                    <a:gd name="T85" fmla="*/ 133 h 239"/>
                    <a:gd name="T86" fmla="*/ 35 w 447"/>
                    <a:gd name="T87" fmla="*/ 140 h 239"/>
                    <a:gd name="T88" fmla="*/ 31 w 447"/>
                    <a:gd name="T89" fmla="*/ 135 h 239"/>
                    <a:gd name="T90" fmla="*/ 34 w 447"/>
                    <a:gd name="T91" fmla="*/ 128 h 239"/>
                    <a:gd name="T92" fmla="*/ 43 w 447"/>
                    <a:gd name="T93" fmla="*/ 116 h 239"/>
                    <a:gd name="T94" fmla="*/ 72 w 447"/>
                    <a:gd name="T95" fmla="*/ 80 h 239"/>
                    <a:gd name="T96" fmla="*/ 143 w 447"/>
                    <a:gd name="T97" fmla="*/ 77 h 239"/>
                    <a:gd name="T98" fmla="*/ 150 w 447"/>
                    <a:gd name="T99" fmla="*/ 1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7" h="239">
                      <a:moveTo>
                        <a:pt x="446" y="217"/>
                      </a:moveTo>
                      <a:cubicBezTo>
                        <a:pt x="444" y="215"/>
                        <a:pt x="443" y="215"/>
                        <a:pt x="441" y="215"/>
                      </a:cubicBezTo>
                      <a:cubicBezTo>
                        <a:pt x="441" y="215"/>
                        <a:pt x="441" y="215"/>
                        <a:pt x="441" y="215"/>
                      </a:cubicBezTo>
                      <a:cubicBezTo>
                        <a:pt x="437" y="215"/>
                        <a:pt x="434" y="212"/>
                        <a:pt x="434" y="208"/>
                      </a:cubicBezTo>
                      <a:cubicBezTo>
                        <a:pt x="434" y="186"/>
                        <a:pt x="434" y="186"/>
                        <a:pt x="434" y="186"/>
                      </a:cubicBezTo>
                      <a:cubicBezTo>
                        <a:pt x="434" y="182"/>
                        <a:pt x="431" y="179"/>
                        <a:pt x="427" y="179"/>
                      </a:cubicBezTo>
                      <a:cubicBezTo>
                        <a:pt x="407" y="179"/>
                        <a:pt x="407" y="179"/>
                        <a:pt x="407" y="179"/>
                      </a:cubicBezTo>
                      <a:cubicBezTo>
                        <a:pt x="405" y="179"/>
                        <a:pt x="403" y="178"/>
                        <a:pt x="402" y="177"/>
                      </a:cubicBezTo>
                      <a:cubicBezTo>
                        <a:pt x="393" y="168"/>
                        <a:pt x="380" y="162"/>
                        <a:pt x="366" y="162"/>
                      </a:cubicBezTo>
                      <a:cubicBezTo>
                        <a:pt x="352" y="162"/>
                        <a:pt x="340" y="168"/>
                        <a:pt x="331" y="177"/>
                      </a:cubicBezTo>
                      <a:cubicBezTo>
                        <a:pt x="329" y="178"/>
                        <a:pt x="328" y="179"/>
                        <a:pt x="326" y="179"/>
                      </a:cubicBezTo>
                      <a:cubicBezTo>
                        <a:pt x="307" y="179"/>
                        <a:pt x="307" y="179"/>
                        <a:pt x="307" y="179"/>
                      </a:cubicBezTo>
                      <a:cubicBezTo>
                        <a:pt x="307" y="179"/>
                        <a:pt x="307" y="179"/>
                        <a:pt x="307" y="179"/>
                      </a:cubicBezTo>
                      <a:cubicBezTo>
                        <a:pt x="280" y="179"/>
                        <a:pt x="280" y="179"/>
                        <a:pt x="280" y="179"/>
                      </a:cubicBezTo>
                      <a:cubicBezTo>
                        <a:pt x="271" y="169"/>
                        <a:pt x="257" y="162"/>
                        <a:pt x="242" y="162"/>
                      </a:cubicBezTo>
                      <a:cubicBezTo>
                        <a:pt x="229" y="162"/>
                        <a:pt x="217" y="167"/>
                        <a:pt x="208" y="175"/>
                      </a:cubicBezTo>
                      <a:cubicBezTo>
                        <a:pt x="208" y="174"/>
                        <a:pt x="208" y="173"/>
                        <a:pt x="208" y="173"/>
                      </a:cubicBezTo>
                      <a:cubicBezTo>
                        <a:pt x="208" y="127"/>
                        <a:pt x="208" y="127"/>
                        <a:pt x="208" y="127"/>
                      </a:cubicBezTo>
                      <a:cubicBezTo>
                        <a:pt x="208" y="115"/>
                        <a:pt x="208" y="115"/>
                        <a:pt x="208" y="115"/>
                      </a:cubicBezTo>
                      <a:cubicBezTo>
                        <a:pt x="208" y="88"/>
                        <a:pt x="208" y="88"/>
                        <a:pt x="208" y="88"/>
                      </a:cubicBezTo>
                      <a:cubicBezTo>
                        <a:pt x="208" y="87"/>
                        <a:pt x="208" y="86"/>
                        <a:pt x="208" y="84"/>
                      </a:cubicBezTo>
                      <a:cubicBezTo>
                        <a:pt x="208" y="24"/>
                        <a:pt x="208" y="24"/>
                        <a:pt x="208" y="24"/>
                      </a:cubicBezTo>
                      <a:cubicBezTo>
                        <a:pt x="208" y="10"/>
                        <a:pt x="197" y="0"/>
                        <a:pt x="187" y="5"/>
                      </a:cubicBezTo>
                      <a:cubicBezTo>
                        <a:pt x="160" y="19"/>
                        <a:pt x="160" y="19"/>
                        <a:pt x="160" y="19"/>
                      </a:cubicBezTo>
                      <a:cubicBezTo>
                        <a:pt x="154" y="22"/>
                        <a:pt x="150" y="29"/>
                        <a:pt x="150" y="38"/>
                      </a:cubicBezTo>
                      <a:cubicBezTo>
                        <a:pt x="150" y="59"/>
                        <a:pt x="150" y="59"/>
                        <a:pt x="150" y="59"/>
                      </a:cubicBezTo>
                      <a:cubicBezTo>
                        <a:pt x="150" y="63"/>
                        <a:pt x="147" y="66"/>
                        <a:pt x="143" y="66"/>
                      </a:cubicBezTo>
                      <a:cubicBezTo>
                        <a:pt x="124" y="66"/>
                        <a:pt x="124" y="66"/>
                        <a:pt x="124" y="66"/>
                      </a:cubicBezTo>
                      <a:cubicBezTo>
                        <a:pt x="87" y="66"/>
                        <a:pt x="87" y="66"/>
                        <a:pt x="87" y="66"/>
                      </a:cubicBezTo>
                      <a:cubicBezTo>
                        <a:pt x="71" y="66"/>
                        <a:pt x="71" y="66"/>
                        <a:pt x="71" y="66"/>
                      </a:cubicBezTo>
                      <a:cubicBezTo>
                        <a:pt x="69" y="66"/>
                        <a:pt x="67" y="66"/>
                        <a:pt x="66" y="68"/>
                      </a:cubicBezTo>
                      <a:cubicBezTo>
                        <a:pt x="17" y="126"/>
                        <a:pt x="17" y="126"/>
                        <a:pt x="17" y="126"/>
                      </a:cubicBezTo>
                      <a:cubicBezTo>
                        <a:pt x="16" y="127"/>
                        <a:pt x="15" y="129"/>
                        <a:pt x="14" y="130"/>
                      </a:cubicBezTo>
                      <a:cubicBezTo>
                        <a:pt x="14" y="131"/>
                        <a:pt x="13" y="132"/>
                        <a:pt x="13" y="133"/>
                      </a:cubicBezTo>
                      <a:cubicBezTo>
                        <a:pt x="13" y="135"/>
                        <a:pt x="12" y="136"/>
                        <a:pt x="12" y="137"/>
                      </a:cubicBezTo>
                      <a:cubicBezTo>
                        <a:pt x="12" y="139"/>
                        <a:pt x="12" y="140"/>
                        <a:pt x="12" y="142"/>
                      </a:cubicBezTo>
                      <a:cubicBezTo>
                        <a:pt x="12" y="208"/>
                        <a:pt x="12" y="208"/>
                        <a:pt x="12" y="208"/>
                      </a:cubicBezTo>
                      <a:cubicBezTo>
                        <a:pt x="12" y="212"/>
                        <a:pt x="9" y="215"/>
                        <a:pt x="6" y="215"/>
                      </a:cubicBezTo>
                      <a:cubicBezTo>
                        <a:pt x="4" y="215"/>
                        <a:pt x="3" y="215"/>
                        <a:pt x="1" y="217"/>
                      </a:cubicBezTo>
                      <a:cubicBezTo>
                        <a:pt x="0" y="218"/>
                        <a:pt x="0" y="219"/>
                        <a:pt x="0" y="221"/>
                      </a:cubicBezTo>
                      <a:cubicBezTo>
                        <a:pt x="0" y="233"/>
                        <a:pt x="0" y="233"/>
                        <a:pt x="0" y="233"/>
                      </a:cubicBezTo>
                      <a:cubicBezTo>
                        <a:pt x="0" y="235"/>
                        <a:pt x="0" y="236"/>
                        <a:pt x="1" y="237"/>
                      </a:cubicBezTo>
                      <a:cubicBezTo>
                        <a:pt x="3" y="239"/>
                        <a:pt x="4" y="239"/>
                        <a:pt x="6" y="239"/>
                      </a:cubicBezTo>
                      <a:cubicBezTo>
                        <a:pt x="31" y="239"/>
                        <a:pt x="31" y="239"/>
                        <a:pt x="31" y="239"/>
                      </a:cubicBezTo>
                      <a:cubicBezTo>
                        <a:pt x="31" y="238"/>
                        <a:pt x="31" y="238"/>
                        <a:pt x="31" y="237"/>
                      </a:cubicBezTo>
                      <a:cubicBezTo>
                        <a:pt x="31" y="236"/>
                        <a:pt x="31" y="235"/>
                        <a:pt x="31" y="234"/>
                      </a:cubicBezTo>
                      <a:cubicBezTo>
                        <a:pt x="31" y="228"/>
                        <a:pt x="32" y="221"/>
                        <a:pt x="35" y="215"/>
                      </a:cubicBezTo>
                      <a:cubicBezTo>
                        <a:pt x="38" y="209"/>
                        <a:pt x="41" y="204"/>
                        <a:pt x="46" y="200"/>
                      </a:cubicBezTo>
                      <a:cubicBezTo>
                        <a:pt x="51" y="195"/>
                        <a:pt x="56" y="192"/>
                        <a:pt x="62" y="189"/>
                      </a:cubicBezTo>
                      <a:cubicBezTo>
                        <a:pt x="68" y="187"/>
                        <a:pt x="74" y="186"/>
                        <a:pt x="80" y="186"/>
                      </a:cubicBezTo>
                      <a:cubicBezTo>
                        <a:pt x="87" y="186"/>
                        <a:pt x="93" y="187"/>
                        <a:pt x="99" y="189"/>
                      </a:cubicBezTo>
                      <a:cubicBezTo>
                        <a:pt x="105" y="192"/>
                        <a:pt x="111" y="195"/>
                        <a:pt x="115" y="200"/>
                      </a:cubicBezTo>
                      <a:cubicBezTo>
                        <a:pt x="120" y="204"/>
                        <a:pt x="124" y="209"/>
                        <a:pt x="126" y="215"/>
                      </a:cubicBezTo>
                      <a:cubicBezTo>
                        <a:pt x="129" y="221"/>
                        <a:pt x="130" y="228"/>
                        <a:pt x="130" y="234"/>
                      </a:cubicBezTo>
                      <a:cubicBezTo>
                        <a:pt x="130" y="235"/>
                        <a:pt x="130" y="236"/>
                        <a:pt x="130" y="237"/>
                      </a:cubicBezTo>
                      <a:cubicBezTo>
                        <a:pt x="130" y="238"/>
                        <a:pt x="130" y="238"/>
                        <a:pt x="130" y="239"/>
                      </a:cubicBezTo>
                      <a:cubicBezTo>
                        <a:pt x="192" y="239"/>
                        <a:pt x="192" y="239"/>
                        <a:pt x="192" y="239"/>
                      </a:cubicBezTo>
                      <a:cubicBezTo>
                        <a:pt x="192" y="238"/>
                        <a:pt x="192" y="237"/>
                        <a:pt x="192" y="235"/>
                      </a:cubicBezTo>
                      <a:cubicBezTo>
                        <a:pt x="192" y="208"/>
                        <a:pt x="214" y="185"/>
                        <a:pt x="242" y="185"/>
                      </a:cubicBezTo>
                      <a:cubicBezTo>
                        <a:pt x="261" y="185"/>
                        <a:pt x="278" y="196"/>
                        <a:pt x="286" y="212"/>
                      </a:cubicBezTo>
                      <a:cubicBezTo>
                        <a:pt x="287" y="212"/>
                        <a:pt x="287" y="212"/>
                        <a:pt x="287" y="212"/>
                      </a:cubicBezTo>
                      <a:cubicBezTo>
                        <a:pt x="289" y="216"/>
                        <a:pt x="290" y="220"/>
                        <a:pt x="291" y="225"/>
                      </a:cubicBezTo>
                      <a:cubicBezTo>
                        <a:pt x="291" y="225"/>
                        <a:pt x="291" y="226"/>
                        <a:pt x="291" y="226"/>
                      </a:cubicBezTo>
                      <a:cubicBezTo>
                        <a:pt x="292" y="227"/>
                        <a:pt x="292" y="228"/>
                        <a:pt x="292" y="230"/>
                      </a:cubicBezTo>
                      <a:cubicBezTo>
                        <a:pt x="292" y="231"/>
                        <a:pt x="292" y="232"/>
                        <a:pt x="292" y="233"/>
                      </a:cubicBezTo>
                      <a:cubicBezTo>
                        <a:pt x="292" y="234"/>
                        <a:pt x="292" y="234"/>
                        <a:pt x="292" y="235"/>
                      </a:cubicBezTo>
                      <a:cubicBezTo>
                        <a:pt x="292" y="235"/>
                        <a:pt x="292" y="235"/>
                        <a:pt x="292" y="235"/>
                      </a:cubicBezTo>
                      <a:cubicBezTo>
                        <a:pt x="292" y="235"/>
                        <a:pt x="292" y="235"/>
                        <a:pt x="292" y="235"/>
                      </a:cubicBezTo>
                      <a:cubicBezTo>
                        <a:pt x="292" y="237"/>
                        <a:pt x="292" y="238"/>
                        <a:pt x="292" y="239"/>
                      </a:cubicBezTo>
                      <a:cubicBezTo>
                        <a:pt x="299" y="239"/>
                        <a:pt x="299" y="239"/>
                        <a:pt x="299" y="239"/>
                      </a:cubicBezTo>
                      <a:cubicBezTo>
                        <a:pt x="300" y="239"/>
                        <a:pt x="300" y="239"/>
                        <a:pt x="300" y="239"/>
                      </a:cubicBezTo>
                      <a:cubicBezTo>
                        <a:pt x="317" y="239"/>
                        <a:pt x="317" y="239"/>
                        <a:pt x="317" y="239"/>
                      </a:cubicBezTo>
                      <a:cubicBezTo>
                        <a:pt x="317" y="238"/>
                        <a:pt x="317" y="237"/>
                        <a:pt x="317" y="237"/>
                      </a:cubicBezTo>
                      <a:cubicBezTo>
                        <a:pt x="317" y="236"/>
                        <a:pt x="317" y="235"/>
                        <a:pt x="317" y="234"/>
                      </a:cubicBezTo>
                      <a:cubicBezTo>
                        <a:pt x="317" y="227"/>
                        <a:pt x="318" y="221"/>
                        <a:pt x="321" y="215"/>
                      </a:cubicBezTo>
                      <a:cubicBezTo>
                        <a:pt x="321" y="214"/>
                        <a:pt x="322" y="213"/>
                        <a:pt x="323" y="212"/>
                      </a:cubicBezTo>
                      <a:cubicBezTo>
                        <a:pt x="323" y="212"/>
                        <a:pt x="323" y="212"/>
                        <a:pt x="323" y="212"/>
                      </a:cubicBezTo>
                      <a:cubicBezTo>
                        <a:pt x="331" y="196"/>
                        <a:pt x="348" y="186"/>
                        <a:pt x="367" y="186"/>
                      </a:cubicBezTo>
                      <a:cubicBezTo>
                        <a:pt x="394" y="186"/>
                        <a:pt x="417" y="208"/>
                        <a:pt x="417" y="236"/>
                      </a:cubicBezTo>
                      <a:cubicBezTo>
                        <a:pt x="417" y="237"/>
                        <a:pt x="417" y="238"/>
                        <a:pt x="416" y="239"/>
                      </a:cubicBezTo>
                      <a:cubicBezTo>
                        <a:pt x="441" y="239"/>
                        <a:pt x="441" y="239"/>
                        <a:pt x="441" y="239"/>
                      </a:cubicBezTo>
                      <a:cubicBezTo>
                        <a:pt x="443" y="239"/>
                        <a:pt x="444" y="239"/>
                        <a:pt x="446" y="237"/>
                      </a:cubicBezTo>
                      <a:cubicBezTo>
                        <a:pt x="447" y="236"/>
                        <a:pt x="447" y="235"/>
                        <a:pt x="447" y="233"/>
                      </a:cubicBezTo>
                      <a:cubicBezTo>
                        <a:pt x="447" y="221"/>
                        <a:pt x="447" y="221"/>
                        <a:pt x="447" y="221"/>
                      </a:cubicBezTo>
                      <a:cubicBezTo>
                        <a:pt x="447" y="219"/>
                        <a:pt x="447" y="218"/>
                        <a:pt x="446" y="217"/>
                      </a:cubicBezTo>
                      <a:close/>
                      <a:moveTo>
                        <a:pt x="150" y="133"/>
                      </a:moveTo>
                      <a:cubicBezTo>
                        <a:pt x="150" y="137"/>
                        <a:pt x="147" y="140"/>
                        <a:pt x="143" y="140"/>
                      </a:cubicBezTo>
                      <a:cubicBezTo>
                        <a:pt x="35" y="140"/>
                        <a:pt x="35" y="140"/>
                        <a:pt x="35" y="140"/>
                      </a:cubicBezTo>
                      <a:cubicBezTo>
                        <a:pt x="34" y="140"/>
                        <a:pt x="33" y="139"/>
                        <a:pt x="32" y="138"/>
                      </a:cubicBezTo>
                      <a:cubicBezTo>
                        <a:pt x="31" y="137"/>
                        <a:pt x="31" y="136"/>
                        <a:pt x="31" y="135"/>
                      </a:cubicBezTo>
                      <a:cubicBezTo>
                        <a:pt x="31" y="133"/>
                        <a:pt x="31" y="132"/>
                        <a:pt x="32" y="131"/>
                      </a:cubicBezTo>
                      <a:cubicBezTo>
                        <a:pt x="32" y="130"/>
                        <a:pt x="33" y="130"/>
                        <a:pt x="34" y="128"/>
                      </a:cubicBezTo>
                      <a:cubicBezTo>
                        <a:pt x="35" y="127"/>
                        <a:pt x="37" y="125"/>
                        <a:pt x="38" y="123"/>
                      </a:cubicBezTo>
                      <a:cubicBezTo>
                        <a:pt x="40" y="121"/>
                        <a:pt x="42" y="119"/>
                        <a:pt x="43" y="116"/>
                      </a:cubicBezTo>
                      <a:cubicBezTo>
                        <a:pt x="45" y="114"/>
                        <a:pt x="47" y="111"/>
                        <a:pt x="49" y="109"/>
                      </a:cubicBezTo>
                      <a:cubicBezTo>
                        <a:pt x="53" y="104"/>
                        <a:pt x="66" y="88"/>
                        <a:pt x="72" y="80"/>
                      </a:cubicBezTo>
                      <a:cubicBezTo>
                        <a:pt x="74" y="78"/>
                        <a:pt x="76" y="77"/>
                        <a:pt x="78" y="77"/>
                      </a:cubicBezTo>
                      <a:cubicBezTo>
                        <a:pt x="143" y="77"/>
                        <a:pt x="143" y="77"/>
                        <a:pt x="143" y="77"/>
                      </a:cubicBezTo>
                      <a:cubicBezTo>
                        <a:pt x="147" y="77"/>
                        <a:pt x="150" y="80"/>
                        <a:pt x="150" y="84"/>
                      </a:cubicBezTo>
                      <a:lnTo>
                        <a:pt x="15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3" name="Freeform 57"/>
                <p:cNvSpPr>
                  <a:spLocks/>
                </p:cNvSpPr>
                <p:nvPr/>
              </p:nvSpPr>
              <p:spPr bwMode="auto">
                <a:xfrm>
                  <a:off x="266" y="1614"/>
                  <a:ext cx="5751" cy="251"/>
                </a:xfrm>
                <a:custGeom>
                  <a:avLst/>
                  <a:gdLst>
                    <a:gd name="T0" fmla="*/ 2426 w 2432"/>
                    <a:gd name="T1" fmla="*/ 81 h 105"/>
                    <a:gd name="T2" fmla="*/ 2419 w 2432"/>
                    <a:gd name="T3" fmla="*/ 74 h 105"/>
                    <a:gd name="T4" fmla="*/ 2412 w 2432"/>
                    <a:gd name="T5" fmla="*/ 45 h 105"/>
                    <a:gd name="T6" fmla="*/ 2401 w 2432"/>
                    <a:gd name="T7" fmla="*/ 6 h 105"/>
                    <a:gd name="T8" fmla="*/ 2401 w 2432"/>
                    <a:gd name="T9" fmla="*/ 0 h 105"/>
                    <a:gd name="T10" fmla="*/ 0 w 2432"/>
                    <a:gd name="T11" fmla="*/ 4 h 105"/>
                    <a:gd name="T12" fmla="*/ 0 w 2432"/>
                    <a:gd name="T13" fmla="*/ 8 h 105"/>
                    <a:gd name="T14" fmla="*/ 0 w 2432"/>
                    <a:gd name="T15" fmla="*/ 6 h 105"/>
                    <a:gd name="T16" fmla="*/ 1 w 2432"/>
                    <a:gd name="T17" fmla="*/ 8 h 105"/>
                    <a:gd name="T18" fmla="*/ 14 w 2432"/>
                    <a:gd name="T19" fmla="*/ 18 h 105"/>
                    <a:gd name="T20" fmla="*/ 44 w 2432"/>
                    <a:gd name="T21" fmla="*/ 24 h 105"/>
                    <a:gd name="T22" fmla="*/ 115 w 2432"/>
                    <a:gd name="T23" fmla="*/ 25 h 105"/>
                    <a:gd name="T24" fmla="*/ 144 w 2432"/>
                    <a:gd name="T25" fmla="*/ 18 h 105"/>
                    <a:gd name="T26" fmla="*/ 174 w 2432"/>
                    <a:gd name="T27" fmla="*/ 25 h 105"/>
                    <a:gd name="T28" fmla="*/ 229 w 2432"/>
                    <a:gd name="T29" fmla="*/ 31 h 105"/>
                    <a:gd name="T30" fmla="*/ 671 w 2432"/>
                    <a:gd name="T31" fmla="*/ 105 h 105"/>
                    <a:gd name="T32" fmla="*/ 721 w 2432"/>
                    <a:gd name="T33" fmla="*/ 52 h 105"/>
                    <a:gd name="T34" fmla="*/ 771 w 2432"/>
                    <a:gd name="T35" fmla="*/ 105 h 105"/>
                    <a:gd name="T36" fmla="*/ 1302 w 2432"/>
                    <a:gd name="T37" fmla="*/ 102 h 105"/>
                    <a:gd name="T38" fmla="*/ 1402 w 2432"/>
                    <a:gd name="T39" fmla="*/ 102 h 105"/>
                    <a:gd name="T40" fmla="*/ 1441 w 2432"/>
                    <a:gd name="T41" fmla="*/ 105 h 105"/>
                    <a:gd name="T42" fmla="*/ 1491 w 2432"/>
                    <a:gd name="T43" fmla="*/ 52 h 105"/>
                    <a:gd name="T44" fmla="*/ 1541 w 2432"/>
                    <a:gd name="T45" fmla="*/ 105 h 105"/>
                    <a:gd name="T46" fmla="*/ 2176 w 2432"/>
                    <a:gd name="T47" fmla="*/ 102 h 105"/>
                    <a:gd name="T48" fmla="*/ 2276 w 2432"/>
                    <a:gd name="T49" fmla="*/ 102 h 105"/>
                    <a:gd name="T50" fmla="*/ 2302 w 2432"/>
                    <a:gd name="T51" fmla="*/ 105 h 105"/>
                    <a:gd name="T52" fmla="*/ 2301 w 2432"/>
                    <a:gd name="T53" fmla="*/ 100 h 105"/>
                    <a:gd name="T54" fmla="*/ 2307 w 2432"/>
                    <a:gd name="T55" fmla="*/ 78 h 105"/>
                    <a:gd name="T56" fmla="*/ 2351 w 2432"/>
                    <a:gd name="T57" fmla="*/ 52 h 105"/>
                    <a:gd name="T58" fmla="*/ 2401 w 2432"/>
                    <a:gd name="T59" fmla="*/ 105 h 105"/>
                    <a:gd name="T60" fmla="*/ 2430 w 2432"/>
                    <a:gd name="T61" fmla="*/ 103 h 105"/>
                    <a:gd name="T62" fmla="*/ 2432 w 2432"/>
                    <a:gd name="T63" fmla="*/ 8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2" h="105">
                      <a:moveTo>
                        <a:pt x="2430" y="83"/>
                      </a:moveTo>
                      <a:cubicBezTo>
                        <a:pt x="2429" y="81"/>
                        <a:pt x="2428" y="81"/>
                        <a:pt x="2426" y="81"/>
                      </a:cubicBezTo>
                      <a:cubicBezTo>
                        <a:pt x="2426" y="81"/>
                        <a:pt x="2426" y="81"/>
                        <a:pt x="2426" y="81"/>
                      </a:cubicBezTo>
                      <a:cubicBezTo>
                        <a:pt x="2422" y="81"/>
                        <a:pt x="2419" y="78"/>
                        <a:pt x="2419" y="74"/>
                      </a:cubicBezTo>
                      <a:cubicBezTo>
                        <a:pt x="2419" y="52"/>
                        <a:pt x="2419" y="52"/>
                        <a:pt x="2419" y="52"/>
                      </a:cubicBezTo>
                      <a:cubicBezTo>
                        <a:pt x="2419" y="48"/>
                        <a:pt x="2416" y="45"/>
                        <a:pt x="2412" y="45"/>
                      </a:cubicBezTo>
                      <a:cubicBezTo>
                        <a:pt x="2401" y="45"/>
                        <a:pt x="2401" y="45"/>
                        <a:pt x="2401" y="45"/>
                      </a:cubicBezTo>
                      <a:cubicBezTo>
                        <a:pt x="2401" y="6"/>
                        <a:pt x="2401" y="6"/>
                        <a:pt x="2401" y="6"/>
                      </a:cubicBezTo>
                      <a:cubicBezTo>
                        <a:pt x="2401" y="6"/>
                        <a:pt x="2401" y="6"/>
                        <a:pt x="2401" y="6"/>
                      </a:cubicBezTo>
                      <a:cubicBezTo>
                        <a:pt x="2401" y="0"/>
                        <a:pt x="2401" y="0"/>
                        <a:pt x="2401" y="0"/>
                      </a:cubicBezTo>
                      <a:cubicBezTo>
                        <a:pt x="0" y="0"/>
                        <a:pt x="0" y="0"/>
                        <a:pt x="0" y="0"/>
                      </a:cubicBezTo>
                      <a:cubicBezTo>
                        <a:pt x="0" y="4"/>
                        <a:pt x="0" y="4"/>
                        <a:pt x="0" y="4"/>
                      </a:cubicBezTo>
                      <a:cubicBezTo>
                        <a:pt x="0" y="6"/>
                        <a:pt x="0" y="6"/>
                        <a:pt x="0" y="6"/>
                      </a:cubicBezTo>
                      <a:cubicBezTo>
                        <a:pt x="0" y="8"/>
                        <a:pt x="0" y="8"/>
                        <a:pt x="0" y="8"/>
                      </a:cubicBezTo>
                      <a:cubicBezTo>
                        <a:pt x="0" y="8"/>
                        <a:pt x="0" y="7"/>
                        <a:pt x="0" y="6"/>
                      </a:cubicBezTo>
                      <a:cubicBezTo>
                        <a:pt x="0" y="6"/>
                        <a:pt x="0" y="6"/>
                        <a:pt x="0" y="6"/>
                      </a:cubicBezTo>
                      <a:cubicBezTo>
                        <a:pt x="0" y="6"/>
                        <a:pt x="0" y="6"/>
                        <a:pt x="0" y="6"/>
                      </a:cubicBezTo>
                      <a:cubicBezTo>
                        <a:pt x="0" y="7"/>
                        <a:pt x="0" y="7"/>
                        <a:pt x="1" y="8"/>
                      </a:cubicBezTo>
                      <a:cubicBezTo>
                        <a:pt x="1" y="8"/>
                        <a:pt x="1" y="8"/>
                        <a:pt x="1" y="9"/>
                      </a:cubicBezTo>
                      <a:cubicBezTo>
                        <a:pt x="2" y="15"/>
                        <a:pt x="8" y="18"/>
                        <a:pt x="14" y="18"/>
                      </a:cubicBezTo>
                      <a:cubicBezTo>
                        <a:pt x="16" y="17"/>
                        <a:pt x="18" y="17"/>
                        <a:pt x="20" y="17"/>
                      </a:cubicBezTo>
                      <a:cubicBezTo>
                        <a:pt x="29" y="17"/>
                        <a:pt x="37" y="20"/>
                        <a:pt x="44" y="24"/>
                      </a:cubicBezTo>
                      <a:cubicBezTo>
                        <a:pt x="46" y="25"/>
                        <a:pt x="48" y="25"/>
                        <a:pt x="51" y="25"/>
                      </a:cubicBezTo>
                      <a:cubicBezTo>
                        <a:pt x="115" y="25"/>
                        <a:pt x="115" y="25"/>
                        <a:pt x="115" y="25"/>
                      </a:cubicBezTo>
                      <a:cubicBezTo>
                        <a:pt x="117" y="25"/>
                        <a:pt x="119" y="25"/>
                        <a:pt x="121" y="24"/>
                      </a:cubicBezTo>
                      <a:cubicBezTo>
                        <a:pt x="128" y="20"/>
                        <a:pt x="136" y="18"/>
                        <a:pt x="144" y="18"/>
                      </a:cubicBezTo>
                      <a:cubicBezTo>
                        <a:pt x="153" y="18"/>
                        <a:pt x="161" y="20"/>
                        <a:pt x="168" y="24"/>
                      </a:cubicBezTo>
                      <a:cubicBezTo>
                        <a:pt x="170" y="25"/>
                        <a:pt x="172" y="25"/>
                        <a:pt x="174" y="25"/>
                      </a:cubicBezTo>
                      <a:cubicBezTo>
                        <a:pt x="218" y="25"/>
                        <a:pt x="218" y="25"/>
                        <a:pt x="218" y="25"/>
                      </a:cubicBezTo>
                      <a:cubicBezTo>
                        <a:pt x="223" y="25"/>
                        <a:pt x="227" y="28"/>
                        <a:pt x="229" y="31"/>
                      </a:cubicBezTo>
                      <a:cubicBezTo>
                        <a:pt x="240" y="49"/>
                        <a:pt x="249" y="105"/>
                        <a:pt x="277" y="105"/>
                      </a:cubicBezTo>
                      <a:cubicBezTo>
                        <a:pt x="671" y="105"/>
                        <a:pt x="671" y="105"/>
                        <a:pt x="671" y="105"/>
                      </a:cubicBezTo>
                      <a:cubicBezTo>
                        <a:pt x="671" y="104"/>
                        <a:pt x="671" y="103"/>
                        <a:pt x="671" y="102"/>
                      </a:cubicBezTo>
                      <a:cubicBezTo>
                        <a:pt x="671" y="74"/>
                        <a:pt x="694" y="52"/>
                        <a:pt x="721" y="52"/>
                      </a:cubicBezTo>
                      <a:cubicBezTo>
                        <a:pt x="749" y="52"/>
                        <a:pt x="771" y="74"/>
                        <a:pt x="771" y="102"/>
                      </a:cubicBezTo>
                      <a:cubicBezTo>
                        <a:pt x="771" y="103"/>
                        <a:pt x="771" y="104"/>
                        <a:pt x="771" y="105"/>
                      </a:cubicBezTo>
                      <a:cubicBezTo>
                        <a:pt x="1302" y="105"/>
                        <a:pt x="1302" y="105"/>
                        <a:pt x="1302" y="105"/>
                      </a:cubicBezTo>
                      <a:cubicBezTo>
                        <a:pt x="1302" y="104"/>
                        <a:pt x="1302" y="103"/>
                        <a:pt x="1302" y="102"/>
                      </a:cubicBezTo>
                      <a:cubicBezTo>
                        <a:pt x="1302" y="74"/>
                        <a:pt x="1324" y="52"/>
                        <a:pt x="1352" y="52"/>
                      </a:cubicBezTo>
                      <a:cubicBezTo>
                        <a:pt x="1379" y="52"/>
                        <a:pt x="1402" y="74"/>
                        <a:pt x="1402" y="102"/>
                      </a:cubicBezTo>
                      <a:cubicBezTo>
                        <a:pt x="1402" y="103"/>
                        <a:pt x="1402" y="104"/>
                        <a:pt x="1402" y="105"/>
                      </a:cubicBezTo>
                      <a:cubicBezTo>
                        <a:pt x="1441" y="105"/>
                        <a:pt x="1441" y="105"/>
                        <a:pt x="1441" y="105"/>
                      </a:cubicBezTo>
                      <a:cubicBezTo>
                        <a:pt x="1441" y="104"/>
                        <a:pt x="1441" y="103"/>
                        <a:pt x="1441" y="102"/>
                      </a:cubicBezTo>
                      <a:cubicBezTo>
                        <a:pt x="1441" y="74"/>
                        <a:pt x="1463" y="52"/>
                        <a:pt x="1491" y="52"/>
                      </a:cubicBezTo>
                      <a:cubicBezTo>
                        <a:pt x="1519" y="52"/>
                        <a:pt x="1541" y="74"/>
                        <a:pt x="1541" y="102"/>
                      </a:cubicBezTo>
                      <a:cubicBezTo>
                        <a:pt x="1541" y="103"/>
                        <a:pt x="1541" y="104"/>
                        <a:pt x="1541" y="105"/>
                      </a:cubicBezTo>
                      <a:cubicBezTo>
                        <a:pt x="2176" y="105"/>
                        <a:pt x="2176" y="105"/>
                        <a:pt x="2176" y="105"/>
                      </a:cubicBezTo>
                      <a:cubicBezTo>
                        <a:pt x="2176" y="104"/>
                        <a:pt x="2176" y="103"/>
                        <a:pt x="2176" y="102"/>
                      </a:cubicBezTo>
                      <a:cubicBezTo>
                        <a:pt x="2176" y="74"/>
                        <a:pt x="2198" y="52"/>
                        <a:pt x="2226" y="52"/>
                      </a:cubicBezTo>
                      <a:cubicBezTo>
                        <a:pt x="2253" y="52"/>
                        <a:pt x="2276" y="74"/>
                        <a:pt x="2276" y="102"/>
                      </a:cubicBezTo>
                      <a:cubicBezTo>
                        <a:pt x="2276" y="103"/>
                        <a:pt x="2275" y="104"/>
                        <a:pt x="2275" y="105"/>
                      </a:cubicBezTo>
                      <a:cubicBezTo>
                        <a:pt x="2302" y="105"/>
                        <a:pt x="2302" y="105"/>
                        <a:pt x="2302" y="105"/>
                      </a:cubicBezTo>
                      <a:cubicBezTo>
                        <a:pt x="2301" y="104"/>
                        <a:pt x="2301" y="103"/>
                        <a:pt x="2301" y="103"/>
                      </a:cubicBezTo>
                      <a:cubicBezTo>
                        <a:pt x="2301" y="102"/>
                        <a:pt x="2301" y="101"/>
                        <a:pt x="2301" y="100"/>
                      </a:cubicBezTo>
                      <a:cubicBezTo>
                        <a:pt x="2301" y="93"/>
                        <a:pt x="2303" y="87"/>
                        <a:pt x="2306" y="81"/>
                      </a:cubicBezTo>
                      <a:cubicBezTo>
                        <a:pt x="2306" y="80"/>
                        <a:pt x="2307" y="79"/>
                        <a:pt x="2307" y="78"/>
                      </a:cubicBezTo>
                      <a:cubicBezTo>
                        <a:pt x="2308" y="78"/>
                        <a:pt x="2308" y="78"/>
                        <a:pt x="2308" y="78"/>
                      </a:cubicBezTo>
                      <a:cubicBezTo>
                        <a:pt x="2316" y="62"/>
                        <a:pt x="2333" y="52"/>
                        <a:pt x="2351" y="52"/>
                      </a:cubicBezTo>
                      <a:cubicBezTo>
                        <a:pt x="2379" y="52"/>
                        <a:pt x="2401" y="74"/>
                        <a:pt x="2401" y="102"/>
                      </a:cubicBezTo>
                      <a:cubicBezTo>
                        <a:pt x="2401" y="103"/>
                        <a:pt x="2401" y="104"/>
                        <a:pt x="2401" y="105"/>
                      </a:cubicBezTo>
                      <a:cubicBezTo>
                        <a:pt x="2426" y="105"/>
                        <a:pt x="2426" y="105"/>
                        <a:pt x="2426" y="105"/>
                      </a:cubicBezTo>
                      <a:cubicBezTo>
                        <a:pt x="2428" y="105"/>
                        <a:pt x="2429" y="105"/>
                        <a:pt x="2430" y="103"/>
                      </a:cubicBezTo>
                      <a:cubicBezTo>
                        <a:pt x="2431" y="102"/>
                        <a:pt x="2432" y="101"/>
                        <a:pt x="2432" y="99"/>
                      </a:cubicBezTo>
                      <a:cubicBezTo>
                        <a:pt x="2432" y="87"/>
                        <a:pt x="2432" y="87"/>
                        <a:pt x="2432" y="87"/>
                      </a:cubicBezTo>
                      <a:cubicBezTo>
                        <a:pt x="2432" y="85"/>
                        <a:pt x="2431" y="84"/>
                        <a:pt x="243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59" name="container"/>
              <p:cNvSpPr/>
              <p:nvPr/>
            </p:nvSpPr>
            <p:spPr>
              <a:xfrm>
                <a:off x="268559" y="1323703"/>
                <a:ext cx="7908873" cy="2054498"/>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sp>
          <p:nvSpPr>
            <p:cNvPr id="54" name="Windows"/>
            <p:cNvSpPr/>
            <p:nvPr/>
          </p:nvSpPr>
          <p:spPr>
            <a:xfrm>
              <a:off x="480601" y="1579904"/>
              <a:ext cx="2202024" cy="927940"/>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7792">
                        <a:schemeClr val="bg1"/>
                      </a:gs>
                      <a:gs pos="77000">
                        <a:schemeClr val="bg1"/>
                      </a:gs>
                    </a:gsLst>
                    <a:lin ang="5400000" scaled="0"/>
                  </a:gradFill>
                </a:rPr>
                <a:t>Middleware platforms</a:t>
              </a:r>
            </a:p>
            <a:p>
              <a:pPr>
                <a:lnSpc>
                  <a:spcPct val="90000"/>
                </a:lnSpc>
                <a:spcBef>
                  <a:spcPts val="408"/>
                </a:spcBef>
              </a:pPr>
              <a:r>
                <a:rPr lang="en-US" sz="2000" dirty="0">
                  <a:gradFill>
                    <a:gsLst>
                      <a:gs pos="7792">
                        <a:schemeClr val="bg1"/>
                      </a:gs>
                      <a:gs pos="77000">
                        <a:schemeClr val="bg1"/>
                      </a:gs>
                    </a:gsLst>
                    <a:lin ang="5400000" scaled="0"/>
                  </a:gradFill>
                  <a:latin typeface="+mj-lt"/>
                </a:rPr>
                <a:t>Middleware (e.g., </a:t>
              </a:r>
              <a:r>
                <a:rPr lang="en-US" sz="2000" dirty="0" err="1">
                  <a:gradFill>
                    <a:gsLst>
                      <a:gs pos="7792">
                        <a:schemeClr val="bg1"/>
                      </a:gs>
                      <a:gs pos="77000">
                        <a:schemeClr val="bg1"/>
                      </a:gs>
                    </a:gsLst>
                    <a:lin ang="5400000" scaled="0"/>
                  </a:gradFill>
                  <a:latin typeface="+mj-lt"/>
                </a:rPr>
                <a:t>Xamarin</a:t>
              </a:r>
              <a:r>
                <a:rPr lang="en-US" sz="2000" dirty="0">
                  <a:gradFill>
                    <a:gsLst>
                      <a:gs pos="7792">
                        <a:schemeClr val="bg1"/>
                      </a:gs>
                      <a:gs pos="77000">
                        <a:schemeClr val="bg1"/>
                      </a:gs>
                    </a:gsLst>
                    <a:lin ang="5400000" scaled="0"/>
                  </a:gradFill>
                  <a:latin typeface="+mj-lt"/>
                </a:rPr>
                <a:t>)</a:t>
              </a:r>
            </a:p>
            <a:p>
              <a:pPr>
                <a:lnSpc>
                  <a:spcPct val="90000"/>
                </a:lnSpc>
                <a:spcBef>
                  <a:spcPts val="408"/>
                </a:spcBef>
              </a:pPr>
              <a:r>
                <a:rPr lang="en-US" sz="2000" dirty="0">
                  <a:gradFill>
                    <a:gsLst>
                      <a:gs pos="7792">
                        <a:schemeClr val="bg1"/>
                      </a:gs>
                      <a:gs pos="77000">
                        <a:schemeClr val="bg1"/>
                      </a:gs>
                    </a:gsLst>
                    <a:lin ang="5400000" scaled="0"/>
                  </a:gradFill>
                  <a:latin typeface="+mj-lt"/>
                </a:rPr>
                <a:t>Game engines (e.g., Unity)</a:t>
              </a:r>
            </a:p>
            <a:p>
              <a:pPr>
                <a:lnSpc>
                  <a:spcPct val="90000"/>
                </a:lnSpc>
                <a:spcBef>
                  <a:spcPts val="408"/>
                </a:spcBef>
              </a:pPr>
              <a:r>
                <a:rPr lang="en-US" sz="2000" dirty="0">
                  <a:gradFill>
                    <a:gsLst>
                      <a:gs pos="7792">
                        <a:schemeClr val="bg1"/>
                      </a:gs>
                      <a:gs pos="77000">
                        <a:schemeClr val="bg1"/>
                      </a:gs>
                    </a:gsLst>
                    <a:lin ang="5400000" scaled="0"/>
                  </a:gradFill>
                  <a:latin typeface="+mj-lt"/>
                </a:rPr>
                <a:t>App middleware</a:t>
              </a:r>
            </a:p>
          </p:txBody>
        </p:sp>
        <p:sp>
          <p:nvSpPr>
            <p:cNvPr id="55" name="middleware"/>
            <p:cNvSpPr/>
            <p:nvPr/>
          </p:nvSpPr>
          <p:spPr>
            <a:xfrm>
              <a:off x="3011561" y="1579904"/>
              <a:ext cx="2397920" cy="1131634"/>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7792">
                        <a:schemeClr val="bg1"/>
                      </a:gs>
                      <a:gs pos="77000">
                        <a:schemeClr val="bg1"/>
                      </a:gs>
                    </a:gsLst>
                    <a:lin ang="5400000" scaled="0"/>
                  </a:gradFill>
                </a:rPr>
                <a:t>Windows platform</a:t>
              </a:r>
            </a:p>
            <a:p>
              <a:pPr>
                <a:lnSpc>
                  <a:spcPct val="90000"/>
                </a:lnSpc>
                <a:spcBef>
                  <a:spcPts val="408"/>
                </a:spcBef>
              </a:pPr>
              <a:r>
                <a:rPr lang="en-US" sz="2000" dirty="0">
                  <a:gradFill>
                    <a:gsLst>
                      <a:gs pos="7792">
                        <a:schemeClr val="bg1"/>
                      </a:gs>
                      <a:gs pos="77000">
                        <a:schemeClr val="bg1"/>
                      </a:gs>
                    </a:gsLst>
                    <a:lin ang="5400000" scaled="0"/>
                  </a:gradFill>
                  <a:latin typeface="+mj-lt"/>
                </a:rPr>
                <a:t>Universal Windows 8.x apps</a:t>
              </a:r>
            </a:p>
            <a:p>
              <a:pPr>
                <a:lnSpc>
                  <a:spcPct val="90000"/>
                </a:lnSpc>
                <a:spcBef>
                  <a:spcPts val="408"/>
                </a:spcBef>
              </a:pPr>
              <a:r>
                <a:rPr lang="en-US" sz="2000" dirty="0">
                  <a:gradFill>
                    <a:gsLst>
                      <a:gs pos="7792">
                        <a:schemeClr val="bg1"/>
                      </a:gs>
                      <a:gs pos="77000">
                        <a:schemeClr val="bg1"/>
                      </a:gs>
                    </a:gsLst>
                    <a:lin ang="5400000" scaled="0"/>
                  </a:gradFill>
                  <a:latin typeface="+mj-lt"/>
                </a:rPr>
                <a:t>Windows Phone Silverlight apps</a:t>
              </a:r>
            </a:p>
            <a:p>
              <a:pPr>
                <a:lnSpc>
                  <a:spcPct val="90000"/>
                </a:lnSpc>
                <a:spcBef>
                  <a:spcPts val="408"/>
                </a:spcBef>
              </a:pPr>
              <a:r>
                <a:rPr lang="en-US" sz="2000" dirty="0">
                  <a:gradFill>
                    <a:gsLst>
                      <a:gs pos="7792">
                        <a:schemeClr val="bg1"/>
                      </a:gs>
                      <a:gs pos="77000">
                        <a:schemeClr val="bg1"/>
                      </a:gs>
                    </a:gsLst>
                    <a:lin ang="5400000" scaled="0"/>
                  </a:gradFill>
                  <a:latin typeface="+mj-lt"/>
                </a:rPr>
                <a:t>Existing desktop applications</a:t>
              </a:r>
            </a:p>
          </p:txBody>
        </p:sp>
        <p:sp>
          <p:nvSpPr>
            <p:cNvPr id="56" name="other"/>
            <p:cNvSpPr/>
            <p:nvPr/>
          </p:nvSpPr>
          <p:spPr>
            <a:xfrm>
              <a:off x="5735975" y="2799048"/>
              <a:ext cx="2287151" cy="445109"/>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7792">
                        <a:schemeClr val="bg1"/>
                      </a:gs>
                      <a:gs pos="77000">
                        <a:schemeClr val="bg1"/>
                      </a:gs>
                    </a:gsLst>
                    <a:lin ang="5400000" scaled="0"/>
                  </a:gradFill>
                </a:rPr>
                <a:t>Other mobile platforms</a:t>
              </a:r>
            </a:p>
            <a:p>
              <a:pPr>
                <a:lnSpc>
                  <a:spcPct val="90000"/>
                </a:lnSpc>
                <a:spcBef>
                  <a:spcPts val="408"/>
                </a:spcBef>
              </a:pPr>
              <a:r>
                <a:rPr lang="en-US" sz="2000" dirty="0">
                  <a:solidFill>
                    <a:schemeClr val="bg1"/>
                  </a:solidFill>
                  <a:latin typeface="+mj-lt"/>
                </a:rPr>
                <a:t>Android apps and iOS apps</a:t>
              </a:r>
            </a:p>
          </p:txBody>
        </p:sp>
        <p:sp>
          <p:nvSpPr>
            <p:cNvPr id="57" name="web"/>
            <p:cNvSpPr/>
            <p:nvPr/>
          </p:nvSpPr>
          <p:spPr>
            <a:xfrm>
              <a:off x="5738416" y="1579904"/>
              <a:ext cx="2090503" cy="1131634"/>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7792">
                        <a:schemeClr val="bg1"/>
                      </a:gs>
                      <a:gs pos="77000">
                        <a:schemeClr val="bg1"/>
                      </a:gs>
                    </a:gsLst>
                    <a:lin ang="5400000" scaled="0"/>
                  </a:gradFill>
                </a:rPr>
                <a:t>Web platform</a:t>
              </a:r>
            </a:p>
            <a:p>
              <a:pPr>
                <a:lnSpc>
                  <a:spcPct val="90000"/>
                </a:lnSpc>
                <a:spcBef>
                  <a:spcPts val="408"/>
                </a:spcBef>
              </a:pPr>
              <a:r>
                <a:rPr lang="en-US" sz="2000" dirty="0">
                  <a:gradFill>
                    <a:gsLst>
                      <a:gs pos="7792">
                        <a:schemeClr val="bg1"/>
                      </a:gs>
                      <a:gs pos="77000">
                        <a:schemeClr val="bg1"/>
                      </a:gs>
                    </a:gsLst>
                    <a:lin ang="5400000" scaled="0"/>
                  </a:gradFill>
                  <a:latin typeface="+mj-lt"/>
                </a:rPr>
                <a:t>Web apps</a:t>
              </a:r>
            </a:p>
            <a:p>
              <a:pPr>
                <a:lnSpc>
                  <a:spcPct val="90000"/>
                </a:lnSpc>
                <a:spcBef>
                  <a:spcPts val="408"/>
                </a:spcBef>
              </a:pPr>
              <a:r>
                <a:rPr lang="en-US" sz="2000" dirty="0">
                  <a:gradFill>
                    <a:gsLst>
                      <a:gs pos="7792">
                        <a:schemeClr val="bg1"/>
                      </a:gs>
                      <a:gs pos="77000">
                        <a:schemeClr val="bg1"/>
                      </a:gs>
                    </a:gsLst>
                    <a:lin ang="5400000" scaled="0"/>
                  </a:gradFill>
                  <a:latin typeface="+mj-lt"/>
                </a:rPr>
                <a:t>Hybrid web apps (Cordova)</a:t>
              </a:r>
            </a:p>
            <a:p>
              <a:pPr>
                <a:lnSpc>
                  <a:spcPct val="90000"/>
                </a:lnSpc>
                <a:spcBef>
                  <a:spcPts val="408"/>
                </a:spcBef>
              </a:pPr>
              <a:r>
                <a:rPr lang="en-US" sz="2000" dirty="0">
                  <a:gradFill>
                    <a:gsLst>
                      <a:gs pos="7792">
                        <a:schemeClr val="bg1"/>
                      </a:gs>
                      <a:gs pos="77000">
                        <a:schemeClr val="bg1"/>
                      </a:gs>
                    </a:gsLst>
                    <a:lin ang="5400000" scaled="0"/>
                  </a:gradFill>
                  <a:latin typeface="+mj-lt"/>
                </a:rPr>
                <a:t>Hosted web apps</a:t>
              </a:r>
            </a:p>
          </p:txBody>
        </p:sp>
      </p:grpSp>
      <p:grpSp>
        <p:nvGrpSpPr>
          <p:cNvPr id="89" name="cover"/>
          <p:cNvGrpSpPr/>
          <p:nvPr/>
        </p:nvGrpSpPr>
        <p:grpSpPr>
          <a:xfrm>
            <a:off x="666728" y="2057086"/>
            <a:ext cx="6844692" cy="2312946"/>
            <a:chOff x="-9131454" y="1468149"/>
            <a:chExt cx="5033319" cy="1700850"/>
          </a:xfrm>
        </p:grpSpPr>
        <p:sp>
          <p:nvSpPr>
            <p:cNvPr id="90" name="Rectangle 60"/>
            <p:cNvSpPr/>
            <p:nvPr/>
          </p:nvSpPr>
          <p:spPr>
            <a:xfrm>
              <a:off x="-9131454" y="1529104"/>
              <a:ext cx="2539559" cy="1639895"/>
            </a:xfrm>
            <a:prstGeom prst="rect">
              <a:avLst/>
            </a:prstGeom>
            <a:solidFill>
              <a:srgbClr val="5252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91" name="Rectangle 61"/>
            <p:cNvSpPr/>
            <p:nvPr/>
          </p:nvSpPr>
          <p:spPr>
            <a:xfrm>
              <a:off x="-6696216" y="1468149"/>
              <a:ext cx="2598081" cy="1700849"/>
            </a:xfrm>
            <a:prstGeom prst="rect">
              <a:avLst/>
            </a:prstGeom>
            <a:solidFill>
              <a:srgbClr val="5252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grpSp>
        <p:nvGrpSpPr>
          <p:cNvPr id="39" name="Bridge"/>
          <p:cNvGrpSpPr/>
          <p:nvPr/>
        </p:nvGrpSpPr>
        <p:grpSpPr>
          <a:xfrm>
            <a:off x="-416952" y="4514060"/>
            <a:ext cx="13270377" cy="1265059"/>
            <a:chOff x="-613786" y="2202542"/>
            <a:chExt cx="9758516" cy="930275"/>
          </a:xfrm>
          <a:solidFill>
            <a:schemeClr val="accent2"/>
          </a:solidFill>
        </p:grpSpPr>
        <p:grpSp>
          <p:nvGrpSpPr>
            <p:cNvPr id="3" name="Group 4"/>
            <p:cNvGrpSpPr>
              <a:grpSpLocks noChangeAspect="1"/>
            </p:cNvGrpSpPr>
            <p:nvPr/>
          </p:nvGrpSpPr>
          <p:grpSpPr bwMode="auto">
            <a:xfrm>
              <a:off x="6631401" y="2202542"/>
              <a:ext cx="2513329" cy="930275"/>
              <a:chOff x="-1080" y="155"/>
              <a:chExt cx="7916" cy="2930"/>
            </a:xfrm>
            <a:grpFill/>
          </p:grpSpPr>
          <p:sp>
            <p:nvSpPr>
              <p:cNvPr id="1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19" name="Group 4"/>
            <p:cNvGrpSpPr>
              <a:grpSpLocks noChangeAspect="1"/>
            </p:cNvGrpSpPr>
            <p:nvPr/>
          </p:nvGrpSpPr>
          <p:grpSpPr bwMode="auto">
            <a:xfrm>
              <a:off x="4217132" y="2202542"/>
              <a:ext cx="2513329" cy="930275"/>
              <a:chOff x="-1080" y="155"/>
              <a:chExt cx="7916" cy="2930"/>
            </a:xfrm>
            <a:grpFill/>
          </p:grpSpPr>
          <p:sp>
            <p:nvSpPr>
              <p:cNvPr id="20"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1"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2"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3"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24" name="Group 4"/>
            <p:cNvGrpSpPr>
              <a:grpSpLocks noChangeAspect="1"/>
            </p:cNvGrpSpPr>
            <p:nvPr/>
          </p:nvGrpSpPr>
          <p:grpSpPr bwMode="auto">
            <a:xfrm>
              <a:off x="1802863" y="2202542"/>
              <a:ext cx="2513329" cy="930275"/>
              <a:chOff x="-1080" y="155"/>
              <a:chExt cx="7916" cy="2930"/>
            </a:xfrm>
            <a:grpFill/>
          </p:grpSpPr>
          <p:sp>
            <p:nvSpPr>
              <p:cNvPr id="2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34" name="Group 4"/>
            <p:cNvGrpSpPr>
              <a:grpSpLocks noChangeAspect="1"/>
            </p:cNvGrpSpPr>
            <p:nvPr/>
          </p:nvGrpSpPr>
          <p:grpSpPr bwMode="auto">
            <a:xfrm>
              <a:off x="-613786" y="2202542"/>
              <a:ext cx="2513329" cy="930275"/>
              <a:chOff x="-1080" y="155"/>
              <a:chExt cx="7916" cy="2930"/>
            </a:xfrm>
            <a:grpFill/>
          </p:grpSpPr>
          <p:sp>
            <p:nvSpPr>
              <p:cNvPr id="3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cxnSp>
        <p:nvCxnSpPr>
          <p:cNvPr id="98" name="Straight Connector 97"/>
          <p:cNvCxnSpPr/>
          <p:nvPr/>
        </p:nvCxnSpPr>
        <p:spPr>
          <a:xfrm>
            <a:off x="640382" y="5769250"/>
            <a:ext cx="4713347"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862960" y="5779119"/>
            <a:ext cx="2368516"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0481567" y="5779119"/>
            <a:ext cx="2368516"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bwMode="auto">
          <a:xfrm rot="16200000">
            <a:off x="12665372" y="3941615"/>
            <a:ext cx="922543" cy="2752464"/>
          </a:xfrm>
          <a:custGeom>
            <a:avLst/>
            <a:gdLst>
              <a:gd name="connsiteX0" fmla="*/ 678402 w 678402"/>
              <a:gd name="connsiteY0" fmla="*/ 1070652 h 2024054"/>
              <a:gd name="connsiteX1" fmla="*/ 339201 w 678402"/>
              <a:gd name="connsiteY1" fmla="*/ 2024054 h 2024054"/>
              <a:gd name="connsiteX2" fmla="*/ 0 w 678402"/>
              <a:gd name="connsiteY2" fmla="*/ 2024054 h 2024054"/>
              <a:gd name="connsiteX3" fmla="*/ 0 w 678402"/>
              <a:gd name="connsiteY3" fmla="*/ 117250 h 2024054"/>
              <a:gd name="connsiteX4" fmla="*/ 1 w 678402"/>
              <a:gd name="connsiteY4" fmla="*/ 117250 h 2024054"/>
              <a:gd name="connsiteX5" fmla="*/ 1 w 678402"/>
              <a:gd name="connsiteY5" fmla="*/ 0 h 2024054"/>
              <a:gd name="connsiteX6" fmla="*/ 107420 w 678402"/>
              <a:gd name="connsiteY6" fmla="*/ 0 h 2024054"/>
              <a:gd name="connsiteX7" fmla="*/ 149232 w 678402"/>
              <a:gd name="connsiteY7" fmla="*/ 23727 h 2024054"/>
              <a:gd name="connsiteX8" fmla="*/ 159473 w 678402"/>
              <a:gd name="connsiteY8" fmla="*/ 43132 h 2024054"/>
              <a:gd name="connsiteX9" fmla="*/ 202311 w 678402"/>
              <a:gd name="connsiteY9" fmla="*/ 43132 h 2024054"/>
              <a:gd name="connsiteX10" fmla="*/ 244123 w 678402"/>
              <a:gd name="connsiteY10" fmla="*/ 66859 h 2024054"/>
              <a:gd name="connsiteX11" fmla="*/ 270715 w 678402"/>
              <a:gd name="connsiteY11" fmla="*/ 117250 h 2024054"/>
              <a:gd name="connsiteX12" fmla="*/ 339201 w 678402"/>
              <a:gd name="connsiteY12" fmla="*/ 117250 h 2024054"/>
              <a:gd name="connsiteX13" fmla="*/ 678402 w 678402"/>
              <a:gd name="connsiteY13" fmla="*/ 1070652 h 202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402" h="2024054">
                <a:moveTo>
                  <a:pt x="678402" y="1070652"/>
                </a:moveTo>
                <a:cubicBezTo>
                  <a:pt x="678402" y="1597201"/>
                  <a:pt x="526537" y="2024054"/>
                  <a:pt x="339201" y="2024054"/>
                </a:cubicBezTo>
                <a:lnTo>
                  <a:pt x="0" y="2024054"/>
                </a:lnTo>
                <a:lnTo>
                  <a:pt x="0" y="117250"/>
                </a:lnTo>
                <a:lnTo>
                  <a:pt x="1" y="117250"/>
                </a:lnTo>
                <a:lnTo>
                  <a:pt x="1" y="0"/>
                </a:lnTo>
                <a:lnTo>
                  <a:pt x="107420" y="0"/>
                </a:lnTo>
                <a:cubicBezTo>
                  <a:pt x="122252" y="0"/>
                  <a:pt x="136381" y="8449"/>
                  <a:pt x="149232" y="23727"/>
                </a:cubicBezTo>
                <a:lnTo>
                  <a:pt x="159473" y="43132"/>
                </a:lnTo>
                <a:lnTo>
                  <a:pt x="202311" y="43132"/>
                </a:lnTo>
                <a:cubicBezTo>
                  <a:pt x="217143" y="43132"/>
                  <a:pt x="231272" y="51581"/>
                  <a:pt x="244123" y="66859"/>
                </a:cubicBezTo>
                <a:lnTo>
                  <a:pt x="270715" y="117250"/>
                </a:lnTo>
                <a:lnTo>
                  <a:pt x="339201" y="117250"/>
                </a:lnTo>
                <a:cubicBezTo>
                  <a:pt x="526537" y="117250"/>
                  <a:pt x="678402" y="544103"/>
                  <a:pt x="678402" y="1070652"/>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Freeform 69"/>
          <p:cNvSpPr/>
          <p:nvPr/>
        </p:nvSpPr>
        <p:spPr bwMode="auto">
          <a:xfrm rot="5400000" flipH="1">
            <a:off x="-1012006" y="3941615"/>
            <a:ext cx="922543" cy="2752464"/>
          </a:xfrm>
          <a:custGeom>
            <a:avLst/>
            <a:gdLst>
              <a:gd name="connsiteX0" fmla="*/ 678402 w 678402"/>
              <a:gd name="connsiteY0" fmla="*/ 1070652 h 2024054"/>
              <a:gd name="connsiteX1" fmla="*/ 339201 w 678402"/>
              <a:gd name="connsiteY1" fmla="*/ 2024054 h 2024054"/>
              <a:gd name="connsiteX2" fmla="*/ 0 w 678402"/>
              <a:gd name="connsiteY2" fmla="*/ 2024054 h 2024054"/>
              <a:gd name="connsiteX3" fmla="*/ 0 w 678402"/>
              <a:gd name="connsiteY3" fmla="*/ 117250 h 2024054"/>
              <a:gd name="connsiteX4" fmla="*/ 1 w 678402"/>
              <a:gd name="connsiteY4" fmla="*/ 117250 h 2024054"/>
              <a:gd name="connsiteX5" fmla="*/ 1 w 678402"/>
              <a:gd name="connsiteY5" fmla="*/ 0 h 2024054"/>
              <a:gd name="connsiteX6" fmla="*/ 107420 w 678402"/>
              <a:gd name="connsiteY6" fmla="*/ 0 h 2024054"/>
              <a:gd name="connsiteX7" fmla="*/ 149232 w 678402"/>
              <a:gd name="connsiteY7" fmla="*/ 23727 h 2024054"/>
              <a:gd name="connsiteX8" fmla="*/ 159473 w 678402"/>
              <a:gd name="connsiteY8" fmla="*/ 43132 h 2024054"/>
              <a:gd name="connsiteX9" fmla="*/ 202311 w 678402"/>
              <a:gd name="connsiteY9" fmla="*/ 43132 h 2024054"/>
              <a:gd name="connsiteX10" fmla="*/ 244123 w 678402"/>
              <a:gd name="connsiteY10" fmla="*/ 66859 h 2024054"/>
              <a:gd name="connsiteX11" fmla="*/ 270715 w 678402"/>
              <a:gd name="connsiteY11" fmla="*/ 117250 h 2024054"/>
              <a:gd name="connsiteX12" fmla="*/ 339201 w 678402"/>
              <a:gd name="connsiteY12" fmla="*/ 117250 h 2024054"/>
              <a:gd name="connsiteX13" fmla="*/ 678402 w 678402"/>
              <a:gd name="connsiteY13" fmla="*/ 1070652 h 202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402" h="2024054">
                <a:moveTo>
                  <a:pt x="678402" y="1070652"/>
                </a:moveTo>
                <a:cubicBezTo>
                  <a:pt x="678402" y="1597201"/>
                  <a:pt x="526537" y="2024054"/>
                  <a:pt x="339201" y="2024054"/>
                </a:cubicBezTo>
                <a:lnTo>
                  <a:pt x="0" y="2024054"/>
                </a:lnTo>
                <a:lnTo>
                  <a:pt x="0" y="117250"/>
                </a:lnTo>
                <a:lnTo>
                  <a:pt x="1" y="117250"/>
                </a:lnTo>
                <a:lnTo>
                  <a:pt x="1" y="0"/>
                </a:lnTo>
                <a:lnTo>
                  <a:pt x="107420" y="0"/>
                </a:lnTo>
                <a:cubicBezTo>
                  <a:pt x="122252" y="0"/>
                  <a:pt x="136381" y="8449"/>
                  <a:pt x="149232" y="23727"/>
                </a:cubicBezTo>
                <a:lnTo>
                  <a:pt x="159473" y="43132"/>
                </a:lnTo>
                <a:lnTo>
                  <a:pt x="202311" y="43132"/>
                </a:lnTo>
                <a:cubicBezTo>
                  <a:pt x="217143" y="43132"/>
                  <a:pt x="231272" y="51581"/>
                  <a:pt x="244123" y="66859"/>
                </a:cubicBezTo>
                <a:lnTo>
                  <a:pt x="270715" y="117250"/>
                </a:lnTo>
                <a:lnTo>
                  <a:pt x="339201" y="117250"/>
                </a:lnTo>
                <a:cubicBezTo>
                  <a:pt x="526537" y="117250"/>
                  <a:pt x="678402" y="544103"/>
                  <a:pt x="678402" y="1070652"/>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a:xfrm>
            <a:off x="7696833" y="2037965"/>
            <a:ext cx="3456719" cy="1704432"/>
          </a:xfrm>
          <a:prstGeom prst="rect">
            <a:avLst/>
          </a:prstGeom>
          <a:solidFill>
            <a:srgbClr val="5252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2" name="Title 1"/>
          <p:cNvSpPr>
            <a:spLocks noGrp="1"/>
          </p:cNvSpPr>
          <p:nvPr>
            <p:ph type="title"/>
          </p:nvPr>
        </p:nvSpPr>
        <p:spPr/>
        <p:txBody>
          <a:bodyPr/>
          <a:lstStyle/>
          <a:p>
            <a:r>
              <a:rPr lang="en-US" dirty="0"/>
              <a:t>Web platform</a:t>
            </a:r>
          </a:p>
        </p:txBody>
      </p:sp>
      <p:sp>
        <p:nvSpPr>
          <p:cNvPr id="71" name="TextBox 70"/>
          <p:cNvSpPr txBox="1"/>
          <p:nvPr/>
        </p:nvSpPr>
        <p:spPr>
          <a:xfrm>
            <a:off x="275480" y="1028409"/>
            <a:ext cx="11885514" cy="633747"/>
          </a:xfrm>
          <a:prstGeom prst="rect">
            <a:avLst/>
          </a:prstGeom>
          <a:noFill/>
        </p:spPr>
        <p:txBody>
          <a:bodyPr wrap="square" lIns="186521" tIns="149217" rIns="186521" bIns="149217" rtlCol="0">
            <a:spAutoFit/>
          </a:bodyPr>
          <a:lstStyle/>
          <a:p>
            <a:pPr>
              <a:lnSpc>
                <a:spcPct val="90000"/>
              </a:lnSpc>
              <a:spcBef>
                <a:spcPts val="816"/>
              </a:spcBef>
            </a:pPr>
            <a:r>
              <a:rPr lang="en-US" sz="2400" spc="-102" dirty="0">
                <a:ln w="3175">
                  <a:noFill/>
                </a:ln>
                <a:gradFill>
                  <a:gsLst>
                    <a:gs pos="0">
                      <a:schemeClr val="tx2"/>
                    </a:gs>
                    <a:gs pos="100000">
                      <a:schemeClr val="tx2"/>
                    </a:gs>
                  </a:gsLst>
                  <a:lin ang="5400000" scaled="0"/>
                </a:gradFill>
                <a:latin typeface="+mj-lt"/>
                <a:cs typeface="Segoe UI" pitchFamily="34" charset="0"/>
              </a:rPr>
              <a:t>Wherever your code was born, you can bring it to Windows</a:t>
            </a:r>
          </a:p>
        </p:txBody>
      </p:sp>
    </p:spTree>
    <p:extLst>
      <p:ext uri="{BB962C8B-B14F-4D97-AF65-F5344CB8AC3E}">
        <p14:creationId xmlns:p14="http://schemas.microsoft.com/office/powerpoint/2010/main" val="39951384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3271"/>
          <a:stretch/>
        </p:blipFill>
        <p:spPr>
          <a:xfrm>
            <a:off x="274702" y="2125677"/>
            <a:ext cx="5103912" cy="3377736"/>
          </a:xfrm>
          <a:prstGeom prst="rect">
            <a:avLst/>
          </a:prstGeom>
        </p:spPr>
      </p:pic>
      <p:sp>
        <p:nvSpPr>
          <p:cNvPr id="7" name="Title 2"/>
          <p:cNvSpPr>
            <a:spLocks noGrp="1"/>
          </p:cNvSpPr>
          <p:nvPr>
            <p:ph type="title"/>
          </p:nvPr>
        </p:nvSpPr>
        <p:spPr/>
        <p:txBody>
          <a:bodyPr/>
          <a:lstStyle/>
          <a:p>
            <a:r>
              <a:rPr lang="en-US" dirty="0"/>
              <a:t>Packaged web apps</a:t>
            </a:r>
          </a:p>
        </p:txBody>
      </p:sp>
      <p:sp>
        <p:nvSpPr>
          <p:cNvPr id="6" name="Text Placeholder 5"/>
          <p:cNvSpPr>
            <a:spLocks noGrp="1"/>
          </p:cNvSpPr>
          <p:nvPr>
            <p:ph type="body" sz="quarter" idx="10"/>
          </p:nvPr>
        </p:nvSpPr>
        <p:spPr>
          <a:xfrm>
            <a:off x="6126798" y="2082987"/>
            <a:ext cx="5943601" cy="4422108"/>
          </a:xfrm>
        </p:spPr>
        <p:txBody>
          <a:bodyPr/>
          <a:lstStyle/>
          <a:p>
            <a:r>
              <a:rPr lang="en-US" sz="2720" dirty="0">
                <a:gradFill>
                  <a:gsLst>
                    <a:gs pos="0">
                      <a:schemeClr val="accent1"/>
                    </a:gs>
                    <a:gs pos="100000">
                      <a:schemeClr val="accent1"/>
                    </a:gs>
                  </a:gsLst>
                  <a:lin ang="5400000" scaled="1"/>
                </a:gradFill>
              </a:rPr>
              <a:t>Visual Studio Tools for Apache Cordova</a:t>
            </a:r>
          </a:p>
          <a:p>
            <a:pPr marL="342900" lvl="1" indent="-342900">
              <a:buFont typeface="Arial" panose="020B0604020202020204" pitchFamily="34" charset="0"/>
              <a:buChar char="•"/>
            </a:pPr>
            <a:r>
              <a:rPr lang="en-US" dirty="0"/>
              <a:t>Single install</a:t>
            </a:r>
          </a:p>
          <a:p>
            <a:pPr marL="342900" lvl="1" indent="-342900">
              <a:buFont typeface="Arial" panose="020B0604020202020204" pitchFamily="34" charset="0"/>
              <a:buChar char="•"/>
            </a:pPr>
            <a:r>
              <a:rPr lang="en-US" dirty="0"/>
              <a:t>Code creation in Visual Studio</a:t>
            </a:r>
          </a:p>
          <a:p>
            <a:pPr marL="342900" lvl="1" indent="-342900">
              <a:buFont typeface="Arial" panose="020B0604020202020204" pitchFamily="34" charset="0"/>
              <a:buChar char="•"/>
            </a:pPr>
            <a:r>
              <a:rPr lang="en-US" dirty="0"/>
              <a:t>Preview and test on iOS, Android and Windows</a:t>
            </a:r>
          </a:p>
          <a:p>
            <a:pPr marL="342900" lvl="1" indent="-342900">
              <a:buFont typeface="Arial" panose="020B0604020202020204" pitchFamily="34" charset="0"/>
              <a:buChar char="•"/>
            </a:pPr>
            <a:r>
              <a:rPr lang="en-US" dirty="0"/>
              <a:t>Debugging support in Visual Studio</a:t>
            </a:r>
          </a:p>
          <a:p>
            <a:br>
              <a:rPr lang="en-US" sz="2720" dirty="0">
                <a:gradFill>
                  <a:gsLst>
                    <a:gs pos="0">
                      <a:schemeClr val="accent1"/>
                    </a:gs>
                    <a:gs pos="100000">
                      <a:schemeClr val="accent1"/>
                    </a:gs>
                  </a:gsLst>
                  <a:lin ang="5400000" scaled="1"/>
                </a:gradFill>
              </a:rPr>
            </a:br>
            <a:r>
              <a:rPr lang="en-US" sz="2720" dirty="0">
                <a:gradFill>
                  <a:gsLst>
                    <a:gs pos="0">
                      <a:schemeClr val="accent1"/>
                    </a:gs>
                    <a:gs pos="100000">
                      <a:schemeClr val="accent1"/>
                    </a:gs>
                  </a:gsLst>
                  <a:lin ang="5400000" scaled="1"/>
                </a:gradFill>
              </a:rPr>
              <a:t>Access native device capabilities</a:t>
            </a:r>
          </a:p>
          <a:p>
            <a:pPr marL="342900" lvl="1" indent="-342900">
              <a:buFont typeface="Arial" panose="020B0604020202020204" pitchFamily="34" charset="0"/>
              <a:buChar char="•"/>
            </a:pPr>
            <a:r>
              <a:rPr lang="en-US" dirty="0"/>
              <a:t>Use Cordova plugins within your solution to access native device capabilities</a:t>
            </a:r>
          </a:p>
          <a:p>
            <a:endParaRPr lang="en-US" dirty="0"/>
          </a:p>
        </p:txBody>
      </p:sp>
      <p:sp>
        <p:nvSpPr>
          <p:cNvPr id="2" name="TextBox 1"/>
          <p:cNvSpPr txBox="1"/>
          <p:nvPr/>
        </p:nvSpPr>
        <p:spPr>
          <a:xfrm>
            <a:off x="250453" y="1012901"/>
            <a:ext cx="11429875" cy="633747"/>
          </a:xfrm>
          <a:prstGeom prst="rect">
            <a:avLst/>
          </a:prstGeom>
          <a:noFill/>
        </p:spPr>
        <p:txBody>
          <a:bodyPr wrap="square" lIns="186521" tIns="149217" rIns="186521" bIns="149217" rtlCol="0">
            <a:spAutoFit/>
          </a:bodyPr>
          <a:lstStyle/>
          <a:p>
            <a:pPr>
              <a:lnSpc>
                <a:spcPct val="90000"/>
              </a:lnSpc>
              <a:spcBef>
                <a:spcPts val="816"/>
              </a:spcBef>
            </a:pPr>
            <a:r>
              <a:rPr lang="en-US" sz="2400" spc="-102" dirty="0">
                <a:ln w="3175">
                  <a:noFill/>
                </a:ln>
                <a:gradFill>
                  <a:gsLst>
                    <a:gs pos="0">
                      <a:schemeClr val="tx2"/>
                    </a:gs>
                    <a:gs pos="100000">
                      <a:schemeClr val="tx2"/>
                    </a:gs>
                  </a:gsLst>
                  <a:lin ang="5400000" scaled="0"/>
                </a:gradFill>
                <a:latin typeface="+mj-lt"/>
                <a:cs typeface="Segoe UI" pitchFamily="34" charset="0"/>
              </a:rPr>
              <a:t>Build apps for Windows, iOS and Android using web technologies and Visual Studio</a:t>
            </a:r>
          </a:p>
        </p:txBody>
      </p:sp>
      <p:grpSp>
        <p:nvGrpSpPr>
          <p:cNvPr id="10" name="Group 14"/>
          <p:cNvGrpSpPr>
            <a:grpSpLocks noChangeAspect="1"/>
          </p:cNvGrpSpPr>
          <p:nvPr/>
        </p:nvGrpSpPr>
        <p:grpSpPr bwMode="auto">
          <a:xfrm>
            <a:off x="11449134" y="482527"/>
            <a:ext cx="532558" cy="275687"/>
            <a:chOff x="926" y="608"/>
            <a:chExt cx="3906" cy="2022"/>
          </a:xfrm>
          <a:solidFill>
            <a:srgbClr val="0078D7"/>
          </a:solidFill>
        </p:grpSpPr>
        <p:sp>
          <p:nvSpPr>
            <p:cNvPr id="11" name="Rectangle 15"/>
            <p:cNvSpPr>
              <a:spLocks noChangeArrowheads="1"/>
            </p:cNvSpPr>
            <p:nvPr/>
          </p:nvSpPr>
          <p:spPr bwMode="auto">
            <a:xfrm>
              <a:off x="3621" y="2023"/>
              <a:ext cx="404" cy="202"/>
            </a:xfrm>
            <a:prstGeom prst="rect">
              <a:avLst/>
            </a:pr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12" name="Rectangle 16"/>
            <p:cNvSpPr>
              <a:spLocks noChangeArrowheads="1"/>
            </p:cNvSpPr>
            <p:nvPr/>
          </p:nvSpPr>
          <p:spPr bwMode="auto">
            <a:xfrm>
              <a:off x="1266" y="2023"/>
              <a:ext cx="284" cy="202"/>
            </a:xfrm>
            <a:prstGeom prst="rect">
              <a:avLst/>
            </a:pr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13" name="Freeform 17"/>
            <p:cNvSpPr>
              <a:spLocks noEditPoints="1"/>
            </p:cNvSpPr>
            <p:nvPr/>
          </p:nvSpPr>
          <p:spPr bwMode="auto">
            <a:xfrm>
              <a:off x="926" y="608"/>
              <a:ext cx="3906" cy="2022"/>
            </a:xfrm>
            <a:custGeom>
              <a:avLst/>
              <a:gdLst>
                <a:gd name="T0" fmla="*/ 1566 w 1651"/>
                <a:gd name="T1" fmla="*/ 171 h 853"/>
                <a:gd name="T2" fmla="*/ 1395 w 1651"/>
                <a:gd name="T3" fmla="*/ 171 h 853"/>
                <a:gd name="T4" fmla="*/ 1395 w 1651"/>
                <a:gd name="T5" fmla="*/ 0 h 853"/>
                <a:gd name="T6" fmla="*/ 457 w 1651"/>
                <a:gd name="T7" fmla="*/ 0 h 853"/>
                <a:gd name="T8" fmla="*/ 457 w 1651"/>
                <a:gd name="T9" fmla="*/ 537 h 853"/>
                <a:gd name="T10" fmla="*/ 408 w 1651"/>
                <a:gd name="T11" fmla="*/ 589 h 853"/>
                <a:gd name="T12" fmla="*/ 408 w 1651"/>
                <a:gd name="T13" fmla="*/ 285 h 853"/>
                <a:gd name="T14" fmla="*/ 0 w 1651"/>
                <a:gd name="T15" fmla="*/ 285 h 853"/>
                <a:gd name="T16" fmla="*/ 0 w 1651"/>
                <a:gd name="T17" fmla="*/ 853 h 853"/>
                <a:gd name="T18" fmla="*/ 372 w 1651"/>
                <a:gd name="T19" fmla="*/ 853 h 853"/>
                <a:gd name="T20" fmla="*/ 408 w 1651"/>
                <a:gd name="T21" fmla="*/ 853 h 853"/>
                <a:gd name="T22" fmla="*/ 884 w 1651"/>
                <a:gd name="T23" fmla="*/ 853 h 853"/>
                <a:gd name="T24" fmla="*/ 926 w 1651"/>
                <a:gd name="T25" fmla="*/ 853 h 853"/>
                <a:gd name="T26" fmla="*/ 1566 w 1651"/>
                <a:gd name="T27" fmla="*/ 853 h 853"/>
                <a:gd name="T28" fmla="*/ 1626 w 1651"/>
                <a:gd name="T29" fmla="*/ 827 h 853"/>
                <a:gd name="T30" fmla="*/ 1651 w 1651"/>
                <a:gd name="T31" fmla="*/ 767 h 853"/>
                <a:gd name="T32" fmla="*/ 1651 w 1651"/>
                <a:gd name="T33" fmla="*/ 255 h 853"/>
                <a:gd name="T34" fmla="*/ 1566 w 1651"/>
                <a:gd name="T35" fmla="*/ 171 h 853"/>
                <a:gd name="T36" fmla="*/ 320 w 1651"/>
                <a:gd name="T37" fmla="*/ 765 h 853"/>
                <a:gd name="T38" fmla="*/ 88 w 1651"/>
                <a:gd name="T39" fmla="*/ 765 h 853"/>
                <a:gd name="T40" fmla="*/ 88 w 1651"/>
                <a:gd name="T41" fmla="*/ 373 h 853"/>
                <a:gd name="T42" fmla="*/ 320 w 1651"/>
                <a:gd name="T43" fmla="*/ 373 h 853"/>
                <a:gd name="T44" fmla="*/ 320 w 1651"/>
                <a:gd name="T45" fmla="*/ 765 h 853"/>
                <a:gd name="T46" fmla="*/ 798 w 1651"/>
                <a:gd name="T47" fmla="*/ 768 h 853"/>
                <a:gd name="T48" fmla="*/ 408 w 1651"/>
                <a:gd name="T49" fmla="*/ 768 h 853"/>
                <a:gd name="T50" fmla="*/ 408 w 1651"/>
                <a:gd name="T51" fmla="*/ 713 h 853"/>
                <a:gd name="T52" fmla="*/ 518 w 1651"/>
                <a:gd name="T53" fmla="*/ 597 h 853"/>
                <a:gd name="T54" fmla="*/ 798 w 1651"/>
                <a:gd name="T55" fmla="*/ 597 h 853"/>
                <a:gd name="T56" fmla="*/ 798 w 1651"/>
                <a:gd name="T57" fmla="*/ 768 h 853"/>
                <a:gd name="T58" fmla="*/ 798 w 1651"/>
                <a:gd name="T59" fmla="*/ 256 h 853"/>
                <a:gd name="T60" fmla="*/ 798 w 1651"/>
                <a:gd name="T61" fmla="*/ 512 h 853"/>
                <a:gd name="T62" fmla="*/ 543 w 1651"/>
                <a:gd name="T63" fmla="*/ 512 h 853"/>
                <a:gd name="T64" fmla="*/ 543 w 1651"/>
                <a:gd name="T65" fmla="*/ 85 h 853"/>
                <a:gd name="T66" fmla="*/ 1310 w 1651"/>
                <a:gd name="T67" fmla="*/ 85 h 853"/>
                <a:gd name="T68" fmla="*/ 1310 w 1651"/>
                <a:gd name="T69" fmla="*/ 171 h 853"/>
                <a:gd name="T70" fmla="*/ 884 w 1651"/>
                <a:gd name="T71" fmla="*/ 171 h 853"/>
                <a:gd name="T72" fmla="*/ 798 w 1651"/>
                <a:gd name="T73" fmla="*/ 256 h 853"/>
                <a:gd name="T74" fmla="*/ 1566 w 1651"/>
                <a:gd name="T75" fmla="*/ 768 h 853"/>
                <a:gd name="T76" fmla="*/ 926 w 1651"/>
                <a:gd name="T77" fmla="*/ 768 h 853"/>
                <a:gd name="T78" fmla="*/ 884 w 1651"/>
                <a:gd name="T79" fmla="*/ 768 h 853"/>
                <a:gd name="T80" fmla="*/ 884 w 1651"/>
                <a:gd name="T81" fmla="*/ 256 h 853"/>
                <a:gd name="T82" fmla="*/ 1566 w 1651"/>
                <a:gd name="T83" fmla="*/ 255 h 853"/>
                <a:gd name="T84" fmla="*/ 1566 w 1651"/>
                <a:gd name="T85" fmla="*/ 76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51" h="853">
                  <a:moveTo>
                    <a:pt x="1566" y="171"/>
                  </a:moveTo>
                  <a:cubicBezTo>
                    <a:pt x="1395" y="171"/>
                    <a:pt x="1395" y="171"/>
                    <a:pt x="1395" y="171"/>
                  </a:cubicBezTo>
                  <a:cubicBezTo>
                    <a:pt x="1395" y="0"/>
                    <a:pt x="1395" y="0"/>
                    <a:pt x="1395" y="0"/>
                  </a:cubicBezTo>
                  <a:cubicBezTo>
                    <a:pt x="457" y="0"/>
                    <a:pt x="457" y="0"/>
                    <a:pt x="457" y="0"/>
                  </a:cubicBezTo>
                  <a:cubicBezTo>
                    <a:pt x="457" y="537"/>
                    <a:pt x="457" y="537"/>
                    <a:pt x="457" y="537"/>
                  </a:cubicBezTo>
                  <a:cubicBezTo>
                    <a:pt x="408" y="589"/>
                    <a:pt x="408" y="589"/>
                    <a:pt x="408" y="589"/>
                  </a:cubicBezTo>
                  <a:cubicBezTo>
                    <a:pt x="408" y="285"/>
                    <a:pt x="408" y="285"/>
                    <a:pt x="408" y="285"/>
                  </a:cubicBezTo>
                  <a:cubicBezTo>
                    <a:pt x="0" y="285"/>
                    <a:pt x="0" y="285"/>
                    <a:pt x="0" y="285"/>
                  </a:cubicBezTo>
                  <a:cubicBezTo>
                    <a:pt x="0" y="853"/>
                    <a:pt x="0" y="853"/>
                    <a:pt x="0" y="853"/>
                  </a:cubicBezTo>
                  <a:cubicBezTo>
                    <a:pt x="372" y="853"/>
                    <a:pt x="372" y="853"/>
                    <a:pt x="372" y="853"/>
                  </a:cubicBezTo>
                  <a:cubicBezTo>
                    <a:pt x="408" y="853"/>
                    <a:pt x="408" y="853"/>
                    <a:pt x="408" y="853"/>
                  </a:cubicBezTo>
                  <a:cubicBezTo>
                    <a:pt x="884" y="853"/>
                    <a:pt x="884" y="853"/>
                    <a:pt x="884" y="853"/>
                  </a:cubicBezTo>
                  <a:cubicBezTo>
                    <a:pt x="926" y="853"/>
                    <a:pt x="926" y="853"/>
                    <a:pt x="926" y="853"/>
                  </a:cubicBezTo>
                  <a:cubicBezTo>
                    <a:pt x="1566" y="853"/>
                    <a:pt x="1566" y="853"/>
                    <a:pt x="1566" y="853"/>
                  </a:cubicBezTo>
                  <a:cubicBezTo>
                    <a:pt x="1589" y="853"/>
                    <a:pt x="1610" y="844"/>
                    <a:pt x="1626" y="827"/>
                  </a:cubicBezTo>
                  <a:cubicBezTo>
                    <a:pt x="1643" y="811"/>
                    <a:pt x="1651" y="789"/>
                    <a:pt x="1651" y="767"/>
                  </a:cubicBezTo>
                  <a:cubicBezTo>
                    <a:pt x="1651" y="255"/>
                    <a:pt x="1651" y="255"/>
                    <a:pt x="1651" y="255"/>
                  </a:cubicBezTo>
                  <a:cubicBezTo>
                    <a:pt x="1650" y="208"/>
                    <a:pt x="1612" y="171"/>
                    <a:pt x="1566" y="171"/>
                  </a:cubicBezTo>
                  <a:close/>
                  <a:moveTo>
                    <a:pt x="320" y="765"/>
                  </a:moveTo>
                  <a:cubicBezTo>
                    <a:pt x="88" y="765"/>
                    <a:pt x="88" y="765"/>
                    <a:pt x="88" y="765"/>
                  </a:cubicBezTo>
                  <a:cubicBezTo>
                    <a:pt x="88" y="373"/>
                    <a:pt x="88" y="373"/>
                    <a:pt x="88" y="373"/>
                  </a:cubicBezTo>
                  <a:cubicBezTo>
                    <a:pt x="320" y="373"/>
                    <a:pt x="320" y="373"/>
                    <a:pt x="320" y="373"/>
                  </a:cubicBezTo>
                  <a:lnTo>
                    <a:pt x="320" y="765"/>
                  </a:lnTo>
                  <a:close/>
                  <a:moveTo>
                    <a:pt x="798" y="768"/>
                  </a:moveTo>
                  <a:cubicBezTo>
                    <a:pt x="408" y="768"/>
                    <a:pt x="408" y="768"/>
                    <a:pt x="408" y="768"/>
                  </a:cubicBezTo>
                  <a:cubicBezTo>
                    <a:pt x="408" y="713"/>
                    <a:pt x="408" y="713"/>
                    <a:pt x="408" y="713"/>
                  </a:cubicBezTo>
                  <a:cubicBezTo>
                    <a:pt x="518" y="597"/>
                    <a:pt x="518" y="597"/>
                    <a:pt x="518" y="597"/>
                  </a:cubicBezTo>
                  <a:cubicBezTo>
                    <a:pt x="798" y="597"/>
                    <a:pt x="798" y="597"/>
                    <a:pt x="798" y="597"/>
                  </a:cubicBezTo>
                  <a:lnTo>
                    <a:pt x="798" y="768"/>
                  </a:lnTo>
                  <a:close/>
                  <a:moveTo>
                    <a:pt x="798" y="256"/>
                  </a:moveTo>
                  <a:cubicBezTo>
                    <a:pt x="798" y="512"/>
                    <a:pt x="798" y="512"/>
                    <a:pt x="798" y="512"/>
                  </a:cubicBezTo>
                  <a:cubicBezTo>
                    <a:pt x="543" y="512"/>
                    <a:pt x="543" y="512"/>
                    <a:pt x="543" y="512"/>
                  </a:cubicBezTo>
                  <a:cubicBezTo>
                    <a:pt x="543" y="85"/>
                    <a:pt x="543" y="85"/>
                    <a:pt x="543" y="85"/>
                  </a:cubicBezTo>
                  <a:cubicBezTo>
                    <a:pt x="1310" y="85"/>
                    <a:pt x="1310" y="85"/>
                    <a:pt x="1310" y="85"/>
                  </a:cubicBezTo>
                  <a:cubicBezTo>
                    <a:pt x="1310" y="171"/>
                    <a:pt x="1310" y="171"/>
                    <a:pt x="1310" y="171"/>
                  </a:cubicBezTo>
                  <a:cubicBezTo>
                    <a:pt x="884" y="171"/>
                    <a:pt x="884" y="171"/>
                    <a:pt x="884" y="171"/>
                  </a:cubicBezTo>
                  <a:cubicBezTo>
                    <a:pt x="837" y="171"/>
                    <a:pt x="798" y="209"/>
                    <a:pt x="798" y="256"/>
                  </a:cubicBezTo>
                  <a:close/>
                  <a:moveTo>
                    <a:pt x="1566" y="768"/>
                  </a:moveTo>
                  <a:cubicBezTo>
                    <a:pt x="926" y="768"/>
                    <a:pt x="926" y="768"/>
                    <a:pt x="926" y="768"/>
                  </a:cubicBezTo>
                  <a:cubicBezTo>
                    <a:pt x="884" y="768"/>
                    <a:pt x="884" y="768"/>
                    <a:pt x="884" y="768"/>
                  </a:cubicBezTo>
                  <a:cubicBezTo>
                    <a:pt x="884" y="256"/>
                    <a:pt x="884" y="256"/>
                    <a:pt x="884" y="256"/>
                  </a:cubicBezTo>
                  <a:cubicBezTo>
                    <a:pt x="1566" y="255"/>
                    <a:pt x="1566" y="255"/>
                    <a:pt x="1566" y="255"/>
                  </a:cubicBezTo>
                  <a:lnTo>
                    <a:pt x="1566" y="768"/>
                  </a:lnTo>
                  <a:close/>
                </a:path>
              </a:pathLst>
            </a:cu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42489312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Hosted web apps</a:t>
            </a:r>
          </a:p>
        </p:txBody>
      </p:sp>
      <p:sp>
        <p:nvSpPr>
          <p:cNvPr id="2" name="Text Placeholder 1"/>
          <p:cNvSpPr>
            <a:spLocks noGrp="1"/>
          </p:cNvSpPr>
          <p:nvPr>
            <p:ph type="body" sz="quarter" idx="10"/>
          </p:nvPr>
        </p:nvSpPr>
        <p:spPr>
          <a:xfrm>
            <a:off x="6126732" y="1029972"/>
            <a:ext cx="6217918" cy="5553508"/>
          </a:xfrm>
        </p:spPr>
        <p:txBody>
          <a:bodyPr/>
          <a:lstStyle/>
          <a:p>
            <a:r>
              <a:rPr lang="en-US" sz="2720" dirty="0">
                <a:gradFill>
                  <a:gsLst>
                    <a:gs pos="0">
                      <a:schemeClr val="accent1"/>
                    </a:gs>
                    <a:gs pos="100000">
                      <a:schemeClr val="accent1"/>
                    </a:gs>
                  </a:gsLst>
                  <a:lin ang="5400000" scaled="1"/>
                </a:gradFill>
              </a:rPr>
              <a:t>Hosted Web Apps</a:t>
            </a:r>
          </a:p>
          <a:p>
            <a:pPr marL="342900" lvl="1" indent="-342900">
              <a:buFont typeface="Arial" panose="020B0604020202020204" pitchFamily="34" charset="0"/>
              <a:buChar char="•"/>
            </a:pPr>
            <a:r>
              <a:rPr lang="en-US" dirty="0"/>
              <a:t>Support for websites hosted on a webserver</a:t>
            </a:r>
          </a:p>
          <a:p>
            <a:pPr marL="342900" lvl="1" indent="-342900">
              <a:buFont typeface="Arial" panose="020B0604020202020204" pitchFamily="34" charset="0"/>
              <a:buChar char="•"/>
            </a:pPr>
            <a:r>
              <a:rPr lang="en-US" dirty="0"/>
              <a:t>Packaging adds an app manifest</a:t>
            </a:r>
          </a:p>
          <a:p>
            <a:pPr marL="342900" lvl="1" indent="-342900">
              <a:buFont typeface="Arial" panose="020B0604020202020204" pitchFamily="34" charset="0"/>
              <a:buChar char="•"/>
            </a:pPr>
            <a:r>
              <a:rPr lang="en-US" dirty="0"/>
              <a:t>Microsoft Edge </a:t>
            </a:r>
            <a:r>
              <a:rPr lang="en-US" dirty="0" err="1"/>
              <a:t>WebView</a:t>
            </a:r>
            <a:r>
              <a:rPr lang="en-US" dirty="0"/>
              <a:t> rendering</a:t>
            </a:r>
          </a:p>
          <a:p>
            <a:br>
              <a:rPr lang="en-US" sz="2720" dirty="0">
                <a:gradFill>
                  <a:gsLst>
                    <a:gs pos="0">
                      <a:schemeClr val="accent1"/>
                    </a:gs>
                    <a:gs pos="100000">
                      <a:schemeClr val="accent1"/>
                    </a:gs>
                  </a:gsLst>
                  <a:lin ang="5400000" scaled="1"/>
                </a:gradFill>
              </a:rPr>
            </a:br>
            <a:r>
              <a:rPr lang="en-US" sz="2720" dirty="0">
                <a:gradFill>
                  <a:gsLst>
                    <a:gs pos="0">
                      <a:schemeClr val="accent1"/>
                    </a:gs>
                    <a:gs pos="100000">
                      <a:schemeClr val="accent1"/>
                    </a:gs>
                  </a:gsLst>
                  <a:lin ang="5400000" scaled="1"/>
                </a:gradFill>
              </a:rPr>
              <a:t>Easier monetization + engagement</a:t>
            </a:r>
          </a:p>
          <a:p>
            <a:pPr marL="342900" lvl="1" indent="-342900">
              <a:buFont typeface="Arial" panose="020B0604020202020204" pitchFamily="34" charset="0"/>
              <a:buChar char="•"/>
            </a:pPr>
            <a:r>
              <a:rPr lang="en-US" dirty="0"/>
              <a:t>Windows Store aids in discovery, install, update</a:t>
            </a:r>
          </a:p>
          <a:p>
            <a:pPr marL="342900" lvl="1" indent="-342900">
              <a:buFont typeface="Arial" panose="020B0604020202020204" pitchFamily="34" charset="0"/>
              <a:buChar char="•"/>
            </a:pPr>
            <a:r>
              <a:rPr lang="en-US" dirty="0"/>
              <a:t>Updates happen via your webserver code/logic</a:t>
            </a:r>
          </a:p>
          <a:p>
            <a:pPr marL="342900" lvl="1" indent="-342900">
              <a:buFont typeface="Arial" panose="020B0604020202020204" pitchFamily="34" charset="0"/>
              <a:buChar char="•"/>
            </a:pPr>
            <a:r>
              <a:rPr lang="en-US" dirty="0"/>
              <a:t>Monetize using Microsoft's commerce </a:t>
            </a:r>
            <a:br>
              <a:rPr lang="en-US" dirty="0"/>
            </a:br>
            <a:r>
              <a:rPr lang="en-US" dirty="0"/>
              <a:t>capabilities and APIs (subscription, IAP, ads, </a:t>
            </a:r>
            <a:br>
              <a:rPr lang="en-US" dirty="0"/>
            </a:br>
            <a:r>
              <a:rPr lang="en-US" dirty="0"/>
              <a:t>trials, etc.)</a:t>
            </a:r>
          </a:p>
          <a:p>
            <a:pPr marL="342900" lvl="1" indent="-342900">
              <a:buFont typeface="Arial" panose="020B0604020202020204" pitchFamily="34" charset="0"/>
              <a:buChar char="•"/>
            </a:pPr>
            <a:r>
              <a:rPr lang="en-US" dirty="0"/>
              <a:t>Use UWP APIs within your web code to </a:t>
            </a:r>
            <a:br>
              <a:rPr lang="en-US" dirty="0"/>
            </a:br>
            <a:r>
              <a:rPr lang="en-US" dirty="0"/>
              <a:t>use Live Tiles, notifications, camera, Cortana, </a:t>
            </a:r>
            <a:br>
              <a:rPr lang="en-US" dirty="0"/>
            </a:br>
            <a:r>
              <a:rPr lang="en-US" dirty="0"/>
              <a:t>and more</a:t>
            </a:r>
          </a:p>
          <a:p>
            <a:endParaRPr lang="en-US" dirty="0"/>
          </a:p>
        </p:txBody>
      </p:sp>
      <p:sp>
        <p:nvSpPr>
          <p:cNvPr id="43" name="Freeform 5"/>
          <p:cNvSpPr>
            <a:spLocks noEditPoints="1"/>
          </p:cNvSpPr>
          <p:nvPr/>
        </p:nvSpPr>
        <p:spPr bwMode="auto">
          <a:xfrm>
            <a:off x="3726699" y="5243609"/>
            <a:ext cx="731441" cy="871841"/>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rgbClr val="0078D7"/>
          </a:solidFill>
          <a:ln>
            <a:noFill/>
          </a:ln>
          <a:extLst/>
        </p:spPr>
        <p:txBody>
          <a:bodyPr vert="horz" wrap="square" lIns="93260" tIns="46630" rIns="93260" bIns="46630" numCol="1" anchor="t" anchorCtr="0" compatLnSpc="1">
            <a:prstTxWarp prst="textNoShape">
              <a:avLst/>
            </a:prstTxWarp>
          </a:bodyPr>
          <a:lstStyle/>
          <a:p>
            <a:pPr defTabSz="951303">
              <a:defRPr/>
            </a:pPr>
            <a:endParaRPr lang="en-US" sz="1428" kern="0">
              <a:solidFill>
                <a:srgbClr val="FFFFFF"/>
              </a:solidFill>
            </a:endParaRPr>
          </a:p>
        </p:txBody>
      </p:sp>
      <p:grpSp>
        <p:nvGrpSpPr>
          <p:cNvPr id="45" name="Group 44"/>
          <p:cNvGrpSpPr/>
          <p:nvPr/>
        </p:nvGrpSpPr>
        <p:grpSpPr>
          <a:xfrm>
            <a:off x="457580" y="2125677"/>
            <a:ext cx="3564893" cy="2067905"/>
            <a:chOff x="3075690" y="1559278"/>
            <a:chExt cx="6454941" cy="3405538"/>
          </a:xfrm>
        </p:grpSpPr>
        <p:sp>
          <p:nvSpPr>
            <p:cNvPr id="46" name="TextBox 45"/>
            <p:cNvSpPr txBox="1"/>
            <p:nvPr/>
          </p:nvSpPr>
          <p:spPr>
            <a:xfrm>
              <a:off x="5247346" y="1559972"/>
              <a:ext cx="1941770" cy="740139"/>
            </a:xfrm>
            <a:prstGeom prst="rect">
              <a:avLst/>
            </a:prstGeom>
            <a:noFill/>
          </p:spPr>
          <p:txBody>
            <a:bodyPr wrap="none" lIns="186521" tIns="149217" rIns="186521" bIns="149217" rtlCol="0">
              <a:spAutoFit/>
            </a:bodyPr>
            <a:lstStyle/>
            <a:p>
              <a:pPr algn="ctr" defTabSz="951303">
                <a:lnSpc>
                  <a:spcPct val="90000"/>
                </a:lnSpc>
                <a:spcAft>
                  <a:spcPts val="612"/>
                </a:spcAft>
                <a:defRPr/>
              </a:pPr>
              <a:r>
                <a:rPr lang="en-US" sz="1428" b="1" kern="0" dirty="0">
                  <a:gradFill>
                    <a:gsLst>
                      <a:gs pos="2917">
                        <a:srgbClr val="0078D7"/>
                      </a:gs>
                      <a:gs pos="30000">
                        <a:srgbClr val="0078D7"/>
                      </a:gs>
                    </a:gsLst>
                    <a:lin ang="5400000" scaled="0"/>
                  </a:gradFill>
                </a:rPr>
                <a:t>browser</a:t>
              </a:r>
            </a:p>
          </p:txBody>
        </p:sp>
        <p:sp>
          <p:nvSpPr>
            <p:cNvPr id="47" name="Freeform 46"/>
            <p:cNvSpPr>
              <a:spLocks noEditPoints="1"/>
            </p:cNvSpPr>
            <p:nvPr/>
          </p:nvSpPr>
          <p:spPr bwMode="auto">
            <a:xfrm>
              <a:off x="3075690" y="1559278"/>
              <a:ext cx="6454941" cy="3405538"/>
            </a:xfrm>
            <a:custGeom>
              <a:avLst/>
              <a:gdLst>
                <a:gd name="T0" fmla="*/ 0 w 7540"/>
                <a:gd name="T1" fmla="*/ 0 h 3978"/>
                <a:gd name="T2" fmla="*/ 0 w 7540"/>
                <a:gd name="T3" fmla="*/ 3978 h 3978"/>
                <a:gd name="T4" fmla="*/ 7540 w 7540"/>
                <a:gd name="T5" fmla="*/ 3978 h 3978"/>
                <a:gd name="T6" fmla="*/ 7540 w 7540"/>
                <a:gd name="T7" fmla="*/ 0 h 3978"/>
                <a:gd name="T8" fmla="*/ 0 w 7540"/>
                <a:gd name="T9" fmla="*/ 0 h 3978"/>
                <a:gd name="T10" fmla="*/ 0 w 7540"/>
                <a:gd name="T11" fmla="*/ 0 h 3978"/>
                <a:gd name="T12" fmla="*/ 0 w 7540"/>
                <a:gd name="T13" fmla="*/ 0 h 3978"/>
                <a:gd name="T14" fmla="*/ 7452 w 7540"/>
                <a:gd name="T15" fmla="*/ 83 h 3978"/>
                <a:gd name="T16" fmla="*/ 7452 w 7540"/>
                <a:gd name="T17" fmla="*/ 733 h 3978"/>
                <a:gd name="T18" fmla="*/ 82 w 7540"/>
                <a:gd name="T19" fmla="*/ 733 h 3978"/>
                <a:gd name="T20" fmla="*/ 82 w 7540"/>
                <a:gd name="T21" fmla="*/ 83 h 3978"/>
                <a:gd name="T22" fmla="*/ 7452 w 7540"/>
                <a:gd name="T23" fmla="*/ 83 h 3978"/>
                <a:gd name="T24" fmla="*/ 7452 w 7540"/>
                <a:gd name="T25" fmla="*/ 83 h 3978"/>
                <a:gd name="T26" fmla="*/ 7452 w 7540"/>
                <a:gd name="T27" fmla="*/ 83 h 3978"/>
                <a:gd name="T28" fmla="*/ 82 w 7540"/>
                <a:gd name="T29" fmla="*/ 3893 h 3978"/>
                <a:gd name="T30" fmla="*/ 82 w 7540"/>
                <a:gd name="T31" fmla="*/ 821 h 3978"/>
                <a:gd name="T32" fmla="*/ 7452 w 7540"/>
                <a:gd name="T33" fmla="*/ 821 h 3978"/>
                <a:gd name="T34" fmla="*/ 7452 w 7540"/>
                <a:gd name="T35" fmla="*/ 3893 h 3978"/>
                <a:gd name="T36" fmla="*/ 82 w 7540"/>
                <a:gd name="T37" fmla="*/ 3893 h 3978"/>
                <a:gd name="T38" fmla="*/ 82 w 7540"/>
                <a:gd name="T39" fmla="*/ 3893 h 3978"/>
                <a:gd name="T40" fmla="*/ 82 w 7540"/>
                <a:gd name="T41" fmla="*/ 3893 h 3978"/>
                <a:gd name="T42" fmla="*/ 6710 w 7540"/>
                <a:gd name="T43" fmla="*/ 568 h 3978"/>
                <a:gd name="T44" fmla="*/ 6308 w 7540"/>
                <a:gd name="T45" fmla="*/ 568 h 3978"/>
                <a:gd name="T46" fmla="*/ 6308 w 7540"/>
                <a:gd name="T47" fmla="*/ 480 h 3978"/>
                <a:gd name="T48" fmla="*/ 6710 w 7540"/>
                <a:gd name="T49" fmla="*/ 480 h 3978"/>
                <a:gd name="T50" fmla="*/ 6710 w 7540"/>
                <a:gd name="T51" fmla="*/ 568 h 3978"/>
                <a:gd name="T52" fmla="*/ 6710 w 7540"/>
                <a:gd name="T53" fmla="*/ 568 h 3978"/>
                <a:gd name="T54" fmla="*/ 6710 w 7540"/>
                <a:gd name="T55" fmla="*/ 568 h 3978"/>
                <a:gd name="T56" fmla="*/ 6859 w 7540"/>
                <a:gd name="T57" fmla="*/ 551 h 3978"/>
                <a:gd name="T58" fmla="*/ 7001 w 7540"/>
                <a:gd name="T59" fmla="*/ 409 h 3978"/>
                <a:gd name="T60" fmla="*/ 6859 w 7540"/>
                <a:gd name="T61" fmla="*/ 270 h 3978"/>
                <a:gd name="T62" fmla="*/ 6915 w 7540"/>
                <a:gd name="T63" fmla="*/ 213 h 3978"/>
                <a:gd name="T64" fmla="*/ 7055 w 7540"/>
                <a:gd name="T65" fmla="*/ 352 h 3978"/>
                <a:gd name="T66" fmla="*/ 7199 w 7540"/>
                <a:gd name="T67" fmla="*/ 213 h 3978"/>
                <a:gd name="T68" fmla="*/ 7261 w 7540"/>
                <a:gd name="T69" fmla="*/ 270 h 3978"/>
                <a:gd name="T70" fmla="*/ 7121 w 7540"/>
                <a:gd name="T71" fmla="*/ 409 h 3978"/>
                <a:gd name="T72" fmla="*/ 7261 w 7540"/>
                <a:gd name="T73" fmla="*/ 551 h 3978"/>
                <a:gd name="T74" fmla="*/ 7199 w 7540"/>
                <a:gd name="T75" fmla="*/ 608 h 3978"/>
                <a:gd name="T76" fmla="*/ 7055 w 7540"/>
                <a:gd name="T77" fmla="*/ 466 h 3978"/>
                <a:gd name="T78" fmla="*/ 6915 w 7540"/>
                <a:gd name="T79" fmla="*/ 608 h 3978"/>
                <a:gd name="T80" fmla="*/ 6859 w 7540"/>
                <a:gd name="T81" fmla="*/ 551 h 3978"/>
                <a:gd name="T82" fmla="*/ 6859 w 7540"/>
                <a:gd name="T83" fmla="*/ 551 h 3978"/>
                <a:gd name="T84" fmla="*/ 6859 w 7540"/>
                <a:gd name="T85" fmla="*/ 551 h 3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40" h="3978">
                  <a:moveTo>
                    <a:pt x="0" y="0"/>
                  </a:moveTo>
                  <a:lnTo>
                    <a:pt x="0" y="3978"/>
                  </a:lnTo>
                  <a:lnTo>
                    <a:pt x="7540" y="3978"/>
                  </a:lnTo>
                  <a:lnTo>
                    <a:pt x="7540" y="0"/>
                  </a:lnTo>
                  <a:lnTo>
                    <a:pt x="0" y="0"/>
                  </a:lnTo>
                  <a:lnTo>
                    <a:pt x="0" y="0"/>
                  </a:lnTo>
                  <a:lnTo>
                    <a:pt x="0" y="0"/>
                  </a:lnTo>
                  <a:close/>
                  <a:moveTo>
                    <a:pt x="7452" y="83"/>
                  </a:moveTo>
                  <a:lnTo>
                    <a:pt x="7452" y="733"/>
                  </a:lnTo>
                  <a:lnTo>
                    <a:pt x="82" y="733"/>
                  </a:lnTo>
                  <a:lnTo>
                    <a:pt x="82" y="83"/>
                  </a:lnTo>
                  <a:lnTo>
                    <a:pt x="7452" y="83"/>
                  </a:lnTo>
                  <a:lnTo>
                    <a:pt x="7452" y="83"/>
                  </a:lnTo>
                  <a:lnTo>
                    <a:pt x="7452" y="83"/>
                  </a:lnTo>
                  <a:close/>
                  <a:moveTo>
                    <a:pt x="82" y="3893"/>
                  </a:moveTo>
                  <a:lnTo>
                    <a:pt x="82" y="821"/>
                  </a:lnTo>
                  <a:lnTo>
                    <a:pt x="7452" y="821"/>
                  </a:lnTo>
                  <a:lnTo>
                    <a:pt x="7452" y="3893"/>
                  </a:lnTo>
                  <a:lnTo>
                    <a:pt x="82" y="3893"/>
                  </a:lnTo>
                  <a:lnTo>
                    <a:pt x="82" y="3893"/>
                  </a:lnTo>
                  <a:lnTo>
                    <a:pt x="82" y="3893"/>
                  </a:lnTo>
                  <a:close/>
                  <a:moveTo>
                    <a:pt x="6710" y="568"/>
                  </a:moveTo>
                  <a:lnTo>
                    <a:pt x="6308" y="568"/>
                  </a:lnTo>
                  <a:lnTo>
                    <a:pt x="6308" y="480"/>
                  </a:lnTo>
                  <a:lnTo>
                    <a:pt x="6710" y="480"/>
                  </a:lnTo>
                  <a:lnTo>
                    <a:pt x="6710" y="568"/>
                  </a:lnTo>
                  <a:lnTo>
                    <a:pt x="6710" y="568"/>
                  </a:lnTo>
                  <a:lnTo>
                    <a:pt x="6710" y="568"/>
                  </a:lnTo>
                  <a:close/>
                  <a:moveTo>
                    <a:pt x="6859" y="551"/>
                  </a:moveTo>
                  <a:lnTo>
                    <a:pt x="7001" y="409"/>
                  </a:lnTo>
                  <a:lnTo>
                    <a:pt x="6859" y="270"/>
                  </a:lnTo>
                  <a:lnTo>
                    <a:pt x="6915" y="213"/>
                  </a:lnTo>
                  <a:lnTo>
                    <a:pt x="7055" y="352"/>
                  </a:lnTo>
                  <a:lnTo>
                    <a:pt x="7199" y="213"/>
                  </a:lnTo>
                  <a:lnTo>
                    <a:pt x="7261" y="270"/>
                  </a:lnTo>
                  <a:lnTo>
                    <a:pt x="7121" y="409"/>
                  </a:lnTo>
                  <a:lnTo>
                    <a:pt x="7261" y="551"/>
                  </a:lnTo>
                  <a:lnTo>
                    <a:pt x="7199" y="608"/>
                  </a:lnTo>
                  <a:lnTo>
                    <a:pt x="7055" y="466"/>
                  </a:lnTo>
                  <a:lnTo>
                    <a:pt x="6915" y="608"/>
                  </a:lnTo>
                  <a:lnTo>
                    <a:pt x="6859" y="551"/>
                  </a:lnTo>
                  <a:lnTo>
                    <a:pt x="6859" y="551"/>
                  </a:lnTo>
                  <a:lnTo>
                    <a:pt x="6859" y="55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1303">
                <a:defRPr/>
              </a:pPr>
              <a:endParaRPr lang="en-US" sz="1428" kern="0">
                <a:solidFill>
                  <a:srgbClr val="FFFFFF"/>
                </a:solidFill>
              </a:endParaRPr>
            </a:p>
          </p:txBody>
        </p:sp>
      </p:grpSp>
      <p:grpSp>
        <p:nvGrpSpPr>
          <p:cNvPr id="49" name="Group 48"/>
          <p:cNvGrpSpPr/>
          <p:nvPr/>
        </p:nvGrpSpPr>
        <p:grpSpPr>
          <a:xfrm>
            <a:off x="1401816" y="2675155"/>
            <a:ext cx="1572801" cy="1335549"/>
            <a:chOff x="5070621" y="2309962"/>
            <a:chExt cx="2533686" cy="2151491"/>
          </a:xfrm>
        </p:grpSpPr>
        <p:sp>
          <p:nvSpPr>
            <p:cNvPr id="50" name="Freeform 13"/>
            <p:cNvSpPr>
              <a:spLocks/>
            </p:cNvSpPr>
            <p:nvPr/>
          </p:nvSpPr>
          <p:spPr bwMode="auto">
            <a:xfrm>
              <a:off x="5070621" y="2309962"/>
              <a:ext cx="2533686" cy="1649842"/>
            </a:xfrm>
            <a:custGeom>
              <a:avLst/>
              <a:gdLst>
                <a:gd name="T0" fmla="*/ 791 w 798"/>
                <a:gd name="T1" fmla="*/ 312 h 519"/>
                <a:gd name="T2" fmla="*/ 755 w 798"/>
                <a:gd name="T3" fmla="*/ 252 h 519"/>
                <a:gd name="T4" fmla="*/ 685 w 798"/>
                <a:gd name="T5" fmla="*/ 209 h 519"/>
                <a:gd name="T6" fmla="*/ 477 w 798"/>
                <a:gd name="T7" fmla="*/ 0 h 519"/>
                <a:gd name="T8" fmla="*/ 426 w 798"/>
                <a:gd name="T9" fmla="*/ 7 h 519"/>
                <a:gd name="T10" fmla="*/ 363 w 798"/>
                <a:gd name="T11" fmla="*/ 35 h 519"/>
                <a:gd name="T12" fmla="*/ 316 w 798"/>
                <a:gd name="T13" fmla="*/ 78 h 519"/>
                <a:gd name="T14" fmla="*/ 252 w 798"/>
                <a:gd name="T15" fmla="*/ 61 h 519"/>
                <a:gd name="T16" fmla="*/ 121 w 798"/>
                <a:gd name="T17" fmla="*/ 192 h 519"/>
                <a:gd name="T18" fmla="*/ 122 w 798"/>
                <a:gd name="T19" fmla="*/ 205 h 519"/>
                <a:gd name="T20" fmla="*/ 42 w 798"/>
                <a:gd name="T21" fmla="*/ 253 h 519"/>
                <a:gd name="T22" fmla="*/ 7 w 798"/>
                <a:gd name="T23" fmla="*/ 312 h 519"/>
                <a:gd name="T24" fmla="*/ 0 w 798"/>
                <a:gd name="T25" fmla="*/ 360 h 519"/>
                <a:gd name="T26" fmla="*/ 166 w 798"/>
                <a:gd name="T27" fmla="*/ 519 h 519"/>
                <a:gd name="T28" fmla="*/ 223 w 798"/>
                <a:gd name="T29" fmla="*/ 519 h 519"/>
                <a:gd name="T30" fmla="*/ 223 w 798"/>
                <a:gd name="T31" fmla="*/ 500 h 519"/>
                <a:gd name="T32" fmla="*/ 166 w 798"/>
                <a:gd name="T33" fmla="*/ 500 h 519"/>
                <a:gd name="T34" fmla="*/ 19 w 798"/>
                <a:gd name="T35" fmla="*/ 360 h 519"/>
                <a:gd name="T36" fmla="*/ 26 w 798"/>
                <a:gd name="T37" fmla="*/ 318 h 519"/>
                <a:gd name="T38" fmla="*/ 56 w 798"/>
                <a:gd name="T39" fmla="*/ 266 h 519"/>
                <a:gd name="T40" fmla="*/ 135 w 798"/>
                <a:gd name="T41" fmla="*/ 222 h 519"/>
                <a:gd name="T42" fmla="*/ 144 w 798"/>
                <a:gd name="T43" fmla="*/ 220 h 519"/>
                <a:gd name="T44" fmla="*/ 142 w 798"/>
                <a:gd name="T45" fmla="*/ 211 h 519"/>
                <a:gd name="T46" fmla="*/ 140 w 798"/>
                <a:gd name="T47" fmla="*/ 192 h 519"/>
                <a:gd name="T48" fmla="*/ 252 w 798"/>
                <a:gd name="T49" fmla="*/ 80 h 519"/>
                <a:gd name="T50" fmla="*/ 313 w 798"/>
                <a:gd name="T51" fmla="*/ 98 h 519"/>
                <a:gd name="T52" fmla="*/ 320 w 798"/>
                <a:gd name="T53" fmla="*/ 104 h 519"/>
                <a:gd name="T54" fmla="*/ 326 w 798"/>
                <a:gd name="T55" fmla="*/ 97 h 519"/>
                <a:gd name="T56" fmla="*/ 373 w 798"/>
                <a:gd name="T57" fmla="*/ 51 h 519"/>
                <a:gd name="T58" fmla="*/ 430 w 798"/>
                <a:gd name="T59" fmla="*/ 25 h 519"/>
                <a:gd name="T60" fmla="*/ 477 w 798"/>
                <a:gd name="T61" fmla="*/ 19 h 519"/>
                <a:gd name="T62" fmla="*/ 666 w 798"/>
                <a:gd name="T63" fmla="*/ 210 h 519"/>
                <a:gd name="T64" fmla="*/ 666 w 798"/>
                <a:gd name="T65" fmla="*/ 211 h 519"/>
                <a:gd name="T66" fmla="*/ 666 w 798"/>
                <a:gd name="T67" fmla="*/ 216 h 519"/>
                <a:gd name="T68" fmla="*/ 665 w 798"/>
                <a:gd name="T69" fmla="*/ 223 h 519"/>
                <a:gd name="T70" fmla="*/ 673 w 798"/>
                <a:gd name="T71" fmla="*/ 225 h 519"/>
                <a:gd name="T72" fmla="*/ 741 w 798"/>
                <a:gd name="T73" fmla="*/ 266 h 519"/>
                <a:gd name="T74" fmla="*/ 773 w 798"/>
                <a:gd name="T75" fmla="*/ 318 h 519"/>
                <a:gd name="T76" fmla="*/ 779 w 798"/>
                <a:gd name="T77" fmla="*/ 360 h 519"/>
                <a:gd name="T78" fmla="*/ 633 w 798"/>
                <a:gd name="T79" fmla="*/ 500 h 519"/>
                <a:gd name="T80" fmla="*/ 617 w 798"/>
                <a:gd name="T81" fmla="*/ 500 h 519"/>
                <a:gd name="T82" fmla="*/ 617 w 798"/>
                <a:gd name="T83" fmla="*/ 519 h 519"/>
                <a:gd name="T84" fmla="*/ 633 w 798"/>
                <a:gd name="T85" fmla="*/ 519 h 519"/>
                <a:gd name="T86" fmla="*/ 798 w 798"/>
                <a:gd name="T87" fmla="*/ 360 h 519"/>
                <a:gd name="T88" fmla="*/ 791 w 798"/>
                <a:gd name="T89" fmla="*/ 31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8" h="519">
                  <a:moveTo>
                    <a:pt x="791" y="312"/>
                  </a:moveTo>
                  <a:cubicBezTo>
                    <a:pt x="784" y="290"/>
                    <a:pt x="772" y="269"/>
                    <a:pt x="755" y="252"/>
                  </a:cubicBezTo>
                  <a:cubicBezTo>
                    <a:pt x="736" y="232"/>
                    <a:pt x="713" y="218"/>
                    <a:pt x="685" y="209"/>
                  </a:cubicBezTo>
                  <a:cubicBezTo>
                    <a:pt x="685" y="94"/>
                    <a:pt x="592" y="0"/>
                    <a:pt x="477" y="0"/>
                  </a:cubicBezTo>
                  <a:cubicBezTo>
                    <a:pt x="459" y="0"/>
                    <a:pt x="443" y="3"/>
                    <a:pt x="426" y="7"/>
                  </a:cubicBezTo>
                  <a:cubicBezTo>
                    <a:pt x="403" y="12"/>
                    <a:pt x="382" y="22"/>
                    <a:pt x="363" y="35"/>
                  </a:cubicBezTo>
                  <a:cubicBezTo>
                    <a:pt x="345" y="47"/>
                    <a:pt x="329" y="61"/>
                    <a:pt x="316" y="78"/>
                  </a:cubicBezTo>
                  <a:cubicBezTo>
                    <a:pt x="296" y="67"/>
                    <a:pt x="274" y="61"/>
                    <a:pt x="252" y="61"/>
                  </a:cubicBezTo>
                  <a:cubicBezTo>
                    <a:pt x="180" y="61"/>
                    <a:pt x="121" y="119"/>
                    <a:pt x="121" y="192"/>
                  </a:cubicBezTo>
                  <a:cubicBezTo>
                    <a:pt x="121" y="197"/>
                    <a:pt x="122" y="201"/>
                    <a:pt x="122" y="205"/>
                  </a:cubicBezTo>
                  <a:cubicBezTo>
                    <a:pt x="90" y="214"/>
                    <a:pt x="63" y="230"/>
                    <a:pt x="42" y="253"/>
                  </a:cubicBezTo>
                  <a:cubicBezTo>
                    <a:pt x="26" y="269"/>
                    <a:pt x="14" y="290"/>
                    <a:pt x="7" y="312"/>
                  </a:cubicBezTo>
                  <a:cubicBezTo>
                    <a:pt x="2" y="327"/>
                    <a:pt x="0" y="343"/>
                    <a:pt x="0" y="360"/>
                  </a:cubicBezTo>
                  <a:cubicBezTo>
                    <a:pt x="0" y="449"/>
                    <a:pt x="73" y="519"/>
                    <a:pt x="166" y="519"/>
                  </a:cubicBezTo>
                  <a:cubicBezTo>
                    <a:pt x="166" y="519"/>
                    <a:pt x="166" y="519"/>
                    <a:pt x="223" y="519"/>
                  </a:cubicBezTo>
                  <a:cubicBezTo>
                    <a:pt x="223" y="500"/>
                    <a:pt x="223" y="500"/>
                    <a:pt x="223" y="500"/>
                  </a:cubicBezTo>
                  <a:cubicBezTo>
                    <a:pt x="205" y="500"/>
                    <a:pt x="186" y="500"/>
                    <a:pt x="166" y="500"/>
                  </a:cubicBezTo>
                  <a:cubicBezTo>
                    <a:pt x="83" y="500"/>
                    <a:pt x="19" y="438"/>
                    <a:pt x="19" y="360"/>
                  </a:cubicBezTo>
                  <a:cubicBezTo>
                    <a:pt x="19" y="345"/>
                    <a:pt x="21" y="332"/>
                    <a:pt x="26" y="318"/>
                  </a:cubicBezTo>
                  <a:cubicBezTo>
                    <a:pt x="32" y="298"/>
                    <a:pt x="41" y="281"/>
                    <a:pt x="56" y="266"/>
                  </a:cubicBezTo>
                  <a:cubicBezTo>
                    <a:pt x="76" y="244"/>
                    <a:pt x="104" y="229"/>
                    <a:pt x="135" y="222"/>
                  </a:cubicBezTo>
                  <a:cubicBezTo>
                    <a:pt x="135" y="222"/>
                    <a:pt x="135" y="222"/>
                    <a:pt x="144" y="220"/>
                  </a:cubicBezTo>
                  <a:cubicBezTo>
                    <a:pt x="144" y="220"/>
                    <a:pt x="144" y="220"/>
                    <a:pt x="142" y="211"/>
                  </a:cubicBezTo>
                  <a:cubicBezTo>
                    <a:pt x="141" y="206"/>
                    <a:pt x="140" y="199"/>
                    <a:pt x="140" y="192"/>
                  </a:cubicBezTo>
                  <a:cubicBezTo>
                    <a:pt x="140" y="131"/>
                    <a:pt x="190" y="80"/>
                    <a:pt x="252" y="80"/>
                  </a:cubicBezTo>
                  <a:cubicBezTo>
                    <a:pt x="274" y="80"/>
                    <a:pt x="295" y="87"/>
                    <a:pt x="313" y="98"/>
                  </a:cubicBezTo>
                  <a:cubicBezTo>
                    <a:pt x="313" y="98"/>
                    <a:pt x="313" y="98"/>
                    <a:pt x="320" y="104"/>
                  </a:cubicBezTo>
                  <a:cubicBezTo>
                    <a:pt x="320" y="104"/>
                    <a:pt x="320" y="104"/>
                    <a:pt x="326" y="97"/>
                  </a:cubicBezTo>
                  <a:cubicBezTo>
                    <a:pt x="339" y="78"/>
                    <a:pt x="355" y="63"/>
                    <a:pt x="373" y="51"/>
                  </a:cubicBezTo>
                  <a:cubicBezTo>
                    <a:pt x="391" y="39"/>
                    <a:pt x="410" y="31"/>
                    <a:pt x="430" y="25"/>
                  </a:cubicBezTo>
                  <a:cubicBezTo>
                    <a:pt x="445" y="22"/>
                    <a:pt x="461" y="19"/>
                    <a:pt x="477" y="19"/>
                  </a:cubicBezTo>
                  <a:cubicBezTo>
                    <a:pt x="581" y="19"/>
                    <a:pt x="666" y="104"/>
                    <a:pt x="666" y="210"/>
                  </a:cubicBezTo>
                  <a:cubicBezTo>
                    <a:pt x="666" y="210"/>
                    <a:pt x="666" y="211"/>
                    <a:pt x="666" y="211"/>
                  </a:cubicBezTo>
                  <a:cubicBezTo>
                    <a:pt x="666" y="213"/>
                    <a:pt x="666" y="214"/>
                    <a:pt x="666" y="216"/>
                  </a:cubicBezTo>
                  <a:cubicBezTo>
                    <a:pt x="666" y="216"/>
                    <a:pt x="666" y="216"/>
                    <a:pt x="665" y="223"/>
                  </a:cubicBezTo>
                  <a:cubicBezTo>
                    <a:pt x="665" y="223"/>
                    <a:pt x="665" y="223"/>
                    <a:pt x="673" y="225"/>
                  </a:cubicBezTo>
                  <a:cubicBezTo>
                    <a:pt x="699" y="232"/>
                    <a:pt x="723" y="247"/>
                    <a:pt x="741" y="266"/>
                  </a:cubicBezTo>
                  <a:cubicBezTo>
                    <a:pt x="756" y="281"/>
                    <a:pt x="767" y="298"/>
                    <a:pt x="773" y="318"/>
                  </a:cubicBezTo>
                  <a:cubicBezTo>
                    <a:pt x="776" y="332"/>
                    <a:pt x="779" y="345"/>
                    <a:pt x="779" y="360"/>
                  </a:cubicBezTo>
                  <a:cubicBezTo>
                    <a:pt x="779" y="438"/>
                    <a:pt x="714" y="500"/>
                    <a:pt x="633" y="500"/>
                  </a:cubicBezTo>
                  <a:cubicBezTo>
                    <a:pt x="633" y="500"/>
                    <a:pt x="633" y="500"/>
                    <a:pt x="617" y="500"/>
                  </a:cubicBezTo>
                  <a:cubicBezTo>
                    <a:pt x="617" y="519"/>
                    <a:pt x="617" y="519"/>
                    <a:pt x="617" y="519"/>
                  </a:cubicBezTo>
                  <a:cubicBezTo>
                    <a:pt x="623" y="519"/>
                    <a:pt x="628" y="519"/>
                    <a:pt x="633" y="519"/>
                  </a:cubicBezTo>
                  <a:cubicBezTo>
                    <a:pt x="726" y="519"/>
                    <a:pt x="798" y="449"/>
                    <a:pt x="798" y="360"/>
                  </a:cubicBezTo>
                  <a:cubicBezTo>
                    <a:pt x="798" y="343"/>
                    <a:pt x="796" y="327"/>
                    <a:pt x="791" y="312"/>
                  </a:cubicBezTo>
                  <a:close/>
                </a:path>
              </a:pathLst>
            </a:custGeom>
            <a:solidFill>
              <a:srgbClr val="0078D7"/>
            </a:solidFill>
            <a:ln>
              <a:noFill/>
            </a:ln>
          </p:spPr>
          <p:txBody>
            <a:bodyPr vert="horz" wrap="square" lIns="93260" tIns="46630" rIns="93260" bIns="46630" numCol="1" anchor="t" anchorCtr="0" compatLnSpc="1">
              <a:prstTxWarp prst="textNoShape">
                <a:avLst/>
              </a:prstTxWarp>
            </a:bodyPr>
            <a:lstStyle/>
            <a:p>
              <a:pPr defTabSz="951303">
                <a:defRPr/>
              </a:pPr>
              <a:endParaRPr lang="en-US" sz="1428" kern="0">
                <a:solidFill>
                  <a:srgbClr val="FFFFFF"/>
                </a:solidFill>
              </a:endParaRPr>
            </a:p>
          </p:txBody>
        </p:sp>
        <p:sp>
          <p:nvSpPr>
            <p:cNvPr id="51" name="TextBox 50"/>
            <p:cNvSpPr txBox="1"/>
            <p:nvPr/>
          </p:nvSpPr>
          <p:spPr>
            <a:xfrm>
              <a:off x="5740127" y="2991403"/>
              <a:ext cx="1319542" cy="1470050"/>
            </a:xfrm>
            <a:prstGeom prst="rect">
              <a:avLst/>
            </a:prstGeom>
            <a:noFill/>
          </p:spPr>
          <p:txBody>
            <a:bodyPr wrap="none" lIns="186521" tIns="149217" rIns="186521" bIns="149217" rtlCol="0" anchor="ctr" anchorCtr="0">
              <a:spAutoFit/>
            </a:bodyPr>
            <a:lstStyle/>
            <a:p>
              <a:pPr algn="ctr" defTabSz="951303">
                <a:lnSpc>
                  <a:spcPct val="90000"/>
                </a:lnSpc>
                <a:spcAft>
                  <a:spcPts val="408"/>
                </a:spcAft>
                <a:defRPr/>
              </a:pPr>
              <a:r>
                <a:rPr lang="en-US" sz="1224" b="1" kern="0" dirty="0">
                  <a:gradFill>
                    <a:gsLst>
                      <a:gs pos="2917">
                        <a:srgbClr val="0078D7"/>
                      </a:gs>
                      <a:gs pos="30000">
                        <a:srgbClr val="0078D7"/>
                      </a:gs>
                    </a:gsLst>
                    <a:lin ang="5400000" scaled="0"/>
                  </a:gradFill>
                </a:rPr>
                <a:t>HTML</a:t>
              </a:r>
            </a:p>
            <a:p>
              <a:pPr algn="ctr" defTabSz="951303">
                <a:lnSpc>
                  <a:spcPct val="90000"/>
                </a:lnSpc>
                <a:spcAft>
                  <a:spcPts val="408"/>
                </a:spcAft>
                <a:defRPr/>
              </a:pPr>
              <a:r>
                <a:rPr lang="en-US" sz="1224" b="1" kern="0" dirty="0">
                  <a:gradFill>
                    <a:gsLst>
                      <a:gs pos="2917">
                        <a:srgbClr val="0078D7"/>
                      </a:gs>
                      <a:gs pos="30000">
                        <a:srgbClr val="0078D7"/>
                      </a:gs>
                    </a:gsLst>
                    <a:lin ang="5400000" scaled="0"/>
                  </a:gradFill>
                </a:rPr>
                <a:t>CSS</a:t>
              </a:r>
            </a:p>
            <a:p>
              <a:pPr algn="ctr" defTabSz="951303">
                <a:lnSpc>
                  <a:spcPct val="90000"/>
                </a:lnSpc>
                <a:spcAft>
                  <a:spcPts val="408"/>
                </a:spcAft>
                <a:defRPr/>
              </a:pPr>
              <a:r>
                <a:rPr lang="en-US" sz="1224" b="1" kern="0" dirty="0">
                  <a:gradFill>
                    <a:gsLst>
                      <a:gs pos="2917">
                        <a:srgbClr val="0078D7"/>
                      </a:gs>
                      <a:gs pos="30000">
                        <a:srgbClr val="0078D7"/>
                      </a:gs>
                    </a:gsLst>
                    <a:lin ang="5400000" scaled="0"/>
                  </a:gradFill>
                </a:rPr>
                <a:t>JS</a:t>
              </a:r>
            </a:p>
          </p:txBody>
        </p:sp>
        <p:sp>
          <p:nvSpPr>
            <p:cNvPr id="52" name="Freeform 51"/>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1303">
                <a:defRPr/>
              </a:pPr>
              <a:endParaRPr lang="en-US" sz="1428" kern="0">
                <a:solidFill>
                  <a:srgbClr val="FFFFFF"/>
                </a:solidFill>
              </a:endParaRPr>
            </a:p>
          </p:txBody>
        </p:sp>
      </p:grpSp>
      <p:sp>
        <p:nvSpPr>
          <p:cNvPr id="25" name="TextBox 24"/>
          <p:cNvSpPr txBox="1"/>
          <p:nvPr/>
        </p:nvSpPr>
        <p:spPr>
          <a:xfrm>
            <a:off x="275480" y="1028409"/>
            <a:ext cx="6217074" cy="966146"/>
          </a:xfrm>
          <a:prstGeom prst="rect">
            <a:avLst/>
          </a:prstGeom>
          <a:noFill/>
        </p:spPr>
        <p:txBody>
          <a:bodyPr wrap="square" lIns="186521" tIns="149217" rIns="186521" bIns="149217" rtlCol="0">
            <a:spAutoFit/>
          </a:bodyPr>
          <a:lstStyle/>
          <a:p>
            <a:pPr>
              <a:lnSpc>
                <a:spcPct val="90000"/>
              </a:lnSpc>
              <a:spcBef>
                <a:spcPts val="816"/>
              </a:spcBef>
            </a:pPr>
            <a:r>
              <a:rPr lang="en-US" sz="2400" spc="-102" dirty="0">
                <a:ln w="3175">
                  <a:noFill/>
                </a:ln>
                <a:gradFill>
                  <a:gsLst>
                    <a:gs pos="0">
                      <a:schemeClr val="tx2"/>
                    </a:gs>
                    <a:gs pos="100000">
                      <a:schemeClr val="tx2"/>
                    </a:gs>
                  </a:gsLst>
                  <a:lin ang="5400000" scaled="0"/>
                </a:gradFill>
                <a:latin typeface="+mj-lt"/>
                <a:cs typeface="Segoe UI" pitchFamily="34" charset="0"/>
              </a:rPr>
              <a:t>Extending your web site to the Universal </a:t>
            </a:r>
            <a:br>
              <a:rPr lang="en-US" sz="2400" spc="-102" dirty="0">
                <a:ln w="3175">
                  <a:noFill/>
                </a:ln>
                <a:gradFill>
                  <a:gsLst>
                    <a:gs pos="0">
                      <a:schemeClr val="tx2"/>
                    </a:gs>
                    <a:gs pos="100000">
                      <a:schemeClr val="tx2"/>
                    </a:gs>
                  </a:gsLst>
                  <a:lin ang="5400000" scaled="0"/>
                </a:gradFill>
                <a:latin typeface="+mj-lt"/>
                <a:cs typeface="Segoe UI" pitchFamily="34" charset="0"/>
              </a:rPr>
            </a:br>
            <a:r>
              <a:rPr lang="en-US" sz="2400" spc="-102" dirty="0">
                <a:ln w="3175">
                  <a:noFill/>
                </a:ln>
                <a:gradFill>
                  <a:gsLst>
                    <a:gs pos="0">
                      <a:schemeClr val="tx2"/>
                    </a:gs>
                    <a:gs pos="100000">
                      <a:schemeClr val="tx2"/>
                    </a:gs>
                  </a:gsLst>
                  <a:lin ang="5400000" scaled="0"/>
                </a:gradFill>
                <a:latin typeface="+mj-lt"/>
                <a:cs typeface="Segoe UI" pitchFamily="34" charset="0"/>
              </a:rPr>
              <a:t>Windows Platform on Windows 10</a:t>
            </a:r>
          </a:p>
        </p:txBody>
      </p:sp>
      <p:grpSp>
        <p:nvGrpSpPr>
          <p:cNvPr id="37" name="Group 11"/>
          <p:cNvGrpSpPr>
            <a:grpSpLocks noChangeAspect="1"/>
          </p:cNvGrpSpPr>
          <p:nvPr/>
        </p:nvGrpSpPr>
        <p:grpSpPr bwMode="auto">
          <a:xfrm>
            <a:off x="1520939" y="5066741"/>
            <a:ext cx="1406458" cy="1414465"/>
            <a:chOff x="162" y="-1115"/>
            <a:chExt cx="5444" cy="5475"/>
          </a:xfrm>
        </p:grpSpPr>
        <p:sp>
          <p:nvSpPr>
            <p:cNvPr id="38" name="Freeform 12"/>
            <p:cNvSpPr>
              <a:spLocks/>
            </p:cNvSpPr>
            <p:nvPr/>
          </p:nvSpPr>
          <p:spPr bwMode="auto">
            <a:xfrm>
              <a:off x="162" y="-1115"/>
              <a:ext cx="4251" cy="4226"/>
            </a:xfrm>
            <a:custGeom>
              <a:avLst/>
              <a:gdLst>
                <a:gd name="T0" fmla="*/ 1487 w 1797"/>
                <a:gd name="T1" fmla="*/ 494 h 1787"/>
                <a:gd name="T2" fmla="*/ 1797 w 1797"/>
                <a:gd name="T3" fmla="*/ 494 h 1787"/>
                <a:gd name="T4" fmla="*/ 1797 w 1797"/>
                <a:gd name="T5" fmla="*/ 184 h 1787"/>
                <a:gd name="T6" fmla="*/ 1679 w 1797"/>
                <a:gd name="T7" fmla="*/ 184 h 1787"/>
                <a:gd name="T8" fmla="*/ 1679 w 1797"/>
                <a:gd name="T9" fmla="*/ 288 h 1787"/>
                <a:gd name="T10" fmla="*/ 386 w 1797"/>
                <a:gd name="T11" fmla="*/ 383 h 1787"/>
                <a:gd name="T12" fmla="*/ 386 w 1797"/>
                <a:gd name="T13" fmla="*/ 1787 h 1787"/>
                <a:gd name="T14" fmla="*/ 470 w 1797"/>
                <a:gd name="T15" fmla="*/ 1703 h 1787"/>
                <a:gd name="T16" fmla="*/ 470 w 1797"/>
                <a:gd name="T17" fmla="*/ 467 h 1787"/>
                <a:gd name="T18" fmla="*/ 1600 w 1797"/>
                <a:gd name="T19" fmla="*/ 376 h 1787"/>
                <a:gd name="T20" fmla="*/ 1487 w 1797"/>
                <a:gd name="T21" fmla="*/ 376 h 1787"/>
                <a:gd name="T22" fmla="*/ 1487 w 1797"/>
                <a:gd name="T23" fmla="*/ 494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7" h="1787">
                  <a:moveTo>
                    <a:pt x="1487" y="494"/>
                  </a:moveTo>
                  <a:cubicBezTo>
                    <a:pt x="1797" y="494"/>
                    <a:pt x="1797" y="494"/>
                    <a:pt x="1797" y="494"/>
                  </a:cubicBezTo>
                  <a:cubicBezTo>
                    <a:pt x="1797" y="184"/>
                    <a:pt x="1797" y="184"/>
                    <a:pt x="1797" y="184"/>
                  </a:cubicBezTo>
                  <a:cubicBezTo>
                    <a:pt x="1679" y="184"/>
                    <a:pt x="1679" y="184"/>
                    <a:pt x="1679" y="184"/>
                  </a:cubicBezTo>
                  <a:cubicBezTo>
                    <a:pt x="1679" y="288"/>
                    <a:pt x="1679" y="288"/>
                    <a:pt x="1679" y="288"/>
                  </a:cubicBezTo>
                  <a:cubicBezTo>
                    <a:pt x="1291" y="0"/>
                    <a:pt x="738" y="32"/>
                    <a:pt x="386" y="383"/>
                  </a:cubicBezTo>
                  <a:cubicBezTo>
                    <a:pt x="0" y="770"/>
                    <a:pt x="0" y="1400"/>
                    <a:pt x="386" y="1787"/>
                  </a:cubicBezTo>
                  <a:cubicBezTo>
                    <a:pt x="470" y="1703"/>
                    <a:pt x="470" y="1703"/>
                    <a:pt x="470" y="1703"/>
                  </a:cubicBezTo>
                  <a:cubicBezTo>
                    <a:pt x="129" y="1362"/>
                    <a:pt x="129" y="808"/>
                    <a:pt x="470" y="467"/>
                  </a:cubicBezTo>
                  <a:cubicBezTo>
                    <a:pt x="777" y="159"/>
                    <a:pt x="1259" y="129"/>
                    <a:pt x="1600" y="376"/>
                  </a:cubicBezTo>
                  <a:cubicBezTo>
                    <a:pt x="1487" y="376"/>
                    <a:pt x="1487" y="376"/>
                    <a:pt x="1487" y="376"/>
                  </a:cubicBezTo>
                  <a:lnTo>
                    <a:pt x="1487" y="49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sp>
          <p:nvSpPr>
            <p:cNvPr id="39" name="Freeform 13"/>
            <p:cNvSpPr>
              <a:spLocks/>
            </p:cNvSpPr>
            <p:nvPr/>
          </p:nvSpPr>
          <p:spPr bwMode="auto">
            <a:xfrm>
              <a:off x="1354" y="133"/>
              <a:ext cx="4252" cy="4227"/>
            </a:xfrm>
            <a:custGeom>
              <a:avLst/>
              <a:gdLst>
                <a:gd name="T0" fmla="*/ 1410 w 1797"/>
                <a:gd name="T1" fmla="*/ 1403 h 1787"/>
                <a:gd name="T2" fmla="*/ 1410 w 1797"/>
                <a:gd name="T3" fmla="*/ 0 h 1787"/>
                <a:gd name="T4" fmla="*/ 1327 w 1797"/>
                <a:gd name="T5" fmla="*/ 84 h 1787"/>
                <a:gd name="T6" fmla="*/ 1327 w 1797"/>
                <a:gd name="T7" fmla="*/ 1320 h 1787"/>
                <a:gd name="T8" fmla="*/ 196 w 1797"/>
                <a:gd name="T9" fmla="*/ 1410 h 1787"/>
                <a:gd name="T10" fmla="*/ 310 w 1797"/>
                <a:gd name="T11" fmla="*/ 1410 h 1787"/>
                <a:gd name="T12" fmla="*/ 310 w 1797"/>
                <a:gd name="T13" fmla="*/ 1293 h 1787"/>
                <a:gd name="T14" fmla="*/ 0 w 1797"/>
                <a:gd name="T15" fmla="*/ 1293 h 1787"/>
                <a:gd name="T16" fmla="*/ 0 w 1797"/>
                <a:gd name="T17" fmla="*/ 1603 h 1787"/>
                <a:gd name="T18" fmla="*/ 118 w 1797"/>
                <a:gd name="T19" fmla="*/ 1603 h 1787"/>
                <a:gd name="T20" fmla="*/ 118 w 1797"/>
                <a:gd name="T21" fmla="*/ 1499 h 1787"/>
                <a:gd name="T22" fmla="*/ 1410 w 1797"/>
                <a:gd name="T23" fmla="*/ 1403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7" h="1787">
                  <a:moveTo>
                    <a:pt x="1410" y="1403"/>
                  </a:moveTo>
                  <a:cubicBezTo>
                    <a:pt x="1797" y="1017"/>
                    <a:pt x="1797" y="387"/>
                    <a:pt x="1410" y="0"/>
                  </a:cubicBezTo>
                  <a:cubicBezTo>
                    <a:pt x="1327" y="84"/>
                    <a:pt x="1327" y="84"/>
                    <a:pt x="1327" y="84"/>
                  </a:cubicBezTo>
                  <a:cubicBezTo>
                    <a:pt x="1668" y="425"/>
                    <a:pt x="1668" y="979"/>
                    <a:pt x="1327" y="1320"/>
                  </a:cubicBezTo>
                  <a:cubicBezTo>
                    <a:pt x="1019" y="1628"/>
                    <a:pt x="538" y="1658"/>
                    <a:pt x="196" y="1410"/>
                  </a:cubicBezTo>
                  <a:cubicBezTo>
                    <a:pt x="310" y="1410"/>
                    <a:pt x="310" y="1410"/>
                    <a:pt x="310" y="1410"/>
                  </a:cubicBezTo>
                  <a:cubicBezTo>
                    <a:pt x="310" y="1293"/>
                    <a:pt x="310" y="1293"/>
                    <a:pt x="310" y="1293"/>
                  </a:cubicBezTo>
                  <a:cubicBezTo>
                    <a:pt x="0" y="1293"/>
                    <a:pt x="0" y="1293"/>
                    <a:pt x="0" y="1293"/>
                  </a:cubicBezTo>
                  <a:cubicBezTo>
                    <a:pt x="0" y="1603"/>
                    <a:pt x="0" y="1603"/>
                    <a:pt x="0" y="1603"/>
                  </a:cubicBezTo>
                  <a:cubicBezTo>
                    <a:pt x="118" y="1603"/>
                    <a:pt x="118" y="1603"/>
                    <a:pt x="118" y="1603"/>
                  </a:cubicBezTo>
                  <a:cubicBezTo>
                    <a:pt x="118" y="1499"/>
                    <a:pt x="118" y="1499"/>
                    <a:pt x="118" y="1499"/>
                  </a:cubicBezTo>
                  <a:cubicBezTo>
                    <a:pt x="506" y="1787"/>
                    <a:pt x="1058" y="1755"/>
                    <a:pt x="1410" y="1403"/>
                  </a:cubicBez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sp>
          <p:nvSpPr>
            <p:cNvPr id="40" name="Freeform 14"/>
            <p:cNvSpPr>
              <a:spLocks/>
            </p:cNvSpPr>
            <p:nvPr/>
          </p:nvSpPr>
          <p:spPr bwMode="auto">
            <a:xfrm>
              <a:off x="2835" y="453"/>
              <a:ext cx="722" cy="629"/>
            </a:xfrm>
            <a:custGeom>
              <a:avLst/>
              <a:gdLst>
                <a:gd name="T0" fmla="*/ 722 w 722"/>
                <a:gd name="T1" fmla="*/ 0 h 629"/>
                <a:gd name="T2" fmla="*/ 0 w 722"/>
                <a:gd name="T3" fmla="*/ 101 h 629"/>
                <a:gd name="T4" fmla="*/ 0 w 722"/>
                <a:gd name="T5" fmla="*/ 629 h 629"/>
                <a:gd name="T6" fmla="*/ 722 w 722"/>
                <a:gd name="T7" fmla="*/ 629 h 629"/>
                <a:gd name="T8" fmla="*/ 722 w 722"/>
                <a:gd name="T9" fmla="*/ 0 h 629"/>
                <a:gd name="T10" fmla="*/ 722 w 722"/>
                <a:gd name="T11" fmla="*/ 0 h 629"/>
                <a:gd name="T12" fmla="*/ 722 w 722"/>
                <a:gd name="T13" fmla="*/ 0 h 629"/>
              </a:gdLst>
              <a:ahLst/>
              <a:cxnLst>
                <a:cxn ang="0">
                  <a:pos x="T0" y="T1"/>
                </a:cxn>
                <a:cxn ang="0">
                  <a:pos x="T2" y="T3"/>
                </a:cxn>
                <a:cxn ang="0">
                  <a:pos x="T4" y="T5"/>
                </a:cxn>
                <a:cxn ang="0">
                  <a:pos x="T6" y="T7"/>
                </a:cxn>
                <a:cxn ang="0">
                  <a:pos x="T8" y="T9"/>
                </a:cxn>
                <a:cxn ang="0">
                  <a:pos x="T10" y="T11"/>
                </a:cxn>
                <a:cxn ang="0">
                  <a:pos x="T12" y="T13"/>
                </a:cxn>
              </a:cxnLst>
              <a:rect l="0" t="0" r="r" b="b"/>
              <a:pathLst>
                <a:path w="722" h="629">
                  <a:moveTo>
                    <a:pt x="722" y="0"/>
                  </a:moveTo>
                  <a:lnTo>
                    <a:pt x="0" y="101"/>
                  </a:lnTo>
                  <a:lnTo>
                    <a:pt x="0" y="629"/>
                  </a:lnTo>
                  <a:lnTo>
                    <a:pt x="722" y="629"/>
                  </a:lnTo>
                  <a:lnTo>
                    <a:pt x="722" y="0"/>
                  </a:lnTo>
                  <a:lnTo>
                    <a:pt x="722" y="0"/>
                  </a:lnTo>
                  <a:lnTo>
                    <a:pt x="72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1" name="Freeform 15"/>
            <p:cNvSpPr>
              <a:spLocks/>
            </p:cNvSpPr>
            <p:nvPr/>
          </p:nvSpPr>
          <p:spPr bwMode="auto">
            <a:xfrm>
              <a:off x="2208" y="566"/>
              <a:ext cx="540" cy="516"/>
            </a:xfrm>
            <a:custGeom>
              <a:avLst/>
              <a:gdLst>
                <a:gd name="T0" fmla="*/ 540 w 540"/>
                <a:gd name="T1" fmla="*/ 0 h 516"/>
                <a:gd name="T2" fmla="*/ 0 w 540"/>
                <a:gd name="T3" fmla="*/ 76 h 516"/>
                <a:gd name="T4" fmla="*/ 0 w 540"/>
                <a:gd name="T5" fmla="*/ 516 h 516"/>
                <a:gd name="T6" fmla="*/ 540 w 540"/>
                <a:gd name="T7" fmla="*/ 516 h 516"/>
                <a:gd name="T8" fmla="*/ 540 w 540"/>
                <a:gd name="T9" fmla="*/ 0 h 516"/>
                <a:gd name="T10" fmla="*/ 540 w 540"/>
                <a:gd name="T11" fmla="*/ 0 h 516"/>
                <a:gd name="T12" fmla="*/ 540 w 540"/>
                <a:gd name="T13" fmla="*/ 0 h 516"/>
              </a:gdLst>
              <a:ahLst/>
              <a:cxnLst>
                <a:cxn ang="0">
                  <a:pos x="T0" y="T1"/>
                </a:cxn>
                <a:cxn ang="0">
                  <a:pos x="T2" y="T3"/>
                </a:cxn>
                <a:cxn ang="0">
                  <a:pos x="T4" y="T5"/>
                </a:cxn>
                <a:cxn ang="0">
                  <a:pos x="T6" y="T7"/>
                </a:cxn>
                <a:cxn ang="0">
                  <a:pos x="T8" y="T9"/>
                </a:cxn>
                <a:cxn ang="0">
                  <a:pos x="T10" y="T11"/>
                </a:cxn>
                <a:cxn ang="0">
                  <a:pos x="T12" y="T13"/>
                </a:cxn>
              </a:cxnLst>
              <a:rect l="0" t="0" r="r" b="b"/>
              <a:pathLst>
                <a:path w="540" h="516">
                  <a:moveTo>
                    <a:pt x="540" y="0"/>
                  </a:moveTo>
                  <a:lnTo>
                    <a:pt x="0" y="76"/>
                  </a:lnTo>
                  <a:lnTo>
                    <a:pt x="0" y="516"/>
                  </a:lnTo>
                  <a:lnTo>
                    <a:pt x="540" y="516"/>
                  </a:lnTo>
                  <a:lnTo>
                    <a:pt x="540" y="0"/>
                  </a:lnTo>
                  <a:lnTo>
                    <a:pt x="540" y="0"/>
                  </a:lnTo>
                  <a:lnTo>
                    <a:pt x="54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2" name="Freeform 16"/>
            <p:cNvSpPr>
              <a:spLocks/>
            </p:cNvSpPr>
            <p:nvPr/>
          </p:nvSpPr>
          <p:spPr bwMode="auto">
            <a:xfrm>
              <a:off x="2208" y="1169"/>
              <a:ext cx="540" cy="518"/>
            </a:xfrm>
            <a:custGeom>
              <a:avLst/>
              <a:gdLst>
                <a:gd name="T0" fmla="*/ 540 w 540"/>
                <a:gd name="T1" fmla="*/ 0 h 518"/>
                <a:gd name="T2" fmla="*/ 0 w 540"/>
                <a:gd name="T3" fmla="*/ 0 h 518"/>
                <a:gd name="T4" fmla="*/ 0 w 540"/>
                <a:gd name="T5" fmla="*/ 443 h 518"/>
                <a:gd name="T6" fmla="*/ 540 w 540"/>
                <a:gd name="T7" fmla="*/ 518 h 518"/>
                <a:gd name="T8" fmla="*/ 540 w 540"/>
                <a:gd name="T9" fmla="*/ 0 h 518"/>
                <a:gd name="T10" fmla="*/ 540 w 540"/>
                <a:gd name="T11" fmla="*/ 0 h 518"/>
                <a:gd name="T12" fmla="*/ 540 w 540"/>
                <a:gd name="T13" fmla="*/ 0 h 518"/>
              </a:gdLst>
              <a:ahLst/>
              <a:cxnLst>
                <a:cxn ang="0">
                  <a:pos x="T0" y="T1"/>
                </a:cxn>
                <a:cxn ang="0">
                  <a:pos x="T2" y="T3"/>
                </a:cxn>
                <a:cxn ang="0">
                  <a:pos x="T4" y="T5"/>
                </a:cxn>
                <a:cxn ang="0">
                  <a:pos x="T6" y="T7"/>
                </a:cxn>
                <a:cxn ang="0">
                  <a:pos x="T8" y="T9"/>
                </a:cxn>
                <a:cxn ang="0">
                  <a:pos x="T10" y="T11"/>
                </a:cxn>
                <a:cxn ang="0">
                  <a:pos x="T12" y="T13"/>
                </a:cxn>
              </a:cxnLst>
              <a:rect l="0" t="0" r="r" b="b"/>
              <a:pathLst>
                <a:path w="540" h="518">
                  <a:moveTo>
                    <a:pt x="540" y="0"/>
                  </a:moveTo>
                  <a:lnTo>
                    <a:pt x="0" y="0"/>
                  </a:lnTo>
                  <a:lnTo>
                    <a:pt x="0" y="443"/>
                  </a:lnTo>
                  <a:lnTo>
                    <a:pt x="540" y="518"/>
                  </a:lnTo>
                  <a:lnTo>
                    <a:pt x="540" y="0"/>
                  </a:lnTo>
                  <a:lnTo>
                    <a:pt x="540" y="0"/>
                  </a:lnTo>
                  <a:lnTo>
                    <a:pt x="54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3" name="Freeform 17"/>
            <p:cNvSpPr>
              <a:spLocks/>
            </p:cNvSpPr>
            <p:nvPr/>
          </p:nvSpPr>
          <p:spPr bwMode="auto">
            <a:xfrm>
              <a:off x="2835" y="1169"/>
              <a:ext cx="722" cy="630"/>
            </a:xfrm>
            <a:custGeom>
              <a:avLst/>
              <a:gdLst>
                <a:gd name="T0" fmla="*/ 722 w 722"/>
                <a:gd name="T1" fmla="*/ 0 h 630"/>
                <a:gd name="T2" fmla="*/ 0 w 722"/>
                <a:gd name="T3" fmla="*/ 0 h 630"/>
                <a:gd name="T4" fmla="*/ 0 w 722"/>
                <a:gd name="T5" fmla="*/ 530 h 630"/>
                <a:gd name="T6" fmla="*/ 722 w 722"/>
                <a:gd name="T7" fmla="*/ 630 h 630"/>
                <a:gd name="T8" fmla="*/ 722 w 722"/>
                <a:gd name="T9" fmla="*/ 0 h 630"/>
                <a:gd name="T10" fmla="*/ 722 w 722"/>
                <a:gd name="T11" fmla="*/ 0 h 630"/>
                <a:gd name="T12" fmla="*/ 722 w 722"/>
                <a:gd name="T13" fmla="*/ 0 h 630"/>
              </a:gdLst>
              <a:ahLst/>
              <a:cxnLst>
                <a:cxn ang="0">
                  <a:pos x="T0" y="T1"/>
                </a:cxn>
                <a:cxn ang="0">
                  <a:pos x="T2" y="T3"/>
                </a:cxn>
                <a:cxn ang="0">
                  <a:pos x="T4" y="T5"/>
                </a:cxn>
                <a:cxn ang="0">
                  <a:pos x="T6" y="T7"/>
                </a:cxn>
                <a:cxn ang="0">
                  <a:pos x="T8" y="T9"/>
                </a:cxn>
                <a:cxn ang="0">
                  <a:pos x="T10" y="T11"/>
                </a:cxn>
                <a:cxn ang="0">
                  <a:pos x="T12" y="T13"/>
                </a:cxn>
              </a:cxnLst>
              <a:rect l="0" t="0" r="r" b="b"/>
              <a:pathLst>
                <a:path w="722" h="630">
                  <a:moveTo>
                    <a:pt x="722" y="0"/>
                  </a:moveTo>
                  <a:lnTo>
                    <a:pt x="0" y="0"/>
                  </a:lnTo>
                  <a:lnTo>
                    <a:pt x="0" y="530"/>
                  </a:lnTo>
                  <a:lnTo>
                    <a:pt x="722" y="630"/>
                  </a:lnTo>
                  <a:lnTo>
                    <a:pt x="722" y="0"/>
                  </a:lnTo>
                  <a:lnTo>
                    <a:pt x="722" y="0"/>
                  </a:lnTo>
                  <a:lnTo>
                    <a:pt x="72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4" name="Freeform 18"/>
            <p:cNvSpPr>
              <a:spLocks/>
            </p:cNvSpPr>
            <p:nvPr/>
          </p:nvSpPr>
          <p:spPr bwMode="auto">
            <a:xfrm>
              <a:off x="2203" y="2364"/>
              <a:ext cx="351" cy="428"/>
            </a:xfrm>
            <a:custGeom>
              <a:avLst/>
              <a:gdLst>
                <a:gd name="T0" fmla="*/ 148 w 148"/>
                <a:gd name="T1" fmla="*/ 101 h 181"/>
                <a:gd name="T2" fmla="*/ 73 w 148"/>
                <a:gd name="T3" fmla="*/ 181 h 181"/>
                <a:gd name="T4" fmla="*/ 0 w 148"/>
                <a:gd name="T5" fmla="*/ 103 h 181"/>
                <a:gd name="T6" fmla="*/ 0 w 148"/>
                <a:gd name="T7" fmla="*/ 0 h 181"/>
                <a:gd name="T8" fmla="*/ 41 w 148"/>
                <a:gd name="T9" fmla="*/ 0 h 181"/>
                <a:gd name="T10" fmla="*/ 41 w 148"/>
                <a:gd name="T11" fmla="*/ 103 h 181"/>
                <a:gd name="T12" fmla="*/ 75 w 148"/>
                <a:gd name="T13" fmla="*/ 147 h 181"/>
                <a:gd name="T14" fmla="*/ 108 w 148"/>
                <a:gd name="T15" fmla="*/ 105 h 181"/>
                <a:gd name="T16" fmla="*/ 108 w 148"/>
                <a:gd name="T17" fmla="*/ 0 h 181"/>
                <a:gd name="T18" fmla="*/ 148 w 148"/>
                <a:gd name="T19" fmla="*/ 0 h 181"/>
                <a:gd name="T20" fmla="*/ 148 w 148"/>
                <a:gd name="T21" fmla="*/ 10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81">
                  <a:moveTo>
                    <a:pt x="148" y="101"/>
                  </a:moveTo>
                  <a:cubicBezTo>
                    <a:pt x="148" y="155"/>
                    <a:pt x="123" y="181"/>
                    <a:pt x="73" y="181"/>
                  </a:cubicBezTo>
                  <a:cubicBezTo>
                    <a:pt x="25" y="181"/>
                    <a:pt x="0" y="155"/>
                    <a:pt x="0" y="103"/>
                  </a:cubicBezTo>
                  <a:cubicBezTo>
                    <a:pt x="0" y="0"/>
                    <a:pt x="0" y="0"/>
                    <a:pt x="0" y="0"/>
                  </a:cubicBezTo>
                  <a:cubicBezTo>
                    <a:pt x="41" y="0"/>
                    <a:pt x="41" y="0"/>
                    <a:pt x="41" y="0"/>
                  </a:cubicBezTo>
                  <a:cubicBezTo>
                    <a:pt x="41" y="103"/>
                    <a:pt x="41" y="103"/>
                    <a:pt x="41" y="103"/>
                  </a:cubicBezTo>
                  <a:cubicBezTo>
                    <a:pt x="41" y="132"/>
                    <a:pt x="52" y="147"/>
                    <a:pt x="75" y="147"/>
                  </a:cubicBezTo>
                  <a:cubicBezTo>
                    <a:pt x="97" y="147"/>
                    <a:pt x="108" y="133"/>
                    <a:pt x="108" y="105"/>
                  </a:cubicBezTo>
                  <a:cubicBezTo>
                    <a:pt x="108" y="0"/>
                    <a:pt x="108" y="0"/>
                    <a:pt x="108" y="0"/>
                  </a:cubicBezTo>
                  <a:cubicBezTo>
                    <a:pt x="148" y="0"/>
                    <a:pt x="148" y="0"/>
                    <a:pt x="148" y="0"/>
                  </a:cubicBezTo>
                  <a:lnTo>
                    <a:pt x="148" y="10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5" name="Freeform 19"/>
            <p:cNvSpPr>
              <a:spLocks/>
            </p:cNvSpPr>
            <p:nvPr/>
          </p:nvSpPr>
          <p:spPr bwMode="auto">
            <a:xfrm>
              <a:off x="2603" y="2364"/>
              <a:ext cx="596" cy="421"/>
            </a:xfrm>
            <a:custGeom>
              <a:avLst/>
              <a:gdLst>
                <a:gd name="T0" fmla="*/ 252 w 252"/>
                <a:gd name="T1" fmla="*/ 0 h 178"/>
                <a:gd name="T2" fmla="*/ 205 w 252"/>
                <a:gd name="T3" fmla="*/ 178 h 178"/>
                <a:gd name="T4" fmla="*/ 160 w 252"/>
                <a:gd name="T5" fmla="*/ 178 h 178"/>
                <a:gd name="T6" fmla="*/ 130 w 252"/>
                <a:gd name="T7" fmla="*/ 64 h 178"/>
                <a:gd name="T8" fmla="*/ 127 w 252"/>
                <a:gd name="T9" fmla="*/ 44 h 178"/>
                <a:gd name="T10" fmla="*/ 127 w 252"/>
                <a:gd name="T11" fmla="*/ 44 h 178"/>
                <a:gd name="T12" fmla="*/ 124 w 252"/>
                <a:gd name="T13" fmla="*/ 64 h 178"/>
                <a:gd name="T14" fmla="*/ 93 w 252"/>
                <a:gd name="T15" fmla="*/ 178 h 178"/>
                <a:gd name="T16" fmla="*/ 47 w 252"/>
                <a:gd name="T17" fmla="*/ 178 h 178"/>
                <a:gd name="T18" fmla="*/ 0 w 252"/>
                <a:gd name="T19" fmla="*/ 0 h 178"/>
                <a:gd name="T20" fmla="*/ 44 w 252"/>
                <a:gd name="T21" fmla="*/ 0 h 178"/>
                <a:gd name="T22" fmla="*/ 69 w 252"/>
                <a:gd name="T23" fmla="*/ 119 h 178"/>
                <a:gd name="T24" fmla="*/ 71 w 252"/>
                <a:gd name="T25" fmla="*/ 139 h 178"/>
                <a:gd name="T26" fmla="*/ 72 w 252"/>
                <a:gd name="T27" fmla="*/ 139 h 178"/>
                <a:gd name="T28" fmla="*/ 76 w 252"/>
                <a:gd name="T29" fmla="*/ 118 h 178"/>
                <a:gd name="T30" fmla="*/ 108 w 252"/>
                <a:gd name="T31" fmla="*/ 0 h 178"/>
                <a:gd name="T32" fmla="*/ 151 w 252"/>
                <a:gd name="T33" fmla="*/ 0 h 178"/>
                <a:gd name="T34" fmla="*/ 180 w 252"/>
                <a:gd name="T35" fmla="*/ 120 h 178"/>
                <a:gd name="T36" fmla="*/ 183 w 252"/>
                <a:gd name="T37" fmla="*/ 139 h 178"/>
                <a:gd name="T38" fmla="*/ 184 w 252"/>
                <a:gd name="T39" fmla="*/ 139 h 178"/>
                <a:gd name="T40" fmla="*/ 186 w 252"/>
                <a:gd name="T41" fmla="*/ 119 h 178"/>
                <a:gd name="T42" fmla="*/ 211 w 252"/>
                <a:gd name="T43" fmla="*/ 0 h 178"/>
                <a:gd name="T44" fmla="*/ 252 w 252"/>
                <a:gd name="T4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2" h="178">
                  <a:moveTo>
                    <a:pt x="252" y="0"/>
                  </a:moveTo>
                  <a:cubicBezTo>
                    <a:pt x="205" y="178"/>
                    <a:pt x="205" y="178"/>
                    <a:pt x="205" y="178"/>
                  </a:cubicBezTo>
                  <a:cubicBezTo>
                    <a:pt x="160" y="178"/>
                    <a:pt x="160" y="178"/>
                    <a:pt x="160" y="178"/>
                  </a:cubicBezTo>
                  <a:cubicBezTo>
                    <a:pt x="130" y="64"/>
                    <a:pt x="130" y="64"/>
                    <a:pt x="130" y="64"/>
                  </a:cubicBezTo>
                  <a:cubicBezTo>
                    <a:pt x="129" y="58"/>
                    <a:pt x="128" y="51"/>
                    <a:pt x="127" y="44"/>
                  </a:cubicBezTo>
                  <a:cubicBezTo>
                    <a:pt x="127" y="44"/>
                    <a:pt x="127" y="44"/>
                    <a:pt x="127" y="44"/>
                  </a:cubicBezTo>
                  <a:cubicBezTo>
                    <a:pt x="126" y="52"/>
                    <a:pt x="125" y="58"/>
                    <a:pt x="124" y="64"/>
                  </a:cubicBezTo>
                  <a:cubicBezTo>
                    <a:pt x="93" y="178"/>
                    <a:pt x="93" y="178"/>
                    <a:pt x="93" y="178"/>
                  </a:cubicBezTo>
                  <a:cubicBezTo>
                    <a:pt x="47" y="178"/>
                    <a:pt x="47" y="178"/>
                    <a:pt x="47" y="178"/>
                  </a:cubicBezTo>
                  <a:cubicBezTo>
                    <a:pt x="0" y="0"/>
                    <a:pt x="0" y="0"/>
                    <a:pt x="0" y="0"/>
                  </a:cubicBezTo>
                  <a:cubicBezTo>
                    <a:pt x="44" y="0"/>
                    <a:pt x="44" y="0"/>
                    <a:pt x="44" y="0"/>
                  </a:cubicBezTo>
                  <a:cubicBezTo>
                    <a:pt x="69" y="119"/>
                    <a:pt x="69" y="119"/>
                    <a:pt x="69" y="119"/>
                  </a:cubicBezTo>
                  <a:cubicBezTo>
                    <a:pt x="70" y="124"/>
                    <a:pt x="71" y="130"/>
                    <a:pt x="71" y="139"/>
                  </a:cubicBezTo>
                  <a:cubicBezTo>
                    <a:pt x="72" y="139"/>
                    <a:pt x="72" y="139"/>
                    <a:pt x="72" y="139"/>
                  </a:cubicBezTo>
                  <a:cubicBezTo>
                    <a:pt x="72" y="133"/>
                    <a:pt x="74" y="126"/>
                    <a:pt x="76" y="118"/>
                  </a:cubicBezTo>
                  <a:cubicBezTo>
                    <a:pt x="108" y="0"/>
                    <a:pt x="108" y="0"/>
                    <a:pt x="108" y="0"/>
                  </a:cubicBezTo>
                  <a:cubicBezTo>
                    <a:pt x="151" y="0"/>
                    <a:pt x="151" y="0"/>
                    <a:pt x="151" y="0"/>
                  </a:cubicBezTo>
                  <a:cubicBezTo>
                    <a:pt x="180" y="120"/>
                    <a:pt x="180" y="120"/>
                    <a:pt x="180" y="120"/>
                  </a:cubicBezTo>
                  <a:cubicBezTo>
                    <a:pt x="182" y="124"/>
                    <a:pt x="183" y="130"/>
                    <a:pt x="183" y="139"/>
                  </a:cubicBezTo>
                  <a:cubicBezTo>
                    <a:pt x="184" y="139"/>
                    <a:pt x="184" y="139"/>
                    <a:pt x="184" y="139"/>
                  </a:cubicBezTo>
                  <a:cubicBezTo>
                    <a:pt x="184" y="132"/>
                    <a:pt x="185" y="126"/>
                    <a:pt x="186" y="119"/>
                  </a:cubicBezTo>
                  <a:cubicBezTo>
                    <a:pt x="211" y="0"/>
                    <a:pt x="211" y="0"/>
                    <a:pt x="211" y="0"/>
                  </a:cubicBezTo>
                  <a:lnTo>
                    <a:pt x="25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6" name="Freeform 20"/>
            <p:cNvSpPr>
              <a:spLocks noEditPoints="1"/>
            </p:cNvSpPr>
            <p:nvPr/>
          </p:nvSpPr>
          <p:spPr bwMode="auto">
            <a:xfrm>
              <a:off x="3251" y="2364"/>
              <a:ext cx="310" cy="421"/>
            </a:xfrm>
            <a:custGeom>
              <a:avLst/>
              <a:gdLst>
                <a:gd name="T0" fmla="*/ 41 w 131"/>
                <a:gd name="T1" fmla="*/ 117 h 178"/>
                <a:gd name="T2" fmla="*/ 41 w 131"/>
                <a:gd name="T3" fmla="*/ 178 h 178"/>
                <a:gd name="T4" fmla="*/ 0 w 131"/>
                <a:gd name="T5" fmla="*/ 178 h 178"/>
                <a:gd name="T6" fmla="*/ 0 w 131"/>
                <a:gd name="T7" fmla="*/ 0 h 178"/>
                <a:gd name="T8" fmla="*/ 64 w 131"/>
                <a:gd name="T9" fmla="*/ 0 h 178"/>
                <a:gd name="T10" fmla="*/ 131 w 131"/>
                <a:gd name="T11" fmla="*/ 56 h 178"/>
                <a:gd name="T12" fmla="*/ 112 w 131"/>
                <a:gd name="T13" fmla="*/ 100 h 178"/>
                <a:gd name="T14" fmla="*/ 60 w 131"/>
                <a:gd name="T15" fmla="*/ 117 h 178"/>
                <a:gd name="T16" fmla="*/ 41 w 131"/>
                <a:gd name="T17" fmla="*/ 117 h 178"/>
                <a:gd name="T18" fmla="*/ 41 w 131"/>
                <a:gd name="T19" fmla="*/ 30 h 178"/>
                <a:gd name="T20" fmla="*/ 41 w 131"/>
                <a:gd name="T21" fmla="*/ 86 h 178"/>
                <a:gd name="T22" fmla="*/ 57 w 131"/>
                <a:gd name="T23" fmla="*/ 86 h 178"/>
                <a:gd name="T24" fmla="*/ 89 w 131"/>
                <a:gd name="T25" fmla="*/ 58 h 178"/>
                <a:gd name="T26" fmla="*/ 57 w 131"/>
                <a:gd name="T27" fmla="*/ 30 h 178"/>
                <a:gd name="T28" fmla="*/ 41 w 131"/>
                <a:gd name="T29" fmla="*/ 3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78">
                  <a:moveTo>
                    <a:pt x="41" y="117"/>
                  </a:moveTo>
                  <a:cubicBezTo>
                    <a:pt x="41" y="178"/>
                    <a:pt x="41" y="178"/>
                    <a:pt x="41" y="178"/>
                  </a:cubicBezTo>
                  <a:cubicBezTo>
                    <a:pt x="0" y="178"/>
                    <a:pt x="0" y="178"/>
                    <a:pt x="0" y="178"/>
                  </a:cubicBezTo>
                  <a:cubicBezTo>
                    <a:pt x="0" y="0"/>
                    <a:pt x="0" y="0"/>
                    <a:pt x="0" y="0"/>
                  </a:cubicBezTo>
                  <a:cubicBezTo>
                    <a:pt x="64" y="0"/>
                    <a:pt x="64" y="0"/>
                    <a:pt x="64" y="0"/>
                  </a:cubicBezTo>
                  <a:cubicBezTo>
                    <a:pt x="109" y="0"/>
                    <a:pt x="131" y="19"/>
                    <a:pt x="131" y="56"/>
                  </a:cubicBezTo>
                  <a:cubicBezTo>
                    <a:pt x="131" y="74"/>
                    <a:pt x="125" y="89"/>
                    <a:pt x="112" y="100"/>
                  </a:cubicBezTo>
                  <a:cubicBezTo>
                    <a:pt x="99" y="111"/>
                    <a:pt x="82" y="117"/>
                    <a:pt x="60" y="117"/>
                  </a:cubicBezTo>
                  <a:lnTo>
                    <a:pt x="41" y="117"/>
                  </a:lnTo>
                  <a:close/>
                  <a:moveTo>
                    <a:pt x="41" y="30"/>
                  </a:moveTo>
                  <a:cubicBezTo>
                    <a:pt x="41" y="86"/>
                    <a:pt x="41" y="86"/>
                    <a:pt x="41" y="86"/>
                  </a:cubicBezTo>
                  <a:cubicBezTo>
                    <a:pt x="57" y="86"/>
                    <a:pt x="57" y="86"/>
                    <a:pt x="57" y="86"/>
                  </a:cubicBezTo>
                  <a:cubicBezTo>
                    <a:pt x="78" y="86"/>
                    <a:pt x="89" y="77"/>
                    <a:pt x="89" y="58"/>
                  </a:cubicBezTo>
                  <a:cubicBezTo>
                    <a:pt x="89" y="40"/>
                    <a:pt x="78" y="30"/>
                    <a:pt x="57" y="30"/>
                  </a:cubicBezTo>
                  <a:lnTo>
                    <a:pt x="41" y="3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7" name="Line 21"/>
            <p:cNvSpPr>
              <a:spLocks noChangeShapeType="1"/>
            </p:cNvSpPr>
            <p:nvPr/>
          </p:nvSpPr>
          <p:spPr bwMode="auto">
            <a:xfrm>
              <a:off x="1936" y="2047"/>
              <a:ext cx="1893" cy="0"/>
            </a:xfrm>
            <a:prstGeom prst="line">
              <a:avLst/>
            </a:prstGeom>
            <a:noFill/>
            <a:ln w="635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58" name="Group 36"/>
          <p:cNvGrpSpPr>
            <a:grpSpLocks noChangeAspect="1"/>
          </p:cNvGrpSpPr>
          <p:nvPr/>
        </p:nvGrpSpPr>
        <p:grpSpPr bwMode="auto">
          <a:xfrm rot="5400000">
            <a:off x="2092904" y="4731838"/>
            <a:ext cx="233238" cy="218917"/>
            <a:chOff x="3810" y="2097"/>
            <a:chExt cx="228" cy="214"/>
          </a:xfrm>
          <a:noFill/>
        </p:grpSpPr>
        <p:sp>
          <p:nvSpPr>
            <p:cNvPr id="59" name="Line 37"/>
            <p:cNvSpPr>
              <a:spLocks noChangeShapeType="1"/>
            </p:cNvSpPr>
            <p:nvPr/>
          </p:nvSpPr>
          <p:spPr bwMode="auto">
            <a:xfrm flipH="1">
              <a:off x="3810" y="2204"/>
              <a:ext cx="218" cy="0"/>
            </a:xfrm>
            <a:prstGeom prst="line">
              <a:avLst/>
            </a:pr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60"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grpSp>
        <p:nvGrpSpPr>
          <p:cNvPr id="61" name="Group 36"/>
          <p:cNvGrpSpPr>
            <a:grpSpLocks noChangeAspect="1"/>
          </p:cNvGrpSpPr>
          <p:nvPr/>
        </p:nvGrpSpPr>
        <p:grpSpPr bwMode="auto">
          <a:xfrm>
            <a:off x="3148027" y="5679530"/>
            <a:ext cx="233238" cy="218917"/>
            <a:chOff x="3810" y="2097"/>
            <a:chExt cx="228" cy="214"/>
          </a:xfrm>
          <a:noFill/>
        </p:grpSpPr>
        <p:sp>
          <p:nvSpPr>
            <p:cNvPr id="62" name="Line 37"/>
            <p:cNvSpPr>
              <a:spLocks noChangeShapeType="1"/>
            </p:cNvSpPr>
            <p:nvPr/>
          </p:nvSpPr>
          <p:spPr bwMode="auto">
            <a:xfrm flipH="1">
              <a:off x="3810" y="2204"/>
              <a:ext cx="218" cy="0"/>
            </a:xfrm>
            <a:prstGeom prst="line">
              <a:avLst/>
            </a:pr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63"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grpSp>
        <p:nvGrpSpPr>
          <p:cNvPr id="64" name="Group 36"/>
          <p:cNvGrpSpPr>
            <a:grpSpLocks noChangeAspect="1"/>
          </p:cNvGrpSpPr>
          <p:nvPr/>
        </p:nvGrpSpPr>
        <p:grpSpPr bwMode="auto">
          <a:xfrm rot="16200000" flipV="1">
            <a:off x="2092904" y="4375768"/>
            <a:ext cx="233238" cy="218917"/>
            <a:chOff x="3810" y="2097"/>
            <a:chExt cx="228" cy="214"/>
          </a:xfrm>
          <a:noFill/>
        </p:grpSpPr>
        <p:sp>
          <p:nvSpPr>
            <p:cNvPr id="65" name="Line 37"/>
            <p:cNvSpPr>
              <a:spLocks noChangeShapeType="1"/>
            </p:cNvSpPr>
            <p:nvPr/>
          </p:nvSpPr>
          <p:spPr bwMode="auto">
            <a:xfrm flipH="1">
              <a:off x="3810" y="2204"/>
              <a:ext cx="218" cy="0"/>
            </a:xfrm>
            <a:prstGeom prst="line">
              <a:avLst/>
            </a:pr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66"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cxnSp>
        <p:nvCxnSpPr>
          <p:cNvPr id="4" name="Straight Connector 3"/>
          <p:cNvCxnSpPr>
            <a:stCxn id="65" idx="1"/>
          </p:cNvCxnSpPr>
          <p:nvPr/>
        </p:nvCxnSpPr>
        <p:spPr>
          <a:xfrm>
            <a:off x="2209522" y="4601846"/>
            <a:ext cx="0" cy="145500"/>
          </a:xfrm>
          <a:prstGeom prst="line">
            <a:avLst/>
          </a:prstGeom>
          <a:ln w="28575">
            <a:solidFill>
              <a:srgbClr val="D83B01"/>
            </a:solidFill>
          </a:ln>
        </p:spPr>
        <p:style>
          <a:lnRef idx="1">
            <a:schemeClr val="accent1"/>
          </a:lnRef>
          <a:fillRef idx="0">
            <a:schemeClr val="accent1"/>
          </a:fillRef>
          <a:effectRef idx="0">
            <a:schemeClr val="accent1"/>
          </a:effectRef>
          <a:fontRef idx="minor">
            <a:schemeClr val="tx1"/>
          </a:fontRef>
        </p:style>
      </p:cxnSp>
      <p:grpSp>
        <p:nvGrpSpPr>
          <p:cNvPr id="44" name="Group 14"/>
          <p:cNvGrpSpPr>
            <a:grpSpLocks noChangeAspect="1"/>
          </p:cNvGrpSpPr>
          <p:nvPr/>
        </p:nvGrpSpPr>
        <p:grpSpPr bwMode="auto">
          <a:xfrm>
            <a:off x="11449134" y="482527"/>
            <a:ext cx="532558" cy="275687"/>
            <a:chOff x="926" y="608"/>
            <a:chExt cx="3906" cy="2022"/>
          </a:xfrm>
          <a:solidFill>
            <a:srgbClr val="0078D7"/>
          </a:solidFill>
        </p:grpSpPr>
        <p:sp>
          <p:nvSpPr>
            <p:cNvPr id="48" name="Rectangle 15"/>
            <p:cNvSpPr>
              <a:spLocks noChangeArrowheads="1"/>
            </p:cNvSpPr>
            <p:nvPr/>
          </p:nvSpPr>
          <p:spPr bwMode="auto">
            <a:xfrm>
              <a:off x="3621" y="2023"/>
              <a:ext cx="404" cy="202"/>
            </a:xfrm>
            <a:prstGeom prst="rect">
              <a:avLst/>
            </a:pr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67" name="Rectangle 16"/>
            <p:cNvSpPr>
              <a:spLocks noChangeArrowheads="1"/>
            </p:cNvSpPr>
            <p:nvPr/>
          </p:nvSpPr>
          <p:spPr bwMode="auto">
            <a:xfrm>
              <a:off x="1266" y="2023"/>
              <a:ext cx="284" cy="202"/>
            </a:xfrm>
            <a:prstGeom prst="rect">
              <a:avLst/>
            </a:pr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68" name="Freeform 17"/>
            <p:cNvSpPr>
              <a:spLocks noEditPoints="1"/>
            </p:cNvSpPr>
            <p:nvPr/>
          </p:nvSpPr>
          <p:spPr bwMode="auto">
            <a:xfrm>
              <a:off x="926" y="608"/>
              <a:ext cx="3906" cy="2022"/>
            </a:xfrm>
            <a:custGeom>
              <a:avLst/>
              <a:gdLst>
                <a:gd name="T0" fmla="*/ 1566 w 1651"/>
                <a:gd name="T1" fmla="*/ 171 h 853"/>
                <a:gd name="T2" fmla="*/ 1395 w 1651"/>
                <a:gd name="T3" fmla="*/ 171 h 853"/>
                <a:gd name="T4" fmla="*/ 1395 w 1651"/>
                <a:gd name="T5" fmla="*/ 0 h 853"/>
                <a:gd name="T6" fmla="*/ 457 w 1651"/>
                <a:gd name="T7" fmla="*/ 0 h 853"/>
                <a:gd name="T8" fmla="*/ 457 w 1651"/>
                <a:gd name="T9" fmla="*/ 537 h 853"/>
                <a:gd name="T10" fmla="*/ 408 w 1651"/>
                <a:gd name="T11" fmla="*/ 589 h 853"/>
                <a:gd name="T12" fmla="*/ 408 w 1651"/>
                <a:gd name="T13" fmla="*/ 285 h 853"/>
                <a:gd name="T14" fmla="*/ 0 w 1651"/>
                <a:gd name="T15" fmla="*/ 285 h 853"/>
                <a:gd name="T16" fmla="*/ 0 w 1651"/>
                <a:gd name="T17" fmla="*/ 853 h 853"/>
                <a:gd name="T18" fmla="*/ 372 w 1651"/>
                <a:gd name="T19" fmla="*/ 853 h 853"/>
                <a:gd name="T20" fmla="*/ 408 w 1651"/>
                <a:gd name="T21" fmla="*/ 853 h 853"/>
                <a:gd name="T22" fmla="*/ 884 w 1651"/>
                <a:gd name="T23" fmla="*/ 853 h 853"/>
                <a:gd name="T24" fmla="*/ 926 w 1651"/>
                <a:gd name="T25" fmla="*/ 853 h 853"/>
                <a:gd name="T26" fmla="*/ 1566 w 1651"/>
                <a:gd name="T27" fmla="*/ 853 h 853"/>
                <a:gd name="T28" fmla="*/ 1626 w 1651"/>
                <a:gd name="T29" fmla="*/ 827 h 853"/>
                <a:gd name="T30" fmla="*/ 1651 w 1651"/>
                <a:gd name="T31" fmla="*/ 767 h 853"/>
                <a:gd name="T32" fmla="*/ 1651 w 1651"/>
                <a:gd name="T33" fmla="*/ 255 h 853"/>
                <a:gd name="T34" fmla="*/ 1566 w 1651"/>
                <a:gd name="T35" fmla="*/ 171 h 853"/>
                <a:gd name="T36" fmla="*/ 320 w 1651"/>
                <a:gd name="T37" fmla="*/ 765 h 853"/>
                <a:gd name="T38" fmla="*/ 88 w 1651"/>
                <a:gd name="T39" fmla="*/ 765 h 853"/>
                <a:gd name="T40" fmla="*/ 88 w 1651"/>
                <a:gd name="T41" fmla="*/ 373 h 853"/>
                <a:gd name="T42" fmla="*/ 320 w 1651"/>
                <a:gd name="T43" fmla="*/ 373 h 853"/>
                <a:gd name="T44" fmla="*/ 320 w 1651"/>
                <a:gd name="T45" fmla="*/ 765 h 853"/>
                <a:gd name="T46" fmla="*/ 798 w 1651"/>
                <a:gd name="T47" fmla="*/ 768 h 853"/>
                <a:gd name="T48" fmla="*/ 408 w 1651"/>
                <a:gd name="T49" fmla="*/ 768 h 853"/>
                <a:gd name="T50" fmla="*/ 408 w 1651"/>
                <a:gd name="T51" fmla="*/ 713 h 853"/>
                <a:gd name="T52" fmla="*/ 518 w 1651"/>
                <a:gd name="T53" fmla="*/ 597 h 853"/>
                <a:gd name="T54" fmla="*/ 798 w 1651"/>
                <a:gd name="T55" fmla="*/ 597 h 853"/>
                <a:gd name="T56" fmla="*/ 798 w 1651"/>
                <a:gd name="T57" fmla="*/ 768 h 853"/>
                <a:gd name="T58" fmla="*/ 798 w 1651"/>
                <a:gd name="T59" fmla="*/ 256 h 853"/>
                <a:gd name="T60" fmla="*/ 798 w 1651"/>
                <a:gd name="T61" fmla="*/ 512 h 853"/>
                <a:gd name="T62" fmla="*/ 543 w 1651"/>
                <a:gd name="T63" fmla="*/ 512 h 853"/>
                <a:gd name="T64" fmla="*/ 543 w 1651"/>
                <a:gd name="T65" fmla="*/ 85 h 853"/>
                <a:gd name="T66" fmla="*/ 1310 w 1651"/>
                <a:gd name="T67" fmla="*/ 85 h 853"/>
                <a:gd name="T68" fmla="*/ 1310 w 1651"/>
                <a:gd name="T69" fmla="*/ 171 h 853"/>
                <a:gd name="T70" fmla="*/ 884 w 1651"/>
                <a:gd name="T71" fmla="*/ 171 h 853"/>
                <a:gd name="T72" fmla="*/ 798 w 1651"/>
                <a:gd name="T73" fmla="*/ 256 h 853"/>
                <a:gd name="T74" fmla="*/ 1566 w 1651"/>
                <a:gd name="T75" fmla="*/ 768 h 853"/>
                <a:gd name="T76" fmla="*/ 926 w 1651"/>
                <a:gd name="T77" fmla="*/ 768 h 853"/>
                <a:gd name="T78" fmla="*/ 884 w 1651"/>
                <a:gd name="T79" fmla="*/ 768 h 853"/>
                <a:gd name="T80" fmla="*/ 884 w 1651"/>
                <a:gd name="T81" fmla="*/ 256 h 853"/>
                <a:gd name="T82" fmla="*/ 1566 w 1651"/>
                <a:gd name="T83" fmla="*/ 255 h 853"/>
                <a:gd name="T84" fmla="*/ 1566 w 1651"/>
                <a:gd name="T85" fmla="*/ 76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51" h="853">
                  <a:moveTo>
                    <a:pt x="1566" y="171"/>
                  </a:moveTo>
                  <a:cubicBezTo>
                    <a:pt x="1395" y="171"/>
                    <a:pt x="1395" y="171"/>
                    <a:pt x="1395" y="171"/>
                  </a:cubicBezTo>
                  <a:cubicBezTo>
                    <a:pt x="1395" y="0"/>
                    <a:pt x="1395" y="0"/>
                    <a:pt x="1395" y="0"/>
                  </a:cubicBezTo>
                  <a:cubicBezTo>
                    <a:pt x="457" y="0"/>
                    <a:pt x="457" y="0"/>
                    <a:pt x="457" y="0"/>
                  </a:cubicBezTo>
                  <a:cubicBezTo>
                    <a:pt x="457" y="537"/>
                    <a:pt x="457" y="537"/>
                    <a:pt x="457" y="537"/>
                  </a:cubicBezTo>
                  <a:cubicBezTo>
                    <a:pt x="408" y="589"/>
                    <a:pt x="408" y="589"/>
                    <a:pt x="408" y="589"/>
                  </a:cubicBezTo>
                  <a:cubicBezTo>
                    <a:pt x="408" y="285"/>
                    <a:pt x="408" y="285"/>
                    <a:pt x="408" y="285"/>
                  </a:cubicBezTo>
                  <a:cubicBezTo>
                    <a:pt x="0" y="285"/>
                    <a:pt x="0" y="285"/>
                    <a:pt x="0" y="285"/>
                  </a:cubicBezTo>
                  <a:cubicBezTo>
                    <a:pt x="0" y="853"/>
                    <a:pt x="0" y="853"/>
                    <a:pt x="0" y="853"/>
                  </a:cubicBezTo>
                  <a:cubicBezTo>
                    <a:pt x="372" y="853"/>
                    <a:pt x="372" y="853"/>
                    <a:pt x="372" y="853"/>
                  </a:cubicBezTo>
                  <a:cubicBezTo>
                    <a:pt x="408" y="853"/>
                    <a:pt x="408" y="853"/>
                    <a:pt x="408" y="853"/>
                  </a:cubicBezTo>
                  <a:cubicBezTo>
                    <a:pt x="884" y="853"/>
                    <a:pt x="884" y="853"/>
                    <a:pt x="884" y="853"/>
                  </a:cubicBezTo>
                  <a:cubicBezTo>
                    <a:pt x="926" y="853"/>
                    <a:pt x="926" y="853"/>
                    <a:pt x="926" y="853"/>
                  </a:cubicBezTo>
                  <a:cubicBezTo>
                    <a:pt x="1566" y="853"/>
                    <a:pt x="1566" y="853"/>
                    <a:pt x="1566" y="853"/>
                  </a:cubicBezTo>
                  <a:cubicBezTo>
                    <a:pt x="1589" y="853"/>
                    <a:pt x="1610" y="844"/>
                    <a:pt x="1626" y="827"/>
                  </a:cubicBezTo>
                  <a:cubicBezTo>
                    <a:pt x="1643" y="811"/>
                    <a:pt x="1651" y="789"/>
                    <a:pt x="1651" y="767"/>
                  </a:cubicBezTo>
                  <a:cubicBezTo>
                    <a:pt x="1651" y="255"/>
                    <a:pt x="1651" y="255"/>
                    <a:pt x="1651" y="255"/>
                  </a:cubicBezTo>
                  <a:cubicBezTo>
                    <a:pt x="1650" y="208"/>
                    <a:pt x="1612" y="171"/>
                    <a:pt x="1566" y="171"/>
                  </a:cubicBezTo>
                  <a:close/>
                  <a:moveTo>
                    <a:pt x="320" y="765"/>
                  </a:moveTo>
                  <a:cubicBezTo>
                    <a:pt x="88" y="765"/>
                    <a:pt x="88" y="765"/>
                    <a:pt x="88" y="765"/>
                  </a:cubicBezTo>
                  <a:cubicBezTo>
                    <a:pt x="88" y="373"/>
                    <a:pt x="88" y="373"/>
                    <a:pt x="88" y="373"/>
                  </a:cubicBezTo>
                  <a:cubicBezTo>
                    <a:pt x="320" y="373"/>
                    <a:pt x="320" y="373"/>
                    <a:pt x="320" y="373"/>
                  </a:cubicBezTo>
                  <a:lnTo>
                    <a:pt x="320" y="765"/>
                  </a:lnTo>
                  <a:close/>
                  <a:moveTo>
                    <a:pt x="798" y="768"/>
                  </a:moveTo>
                  <a:cubicBezTo>
                    <a:pt x="408" y="768"/>
                    <a:pt x="408" y="768"/>
                    <a:pt x="408" y="768"/>
                  </a:cubicBezTo>
                  <a:cubicBezTo>
                    <a:pt x="408" y="713"/>
                    <a:pt x="408" y="713"/>
                    <a:pt x="408" y="713"/>
                  </a:cubicBezTo>
                  <a:cubicBezTo>
                    <a:pt x="518" y="597"/>
                    <a:pt x="518" y="597"/>
                    <a:pt x="518" y="597"/>
                  </a:cubicBezTo>
                  <a:cubicBezTo>
                    <a:pt x="798" y="597"/>
                    <a:pt x="798" y="597"/>
                    <a:pt x="798" y="597"/>
                  </a:cubicBezTo>
                  <a:lnTo>
                    <a:pt x="798" y="768"/>
                  </a:lnTo>
                  <a:close/>
                  <a:moveTo>
                    <a:pt x="798" y="256"/>
                  </a:moveTo>
                  <a:cubicBezTo>
                    <a:pt x="798" y="512"/>
                    <a:pt x="798" y="512"/>
                    <a:pt x="798" y="512"/>
                  </a:cubicBezTo>
                  <a:cubicBezTo>
                    <a:pt x="543" y="512"/>
                    <a:pt x="543" y="512"/>
                    <a:pt x="543" y="512"/>
                  </a:cubicBezTo>
                  <a:cubicBezTo>
                    <a:pt x="543" y="85"/>
                    <a:pt x="543" y="85"/>
                    <a:pt x="543" y="85"/>
                  </a:cubicBezTo>
                  <a:cubicBezTo>
                    <a:pt x="1310" y="85"/>
                    <a:pt x="1310" y="85"/>
                    <a:pt x="1310" y="85"/>
                  </a:cubicBezTo>
                  <a:cubicBezTo>
                    <a:pt x="1310" y="171"/>
                    <a:pt x="1310" y="171"/>
                    <a:pt x="1310" y="171"/>
                  </a:cubicBezTo>
                  <a:cubicBezTo>
                    <a:pt x="884" y="171"/>
                    <a:pt x="884" y="171"/>
                    <a:pt x="884" y="171"/>
                  </a:cubicBezTo>
                  <a:cubicBezTo>
                    <a:pt x="837" y="171"/>
                    <a:pt x="798" y="209"/>
                    <a:pt x="798" y="256"/>
                  </a:cubicBezTo>
                  <a:close/>
                  <a:moveTo>
                    <a:pt x="1566" y="768"/>
                  </a:moveTo>
                  <a:cubicBezTo>
                    <a:pt x="926" y="768"/>
                    <a:pt x="926" y="768"/>
                    <a:pt x="926" y="768"/>
                  </a:cubicBezTo>
                  <a:cubicBezTo>
                    <a:pt x="884" y="768"/>
                    <a:pt x="884" y="768"/>
                    <a:pt x="884" y="768"/>
                  </a:cubicBezTo>
                  <a:cubicBezTo>
                    <a:pt x="884" y="256"/>
                    <a:pt x="884" y="256"/>
                    <a:pt x="884" y="256"/>
                  </a:cubicBezTo>
                  <a:cubicBezTo>
                    <a:pt x="1566" y="255"/>
                    <a:pt x="1566" y="255"/>
                    <a:pt x="1566" y="255"/>
                  </a:cubicBezTo>
                  <a:lnTo>
                    <a:pt x="1566" y="768"/>
                  </a:lnTo>
                  <a:close/>
                </a:path>
              </a:pathLst>
            </a:cu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34835322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endParaRPr lang="en-US" dirty="0"/>
          </a:p>
        </p:txBody>
      </p:sp>
      <p:sp>
        <p:nvSpPr>
          <p:cNvPr id="5" name="Text Placeholder 4"/>
          <p:cNvSpPr>
            <a:spLocks noGrp="1"/>
          </p:cNvSpPr>
          <p:nvPr>
            <p:ph type="body" sz="quarter" idx="12"/>
          </p:nvPr>
        </p:nvSpPr>
        <p:spPr>
          <a:xfrm>
            <a:off x="274638" y="3954463"/>
            <a:ext cx="8229599" cy="1625060"/>
          </a:xfrm>
        </p:spPr>
        <p:txBody>
          <a:bodyPr/>
          <a:lstStyle/>
          <a:p>
            <a:r>
              <a:rPr lang="en-US" dirty="0"/>
              <a:t>Web apps to Windows 10 </a:t>
            </a:r>
            <a:br>
              <a:rPr lang="en-US" dirty="0"/>
            </a:br>
            <a:r>
              <a:rPr lang="en-US" dirty="0"/>
              <a:t>with Hosted Web Apps</a:t>
            </a:r>
          </a:p>
          <a:p>
            <a:endParaRPr lang="en-US" dirty="0"/>
          </a:p>
        </p:txBody>
      </p:sp>
    </p:spTree>
    <p:extLst>
      <p:ext uri="{BB962C8B-B14F-4D97-AF65-F5344CB8AC3E}">
        <p14:creationId xmlns:p14="http://schemas.microsoft.com/office/powerpoint/2010/main" val="37584991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SEMI-ALL"/>
          <p:cNvGrpSpPr/>
          <p:nvPr/>
        </p:nvGrpSpPr>
        <p:grpSpPr>
          <a:xfrm>
            <a:off x="214444" y="1800072"/>
            <a:ext cx="12145531" cy="3476265"/>
            <a:chOff x="106326" y="1323703"/>
            <a:chExt cx="8931348" cy="2556309"/>
          </a:xfrm>
        </p:grpSpPr>
        <p:grpSp>
          <p:nvGrpSpPr>
            <p:cNvPr id="52" name="SEMI"/>
            <p:cNvGrpSpPr/>
            <p:nvPr/>
          </p:nvGrpSpPr>
          <p:grpSpPr>
            <a:xfrm>
              <a:off x="106326" y="1323703"/>
              <a:ext cx="8931348" cy="2556309"/>
              <a:chOff x="106326" y="1323703"/>
              <a:chExt cx="8931348" cy="2556309"/>
            </a:xfrm>
          </p:grpSpPr>
          <p:grpSp>
            <p:nvGrpSpPr>
              <p:cNvPr id="57" name="Semi"/>
              <p:cNvGrpSpPr>
                <a:grpSpLocks noChangeAspect="1"/>
              </p:cNvGrpSpPr>
              <p:nvPr/>
            </p:nvGrpSpPr>
            <p:grpSpPr bwMode="auto">
              <a:xfrm flipH="1">
                <a:off x="106326" y="2962115"/>
                <a:ext cx="8931348" cy="917897"/>
                <a:chOff x="-259" y="1294"/>
                <a:chExt cx="6276" cy="645"/>
              </a:xfrm>
              <a:solidFill>
                <a:srgbClr val="525252"/>
              </a:solidFill>
            </p:grpSpPr>
            <p:sp>
              <p:nvSpPr>
                <p:cNvPr id="59" name="Freeform 48"/>
                <p:cNvSpPr>
                  <a:spLocks noEditPoints="1"/>
                </p:cNvSpPr>
                <p:nvPr/>
              </p:nvSpPr>
              <p:spPr bwMode="auto">
                <a:xfrm>
                  <a:off x="-143" y="1791"/>
                  <a:ext cx="149" cy="148"/>
                </a:xfrm>
                <a:custGeom>
                  <a:avLst/>
                  <a:gdLst>
                    <a:gd name="T0" fmla="*/ 60 w 63"/>
                    <a:gd name="T1" fmla="*/ 19 h 62"/>
                    <a:gd name="T2" fmla="*/ 54 w 63"/>
                    <a:gd name="T3" fmla="*/ 9 h 62"/>
                    <a:gd name="T4" fmla="*/ 44 w 63"/>
                    <a:gd name="T5" fmla="*/ 2 h 62"/>
                    <a:gd name="T6" fmla="*/ 31 w 63"/>
                    <a:gd name="T7" fmla="*/ 0 h 62"/>
                    <a:gd name="T8" fmla="*/ 19 w 63"/>
                    <a:gd name="T9" fmla="*/ 2 h 62"/>
                    <a:gd name="T10" fmla="*/ 9 w 63"/>
                    <a:gd name="T11" fmla="*/ 9 h 62"/>
                    <a:gd name="T12" fmla="*/ 3 w 63"/>
                    <a:gd name="T13" fmla="*/ 19 h 62"/>
                    <a:gd name="T14" fmla="*/ 0 w 63"/>
                    <a:gd name="T15" fmla="*/ 31 h 62"/>
                    <a:gd name="T16" fmla="*/ 3 w 63"/>
                    <a:gd name="T17" fmla="*/ 44 h 62"/>
                    <a:gd name="T18" fmla="*/ 9 w 63"/>
                    <a:gd name="T19" fmla="*/ 53 h 62"/>
                    <a:gd name="T20" fmla="*/ 19 w 63"/>
                    <a:gd name="T21" fmla="*/ 60 h 62"/>
                    <a:gd name="T22" fmla="*/ 31 w 63"/>
                    <a:gd name="T23" fmla="*/ 62 h 62"/>
                    <a:gd name="T24" fmla="*/ 44 w 63"/>
                    <a:gd name="T25" fmla="*/ 60 h 62"/>
                    <a:gd name="T26" fmla="*/ 54 w 63"/>
                    <a:gd name="T27" fmla="*/ 53 h 62"/>
                    <a:gd name="T28" fmla="*/ 60 w 63"/>
                    <a:gd name="T29" fmla="*/ 44 h 62"/>
                    <a:gd name="T30" fmla="*/ 63 w 63"/>
                    <a:gd name="T31" fmla="*/ 31 h 62"/>
                    <a:gd name="T32" fmla="*/ 60 w 63"/>
                    <a:gd name="T33" fmla="*/ 19 h 62"/>
                    <a:gd name="T34" fmla="*/ 43 w 63"/>
                    <a:gd name="T35" fmla="*/ 36 h 62"/>
                    <a:gd name="T36" fmla="*/ 40 w 63"/>
                    <a:gd name="T37" fmla="*/ 40 h 62"/>
                    <a:gd name="T38" fmla="*/ 36 w 63"/>
                    <a:gd name="T39" fmla="*/ 43 h 62"/>
                    <a:gd name="T40" fmla="*/ 32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2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60" y="19"/>
                      </a:moveTo>
                      <a:cubicBezTo>
                        <a:pt x="59" y="15"/>
                        <a:pt x="57" y="12"/>
                        <a:pt x="54" y="9"/>
                      </a:cubicBez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7" y="51"/>
                        <a:pt x="59" y="47"/>
                        <a:pt x="60" y="44"/>
                      </a:cubicBezTo>
                      <a:cubicBezTo>
                        <a:pt x="62" y="40"/>
                        <a:pt x="63" y="36"/>
                        <a:pt x="63" y="31"/>
                      </a:cubicBezTo>
                      <a:cubicBezTo>
                        <a:pt x="63" y="27"/>
                        <a:pt x="62" y="23"/>
                        <a:pt x="60" y="19"/>
                      </a:cubicBezTo>
                      <a:close/>
                      <a:moveTo>
                        <a:pt x="43" y="36"/>
                      </a:moveTo>
                      <a:cubicBezTo>
                        <a:pt x="42" y="38"/>
                        <a:pt x="41" y="39"/>
                        <a:pt x="40" y="40"/>
                      </a:cubicBezTo>
                      <a:cubicBezTo>
                        <a:pt x="39" y="41"/>
                        <a:pt x="38" y="42"/>
                        <a:pt x="36" y="43"/>
                      </a:cubicBezTo>
                      <a:cubicBezTo>
                        <a:pt x="35" y="43"/>
                        <a:pt x="33" y="43"/>
                        <a:pt x="32" y="43"/>
                      </a:cubicBezTo>
                      <a:cubicBezTo>
                        <a:pt x="30" y="43"/>
                        <a:pt x="28" y="43"/>
                        <a:pt x="27" y="43"/>
                      </a:cubicBezTo>
                      <a:cubicBezTo>
                        <a:pt x="25" y="42"/>
                        <a:pt x="24" y="41"/>
                        <a:pt x="23" y="40"/>
                      </a:cubicBezTo>
                      <a:cubicBezTo>
                        <a:pt x="22" y="39"/>
                        <a:pt x="21" y="38"/>
                        <a:pt x="20" y="36"/>
                      </a:cubicBezTo>
                      <a:cubicBezTo>
                        <a:pt x="20" y="35"/>
                        <a:pt x="19" y="33"/>
                        <a:pt x="19" y="31"/>
                      </a:cubicBezTo>
                      <a:cubicBezTo>
                        <a:pt x="19" y="30"/>
                        <a:pt x="20" y="28"/>
                        <a:pt x="20" y="26"/>
                      </a:cubicBezTo>
                      <a:cubicBezTo>
                        <a:pt x="21" y="25"/>
                        <a:pt x="22" y="24"/>
                        <a:pt x="23" y="22"/>
                      </a:cubicBezTo>
                      <a:cubicBezTo>
                        <a:pt x="24" y="21"/>
                        <a:pt x="25" y="20"/>
                        <a:pt x="27" y="20"/>
                      </a:cubicBezTo>
                      <a:cubicBezTo>
                        <a:pt x="28" y="19"/>
                        <a:pt x="30" y="19"/>
                        <a:pt x="32"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0" name="Freeform 49"/>
                <p:cNvSpPr>
                  <a:spLocks noEditPoints="1"/>
                </p:cNvSpPr>
                <p:nvPr/>
              </p:nvSpPr>
              <p:spPr bwMode="auto">
                <a:xfrm>
                  <a:off x="5754"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1" name="Freeform 50"/>
                <p:cNvSpPr>
                  <a:spLocks noEditPoints="1"/>
                </p:cNvSpPr>
                <p:nvPr/>
              </p:nvSpPr>
              <p:spPr bwMode="auto">
                <a:xfrm>
                  <a:off x="5456"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2" name="Freeform 51"/>
                <p:cNvSpPr>
                  <a:spLocks noEditPoints="1"/>
                </p:cNvSpPr>
                <p:nvPr/>
              </p:nvSpPr>
              <p:spPr bwMode="auto">
                <a:xfrm>
                  <a:off x="3723"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3" name="Freeform 52"/>
                <p:cNvSpPr>
                  <a:spLocks noEditPoints="1"/>
                </p:cNvSpPr>
                <p:nvPr/>
              </p:nvSpPr>
              <p:spPr bwMode="auto">
                <a:xfrm>
                  <a:off x="3389"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4" name="Freeform 53"/>
                <p:cNvSpPr>
                  <a:spLocks noEditPoints="1"/>
                </p:cNvSpPr>
                <p:nvPr/>
              </p:nvSpPr>
              <p:spPr bwMode="auto">
                <a:xfrm>
                  <a:off x="1900"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5" name="Freeform 54"/>
                <p:cNvSpPr>
                  <a:spLocks noEditPoints="1"/>
                </p:cNvSpPr>
                <p:nvPr/>
              </p:nvSpPr>
              <p:spPr bwMode="auto">
                <a:xfrm>
                  <a:off x="542" y="1791"/>
                  <a:ext cx="147" cy="148"/>
                </a:xfrm>
                <a:custGeom>
                  <a:avLst/>
                  <a:gdLst>
                    <a:gd name="T0" fmla="*/ 53 w 62"/>
                    <a:gd name="T1" fmla="*/ 9 h 62"/>
                    <a:gd name="T2" fmla="*/ 43 w 62"/>
                    <a:gd name="T3" fmla="*/ 2 h 62"/>
                    <a:gd name="T4" fmla="*/ 31 w 62"/>
                    <a:gd name="T5" fmla="*/ 0 h 62"/>
                    <a:gd name="T6" fmla="*/ 19 w 62"/>
                    <a:gd name="T7" fmla="*/ 2 h 62"/>
                    <a:gd name="T8" fmla="*/ 9 w 62"/>
                    <a:gd name="T9" fmla="*/ 9 h 62"/>
                    <a:gd name="T10" fmla="*/ 2 w 62"/>
                    <a:gd name="T11" fmla="*/ 19 h 62"/>
                    <a:gd name="T12" fmla="*/ 0 w 62"/>
                    <a:gd name="T13" fmla="*/ 31 h 62"/>
                    <a:gd name="T14" fmla="*/ 2 w 62"/>
                    <a:gd name="T15" fmla="*/ 44 h 62"/>
                    <a:gd name="T16" fmla="*/ 9 w 62"/>
                    <a:gd name="T17" fmla="*/ 53 h 62"/>
                    <a:gd name="T18" fmla="*/ 19 w 62"/>
                    <a:gd name="T19" fmla="*/ 60 h 62"/>
                    <a:gd name="T20" fmla="*/ 31 w 62"/>
                    <a:gd name="T21" fmla="*/ 62 h 62"/>
                    <a:gd name="T22" fmla="*/ 43 w 62"/>
                    <a:gd name="T23" fmla="*/ 60 h 62"/>
                    <a:gd name="T24" fmla="*/ 53 w 62"/>
                    <a:gd name="T25" fmla="*/ 53 h 62"/>
                    <a:gd name="T26" fmla="*/ 60 w 62"/>
                    <a:gd name="T27" fmla="*/ 44 h 62"/>
                    <a:gd name="T28" fmla="*/ 62 w 62"/>
                    <a:gd name="T29" fmla="*/ 31 h 62"/>
                    <a:gd name="T30" fmla="*/ 60 w 62"/>
                    <a:gd name="T31" fmla="*/ 19 h 62"/>
                    <a:gd name="T32" fmla="*/ 53 w 62"/>
                    <a:gd name="T33" fmla="*/ 9 h 62"/>
                    <a:gd name="T34" fmla="*/ 43 w 62"/>
                    <a:gd name="T35" fmla="*/ 36 h 62"/>
                    <a:gd name="T36" fmla="*/ 40 w 62"/>
                    <a:gd name="T37" fmla="*/ 40 h 62"/>
                    <a:gd name="T38" fmla="*/ 36 w 62"/>
                    <a:gd name="T39" fmla="*/ 43 h 62"/>
                    <a:gd name="T40" fmla="*/ 31 w 62"/>
                    <a:gd name="T41" fmla="*/ 43 h 62"/>
                    <a:gd name="T42" fmla="*/ 26 w 62"/>
                    <a:gd name="T43" fmla="*/ 43 h 62"/>
                    <a:gd name="T44" fmla="*/ 22 w 62"/>
                    <a:gd name="T45" fmla="*/ 40 h 62"/>
                    <a:gd name="T46" fmla="*/ 20 w 62"/>
                    <a:gd name="T47" fmla="*/ 36 h 62"/>
                    <a:gd name="T48" fmla="*/ 19 w 62"/>
                    <a:gd name="T49" fmla="*/ 31 h 62"/>
                    <a:gd name="T50" fmla="*/ 20 w 62"/>
                    <a:gd name="T51" fmla="*/ 26 h 62"/>
                    <a:gd name="T52" fmla="*/ 22 w 62"/>
                    <a:gd name="T53" fmla="*/ 22 h 62"/>
                    <a:gd name="T54" fmla="*/ 26 w 62"/>
                    <a:gd name="T55" fmla="*/ 20 h 62"/>
                    <a:gd name="T56" fmla="*/ 31 w 62"/>
                    <a:gd name="T57" fmla="*/ 19 h 62"/>
                    <a:gd name="T58" fmla="*/ 36 w 62"/>
                    <a:gd name="T59" fmla="*/ 20 h 62"/>
                    <a:gd name="T60" fmla="*/ 40 w 62"/>
                    <a:gd name="T61" fmla="*/ 22 h 62"/>
                    <a:gd name="T62" fmla="*/ 43 w 62"/>
                    <a:gd name="T63" fmla="*/ 26 h 62"/>
                    <a:gd name="T64" fmla="*/ 43 w 62"/>
                    <a:gd name="T65" fmla="*/ 31 h 62"/>
                    <a:gd name="T66" fmla="*/ 43 w 62"/>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 h="62">
                      <a:moveTo>
                        <a:pt x="53" y="9"/>
                      </a:moveTo>
                      <a:cubicBezTo>
                        <a:pt x="50" y="6"/>
                        <a:pt x="47" y="4"/>
                        <a:pt x="43" y="2"/>
                      </a:cubicBezTo>
                      <a:cubicBezTo>
                        <a:pt x="39" y="1"/>
                        <a:pt x="35" y="0"/>
                        <a:pt x="31" y="0"/>
                      </a:cubicBezTo>
                      <a:cubicBezTo>
                        <a:pt x="27" y="0"/>
                        <a:pt x="23" y="1"/>
                        <a:pt x="19" y="2"/>
                      </a:cubicBezTo>
                      <a:cubicBezTo>
                        <a:pt x="15" y="4"/>
                        <a:pt x="12" y="6"/>
                        <a:pt x="9" y="9"/>
                      </a:cubicBezTo>
                      <a:cubicBezTo>
                        <a:pt x="6" y="12"/>
                        <a:pt x="4" y="15"/>
                        <a:pt x="2" y="19"/>
                      </a:cubicBezTo>
                      <a:cubicBezTo>
                        <a:pt x="1" y="23"/>
                        <a:pt x="0" y="27"/>
                        <a:pt x="0" y="31"/>
                      </a:cubicBezTo>
                      <a:cubicBezTo>
                        <a:pt x="0" y="36"/>
                        <a:pt x="1" y="40"/>
                        <a:pt x="2" y="44"/>
                      </a:cubicBezTo>
                      <a:cubicBezTo>
                        <a:pt x="4" y="47"/>
                        <a:pt x="6" y="51"/>
                        <a:pt x="9" y="53"/>
                      </a:cubicBezTo>
                      <a:cubicBezTo>
                        <a:pt x="12" y="56"/>
                        <a:pt x="15" y="58"/>
                        <a:pt x="19" y="60"/>
                      </a:cubicBezTo>
                      <a:cubicBezTo>
                        <a:pt x="23" y="62"/>
                        <a:pt x="27" y="62"/>
                        <a:pt x="31" y="62"/>
                      </a:cubicBezTo>
                      <a:cubicBezTo>
                        <a:pt x="35" y="62"/>
                        <a:pt x="39" y="62"/>
                        <a:pt x="43" y="60"/>
                      </a:cubicBezTo>
                      <a:cubicBezTo>
                        <a:pt x="47" y="58"/>
                        <a:pt x="50" y="56"/>
                        <a:pt x="53" y="53"/>
                      </a:cubicBezTo>
                      <a:cubicBezTo>
                        <a:pt x="56" y="51"/>
                        <a:pt x="58" y="47"/>
                        <a:pt x="60" y="44"/>
                      </a:cubicBezTo>
                      <a:cubicBezTo>
                        <a:pt x="62" y="40"/>
                        <a:pt x="62" y="36"/>
                        <a:pt x="62" y="31"/>
                      </a:cubicBezTo>
                      <a:cubicBezTo>
                        <a:pt x="62" y="27"/>
                        <a:pt x="62" y="23"/>
                        <a:pt x="60" y="19"/>
                      </a:cubicBezTo>
                      <a:cubicBezTo>
                        <a:pt x="58" y="15"/>
                        <a:pt x="56" y="12"/>
                        <a:pt x="53" y="9"/>
                      </a:cubicBezTo>
                      <a:close/>
                      <a:moveTo>
                        <a:pt x="43" y="36"/>
                      </a:moveTo>
                      <a:cubicBezTo>
                        <a:pt x="42" y="38"/>
                        <a:pt x="41" y="39"/>
                        <a:pt x="40" y="40"/>
                      </a:cubicBezTo>
                      <a:cubicBezTo>
                        <a:pt x="39" y="41"/>
                        <a:pt x="37" y="42"/>
                        <a:pt x="36" y="43"/>
                      </a:cubicBezTo>
                      <a:cubicBezTo>
                        <a:pt x="34" y="43"/>
                        <a:pt x="33" y="43"/>
                        <a:pt x="31" y="43"/>
                      </a:cubicBezTo>
                      <a:cubicBezTo>
                        <a:pt x="29" y="43"/>
                        <a:pt x="28" y="43"/>
                        <a:pt x="26" y="43"/>
                      </a:cubicBezTo>
                      <a:cubicBezTo>
                        <a:pt x="25" y="42"/>
                        <a:pt x="24" y="41"/>
                        <a:pt x="22" y="40"/>
                      </a:cubicBezTo>
                      <a:cubicBezTo>
                        <a:pt x="21" y="39"/>
                        <a:pt x="20" y="38"/>
                        <a:pt x="20" y="36"/>
                      </a:cubicBezTo>
                      <a:cubicBezTo>
                        <a:pt x="19" y="35"/>
                        <a:pt x="19" y="33"/>
                        <a:pt x="19" y="31"/>
                      </a:cubicBezTo>
                      <a:cubicBezTo>
                        <a:pt x="19" y="30"/>
                        <a:pt x="19" y="28"/>
                        <a:pt x="20" y="26"/>
                      </a:cubicBezTo>
                      <a:cubicBezTo>
                        <a:pt x="20" y="25"/>
                        <a:pt x="21" y="24"/>
                        <a:pt x="22" y="22"/>
                      </a:cubicBezTo>
                      <a:cubicBezTo>
                        <a:pt x="24" y="21"/>
                        <a:pt x="25" y="20"/>
                        <a:pt x="26" y="20"/>
                      </a:cubicBezTo>
                      <a:cubicBezTo>
                        <a:pt x="28" y="19"/>
                        <a:pt x="29" y="19"/>
                        <a:pt x="31" y="19"/>
                      </a:cubicBezTo>
                      <a:cubicBezTo>
                        <a:pt x="33" y="19"/>
                        <a:pt x="34" y="19"/>
                        <a:pt x="36" y="20"/>
                      </a:cubicBezTo>
                      <a:cubicBezTo>
                        <a:pt x="37" y="20"/>
                        <a:pt x="39" y="21"/>
                        <a:pt x="40" y="22"/>
                      </a:cubicBezTo>
                      <a:cubicBezTo>
                        <a:pt x="41" y="24"/>
                        <a:pt x="42" y="25"/>
                        <a:pt x="43" y="26"/>
                      </a:cubicBezTo>
                      <a:cubicBezTo>
                        <a:pt x="43" y="28"/>
                        <a:pt x="43" y="30"/>
                        <a:pt x="43" y="31"/>
                      </a:cubicBezTo>
                      <a:cubicBezTo>
                        <a:pt x="43" y="33"/>
                        <a:pt x="43"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6" name="Freeform 55"/>
                <p:cNvSpPr>
                  <a:spLocks noEditPoints="1"/>
                </p:cNvSpPr>
                <p:nvPr/>
              </p:nvSpPr>
              <p:spPr bwMode="auto">
                <a:xfrm>
                  <a:off x="240" y="1791"/>
                  <a:ext cx="149" cy="148"/>
                </a:xfrm>
                <a:custGeom>
                  <a:avLst/>
                  <a:gdLst>
                    <a:gd name="T0" fmla="*/ 60 w 63"/>
                    <a:gd name="T1" fmla="*/ 19 h 62"/>
                    <a:gd name="T2" fmla="*/ 54 w 63"/>
                    <a:gd name="T3" fmla="*/ 9 h 62"/>
                    <a:gd name="T4" fmla="*/ 44 w 63"/>
                    <a:gd name="T5" fmla="*/ 2 h 62"/>
                    <a:gd name="T6" fmla="*/ 31 w 63"/>
                    <a:gd name="T7" fmla="*/ 0 h 62"/>
                    <a:gd name="T8" fmla="*/ 19 w 63"/>
                    <a:gd name="T9" fmla="*/ 2 h 62"/>
                    <a:gd name="T10" fmla="*/ 9 w 63"/>
                    <a:gd name="T11" fmla="*/ 9 h 62"/>
                    <a:gd name="T12" fmla="*/ 3 w 63"/>
                    <a:gd name="T13" fmla="*/ 19 h 62"/>
                    <a:gd name="T14" fmla="*/ 0 w 63"/>
                    <a:gd name="T15" fmla="*/ 31 h 62"/>
                    <a:gd name="T16" fmla="*/ 3 w 63"/>
                    <a:gd name="T17" fmla="*/ 44 h 62"/>
                    <a:gd name="T18" fmla="*/ 9 w 63"/>
                    <a:gd name="T19" fmla="*/ 53 h 62"/>
                    <a:gd name="T20" fmla="*/ 19 w 63"/>
                    <a:gd name="T21" fmla="*/ 60 h 62"/>
                    <a:gd name="T22" fmla="*/ 31 w 63"/>
                    <a:gd name="T23" fmla="*/ 62 h 62"/>
                    <a:gd name="T24" fmla="*/ 44 w 63"/>
                    <a:gd name="T25" fmla="*/ 60 h 62"/>
                    <a:gd name="T26" fmla="*/ 54 w 63"/>
                    <a:gd name="T27" fmla="*/ 53 h 62"/>
                    <a:gd name="T28" fmla="*/ 60 w 63"/>
                    <a:gd name="T29" fmla="*/ 44 h 62"/>
                    <a:gd name="T30" fmla="*/ 63 w 63"/>
                    <a:gd name="T31" fmla="*/ 31 h 62"/>
                    <a:gd name="T32" fmla="*/ 60 w 63"/>
                    <a:gd name="T33" fmla="*/ 1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60" y="19"/>
                      </a:moveTo>
                      <a:cubicBezTo>
                        <a:pt x="59" y="15"/>
                        <a:pt x="56" y="12"/>
                        <a:pt x="54" y="9"/>
                      </a:cubicBez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7" name="Freeform 56"/>
                <p:cNvSpPr>
                  <a:spLocks noEditPoints="1"/>
                </p:cNvSpPr>
                <p:nvPr/>
              </p:nvSpPr>
              <p:spPr bwMode="auto">
                <a:xfrm>
                  <a:off x="-259" y="1294"/>
                  <a:ext cx="1057" cy="571"/>
                </a:xfrm>
                <a:custGeom>
                  <a:avLst/>
                  <a:gdLst>
                    <a:gd name="T0" fmla="*/ 441 w 447"/>
                    <a:gd name="T1" fmla="*/ 215 h 239"/>
                    <a:gd name="T2" fmla="*/ 434 w 447"/>
                    <a:gd name="T3" fmla="*/ 208 h 239"/>
                    <a:gd name="T4" fmla="*/ 427 w 447"/>
                    <a:gd name="T5" fmla="*/ 179 h 239"/>
                    <a:gd name="T6" fmla="*/ 402 w 447"/>
                    <a:gd name="T7" fmla="*/ 177 h 239"/>
                    <a:gd name="T8" fmla="*/ 331 w 447"/>
                    <a:gd name="T9" fmla="*/ 177 h 239"/>
                    <a:gd name="T10" fmla="*/ 307 w 447"/>
                    <a:gd name="T11" fmla="*/ 179 h 239"/>
                    <a:gd name="T12" fmla="*/ 280 w 447"/>
                    <a:gd name="T13" fmla="*/ 179 h 239"/>
                    <a:gd name="T14" fmla="*/ 208 w 447"/>
                    <a:gd name="T15" fmla="*/ 175 h 239"/>
                    <a:gd name="T16" fmla="*/ 208 w 447"/>
                    <a:gd name="T17" fmla="*/ 127 h 239"/>
                    <a:gd name="T18" fmla="*/ 208 w 447"/>
                    <a:gd name="T19" fmla="*/ 88 h 239"/>
                    <a:gd name="T20" fmla="*/ 208 w 447"/>
                    <a:gd name="T21" fmla="*/ 24 h 239"/>
                    <a:gd name="T22" fmla="*/ 160 w 447"/>
                    <a:gd name="T23" fmla="*/ 19 h 239"/>
                    <a:gd name="T24" fmla="*/ 150 w 447"/>
                    <a:gd name="T25" fmla="*/ 59 h 239"/>
                    <a:gd name="T26" fmla="*/ 124 w 447"/>
                    <a:gd name="T27" fmla="*/ 66 h 239"/>
                    <a:gd name="T28" fmla="*/ 71 w 447"/>
                    <a:gd name="T29" fmla="*/ 66 h 239"/>
                    <a:gd name="T30" fmla="*/ 17 w 447"/>
                    <a:gd name="T31" fmla="*/ 126 h 239"/>
                    <a:gd name="T32" fmla="*/ 13 w 447"/>
                    <a:gd name="T33" fmla="*/ 133 h 239"/>
                    <a:gd name="T34" fmla="*/ 12 w 447"/>
                    <a:gd name="T35" fmla="*/ 142 h 239"/>
                    <a:gd name="T36" fmla="*/ 6 w 447"/>
                    <a:gd name="T37" fmla="*/ 215 h 239"/>
                    <a:gd name="T38" fmla="*/ 0 w 447"/>
                    <a:gd name="T39" fmla="*/ 221 h 239"/>
                    <a:gd name="T40" fmla="*/ 1 w 447"/>
                    <a:gd name="T41" fmla="*/ 237 h 239"/>
                    <a:gd name="T42" fmla="*/ 31 w 447"/>
                    <a:gd name="T43" fmla="*/ 239 h 239"/>
                    <a:gd name="T44" fmla="*/ 31 w 447"/>
                    <a:gd name="T45" fmla="*/ 234 h 239"/>
                    <a:gd name="T46" fmla="*/ 46 w 447"/>
                    <a:gd name="T47" fmla="*/ 200 h 239"/>
                    <a:gd name="T48" fmla="*/ 80 w 447"/>
                    <a:gd name="T49" fmla="*/ 186 h 239"/>
                    <a:gd name="T50" fmla="*/ 115 w 447"/>
                    <a:gd name="T51" fmla="*/ 200 h 239"/>
                    <a:gd name="T52" fmla="*/ 130 w 447"/>
                    <a:gd name="T53" fmla="*/ 234 h 239"/>
                    <a:gd name="T54" fmla="*/ 130 w 447"/>
                    <a:gd name="T55" fmla="*/ 239 h 239"/>
                    <a:gd name="T56" fmla="*/ 192 w 447"/>
                    <a:gd name="T57" fmla="*/ 235 h 239"/>
                    <a:gd name="T58" fmla="*/ 286 w 447"/>
                    <a:gd name="T59" fmla="*/ 212 h 239"/>
                    <a:gd name="T60" fmla="*/ 291 w 447"/>
                    <a:gd name="T61" fmla="*/ 225 h 239"/>
                    <a:gd name="T62" fmla="*/ 292 w 447"/>
                    <a:gd name="T63" fmla="*/ 230 h 239"/>
                    <a:gd name="T64" fmla="*/ 292 w 447"/>
                    <a:gd name="T65" fmla="*/ 235 h 239"/>
                    <a:gd name="T66" fmla="*/ 292 w 447"/>
                    <a:gd name="T67" fmla="*/ 235 h 239"/>
                    <a:gd name="T68" fmla="*/ 299 w 447"/>
                    <a:gd name="T69" fmla="*/ 239 h 239"/>
                    <a:gd name="T70" fmla="*/ 317 w 447"/>
                    <a:gd name="T71" fmla="*/ 239 h 239"/>
                    <a:gd name="T72" fmla="*/ 317 w 447"/>
                    <a:gd name="T73" fmla="*/ 234 h 239"/>
                    <a:gd name="T74" fmla="*/ 323 w 447"/>
                    <a:gd name="T75" fmla="*/ 212 h 239"/>
                    <a:gd name="T76" fmla="*/ 367 w 447"/>
                    <a:gd name="T77" fmla="*/ 186 h 239"/>
                    <a:gd name="T78" fmla="*/ 416 w 447"/>
                    <a:gd name="T79" fmla="*/ 239 h 239"/>
                    <a:gd name="T80" fmla="*/ 446 w 447"/>
                    <a:gd name="T81" fmla="*/ 237 h 239"/>
                    <a:gd name="T82" fmla="*/ 447 w 447"/>
                    <a:gd name="T83" fmla="*/ 221 h 239"/>
                    <a:gd name="T84" fmla="*/ 150 w 447"/>
                    <a:gd name="T85" fmla="*/ 133 h 239"/>
                    <a:gd name="T86" fmla="*/ 35 w 447"/>
                    <a:gd name="T87" fmla="*/ 140 h 239"/>
                    <a:gd name="T88" fmla="*/ 31 w 447"/>
                    <a:gd name="T89" fmla="*/ 135 h 239"/>
                    <a:gd name="T90" fmla="*/ 34 w 447"/>
                    <a:gd name="T91" fmla="*/ 128 h 239"/>
                    <a:gd name="T92" fmla="*/ 43 w 447"/>
                    <a:gd name="T93" fmla="*/ 116 h 239"/>
                    <a:gd name="T94" fmla="*/ 72 w 447"/>
                    <a:gd name="T95" fmla="*/ 80 h 239"/>
                    <a:gd name="T96" fmla="*/ 143 w 447"/>
                    <a:gd name="T97" fmla="*/ 77 h 239"/>
                    <a:gd name="T98" fmla="*/ 150 w 447"/>
                    <a:gd name="T99" fmla="*/ 1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7" h="239">
                      <a:moveTo>
                        <a:pt x="446" y="217"/>
                      </a:moveTo>
                      <a:cubicBezTo>
                        <a:pt x="444" y="215"/>
                        <a:pt x="443" y="215"/>
                        <a:pt x="441" y="215"/>
                      </a:cubicBezTo>
                      <a:cubicBezTo>
                        <a:pt x="441" y="215"/>
                        <a:pt x="441" y="215"/>
                        <a:pt x="441" y="215"/>
                      </a:cubicBezTo>
                      <a:cubicBezTo>
                        <a:pt x="437" y="215"/>
                        <a:pt x="434" y="212"/>
                        <a:pt x="434" y="208"/>
                      </a:cubicBezTo>
                      <a:cubicBezTo>
                        <a:pt x="434" y="186"/>
                        <a:pt x="434" y="186"/>
                        <a:pt x="434" y="186"/>
                      </a:cubicBezTo>
                      <a:cubicBezTo>
                        <a:pt x="434" y="182"/>
                        <a:pt x="431" y="179"/>
                        <a:pt x="427" y="179"/>
                      </a:cubicBezTo>
                      <a:cubicBezTo>
                        <a:pt x="407" y="179"/>
                        <a:pt x="407" y="179"/>
                        <a:pt x="407" y="179"/>
                      </a:cubicBezTo>
                      <a:cubicBezTo>
                        <a:pt x="405" y="179"/>
                        <a:pt x="403" y="178"/>
                        <a:pt x="402" y="177"/>
                      </a:cubicBezTo>
                      <a:cubicBezTo>
                        <a:pt x="393" y="168"/>
                        <a:pt x="380" y="162"/>
                        <a:pt x="366" y="162"/>
                      </a:cubicBezTo>
                      <a:cubicBezTo>
                        <a:pt x="352" y="162"/>
                        <a:pt x="340" y="168"/>
                        <a:pt x="331" y="177"/>
                      </a:cubicBezTo>
                      <a:cubicBezTo>
                        <a:pt x="329" y="178"/>
                        <a:pt x="328" y="179"/>
                        <a:pt x="326" y="179"/>
                      </a:cubicBezTo>
                      <a:cubicBezTo>
                        <a:pt x="307" y="179"/>
                        <a:pt x="307" y="179"/>
                        <a:pt x="307" y="179"/>
                      </a:cubicBezTo>
                      <a:cubicBezTo>
                        <a:pt x="307" y="179"/>
                        <a:pt x="307" y="179"/>
                        <a:pt x="307" y="179"/>
                      </a:cubicBezTo>
                      <a:cubicBezTo>
                        <a:pt x="280" y="179"/>
                        <a:pt x="280" y="179"/>
                        <a:pt x="280" y="179"/>
                      </a:cubicBezTo>
                      <a:cubicBezTo>
                        <a:pt x="271" y="169"/>
                        <a:pt x="257" y="162"/>
                        <a:pt x="242" y="162"/>
                      </a:cubicBezTo>
                      <a:cubicBezTo>
                        <a:pt x="229" y="162"/>
                        <a:pt x="217" y="167"/>
                        <a:pt x="208" y="175"/>
                      </a:cubicBezTo>
                      <a:cubicBezTo>
                        <a:pt x="208" y="174"/>
                        <a:pt x="208" y="173"/>
                        <a:pt x="208" y="173"/>
                      </a:cubicBezTo>
                      <a:cubicBezTo>
                        <a:pt x="208" y="127"/>
                        <a:pt x="208" y="127"/>
                        <a:pt x="208" y="127"/>
                      </a:cubicBezTo>
                      <a:cubicBezTo>
                        <a:pt x="208" y="115"/>
                        <a:pt x="208" y="115"/>
                        <a:pt x="208" y="115"/>
                      </a:cubicBezTo>
                      <a:cubicBezTo>
                        <a:pt x="208" y="88"/>
                        <a:pt x="208" y="88"/>
                        <a:pt x="208" y="88"/>
                      </a:cubicBezTo>
                      <a:cubicBezTo>
                        <a:pt x="208" y="87"/>
                        <a:pt x="208" y="86"/>
                        <a:pt x="208" y="84"/>
                      </a:cubicBezTo>
                      <a:cubicBezTo>
                        <a:pt x="208" y="24"/>
                        <a:pt x="208" y="24"/>
                        <a:pt x="208" y="24"/>
                      </a:cubicBezTo>
                      <a:cubicBezTo>
                        <a:pt x="208" y="10"/>
                        <a:pt x="197" y="0"/>
                        <a:pt x="187" y="5"/>
                      </a:cubicBezTo>
                      <a:cubicBezTo>
                        <a:pt x="160" y="19"/>
                        <a:pt x="160" y="19"/>
                        <a:pt x="160" y="19"/>
                      </a:cubicBezTo>
                      <a:cubicBezTo>
                        <a:pt x="154" y="22"/>
                        <a:pt x="150" y="29"/>
                        <a:pt x="150" y="38"/>
                      </a:cubicBezTo>
                      <a:cubicBezTo>
                        <a:pt x="150" y="59"/>
                        <a:pt x="150" y="59"/>
                        <a:pt x="150" y="59"/>
                      </a:cubicBezTo>
                      <a:cubicBezTo>
                        <a:pt x="150" y="63"/>
                        <a:pt x="147" y="66"/>
                        <a:pt x="143" y="66"/>
                      </a:cubicBezTo>
                      <a:cubicBezTo>
                        <a:pt x="124" y="66"/>
                        <a:pt x="124" y="66"/>
                        <a:pt x="124" y="66"/>
                      </a:cubicBezTo>
                      <a:cubicBezTo>
                        <a:pt x="87" y="66"/>
                        <a:pt x="87" y="66"/>
                        <a:pt x="87" y="66"/>
                      </a:cubicBezTo>
                      <a:cubicBezTo>
                        <a:pt x="71" y="66"/>
                        <a:pt x="71" y="66"/>
                        <a:pt x="71" y="66"/>
                      </a:cubicBezTo>
                      <a:cubicBezTo>
                        <a:pt x="69" y="66"/>
                        <a:pt x="67" y="66"/>
                        <a:pt x="66" y="68"/>
                      </a:cubicBezTo>
                      <a:cubicBezTo>
                        <a:pt x="17" y="126"/>
                        <a:pt x="17" y="126"/>
                        <a:pt x="17" y="126"/>
                      </a:cubicBezTo>
                      <a:cubicBezTo>
                        <a:pt x="16" y="127"/>
                        <a:pt x="15" y="129"/>
                        <a:pt x="14" y="130"/>
                      </a:cubicBezTo>
                      <a:cubicBezTo>
                        <a:pt x="14" y="131"/>
                        <a:pt x="13" y="132"/>
                        <a:pt x="13" y="133"/>
                      </a:cubicBezTo>
                      <a:cubicBezTo>
                        <a:pt x="13" y="135"/>
                        <a:pt x="12" y="136"/>
                        <a:pt x="12" y="137"/>
                      </a:cubicBezTo>
                      <a:cubicBezTo>
                        <a:pt x="12" y="139"/>
                        <a:pt x="12" y="140"/>
                        <a:pt x="12" y="142"/>
                      </a:cubicBezTo>
                      <a:cubicBezTo>
                        <a:pt x="12" y="208"/>
                        <a:pt x="12" y="208"/>
                        <a:pt x="12" y="208"/>
                      </a:cubicBezTo>
                      <a:cubicBezTo>
                        <a:pt x="12" y="212"/>
                        <a:pt x="9" y="215"/>
                        <a:pt x="6" y="215"/>
                      </a:cubicBezTo>
                      <a:cubicBezTo>
                        <a:pt x="4" y="215"/>
                        <a:pt x="3" y="215"/>
                        <a:pt x="1" y="217"/>
                      </a:cubicBezTo>
                      <a:cubicBezTo>
                        <a:pt x="0" y="218"/>
                        <a:pt x="0" y="219"/>
                        <a:pt x="0" y="221"/>
                      </a:cubicBezTo>
                      <a:cubicBezTo>
                        <a:pt x="0" y="233"/>
                        <a:pt x="0" y="233"/>
                        <a:pt x="0" y="233"/>
                      </a:cubicBezTo>
                      <a:cubicBezTo>
                        <a:pt x="0" y="235"/>
                        <a:pt x="0" y="236"/>
                        <a:pt x="1" y="237"/>
                      </a:cubicBezTo>
                      <a:cubicBezTo>
                        <a:pt x="3" y="239"/>
                        <a:pt x="4" y="239"/>
                        <a:pt x="6" y="239"/>
                      </a:cubicBezTo>
                      <a:cubicBezTo>
                        <a:pt x="31" y="239"/>
                        <a:pt x="31" y="239"/>
                        <a:pt x="31" y="239"/>
                      </a:cubicBezTo>
                      <a:cubicBezTo>
                        <a:pt x="31" y="238"/>
                        <a:pt x="31" y="238"/>
                        <a:pt x="31" y="237"/>
                      </a:cubicBezTo>
                      <a:cubicBezTo>
                        <a:pt x="31" y="236"/>
                        <a:pt x="31" y="235"/>
                        <a:pt x="31" y="234"/>
                      </a:cubicBezTo>
                      <a:cubicBezTo>
                        <a:pt x="31" y="228"/>
                        <a:pt x="32" y="221"/>
                        <a:pt x="35" y="215"/>
                      </a:cubicBezTo>
                      <a:cubicBezTo>
                        <a:pt x="38" y="209"/>
                        <a:pt x="41" y="204"/>
                        <a:pt x="46" y="200"/>
                      </a:cubicBezTo>
                      <a:cubicBezTo>
                        <a:pt x="51" y="195"/>
                        <a:pt x="56" y="192"/>
                        <a:pt x="62" y="189"/>
                      </a:cubicBezTo>
                      <a:cubicBezTo>
                        <a:pt x="68" y="187"/>
                        <a:pt x="74" y="186"/>
                        <a:pt x="80" y="186"/>
                      </a:cubicBezTo>
                      <a:cubicBezTo>
                        <a:pt x="87" y="186"/>
                        <a:pt x="93" y="187"/>
                        <a:pt x="99" y="189"/>
                      </a:cubicBezTo>
                      <a:cubicBezTo>
                        <a:pt x="105" y="192"/>
                        <a:pt x="111" y="195"/>
                        <a:pt x="115" y="200"/>
                      </a:cubicBezTo>
                      <a:cubicBezTo>
                        <a:pt x="120" y="204"/>
                        <a:pt x="124" y="209"/>
                        <a:pt x="126" y="215"/>
                      </a:cubicBezTo>
                      <a:cubicBezTo>
                        <a:pt x="129" y="221"/>
                        <a:pt x="130" y="228"/>
                        <a:pt x="130" y="234"/>
                      </a:cubicBezTo>
                      <a:cubicBezTo>
                        <a:pt x="130" y="235"/>
                        <a:pt x="130" y="236"/>
                        <a:pt x="130" y="237"/>
                      </a:cubicBezTo>
                      <a:cubicBezTo>
                        <a:pt x="130" y="238"/>
                        <a:pt x="130" y="238"/>
                        <a:pt x="130" y="239"/>
                      </a:cubicBezTo>
                      <a:cubicBezTo>
                        <a:pt x="192" y="239"/>
                        <a:pt x="192" y="239"/>
                        <a:pt x="192" y="239"/>
                      </a:cubicBezTo>
                      <a:cubicBezTo>
                        <a:pt x="192" y="238"/>
                        <a:pt x="192" y="237"/>
                        <a:pt x="192" y="235"/>
                      </a:cubicBezTo>
                      <a:cubicBezTo>
                        <a:pt x="192" y="208"/>
                        <a:pt x="214" y="185"/>
                        <a:pt x="242" y="185"/>
                      </a:cubicBezTo>
                      <a:cubicBezTo>
                        <a:pt x="261" y="185"/>
                        <a:pt x="278" y="196"/>
                        <a:pt x="286" y="212"/>
                      </a:cubicBezTo>
                      <a:cubicBezTo>
                        <a:pt x="287" y="212"/>
                        <a:pt x="287" y="212"/>
                        <a:pt x="287" y="212"/>
                      </a:cubicBezTo>
                      <a:cubicBezTo>
                        <a:pt x="289" y="216"/>
                        <a:pt x="290" y="220"/>
                        <a:pt x="291" y="225"/>
                      </a:cubicBezTo>
                      <a:cubicBezTo>
                        <a:pt x="291" y="225"/>
                        <a:pt x="291" y="226"/>
                        <a:pt x="291" y="226"/>
                      </a:cubicBezTo>
                      <a:cubicBezTo>
                        <a:pt x="292" y="227"/>
                        <a:pt x="292" y="228"/>
                        <a:pt x="292" y="230"/>
                      </a:cubicBezTo>
                      <a:cubicBezTo>
                        <a:pt x="292" y="231"/>
                        <a:pt x="292" y="232"/>
                        <a:pt x="292" y="233"/>
                      </a:cubicBezTo>
                      <a:cubicBezTo>
                        <a:pt x="292" y="234"/>
                        <a:pt x="292" y="234"/>
                        <a:pt x="292" y="235"/>
                      </a:cubicBezTo>
                      <a:cubicBezTo>
                        <a:pt x="292" y="235"/>
                        <a:pt x="292" y="235"/>
                        <a:pt x="292" y="235"/>
                      </a:cubicBezTo>
                      <a:cubicBezTo>
                        <a:pt x="292" y="235"/>
                        <a:pt x="292" y="235"/>
                        <a:pt x="292" y="235"/>
                      </a:cubicBezTo>
                      <a:cubicBezTo>
                        <a:pt x="292" y="237"/>
                        <a:pt x="292" y="238"/>
                        <a:pt x="292" y="239"/>
                      </a:cubicBezTo>
                      <a:cubicBezTo>
                        <a:pt x="299" y="239"/>
                        <a:pt x="299" y="239"/>
                        <a:pt x="299" y="239"/>
                      </a:cubicBezTo>
                      <a:cubicBezTo>
                        <a:pt x="300" y="239"/>
                        <a:pt x="300" y="239"/>
                        <a:pt x="300" y="239"/>
                      </a:cubicBezTo>
                      <a:cubicBezTo>
                        <a:pt x="317" y="239"/>
                        <a:pt x="317" y="239"/>
                        <a:pt x="317" y="239"/>
                      </a:cubicBezTo>
                      <a:cubicBezTo>
                        <a:pt x="317" y="238"/>
                        <a:pt x="317" y="237"/>
                        <a:pt x="317" y="237"/>
                      </a:cubicBezTo>
                      <a:cubicBezTo>
                        <a:pt x="317" y="236"/>
                        <a:pt x="317" y="235"/>
                        <a:pt x="317" y="234"/>
                      </a:cubicBezTo>
                      <a:cubicBezTo>
                        <a:pt x="317" y="227"/>
                        <a:pt x="318" y="221"/>
                        <a:pt x="321" y="215"/>
                      </a:cubicBezTo>
                      <a:cubicBezTo>
                        <a:pt x="321" y="214"/>
                        <a:pt x="322" y="213"/>
                        <a:pt x="323" y="212"/>
                      </a:cubicBezTo>
                      <a:cubicBezTo>
                        <a:pt x="323" y="212"/>
                        <a:pt x="323" y="212"/>
                        <a:pt x="323" y="212"/>
                      </a:cubicBezTo>
                      <a:cubicBezTo>
                        <a:pt x="331" y="196"/>
                        <a:pt x="348" y="186"/>
                        <a:pt x="367" y="186"/>
                      </a:cubicBezTo>
                      <a:cubicBezTo>
                        <a:pt x="394" y="186"/>
                        <a:pt x="417" y="208"/>
                        <a:pt x="417" y="236"/>
                      </a:cubicBezTo>
                      <a:cubicBezTo>
                        <a:pt x="417" y="237"/>
                        <a:pt x="417" y="238"/>
                        <a:pt x="416" y="239"/>
                      </a:cubicBezTo>
                      <a:cubicBezTo>
                        <a:pt x="441" y="239"/>
                        <a:pt x="441" y="239"/>
                        <a:pt x="441" y="239"/>
                      </a:cubicBezTo>
                      <a:cubicBezTo>
                        <a:pt x="443" y="239"/>
                        <a:pt x="444" y="239"/>
                        <a:pt x="446" y="237"/>
                      </a:cubicBezTo>
                      <a:cubicBezTo>
                        <a:pt x="447" y="236"/>
                        <a:pt x="447" y="235"/>
                        <a:pt x="447" y="233"/>
                      </a:cubicBezTo>
                      <a:cubicBezTo>
                        <a:pt x="447" y="221"/>
                        <a:pt x="447" y="221"/>
                        <a:pt x="447" y="221"/>
                      </a:cubicBezTo>
                      <a:cubicBezTo>
                        <a:pt x="447" y="219"/>
                        <a:pt x="447" y="218"/>
                        <a:pt x="446" y="217"/>
                      </a:cubicBezTo>
                      <a:close/>
                      <a:moveTo>
                        <a:pt x="150" y="133"/>
                      </a:moveTo>
                      <a:cubicBezTo>
                        <a:pt x="150" y="137"/>
                        <a:pt x="147" y="140"/>
                        <a:pt x="143" y="140"/>
                      </a:cubicBezTo>
                      <a:cubicBezTo>
                        <a:pt x="35" y="140"/>
                        <a:pt x="35" y="140"/>
                        <a:pt x="35" y="140"/>
                      </a:cubicBezTo>
                      <a:cubicBezTo>
                        <a:pt x="34" y="140"/>
                        <a:pt x="33" y="139"/>
                        <a:pt x="32" y="138"/>
                      </a:cubicBezTo>
                      <a:cubicBezTo>
                        <a:pt x="31" y="137"/>
                        <a:pt x="31" y="136"/>
                        <a:pt x="31" y="135"/>
                      </a:cubicBezTo>
                      <a:cubicBezTo>
                        <a:pt x="31" y="133"/>
                        <a:pt x="31" y="132"/>
                        <a:pt x="32" y="131"/>
                      </a:cubicBezTo>
                      <a:cubicBezTo>
                        <a:pt x="32" y="130"/>
                        <a:pt x="33" y="130"/>
                        <a:pt x="34" y="128"/>
                      </a:cubicBezTo>
                      <a:cubicBezTo>
                        <a:pt x="35" y="127"/>
                        <a:pt x="37" y="125"/>
                        <a:pt x="38" y="123"/>
                      </a:cubicBezTo>
                      <a:cubicBezTo>
                        <a:pt x="40" y="121"/>
                        <a:pt x="42" y="119"/>
                        <a:pt x="43" y="116"/>
                      </a:cubicBezTo>
                      <a:cubicBezTo>
                        <a:pt x="45" y="114"/>
                        <a:pt x="47" y="111"/>
                        <a:pt x="49" y="109"/>
                      </a:cubicBezTo>
                      <a:cubicBezTo>
                        <a:pt x="53" y="104"/>
                        <a:pt x="66" y="88"/>
                        <a:pt x="72" y="80"/>
                      </a:cubicBezTo>
                      <a:cubicBezTo>
                        <a:pt x="74" y="78"/>
                        <a:pt x="76" y="77"/>
                        <a:pt x="78" y="77"/>
                      </a:cubicBezTo>
                      <a:cubicBezTo>
                        <a:pt x="143" y="77"/>
                        <a:pt x="143" y="77"/>
                        <a:pt x="143" y="77"/>
                      </a:cubicBezTo>
                      <a:cubicBezTo>
                        <a:pt x="147" y="77"/>
                        <a:pt x="150" y="80"/>
                        <a:pt x="150" y="84"/>
                      </a:cubicBezTo>
                      <a:lnTo>
                        <a:pt x="15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8" name="Freeform 57"/>
                <p:cNvSpPr>
                  <a:spLocks/>
                </p:cNvSpPr>
                <p:nvPr/>
              </p:nvSpPr>
              <p:spPr bwMode="auto">
                <a:xfrm>
                  <a:off x="266" y="1614"/>
                  <a:ext cx="5751" cy="251"/>
                </a:xfrm>
                <a:custGeom>
                  <a:avLst/>
                  <a:gdLst>
                    <a:gd name="T0" fmla="*/ 2426 w 2432"/>
                    <a:gd name="T1" fmla="*/ 81 h 105"/>
                    <a:gd name="T2" fmla="*/ 2419 w 2432"/>
                    <a:gd name="T3" fmla="*/ 74 h 105"/>
                    <a:gd name="T4" fmla="*/ 2412 w 2432"/>
                    <a:gd name="T5" fmla="*/ 45 h 105"/>
                    <a:gd name="T6" fmla="*/ 2401 w 2432"/>
                    <a:gd name="T7" fmla="*/ 6 h 105"/>
                    <a:gd name="T8" fmla="*/ 2401 w 2432"/>
                    <a:gd name="T9" fmla="*/ 0 h 105"/>
                    <a:gd name="T10" fmla="*/ 0 w 2432"/>
                    <a:gd name="T11" fmla="*/ 4 h 105"/>
                    <a:gd name="T12" fmla="*/ 0 w 2432"/>
                    <a:gd name="T13" fmla="*/ 8 h 105"/>
                    <a:gd name="T14" fmla="*/ 0 w 2432"/>
                    <a:gd name="T15" fmla="*/ 6 h 105"/>
                    <a:gd name="T16" fmla="*/ 1 w 2432"/>
                    <a:gd name="T17" fmla="*/ 8 h 105"/>
                    <a:gd name="T18" fmla="*/ 14 w 2432"/>
                    <a:gd name="T19" fmla="*/ 18 h 105"/>
                    <a:gd name="T20" fmla="*/ 44 w 2432"/>
                    <a:gd name="T21" fmla="*/ 24 h 105"/>
                    <a:gd name="T22" fmla="*/ 115 w 2432"/>
                    <a:gd name="T23" fmla="*/ 25 h 105"/>
                    <a:gd name="T24" fmla="*/ 144 w 2432"/>
                    <a:gd name="T25" fmla="*/ 18 h 105"/>
                    <a:gd name="T26" fmla="*/ 174 w 2432"/>
                    <a:gd name="T27" fmla="*/ 25 h 105"/>
                    <a:gd name="T28" fmla="*/ 229 w 2432"/>
                    <a:gd name="T29" fmla="*/ 31 h 105"/>
                    <a:gd name="T30" fmla="*/ 671 w 2432"/>
                    <a:gd name="T31" fmla="*/ 105 h 105"/>
                    <a:gd name="T32" fmla="*/ 721 w 2432"/>
                    <a:gd name="T33" fmla="*/ 52 h 105"/>
                    <a:gd name="T34" fmla="*/ 771 w 2432"/>
                    <a:gd name="T35" fmla="*/ 105 h 105"/>
                    <a:gd name="T36" fmla="*/ 1302 w 2432"/>
                    <a:gd name="T37" fmla="*/ 102 h 105"/>
                    <a:gd name="T38" fmla="*/ 1402 w 2432"/>
                    <a:gd name="T39" fmla="*/ 102 h 105"/>
                    <a:gd name="T40" fmla="*/ 1441 w 2432"/>
                    <a:gd name="T41" fmla="*/ 105 h 105"/>
                    <a:gd name="T42" fmla="*/ 1491 w 2432"/>
                    <a:gd name="T43" fmla="*/ 52 h 105"/>
                    <a:gd name="T44" fmla="*/ 1541 w 2432"/>
                    <a:gd name="T45" fmla="*/ 105 h 105"/>
                    <a:gd name="T46" fmla="*/ 2176 w 2432"/>
                    <a:gd name="T47" fmla="*/ 102 h 105"/>
                    <a:gd name="T48" fmla="*/ 2276 w 2432"/>
                    <a:gd name="T49" fmla="*/ 102 h 105"/>
                    <a:gd name="T50" fmla="*/ 2302 w 2432"/>
                    <a:gd name="T51" fmla="*/ 105 h 105"/>
                    <a:gd name="T52" fmla="*/ 2301 w 2432"/>
                    <a:gd name="T53" fmla="*/ 100 h 105"/>
                    <a:gd name="T54" fmla="*/ 2307 w 2432"/>
                    <a:gd name="T55" fmla="*/ 78 h 105"/>
                    <a:gd name="T56" fmla="*/ 2351 w 2432"/>
                    <a:gd name="T57" fmla="*/ 52 h 105"/>
                    <a:gd name="T58" fmla="*/ 2401 w 2432"/>
                    <a:gd name="T59" fmla="*/ 105 h 105"/>
                    <a:gd name="T60" fmla="*/ 2430 w 2432"/>
                    <a:gd name="T61" fmla="*/ 103 h 105"/>
                    <a:gd name="T62" fmla="*/ 2432 w 2432"/>
                    <a:gd name="T63" fmla="*/ 8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2" h="105">
                      <a:moveTo>
                        <a:pt x="2430" y="83"/>
                      </a:moveTo>
                      <a:cubicBezTo>
                        <a:pt x="2429" y="81"/>
                        <a:pt x="2428" y="81"/>
                        <a:pt x="2426" y="81"/>
                      </a:cubicBezTo>
                      <a:cubicBezTo>
                        <a:pt x="2426" y="81"/>
                        <a:pt x="2426" y="81"/>
                        <a:pt x="2426" y="81"/>
                      </a:cubicBezTo>
                      <a:cubicBezTo>
                        <a:pt x="2422" y="81"/>
                        <a:pt x="2419" y="78"/>
                        <a:pt x="2419" y="74"/>
                      </a:cubicBezTo>
                      <a:cubicBezTo>
                        <a:pt x="2419" y="52"/>
                        <a:pt x="2419" y="52"/>
                        <a:pt x="2419" y="52"/>
                      </a:cubicBezTo>
                      <a:cubicBezTo>
                        <a:pt x="2419" y="48"/>
                        <a:pt x="2416" y="45"/>
                        <a:pt x="2412" y="45"/>
                      </a:cubicBezTo>
                      <a:cubicBezTo>
                        <a:pt x="2401" y="45"/>
                        <a:pt x="2401" y="45"/>
                        <a:pt x="2401" y="45"/>
                      </a:cubicBezTo>
                      <a:cubicBezTo>
                        <a:pt x="2401" y="6"/>
                        <a:pt x="2401" y="6"/>
                        <a:pt x="2401" y="6"/>
                      </a:cubicBezTo>
                      <a:cubicBezTo>
                        <a:pt x="2401" y="6"/>
                        <a:pt x="2401" y="6"/>
                        <a:pt x="2401" y="6"/>
                      </a:cubicBezTo>
                      <a:cubicBezTo>
                        <a:pt x="2401" y="0"/>
                        <a:pt x="2401" y="0"/>
                        <a:pt x="2401" y="0"/>
                      </a:cubicBezTo>
                      <a:cubicBezTo>
                        <a:pt x="0" y="0"/>
                        <a:pt x="0" y="0"/>
                        <a:pt x="0" y="0"/>
                      </a:cubicBezTo>
                      <a:cubicBezTo>
                        <a:pt x="0" y="4"/>
                        <a:pt x="0" y="4"/>
                        <a:pt x="0" y="4"/>
                      </a:cubicBezTo>
                      <a:cubicBezTo>
                        <a:pt x="0" y="6"/>
                        <a:pt x="0" y="6"/>
                        <a:pt x="0" y="6"/>
                      </a:cubicBezTo>
                      <a:cubicBezTo>
                        <a:pt x="0" y="8"/>
                        <a:pt x="0" y="8"/>
                        <a:pt x="0" y="8"/>
                      </a:cubicBezTo>
                      <a:cubicBezTo>
                        <a:pt x="0" y="8"/>
                        <a:pt x="0" y="7"/>
                        <a:pt x="0" y="6"/>
                      </a:cubicBezTo>
                      <a:cubicBezTo>
                        <a:pt x="0" y="6"/>
                        <a:pt x="0" y="6"/>
                        <a:pt x="0" y="6"/>
                      </a:cubicBezTo>
                      <a:cubicBezTo>
                        <a:pt x="0" y="6"/>
                        <a:pt x="0" y="6"/>
                        <a:pt x="0" y="6"/>
                      </a:cubicBezTo>
                      <a:cubicBezTo>
                        <a:pt x="0" y="7"/>
                        <a:pt x="0" y="7"/>
                        <a:pt x="1" y="8"/>
                      </a:cubicBezTo>
                      <a:cubicBezTo>
                        <a:pt x="1" y="8"/>
                        <a:pt x="1" y="8"/>
                        <a:pt x="1" y="9"/>
                      </a:cubicBezTo>
                      <a:cubicBezTo>
                        <a:pt x="2" y="15"/>
                        <a:pt x="8" y="18"/>
                        <a:pt x="14" y="18"/>
                      </a:cubicBezTo>
                      <a:cubicBezTo>
                        <a:pt x="16" y="17"/>
                        <a:pt x="18" y="17"/>
                        <a:pt x="20" y="17"/>
                      </a:cubicBezTo>
                      <a:cubicBezTo>
                        <a:pt x="29" y="17"/>
                        <a:pt x="37" y="20"/>
                        <a:pt x="44" y="24"/>
                      </a:cubicBezTo>
                      <a:cubicBezTo>
                        <a:pt x="46" y="25"/>
                        <a:pt x="48" y="25"/>
                        <a:pt x="51" y="25"/>
                      </a:cubicBezTo>
                      <a:cubicBezTo>
                        <a:pt x="115" y="25"/>
                        <a:pt x="115" y="25"/>
                        <a:pt x="115" y="25"/>
                      </a:cubicBezTo>
                      <a:cubicBezTo>
                        <a:pt x="117" y="25"/>
                        <a:pt x="119" y="25"/>
                        <a:pt x="121" y="24"/>
                      </a:cubicBezTo>
                      <a:cubicBezTo>
                        <a:pt x="128" y="20"/>
                        <a:pt x="136" y="18"/>
                        <a:pt x="144" y="18"/>
                      </a:cubicBezTo>
                      <a:cubicBezTo>
                        <a:pt x="153" y="18"/>
                        <a:pt x="161" y="20"/>
                        <a:pt x="168" y="24"/>
                      </a:cubicBezTo>
                      <a:cubicBezTo>
                        <a:pt x="170" y="25"/>
                        <a:pt x="172" y="25"/>
                        <a:pt x="174" y="25"/>
                      </a:cubicBezTo>
                      <a:cubicBezTo>
                        <a:pt x="218" y="25"/>
                        <a:pt x="218" y="25"/>
                        <a:pt x="218" y="25"/>
                      </a:cubicBezTo>
                      <a:cubicBezTo>
                        <a:pt x="223" y="25"/>
                        <a:pt x="227" y="28"/>
                        <a:pt x="229" y="31"/>
                      </a:cubicBezTo>
                      <a:cubicBezTo>
                        <a:pt x="240" y="49"/>
                        <a:pt x="249" y="105"/>
                        <a:pt x="277" y="105"/>
                      </a:cubicBezTo>
                      <a:cubicBezTo>
                        <a:pt x="671" y="105"/>
                        <a:pt x="671" y="105"/>
                        <a:pt x="671" y="105"/>
                      </a:cubicBezTo>
                      <a:cubicBezTo>
                        <a:pt x="671" y="104"/>
                        <a:pt x="671" y="103"/>
                        <a:pt x="671" y="102"/>
                      </a:cubicBezTo>
                      <a:cubicBezTo>
                        <a:pt x="671" y="74"/>
                        <a:pt x="694" y="52"/>
                        <a:pt x="721" y="52"/>
                      </a:cubicBezTo>
                      <a:cubicBezTo>
                        <a:pt x="749" y="52"/>
                        <a:pt x="771" y="74"/>
                        <a:pt x="771" y="102"/>
                      </a:cubicBezTo>
                      <a:cubicBezTo>
                        <a:pt x="771" y="103"/>
                        <a:pt x="771" y="104"/>
                        <a:pt x="771" y="105"/>
                      </a:cubicBezTo>
                      <a:cubicBezTo>
                        <a:pt x="1302" y="105"/>
                        <a:pt x="1302" y="105"/>
                        <a:pt x="1302" y="105"/>
                      </a:cubicBezTo>
                      <a:cubicBezTo>
                        <a:pt x="1302" y="104"/>
                        <a:pt x="1302" y="103"/>
                        <a:pt x="1302" y="102"/>
                      </a:cubicBezTo>
                      <a:cubicBezTo>
                        <a:pt x="1302" y="74"/>
                        <a:pt x="1324" y="52"/>
                        <a:pt x="1352" y="52"/>
                      </a:cubicBezTo>
                      <a:cubicBezTo>
                        <a:pt x="1379" y="52"/>
                        <a:pt x="1402" y="74"/>
                        <a:pt x="1402" y="102"/>
                      </a:cubicBezTo>
                      <a:cubicBezTo>
                        <a:pt x="1402" y="103"/>
                        <a:pt x="1402" y="104"/>
                        <a:pt x="1402" y="105"/>
                      </a:cubicBezTo>
                      <a:cubicBezTo>
                        <a:pt x="1441" y="105"/>
                        <a:pt x="1441" y="105"/>
                        <a:pt x="1441" y="105"/>
                      </a:cubicBezTo>
                      <a:cubicBezTo>
                        <a:pt x="1441" y="104"/>
                        <a:pt x="1441" y="103"/>
                        <a:pt x="1441" y="102"/>
                      </a:cubicBezTo>
                      <a:cubicBezTo>
                        <a:pt x="1441" y="74"/>
                        <a:pt x="1463" y="52"/>
                        <a:pt x="1491" y="52"/>
                      </a:cubicBezTo>
                      <a:cubicBezTo>
                        <a:pt x="1519" y="52"/>
                        <a:pt x="1541" y="74"/>
                        <a:pt x="1541" y="102"/>
                      </a:cubicBezTo>
                      <a:cubicBezTo>
                        <a:pt x="1541" y="103"/>
                        <a:pt x="1541" y="104"/>
                        <a:pt x="1541" y="105"/>
                      </a:cubicBezTo>
                      <a:cubicBezTo>
                        <a:pt x="2176" y="105"/>
                        <a:pt x="2176" y="105"/>
                        <a:pt x="2176" y="105"/>
                      </a:cubicBezTo>
                      <a:cubicBezTo>
                        <a:pt x="2176" y="104"/>
                        <a:pt x="2176" y="103"/>
                        <a:pt x="2176" y="102"/>
                      </a:cubicBezTo>
                      <a:cubicBezTo>
                        <a:pt x="2176" y="74"/>
                        <a:pt x="2198" y="52"/>
                        <a:pt x="2226" y="52"/>
                      </a:cubicBezTo>
                      <a:cubicBezTo>
                        <a:pt x="2253" y="52"/>
                        <a:pt x="2276" y="74"/>
                        <a:pt x="2276" y="102"/>
                      </a:cubicBezTo>
                      <a:cubicBezTo>
                        <a:pt x="2276" y="103"/>
                        <a:pt x="2275" y="104"/>
                        <a:pt x="2275" y="105"/>
                      </a:cubicBezTo>
                      <a:cubicBezTo>
                        <a:pt x="2302" y="105"/>
                        <a:pt x="2302" y="105"/>
                        <a:pt x="2302" y="105"/>
                      </a:cubicBezTo>
                      <a:cubicBezTo>
                        <a:pt x="2301" y="104"/>
                        <a:pt x="2301" y="103"/>
                        <a:pt x="2301" y="103"/>
                      </a:cubicBezTo>
                      <a:cubicBezTo>
                        <a:pt x="2301" y="102"/>
                        <a:pt x="2301" y="101"/>
                        <a:pt x="2301" y="100"/>
                      </a:cubicBezTo>
                      <a:cubicBezTo>
                        <a:pt x="2301" y="93"/>
                        <a:pt x="2303" y="87"/>
                        <a:pt x="2306" y="81"/>
                      </a:cubicBezTo>
                      <a:cubicBezTo>
                        <a:pt x="2306" y="80"/>
                        <a:pt x="2307" y="79"/>
                        <a:pt x="2307" y="78"/>
                      </a:cubicBezTo>
                      <a:cubicBezTo>
                        <a:pt x="2308" y="78"/>
                        <a:pt x="2308" y="78"/>
                        <a:pt x="2308" y="78"/>
                      </a:cubicBezTo>
                      <a:cubicBezTo>
                        <a:pt x="2316" y="62"/>
                        <a:pt x="2333" y="52"/>
                        <a:pt x="2351" y="52"/>
                      </a:cubicBezTo>
                      <a:cubicBezTo>
                        <a:pt x="2379" y="52"/>
                        <a:pt x="2401" y="74"/>
                        <a:pt x="2401" y="102"/>
                      </a:cubicBezTo>
                      <a:cubicBezTo>
                        <a:pt x="2401" y="103"/>
                        <a:pt x="2401" y="104"/>
                        <a:pt x="2401" y="105"/>
                      </a:cubicBezTo>
                      <a:cubicBezTo>
                        <a:pt x="2426" y="105"/>
                        <a:pt x="2426" y="105"/>
                        <a:pt x="2426" y="105"/>
                      </a:cubicBezTo>
                      <a:cubicBezTo>
                        <a:pt x="2428" y="105"/>
                        <a:pt x="2429" y="105"/>
                        <a:pt x="2430" y="103"/>
                      </a:cubicBezTo>
                      <a:cubicBezTo>
                        <a:pt x="2431" y="102"/>
                        <a:pt x="2432" y="101"/>
                        <a:pt x="2432" y="99"/>
                      </a:cubicBezTo>
                      <a:cubicBezTo>
                        <a:pt x="2432" y="87"/>
                        <a:pt x="2432" y="87"/>
                        <a:pt x="2432" y="87"/>
                      </a:cubicBezTo>
                      <a:cubicBezTo>
                        <a:pt x="2432" y="85"/>
                        <a:pt x="2431" y="84"/>
                        <a:pt x="243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58" name="container"/>
              <p:cNvSpPr/>
              <p:nvPr/>
            </p:nvSpPr>
            <p:spPr>
              <a:xfrm>
                <a:off x="268559" y="1323703"/>
                <a:ext cx="7908873" cy="2054498"/>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sp>
          <p:nvSpPr>
            <p:cNvPr id="53" name="Windows"/>
            <p:cNvSpPr/>
            <p:nvPr/>
          </p:nvSpPr>
          <p:spPr>
            <a:xfrm>
              <a:off x="480601" y="1579904"/>
              <a:ext cx="2202024" cy="927940"/>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98701">
                        <a:schemeClr val="bg1"/>
                      </a:gs>
                      <a:gs pos="0">
                        <a:schemeClr val="bg1"/>
                      </a:gs>
                    </a:gsLst>
                    <a:lin ang="5400000" scaled="0"/>
                  </a:gradFill>
                </a:rPr>
                <a:t>Middleware platforms</a:t>
              </a:r>
            </a:p>
            <a:p>
              <a:pPr>
                <a:lnSpc>
                  <a:spcPct val="90000"/>
                </a:lnSpc>
                <a:spcBef>
                  <a:spcPts val="408"/>
                </a:spcBef>
              </a:pPr>
              <a:r>
                <a:rPr lang="en-US" sz="2000" dirty="0">
                  <a:gradFill>
                    <a:gsLst>
                      <a:gs pos="98701">
                        <a:schemeClr val="bg1"/>
                      </a:gs>
                      <a:gs pos="0">
                        <a:schemeClr val="bg1"/>
                      </a:gs>
                    </a:gsLst>
                    <a:lin ang="5400000" scaled="0"/>
                  </a:gradFill>
                  <a:latin typeface="+mj-lt"/>
                </a:rPr>
                <a:t>Middleware (e.g., </a:t>
              </a:r>
              <a:r>
                <a:rPr lang="en-US" sz="2000" dirty="0" err="1">
                  <a:gradFill>
                    <a:gsLst>
                      <a:gs pos="98701">
                        <a:schemeClr val="bg1"/>
                      </a:gs>
                      <a:gs pos="0">
                        <a:schemeClr val="bg1"/>
                      </a:gs>
                    </a:gsLst>
                    <a:lin ang="5400000" scaled="0"/>
                  </a:gradFill>
                  <a:latin typeface="+mj-lt"/>
                </a:rPr>
                <a:t>Xamarin</a:t>
              </a:r>
              <a:r>
                <a:rPr lang="en-US" sz="2000" dirty="0">
                  <a:gradFill>
                    <a:gsLst>
                      <a:gs pos="98701">
                        <a:schemeClr val="bg1"/>
                      </a:gs>
                      <a:gs pos="0">
                        <a:schemeClr val="bg1"/>
                      </a:gs>
                    </a:gsLst>
                    <a:lin ang="5400000" scaled="0"/>
                  </a:gradFill>
                  <a:latin typeface="+mj-lt"/>
                </a:rPr>
                <a:t>)</a:t>
              </a:r>
            </a:p>
            <a:p>
              <a:pPr>
                <a:lnSpc>
                  <a:spcPct val="90000"/>
                </a:lnSpc>
                <a:spcBef>
                  <a:spcPts val="408"/>
                </a:spcBef>
              </a:pPr>
              <a:r>
                <a:rPr lang="en-US" sz="2000" dirty="0">
                  <a:gradFill>
                    <a:gsLst>
                      <a:gs pos="98701">
                        <a:schemeClr val="bg1"/>
                      </a:gs>
                      <a:gs pos="0">
                        <a:schemeClr val="bg1"/>
                      </a:gs>
                    </a:gsLst>
                    <a:lin ang="5400000" scaled="0"/>
                  </a:gradFill>
                  <a:latin typeface="+mj-lt"/>
                </a:rPr>
                <a:t>Game engines (e.g., Unity)</a:t>
              </a:r>
            </a:p>
            <a:p>
              <a:pPr>
                <a:lnSpc>
                  <a:spcPct val="90000"/>
                </a:lnSpc>
                <a:spcBef>
                  <a:spcPts val="408"/>
                </a:spcBef>
              </a:pPr>
              <a:r>
                <a:rPr lang="en-US" sz="2000" dirty="0">
                  <a:gradFill>
                    <a:gsLst>
                      <a:gs pos="98701">
                        <a:schemeClr val="bg1"/>
                      </a:gs>
                      <a:gs pos="0">
                        <a:schemeClr val="bg1"/>
                      </a:gs>
                    </a:gsLst>
                    <a:lin ang="5400000" scaled="0"/>
                  </a:gradFill>
                  <a:latin typeface="+mj-lt"/>
                </a:rPr>
                <a:t>App middleware</a:t>
              </a:r>
            </a:p>
          </p:txBody>
        </p:sp>
        <p:sp>
          <p:nvSpPr>
            <p:cNvPr id="54" name="middleware"/>
            <p:cNvSpPr/>
            <p:nvPr/>
          </p:nvSpPr>
          <p:spPr>
            <a:xfrm>
              <a:off x="2999477" y="1579904"/>
              <a:ext cx="2397920" cy="1131634"/>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98701">
                        <a:schemeClr val="bg1"/>
                      </a:gs>
                      <a:gs pos="0">
                        <a:schemeClr val="bg1"/>
                      </a:gs>
                    </a:gsLst>
                    <a:lin ang="5400000" scaled="0"/>
                  </a:gradFill>
                </a:rPr>
                <a:t>Windows platform</a:t>
              </a:r>
            </a:p>
            <a:p>
              <a:pPr>
                <a:lnSpc>
                  <a:spcPct val="90000"/>
                </a:lnSpc>
                <a:spcBef>
                  <a:spcPts val="408"/>
                </a:spcBef>
              </a:pPr>
              <a:r>
                <a:rPr lang="en-US" sz="2000" dirty="0">
                  <a:gradFill>
                    <a:gsLst>
                      <a:gs pos="98701">
                        <a:schemeClr val="bg1"/>
                      </a:gs>
                      <a:gs pos="0">
                        <a:schemeClr val="bg1"/>
                      </a:gs>
                    </a:gsLst>
                    <a:lin ang="5400000" scaled="0"/>
                  </a:gradFill>
                  <a:latin typeface="+mj-lt"/>
                </a:rPr>
                <a:t>Universal Windows 8.x apps</a:t>
              </a:r>
            </a:p>
            <a:p>
              <a:pPr>
                <a:lnSpc>
                  <a:spcPct val="90000"/>
                </a:lnSpc>
                <a:spcBef>
                  <a:spcPts val="408"/>
                </a:spcBef>
              </a:pPr>
              <a:r>
                <a:rPr lang="en-US" sz="2000" dirty="0">
                  <a:gradFill>
                    <a:gsLst>
                      <a:gs pos="98701">
                        <a:schemeClr val="bg1"/>
                      </a:gs>
                      <a:gs pos="0">
                        <a:schemeClr val="bg1"/>
                      </a:gs>
                    </a:gsLst>
                    <a:lin ang="5400000" scaled="0"/>
                  </a:gradFill>
                  <a:latin typeface="+mj-lt"/>
                </a:rPr>
                <a:t>Windows Phone Silverlight apps</a:t>
              </a:r>
            </a:p>
            <a:p>
              <a:pPr>
                <a:lnSpc>
                  <a:spcPct val="90000"/>
                </a:lnSpc>
                <a:spcBef>
                  <a:spcPts val="408"/>
                </a:spcBef>
              </a:pPr>
              <a:r>
                <a:rPr lang="en-US" sz="2000" dirty="0">
                  <a:gradFill>
                    <a:gsLst>
                      <a:gs pos="98701">
                        <a:schemeClr val="bg1"/>
                      </a:gs>
                      <a:gs pos="0">
                        <a:schemeClr val="bg1"/>
                      </a:gs>
                    </a:gsLst>
                    <a:lin ang="5400000" scaled="0"/>
                  </a:gradFill>
                  <a:latin typeface="+mj-lt"/>
                </a:rPr>
                <a:t>Classic applications</a:t>
              </a:r>
            </a:p>
          </p:txBody>
        </p:sp>
        <p:sp>
          <p:nvSpPr>
            <p:cNvPr id="55" name="other"/>
            <p:cNvSpPr/>
            <p:nvPr/>
          </p:nvSpPr>
          <p:spPr>
            <a:xfrm>
              <a:off x="5735975" y="2840713"/>
              <a:ext cx="2287151" cy="445109"/>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98701">
                        <a:schemeClr val="bg1"/>
                      </a:gs>
                      <a:gs pos="0">
                        <a:schemeClr val="bg1"/>
                      </a:gs>
                    </a:gsLst>
                    <a:lin ang="5400000" scaled="0"/>
                  </a:gradFill>
                </a:rPr>
                <a:t>Other mobile platforms</a:t>
              </a:r>
            </a:p>
            <a:p>
              <a:pPr>
                <a:lnSpc>
                  <a:spcPct val="90000"/>
                </a:lnSpc>
                <a:spcBef>
                  <a:spcPts val="408"/>
                </a:spcBef>
              </a:pPr>
              <a:r>
                <a:rPr lang="en-US" sz="2000" dirty="0">
                  <a:gradFill>
                    <a:gsLst>
                      <a:gs pos="98701">
                        <a:schemeClr val="bg1"/>
                      </a:gs>
                      <a:gs pos="0">
                        <a:schemeClr val="bg1"/>
                      </a:gs>
                    </a:gsLst>
                    <a:lin ang="5400000" scaled="0"/>
                  </a:gradFill>
                  <a:latin typeface="+mj-lt"/>
                </a:rPr>
                <a:t>Android apps and iOS apps</a:t>
              </a:r>
            </a:p>
          </p:txBody>
        </p:sp>
        <p:sp>
          <p:nvSpPr>
            <p:cNvPr id="56" name="web"/>
            <p:cNvSpPr/>
            <p:nvPr/>
          </p:nvSpPr>
          <p:spPr>
            <a:xfrm>
              <a:off x="5738416" y="1579904"/>
              <a:ext cx="2090503" cy="1131634"/>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98701">
                        <a:schemeClr val="bg1"/>
                      </a:gs>
                      <a:gs pos="0">
                        <a:schemeClr val="bg1"/>
                      </a:gs>
                    </a:gsLst>
                    <a:lin ang="5400000" scaled="0"/>
                  </a:gradFill>
                </a:rPr>
                <a:t>Web platform</a:t>
              </a:r>
            </a:p>
            <a:p>
              <a:pPr>
                <a:lnSpc>
                  <a:spcPct val="90000"/>
                </a:lnSpc>
                <a:spcBef>
                  <a:spcPts val="408"/>
                </a:spcBef>
              </a:pPr>
              <a:r>
                <a:rPr lang="en-US" sz="2000" dirty="0">
                  <a:gradFill>
                    <a:gsLst>
                      <a:gs pos="98701">
                        <a:schemeClr val="bg1"/>
                      </a:gs>
                      <a:gs pos="0">
                        <a:schemeClr val="bg1"/>
                      </a:gs>
                    </a:gsLst>
                    <a:lin ang="5400000" scaled="0"/>
                  </a:gradFill>
                  <a:latin typeface="+mj-lt"/>
                </a:rPr>
                <a:t>Web apps</a:t>
              </a:r>
            </a:p>
            <a:p>
              <a:pPr>
                <a:lnSpc>
                  <a:spcPct val="90000"/>
                </a:lnSpc>
                <a:spcBef>
                  <a:spcPts val="408"/>
                </a:spcBef>
              </a:pPr>
              <a:r>
                <a:rPr lang="en-US" sz="2000" dirty="0">
                  <a:gradFill>
                    <a:gsLst>
                      <a:gs pos="98701">
                        <a:schemeClr val="bg1"/>
                      </a:gs>
                      <a:gs pos="0">
                        <a:schemeClr val="bg1"/>
                      </a:gs>
                    </a:gsLst>
                    <a:lin ang="5400000" scaled="0"/>
                  </a:gradFill>
                  <a:latin typeface="+mj-lt"/>
                </a:rPr>
                <a:t>Hybrid web apps (Cordova)</a:t>
              </a:r>
            </a:p>
            <a:p>
              <a:pPr>
                <a:lnSpc>
                  <a:spcPct val="90000"/>
                </a:lnSpc>
                <a:spcBef>
                  <a:spcPts val="408"/>
                </a:spcBef>
              </a:pPr>
              <a:r>
                <a:rPr lang="en-US" sz="2000" dirty="0">
                  <a:gradFill>
                    <a:gsLst>
                      <a:gs pos="98701">
                        <a:schemeClr val="bg1"/>
                      </a:gs>
                      <a:gs pos="0">
                        <a:schemeClr val="bg1"/>
                      </a:gs>
                    </a:gsLst>
                    <a:lin ang="5400000" scaled="0"/>
                  </a:gradFill>
                  <a:latin typeface="+mj-lt"/>
                </a:rPr>
                <a:t>Hosted web apps</a:t>
              </a:r>
            </a:p>
          </p:txBody>
        </p:sp>
      </p:grpSp>
      <p:grpSp>
        <p:nvGrpSpPr>
          <p:cNvPr id="89" name="cover"/>
          <p:cNvGrpSpPr/>
          <p:nvPr/>
        </p:nvGrpSpPr>
        <p:grpSpPr>
          <a:xfrm>
            <a:off x="587652" y="1996501"/>
            <a:ext cx="10532372" cy="2312946"/>
            <a:chOff x="-9131454" y="1468149"/>
            <a:chExt cx="7745094" cy="1700850"/>
          </a:xfrm>
        </p:grpSpPr>
        <p:sp>
          <p:nvSpPr>
            <p:cNvPr id="90" name="Rectangle 60"/>
            <p:cNvSpPr/>
            <p:nvPr/>
          </p:nvSpPr>
          <p:spPr>
            <a:xfrm>
              <a:off x="-9131454" y="1529104"/>
              <a:ext cx="2539559" cy="1639895"/>
            </a:xfrm>
            <a:prstGeom prst="rect">
              <a:avLst/>
            </a:prstGeom>
            <a:solidFill>
              <a:srgbClr val="5252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91" name="Rectangle 61"/>
            <p:cNvSpPr/>
            <p:nvPr/>
          </p:nvSpPr>
          <p:spPr>
            <a:xfrm>
              <a:off x="-6729764" y="1468149"/>
              <a:ext cx="5343404" cy="1329079"/>
            </a:xfrm>
            <a:prstGeom prst="rect">
              <a:avLst/>
            </a:prstGeom>
            <a:solidFill>
              <a:srgbClr val="5252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grpSp>
        <p:nvGrpSpPr>
          <p:cNvPr id="39" name="Bridge"/>
          <p:cNvGrpSpPr/>
          <p:nvPr/>
        </p:nvGrpSpPr>
        <p:grpSpPr>
          <a:xfrm>
            <a:off x="-416952" y="4514060"/>
            <a:ext cx="13270377" cy="1265059"/>
            <a:chOff x="-613786" y="2202542"/>
            <a:chExt cx="9758516" cy="930275"/>
          </a:xfrm>
          <a:solidFill>
            <a:schemeClr val="accent2"/>
          </a:solidFill>
        </p:grpSpPr>
        <p:grpSp>
          <p:nvGrpSpPr>
            <p:cNvPr id="3" name="Group 4"/>
            <p:cNvGrpSpPr>
              <a:grpSpLocks noChangeAspect="1"/>
            </p:cNvGrpSpPr>
            <p:nvPr/>
          </p:nvGrpSpPr>
          <p:grpSpPr bwMode="auto">
            <a:xfrm>
              <a:off x="6631401" y="2202542"/>
              <a:ext cx="2513329" cy="930275"/>
              <a:chOff x="-1080" y="155"/>
              <a:chExt cx="7916" cy="2930"/>
            </a:xfrm>
            <a:grpFill/>
          </p:grpSpPr>
          <p:sp>
            <p:nvSpPr>
              <p:cNvPr id="1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19" name="Group 4"/>
            <p:cNvGrpSpPr>
              <a:grpSpLocks noChangeAspect="1"/>
            </p:cNvGrpSpPr>
            <p:nvPr/>
          </p:nvGrpSpPr>
          <p:grpSpPr bwMode="auto">
            <a:xfrm>
              <a:off x="4217132" y="2202542"/>
              <a:ext cx="2513329" cy="930275"/>
              <a:chOff x="-1080" y="155"/>
              <a:chExt cx="7916" cy="2930"/>
            </a:xfrm>
            <a:grpFill/>
          </p:grpSpPr>
          <p:sp>
            <p:nvSpPr>
              <p:cNvPr id="20"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1"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2"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3"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24" name="Group 4"/>
            <p:cNvGrpSpPr>
              <a:grpSpLocks noChangeAspect="1"/>
            </p:cNvGrpSpPr>
            <p:nvPr/>
          </p:nvGrpSpPr>
          <p:grpSpPr bwMode="auto">
            <a:xfrm>
              <a:off x="1802863" y="2202542"/>
              <a:ext cx="2513329" cy="930275"/>
              <a:chOff x="-1080" y="155"/>
              <a:chExt cx="7916" cy="2930"/>
            </a:xfrm>
            <a:grpFill/>
          </p:grpSpPr>
          <p:sp>
            <p:nvSpPr>
              <p:cNvPr id="2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34" name="Group 4"/>
            <p:cNvGrpSpPr>
              <a:grpSpLocks noChangeAspect="1"/>
            </p:cNvGrpSpPr>
            <p:nvPr/>
          </p:nvGrpSpPr>
          <p:grpSpPr bwMode="auto">
            <a:xfrm>
              <a:off x="-613786" y="2202542"/>
              <a:ext cx="2513329" cy="930275"/>
              <a:chOff x="-1080" y="155"/>
              <a:chExt cx="7916" cy="2930"/>
            </a:xfrm>
            <a:grpFill/>
          </p:grpSpPr>
          <p:sp>
            <p:nvSpPr>
              <p:cNvPr id="3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cxnSp>
        <p:nvCxnSpPr>
          <p:cNvPr id="98" name="Straight Connector 97"/>
          <p:cNvCxnSpPr/>
          <p:nvPr/>
        </p:nvCxnSpPr>
        <p:spPr>
          <a:xfrm>
            <a:off x="640382" y="5769250"/>
            <a:ext cx="4713347"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862960" y="5779119"/>
            <a:ext cx="2368516"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0481567" y="5779119"/>
            <a:ext cx="2368516"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bwMode="auto">
          <a:xfrm rot="16200000">
            <a:off x="12665372" y="3941615"/>
            <a:ext cx="922543" cy="2752464"/>
          </a:xfrm>
          <a:custGeom>
            <a:avLst/>
            <a:gdLst>
              <a:gd name="connsiteX0" fmla="*/ 678402 w 678402"/>
              <a:gd name="connsiteY0" fmla="*/ 1070652 h 2024054"/>
              <a:gd name="connsiteX1" fmla="*/ 339201 w 678402"/>
              <a:gd name="connsiteY1" fmla="*/ 2024054 h 2024054"/>
              <a:gd name="connsiteX2" fmla="*/ 0 w 678402"/>
              <a:gd name="connsiteY2" fmla="*/ 2024054 h 2024054"/>
              <a:gd name="connsiteX3" fmla="*/ 0 w 678402"/>
              <a:gd name="connsiteY3" fmla="*/ 117250 h 2024054"/>
              <a:gd name="connsiteX4" fmla="*/ 1 w 678402"/>
              <a:gd name="connsiteY4" fmla="*/ 117250 h 2024054"/>
              <a:gd name="connsiteX5" fmla="*/ 1 w 678402"/>
              <a:gd name="connsiteY5" fmla="*/ 0 h 2024054"/>
              <a:gd name="connsiteX6" fmla="*/ 107420 w 678402"/>
              <a:gd name="connsiteY6" fmla="*/ 0 h 2024054"/>
              <a:gd name="connsiteX7" fmla="*/ 149232 w 678402"/>
              <a:gd name="connsiteY7" fmla="*/ 23727 h 2024054"/>
              <a:gd name="connsiteX8" fmla="*/ 159473 w 678402"/>
              <a:gd name="connsiteY8" fmla="*/ 43132 h 2024054"/>
              <a:gd name="connsiteX9" fmla="*/ 202311 w 678402"/>
              <a:gd name="connsiteY9" fmla="*/ 43132 h 2024054"/>
              <a:gd name="connsiteX10" fmla="*/ 244123 w 678402"/>
              <a:gd name="connsiteY10" fmla="*/ 66859 h 2024054"/>
              <a:gd name="connsiteX11" fmla="*/ 270715 w 678402"/>
              <a:gd name="connsiteY11" fmla="*/ 117250 h 2024054"/>
              <a:gd name="connsiteX12" fmla="*/ 339201 w 678402"/>
              <a:gd name="connsiteY12" fmla="*/ 117250 h 2024054"/>
              <a:gd name="connsiteX13" fmla="*/ 678402 w 678402"/>
              <a:gd name="connsiteY13" fmla="*/ 1070652 h 202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402" h="2024054">
                <a:moveTo>
                  <a:pt x="678402" y="1070652"/>
                </a:moveTo>
                <a:cubicBezTo>
                  <a:pt x="678402" y="1597201"/>
                  <a:pt x="526537" y="2024054"/>
                  <a:pt x="339201" y="2024054"/>
                </a:cubicBezTo>
                <a:lnTo>
                  <a:pt x="0" y="2024054"/>
                </a:lnTo>
                <a:lnTo>
                  <a:pt x="0" y="117250"/>
                </a:lnTo>
                <a:lnTo>
                  <a:pt x="1" y="117250"/>
                </a:lnTo>
                <a:lnTo>
                  <a:pt x="1" y="0"/>
                </a:lnTo>
                <a:lnTo>
                  <a:pt x="107420" y="0"/>
                </a:lnTo>
                <a:cubicBezTo>
                  <a:pt x="122252" y="0"/>
                  <a:pt x="136381" y="8449"/>
                  <a:pt x="149232" y="23727"/>
                </a:cubicBezTo>
                <a:lnTo>
                  <a:pt x="159473" y="43132"/>
                </a:lnTo>
                <a:lnTo>
                  <a:pt x="202311" y="43132"/>
                </a:lnTo>
                <a:cubicBezTo>
                  <a:pt x="217143" y="43132"/>
                  <a:pt x="231272" y="51581"/>
                  <a:pt x="244123" y="66859"/>
                </a:cubicBezTo>
                <a:lnTo>
                  <a:pt x="270715" y="117250"/>
                </a:lnTo>
                <a:lnTo>
                  <a:pt x="339201" y="117250"/>
                </a:lnTo>
                <a:cubicBezTo>
                  <a:pt x="526537" y="117250"/>
                  <a:pt x="678402" y="544103"/>
                  <a:pt x="678402" y="1070652"/>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Freeform 69"/>
          <p:cNvSpPr/>
          <p:nvPr/>
        </p:nvSpPr>
        <p:spPr bwMode="auto">
          <a:xfrm rot="5400000" flipH="1">
            <a:off x="-1012006" y="3941615"/>
            <a:ext cx="922543" cy="2752464"/>
          </a:xfrm>
          <a:custGeom>
            <a:avLst/>
            <a:gdLst>
              <a:gd name="connsiteX0" fmla="*/ 678402 w 678402"/>
              <a:gd name="connsiteY0" fmla="*/ 1070652 h 2024054"/>
              <a:gd name="connsiteX1" fmla="*/ 339201 w 678402"/>
              <a:gd name="connsiteY1" fmla="*/ 2024054 h 2024054"/>
              <a:gd name="connsiteX2" fmla="*/ 0 w 678402"/>
              <a:gd name="connsiteY2" fmla="*/ 2024054 h 2024054"/>
              <a:gd name="connsiteX3" fmla="*/ 0 w 678402"/>
              <a:gd name="connsiteY3" fmla="*/ 117250 h 2024054"/>
              <a:gd name="connsiteX4" fmla="*/ 1 w 678402"/>
              <a:gd name="connsiteY4" fmla="*/ 117250 h 2024054"/>
              <a:gd name="connsiteX5" fmla="*/ 1 w 678402"/>
              <a:gd name="connsiteY5" fmla="*/ 0 h 2024054"/>
              <a:gd name="connsiteX6" fmla="*/ 107420 w 678402"/>
              <a:gd name="connsiteY6" fmla="*/ 0 h 2024054"/>
              <a:gd name="connsiteX7" fmla="*/ 149232 w 678402"/>
              <a:gd name="connsiteY7" fmla="*/ 23727 h 2024054"/>
              <a:gd name="connsiteX8" fmla="*/ 159473 w 678402"/>
              <a:gd name="connsiteY8" fmla="*/ 43132 h 2024054"/>
              <a:gd name="connsiteX9" fmla="*/ 202311 w 678402"/>
              <a:gd name="connsiteY9" fmla="*/ 43132 h 2024054"/>
              <a:gd name="connsiteX10" fmla="*/ 244123 w 678402"/>
              <a:gd name="connsiteY10" fmla="*/ 66859 h 2024054"/>
              <a:gd name="connsiteX11" fmla="*/ 270715 w 678402"/>
              <a:gd name="connsiteY11" fmla="*/ 117250 h 2024054"/>
              <a:gd name="connsiteX12" fmla="*/ 339201 w 678402"/>
              <a:gd name="connsiteY12" fmla="*/ 117250 h 2024054"/>
              <a:gd name="connsiteX13" fmla="*/ 678402 w 678402"/>
              <a:gd name="connsiteY13" fmla="*/ 1070652 h 202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402" h="2024054">
                <a:moveTo>
                  <a:pt x="678402" y="1070652"/>
                </a:moveTo>
                <a:cubicBezTo>
                  <a:pt x="678402" y="1597201"/>
                  <a:pt x="526537" y="2024054"/>
                  <a:pt x="339201" y="2024054"/>
                </a:cubicBezTo>
                <a:lnTo>
                  <a:pt x="0" y="2024054"/>
                </a:lnTo>
                <a:lnTo>
                  <a:pt x="0" y="117250"/>
                </a:lnTo>
                <a:lnTo>
                  <a:pt x="1" y="117250"/>
                </a:lnTo>
                <a:lnTo>
                  <a:pt x="1" y="0"/>
                </a:lnTo>
                <a:lnTo>
                  <a:pt x="107420" y="0"/>
                </a:lnTo>
                <a:cubicBezTo>
                  <a:pt x="122252" y="0"/>
                  <a:pt x="136381" y="8449"/>
                  <a:pt x="149232" y="23727"/>
                </a:cubicBezTo>
                <a:lnTo>
                  <a:pt x="159473" y="43132"/>
                </a:lnTo>
                <a:lnTo>
                  <a:pt x="202311" y="43132"/>
                </a:lnTo>
                <a:cubicBezTo>
                  <a:pt x="217143" y="43132"/>
                  <a:pt x="231272" y="51581"/>
                  <a:pt x="244123" y="66859"/>
                </a:cubicBezTo>
                <a:lnTo>
                  <a:pt x="270715" y="117250"/>
                </a:lnTo>
                <a:lnTo>
                  <a:pt x="339201" y="117250"/>
                </a:lnTo>
                <a:cubicBezTo>
                  <a:pt x="526537" y="117250"/>
                  <a:pt x="678402" y="544103"/>
                  <a:pt x="678402" y="1070652"/>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Mobile platform</a:t>
            </a:r>
            <a:endParaRPr lang="en-US" dirty="0"/>
          </a:p>
        </p:txBody>
      </p:sp>
      <p:sp>
        <p:nvSpPr>
          <p:cNvPr id="71" name="TextBox 70"/>
          <p:cNvSpPr txBox="1"/>
          <p:nvPr/>
        </p:nvSpPr>
        <p:spPr>
          <a:xfrm>
            <a:off x="275480" y="1028409"/>
            <a:ext cx="11885514" cy="633747"/>
          </a:xfrm>
          <a:prstGeom prst="rect">
            <a:avLst/>
          </a:prstGeom>
          <a:noFill/>
        </p:spPr>
        <p:txBody>
          <a:bodyPr wrap="square" lIns="186521" tIns="149217" rIns="186521" bIns="149217" rtlCol="0">
            <a:spAutoFit/>
          </a:bodyPr>
          <a:lstStyle/>
          <a:p>
            <a:pPr>
              <a:lnSpc>
                <a:spcPct val="90000"/>
              </a:lnSpc>
              <a:spcBef>
                <a:spcPts val="816"/>
              </a:spcBef>
            </a:pPr>
            <a:r>
              <a:rPr lang="en-US" sz="2400" spc="-102" dirty="0">
                <a:ln w="3175">
                  <a:noFill/>
                </a:ln>
                <a:gradFill>
                  <a:gsLst>
                    <a:gs pos="0">
                      <a:schemeClr val="tx2"/>
                    </a:gs>
                    <a:gs pos="100000">
                      <a:schemeClr val="tx2"/>
                    </a:gs>
                  </a:gsLst>
                  <a:lin ang="5400000" scaled="0"/>
                </a:gradFill>
                <a:latin typeface="+mj-lt"/>
                <a:cs typeface="Segoe UI" pitchFamily="34" charset="0"/>
              </a:rPr>
              <a:t>Wherever your code was born, you can bring it to Windows</a:t>
            </a:r>
          </a:p>
        </p:txBody>
      </p:sp>
    </p:spTree>
    <p:extLst>
      <p:ext uri="{BB962C8B-B14F-4D97-AF65-F5344CB8AC3E}">
        <p14:creationId xmlns:p14="http://schemas.microsoft.com/office/powerpoint/2010/main" val="18701287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Android and iOS apps</a:t>
            </a:r>
          </a:p>
        </p:txBody>
      </p:sp>
      <p:sp>
        <p:nvSpPr>
          <p:cNvPr id="4" name="Text Placeholder 3"/>
          <p:cNvSpPr>
            <a:spLocks noGrp="1"/>
          </p:cNvSpPr>
          <p:nvPr>
            <p:ph type="body" sz="quarter" idx="10"/>
          </p:nvPr>
        </p:nvSpPr>
        <p:spPr>
          <a:xfrm>
            <a:off x="5578163" y="1662156"/>
            <a:ext cx="6766551" cy="5165710"/>
          </a:xfrm>
        </p:spPr>
        <p:txBody>
          <a:bodyPr lIns="182880" tIns="146304" rIns="182880" bIns="146304"/>
          <a:lstStyle/>
          <a:p>
            <a:r>
              <a:rPr lang="en-US" sz="2720" dirty="0">
                <a:gradFill>
                  <a:gsLst>
                    <a:gs pos="0">
                      <a:schemeClr val="accent1"/>
                    </a:gs>
                    <a:gs pos="100000">
                      <a:schemeClr val="accent1"/>
                    </a:gs>
                  </a:gsLst>
                  <a:lin ang="5400000" scaled="1"/>
                </a:gradFill>
              </a:rPr>
              <a:t>Porting guidance</a:t>
            </a:r>
          </a:p>
          <a:p>
            <a:pPr marL="342900" lvl="1" indent="-342900">
              <a:buFont typeface="Arial" panose="020B0604020202020204" pitchFamily="34" charset="0"/>
              <a:buChar char="•"/>
            </a:pPr>
            <a:r>
              <a:rPr lang="en-US" sz="2400" dirty="0"/>
              <a:t>Concept map to translate between platforms</a:t>
            </a:r>
          </a:p>
          <a:p>
            <a:pPr marL="342900" lvl="1" indent="-342900">
              <a:buFont typeface="Arial" panose="020B0604020202020204" pitchFamily="34" charset="0"/>
              <a:buChar char="•"/>
            </a:pPr>
            <a:r>
              <a:rPr lang="en-US" sz="2400" dirty="0"/>
              <a:t>Broken out into 15 sections</a:t>
            </a:r>
          </a:p>
          <a:p>
            <a:pPr marL="342900" lvl="1" indent="-342900">
              <a:buFont typeface="Arial" panose="020B0604020202020204" pitchFamily="34" charset="0"/>
              <a:buChar char="•"/>
            </a:pPr>
            <a:r>
              <a:rPr lang="en-US" sz="2400" dirty="0"/>
              <a:t>Quickly see the differences</a:t>
            </a:r>
          </a:p>
          <a:p>
            <a:pPr marL="342900" lvl="1" indent="-342900">
              <a:buFont typeface="Arial" panose="020B0604020202020204" pitchFamily="34" charset="0"/>
              <a:buChar char="•"/>
            </a:pPr>
            <a:r>
              <a:rPr lang="en-US" sz="2400" dirty="0"/>
              <a:t>Dive deeper into additional documentation</a:t>
            </a:r>
          </a:p>
          <a:p>
            <a:pPr marL="342900" lvl="1" indent="-342900">
              <a:buFont typeface="Arial" panose="020B0604020202020204" pitchFamily="34" charset="0"/>
              <a:buChar char="•"/>
            </a:pPr>
            <a:r>
              <a:rPr lang="en-US" sz="2400" dirty="0">
                <a:hlinkClick r:id="rId3"/>
              </a:rPr>
              <a:t>http://aka.ms/UWPPortingMap</a:t>
            </a:r>
            <a:endParaRPr lang="en-US" sz="2400" dirty="0"/>
          </a:p>
          <a:p>
            <a:br>
              <a:rPr lang="en-US" sz="2720" dirty="0">
                <a:gradFill>
                  <a:gsLst>
                    <a:gs pos="0">
                      <a:schemeClr val="accent1"/>
                    </a:gs>
                    <a:gs pos="100000">
                      <a:schemeClr val="accent1"/>
                    </a:gs>
                  </a:gsLst>
                  <a:lin ang="5400000" scaled="1"/>
                </a:gradFill>
              </a:rPr>
            </a:br>
            <a:r>
              <a:rPr lang="en-US" sz="2720" dirty="0">
                <a:gradFill>
                  <a:gsLst>
                    <a:gs pos="0">
                      <a:schemeClr val="accent1"/>
                    </a:gs>
                    <a:gs pos="100000">
                      <a:schemeClr val="accent1"/>
                    </a:gs>
                  </a:gsLst>
                  <a:lin ang="5400000" scaled="1"/>
                </a:gradFill>
              </a:rPr>
              <a:t>Additional porting resources</a:t>
            </a:r>
          </a:p>
          <a:p>
            <a:pPr marL="342900" lvl="1" indent="-342900">
              <a:buFont typeface="Arial" panose="020B0604020202020204" pitchFamily="34" charset="0"/>
              <a:buChar char="•"/>
            </a:pPr>
            <a:r>
              <a:rPr lang="en-US" sz="2400" dirty="0">
                <a:hlinkClick r:id="rId4"/>
              </a:rPr>
              <a:t>What’s a Universal Windows Platform app?</a:t>
            </a:r>
            <a:endParaRPr lang="en-US" sz="2400" dirty="0"/>
          </a:p>
          <a:p>
            <a:pPr marL="342900" lvl="1" indent="-342900">
              <a:buFont typeface="Arial" panose="020B0604020202020204" pitchFamily="34" charset="0"/>
              <a:buChar char="•"/>
            </a:pPr>
            <a:r>
              <a:rPr lang="en-US" sz="2400" dirty="0">
                <a:hlinkClick r:id="rId5"/>
              </a:rPr>
              <a:t>Getting started with UWP for iOS developers</a:t>
            </a:r>
            <a:endParaRPr lang="en-US" sz="2400" dirty="0"/>
          </a:p>
          <a:p>
            <a:pPr marL="342900" lvl="1" indent="-342900">
              <a:buFont typeface="Arial" panose="020B0604020202020204" pitchFamily="34" charset="0"/>
              <a:buChar char="•"/>
            </a:pPr>
            <a:r>
              <a:rPr lang="en-US" sz="2400" dirty="0">
                <a:hlinkClick r:id="rId6"/>
              </a:rPr>
              <a:t>Introduction to UWP design</a:t>
            </a:r>
            <a:endParaRPr lang="en-US" sz="2400" dirty="0"/>
          </a:p>
          <a:p>
            <a:pPr marL="342900" lvl="1" indent="-342900">
              <a:buFont typeface="Arial" panose="020B0604020202020204" pitchFamily="34" charset="0"/>
              <a:buChar char="•"/>
            </a:pPr>
            <a:r>
              <a:rPr lang="en-US" sz="2400" dirty="0">
                <a:hlinkClick r:id="rId7"/>
              </a:rPr>
              <a:t>Porting apps to Windows 10</a:t>
            </a:r>
            <a:endParaRPr lang="en-US" sz="2400" dirty="0"/>
          </a:p>
        </p:txBody>
      </p:sp>
      <p:sp>
        <p:nvSpPr>
          <p:cNvPr id="37" name="Content Placeholder 3" hidden="1"/>
          <p:cNvSpPr txBox="1">
            <a:spLocks/>
          </p:cNvSpPr>
          <p:nvPr/>
        </p:nvSpPr>
        <p:spPr>
          <a:xfrm>
            <a:off x="6675432" y="1851360"/>
            <a:ext cx="5488771" cy="4846303"/>
          </a:xfrm>
          <a:prstGeom prst="rect">
            <a:avLst/>
          </a:prstGeom>
        </p:spPr>
        <p:txBody>
          <a:bodyPr lIns="182880" tIns="146304" rIns="182880" bIns="146304"/>
          <a:lstStyle>
            <a:lvl1pPr marL="0" indent="0" algn="l" defTabSz="685800" rtl="0" eaLnBrk="1" latinLnBrk="0" hangingPunct="1">
              <a:lnSpc>
                <a:spcPct val="90000"/>
              </a:lnSpc>
              <a:spcBef>
                <a:spcPts val="1800"/>
              </a:spcBef>
              <a:buFont typeface="Arial" panose="020B0604020202020204" pitchFamily="34" charset="0"/>
              <a:buNone/>
              <a:defRPr sz="2800" b="0" kern="1200">
                <a:gradFill>
                  <a:gsLst>
                    <a:gs pos="0">
                      <a:schemeClr val="accent1"/>
                    </a:gs>
                    <a:gs pos="100000">
                      <a:schemeClr val="accent1"/>
                    </a:gs>
                  </a:gsLst>
                  <a:lin ang="5400000" scaled="1"/>
                </a:gradFill>
                <a:latin typeface="+mj-lt"/>
                <a:ea typeface="+mn-ea"/>
                <a:cs typeface="+mn-cs"/>
              </a:defRPr>
            </a:lvl1pPr>
            <a:lvl2pPr marL="0" indent="0" algn="l" defTabSz="685800" rtl="0" eaLnBrk="1" latinLnBrk="0" hangingPunct="1">
              <a:lnSpc>
                <a:spcPct val="90000"/>
              </a:lnSpc>
              <a:spcBef>
                <a:spcPts val="450"/>
              </a:spcBef>
              <a:buFont typeface="Arial" panose="020B0604020202020204" pitchFamily="34" charset="0"/>
              <a:buNone/>
              <a:defRPr sz="1400" kern="1200">
                <a:gradFill>
                  <a:gsLst>
                    <a:gs pos="0">
                      <a:schemeClr val="tx1"/>
                    </a:gs>
                    <a:gs pos="100000">
                      <a:schemeClr val="tx1"/>
                    </a:gs>
                  </a:gsLst>
                  <a:lin ang="5400000" scaled="1"/>
                </a:gra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spcBef>
                <a:spcPts val="3264"/>
              </a:spcBef>
            </a:pPr>
            <a:r>
              <a:rPr lang="en-US" sz="2720" dirty="0">
                <a:gradFill>
                  <a:gsLst>
                    <a:gs pos="33766">
                      <a:schemeClr val="accent2"/>
                    </a:gs>
                    <a:gs pos="67000">
                      <a:schemeClr val="accent2"/>
                    </a:gs>
                  </a:gsLst>
                  <a:lin ang="5400000" scaled="1"/>
                </a:gradFill>
                <a:latin typeface="+mn-lt"/>
              </a:rPr>
              <a:t>Porting guidance</a:t>
            </a:r>
          </a:p>
          <a:p>
            <a:pPr lvl="1">
              <a:spcBef>
                <a:spcPts val="600"/>
              </a:spcBef>
            </a:pPr>
            <a:r>
              <a:rPr lang="en-US" sz="1904" dirty="0">
                <a:gradFill>
                  <a:gsLst>
                    <a:gs pos="81818">
                      <a:schemeClr val="tx1"/>
                    </a:gs>
                    <a:gs pos="71000">
                      <a:schemeClr val="tx1"/>
                    </a:gs>
                  </a:gsLst>
                  <a:lin ang="5400000" scaled="0"/>
                </a:gradFill>
              </a:rPr>
              <a:t>Concept map to translate between platforms</a:t>
            </a:r>
          </a:p>
          <a:p>
            <a:pPr lvl="1">
              <a:spcBef>
                <a:spcPts val="600"/>
              </a:spcBef>
            </a:pPr>
            <a:r>
              <a:rPr lang="en-US" sz="1904" dirty="0">
                <a:gradFill>
                  <a:gsLst>
                    <a:gs pos="81818">
                      <a:schemeClr val="tx1"/>
                    </a:gs>
                    <a:gs pos="71000">
                      <a:schemeClr val="tx1"/>
                    </a:gs>
                  </a:gsLst>
                  <a:lin ang="5400000" scaled="0"/>
                </a:gradFill>
              </a:rPr>
              <a:t>Broken out into 15 sections</a:t>
            </a:r>
          </a:p>
          <a:p>
            <a:pPr lvl="1">
              <a:spcBef>
                <a:spcPts val="600"/>
              </a:spcBef>
            </a:pPr>
            <a:r>
              <a:rPr lang="en-US" sz="1904" dirty="0">
                <a:gradFill>
                  <a:gsLst>
                    <a:gs pos="81818">
                      <a:schemeClr val="tx1"/>
                    </a:gs>
                    <a:gs pos="71000">
                      <a:schemeClr val="tx1"/>
                    </a:gs>
                  </a:gsLst>
                  <a:lin ang="5400000" scaled="0"/>
                </a:gradFill>
              </a:rPr>
              <a:t>Quickly see the differences</a:t>
            </a:r>
          </a:p>
          <a:p>
            <a:pPr lvl="1">
              <a:spcBef>
                <a:spcPts val="600"/>
              </a:spcBef>
            </a:pPr>
            <a:r>
              <a:rPr lang="en-US" sz="1904" dirty="0">
                <a:gradFill>
                  <a:gsLst>
                    <a:gs pos="81818">
                      <a:schemeClr val="tx1"/>
                    </a:gs>
                    <a:gs pos="71000">
                      <a:schemeClr val="tx1"/>
                    </a:gs>
                  </a:gsLst>
                  <a:lin ang="5400000" scaled="0"/>
                </a:gradFill>
              </a:rPr>
              <a:t>Dive deeper into additional documentation</a:t>
            </a:r>
          </a:p>
          <a:p>
            <a:pPr lvl="1">
              <a:spcBef>
                <a:spcPts val="1224"/>
              </a:spcBef>
            </a:pPr>
            <a:r>
              <a:rPr lang="en-US" sz="1904" u="sng" dirty="0">
                <a:hlinkClick r:id="rId3"/>
              </a:rPr>
              <a:t>http://aka.ms/UWPPortingMap</a:t>
            </a:r>
            <a:endParaRPr lang="en-US" sz="1904" dirty="0"/>
          </a:p>
          <a:p>
            <a:pPr>
              <a:spcBef>
                <a:spcPts val="2400"/>
              </a:spcBef>
            </a:pPr>
            <a:r>
              <a:rPr lang="en-US" sz="2720" dirty="0">
                <a:gradFill>
                  <a:gsLst>
                    <a:gs pos="21429">
                      <a:schemeClr val="accent2"/>
                    </a:gs>
                    <a:gs pos="42000">
                      <a:schemeClr val="accent2"/>
                    </a:gs>
                  </a:gsLst>
                  <a:lin ang="5400000" scaled="1"/>
                </a:gradFill>
                <a:latin typeface="+mn-lt"/>
              </a:rPr>
              <a:t>Additional porting resources</a:t>
            </a:r>
          </a:p>
          <a:p>
            <a:pPr lvl="1">
              <a:spcBef>
                <a:spcPts val="600"/>
              </a:spcBef>
            </a:pPr>
            <a:r>
              <a:rPr lang="en-US" sz="1904" dirty="0">
                <a:hlinkClick r:id="rId4"/>
              </a:rPr>
              <a:t>What’s a Universal Windows Platform app?</a:t>
            </a:r>
            <a:endParaRPr lang="en-US" sz="1904" dirty="0"/>
          </a:p>
          <a:p>
            <a:pPr lvl="1">
              <a:spcBef>
                <a:spcPts val="1224"/>
              </a:spcBef>
            </a:pPr>
            <a:r>
              <a:rPr lang="en-US" sz="1904" dirty="0">
                <a:hlinkClick r:id="rId5"/>
              </a:rPr>
              <a:t>Getting started with UWP for iOS developers</a:t>
            </a:r>
            <a:endParaRPr lang="en-US" sz="1904" dirty="0"/>
          </a:p>
          <a:p>
            <a:pPr lvl="1">
              <a:spcBef>
                <a:spcPts val="1224"/>
              </a:spcBef>
            </a:pPr>
            <a:r>
              <a:rPr lang="en-US" sz="1904" dirty="0">
                <a:hlinkClick r:id="rId6"/>
              </a:rPr>
              <a:t>Introduction to UWP design</a:t>
            </a:r>
            <a:endParaRPr lang="en-US" sz="1904" dirty="0"/>
          </a:p>
          <a:p>
            <a:pPr lvl="1">
              <a:spcBef>
                <a:spcPts val="1224"/>
              </a:spcBef>
            </a:pPr>
            <a:r>
              <a:rPr lang="en-US" sz="1904" dirty="0">
                <a:hlinkClick r:id="rId7"/>
              </a:rPr>
              <a:t>Porting apps to Windows 10</a:t>
            </a:r>
            <a:endParaRPr lang="en-US" sz="1904" dirty="0"/>
          </a:p>
        </p:txBody>
      </p:sp>
      <p:pic>
        <p:nvPicPr>
          <p:cNvPr id="2" name="Picture 1"/>
          <p:cNvPicPr>
            <a:picLocks noChangeAspect="1"/>
          </p:cNvPicPr>
          <p:nvPr/>
        </p:nvPicPr>
        <p:blipFill>
          <a:blip r:embed="rId8"/>
          <a:stretch>
            <a:fillRect/>
          </a:stretch>
        </p:blipFill>
        <p:spPr>
          <a:xfrm>
            <a:off x="457580" y="1932351"/>
            <a:ext cx="4798213" cy="4211033"/>
          </a:xfrm>
          <a:prstGeom prst="rect">
            <a:avLst/>
          </a:prstGeom>
        </p:spPr>
      </p:pic>
      <p:sp>
        <p:nvSpPr>
          <p:cNvPr id="15" name="TextBox 14"/>
          <p:cNvSpPr txBox="1"/>
          <p:nvPr/>
        </p:nvSpPr>
        <p:spPr>
          <a:xfrm>
            <a:off x="275479" y="1028409"/>
            <a:ext cx="12069235" cy="633747"/>
          </a:xfrm>
          <a:prstGeom prst="rect">
            <a:avLst/>
          </a:prstGeom>
          <a:noFill/>
        </p:spPr>
        <p:txBody>
          <a:bodyPr wrap="square" lIns="186521" tIns="149217" rIns="186521" bIns="149217" rtlCol="0">
            <a:noAutofit/>
          </a:bodyPr>
          <a:lstStyle/>
          <a:p>
            <a:pPr>
              <a:lnSpc>
                <a:spcPct val="90000"/>
              </a:lnSpc>
              <a:spcBef>
                <a:spcPts val="600"/>
              </a:spcBef>
            </a:pPr>
            <a:r>
              <a:rPr lang="en-US" sz="2400" spc="-102" dirty="0">
                <a:ln w="3175">
                  <a:noFill/>
                </a:ln>
                <a:gradFill>
                  <a:gsLst>
                    <a:gs pos="0">
                      <a:schemeClr val="tx2"/>
                    </a:gs>
                    <a:gs pos="100000">
                      <a:schemeClr val="tx2"/>
                    </a:gs>
                  </a:gsLst>
                  <a:lin ang="5400000" scaled="0"/>
                </a:gradFill>
                <a:latin typeface="+mj-lt"/>
                <a:cs typeface="Segoe UI" pitchFamily="34" charset="0"/>
              </a:rPr>
              <a:t>Porting your Android and iOS apps to the Universal Windows Platform on Windows 10</a:t>
            </a:r>
          </a:p>
        </p:txBody>
      </p:sp>
      <p:grpSp>
        <p:nvGrpSpPr>
          <p:cNvPr id="16" name="Group 14"/>
          <p:cNvGrpSpPr>
            <a:grpSpLocks noChangeAspect="1"/>
          </p:cNvGrpSpPr>
          <p:nvPr/>
        </p:nvGrpSpPr>
        <p:grpSpPr bwMode="auto">
          <a:xfrm>
            <a:off x="11449134" y="482527"/>
            <a:ext cx="532558" cy="275687"/>
            <a:chOff x="926" y="608"/>
            <a:chExt cx="3906" cy="2022"/>
          </a:xfrm>
          <a:solidFill>
            <a:schemeClr val="tx2"/>
          </a:solidFill>
        </p:grpSpPr>
        <p:sp>
          <p:nvSpPr>
            <p:cNvPr id="17" name="Rectangle 15"/>
            <p:cNvSpPr>
              <a:spLocks noChangeArrowheads="1"/>
            </p:cNvSpPr>
            <p:nvPr/>
          </p:nvSpPr>
          <p:spPr bwMode="auto">
            <a:xfrm>
              <a:off x="3621" y="2023"/>
              <a:ext cx="404" cy="2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8" name="Rectangle 16"/>
            <p:cNvSpPr>
              <a:spLocks noChangeArrowheads="1"/>
            </p:cNvSpPr>
            <p:nvPr/>
          </p:nvSpPr>
          <p:spPr bwMode="auto">
            <a:xfrm>
              <a:off x="1266" y="2023"/>
              <a:ext cx="284" cy="2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9" name="Freeform 17"/>
            <p:cNvSpPr>
              <a:spLocks noEditPoints="1"/>
            </p:cNvSpPr>
            <p:nvPr/>
          </p:nvSpPr>
          <p:spPr bwMode="auto">
            <a:xfrm>
              <a:off x="926" y="608"/>
              <a:ext cx="3906" cy="2022"/>
            </a:xfrm>
            <a:custGeom>
              <a:avLst/>
              <a:gdLst>
                <a:gd name="T0" fmla="*/ 1566 w 1651"/>
                <a:gd name="T1" fmla="*/ 171 h 853"/>
                <a:gd name="T2" fmla="*/ 1395 w 1651"/>
                <a:gd name="T3" fmla="*/ 171 h 853"/>
                <a:gd name="T4" fmla="*/ 1395 w 1651"/>
                <a:gd name="T5" fmla="*/ 0 h 853"/>
                <a:gd name="T6" fmla="*/ 457 w 1651"/>
                <a:gd name="T7" fmla="*/ 0 h 853"/>
                <a:gd name="T8" fmla="*/ 457 w 1651"/>
                <a:gd name="T9" fmla="*/ 537 h 853"/>
                <a:gd name="T10" fmla="*/ 408 w 1651"/>
                <a:gd name="T11" fmla="*/ 589 h 853"/>
                <a:gd name="T12" fmla="*/ 408 w 1651"/>
                <a:gd name="T13" fmla="*/ 285 h 853"/>
                <a:gd name="T14" fmla="*/ 0 w 1651"/>
                <a:gd name="T15" fmla="*/ 285 h 853"/>
                <a:gd name="T16" fmla="*/ 0 w 1651"/>
                <a:gd name="T17" fmla="*/ 853 h 853"/>
                <a:gd name="T18" fmla="*/ 372 w 1651"/>
                <a:gd name="T19" fmla="*/ 853 h 853"/>
                <a:gd name="T20" fmla="*/ 408 w 1651"/>
                <a:gd name="T21" fmla="*/ 853 h 853"/>
                <a:gd name="T22" fmla="*/ 884 w 1651"/>
                <a:gd name="T23" fmla="*/ 853 h 853"/>
                <a:gd name="T24" fmla="*/ 926 w 1651"/>
                <a:gd name="T25" fmla="*/ 853 h 853"/>
                <a:gd name="T26" fmla="*/ 1566 w 1651"/>
                <a:gd name="T27" fmla="*/ 853 h 853"/>
                <a:gd name="T28" fmla="*/ 1626 w 1651"/>
                <a:gd name="T29" fmla="*/ 827 h 853"/>
                <a:gd name="T30" fmla="*/ 1651 w 1651"/>
                <a:gd name="T31" fmla="*/ 767 h 853"/>
                <a:gd name="T32" fmla="*/ 1651 w 1651"/>
                <a:gd name="T33" fmla="*/ 255 h 853"/>
                <a:gd name="T34" fmla="*/ 1566 w 1651"/>
                <a:gd name="T35" fmla="*/ 171 h 853"/>
                <a:gd name="T36" fmla="*/ 320 w 1651"/>
                <a:gd name="T37" fmla="*/ 765 h 853"/>
                <a:gd name="T38" fmla="*/ 88 w 1651"/>
                <a:gd name="T39" fmla="*/ 765 h 853"/>
                <a:gd name="T40" fmla="*/ 88 w 1651"/>
                <a:gd name="T41" fmla="*/ 373 h 853"/>
                <a:gd name="T42" fmla="*/ 320 w 1651"/>
                <a:gd name="T43" fmla="*/ 373 h 853"/>
                <a:gd name="T44" fmla="*/ 320 w 1651"/>
                <a:gd name="T45" fmla="*/ 765 h 853"/>
                <a:gd name="T46" fmla="*/ 798 w 1651"/>
                <a:gd name="T47" fmla="*/ 768 h 853"/>
                <a:gd name="T48" fmla="*/ 408 w 1651"/>
                <a:gd name="T49" fmla="*/ 768 h 853"/>
                <a:gd name="T50" fmla="*/ 408 w 1651"/>
                <a:gd name="T51" fmla="*/ 713 h 853"/>
                <a:gd name="T52" fmla="*/ 518 w 1651"/>
                <a:gd name="T53" fmla="*/ 597 h 853"/>
                <a:gd name="T54" fmla="*/ 798 w 1651"/>
                <a:gd name="T55" fmla="*/ 597 h 853"/>
                <a:gd name="T56" fmla="*/ 798 w 1651"/>
                <a:gd name="T57" fmla="*/ 768 h 853"/>
                <a:gd name="T58" fmla="*/ 798 w 1651"/>
                <a:gd name="T59" fmla="*/ 256 h 853"/>
                <a:gd name="T60" fmla="*/ 798 w 1651"/>
                <a:gd name="T61" fmla="*/ 512 h 853"/>
                <a:gd name="T62" fmla="*/ 543 w 1651"/>
                <a:gd name="T63" fmla="*/ 512 h 853"/>
                <a:gd name="T64" fmla="*/ 543 w 1651"/>
                <a:gd name="T65" fmla="*/ 85 h 853"/>
                <a:gd name="T66" fmla="*/ 1310 w 1651"/>
                <a:gd name="T67" fmla="*/ 85 h 853"/>
                <a:gd name="T68" fmla="*/ 1310 w 1651"/>
                <a:gd name="T69" fmla="*/ 171 h 853"/>
                <a:gd name="T70" fmla="*/ 884 w 1651"/>
                <a:gd name="T71" fmla="*/ 171 h 853"/>
                <a:gd name="T72" fmla="*/ 798 w 1651"/>
                <a:gd name="T73" fmla="*/ 256 h 853"/>
                <a:gd name="T74" fmla="*/ 1566 w 1651"/>
                <a:gd name="T75" fmla="*/ 768 h 853"/>
                <a:gd name="T76" fmla="*/ 926 w 1651"/>
                <a:gd name="T77" fmla="*/ 768 h 853"/>
                <a:gd name="T78" fmla="*/ 884 w 1651"/>
                <a:gd name="T79" fmla="*/ 768 h 853"/>
                <a:gd name="T80" fmla="*/ 884 w 1651"/>
                <a:gd name="T81" fmla="*/ 256 h 853"/>
                <a:gd name="T82" fmla="*/ 1566 w 1651"/>
                <a:gd name="T83" fmla="*/ 255 h 853"/>
                <a:gd name="T84" fmla="*/ 1566 w 1651"/>
                <a:gd name="T85" fmla="*/ 76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51" h="853">
                  <a:moveTo>
                    <a:pt x="1566" y="171"/>
                  </a:moveTo>
                  <a:cubicBezTo>
                    <a:pt x="1395" y="171"/>
                    <a:pt x="1395" y="171"/>
                    <a:pt x="1395" y="171"/>
                  </a:cubicBezTo>
                  <a:cubicBezTo>
                    <a:pt x="1395" y="0"/>
                    <a:pt x="1395" y="0"/>
                    <a:pt x="1395" y="0"/>
                  </a:cubicBezTo>
                  <a:cubicBezTo>
                    <a:pt x="457" y="0"/>
                    <a:pt x="457" y="0"/>
                    <a:pt x="457" y="0"/>
                  </a:cubicBezTo>
                  <a:cubicBezTo>
                    <a:pt x="457" y="537"/>
                    <a:pt x="457" y="537"/>
                    <a:pt x="457" y="537"/>
                  </a:cubicBezTo>
                  <a:cubicBezTo>
                    <a:pt x="408" y="589"/>
                    <a:pt x="408" y="589"/>
                    <a:pt x="408" y="589"/>
                  </a:cubicBezTo>
                  <a:cubicBezTo>
                    <a:pt x="408" y="285"/>
                    <a:pt x="408" y="285"/>
                    <a:pt x="408" y="285"/>
                  </a:cubicBezTo>
                  <a:cubicBezTo>
                    <a:pt x="0" y="285"/>
                    <a:pt x="0" y="285"/>
                    <a:pt x="0" y="285"/>
                  </a:cubicBezTo>
                  <a:cubicBezTo>
                    <a:pt x="0" y="853"/>
                    <a:pt x="0" y="853"/>
                    <a:pt x="0" y="853"/>
                  </a:cubicBezTo>
                  <a:cubicBezTo>
                    <a:pt x="372" y="853"/>
                    <a:pt x="372" y="853"/>
                    <a:pt x="372" y="853"/>
                  </a:cubicBezTo>
                  <a:cubicBezTo>
                    <a:pt x="408" y="853"/>
                    <a:pt x="408" y="853"/>
                    <a:pt x="408" y="853"/>
                  </a:cubicBezTo>
                  <a:cubicBezTo>
                    <a:pt x="884" y="853"/>
                    <a:pt x="884" y="853"/>
                    <a:pt x="884" y="853"/>
                  </a:cubicBezTo>
                  <a:cubicBezTo>
                    <a:pt x="926" y="853"/>
                    <a:pt x="926" y="853"/>
                    <a:pt x="926" y="853"/>
                  </a:cubicBezTo>
                  <a:cubicBezTo>
                    <a:pt x="1566" y="853"/>
                    <a:pt x="1566" y="853"/>
                    <a:pt x="1566" y="853"/>
                  </a:cubicBezTo>
                  <a:cubicBezTo>
                    <a:pt x="1589" y="853"/>
                    <a:pt x="1610" y="844"/>
                    <a:pt x="1626" y="827"/>
                  </a:cubicBezTo>
                  <a:cubicBezTo>
                    <a:pt x="1643" y="811"/>
                    <a:pt x="1651" y="789"/>
                    <a:pt x="1651" y="767"/>
                  </a:cubicBezTo>
                  <a:cubicBezTo>
                    <a:pt x="1651" y="255"/>
                    <a:pt x="1651" y="255"/>
                    <a:pt x="1651" y="255"/>
                  </a:cubicBezTo>
                  <a:cubicBezTo>
                    <a:pt x="1650" y="208"/>
                    <a:pt x="1612" y="171"/>
                    <a:pt x="1566" y="171"/>
                  </a:cubicBezTo>
                  <a:close/>
                  <a:moveTo>
                    <a:pt x="320" y="765"/>
                  </a:moveTo>
                  <a:cubicBezTo>
                    <a:pt x="88" y="765"/>
                    <a:pt x="88" y="765"/>
                    <a:pt x="88" y="765"/>
                  </a:cubicBezTo>
                  <a:cubicBezTo>
                    <a:pt x="88" y="373"/>
                    <a:pt x="88" y="373"/>
                    <a:pt x="88" y="373"/>
                  </a:cubicBezTo>
                  <a:cubicBezTo>
                    <a:pt x="320" y="373"/>
                    <a:pt x="320" y="373"/>
                    <a:pt x="320" y="373"/>
                  </a:cubicBezTo>
                  <a:lnTo>
                    <a:pt x="320" y="765"/>
                  </a:lnTo>
                  <a:close/>
                  <a:moveTo>
                    <a:pt x="798" y="768"/>
                  </a:moveTo>
                  <a:cubicBezTo>
                    <a:pt x="408" y="768"/>
                    <a:pt x="408" y="768"/>
                    <a:pt x="408" y="768"/>
                  </a:cubicBezTo>
                  <a:cubicBezTo>
                    <a:pt x="408" y="713"/>
                    <a:pt x="408" y="713"/>
                    <a:pt x="408" y="713"/>
                  </a:cubicBezTo>
                  <a:cubicBezTo>
                    <a:pt x="518" y="597"/>
                    <a:pt x="518" y="597"/>
                    <a:pt x="518" y="597"/>
                  </a:cubicBezTo>
                  <a:cubicBezTo>
                    <a:pt x="798" y="597"/>
                    <a:pt x="798" y="597"/>
                    <a:pt x="798" y="597"/>
                  </a:cubicBezTo>
                  <a:lnTo>
                    <a:pt x="798" y="768"/>
                  </a:lnTo>
                  <a:close/>
                  <a:moveTo>
                    <a:pt x="798" y="256"/>
                  </a:moveTo>
                  <a:cubicBezTo>
                    <a:pt x="798" y="512"/>
                    <a:pt x="798" y="512"/>
                    <a:pt x="798" y="512"/>
                  </a:cubicBezTo>
                  <a:cubicBezTo>
                    <a:pt x="543" y="512"/>
                    <a:pt x="543" y="512"/>
                    <a:pt x="543" y="512"/>
                  </a:cubicBezTo>
                  <a:cubicBezTo>
                    <a:pt x="543" y="85"/>
                    <a:pt x="543" y="85"/>
                    <a:pt x="543" y="85"/>
                  </a:cubicBezTo>
                  <a:cubicBezTo>
                    <a:pt x="1310" y="85"/>
                    <a:pt x="1310" y="85"/>
                    <a:pt x="1310" y="85"/>
                  </a:cubicBezTo>
                  <a:cubicBezTo>
                    <a:pt x="1310" y="171"/>
                    <a:pt x="1310" y="171"/>
                    <a:pt x="1310" y="171"/>
                  </a:cubicBezTo>
                  <a:cubicBezTo>
                    <a:pt x="884" y="171"/>
                    <a:pt x="884" y="171"/>
                    <a:pt x="884" y="171"/>
                  </a:cubicBezTo>
                  <a:cubicBezTo>
                    <a:pt x="837" y="171"/>
                    <a:pt x="798" y="209"/>
                    <a:pt x="798" y="256"/>
                  </a:cubicBezTo>
                  <a:close/>
                  <a:moveTo>
                    <a:pt x="1566" y="768"/>
                  </a:moveTo>
                  <a:cubicBezTo>
                    <a:pt x="926" y="768"/>
                    <a:pt x="926" y="768"/>
                    <a:pt x="926" y="768"/>
                  </a:cubicBezTo>
                  <a:cubicBezTo>
                    <a:pt x="884" y="768"/>
                    <a:pt x="884" y="768"/>
                    <a:pt x="884" y="768"/>
                  </a:cubicBezTo>
                  <a:cubicBezTo>
                    <a:pt x="884" y="256"/>
                    <a:pt x="884" y="256"/>
                    <a:pt x="884" y="256"/>
                  </a:cubicBezTo>
                  <a:cubicBezTo>
                    <a:pt x="1566" y="255"/>
                    <a:pt x="1566" y="255"/>
                    <a:pt x="1566" y="255"/>
                  </a:cubicBezTo>
                  <a:lnTo>
                    <a:pt x="1566" y="7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Tree>
    <p:extLst>
      <p:ext uri="{BB962C8B-B14F-4D97-AF65-F5344CB8AC3E}">
        <p14:creationId xmlns:p14="http://schemas.microsoft.com/office/powerpoint/2010/main" val="2215467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Bridge Image"/>
          <p:cNvGrpSpPr/>
          <p:nvPr/>
        </p:nvGrpSpPr>
        <p:grpSpPr>
          <a:xfrm>
            <a:off x="-63196" y="1191661"/>
            <a:ext cx="12579353" cy="5802864"/>
            <a:chOff x="-57151" y="893954"/>
            <a:chExt cx="9250364" cy="4267199"/>
          </a:xfrm>
        </p:grpSpPr>
        <p:sp>
          <p:nvSpPr>
            <p:cNvPr id="66" name="Rectangle 65"/>
            <p:cNvSpPr/>
            <p:nvPr userDrawn="1"/>
          </p:nvSpPr>
          <p:spPr>
            <a:xfrm>
              <a:off x="-57151" y="4688078"/>
              <a:ext cx="9250364" cy="473075"/>
            </a:xfrm>
            <a:prstGeom prst="rect">
              <a:avLst/>
            </a:prstGeom>
            <a:solidFill>
              <a:srgbClr val="0078D7"/>
            </a:solidFill>
            <a:ln w="12700" cap="flat" cmpd="sng" algn="ctr">
              <a:noFill/>
              <a:prstDash val="solid"/>
              <a:miter lim="800000"/>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1243493">
                <a:lnSpc>
                  <a:spcPct val="90000"/>
                </a:lnSpc>
                <a:spcBef>
                  <a:spcPts val="816"/>
                </a:spcBef>
                <a:defRPr/>
              </a:pPr>
              <a:endParaRPr lang="en-US" sz="2720" kern="0" dirty="0">
                <a:solidFill>
                  <a:prstClr val="white"/>
                </a:solidFill>
                <a:latin typeface="Segoe UI"/>
              </a:endParaRPr>
            </a:p>
          </p:txBody>
        </p:sp>
        <p:grpSp>
          <p:nvGrpSpPr>
            <p:cNvPr id="67" name="Bridge"/>
            <p:cNvGrpSpPr>
              <a:grpSpLocks noChangeAspect="1"/>
            </p:cNvGrpSpPr>
            <p:nvPr userDrawn="1"/>
          </p:nvGrpSpPr>
          <p:grpSpPr bwMode="auto">
            <a:xfrm>
              <a:off x="-57151" y="893954"/>
              <a:ext cx="9250364" cy="3951287"/>
              <a:chOff x="-36" y="791"/>
              <a:chExt cx="5827" cy="2489"/>
            </a:xfrm>
            <a:solidFill>
              <a:srgbClr val="0078D7"/>
            </a:solidFill>
          </p:grpSpPr>
          <p:sp>
            <p:nvSpPr>
              <p:cNvPr id="69" name="Freeform 5"/>
              <p:cNvSpPr>
                <a:spLocks/>
              </p:cNvSpPr>
              <p:nvPr/>
            </p:nvSpPr>
            <p:spPr bwMode="auto">
              <a:xfrm>
                <a:off x="-26" y="1928"/>
                <a:ext cx="579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0" name="Freeform 6"/>
              <p:cNvSpPr>
                <a:spLocks/>
              </p:cNvSpPr>
              <p:nvPr/>
            </p:nvSpPr>
            <p:spPr bwMode="auto">
              <a:xfrm>
                <a:off x="-36" y="1928"/>
                <a:ext cx="580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1" name="Freeform 7" hidden="1"/>
              <p:cNvSpPr>
                <a:spLocks noEditPoints="1"/>
              </p:cNvSpPr>
              <p:nvPr/>
            </p:nvSpPr>
            <p:spPr bwMode="auto">
              <a:xfrm>
                <a:off x="2739" y="791"/>
                <a:ext cx="277" cy="1137"/>
              </a:xfrm>
              <a:custGeom>
                <a:avLst/>
                <a:gdLst>
                  <a:gd name="T0" fmla="*/ 114 w 117"/>
                  <a:gd name="T1" fmla="*/ 212 h 480"/>
                  <a:gd name="T2" fmla="*/ 110 w 117"/>
                  <a:gd name="T3" fmla="*/ 111 h 480"/>
                  <a:gd name="T4" fmla="*/ 110 w 117"/>
                  <a:gd name="T5" fmla="*/ 14 h 480"/>
                  <a:gd name="T6" fmla="*/ 107 w 117"/>
                  <a:gd name="T7" fmla="*/ 0 h 480"/>
                  <a:gd name="T8" fmla="*/ 98 w 117"/>
                  <a:gd name="T9" fmla="*/ 3 h 480"/>
                  <a:gd name="T10" fmla="*/ 96 w 117"/>
                  <a:gd name="T11" fmla="*/ 14 h 480"/>
                  <a:gd name="T12" fmla="*/ 18 w 117"/>
                  <a:gd name="T13" fmla="*/ 11 h 480"/>
                  <a:gd name="T14" fmla="*/ 16 w 117"/>
                  <a:gd name="T15" fmla="*/ 0 h 480"/>
                  <a:gd name="T16" fmla="*/ 7 w 117"/>
                  <a:gd name="T17" fmla="*/ 3 h 480"/>
                  <a:gd name="T18" fmla="*/ 7 w 117"/>
                  <a:gd name="T19" fmla="*/ 109 h 480"/>
                  <a:gd name="T20" fmla="*/ 3 w 117"/>
                  <a:gd name="T21" fmla="*/ 119 h 480"/>
                  <a:gd name="T22" fmla="*/ 2 w 117"/>
                  <a:gd name="T23" fmla="*/ 213 h 480"/>
                  <a:gd name="T24" fmla="*/ 0 w 117"/>
                  <a:gd name="T25" fmla="*/ 433 h 480"/>
                  <a:gd name="T26" fmla="*/ 0 w 117"/>
                  <a:gd name="T27" fmla="*/ 480 h 480"/>
                  <a:gd name="T28" fmla="*/ 40 w 117"/>
                  <a:gd name="T29" fmla="*/ 480 h 480"/>
                  <a:gd name="T30" fmla="*/ 55 w 117"/>
                  <a:gd name="T31" fmla="*/ 480 h 480"/>
                  <a:gd name="T32" fmla="*/ 102 w 117"/>
                  <a:gd name="T33" fmla="*/ 480 h 480"/>
                  <a:gd name="T34" fmla="*/ 117 w 117"/>
                  <a:gd name="T35" fmla="*/ 465 h 480"/>
                  <a:gd name="T36" fmla="*/ 117 w 117"/>
                  <a:gd name="T37" fmla="*/ 221 h 480"/>
                  <a:gd name="T38" fmla="*/ 94 w 117"/>
                  <a:gd name="T39" fmla="*/ 442 h 480"/>
                  <a:gd name="T40" fmla="*/ 94 w 117"/>
                  <a:gd name="T41" fmla="*/ 477 h 480"/>
                  <a:gd name="T42" fmla="*/ 36 w 117"/>
                  <a:gd name="T43" fmla="*/ 477 h 480"/>
                  <a:gd name="T44" fmla="*/ 23 w 117"/>
                  <a:gd name="T45" fmla="*/ 464 h 480"/>
                  <a:gd name="T46" fmla="*/ 23 w 117"/>
                  <a:gd name="T47" fmla="*/ 395 h 480"/>
                  <a:gd name="T48" fmla="*/ 82 w 117"/>
                  <a:gd name="T49" fmla="*/ 383 h 480"/>
                  <a:gd name="T50" fmla="*/ 94 w 117"/>
                  <a:gd name="T51" fmla="*/ 442 h 480"/>
                  <a:gd name="T52" fmla="*/ 82 w 117"/>
                  <a:gd name="T53" fmla="*/ 345 h 480"/>
                  <a:gd name="T54" fmla="*/ 23 w 117"/>
                  <a:gd name="T55" fmla="*/ 333 h 480"/>
                  <a:gd name="T56" fmla="*/ 36 w 117"/>
                  <a:gd name="T57" fmla="*/ 251 h 480"/>
                  <a:gd name="T58" fmla="*/ 94 w 117"/>
                  <a:gd name="T59" fmla="*/ 264 h 480"/>
                  <a:gd name="T60" fmla="*/ 94 w 117"/>
                  <a:gd name="T61" fmla="*/ 207 h 480"/>
                  <a:gd name="T62" fmla="*/ 36 w 117"/>
                  <a:gd name="T63" fmla="*/ 220 h 480"/>
                  <a:gd name="T64" fmla="*/ 23 w 117"/>
                  <a:gd name="T65" fmla="*/ 155 h 480"/>
                  <a:gd name="T66" fmla="*/ 82 w 117"/>
                  <a:gd name="T67" fmla="*/ 142 h 480"/>
                  <a:gd name="T68" fmla="*/ 94 w 117"/>
                  <a:gd name="T69" fmla="*/ 207 h 480"/>
                  <a:gd name="T70" fmla="*/ 82 w 117"/>
                  <a:gd name="T71" fmla="*/ 114 h 480"/>
                  <a:gd name="T72" fmla="*/ 23 w 117"/>
                  <a:gd name="T73" fmla="*/ 101 h 480"/>
                  <a:gd name="T74" fmla="*/ 36 w 117"/>
                  <a:gd name="T75" fmla="*/ 42 h 480"/>
                  <a:gd name="T76" fmla="*/ 94 w 117"/>
                  <a:gd name="T77" fmla="*/ 55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7" h="480">
                    <a:moveTo>
                      <a:pt x="114" y="213"/>
                    </a:moveTo>
                    <a:cubicBezTo>
                      <a:pt x="114" y="213"/>
                      <a:pt x="114" y="212"/>
                      <a:pt x="114" y="212"/>
                    </a:cubicBezTo>
                    <a:cubicBezTo>
                      <a:pt x="114" y="119"/>
                      <a:pt x="114" y="119"/>
                      <a:pt x="114" y="119"/>
                    </a:cubicBezTo>
                    <a:cubicBezTo>
                      <a:pt x="114" y="116"/>
                      <a:pt x="112" y="113"/>
                      <a:pt x="110" y="111"/>
                    </a:cubicBezTo>
                    <a:cubicBezTo>
                      <a:pt x="110" y="110"/>
                      <a:pt x="110" y="110"/>
                      <a:pt x="110" y="109"/>
                    </a:cubicBezTo>
                    <a:cubicBezTo>
                      <a:pt x="110" y="14"/>
                      <a:pt x="110" y="14"/>
                      <a:pt x="110" y="14"/>
                    </a:cubicBezTo>
                    <a:cubicBezTo>
                      <a:pt x="110" y="3"/>
                      <a:pt x="110" y="3"/>
                      <a:pt x="110" y="3"/>
                    </a:cubicBezTo>
                    <a:cubicBezTo>
                      <a:pt x="110" y="1"/>
                      <a:pt x="108" y="0"/>
                      <a:pt x="107" y="0"/>
                    </a:cubicBezTo>
                    <a:cubicBezTo>
                      <a:pt x="101" y="0"/>
                      <a:pt x="101" y="0"/>
                      <a:pt x="101" y="0"/>
                    </a:cubicBezTo>
                    <a:cubicBezTo>
                      <a:pt x="100" y="0"/>
                      <a:pt x="98" y="1"/>
                      <a:pt x="98" y="3"/>
                    </a:cubicBezTo>
                    <a:cubicBezTo>
                      <a:pt x="98" y="11"/>
                      <a:pt x="98" y="11"/>
                      <a:pt x="98" y="11"/>
                    </a:cubicBezTo>
                    <a:cubicBezTo>
                      <a:pt x="98" y="13"/>
                      <a:pt x="97" y="14"/>
                      <a:pt x="96" y="14"/>
                    </a:cubicBezTo>
                    <a:cubicBezTo>
                      <a:pt x="21" y="14"/>
                      <a:pt x="21" y="14"/>
                      <a:pt x="21" y="14"/>
                    </a:cubicBezTo>
                    <a:cubicBezTo>
                      <a:pt x="20" y="14"/>
                      <a:pt x="18" y="13"/>
                      <a:pt x="18" y="11"/>
                    </a:cubicBezTo>
                    <a:cubicBezTo>
                      <a:pt x="18" y="3"/>
                      <a:pt x="18" y="3"/>
                      <a:pt x="18" y="3"/>
                    </a:cubicBezTo>
                    <a:cubicBezTo>
                      <a:pt x="18" y="1"/>
                      <a:pt x="17" y="0"/>
                      <a:pt x="16" y="0"/>
                    </a:cubicBezTo>
                    <a:cubicBezTo>
                      <a:pt x="10" y="0"/>
                      <a:pt x="10" y="0"/>
                      <a:pt x="10" y="0"/>
                    </a:cubicBezTo>
                    <a:cubicBezTo>
                      <a:pt x="8" y="0"/>
                      <a:pt x="7" y="1"/>
                      <a:pt x="7" y="3"/>
                    </a:cubicBezTo>
                    <a:cubicBezTo>
                      <a:pt x="7" y="14"/>
                      <a:pt x="7" y="14"/>
                      <a:pt x="7" y="14"/>
                    </a:cubicBezTo>
                    <a:cubicBezTo>
                      <a:pt x="7" y="109"/>
                      <a:pt x="7" y="109"/>
                      <a:pt x="7" y="109"/>
                    </a:cubicBezTo>
                    <a:cubicBezTo>
                      <a:pt x="7" y="110"/>
                      <a:pt x="7" y="110"/>
                      <a:pt x="6" y="111"/>
                    </a:cubicBezTo>
                    <a:cubicBezTo>
                      <a:pt x="4" y="113"/>
                      <a:pt x="3" y="116"/>
                      <a:pt x="3" y="119"/>
                    </a:cubicBezTo>
                    <a:cubicBezTo>
                      <a:pt x="3" y="212"/>
                      <a:pt x="3" y="212"/>
                      <a:pt x="3" y="212"/>
                    </a:cubicBezTo>
                    <a:cubicBezTo>
                      <a:pt x="3" y="212"/>
                      <a:pt x="3" y="213"/>
                      <a:pt x="2" y="213"/>
                    </a:cubicBezTo>
                    <a:cubicBezTo>
                      <a:pt x="1" y="215"/>
                      <a:pt x="0" y="218"/>
                      <a:pt x="0" y="221"/>
                    </a:cubicBezTo>
                    <a:cubicBezTo>
                      <a:pt x="0" y="433"/>
                      <a:pt x="0" y="433"/>
                      <a:pt x="0" y="433"/>
                    </a:cubicBezTo>
                    <a:cubicBezTo>
                      <a:pt x="0" y="465"/>
                      <a:pt x="0" y="465"/>
                      <a:pt x="0" y="465"/>
                    </a:cubicBezTo>
                    <a:cubicBezTo>
                      <a:pt x="0" y="480"/>
                      <a:pt x="0" y="480"/>
                      <a:pt x="0" y="480"/>
                    </a:cubicBezTo>
                    <a:cubicBezTo>
                      <a:pt x="15" y="480"/>
                      <a:pt x="15" y="480"/>
                      <a:pt x="15" y="480"/>
                    </a:cubicBezTo>
                    <a:cubicBezTo>
                      <a:pt x="40" y="480"/>
                      <a:pt x="40" y="480"/>
                      <a:pt x="40" y="480"/>
                    </a:cubicBezTo>
                    <a:cubicBezTo>
                      <a:pt x="50" y="480"/>
                      <a:pt x="50" y="480"/>
                      <a:pt x="50" y="480"/>
                    </a:cubicBezTo>
                    <a:cubicBezTo>
                      <a:pt x="55" y="480"/>
                      <a:pt x="55" y="480"/>
                      <a:pt x="55" y="480"/>
                    </a:cubicBezTo>
                    <a:cubicBezTo>
                      <a:pt x="77" y="480"/>
                      <a:pt x="77" y="480"/>
                      <a:pt x="77" y="480"/>
                    </a:cubicBezTo>
                    <a:cubicBezTo>
                      <a:pt x="102" y="480"/>
                      <a:pt x="102" y="480"/>
                      <a:pt x="102" y="480"/>
                    </a:cubicBezTo>
                    <a:cubicBezTo>
                      <a:pt x="117" y="480"/>
                      <a:pt x="117" y="480"/>
                      <a:pt x="117" y="480"/>
                    </a:cubicBezTo>
                    <a:cubicBezTo>
                      <a:pt x="117" y="465"/>
                      <a:pt x="117" y="465"/>
                      <a:pt x="117" y="465"/>
                    </a:cubicBezTo>
                    <a:cubicBezTo>
                      <a:pt x="117" y="433"/>
                      <a:pt x="117" y="433"/>
                      <a:pt x="117" y="433"/>
                    </a:cubicBezTo>
                    <a:cubicBezTo>
                      <a:pt x="117" y="221"/>
                      <a:pt x="117" y="221"/>
                      <a:pt x="117" y="221"/>
                    </a:cubicBezTo>
                    <a:cubicBezTo>
                      <a:pt x="117" y="218"/>
                      <a:pt x="116" y="215"/>
                      <a:pt x="114" y="213"/>
                    </a:cubicBezTo>
                    <a:close/>
                    <a:moveTo>
                      <a:pt x="94" y="442"/>
                    </a:moveTo>
                    <a:cubicBezTo>
                      <a:pt x="94" y="464"/>
                      <a:pt x="94" y="464"/>
                      <a:pt x="94" y="464"/>
                    </a:cubicBezTo>
                    <a:cubicBezTo>
                      <a:pt x="94" y="477"/>
                      <a:pt x="94" y="477"/>
                      <a:pt x="94" y="477"/>
                    </a:cubicBezTo>
                    <a:cubicBezTo>
                      <a:pt x="82" y="477"/>
                      <a:pt x="82" y="477"/>
                      <a:pt x="82" y="477"/>
                    </a:cubicBezTo>
                    <a:cubicBezTo>
                      <a:pt x="36" y="477"/>
                      <a:pt x="36" y="477"/>
                      <a:pt x="36" y="477"/>
                    </a:cubicBezTo>
                    <a:cubicBezTo>
                      <a:pt x="23" y="477"/>
                      <a:pt x="23" y="477"/>
                      <a:pt x="23" y="477"/>
                    </a:cubicBezTo>
                    <a:cubicBezTo>
                      <a:pt x="23" y="464"/>
                      <a:pt x="23" y="464"/>
                      <a:pt x="23" y="464"/>
                    </a:cubicBezTo>
                    <a:cubicBezTo>
                      <a:pt x="23" y="442"/>
                      <a:pt x="23" y="442"/>
                      <a:pt x="23" y="442"/>
                    </a:cubicBezTo>
                    <a:cubicBezTo>
                      <a:pt x="23" y="395"/>
                      <a:pt x="23" y="395"/>
                      <a:pt x="23" y="395"/>
                    </a:cubicBezTo>
                    <a:cubicBezTo>
                      <a:pt x="23" y="388"/>
                      <a:pt x="29" y="383"/>
                      <a:pt x="36" y="383"/>
                    </a:cubicBezTo>
                    <a:cubicBezTo>
                      <a:pt x="82" y="383"/>
                      <a:pt x="82" y="383"/>
                      <a:pt x="82" y="383"/>
                    </a:cubicBezTo>
                    <a:cubicBezTo>
                      <a:pt x="89" y="383"/>
                      <a:pt x="94" y="388"/>
                      <a:pt x="94" y="395"/>
                    </a:cubicBezTo>
                    <a:lnTo>
                      <a:pt x="94" y="442"/>
                    </a:lnTo>
                    <a:close/>
                    <a:moveTo>
                      <a:pt x="94" y="333"/>
                    </a:moveTo>
                    <a:cubicBezTo>
                      <a:pt x="94" y="340"/>
                      <a:pt x="89" y="345"/>
                      <a:pt x="82" y="345"/>
                    </a:cubicBezTo>
                    <a:cubicBezTo>
                      <a:pt x="36" y="345"/>
                      <a:pt x="36" y="345"/>
                      <a:pt x="36" y="345"/>
                    </a:cubicBezTo>
                    <a:cubicBezTo>
                      <a:pt x="29" y="345"/>
                      <a:pt x="23" y="340"/>
                      <a:pt x="23" y="333"/>
                    </a:cubicBezTo>
                    <a:cubicBezTo>
                      <a:pt x="23" y="264"/>
                      <a:pt x="23" y="264"/>
                      <a:pt x="23" y="264"/>
                    </a:cubicBezTo>
                    <a:cubicBezTo>
                      <a:pt x="23" y="257"/>
                      <a:pt x="29" y="251"/>
                      <a:pt x="36" y="251"/>
                    </a:cubicBezTo>
                    <a:cubicBezTo>
                      <a:pt x="82" y="251"/>
                      <a:pt x="82" y="251"/>
                      <a:pt x="82" y="251"/>
                    </a:cubicBezTo>
                    <a:cubicBezTo>
                      <a:pt x="89" y="251"/>
                      <a:pt x="94" y="257"/>
                      <a:pt x="94" y="264"/>
                    </a:cubicBezTo>
                    <a:lnTo>
                      <a:pt x="94" y="333"/>
                    </a:lnTo>
                    <a:close/>
                    <a:moveTo>
                      <a:pt x="94" y="207"/>
                    </a:moveTo>
                    <a:cubicBezTo>
                      <a:pt x="94" y="214"/>
                      <a:pt x="89" y="220"/>
                      <a:pt x="82" y="220"/>
                    </a:cubicBezTo>
                    <a:cubicBezTo>
                      <a:pt x="36" y="220"/>
                      <a:pt x="36" y="220"/>
                      <a:pt x="36" y="220"/>
                    </a:cubicBezTo>
                    <a:cubicBezTo>
                      <a:pt x="29" y="220"/>
                      <a:pt x="23" y="214"/>
                      <a:pt x="23" y="207"/>
                    </a:cubicBezTo>
                    <a:cubicBezTo>
                      <a:pt x="23" y="155"/>
                      <a:pt x="23" y="155"/>
                      <a:pt x="23" y="155"/>
                    </a:cubicBezTo>
                    <a:cubicBezTo>
                      <a:pt x="23" y="148"/>
                      <a:pt x="29" y="142"/>
                      <a:pt x="36" y="142"/>
                    </a:cubicBezTo>
                    <a:cubicBezTo>
                      <a:pt x="82" y="142"/>
                      <a:pt x="82" y="142"/>
                      <a:pt x="82" y="142"/>
                    </a:cubicBezTo>
                    <a:cubicBezTo>
                      <a:pt x="89" y="142"/>
                      <a:pt x="94" y="148"/>
                      <a:pt x="94" y="155"/>
                    </a:cubicBezTo>
                    <a:lnTo>
                      <a:pt x="94" y="207"/>
                    </a:lnTo>
                    <a:close/>
                    <a:moveTo>
                      <a:pt x="94" y="101"/>
                    </a:moveTo>
                    <a:cubicBezTo>
                      <a:pt x="94" y="108"/>
                      <a:pt x="89" y="114"/>
                      <a:pt x="82" y="114"/>
                    </a:cubicBezTo>
                    <a:cubicBezTo>
                      <a:pt x="36" y="114"/>
                      <a:pt x="36" y="114"/>
                      <a:pt x="36" y="114"/>
                    </a:cubicBezTo>
                    <a:cubicBezTo>
                      <a:pt x="29" y="114"/>
                      <a:pt x="23" y="108"/>
                      <a:pt x="23" y="101"/>
                    </a:cubicBezTo>
                    <a:cubicBezTo>
                      <a:pt x="23" y="55"/>
                      <a:pt x="23" y="55"/>
                      <a:pt x="23" y="55"/>
                    </a:cubicBezTo>
                    <a:cubicBezTo>
                      <a:pt x="23" y="48"/>
                      <a:pt x="29" y="42"/>
                      <a:pt x="36" y="42"/>
                    </a:cubicBezTo>
                    <a:cubicBezTo>
                      <a:pt x="82" y="42"/>
                      <a:pt x="82" y="42"/>
                      <a:pt x="82" y="42"/>
                    </a:cubicBezTo>
                    <a:cubicBezTo>
                      <a:pt x="89" y="42"/>
                      <a:pt x="94" y="48"/>
                      <a:pt x="94" y="55"/>
                    </a:cubicBezTo>
                    <a:lnTo>
                      <a:pt x="9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2" name="Freeform 8"/>
              <p:cNvSpPr>
                <a:spLocks/>
              </p:cNvSpPr>
              <p:nvPr/>
            </p:nvSpPr>
            <p:spPr bwMode="auto">
              <a:xfrm>
                <a:off x="-35" y="1897"/>
                <a:ext cx="2774" cy="445"/>
              </a:xfrm>
              <a:custGeom>
                <a:avLst/>
                <a:gdLst>
                  <a:gd name="T0" fmla="*/ 0 w 1173"/>
                  <a:gd name="T1" fmla="*/ 90 h 188"/>
                  <a:gd name="T2" fmla="*/ 1173 w 1173"/>
                  <a:gd name="T3" fmla="*/ 5 h 188"/>
                  <a:gd name="T4" fmla="*/ 1173 w 1173"/>
                  <a:gd name="T5" fmla="*/ 13 h 188"/>
                  <a:gd name="T6" fmla="*/ 4 w 1173"/>
                  <a:gd name="T7" fmla="*/ 188 h 188"/>
                  <a:gd name="T8" fmla="*/ 0 w 1173"/>
                  <a:gd name="T9" fmla="*/ 90 h 188"/>
                </a:gdLst>
                <a:ahLst/>
                <a:cxnLst>
                  <a:cxn ang="0">
                    <a:pos x="T0" y="T1"/>
                  </a:cxn>
                  <a:cxn ang="0">
                    <a:pos x="T2" y="T3"/>
                  </a:cxn>
                  <a:cxn ang="0">
                    <a:pos x="T4" y="T5"/>
                  </a:cxn>
                  <a:cxn ang="0">
                    <a:pos x="T6" y="T7"/>
                  </a:cxn>
                  <a:cxn ang="0">
                    <a:pos x="T8" y="T9"/>
                  </a:cxn>
                </a:cxnLst>
                <a:rect l="0" t="0" r="r" b="b"/>
                <a:pathLst>
                  <a:path w="1173" h="188">
                    <a:moveTo>
                      <a:pt x="0" y="90"/>
                    </a:moveTo>
                    <a:cubicBezTo>
                      <a:pt x="0" y="90"/>
                      <a:pt x="1129" y="0"/>
                      <a:pt x="1173" y="5"/>
                    </a:cubicBezTo>
                    <a:cubicBezTo>
                      <a:pt x="1173" y="13"/>
                      <a:pt x="1173" y="13"/>
                      <a:pt x="1173" y="13"/>
                    </a:cubicBezTo>
                    <a:cubicBezTo>
                      <a:pt x="4" y="188"/>
                      <a:pt x="4" y="188"/>
                      <a:pt x="4" y="188"/>
                    </a:cubicBez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3" name="Freeform 9"/>
              <p:cNvSpPr>
                <a:spLocks/>
              </p:cNvSpPr>
              <p:nvPr/>
            </p:nvSpPr>
            <p:spPr bwMode="auto">
              <a:xfrm>
                <a:off x="-26" y="1928"/>
                <a:ext cx="2765" cy="530"/>
              </a:xfrm>
              <a:custGeom>
                <a:avLst/>
                <a:gdLst>
                  <a:gd name="T0" fmla="*/ 0 w 1169"/>
                  <a:gd name="T1" fmla="*/ 175 h 224"/>
                  <a:gd name="T2" fmla="*/ 0 w 1169"/>
                  <a:gd name="T3" fmla="*/ 224 h 224"/>
                  <a:gd name="T4" fmla="*/ 1169 w 1169"/>
                  <a:gd name="T5" fmla="*/ 0 h 224"/>
                  <a:gd name="T6" fmla="*/ 0 w 1169"/>
                  <a:gd name="T7" fmla="*/ 175 h 224"/>
                </a:gdLst>
                <a:ahLst/>
                <a:cxnLst>
                  <a:cxn ang="0">
                    <a:pos x="T0" y="T1"/>
                  </a:cxn>
                  <a:cxn ang="0">
                    <a:pos x="T2" y="T3"/>
                  </a:cxn>
                  <a:cxn ang="0">
                    <a:pos x="T4" y="T5"/>
                  </a:cxn>
                  <a:cxn ang="0">
                    <a:pos x="T6" y="T7"/>
                  </a:cxn>
                </a:cxnLst>
                <a:rect l="0" t="0" r="r" b="b"/>
                <a:pathLst>
                  <a:path w="1169" h="224">
                    <a:moveTo>
                      <a:pt x="0" y="175"/>
                    </a:moveTo>
                    <a:cubicBezTo>
                      <a:pt x="0" y="224"/>
                      <a:pt x="0" y="224"/>
                      <a:pt x="0" y="224"/>
                    </a:cubicBezTo>
                    <a:cubicBezTo>
                      <a:pt x="0" y="224"/>
                      <a:pt x="1051" y="21"/>
                      <a:pt x="1169" y="0"/>
                    </a:cubicBezTo>
                    <a:cubicBezTo>
                      <a:pt x="963" y="31"/>
                      <a:pt x="0" y="175"/>
                      <a:pt x="0"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4" name="Freeform 10"/>
              <p:cNvSpPr>
                <a:spLocks/>
              </p:cNvSpPr>
              <p:nvPr/>
            </p:nvSpPr>
            <p:spPr bwMode="auto">
              <a:xfrm>
                <a:off x="-35" y="1928"/>
                <a:ext cx="2774" cy="703"/>
              </a:xfrm>
              <a:custGeom>
                <a:avLst/>
                <a:gdLst>
                  <a:gd name="T0" fmla="*/ 4 w 1173"/>
                  <a:gd name="T1" fmla="*/ 224 h 297"/>
                  <a:gd name="T2" fmla="*/ 0 w 1173"/>
                  <a:gd name="T3" fmla="*/ 297 h 297"/>
                  <a:gd name="T4" fmla="*/ 1173 w 1173"/>
                  <a:gd name="T5" fmla="*/ 0 h 297"/>
                  <a:gd name="T6" fmla="*/ 4 w 1173"/>
                  <a:gd name="T7" fmla="*/ 224 h 297"/>
                </a:gdLst>
                <a:ahLst/>
                <a:cxnLst>
                  <a:cxn ang="0">
                    <a:pos x="T0" y="T1"/>
                  </a:cxn>
                  <a:cxn ang="0">
                    <a:pos x="T2" y="T3"/>
                  </a:cxn>
                  <a:cxn ang="0">
                    <a:pos x="T4" y="T5"/>
                  </a:cxn>
                  <a:cxn ang="0">
                    <a:pos x="T6" y="T7"/>
                  </a:cxn>
                </a:cxnLst>
                <a:rect l="0" t="0" r="r" b="b"/>
                <a:pathLst>
                  <a:path w="1173" h="297">
                    <a:moveTo>
                      <a:pt x="4" y="224"/>
                    </a:moveTo>
                    <a:cubicBezTo>
                      <a:pt x="0" y="297"/>
                      <a:pt x="0" y="297"/>
                      <a:pt x="0" y="297"/>
                    </a:cubicBezTo>
                    <a:cubicBezTo>
                      <a:pt x="0" y="297"/>
                      <a:pt x="1137" y="3"/>
                      <a:pt x="1173" y="0"/>
                    </a:cubicBezTo>
                    <a:cubicBezTo>
                      <a:pt x="906" y="50"/>
                      <a:pt x="4" y="224"/>
                      <a:pt x="4"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5" name="Freeform 11"/>
              <p:cNvSpPr>
                <a:spLocks/>
              </p:cNvSpPr>
              <p:nvPr/>
            </p:nvSpPr>
            <p:spPr bwMode="auto">
              <a:xfrm>
                <a:off x="3016" y="1897"/>
                <a:ext cx="2775" cy="445"/>
              </a:xfrm>
              <a:custGeom>
                <a:avLst/>
                <a:gdLst>
                  <a:gd name="T0" fmla="*/ 1173 w 1173"/>
                  <a:gd name="T1" fmla="*/ 90 h 188"/>
                  <a:gd name="T2" fmla="*/ 0 w 1173"/>
                  <a:gd name="T3" fmla="*/ 5 h 188"/>
                  <a:gd name="T4" fmla="*/ 0 w 1173"/>
                  <a:gd name="T5" fmla="*/ 13 h 188"/>
                  <a:gd name="T6" fmla="*/ 1169 w 1173"/>
                  <a:gd name="T7" fmla="*/ 188 h 188"/>
                  <a:gd name="T8" fmla="*/ 1173 w 1173"/>
                  <a:gd name="T9" fmla="*/ 90 h 188"/>
                </a:gdLst>
                <a:ahLst/>
                <a:cxnLst>
                  <a:cxn ang="0">
                    <a:pos x="T0" y="T1"/>
                  </a:cxn>
                  <a:cxn ang="0">
                    <a:pos x="T2" y="T3"/>
                  </a:cxn>
                  <a:cxn ang="0">
                    <a:pos x="T4" y="T5"/>
                  </a:cxn>
                  <a:cxn ang="0">
                    <a:pos x="T6" y="T7"/>
                  </a:cxn>
                  <a:cxn ang="0">
                    <a:pos x="T8" y="T9"/>
                  </a:cxn>
                </a:cxnLst>
                <a:rect l="0" t="0" r="r" b="b"/>
                <a:pathLst>
                  <a:path w="1173" h="188">
                    <a:moveTo>
                      <a:pt x="1173" y="90"/>
                    </a:moveTo>
                    <a:cubicBezTo>
                      <a:pt x="1173" y="90"/>
                      <a:pt x="44" y="0"/>
                      <a:pt x="0" y="5"/>
                    </a:cubicBezTo>
                    <a:cubicBezTo>
                      <a:pt x="0" y="13"/>
                      <a:pt x="0" y="13"/>
                      <a:pt x="0" y="13"/>
                    </a:cubicBezTo>
                    <a:cubicBezTo>
                      <a:pt x="1169" y="188"/>
                      <a:pt x="1169" y="188"/>
                      <a:pt x="1169" y="188"/>
                    </a:cubicBezTo>
                    <a:lnTo>
                      <a:pt x="117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6" name="Freeform 12"/>
              <p:cNvSpPr>
                <a:spLocks/>
              </p:cNvSpPr>
              <p:nvPr/>
            </p:nvSpPr>
            <p:spPr bwMode="auto">
              <a:xfrm>
                <a:off x="3016" y="1928"/>
                <a:ext cx="2765" cy="530"/>
              </a:xfrm>
              <a:custGeom>
                <a:avLst/>
                <a:gdLst>
                  <a:gd name="T0" fmla="*/ 1169 w 1169"/>
                  <a:gd name="T1" fmla="*/ 175 h 224"/>
                  <a:gd name="T2" fmla="*/ 1169 w 1169"/>
                  <a:gd name="T3" fmla="*/ 224 h 224"/>
                  <a:gd name="T4" fmla="*/ 0 w 1169"/>
                  <a:gd name="T5" fmla="*/ 0 h 224"/>
                  <a:gd name="T6" fmla="*/ 1169 w 1169"/>
                  <a:gd name="T7" fmla="*/ 175 h 224"/>
                </a:gdLst>
                <a:ahLst/>
                <a:cxnLst>
                  <a:cxn ang="0">
                    <a:pos x="T0" y="T1"/>
                  </a:cxn>
                  <a:cxn ang="0">
                    <a:pos x="T2" y="T3"/>
                  </a:cxn>
                  <a:cxn ang="0">
                    <a:pos x="T4" y="T5"/>
                  </a:cxn>
                  <a:cxn ang="0">
                    <a:pos x="T6" y="T7"/>
                  </a:cxn>
                </a:cxnLst>
                <a:rect l="0" t="0" r="r" b="b"/>
                <a:pathLst>
                  <a:path w="1169" h="224">
                    <a:moveTo>
                      <a:pt x="1169" y="175"/>
                    </a:moveTo>
                    <a:cubicBezTo>
                      <a:pt x="1169" y="224"/>
                      <a:pt x="1169" y="224"/>
                      <a:pt x="1169" y="224"/>
                    </a:cubicBezTo>
                    <a:cubicBezTo>
                      <a:pt x="1169" y="224"/>
                      <a:pt x="117" y="21"/>
                      <a:pt x="0" y="0"/>
                    </a:cubicBezTo>
                    <a:cubicBezTo>
                      <a:pt x="206" y="31"/>
                      <a:pt x="1169" y="175"/>
                      <a:pt x="1169"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7" name="Freeform 13"/>
              <p:cNvSpPr>
                <a:spLocks/>
              </p:cNvSpPr>
              <p:nvPr/>
            </p:nvSpPr>
            <p:spPr bwMode="auto">
              <a:xfrm>
                <a:off x="3016" y="1928"/>
                <a:ext cx="2775" cy="703"/>
              </a:xfrm>
              <a:custGeom>
                <a:avLst/>
                <a:gdLst>
                  <a:gd name="T0" fmla="*/ 1169 w 1173"/>
                  <a:gd name="T1" fmla="*/ 224 h 297"/>
                  <a:gd name="T2" fmla="*/ 1173 w 1173"/>
                  <a:gd name="T3" fmla="*/ 297 h 297"/>
                  <a:gd name="T4" fmla="*/ 0 w 1173"/>
                  <a:gd name="T5" fmla="*/ 0 h 297"/>
                  <a:gd name="T6" fmla="*/ 1169 w 1173"/>
                  <a:gd name="T7" fmla="*/ 224 h 297"/>
                </a:gdLst>
                <a:ahLst/>
                <a:cxnLst>
                  <a:cxn ang="0">
                    <a:pos x="T0" y="T1"/>
                  </a:cxn>
                  <a:cxn ang="0">
                    <a:pos x="T2" y="T3"/>
                  </a:cxn>
                  <a:cxn ang="0">
                    <a:pos x="T4" y="T5"/>
                  </a:cxn>
                  <a:cxn ang="0">
                    <a:pos x="T6" y="T7"/>
                  </a:cxn>
                </a:cxnLst>
                <a:rect l="0" t="0" r="r" b="b"/>
                <a:pathLst>
                  <a:path w="1173" h="297">
                    <a:moveTo>
                      <a:pt x="1169" y="224"/>
                    </a:moveTo>
                    <a:cubicBezTo>
                      <a:pt x="1173" y="297"/>
                      <a:pt x="1173" y="297"/>
                      <a:pt x="1173" y="297"/>
                    </a:cubicBezTo>
                    <a:cubicBezTo>
                      <a:pt x="1173" y="297"/>
                      <a:pt x="36" y="3"/>
                      <a:pt x="0" y="0"/>
                    </a:cubicBezTo>
                    <a:cubicBezTo>
                      <a:pt x="267" y="50"/>
                      <a:pt x="1169" y="224"/>
                      <a:pt x="1169"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8" name="Freeform 14"/>
              <p:cNvSpPr>
                <a:spLocks/>
              </p:cNvSpPr>
              <p:nvPr/>
            </p:nvSpPr>
            <p:spPr bwMode="auto">
              <a:xfrm>
                <a:off x="2996" y="869"/>
                <a:ext cx="2792" cy="767"/>
              </a:xfrm>
              <a:custGeom>
                <a:avLst/>
                <a:gdLst>
                  <a:gd name="T0" fmla="*/ 0 w 1180"/>
                  <a:gd name="T1" fmla="*/ 0 h 324"/>
                  <a:gd name="T2" fmla="*/ 193 w 1180"/>
                  <a:gd name="T3" fmla="*/ 261 h 324"/>
                  <a:gd name="T4" fmla="*/ 1180 w 1180"/>
                  <a:gd name="T5" fmla="*/ 192 h 324"/>
                  <a:gd name="T6" fmla="*/ 1180 w 1180"/>
                  <a:gd name="T7" fmla="*/ 270 h 324"/>
                  <a:gd name="T8" fmla="*/ 296 w 1180"/>
                  <a:gd name="T9" fmla="*/ 292 h 324"/>
                  <a:gd name="T10" fmla="*/ 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0" y="0"/>
                    </a:moveTo>
                    <a:cubicBezTo>
                      <a:pt x="0" y="0"/>
                      <a:pt x="4" y="252"/>
                      <a:pt x="193" y="261"/>
                    </a:cubicBezTo>
                    <a:cubicBezTo>
                      <a:pt x="382" y="271"/>
                      <a:pt x="1180" y="192"/>
                      <a:pt x="1180" y="192"/>
                    </a:cubicBezTo>
                    <a:cubicBezTo>
                      <a:pt x="1180" y="270"/>
                      <a:pt x="1180" y="270"/>
                      <a:pt x="1180" y="270"/>
                    </a:cubicBezTo>
                    <a:cubicBezTo>
                      <a:pt x="296" y="292"/>
                      <a:pt x="296" y="292"/>
                      <a:pt x="296" y="292"/>
                    </a:cubicBezTo>
                    <a:cubicBezTo>
                      <a:pt x="296" y="292"/>
                      <a:pt x="0" y="3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9" name="Freeform 15"/>
              <p:cNvSpPr>
                <a:spLocks/>
              </p:cNvSpPr>
              <p:nvPr/>
            </p:nvSpPr>
            <p:spPr bwMode="auto">
              <a:xfrm>
                <a:off x="4603" y="1501"/>
                <a:ext cx="19" cy="543"/>
              </a:xfrm>
              <a:custGeom>
                <a:avLst/>
                <a:gdLst>
                  <a:gd name="T0" fmla="*/ 4 w 8"/>
                  <a:gd name="T1" fmla="*/ 229 h 229"/>
                  <a:gd name="T2" fmla="*/ 0 w 8"/>
                  <a:gd name="T3" fmla="*/ 225 h 229"/>
                  <a:gd name="T4" fmla="*/ 0 w 8"/>
                  <a:gd name="T5" fmla="*/ 4 h 229"/>
                  <a:gd name="T6" fmla="*/ 4 w 8"/>
                  <a:gd name="T7" fmla="*/ 0 h 229"/>
                  <a:gd name="T8" fmla="*/ 8 w 8"/>
                  <a:gd name="T9" fmla="*/ 4 h 229"/>
                  <a:gd name="T10" fmla="*/ 8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2" y="229"/>
                      <a:pt x="0" y="227"/>
                      <a:pt x="0" y="225"/>
                    </a:cubicBezTo>
                    <a:cubicBezTo>
                      <a:pt x="0" y="4"/>
                      <a:pt x="0" y="4"/>
                      <a:pt x="0" y="4"/>
                    </a:cubicBezTo>
                    <a:cubicBezTo>
                      <a:pt x="0" y="1"/>
                      <a:pt x="2" y="0"/>
                      <a:pt x="4" y="0"/>
                    </a:cubicBezTo>
                    <a:cubicBezTo>
                      <a:pt x="6" y="0"/>
                      <a:pt x="8" y="1"/>
                      <a:pt x="8" y="4"/>
                    </a:cubicBezTo>
                    <a:cubicBezTo>
                      <a:pt x="8" y="225"/>
                      <a:pt x="8" y="225"/>
                      <a:pt x="8" y="225"/>
                    </a:cubicBezTo>
                    <a:cubicBezTo>
                      <a:pt x="8" y="227"/>
                      <a:pt x="6"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0" name="Freeform 16"/>
              <p:cNvSpPr>
                <a:spLocks/>
              </p:cNvSpPr>
              <p:nvPr/>
            </p:nvSpPr>
            <p:spPr bwMode="auto">
              <a:xfrm>
                <a:off x="4076" y="1504"/>
                <a:ext cx="14" cy="492"/>
              </a:xfrm>
              <a:custGeom>
                <a:avLst/>
                <a:gdLst>
                  <a:gd name="T0" fmla="*/ 3 w 6"/>
                  <a:gd name="T1" fmla="*/ 208 h 208"/>
                  <a:gd name="T2" fmla="*/ 0 w 6"/>
                  <a:gd name="T3" fmla="*/ 205 h 208"/>
                  <a:gd name="T4" fmla="*/ 0 w 6"/>
                  <a:gd name="T5" fmla="*/ 3 h 208"/>
                  <a:gd name="T6" fmla="*/ 3 w 6"/>
                  <a:gd name="T7" fmla="*/ 0 h 208"/>
                  <a:gd name="T8" fmla="*/ 6 w 6"/>
                  <a:gd name="T9" fmla="*/ 3 h 208"/>
                  <a:gd name="T10" fmla="*/ 6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1" y="208"/>
                      <a:pt x="0" y="206"/>
                      <a:pt x="0" y="205"/>
                    </a:cubicBezTo>
                    <a:cubicBezTo>
                      <a:pt x="0" y="3"/>
                      <a:pt x="0" y="3"/>
                      <a:pt x="0" y="3"/>
                    </a:cubicBezTo>
                    <a:cubicBezTo>
                      <a:pt x="0" y="1"/>
                      <a:pt x="1" y="0"/>
                      <a:pt x="3" y="0"/>
                    </a:cubicBezTo>
                    <a:cubicBezTo>
                      <a:pt x="5" y="0"/>
                      <a:pt x="6" y="1"/>
                      <a:pt x="6" y="3"/>
                    </a:cubicBezTo>
                    <a:cubicBezTo>
                      <a:pt x="6" y="205"/>
                      <a:pt x="6" y="205"/>
                      <a:pt x="6" y="205"/>
                    </a:cubicBezTo>
                    <a:cubicBezTo>
                      <a:pt x="6" y="206"/>
                      <a:pt x="5"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1" name="Freeform 17"/>
              <p:cNvSpPr>
                <a:spLocks/>
              </p:cNvSpPr>
              <p:nvPr/>
            </p:nvSpPr>
            <p:spPr bwMode="auto">
              <a:xfrm>
                <a:off x="3797" y="1506"/>
                <a:ext cx="9" cy="474"/>
              </a:xfrm>
              <a:custGeom>
                <a:avLst/>
                <a:gdLst>
                  <a:gd name="T0" fmla="*/ 2 w 4"/>
                  <a:gd name="T1" fmla="*/ 200 h 200"/>
                  <a:gd name="T2" fmla="*/ 0 w 4"/>
                  <a:gd name="T3" fmla="*/ 198 h 200"/>
                  <a:gd name="T4" fmla="*/ 0 w 4"/>
                  <a:gd name="T5" fmla="*/ 2 h 200"/>
                  <a:gd name="T6" fmla="*/ 2 w 4"/>
                  <a:gd name="T7" fmla="*/ 0 h 200"/>
                  <a:gd name="T8" fmla="*/ 4 w 4"/>
                  <a:gd name="T9" fmla="*/ 2 h 200"/>
                  <a:gd name="T10" fmla="*/ 4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1" y="200"/>
                      <a:pt x="0" y="199"/>
                      <a:pt x="0" y="198"/>
                    </a:cubicBezTo>
                    <a:cubicBezTo>
                      <a:pt x="0" y="2"/>
                      <a:pt x="0" y="2"/>
                      <a:pt x="0" y="2"/>
                    </a:cubicBezTo>
                    <a:cubicBezTo>
                      <a:pt x="0" y="1"/>
                      <a:pt x="1" y="0"/>
                      <a:pt x="2" y="0"/>
                    </a:cubicBezTo>
                    <a:cubicBezTo>
                      <a:pt x="3" y="0"/>
                      <a:pt x="4" y="1"/>
                      <a:pt x="4" y="2"/>
                    </a:cubicBezTo>
                    <a:cubicBezTo>
                      <a:pt x="4" y="198"/>
                      <a:pt x="4" y="198"/>
                      <a:pt x="4" y="198"/>
                    </a:cubicBezTo>
                    <a:cubicBezTo>
                      <a:pt x="4" y="199"/>
                      <a:pt x="3"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2" name="Freeform 18"/>
              <p:cNvSpPr>
                <a:spLocks/>
              </p:cNvSpPr>
              <p:nvPr/>
            </p:nvSpPr>
            <p:spPr bwMode="auto">
              <a:xfrm>
                <a:off x="3629" y="1518"/>
                <a:ext cx="7" cy="447"/>
              </a:xfrm>
              <a:custGeom>
                <a:avLst/>
                <a:gdLst>
                  <a:gd name="T0" fmla="*/ 1 w 3"/>
                  <a:gd name="T1" fmla="*/ 189 h 189"/>
                  <a:gd name="T2" fmla="*/ 0 w 3"/>
                  <a:gd name="T3" fmla="*/ 188 h 189"/>
                  <a:gd name="T4" fmla="*/ 0 w 3"/>
                  <a:gd name="T5" fmla="*/ 2 h 189"/>
                  <a:gd name="T6" fmla="*/ 1 w 3"/>
                  <a:gd name="T7" fmla="*/ 0 h 189"/>
                  <a:gd name="T8" fmla="*/ 3 w 3"/>
                  <a:gd name="T9" fmla="*/ 2 h 189"/>
                  <a:gd name="T10" fmla="*/ 3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0" y="189"/>
                      <a:pt x="0" y="188"/>
                      <a:pt x="0" y="188"/>
                    </a:cubicBezTo>
                    <a:cubicBezTo>
                      <a:pt x="0" y="2"/>
                      <a:pt x="0" y="2"/>
                      <a:pt x="0" y="2"/>
                    </a:cubicBezTo>
                    <a:cubicBezTo>
                      <a:pt x="0" y="1"/>
                      <a:pt x="0" y="0"/>
                      <a:pt x="1" y="0"/>
                    </a:cubicBezTo>
                    <a:cubicBezTo>
                      <a:pt x="2" y="0"/>
                      <a:pt x="3" y="1"/>
                      <a:pt x="3" y="2"/>
                    </a:cubicBezTo>
                    <a:cubicBezTo>
                      <a:pt x="3" y="188"/>
                      <a:pt x="3" y="188"/>
                      <a:pt x="3" y="188"/>
                    </a:cubicBezTo>
                    <a:cubicBezTo>
                      <a:pt x="3" y="188"/>
                      <a:pt x="2"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3" name="Freeform 19"/>
              <p:cNvSpPr>
                <a:spLocks/>
              </p:cNvSpPr>
              <p:nvPr/>
            </p:nvSpPr>
            <p:spPr bwMode="auto">
              <a:xfrm>
                <a:off x="3515" y="1506"/>
                <a:ext cx="7" cy="459"/>
              </a:xfrm>
              <a:custGeom>
                <a:avLst/>
                <a:gdLst>
                  <a:gd name="T0" fmla="*/ 1 w 3"/>
                  <a:gd name="T1" fmla="*/ 194 h 194"/>
                  <a:gd name="T2" fmla="*/ 0 w 3"/>
                  <a:gd name="T3" fmla="*/ 193 h 194"/>
                  <a:gd name="T4" fmla="*/ 0 w 3"/>
                  <a:gd name="T5" fmla="*/ 2 h 194"/>
                  <a:gd name="T6" fmla="*/ 1 w 3"/>
                  <a:gd name="T7" fmla="*/ 0 h 194"/>
                  <a:gd name="T8" fmla="*/ 3 w 3"/>
                  <a:gd name="T9" fmla="*/ 2 h 194"/>
                  <a:gd name="T10" fmla="*/ 3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0" y="194"/>
                      <a:pt x="0" y="193"/>
                      <a:pt x="0" y="193"/>
                    </a:cubicBezTo>
                    <a:cubicBezTo>
                      <a:pt x="0" y="2"/>
                      <a:pt x="0" y="2"/>
                      <a:pt x="0" y="2"/>
                    </a:cubicBezTo>
                    <a:cubicBezTo>
                      <a:pt x="0" y="1"/>
                      <a:pt x="0" y="0"/>
                      <a:pt x="1" y="0"/>
                    </a:cubicBezTo>
                    <a:cubicBezTo>
                      <a:pt x="2" y="0"/>
                      <a:pt x="3" y="1"/>
                      <a:pt x="3" y="2"/>
                    </a:cubicBezTo>
                    <a:cubicBezTo>
                      <a:pt x="3" y="193"/>
                      <a:pt x="3" y="193"/>
                      <a:pt x="3" y="193"/>
                    </a:cubicBezTo>
                    <a:cubicBezTo>
                      <a:pt x="3" y="193"/>
                      <a:pt x="2"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4" name="Freeform 20"/>
              <p:cNvSpPr>
                <a:spLocks/>
              </p:cNvSpPr>
              <p:nvPr/>
            </p:nvSpPr>
            <p:spPr bwMode="auto">
              <a:xfrm>
                <a:off x="3420" y="1494"/>
                <a:ext cx="8" cy="443"/>
              </a:xfrm>
              <a:custGeom>
                <a:avLst/>
                <a:gdLst>
                  <a:gd name="T0" fmla="*/ 1 w 3"/>
                  <a:gd name="T1" fmla="*/ 187 h 187"/>
                  <a:gd name="T2" fmla="*/ 0 w 3"/>
                  <a:gd name="T3" fmla="*/ 185 h 187"/>
                  <a:gd name="T4" fmla="*/ 0 w 3"/>
                  <a:gd name="T5" fmla="*/ 1 h 187"/>
                  <a:gd name="T6" fmla="*/ 1 w 3"/>
                  <a:gd name="T7" fmla="*/ 0 h 187"/>
                  <a:gd name="T8" fmla="*/ 3 w 3"/>
                  <a:gd name="T9" fmla="*/ 1 h 187"/>
                  <a:gd name="T10" fmla="*/ 3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0" y="187"/>
                      <a:pt x="0" y="186"/>
                      <a:pt x="0" y="185"/>
                    </a:cubicBezTo>
                    <a:cubicBezTo>
                      <a:pt x="0" y="1"/>
                      <a:pt x="0" y="1"/>
                      <a:pt x="0" y="1"/>
                    </a:cubicBezTo>
                    <a:cubicBezTo>
                      <a:pt x="0" y="1"/>
                      <a:pt x="0" y="0"/>
                      <a:pt x="1" y="0"/>
                    </a:cubicBezTo>
                    <a:cubicBezTo>
                      <a:pt x="2" y="0"/>
                      <a:pt x="3" y="1"/>
                      <a:pt x="3" y="1"/>
                    </a:cubicBezTo>
                    <a:cubicBezTo>
                      <a:pt x="3" y="185"/>
                      <a:pt x="3" y="185"/>
                      <a:pt x="3" y="185"/>
                    </a:cubicBezTo>
                    <a:cubicBezTo>
                      <a:pt x="3" y="186"/>
                      <a:pt x="2"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5" name="Freeform 21"/>
              <p:cNvSpPr>
                <a:spLocks/>
              </p:cNvSpPr>
              <p:nvPr/>
            </p:nvSpPr>
            <p:spPr bwMode="auto">
              <a:xfrm>
                <a:off x="3361" y="1485"/>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0" y="194"/>
                      <a:pt x="0" y="194"/>
                    </a:cubicBezTo>
                    <a:cubicBezTo>
                      <a:pt x="0" y="1"/>
                      <a:pt x="0" y="1"/>
                      <a:pt x="0" y="1"/>
                    </a:cubicBezTo>
                    <a:cubicBezTo>
                      <a:pt x="0" y="0"/>
                      <a:pt x="1" y="0"/>
                      <a:pt x="1" y="0"/>
                    </a:cubicBezTo>
                    <a:cubicBezTo>
                      <a:pt x="2" y="0"/>
                      <a:pt x="2" y="0"/>
                      <a:pt x="2" y="1"/>
                    </a:cubicBezTo>
                    <a:cubicBezTo>
                      <a:pt x="2" y="194"/>
                      <a:pt x="2" y="194"/>
                      <a:pt x="2" y="194"/>
                    </a:cubicBezTo>
                    <a:cubicBezTo>
                      <a:pt x="2" y="194"/>
                      <a:pt x="2"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6" name="Freeform 22"/>
              <p:cNvSpPr>
                <a:spLocks/>
              </p:cNvSpPr>
              <p:nvPr/>
            </p:nvSpPr>
            <p:spPr bwMode="auto">
              <a:xfrm>
                <a:off x="3307" y="1463"/>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7" name="Freeform 23"/>
              <p:cNvSpPr>
                <a:spLocks/>
              </p:cNvSpPr>
              <p:nvPr/>
            </p:nvSpPr>
            <p:spPr bwMode="auto">
              <a:xfrm>
                <a:off x="3269" y="1442"/>
                <a:ext cx="5" cy="483"/>
              </a:xfrm>
              <a:custGeom>
                <a:avLst/>
                <a:gdLst>
                  <a:gd name="T0" fmla="*/ 1 w 2"/>
                  <a:gd name="T1" fmla="*/ 204 h 204"/>
                  <a:gd name="T2" fmla="*/ 0 w 2"/>
                  <a:gd name="T3" fmla="*/ 203 h 204"/>
                  <a:gd name="T4" fmla="*/ 0 w 2"/>
                  <a:gd name="T5" fmla="*/ 1 h 204"/>
                  <a:gd name="T6" fmla="*/ 1 w 2"/>
                  <a:gd name="T7" fmla="*/ 0 h 204"/>
                  <a:gd name="T8" fmla="*/ 2 w 2"/>
                  <a:gd name="T9" fmla="*/ 1 h 204"/>
                  <a:gd name="T10" fmla="*/ 2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0" y="204"/>
                      <a:pt x="0" y="204"/>
                      <a:pt x="0" y="203"/>
                    </a:cubicBezTo>
                    <a:cubicBezTo>
                      <a:pt x="0" y="1"/>
                      <a:pt x="0" y="1"/>
                      <a:pt x="0" y="1"/>
                    </a:cubicBezTo>
                    <a:cubicBezTo>
                      <a:pt x="0" y="0"/>
                      <a:pt x="0" y="0"/>
                      <a:pt x="1" y="0"/>
                    </a:cubicBezTo>
                    <a:cubicBezTo>
                      <a:pt x="2" y="0"/>
                      <a:pt x="2" y="0"/>
                      <a:pt x="2" y="1"/>
                    </a:cubicBezTo>
                    <a:cubicBezTo>
                      <a:pt x="2" y="203"/>
                      <a:pt x="2" y="203"/>
                      <a:pt x="2" y="203"/>
                    </a:cubicBezTo>
                    <a:cubicBezTo>
                      <a:pt x="2" y="204"/>
                      <a:pt x="2"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8" name="Freeform 24"/>
              <p:cNvSpPr>
                <a:spLocks/>
              </p:cNvSpPr>
              <p:nvPr/>
            </p:nvSpPr>
            <p:spPr bwMode="auto">
              <a:xfrm>
                <a:off x="3236" y="1416"/>
                <a:ext cx="5" cy="509"/>
              </a:xfrm>
              <a:custGeom>
                <a:avLst/>
                <a:gdLst>
                  <a:gd name="T0" fmla="*/ 1 w 2"/>
                  <a:gd name="T1" fmla="*/ 215 h 215"/>
                  <a:gd name="T2" fmla="*/ 0 w 2"/>
                  <a:gd name="T3" fmla="*/ 214 h 215"/>
                  <a:gd name="T4" fmla="*/ 0 w 2"/>
                  <a:gd name="T5" fmla="*/ 1 h 215"/>
                  <a:gd name="T6" fmla="*/ 1 w 2"/>
                  <a:gd name="T7" fmla="*/ 0 h 215"/>
                  <a:gd name="T8" fmla="*/ 2 w 2"/>
                  <a:gd name="T9" fmla="*/ 1 h 215"/>
                  <a:gd name="T10" fmla="*/ 2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0" y="215"/>
                      <a:pt x="0" y="215"/>
                      <a:pt x="0" y="214"/>
                    </a:cubicBezTo>
                    <a:cubicBezTo>
                      <a:pt x="0" y="1"/>
                      <a:pt x="0" y="1"/>
                      <a:pt x="0" y="1"/>
                    </a:cubicBezTo>
                    <a:cubicBezTo>
                      <a:pt x="0" y="0"/>
                      <a:pt x="0" y="0"/>
                      <a:pt x="1" y="0"/>
                    </a:cubicBezTo>
                    <a:cubicBezTo>
                      <a:pt x="2" y="0"/>
                      <a:pt x="2" y="0"/>
                      <a:pt x="2" y="1"/>
                    </a:cubicBezTo>
                    <a:cubicBezTo>
                      <a:pt x="2" y="214"/>
                      <a:pt x="2" y="214"/>
                      <a:pt x="2" y="214"/>
                    </a:cubicBezTo>
                    <a:cubicBezTo>
                      <a:pt x="2" y="215"/>
                      <a:pt x="2"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9" name="Freeform 25"/>
              <p:cNvSpPr>
                <a:spLocks/>
              </p:cNvSpPr>
              <p:nvPr/>
            </p:nvSpPr>
            <p:spPr bwMode="auto">
              <a:xfrm>
                <a:off x="3198" y="1385"/>
                <a:ext cx="5" cy="540"/>
              </a:xfrm>
              <a:custGeom>
                <a:avLst/>
                <a:gdLst>
                  <a:gd name="T0" fmla="*/ 1 w 2"/>
                  <a:gd name="T1" fmla="*/ 228 h 228"/>
                  <a:gd name="T2" fmla="*/ 0 w 2"/>
                  <a:gd name="T3" fmla="*/ 227 h 228"/>
                  <a:gd name="T4" fmla="*/ 0 w 2"/>
                  <a:gd name="T5" fmla="*/ 1 h 228"/>
                  <a:gd name="T6" fmla="*/ 1 w 2"/>
                  <a:gd name="T7" fmla="*/ 0 h 228"/>
                  <a:gd name="T8" fmla="*/ 2 w 2"/>
                  <a:gd name="T9" fmla="*/ 1 h 228"/>
                  <a:gd name="T10" fmla="*/ 2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0" y="228"/>
                      <a:pt x="0" y="228"/>
                      <a:pt x="0" y="227"/>
                    </a:cubicBezTo>
                    <a:cubicBezTo>
                      <a:pt x="0" y="1"/>
                      <a:pt x="0" y="1"/>
                      <a:pt x="0" y="1"/>
                    </a:cubicBezTo>
                    <a:cubicBezTo>
                      <a:pt x="0" y="0"/>
                      <a:pt x="0" y="0"/>
                      <a:pt x="1" y="0"/>
                    </a:cubicBezTo>
                    <a:cubicBezTo>
                      <a:pt x="2" y="0"/>
                      <a:pt x="2" y="0"/>
                      <a:pt x="2" y="1"/>
                    </a:cubicBezTo>
                    <a:cubicBezTo>
                      <a:pt x="2" y="227"/>
                      <a:pt x="2" y="227"/>
                      <a:pt x="2" y="227"/>
                    </a:cubicBezTo>
                    <a:cubicBezTo>
                      <a:pt x="2" y="228"/>
                      <a:pt x="2"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0" name="Freeform 26"/>
              <p:cNvSpPr>
                <a:spLocks/>
              </p:cNvSpPr>
              <p:nvPr/>
            </p:nvSpPr>
            <p:spPr bwMode="auto">
              <a:xfrm>
                <a:off x="3179" y="1364"/>
                <a:ext cx="3" cy="561"/>
              </a:xfrm>
              <a:custGeom>
                <a:avLst/>
                <a:gdLst>
                  <a:gd name="T0" fmla="*/ 0 w 1"/>
                  <a:gd name="T1" fmla="*/ 237 h 237"/>
                  <a:gd name="T2" fmla="*/ 0 w 1"/>
                  <a:gd name="T3" fmla="*/ 236 h 237"/>
                  <a:gd name="T4" fmla="*/ 0 w 1"/>
                  <a:gd name="T5" fmla="*/ 0 h 237"/>
                  <a:gd name="T6" fmla="*/ 0 w 1"/>
                  <a:gd name="T7" fmla="*/ 0 h 237"/>
                  <a:gd name="T8" fmla="*/ 1 w 1"/>
                  <a:gd name="T9" fmla="*/ 0 h 237"/>
                  <a:gd name="T10" fmla="*/ 1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0" y="237"/>
                      <a:pt x="0" y="236"/>
                    </a:cubicBezTo>
                    <a:cubicBezTo>
                      <a:pt x="0" y="0"/>
                      <a:pt x="0" y="0"/>
                      <a:pt x="0" y="0"/>
                    </a:cubicBezTo>
                    <a:cubicBezTo>
                      <a:pt x="0" y="0"/>
                      <a:pt x="0" y="0"/>
                      <a:pt x="0" y="0"/>
                    </a:cubicBezTo>
                    <a:cubicBezTo>
                      <a:pt x="1" y="0"/>
                      <a:pt x="1" y="0"/>
                      <a:pt x="1" y="0"/>
                    </a:cubicBezTo>
                    <a:cubicBezTo>
                      <a:pt x="1" y="236"/>
                      <a:pt x="1" y="236"/>
                      <a:pt x="1" y="236"/>
                    </a:cubicBezTo>
                    <a:cubicBezTo>
                      <a:pt x="1" y="237"/>
                      <a:pt x="1"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1" name="Freeform 27"/>
              <p:cNvSpPr>
                <a:spLocks/>
              </p:cNvSpPr>
              <p:nvPr/>
            </p:nvSpPr>
            <p:spPr bwMode="auto">
              <a:xfrm>
                <a:off x="3158" y="1343"/>
                <a:ext cx="2" cy="582"/>
              </a:xfrm>
              <a:custGeom>
                <a:avLst/>
                <a:gdLst>
                  <a:gd name="T0" fmla="*/ 1 w 1"/>
                  <a:gd name="T1" fmla="*/ 246 h 246"/>
                  <a:gd name="T2" fmla="*/ 0 w 1"/>
                  <a:gd name="T3" fmla="*/ 245 h 246"/>
                  <a:gd name="T4" fmla="*/ 0 w 1"/>
                  <a:gd name="T5" fmla="*/ 1 h 246"/>
                  <a:gd name="T6" fmla="*/ 1 w 1"/>
                  <a:gd name="T7" fmla="*/ 0 h 246"/>
                  <a:gd name="T8" fmla="*/ 1 w 1"/>
                  <a:gd name="T9" fmla="*/ 1 h 246"/>
                  <a:gd name="T10" fmla="*/ 1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0" y="246"/>
                      <a:pt x="0" y="246"/>
                      <a:pt x="0" y="245"/>
                    </a:cubicBezTo>
                    <a:cubicBezTo>
                      <a:pt x="0" y="1"/>
                      <a:pt x="0" y="1"/>
                      <a:pt x="0" y="1"/>
                    </a:cubicBezTo>
                    <a:cubicBezTo>
                      <a:pt x="0" y="1"/>
                      <a:pt x="0" y="0"/>
                      <a:pt x="1" y="0"/>
                    </a:cubicBezTo>
                    <a:cubicBezTo>
                      <a:pt x="1" y="0"/>
                      <a:pt x="1" y="1"/>
                      <a:pt x="1" y="1"/>
                    </a:cubicBezTo>
                    <a:cubicBezTo>
                      <a:pt x="1" y="245"/>
                      <a:pt x="1" y="245"/>
                      <a:pt x="1" y="245"/>
                    </a:cubicBezTo>
                    <a:cubicBezTo>
                      <a:pt x="1" y="246"/>
                      <a:pt x="1"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2" name="Freeform 28"/>
              <p:cNvSpPr>
                <a:spLocks/>
              </p:cNvSpPr>
              <p:nvPr/>
            </p:nvSpPr>
            <p:spPr bwMode="auto">
              <a:xfrm>
                <a:off x="3139" y="1319"/>
                <a:ext cx="2" cy="606"/>
              </a:xfrm>
              <a:custGeom>
                <a:avLst/>
                <a:gdLst>
                  <a:gd name="T0" fmla="*/ 0 w 1"/>
                  <a:gd name="T1" fmla="*/ 256 h 256"/>
                  <a:gd name="T2" fmla="*/ 0 w 1"/>
                  <a:gd name="T3" fmla="*/ 255 h 256"/>
                  <a:gd name="T4" fmla="*/ 0 w 1"/>
                  <a:gd name="T5" fmla="*/ 1 h 256"/>
                  <a:gd name="T6" fmla="*/ 0 w 1"/>
                  <a:gd name="T7" fmla="*/ 0 h 256"/>
                  <a:gd name="T8" fmla="*/ 1 w 1"/>
                  <a:gd name="T9" fmla="*/ 1 h 256"/>
                  <a:gd name="T10" fmla="*/ 1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0" y="256"/>
                      <a:pt x="0" y="256"/>
                      <a:pt x="0" y="255"/>
                    </a:cubicBezTo>
                    <a:cubicBezTo>
                      <a:pt x="0" y="1"/>
                      <a:pt x="0" y="1"/>
                      <a:pt x="0" y="1"/>
                    </a:cubicBezTo>
                    <a:cubicBezTo>
                      <a:pt x="0" y="1"/>
                      <a:pt x="0" y="0"/>
                      <a:pt x="0" y="0"/>
                    </a:cubicBezTo>
                    <a:cubicBezTo>
                      <a:pt x="0" y="0"/>
                      <a:pt x="1" y="1"/>
                      <a:pt x="1" y="1"/>
                    </a:cubicBezTo>
                    <a:cubicBezTo>
                      <a:pt x="1" y="255"/>
                      <a:pt x="1" y="255"/>
                      <a:pt x="1" y="255"/>
                    </a:cubicBezTo>
                    <a:cubicBezTo>
                      <a:pt x="1"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3" name="Freeform 29"/>
              <p:cNvSpPr>
                <a:spLocks/>
              </p:cNvSpPr>
              <p:nvPr/>
            </p:nvSpPr>
            <p:spPr bwMode="auto">
              <a:xfrm>
                <a:off x="3118" y="1290"/>
                <a:ext cx="2" cy="635"/>
              </a:xfrm>
              <a:custGeom>
                <a:avLst/>
                <a:gdLst>
                  <a:gd name="T0" fmla="*/ 0 w 1"/>
                  <a:gd name="T1" fmla="*/ 268 h 268"/>
                  <a:gd name="T2" fmla="*/ 0 w 1"/>
                  <a:gd name="T3" fmla="*/ 267 h 268"/>
                  <a:gd name="T4" fmla="*/ 0 w 1"/>
                  <a:gd name="T5" fmla="*/ 1 h 268"/>
                  <a:gd name="T6" fmla="*/ 0 w 1"/>
                  <a:gd name="T7" fmla="*/ 0 h 268"/>
                  <a:gd name="T8" fmla="*/ 1 w 1"/>
                  <a:gd name="T9" fmla="*/ 1 h 268"/>
                  <a:gd name="T10" fmla="*/ 1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0" y="268"/>
                      <a:pt x="0" y="267"/>
                    </a:cubicBezTo>
                    <a:cubicBezTo>
                      <a:pt x="0" y="1"/>
                      <a:pt x="0" y="1"/>
                      <a:pt x="0" y="1"/>
                    </a:cubicBezTo>
                    <a:cubicBezTo>
                      <a:pt x="0" y="1"/>
                      <a:pt x="0" y="0"/>
                      <a:pt x="0" y="0"/>
                    </a:cubicBezTo>
                    <a:cubicBezTo>
                      <a:pt x="1" y="0"/>
                      <a:pt x="1" y="1"/>
                      <a:pt x="1" y="1"/>
                    </a:cubicBezTo>
                    <a:cubicBezTo>
                      <a:pt x="1" y="267"/>
                      <a:pt x="1" y="267"/>
                      <a:pt x="1" y="267"/>
                    </a:cubicBezTo>
                    <a:cubicBezTo>
                      <a:pt x="1" y="268"/>
                      <a:pt x="1"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4" name="Freeform 30"/>
              <p:cNvSpPr>
                <a:spLocks/>
              </p:cNvSpPr>
              <p:nvPr/>
            </p:nvSpPr>
            <p:spPr bwMode="auto">
              <a:xfrm>
                <a:off x="3096" y="1260"/>
                <a:ext cx="3" cy="665"/>
              </a:xfrm>
              <a:custGeom>
                <a:avLst/>
                <a:gdLst>
                  <a:gd name="T0" fmla="*/ 1 w 1"/>
                  <a:gd name="T1" fmla="*/ 281 h 281"/>
                  <a:gd name="T2" fmla="*/ 0 w 1"/>
                  <a:gd name="T3" fmla="*/ 280 h 281"/>
                  <a:gd name="T4" fmla="*/ 0 w 1"/>
                  <a:gd name="T5" fmla="*/ 1 h 281"/>
                  <a:gd name="T6" fmla="*/ 1 w 1"/>
                  <a:gd name="T7" fmla="*/ 0 h 281"/>
                  <a:gd name="T8" fmla="*/ 1 w 1"/>
                  <a:gd name="T9" fmla="*/ 1 h 281"/>
                  <a:gd name="T10" fmla="*/ 1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0" y="281"/>
                      <a:pt x="0" y="281"/>
                      <a:pt x="0" y="280"/>
                    </a:cubicBezTo>
                    <a:cubicBezTo>
                      <a:pt x="0" y="1"/>
                      <a:pt x="0" y="1"/>
                      <a:pt x="0" y="1"/>
                    </a:cubicBezTo>
                    <a:cubicBezTo>
                      <a:pt x="0" y="0"/>
                      <a:pt x="0" y="0"/>
                      <a:pt x="1" y="0"/>
                    </a:cubicBezTo>
                    <a:cubicBezTo>
                      <a:pt x="1" y="0"/>
                      <a:pt x="1" y="0"/>
                      <a:pt x="1" y="1"/>
                    </a:cubicBezTo>
                    <a:cubicBezTo>
                      <a:pt x="1" y="280"/>
                      <a:pt x="1" y="280"/>
                      <a:pt x="1" y="280"/>
                    </a:cubicBezTo>
                    <a:cubicBezTo>
                      <a:pt x="1" y="281"/>
                      <a:pt x="1"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5" name="Freeform 31"/>
              <p:cNvSpPr>
                <a:spLocks/>
              </p:cNvSpPr>
              <p:nvPr/>
            </p:nvSpPr>
            <p:spPr bwMode="auto">
              <a:xfrm>
                <a:off x="3078" y="1219"/>
                <a:ext cx="2" cy="706"/>
              </a:xfrm>
              <a:custGeom>
                <a:avLst/>
                <a:gdLst>
                  <a:gd name="T0" fmla="*/ 0 w 1"/>
                  <a:gd name="T1" fmla="*/ 298 h 298"/>
                  <a:gd name="T2" fmla="*/ 0 w 1"/>
                  <a:gd name="T3" fmla="*/ 297 h 298"/>
                  <a:gd name="T4" fmla="*/ 0 w 1"/>
                  <a:gd name="T5" fmla="*/ 1 h 298"/>
                  <a:gd name="T6" fmla="*/ 0 w 1"/>
                  <a:gd name="T7" fmla="*/ 0 h 298"/>
                  <a:gd name="T8" fmla="*/ 1 w 1"/>
                  <a:gd name="T9" fmla="*/ 1 h 298"/>
                  <a:gd name="T10" fmla="*/ 1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0" y="298"/>
                      <a:pt x="0" y="298"/>
                      <a:pt x="0" y="297"/>
                    </a:cubicBezTo>
                    <a:cubicBezTo>
                      <a:pt x="0" y="1"/>
                      <a:pt x="0" y="1"/>
                      <a:pt x="0" y="1"/>
                    </a:cubicBezTo>
                    <a:cubicBezTo>
                      <a:pt x="0" y="1"/>
                      <a:pt x="0" y="0"/>
                      <a:pt x="0" y="0"/>
                    </a:cubicBezTo>
                    <a:cubicBezTo>
                      <a:pt x="0" y="0"/>
                      <a:pt x="1" y="1"/>
                      <a:pt x="1" y="1"/>
                    </a:cubicBezTo>
                    <a:cubicBezTo>
                      <a:pt x="1" y="297"/>
                      <a:pt x="1" y="297"/>
                      <a:pt x="1" y="297"/>
                    </a:cubicBezTo>
                    <a:cubicBezTo>
                      <a:pt x="1"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6" name="Freeform 32"/>
              <p:cNvSpPr>
                <a:spLocks/>
              </p:cNvSpPr>
              <p:nvPr/>
            </p:nvSpPr>
            <p:spPr bwMode="auto">
              <a:xfrm>
                <a:off x="3056" y="1177"/>
                <a:ext cx="3" cy="748"/>
              </a:xfrm>
              <a:custGeom>
                <a:avLst/>
                <a:gdLst>
                  <a:gd name="T0" fmla="*/ 0 w 1"/>
                  <a:gd name="T1" fmla="*/ 316 h 316"/>
                  <a:gd name="T2" fmla="*/ 0 w 1"/>
                  <a:gd name="T3" fmla="*/ 315 h 316"/>
                  <a:gd name="T4" fmla="*/ 0 w 1"/>
                  <a:gd name="T5" fmla="*/ 1 h 316"/>
                  <a:gd name="T6" fmla="*/ 0 w 1"/>
                  <a:gd name="T7" fmla="*/ 0 h 316"/>
                  <a:gd name="T8" fmla="*/ 1 w 1"/>
                  <a:gd name="T9" fmla="*/ 1 h 316"/>
                  <a:gd name="T10" fmla="*/ 1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0" y="316"/>
                      <a:pt x="0" y="315"/>
                    </a:cubicBezTo>
                    <a:cubicBezTo>
                      <a:pt x="0" y="1"/>
                      <a:pt x="0" y="1"/>
                      <a:pt x="0" y="1"/>
                    </a:cubicBezTo>
                    <a:cubicBezTo>
                      <a:pt x="0" y="0"/>
                      <a:pt x="0" y="0"/>
                      <a:pt x="0" y="0"/>
                    </a:cubicBezTo>
                    <a:cubicBezTo>
                      <a:pt x="1" y="0"/>
                      <a:pt x="1" y="0"/>
                      <a:pt x="1" y="1"/>
                    </a:cubicBezTo>
                    <a:cubicBezTo>
                      <a:pt x="1" y="315"/>
                      <a:pt x="1" y="315"/>
                      <a:pt x="1" y="315"/>
                    </a:cubicBezTo>
                    <a:cubicBezTo>
                      <a:pt x="1" y="316"/>
                      <a:pt x="1"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7" name="Freeform 33"/>
              <p:cNvSpPr>
                <a:spLocks/>
              </p:cNvSpPr>
              <p:nvPr/>
            </p:nvSpPr>
            <p:spPr bwMode="auto">
              <a:xfrm>
                <a:off x="3035" y="1115"/>
                <a:ext cx="2" cy="810"/>
              </a:xfrm>
              <a:custGeom>
                <a:avLst/>
                <a:gdLst>
                  <a:gd name="T0" fmla="*/ 1 w 1"/>
                  <a:gd name="T1" fmla="*/ 342 h 342"/>
                  <a:gd name="T2" fmla="*/ 0 w 1"/>
                  <a:gd name="T3" fmla="*/ 341 h 342"/>
                  <a:gd name="T4" fmla="*/ 0 w 1"/>
                  <a:gd name="T5" fmla="*/ 0 h 342"/>
                  <a:gd name="T6" fmla="*/ 1 w 1"/>
                  <a:gd name="T7" fmla="*/ 0 h 342"/>
                  <a:gd name="T8" fmla="*/ 1 w 1"/>
                  <a:gd name="T9" fmla="*/ 0 h 342"/>
                  <a:gd name="T10" fmla="*/ 1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0" y="342"/>
                      <a:pt x="0" y="342"/>
                      <a:pt x="0" y="341"/>
                    </a:cubicBezTo>
                    <a:cubicBezTo>
                      <a:pt x="0" y="0"/>
                      <a:pt x="0" y="0"/>
                      <a:pt x="0" y="0"/>
                    </a:cubicBezTo>
                    <a:cubicBezTo>
                      <a:pt x="0" y="0"/>
                      <a:pt x="0" y="0"/>
                      <a:pt x="1" y="0"/>
                    </a:cubicBezTo>
                    <a:cubicBezTo>
                      <a:pt x="1" y="0"/>
                      <a:pt x="1" y="0"/>
                      <a:pt x="1" y="0"/>
                    </a:cubicBezTo>
                    <a:cubicBezTo>
                      <a:pt x="1" y="341"/>
                      <a:pt x="1" y="341"/>
                      <a:pt x="1" y="341"/>
                    </a:cubicBezTo>
                    <a:cubicBezTo>
                      <a:pt x="1" y="342"/>
                      <a:pt x="1"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9" name="Freeform 35"/>
              <p:cNvSpPr>
                <a:spLocks/>
              </p:cNvSpPr>
              <p:nvPr/>
            </p:nvSpPr>
            <p:spPr bwMode="auto">
              <a:xfrm>
                <a:off x="1131" y="1501"/>
                <a:ext cx="19" cy="543"/>
              </a:xfrm>
              <a:custGeom>
                <a:avLst/>
                <a:gdLst>
                  <a:gd name="T0" fmla="*/ 4 w 8"/>
                  <a:gd name="T1" fmla="*/ 229 h 229"/>
                  <a:gd name="T2" fmla="*/ 8 w 8"/>
                  <a:gd name="T3" fmla="*/ 225 h 229"/>
                  <a:gd name="T4" fmla="*/ 8 w 8"/>
                  <a:gd name="T5" fmla="*/ 4 h 229"/>
                  <a:gd name="T6" fmla="*/ 4 w 8"/>
                  <a:gd name="T7" fmla="*/ 0 h 229"/>
                  <a:gd name="T8" fmla="*/ 0 w 8"/>
                  <a:gd name="T9" fmla="*/ 4 h 229"/>
                  <a:gd name="T10" fmla="*/ 0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7" y="229"/>
                      <a:pt x="8" y="227"/>
                      <a:pt x="8" y="225"/>
                    </a:cubicBezTo>
                    <a:cubicBezTo>
                      <a:pt x="8" y="4"/>
                      <a:pt x="8" y="4"/>
                      <a:pt x="8" y="4"/>
                    </a:cubicBezTo>
                    <a:cubicBezTo>
                      <a:pt x="8" y="1"/>
                      <a:pt x="7" y="0"/>
                      <a:pt x="4" y="0"/>
                    </a:cubicBezTo>
                    <a:cubicBezTo>
                      <a:pt x="2" y="0"/>
                      <a:pt x="0" y="1"/>
                      <a:pt x="0" y="4"/>
                    </a:cubicBezTo>
                    <a:cubicBezTo>
                      <a:pt x="0" y="225"/>
                      <a:pt x="0" y="225"/>
                      <a:pt x="0" y="225"/>
                    </a:cubicBezTo>
                    <a:cubicBezTo>
                      <a:pt x="0" y="227"/>
                      <a:pt x="2"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0" name="Freeform 36"/>
              <p:cNvSpPr>
                <a:spLocks/>
              </p:cNvSpPr>
              <p:nvPr/>
            </p:nvSpPr>
            <p:spPr bwMode="auto">
              <a:xfrm>
                <a:off x="1663" y="1504"/>
                <a:ext cx="14" cy="492"/>
              </a:xfrm>
              <a:custGeom>
                <a:avLst/>
                <a:gdLst>
                  <a:gd name="T0" fmla="*/ 3 w 6"/>
                  <a:gd name="T1" fmla="*/ 208 h 208"/>
                  <a:gd name="T2" fmla="*/ 6 w 6"/>
                  <a:gd name="T3" fmla="*/ 205 h 208"/>
                  <a:gd name="T4" fmla="*/ 6 w 6"/>
                  <a:gd name="T5" fmla="*/ 3 h 208"/>
                  <a:gd name="T6" fmla="*/ 3 w 6"/>
                  <a:gd name="T7" fmla="*/ 0 h 208"/>
                  <a:gd name="T8" fmla="*/ 0 w 6"/>
                  <a:gd name="T9" fmla="*/ 3 h 208"/>
                  <a:gd name="T10" fmla="*/ 0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5" y="208"/>
                      <a:pt x="6" y="206"/>
                      <a:pt x="6" y="205"/>
                    </a:cubicBezTo>
                    <a:cubicBezTo>
                      <a:pt x="6" y="3"/>
                      <a:pt x="6" y="3"/>
                      <a:pt x="6" y="3"/>
                    </a:cubicBezTo>
                    <a:cubicBezTo>
                      <a:pt x="6" y="1"/>
                      <a:pt x="5" y="0"/>
                      <a:pt x="3" y="0"/>
                    </a:cubicBezTo>
                    <a:cubicBezTo>
                      <a:pt x="2" y="0"/>
                      <a:pt x="0" y="1"/>
                      <a:pt x="0" y="3"/>
                    </a:cubicBezTo>
                    <a:cubicBezTo>
                      <a:pt x="0" y="205"/>
                      <a:pt x="0" y="205"/>
                      <a:pt x="0" y="205"/>
                    </a:cubicBezTo>
                    <a:cubicBezTo>
                      <a:pt x="0" y="206"/>
                      <a:pt x="2"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1" name="Freeform 37"/>
              <p:cNvSpPr>
                <a:spLocks/>
              </p:cNvSpPr>
              <p:nvPr/>
            </p:nvSpPr>
            <p:spPr bwMode="auto">
              <a:xfrm>
                <a:off x="1947" y="1506"/>
                <a:ext cx="9" cy="474"/>
              </a:xfrm>
              <a:custGeom>
                <a:avLst/>
                <a:gdLst>
                  <a:gd name="T0" fmla="*/ 2 w 4"/>
                  <a:gd name="T1" fmla="*/ 200 h 200"/>
                  <a:gd name="T2" fmla="*/ 4 w 4"/>
                  <a:gd name="T3" fmla="*/ 198 h 200"/>
                  <a:gd name="T4" fmla="*/ 4 w 4"/>
                  <a:gd name="T5" fmla="*/ 2 h 200"/>
                  <a:gd name="T6" fmla="*/ 2 w 4"/>
                  <a:gd name="T7" fmla="*/ 0 h 200"/>
                  <a:gd name="T8" fmla="*/ 0 w 4"/>
                  <a:gd name="T9" fmla="*/ 2 h 200"/>
                  <a:gd name="T10" fmla="*/ 0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4" y="200"/>
                      <a:pt x="4" y="199"/>
                      <a:pt x="4" y="198"/>
                    </a:cubicBezTo>
                    <a:cubicBezTo>
                      <a:pt x="4" y="2"/>
                      <a:pt x="4" y="2"/>
                      <a:pt x="4" y="2"/>
                    </a:cubicBezTo>
                    <a:cubicBezTo>
                      <a:pt x="4" y="1"/>
                      <a:pt x="4" y="0"/>
                      <a:pt x="2" y="0"/>
                    </a:cubicBezTo>
                    <a:cubicBezTo>
                      <a:pt x="1" y="0"/>
                      <a:pt x="0" y="1"/>
                      <a:pt x="0" y="2"/>
                    </a:cubicBezTo>
                    <a:cubicBezTo>
                      <a:pt x="0" y="198"/>
                      <a:pt x="0" y="198"/>
                      <a:pt x="0" y="198"/>
                    </a:cubicBezTo>
                    <a:cubicBezTo>
                      <a:pt x="0" y="199"/>
                      <a:pt x="1"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2" name="Freeform 38"/>
              <p:cNvSpPr>
                <a:spLocks/>
              </p:cNvSpPr>
              <p:nvPr/>
            </p:nvSpPr>
            <p:spPr bwMode="auto">
              <a:xfrm>
                <a:off x="2120" y="1518"/>
                <a:ext cx="7" cy="447"/>
              </a:xfrm>
              <a:custGeom>
                <a:avLst/>
                <a:gdLst>
                  <a:gd name="T0" fmla="*/ 1 w 3"/>
                  <a:gd name="T1" fmla="*/ 189 h 189"/>
                  <a:gd name="T2" fmla="*/ 3 w 3"/>
                  <a:gd name="T3" fmla="*/ 188 h 189"/>
                  <a:gd name="T4" fmla="*/ 3 w 3"/>
                  <a:gd name="T5" fmla="*/ 2 h 189"/>
                  <a:gd name="T6" fmla="*/ 1 w 3"/>
                  <a:gd name="T7" fmla="*/ 0 h 189"/>
                  <a:gd name="T8" fmla="*/ 0 w 3"/>
                  <a:gd name="T9" fmla="*/ 2 h 189"/>
                  <a:gd name="T10" fmla="*/ 0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2" y="189"/>
                      <a:pt x="3" y="188"/>
                      <a:pt x="3" y="188"/>
                    </a:cubicBezTo>
                    <a:cubicBezTo>
                      <a:pt x="3" y="2"/>
                      <a:pt x="3" y="2"/>
                      <a:pt x="3" y="2"/>
                    </a:cubicBezTo>
                    <a:cubicBezTo>
                      <a:pt x="3" y="1"/>
                      <a:pt x="2" y="0"/>
                      <a:pt x="1" y="0"/>
                    </a:cubicBezTo>
                    <a:cubicBezTo>
                      <a:pt x="1" y="0"/>
                      <a:pt x="0" y="1"/>
                      <a:pt x="0" y="2"/>
                    </a:cubicBezTo>
                    <a:cubicBezTo>
                      <a:pt x="0" y="188"/>
                      <a:pt x="0" y="188"/>
                      <a:pt x="0" y="188"/>
                    </a:cubicBezTo>
                    <a:cubicBezTo>
                      <a:pt x="0" y="188"/>
                      <a:pt x="1"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3" name="Freeform 39"/>
              <p:cNvSpPr>
                <a:spLocks/>
              </p:cNvSpPr>
              <p:nvPr/>
            </p:nvSpPr>
            <p:spPr bwMode="auto">
              <a:xfrm>
                <a:off x="2233" y="1506"/>
                <a:ext cx="7" cy="459"/>
              </a:xfrm>
              <a:custGeom>
                <a:avLst/>
                <a:gdLst>
                  <a:gd name="T0" fmla="*/ 1 w 3"/>
                  <a:gd name="T1" fmla="*/ 194 h 194"/>
                  <a:gd name="T2" fmla="*/ 3 w 3"/>
                  <a:gd name="T3" fmla="*/ 193 h 194"/>
                  <a:gd name="T4" fmla="*/ 3 w 3"/>
                  <a:gd name="T5" fmla="*/ 2 h 194"/>
                  <a:gd name="T6" fmla="*/ 1 w 3"/>
                  <a:gd name="T7" fmla="*/ 0 h 194"/>
                  <a:gd name="T8" fmla="*/ 0 w 3"/>
                  <a:gd name="T9" fmla="*/ 2 h 194"/>
                  <a:gd name="T10" fmla="*/ 0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2" y="194"/>
                      <a:pt x="3" y="193"/>
                      <a:pt x="3" y="193"/>
                    </a:cubicBezTo>
                    <a:cubicBezTo>
                      <a:pt x="3" y="2"/>
                      <a:pt x="3" y="2"/>
                      <a:pt x="3" y="2"/>
                    </a:cubicBezTo>
                    <a:cubicBezTo>
                      <a:pt x="3" y="1"/>
                      <a:pt x="2" y="0"/>
                      <a:pt x="1" y="0"/>
                    </a:cubicBezTo>
                    <a:cubicBezTo>
                      <a:pt x="1" y="0"/>
                      <a:pt x="0" y="1"/>
                      <a:pt x="0" y="2"/>
                    </a:cubicBezTo>
                    <a:cubicBezTo>
                      <a:pt x="0" y="193"/>
                      <a:pt x="0" y="193"/>
                      <a:pt x="0" y="193"/>
                    </a:cubicBezTo>
                    <a:cubicBezTo>
                      <a:pt x="0" y="193"/>
                      <a:pt x="1"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4" name="Freeform 40"/>
              <p:cNvSpPr>
                <a:spLocks/>
              </p:cNvSpPr>
              <p:nvPr/>
            </p:nvSpPr>
            <p:spPr bwMode="auto">
              <a:xfrm>
                <a:off x="2328" y="1494"/>
                <a:ext cx="7" cy="443"/>
              </a:xfrm>
              <a:custGeom>
                <a:avLst/>
                <a:gdLst>
                  <a:gd name="T0" fmla="*/ 1 w 3"/>
                  <a:gd name="T1" fmla="*/ 187 h 187"/>
                  <a:gd name="T2" fmla="*/ 3 w 3"/>
                  <a:gd name="T3" fmla="*/ 185 h 187"/>
                  <a:gd name="T4" fmla="*/ 3 w 3"/>
                  <a:gd name="T5" fmla="*/ 1 h 187"/>
                  <a:gd name="T6" fmla="*/ 1 w 3"/>
                  <a:gd name="T7" fmla="*/ 0 h 187"/>
                  <a:gd name="T8" fmla="*/ 0 w 3"/>
                  <a:gd name="T9" fmla="*/ 1 h 187"/>
                  <a:gd name="T10" fmla="*/ 0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2" y="187"/>
                      <a:pt x="3" y="186"/>
                      <a:pt x="3" y="185"/>
                    </a:cubicBezTo>
                    <a:cubicBezTo>
                      <a:pt x="3" y="1"/>
                      <a:pt x="3" y="1"/>
                      <a:pt x="3" y="1"/>
                    </a:cubicBezTo>
                    <a:cubicBezTo>
                      <a:pt x="3" y="1"/>
                      <a:pt x="2" y="0"/>
                      <a:pt x="1" y="0"/>
                    </a:cubicBezTo>
                    <a:cubicBezTo>
                      <a:pt x="1" y="0"/>
                      <a:pt x="0" y="1"/>
                      <a:pt x="0" y="1"/>
                    </a:cubicBezTo>
                    <a:cubicBezTo>
                      <a:pt x="0" y="185"/>
                      <a:pt x="0" y="185"/>
                      <a:pt x="0" y="185"/>
                    </a:cubicBezTo>
                    <a:cubicBezTo>
                      <a:pt x="0" y="186"/>
                      <a:pt x="1"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5" name="Freeform 41"/>
              <p:cNvSpPr>
                <a:spLocks/>
              </p:cNvSpPr>
              <p:nvPr/>
            </p:nvSpPr>
            <p:spPr bwMode="auto">
              <a:xfrm>
                <a:off x="2387" y="1485"/>
                <a:ext cx="5"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4"/>
                      <a:pt x="2" y="194"/>
                    </a:cubicBezTo>
                    <a:cubicBezTo>
                      <a:pt x="2" y="1"/>
                      <a:pt x="2" y="1"/>
                      <a:pt x="2" y="1"/>
                    </a:cubicBezTo>
                    <a:cubicBezTo>
                      <a:pt x="2" y="0"/>
                      <a:pt x="1" y="0"/>
                      <a:pt x="1" y="0"/>
                    </a:cubicBezTo>
                    <a:cubicBezTo>
                      <a:pt x="0" y="0"/>
                      <a:pt x="0" y="0"/>
                      <a:pt x="0" y="1"/>
                    </a:cubicBezTo>
                    <a:cubicBezTo>
                      <a:pt x="0" y="194"/>
                      <a:pt x="0" y="194"/>
                      <a:pt x="0" y="194"/>
                    </a:cubicBezTo>
                    <a:cubicBezTo>
                      <a:pt x="0" y="194"/>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6" name="Freeform 42"/>
              <p:cNvSpPr>
                <a:spLocks/>
              </p:cNvSpPr>
              <p:nvPr/>
            </p:nvSpPr>
            <p:spPr bwMode="auto">
              <a:xfrm>
                <a:off x="2444" y="1463"/>
                <a:ext cx="4"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5"/>
                      <a:pt x="2" y="194"/>
                    </a:cubicBezTo>
                    <a:cubicBezTo>
                      <a:pt x="2" y="1"/>
                      <a:pt x="2" y="1"/>
                      <a:pt x="2" y="1"/>
                    </a:cubicBezTo>
                    <a:cubicBezTo>
                      <a:pt x="2" y="1"/>
                      <a:pt x="1" y="0"/>
                      <a:pt x="1" y="0"/>
                    </a:cubicBezTo>
                    <a:cubicBezTo>
                      <a:pt x="0" y="0"/>
                      <a:pt x="0" y="1"/>
                      <a:pt x="0" y="1"/>
                    </a:cubicBezTo>
                    <a:cubicBezTo>
                      <a:pt x="0" y="194"/>
                      <a:pt x="0" y="194"/>
                      <a:pt x="0" y="194"/>
                    </a:cubicBezTo>
                    <a:cubicBezTo>
                      <a:pt x="0" y="195"/>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7" name="Freeform 43"/>
              <p:cNvSpPr>
                <a:spLocks/>
              </p:cNvSpPr>
              <p:nvPr/>
            </p:nvSpPr>
            <p:spPr bwMode="auto">
              <a:xfrm>
                <a:off x="2479" y="1442"/>
                <a:ext cx="5" cy="483"/>
              </a:xfrm>
              <a:custGeom>
                <a:avLst/>
                <a:gdLst>
                  <a:gd name="T0" fmla="*/ 1 w 2"/>
                  <a:gd name="T1" fmla="*/ 204 h 204"/>
                  <a:gd name="T2" fmla="*/ 2 w 2"/>
                  <a:gd name="T3" fmla="*/ 203 h 204"/>
                  <a:gd name="T4" fmla="*/ 2 w 2"/>
                  <a:gd name="T5" fmla="*/ 1 h 204"/>
                  <a:gd name="T6" fmla="*/ 1 w 2"/>
                  <a:gd name="T7" fmla="*/ 0 h 204"/>
                  <a:gd name="T8" fmla="*/ 0 w 2"/>
                  <a:gd name="T9" fmla="*/ 1 h 204"/>
                  <a:gd name="T10" fmla="*/ 0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2" y="204"/>
                      <a:pt x="2" y="204"/>
                      <a:pt x="2" y="203"/>
                    </a:cubicBezTo>
                    <a:cubicBezTo>
                      <a:pt x="2" y="1"/>
                      <a:pt x="2" y="1"/>
                      <a:pt x="2" y="1"/>
                    </a:cubicBezTo>
                    <a:cubicBezTo>
                      <a:pt x="2" y="0"/>
                      <a:pt x="2" y="0"/>
                      <a:pt x="1" y="0"/>
                    </a:cubicBezTo>
                    <a:cubicBezTo>
                      <a:pt x="1" y="0"/>
                      <a:pt x="0" y="0"/>
                      <a:pt x="0" y="1"/>
                    </a:cubicBezTo>
                    <a:cubicBezTo>
                      <a:pt x="0" y="203"/>
                      <a:pt x="0" y="203"/>
                      <a:pt x="0" y="203"/>
                    </a:cubicBezTo>
                    <a:cubicBezTo>
                      <a:pt x="0" y="204"/>
                      <a:pt x="1"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8" name="Freeform 44"/>
              <p:cNvSpPr>
                <a:spLocks/>
              </p:cNvSpPr>
              <p:nvPr/>
            </p:nvSpPr>
            <p:spPr bwMode="auto">
              <a:xfrm>
                <a:off x="2512" y="1416"/>
                <a:ext cx="5" cy="509"/>
              </a:xfrm>
              <a:custGeom>
                <a:avLst/>
                <a:gdLst>
                  <a:gd name="T0" fmla="*/ 1 w 2"/>
                  <a:gd name="T1" fmla="*/ 215 h 215"/>
                  <a:gd name="T2" fmla="*/ 2 w 2"/>
                  <a:gd name="T3" fmla="*/ 214 h 215"/>
                  <a:gd name="T4" fmla="*/ 2 w 2"/>
                  <a:gd name="T5" fmla="*/ 1 h 215"/>
                  <a:gd name="T6" fmla="*/ 1 w 2"/>
                  <a:gd name="T7" fmla="*/ 0 h 215"/>
                  <a:gd name="T8" fmla="*/ 0 w 2"/>
                  <a:gd name="T9" fmla="*/ 1 h 215"/>
                  <a:gd name="T10" fmla="*/ 0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2" y="215"/>
                      <a:pt x="2" y="215"/>
                      <a:pt x="2" y="214"/>
                    </a:cubicBezTo>
                    <a:cubicBezTo>
                      <a:pt x="2" y="1"/>
                      <a:pt x="2" y="1"/>
                      <a:pt x="2" y="1"/>
                    </a:cubicBezTo>
                    <a:cubicBezTo>
                      <a:pt x="2" y="0"/>
                      <a:pt x="2" y="0"/>
                      <a:pt x="1" y="0"/>
                    </a:cubicBezTo>
                    <a:cubicBezTo>
                      <a:pt x="1" y="0"/>
                      <a:pt x="0" y="0"/>
                      <a:pt x="0" y="1"/>
                    </a:cubicBezTo>
                    <a:cubicBezTo>
                      <a:pt x="0" y="214"/>
                      <a:pt x="0" y="214"/>
                      <a:pt x="0" y="214"/>
                    </a:cubicBezTo>
                    <a:cubicBezTo>
                      <a:pt x="0" y="215"/>
                      <a:pt x="1"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9" name="Freeform 45"/>
              <p:cNvSpPr>
                <a:spLocks/>
              </p:cNvSpPr>
              <p:nvPr/>
            </p:nvSpPr>
            <p:spPr bwMode="auto">
              <a:xfrm>
                <a:off x="2550" y="1385"/>
                <a:ext cx="5" cy="540"/>
              </a:xfrm>
              <a:custGeom>
                <a:avLst/>
                <a:gdLst>
                  <a:gd name="T0" fmla="*/ 1 w 2"/>
                  <a:gd name="T1" fmla="*/ 228 h 228"/>
                  <a:gd name="T2" fmla="*/ 2 w 2"/>
                  <a:gd name="T3" fmla="*/ 227 h 228"/>
                  <a:gd name="T4" fmla="*/ 2 w 2"/>
                  <a:gd name="T5" fmla="*/ 1 h 228"/>
                  <a:gd name="T6" fmla="*/ 1 w 2"/>
                  <a:gd name="T7" fmla="*/ 0 h 228"/>
                  <a:gd name="T8" fmla="*/ 0 w 2"/>
                  <a:gd name="T9" fmla="*/ 1 h 228"/>
                  <a:gd name="T10" fmla="*/ 0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2" y="228"/>
                      <a:pt x="2" y="228"/>
                      <a:pt x="2" y="227"/>
                    </a:cubicBezTo>
                    <a:cubicBezTo>
                      <a:pt x="2" y="1"/>
                      <a:pt x="2" y="1"/>
                      <a:pt x="2" y="1"/>
                    </a:cubicBezTo>
                    <a:cubicBezTo>
                      <a:pt x="2" y="0"/>
                      <a:pt x="2" y="0"/>
                      <a:pt x="1" y="0"/>
                    </a:cubicBezTo>
                    <a:cubicBezTo>
                      <a:pt x="1" y="0"/>
                      <a:pt x="0" y="0"/>
                      <a:pt x="0" y="1"/>
                    </a:cubicBezTo>
                    <a:cubicBezTo>
                      <a:pt x="0" y="227"/>
                      <a:pt x="0" y="227"/>
                      <a:pt x="0" y="227"/>
                    </a:cubicBezTo>
                    <a:cubicBezTo>
                      <a:pt x="0" y="228"/>
                      <a:pt x="1"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0" name="Freeform 46"/>
              <p:cNvSpPr>
                <a:spLocks/>
              </p:cNvSpPr>
              <p:nvPr/>
            </p:nvSpPr>
            <p:spPr bwMode="auto">
              <a:xfrm>
                <a:off x="2574" y="1364"/>
                <a:ext cx="2" cy="561"/>
              </a:xfrm>
              <a:custGeom>
                <a:avLst/>
                <a:gdLst>
                  <a:gd name="T0" fmla="*/ 0 w 1"/>
                  <a:gd name="T1" fmla="*/ 237 h 237"/>
                  <a:gd name="T2" fmla="*/ 1 w 1"/>
                  <a:gd name="T3" fmla="*/ 236 h 237"/>
                  <a:gd name="T4" fmla="*/ 1 w 1"/>
                  <a:gd name="T5" fmla="*/ 0 h 237"/>
                  <a:gd name="T6" fmla="*/ 0 w 1"/>
                  <a:gd name="T7" fmla="*/ 0 h 237"/>
                  <a:gd name="T8" fmla="*/ 0 w 1"/>
                  <a:gd name="T9" fmla="*/ 0 h 237"/>
                  <a:gd name="T10" fmla="*/ 0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1" y="237"/>
                      <a:pt x="1" y="236"/>
                    </a:cubicBezTo>
                    <a:cubicBezTo>
                      <a:pt x="1" y="0"/>
                      <a:pt x="1" y="0"/>
                      <a:pt x="1" y="0"/>
                    </a:cubicBezTo>
                    <a:cubicBezTo>
                      <a:pt x="1" y="0"/>
                      <a:pt x="0" y="0"/>
                      <a:pt x="0" y="0"/>
                    </a:cubicBezTo>
                    <a:cubicBezTo>
                      <a:pt x="0" y="0"/>
                      <a:pt x="0" y="0"/>
                      <a:pt x="0" y="0"/>
                    </a:cubicBezTo>
                    <a:cubicBezTo>
                      <a:pt x="0" y="236"/>
                      <a:pt x="0" y="236"/>
                      <a:pt x="0" y="236"/>
                    </a:cubicBezTo>
                    <a:cubicBezTo>
                      <a:pt x="0" y="237"/>
                      <a:pt x="0"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1" name="Freeform 47"/>
              <p:cNvSpPr>
                <a:spLocks/>
              </p:cNvSpPr>
              <p:nvPr/>
            </p:nvSpPr>
            <p:spPr bwMode="auto">
              <a:xfrm>
                <a:off x="2593" y="1343"/>
                <a:ext cx="2" cy="582"/>
              </a:xfrm>
              <a:custGeom>
                <a:avLst/>
                <a:gdLst>
                  <a:gd name="T0" fmla="*/ 1 w 1"/>
                  <a:gd name="T1" fmla="*/ 246 h 246"/>
                  <a:gd name="T2" fmla="*/ 1 w 1"/>
                  <a:gd name="T3" fmla="*/ 245 h 246"/>
                  <a:gd name="T4" fmla="*/ 1 w 1"/>
                  <a:gd name="T5" fmla="*/ 1 h 246"/>
                  <a:gd name="T6" fmla="*/ 1 w 1"/>
                  <a:gd name="T7" fmla="*/ 0 h 246"/>
                  <a:gd name="T8" fmla="*/ 0 w 1"/>
                  <a:gd name="T9" fmla="*/ 1 h 246"/>
                  <a:gd name="T10" fmla="*/ 0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1" y="246"/>
                      <a:pt x="1" y="246"/>
                      <a:pt x="1" y="245"/>
                    </a:cubicBezTo>
                    <a:cubicBezTo>
                      <a:pt x="1" y="1"/>
                      <a:pt x="1" y="1"/>
                      <a:pt x="1" y="1"/>
                    </a:cubicBezTo>
                    <a:cubicBezTo>
                      <a:pt x="1" y="1"/>
                      <a:pt x="1" y="0"/>
                      <a:pt x="1" y="0"/>
                    </a:cubicBezTo>
                    <a:cubicBezTo>
                      <a:pt x="0" y="0"/>
                      <a:pt x="0" y="1"/>
                      <a:pt x="0" y="1"/>
                    </a:cubicBezTo>
                    <a:cubicBezTo>
                      <a:pt x="0" y="245"/>
                      <a:pt x="0" y="245"/>
                      <a:pt x="0" y="245"/>
                    </a:cubicBezTo>
                    <a:cubicBezTo>
                      <a:pt x="0" y="246"/>
                      <a:pt x="0"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2" name="Freeform 48"/>
              <p:cNvSpPr>
                <a:spLocks/>
              </p:cNvSpPr>
              <p:nvPr/>
            </p:nvSpPr>
            <p:spPr bwMode="auto">
              <a:xfrm>
                <a:off x="2614" y="1319"/>
                <a:ext cx="2" cy="606"/>
              </a:xfrm>
              <a:custGeom>
                <a:avLst/>
                <a:gdLst>
                  <a:gd name="T0" fmla="*/ 0 w 1"/>
                  <a:gd name="T1" fmla="*/ 256 h 256"/>
                  <a:gd name="T2" fmla="*/ 1 w 1"/>
                  <a:gd name="T3" fmla="*/ 255 h 256"/>
                  <a:gd name="T4" fmla="*/ 1 w 1"/>
                  <a:gd name="T5" fmla="*/ 1 h 256"/>
                  <a:gd name="T6" fmla="*/ 0 w 1"/>
                  <a:gd name="T7" fmla="*/ 0 h 256"/>
                  <a:gd name="T8" fmla="*/ 0 w 1"/>
                  <a:gd name="T9" fmla="*/ 1 h 256"/>
                  <a:gd name="T10" fmla="*/ 0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1" y="256"/>
                      <a:pt x="1" y="256"/>
                      <a:pt x="1" y="255"/>
                    </a:cubicBezTo>
                    <a:cubicBezTo>
                      <a:pt x="1" y="1"/>
                      <a:pt x="1" y="1"/>
                      <a:pt x="1" y="1"/>
                    </a:cubicBezTo>
                    <a:cubicBezTo>
                      <a:pt x="1" y="1"/>
                      <a:pt x="1" y="0"/>
                      <a:pt x="0" y="0"/>
                    </a:cubicBezTo>
                    <a:cubicBezTo>
                      <a:pt x="0" y="0"/>
                      <a:pt x="0" y="1"/>
                      <a:pt x="0" y="1"/>
                    </a:cubicBezTo>
                    <a:cubicBezTo>
                      <a:pt x="0" y="255"/>
                      <a:pt x="0" y="255"/>
                      <a:pt x="0" y="255"/>
                    </a:cubicBezTo>
                    <a:cubicBezTo>
                      <a:pt x="0"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3" name="Freeform 49"/>
              <p:cNvSpPr>
                <a:spLocks/>
              </p:cNvSpPr>
              <p:nvPr/>
            </p:nvSpPr>
            <p:spPr bwMode="auto">
              <a:xfrm>
                <a:off x="2635" y="1290"/>
                <a:ext cx="3" cy="635"/>
              </a:xfrm>
              <a:custGeom>
                <a:avLst/>
                <a:gdLst>
                  <a:gd name="T0" fmla="*/ 0 w 1"/>
                  <a:gd name="T1" fmla="*/ 268 h 268"/>
                  <a:gd name="T2" fmla="*/ 1 w 1"/>
                  <a:gd name="T3" fmla="*/ 267 h 268"/>
                  <a:gd name="T4" fmla="*/ 1 w 1"/>
                  <a:gd name="T5" fmla="*/ 1 h 268"/>
                  <a:gd name="T6" fmla="*/ 0 w 1"/>
                  <a:gd name="T7" fmla="*/ 0 h 268"/>
                  <a:gd name="T8" fmla="*/ 0 w 1"/>
                  <a:gd name="T9" fmla="*/ 1 h 268"/>
                  <a:gd name="T10" fmla="*/ 0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1" y="268"/>
                      <a:pt x="1" y="267"/>
                    </a:cubicBezTo>
                    <a:cubicBezTo>
                      <a:pt x="1" y="1"/>
                      <a:pt x="1" y="1"/>
                      <a:pt x="1" y="1"/>
                    </a:cubicBezTo>
                    <a:cubicBezTo>
                      <a:pt x="1" y="1"/>
                      <a:pt x="0" y="0"/>
                      <a:pt x="0" y="0"/>
                    </a:cubicBezTo>
                    <a:cubicBezTo>
                      <a:pt x="0" y="0"/>
                      <a:pt x="0" y="1"/>
                      <a:pt x="0" y="1"/>
                    </a:cubicBezTo>
                    <a:cubicBezTo>
                      <a:pt x="0" y="267"/>
                      <a:pt x="0" y="267"/>
                      <a:pt x="0" y="267"/>
                    </a:cubicBezTo>
                    <a:cubicBezTo>
                      <a:pt x="0" y="268"/>
                      <a:pt x="0"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4" name="Freeform 50"/>
              <p:cNvSpPr>
                <a:spLocks/>
              </p:cNvSpPr>
              <p:nvPr/>
            </p:nvSpPr>
            <p:spPr bwMode="auto">
              <a:xfrm>
                <a:off x="2654" y="1260"/>
                <a:ext cx="2" cy="665"/>
              </a:xfrm>
              <a:custGeom>
                <a:avLst/>
                <a:gdLst>
                  <a:gd name="T0" fmla="*/ 1 w 1"/>
                  <a:gd name="T1" fmla="*/ 281 h 281"/>
                  <a:gd name="T2" fmla="*/ 1 w 1"/>
                  <a:gd name="T3" fmla="*/ 280 h 281"/>
                  <a:gd name="T4" fmla="*/ 1 w 1"/>
                  <a:gd name="T5" fmla="*/ 1 h 281"/>
                  <a:gd name="T6" fmla="*/ 1 w 1"/>
                  <a:gd name="T7" fmla="*/ 0 h 281"/>
                  <a:gd name="T8" fmla="*/ 0 w 1"/>
                  <a:gd name="T9" fmla="*/ 1 h 281"/>
                  <a:gd name="T10" fmla="*/ 0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1" y="281"/>
                      <a:pt x="1" y="281"/>
                      <a:pt x="1" y="280"/>
                    </a:cubicBezTo>
                    <a:cubicBezTo>
                      <a:pt x="1" y="1"/>
                      <a:pt x="1" y="1"/>
                      <a:pt x="1" y="1"/>
                    </a:cubicBezTo>
                    <a:cubicBezTo>
                      <a:pt x="1" y="0"/>
                      <a:pt x="1" y="0"/>
                      <a:pt x="1" y="0"/>
                    </a:cubicBezTo>
                    <a:cubicBezTo>
                      <a:pt x="0" y="0"/>
                      <a:pt x="0" y="0"/>
                      <a:pt x="0" y="1"/>
                    </a:cubicBezTo>
                    <a:cubicBezTo>
                      <a:pt x="0" y="280"/>
                      <a:pt x="0" y="280"/>
                      <a:pt x="0" y="280"/>
                    </a:cubicBezTo>
                    <a:cubicBezTo>
                      <a:pt x="0" y="281"/>
                      <a:pt x="0"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5" name="Freeform 51"/>
              <p:cNvSpPr>
                <a:spLocks/>
              </p:cNvSpPr>
              <p:nvPr/>
            </p:nvSpPr>
            <p:spPr bwMode="auto">
              <a:xfrm>
                <a:off x="2675" y="1219"/>
                <a:ext cx="3" cy="706"/>
              </a:xfrm>
              <a:custGeom>
                <a:avLst/>
                <a:gdLst>
                  <a:gd name="T0" fmla="*/ 0 w 1"/>
                  <a:gd name="T1" fmla="*/ 298 h 298"/>
                  <a:gd name="T2" fmla="*/ 1 w 1"/>
                  <a:gd name="T3" fmla="*/ 297 h 298"/>
                  <a:gd name="T4" fmla="*/ 1 w 1"/>
                  <a:gd name="T5" fmla="*/ 1 h 298"/>
                  <a:gd name="T6" fmla="*/ 0 w 1"/>
                  <a:gd name="T7" fmla="*/ 0 h 298"/>
                  <a:gd name="T8" fmla="*/ 0 w 1"/>
                  <a:gd name="T9" fmla="*/ 1 h 298"/>
                  <a:gd name="T10" fmla="*/ 0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1" y="298"/>
                      <a:pt x="1" y="298"/>
                      <a:pt x="1" y="297"/>
                    </a:cubicBezTo>
                    <a:cubicBezTo>
                      <a:pt x="1" y="1"/>
                      <a:pt x="1" y="1"/>
                      <a:pt x="1" y="1"/>
                    </a:cubicBezTo>
                    <a:cubicBezTo>
                      <a:pt x="1" y="1"/>
                      <a:pt x="1" y="0"/>
                      <a:pt x="0" y="0"/>
                    </a:cubicBezTo>
                    <a:cubicBezTo>
                      <a:pt x="0" y="0"/>
                      <a:pt x="0" y="1"/>
                      <a:pt x="0" y="1"/>
                    </a:cubicBezTo>
                    <a:cubicBezTo>
                      <a:pt x="0" y="297"/>
                      <a:pt x="0" y="297"/>
                      <a:pt x="0" y="297"/>
                    </a:cubicBezTo>
                    <a:cubicBezTo>
                      <a:pt x="0"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6" name="Freeform 52"/>
              <p:cNvSpPr>
                <a:spLocks/>
              </p:cNvSpPr>
              <p:nvPr/>
            </p:nvSpPr>
            <p:spPr bwMode="auto">
              <a:xfrm>
                <a:off x="2697" y="1177"/>
                <a:ext cx="2" cy="748"/>
              </a:xfrm>
              <a:custGeom>
                <a:avLst/>
                <a:gdLst>
                  <a:gd name="T0" fmla="*/ 0 w 1"/>
                  <a:gd name="T1" fmla="*/ 316 h 316"/>
                  <a:gd name="T2" fmla="*/ 1 w 1"/>
                  <a:gd name="T3" fmla="*/ 315 h 316"/>
                  <a:gd name="T4" fmla="*/ 1 w 1"/>
                  <a:gd name="T5" fmla="*/ 1 h 316"/>
                  <a:gd name="T6" fmla="*/ 0 w 1"/>
                  <a:gd name="T7" fmla="*/ 0 h 316"/>
                  <a:gd name="T8" fmla="*/ 0 w 1"/>
                  <a:gd name="T9" fmla="*/ 1 h 316"/>
                  <a:gd name="T10" fmla="*/ 0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1" y="316"/>
                      <a:pt x="1" y="315"/>
                    </a:cubicBezTo>
                    <a:cubicBezTo>
                      <a:pt x="1" y="1"/>
                      <a:pt x="1" y="1"/>
                      <a:pt x="1" y="1"/>
                    </a:cubicBezTo>
                    <a:cubicBezTo>
                      <a:pt x="1" y="0"/>
                      <a:pt x="0" y="0"/>
                      <a:pt x="0" y="0"/>
                    </a:cubicBezTo>
                    <a:cubicBezTo>
                      <a:pt x="0" y="0"/>
                      <a:pt x="0" y="0"/>
                      <a:pt x="0" y="1"/>
                    </a:cubicBezTo>
                    <a:cubicBezTo>
                      <a:pt x="0" y="315"/>
                      <a:pt x="0" y="315"/>
                      <a:pt x="0" y="315"/>
                    </a:cubicBezTo>
                    <a:cubicBezTo>
                      <a:pt x="0" y="316"/>
                      <a:pt x="0"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7" name="Freeform 53"/>
              <p:cNvSpPr>
                <a:spLocks/>
              </p:cNvSpPr>
              <p:nvPr/>
            </p:nvSpPr>
            <p:spPr bwMode="auto">
              <a:xfrm>
                <a:off x="2716" y="1115"/>
                <a:ext cx="2" cy="810"/>
              </a:xfrm>
              <a:custGeom>
                <a:avLst/>
                <a:gdLst>
                  <a:gd name="T0" fmla="*/ 1 w 1"/>
                  <a:gd name="T1" fmla="*/ 342 h 342"/>
                  <a:gd name="T2" fmla="*/ 1 w 1"/>
                  <a:gd name="T3" fmla="*/ 341 h 342"/>
                  <a:gd name="T4" fmla="*/ 1 w 1"/>
                  <a:gd name="T5" fmla="*/ 0 h 342"/>
                  <a:gd name="T6" fmla="*/ 1 w 1"/>
                  <a:gd name="T7" fmla="*/ 0 h 342"/>
                  <a:gd name="T8" fmla="*/ 0 w 1"/>
                  <a:gd name="T9" fmla="*/ 0 h 342"/>
                  <a:gd name="T10" fmla="*/ 0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1" y="342"/>
                      <a:pt x="1" y="342"/>
                      <a:pt x="1" y="341"/>
                    </a:cubicBezTo>
                    <a:cubicBezTo>
                      <a:pt x="1" y="0"/>
                      <a:pt x="1" y="0"/>
                      <a:pt x="1" y="0"/>
                    </a:cubicBezTo>
                    <a:cubicBezTo>
                      <a:pt x="1" y="0"/>
                      <a:pt x="1" y="0"/>
                      <a:pt x="1" y="0"/>
                    </a:cubicBezTo>
                    <a:cubicBezTo>
                      <a:pt x="0" y="0"/>
                      <a:pt x="0" y="0"/>
                      <a:pt x="0" y="0"/>
                    </a:cubicBezTo>
                    <a:cubicBezTo>
                      <a:pt x="0" y="341"/>
                      <a:pt x="0" y="341"/>
                      <a:pt x="0" y="341"/>
                    </a:cubicBezTo>
                    <a:cubicBezTo>
                      <a:pt x="0" y="342"/>
                      <a:pt x="0"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8" name="Line 54"/>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9" name="Line 55"/>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grpSp>
      </p:grpSp>
      <p:sp>
        <p:nvSpPr>
          <p:cNvPr id="65" name="Rectangle 64" hidden="1"/>
          <p:cNvSpPr/>
          <p:nvPr/>
        </p:nvSpPr>
        <p:spPr>
          <a:xfrm>
            <a:off x="-76835" y="6375207"/>
            <a:ext cx="12579352" cy="643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a:p>
        </p:txBody>
      </p:sp>
      <p:grpSp>
        <p:nvGrpSpPr>
          <p:cNvPr id="8" name="Bridge" hidden="1"/>
          <p:cNvGrpSpPr>
            <a:grpSpLocks noChangeAspect="1"/>
          </p:cNvGrpSpPr>
          <p:nvPr/>
        </p:nvGrpSpPr>
        <p:grpSpPr bwMode="auto">
          <a:xfrm>
            <a:off x="-74678" y="1215667"/>
            <a:ext cx="12577194" cy="5373263"/>
            <a:chOff x="-35" y="791"/>
            <a:chExt cx="5826" cy="2489"/>
          </a:xfrm>
          <a:solidFill>
            <a:schemeClr val="accent1"/>
          </a:solidFill>
        </p:grpSpPr>
        <p:sp>
          <p:nvSpPr>
            <p:cNvPr id="10" name="Freeform 5"/>
            <p:cNvSpPr>
              <a:spLocks/>
            </p:cNvSpPr>
            <p:nvPr/>
          </p:nvSpPr>
          <p:spPr bwMode="auto">
            <a:xfrm>
              <a:off x="-26" y="1928"/>
              <a:ext cx="579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 name="Freeform 6"/>
            <p:cNvSpPr>
              <a:spLocks/>
            </p:cNvSpPr>
            <p:nvPr/>
          </p:nvSpPr>
          <p:spPr bwMode="auto">
            <a:xfrm>
              <a:off x="-26" y="1928"/>
              <a:ext cx="579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 name="Freeform 7"/>
            <p:cNvSpPr>
              <a:spLocks noEditPoints="1"/>
            </p:cNvSpPr>
            <p:nvPr/>
          </p:nvSpPr>
          <p:spPr bwMode="auto">
            <a:xfrm>
              <a:off x="2739" y="791"/>
              <a:ext cx="277" cy="1137"/>
            </a:xfrm>
            <a:custGeom>
              <a:avLst/>
              <a:gdLst>
                <a:gd name="T0" fmla="*/ 114 w 117"/>
                <a:gd name="T1" fmla="*/ 212 h 480"/>
                <a:gd name="T2" fmla="*/ 110 w 117"/>
                <a:gd name="T3" fmla="*/ 111 h 480"/>
                <a:gd name="T4" fmla="*/ 110 w 117"/>
                <a:gd name="T5" fmla="*/ 14 h 480"/>
                <a:gd name="T6" fmla="*/ 107 w 117"/>
                <a:gd name="T7" fmla="*/ 0 h 480"/>
                <a:gd name="T8" fmla="*/ 98 w 117"/>
                <a:gd name="T9" fmla="*/ 3 h 480"/>
                <a:gd name="T10" fmla="*/ 96 w 117"/>
                <a:gd name="T11" fmla="*/ 14 h 480"/>
                <a:gd name="T12" fmla="*/ 18 w 117"/>
                <a:gd name="T13" fmla="*/ 11 h 480"/>
                <a:gd name="T14" fmla="*/ 16 w 117"/>
                <a:gd name="T15" fmla="*/ 0 h 480"/>
                <a:gd name="T16" fmla="*/ 7 w 117"/>
                <a:gd name="T17" fmla="*/ 3 h 480"/>
                <a:gd name="T18" fmla="*/ 7 w 117"/>
                <a:gd name="T19" fmla="*/ 109 h 480"/>
                <a:gd name="T20" fmla="*/ 3 w 117"/>
                <a:gd name="T21" fmla="*/ 119 h 480"/>
                <a:gd name="T22" fmla="*/ 2 w 117"/>
                <a:gd name="T23" fmla="*/ 213 h 480"/>
                <a:gd name="T24" fmla="*/ 0 w 117"/>
                <a:gd name="T25" fmla="*/ 433 h 480"/>
                <a:gd name="T26" fmla="*/ 0 w 117"/>
                <a:gd name="T27" fmla="*/ 480 h 480"/>
                <a:gd name="T28" fmla="*/ 40 w 117"/>
                <a:gd name="T29" fmla="*/ 480 h 480"/>
                <a:gd name="T30" fmla="*/ 55 w 117"/>
                <a:gd name="T31" fmla="*/ 480 h 480"/>
                <a:gd name="T32" fmla="*/ 102 w 117"/>
                <a:gd name="T33" fmla="*/ 480 h 480"/>
                <a:gd name="T34" fmla="*/ 117 w 117"/>
                <a:gd name="T35" fmla="*/ 465 h 480"/>
                <a:gd name="T36" fmla="*/ 117 w 117"/>
                <a:gd name="T37" fmla="*/ 221 h 480"/>
                <a:gd name="T38" fmla="*/ 94 w 117"/>
                <a:gd name="T39" fmla="*/ 442 h 480"/>
                <a:gd name="T40" fmla="*/ 94 w 117"/>
                <a:gd name="T41" fmla="*/ 477 h 480"/>
                <a:gd name="T42" fmla="*/ 36 w 117"/>
                <a:gd name="T43" fmla="*/ 477 h 480"/>
                <a:gd name="T44" fmla="*/ 23 w 117"/>
                <a:gd name="T45" fmla="*/ 464 h 480"/>
                <a:gd name="T46" fmla="*/ 23 w 117"/>
                <a:gd name="T47" fmla="*/ 395 h 480"/>
                <a:gd name="T48" fmla="*/ 82 w 117"/>
                <a:gd name="T49" fmla="*/ 383 h 480"/>
                <a:gd name="T50" fmla="*/ 94 w 117"/>
                <a:gd name="T51" fmla="*/ 442 h 480"/>
                <a:gd name="T52" fmla="*/ 82 w 117"/>
                <a:gd name="T53" fmla="*/ 345 h 480"/>
                <a:gd name="T54" fmla="*/ 23 w 117"/>
                <a:gd name="T55" fmla="*/ 333 h 480"/>
                <a:gd name="T56" fmla="*/ 36 w 117"/>
                <a:gd name="T57" fmla="*/ 251 h 480"/>
                <a:gd name="T58" fmla="*/ 94 w 117"/>
                <a:gd name="T59" fmla="*/ 264 h 480"/>
                <a:gd name="T60" fmla="*/ 94 w 117"/>
                <a:gd name="T61" fmla="*/ 207 h 480"/>
                <a:gd name="T62" fmla="*/ 36 w 117"/>
                <a:gd name="T63" fmla="*/ 220 h 480"/>
                <a:gd name="T64" fmla="*/ 23 w 117"/>
                <a:gd name="T65" fmla="*/ 155 h 480"/>
                <a:gd name="T66" fmla="*/ 82 w 117"/>
                <a:gd name="T67" fmla="*/ 142 h 480"/>
                <a:gd name="T68" fmla="*/ 94 w 117"/>
                <a:gd name="T69" fmla="*/ 207 h 480"/>
                <a:gd name="T70" fmla="*/ 82 w 117"/>
                <a:gd name="T71" fmla="*/ 114 h 480"/>
                <a:gd name="T72" fmla="*/ 23 w 117"/>
                <a:gd name="T73" fmla="*/ 101 h 480"/>
                <a:gd name="T74" fmla="*/ 36 w 117"/>
                <a:gd name="T75" fmla="*/ 42 h 480"/>
                <a:gd name="T76" fmla="*/ 94 w 117"/>
                <a:gd name="T77" fmla="*/ 55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7" h="480">
                  <a:moveTo>
                    <a:pt x="114" y="213"/>
                  </a:moveTo>
                  <a:cubicBezTo>
                    <a:pt x="114" y="213"/>
                    <a:pt x="114" y="212"/>
                    <a:pt x="114" y="212"/>
                  </a:cubicBezTo>
                  <a:cubicBezTo>
                    <a:pt x="114" y="119"/>
                    <a:pt x="114" y="119"/>
                    <a:pt x="114" y="119"/>
                  </a:cubicBezTo>
                  <a:cubicBezTo>
                    <a:pt x="114" y="116"/>
                    <a:pt x="112" y="113"/>
                    <a:pt x="110" y="111"/>
                  </a:cubicBezTo>
                  <a:cubicBezTo>
                    <a:pt x="110" y="110"/>
                    <a:pt x="110" y="110"/>
                    <a:pt x="110" y="109"/>
                  </a:cubicBezTo>
                  <a:cubicBezTo>
                    <a:pt x="110" y="14"/>
                    <a:pt x="110" y="14"/>
                    <a:pt x="110" y="14"/>
                  </a:cubicBezTo>
                  <a:cubicBezTo>
                    <a:pt x="110" y="3"/>
                    <a:pt x="110" y="3"/>
                    <a:pt x="110" y="3"/>
                  </a:cubicBezTo>
                  <a:cubicBezTo>
                    <a:pt x="110" y="1"/>
                    <a:pt x="108" y="0"/>
                    <a:pt x="107" y="0"/>
                  </a:cubicBezTo>
                  <a:cubicBezTo>
                    <a:pt x="101" y="0"/>
                    <a:pt x="101" y="0"/>
                    <a:pt x="101" y="0"/>
                  </a:cubicBezTo>
                  <a:cubicBezTo>
                    <a:pt x="100" y="0"/>
                    <a:pt x="98" y="1"/>
                    <a:pt x="98" y="3"/>
                  </a:cubicBezTo>
                  <a:cubicBezTo>
                    <a:pt x="98" y="11"/>
                    <a:pt x="98" y="11"/>
                    <a:pt x="98" y="11"/>
                  </a:cubicBezTo>
                  <a:cubicBezTo>
                    <a:pt x="98" y="13"/>
                    <a:pt x="97" y="14"/>
                    <a:pt x="96" y="14"/>
                  </a:cubicBezTo>
                  <a:cubicBezTo>
                    <a:pt x="21" y="14"/>
                    <a:pt x="21" y="14"/>
                    <a:pt x="21" y="14"/>
                  </a:cubicBezTo>
                  <a:cubicBezTo>
                    <a:pt x="20" y="14"/>
                    <a:pt x="18" y="13"/>
                    <a:pt x="18" y="11"/>
                  </a:cubicBezTo>
                  <a:cubicBezTo>
                    <a:pt x="18" y="3"/>
                    <a:pt x="18" y="3"/>
                    <a:pt x="18" y="3"/>
                  </a:cubicBezTo>
                  <a:cubicBezTo>
                    <a:pt x="18" y="1"/>
                    <a:pt x="17" y="0"/>
                    <a:pt x="16" y="0"/>
                  </a:cubicBezTo>
                  <a:cubicBezTo>
                    <a:pt x="10" y="0"/>
                    <a:pt x="10" y="0"/>
                    <a:pt x="10" y="0"/>
                  </a:cubicBezTo>
                  <a:cubicBezTo>
                    <a:pt x="8" y="0"/>
                    <a:pt x="7" y="1"/>
                    <a:pt x="7" y="3"/>
                  </a:cubicBezTo>
                  <a:cubicBezTo>
                    <a:pt x="7" y="14"/>
                    <a:pt x="7" y="14"/>
                    <a:pt x="7" y="14"/>
                  </a:cubicBezTo>
                  <a:cubicBezTo>
                    <a:pt x="7" y="109"/>
                    <a:pt x="7" y="109"/>
                    <a:pt x="7" y="109"/>
                  </a:cubicBezTo>
                  <a:cubicBezTo>
                    <a:pt x="7" y="110"/>
                    <a:pt x="7" y="110"/>
                    <a:pt x="6" y="111"/>
                  </a:cubicBezTo>
                  <a:cubicBezTo>
                    <a:pt x="4" y="113"/>
                    <a:pt x="3" y="116"/>
                    <a:pt x="3" y="119"/>
                  </a:cubicBezTo>
                  <a:cubicBezTo>
                    <a:pt x="3" y="212"/>
                    <a:pt x="3" y="212"/>
                    <a:pt x="3" y="212"/>
                  </a:cubicBezTo>
                  <a:cubicBezTo>
                    <a:pt x="3" y="212"/>
                    <a:pt x="3" y="213"/>
                    <a:pt x="2" y="213"/>
                  </a:cubicBezTo>
                  <a:cubicBezTo>
                    <a:pt x="1" y="215"/>
                    <a:pt x="0" y="218"/>
                    <a:pt x="0" y="221"/>
                  </a:cubicBezTo>
                  <a:cubicBezTo>
                    <a:pt x="0" y="433"/>
                    <a:pt x="0" y="433"/>
                    <a:pt x="0" y="433"/>
                  </a:cubicBezTo>
                  <a:cubicBezTo>
                    <a:pt x="0" y="465"/>
                    <a:pt x="0" y="465"/>
                    <a:pt x="0" y="465"/>
                  </a:cubicBezTo>
                  <a:cubicBezTo>
                    <a:pt x="0" y="480"/>
                    <a:pt x="0" y="480"/>
                    <a:pt x="0" y="480"/>
                  </a:cubicBezTo>
                  <a:cubicBezTo>
                    <a:pt x="15" y="480"/>
                    <a:pt x="15" y="480"/>
                    <a:pt x="15" y="480"/>
                  </a:cubicBezTo>
                  <a:cubicBezTo>
                    <a:pt x="40" y="480"/>
                    <a:pt x="40" y="480"/>
                    <a:pt x="40" y="480"/>
                  </a:cubicBezTo>
                  <a:cubicBezTo>
                    <a:pt x="50" y="480"/>
                    <a:pt x="50" y="480"/>
                    <a:pt x="50" y="480"/>
                  </a:cubicBezTo>
                  <a:cubicBezTo>
                    <a:pt x="55" y="480"/>
                    <a:pt x="55" y="480"/>
                    <a:pt x="55" y="480"/>
                  </a:cubicBezTo>
                  <a:cubicBezTo>
                    <a:pt x="77" y="480"/>
                    <a:pt x="77" y="480"/>
                    <a:pt x="77" y="480"/>
                  </a:cubicBezTo>
                  <a:cubicBezTo>
                    <a:pt x="102" y="480"/>
                    <a:pt x="102" y="480"/>
                    <a:pt x="102" y="480"/>
                  </a:cubicBezTo>
                  <a:cubicBezTo>
                    <a:pt x="117" y="480"/>
                    <a:pt x="117" y="480"/>
                    <a:pt x="117" y="480"/>
                  </a:cubicBezTo>
                  <a:cubicBezTo>
                    <a:pt x="117" y="465"/>
                    <a:pt x="117" y="465"/>
                    <a:pt x="117" y="465"/>
                  </a:cubicBezTo>
                  <a:cubicBezTo>
                    <a:pt x="117" y="433"/>
                    <a:pt x="117" y="433"/>
                    <a:pt x="117" y="433"/>
                  </a:cubicBezTo>
                  <a:cubicBezTo>
                    <a:pt x="117" y="221"/>
                    <a:pt x="117" y="221"/>
                    <a:pt x="117" y="221"/>
                  </a:cubicBezTo>
                  <a:cubicBezTo>
                    <a:pt x="117" y="218"/>
                    <a:pt x="116" y="215"/>
                    <a:pt x="114" y="213"/>
                  </a:cubicBezTo>
                  <a:close/>
                  <a:moveTo>
                    <a:pt x="94" y="442"/>
                  </a:moveTo>
                  <a:cubicBezTo>
                    <a:pt x="94" y="464"/>
                    <a:pt x="94" y="464"/>
                    <a:pt x="94" y="464"/>
                  </a:cubicBezTo>
                  <a:cubicBezTo>
                    <a:pt x="94" y="477"/>
                    <a:pt x="94" y="477"/>
                    <a:pt x="94" y="477"/>
                  </a:cubicBezTo>
                  <a:cubicBezTo>
                    <a:pt x="82" y="477"/>
                    <a:pt x="82" y="477"/>
                    <a:pt x="82" y="477"/>
                  </a:cubicBezTo>
                  <a:cubicBezTo>
                    <a:pt x="36" y="477"/>
                    <a:pt x="36" y="477"/>
                    <a:pt x="36" y="477"/>
                  </a:cubicBezTo>
                  <a:cubicBezTo>
                    <a:pt x="23" y="477"/>
                    <a:pt x="23" y="477"/>
                    <a:pt x="23" y="477"/>
                  </a:cubicBezTo>
                  <a:cubicBezTo>
                    <a:pt x="23" y="464"/>
                    <a:pt x="23" y="464"/>
                    <a:pt x="23" y="464"/>
                  </a:cubicBezTo>
                  <a:cubicBezTo>
                    <a:pt x="23" y="442"/>
                    <a:pt x="23" y="442"/>
                    <a:pt x="23" y="442"/>
                  </a:cubicBezTo>
                  <a:cubicBezTo>
                    <a:pt x="23" y="395"/>
                    <a:pt x="23" y="395"/>
                    <a:pt x="23" y="395"/>
                  </a:cubicBezTo>
                  <a:cubicBezTo>
                    <a:pt x="23" y="388"/>
                    <a:pt x="29" y="383"/>
                    <a:pt x="36" y="383"/>
                  </a:cubicBezTo>
                  <a:cubicBezTo>
                    <a:pt x="82" y="383"/>
                    <a:pt x="82" y="383"/>
                    <a:pt x="82" y="383"/>
                  </a:cubicBezTo>
                  <a:cubicBezTo>
                    <a:pt x="89" y="383"/>
                    <a:pt x="94" y="388"/>
                    <a:pt x="94" y="395"/>
                  </a:cubicBezTo>
                  <a:lnTo>
                    <a:pt x="94" y="442"/>
                  </a:lnTo>
                  <a:close/>
                  <a:moveTo>
                    <a:pt x="94" y="333"/>
                  </a:moveTo>
                  <a:cubicBezTo>
                    <a:pt x="94" y="340"/>
                    <a:pt x="89" y="345"/>
                    <a:pt x="82" y="345"/>
                  </a:cubicBezTo>
                  <a:cubicBezTo>
                    <a:pt x="36" y="345"/>
                    <a:pt x="36" y="345"/>
                    <a:pt x="36" y="345"/>
                  </a:cubicBezTo>
                  <a:cubicBezTo>
                    <a:pt x="29" y="345"/>
                    <a:pt x="23" y="340"/>
                    <a:pt x="23" y="333"/>
                  </a:cubicBezTo>
                  <a:cubicBezTo>
                    <a:pt x="23" y="264"/>
                    <a:pt x="23" y="264"/>
                    <a:pt x="23" y="264"/>
                  </a:cubicBezTo>
                  <a:cubicBezTo>
                    <a:pt x="23" y="257"/>
                    <a:pt x="29" y="251"/>
                    <a:pt x="36" y="251"/>
                  </a:cubicBezTo>
                  <a:cubicBezTo>
                    <a:pt x="82" y="251"/>
                    <a:pt x="82" y="251"/>
                    <a:pt x="82" y="251"/>
                  </a:cubicBezTo>
                  <a:cubicBezTo>
                    <a:pt x="89" y="251"/>
                    <a:pt x="94" y="257"/>
                    <a:pt x="94" y="264"/>
                  </a:cubicBezTo>
                  <a:lnTo>
                    <a:pt x="94" y="333"/>
                  </a:lnTo>
                  <a:close/>
                  <a:moveTo>
                    <a:pt x="94" y="207"/>
                  </a:moveTo>
                  <a:cubicBezTo>
                    <a:pt x="94" y="214"/>
                    <a:pt x="89" y="220"/>
                    <a:pt x="82" y="220"/>
                  </a:cubicBezTo>
                  <a:cubicBezTo>
                    <a:pt x="36" y="220"/>
                    <a:pt x="36" y="220"/>
                    <a:pt x="36" y="220"/>
                  </a:cubicBezTo>
                  <a:cubicBezTo>
                    <a:pt x="29" y="220"/>
                    <a:pt x="23" y="214"/>
                    <a:pt x="23" y="207"/>
                  </a:cubicBezTo>
                  <a:cubicBezTo>
                    <a:pt x="23" y="155"/>
                    <a:pt x="23" y="155"/>
                    <a:pt x="23" y="155"/>
                  </a:cubicBezTo>
                  <a:cubicBezTo>
                    <a:pt x="23" y="148"/>
                    <a:pt x="29" y="142"/>
                    <a:pt x="36" y="142"/>
                  </a:cubicBezTo>
                  <a:cubicBezTo>
                    <a:pt x="82" y="142"/>
                    <a:pt x="82" y="142"/>
                    <a:pt x="82" y="142"/>
                  </a:cubicBezTo>
                  <a:cubicBezTo>
                    <a:pt x="89" y="142"/>
                    <a:pt x="94" y="148"/>
                    <a:pt x="94" y="155"/>
                  </a:cubicBezTo>
                  <a:lnTo>
                    <a:pt x="94" y="207"/>
                  </a:lnTo>
                  <a:close/>
                  <a:moveTo>
                    <a:pt x="94" y="101"/>
                  </a:moveTo>
                  <a:cubicBezTo>
                    <a:pt x="94" y="108"/>
                    <a:pt x="89" y="114"/>
                    <a:pt x="82" y="114"/>
                  </a:cubicBezTo>
                  <a:cubicBezTo>
                    <a:pt x="36" y="114"/>
                    <a:pt x="36" y="114"/>
                    <a:pt x="36" y="114"/>
                  </a:cubicBezTo>
                  <a:cubicBezTo>
                    <a:pt x="29" y="114"/>
                    <a:pt x="23" y="108"/>
                    <a:pt x="23" y="101"/>
                  </a:cubicBezTo>
                  <a:cubicBezTo>
                    <a:pt x="23" y="55"/>
                    <a:pt x="23" y="55"/>
                    <a:pt x="23" y="55"/>
                  </a:cubicBezTo>
                  <a:cubicBezTo>
                    <a:pt x="23" y="48"/>
                    <a:pt x="29" y="42"/>
                    <a:pt x="36" y="42"/>
                  </a:cubicBezTo>
                  <a:cubicBezTo>
                    <a:pt x="82" y="42"/>
                    <a:pt x="82" y="42"/>
                    <a:pt x="82" y="42"/>
                  </a:cubicBezTo>
                  <a:cubicBezTo>
                    <a:pt x="89" y="42"/>
                    <a:pt x="94" y="48"/>
                    <a:pt x="94" y="55"/>
                  </a:cubicBezTo>
                  <a:lnTo>
                    <a:pt x="9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 name="Freeform 8"/>
            <p:cNvSpPr>
              <a:spLocks/>
            </p:cNvSpPr>
            <p:nvPr/>
          </p:nvSpPr>
          <p:spPr bwMode="auto">
            <a:xfrm>
              <a:off x="-35" y="1897"/>
              <a:ext cx="2774" cy="445"/>
            </a:xfrm>
            <a:custGeom>
              <a:avLst/>
              <a:gdLst>
                <a:gd name="T0" fmla="*/ 0 w 1173"/>
                <a:gd name="T1" fmla="*/ 90 h 188"/>
                <a:gd name="T2" fmla="*/ 1173 w 1173"/>
                <a:gd name="T3" fmla="*/ 5 h 188"/>
                <a:gd name="T4" fmla="*/ 1173 w 1173"/>
                <a:gd name="T5" fmla="*/ 13 h 188"/>
                <a:gd name="T6" fmla="*/ 4 w 1173"/>
                <a:gd name="T7" fmla="*/ 188 h 188"/>
                <a:gd name="T8" fmla="*/ 0 w 1173"/>
                <a:gd name="T9" fmla="*/ 90 h 188"/>
              </a:gdLst>
              <a:ahLst/>
              <a:cxnLst>
                <a:cxn ang="0">
                  <a:pos x="T0" y="T1"/>
                </a:cxn>
                <a:cxn ang="0">
                  <a:pos x="T2" y="T3"/>
                </a:cxn>
                <a:cxn ang="0">
                  <a:pos x="T4" y="T5"/>
                </a:cxn>
                <a:cxn ang="0">
                  <a:pos x="T6" y="T7"/>
                </a:cxn>
                <a:cxn ang="0">
                  <a:pos x="T8" y="T9"/>
                </a:cxn>
              </a:cxnLst>
              <a:rect l="0" t="0" r="r" b="b"/>
              <a:pathLst>
                <a:path w="1173" h="188">
                  <a:moveTo>
                    <a:pt x="0" y="90"/>
                  </a:moveTo>
                  <a:cubicBezTo>
                    <a:pt x="0" y="90"/>
                    <a:pt x="1129" y="0"/>
                    <a:pt x="1173" y="5"/>
                  </a:cubicBezTo>
                  <a:cubicBezTo>
                    <a:pt x="1173" y="13"/>
                    <a:pt x="1173" y="13"/>
                    <a:pt x="1173" y="13"/>
                  </a:cubicBezTo>
                  <a:cubicBezTo>
                    <a:pt x="4" y="188"/>
                    <a:pt x="4" y="188"/>
                    <a:pt x="4" y="188"/>
                  </a:cubicBez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 name="Freeform 9"/>
            <p:cNvSpPr>
              <a:spLocks/>
            </p:cNvSpPr>
            <p:nvPr/>
          </p:nvSpPr>
          <p:spPr bwMode="auto">
            <a:xfrm>
              <a:off x="-26" y="1928"/>
              <a:ext cx="2765" cy="530"/>
            </a:xfrm>
            <a:custGeom>
              <a:avLst/>
              <a:gdLst>
                <a:gd name="T0" fmla="*/ 0 w 1169"/>
                <a:gd name="T1" fmla="*/ 175 h 224"/>
                <a:gd name="T2" fmla="*/ 0 w 1169"/>
                <a:gd name="T3" fmla="*/ 224 h 224"/>
                <a:gd name="T4" fmla="*/ 1169 w 1169"/>
                <a:gd name="T5" fmla="*/ 0 h 224"/>
                <a:gd name="T6" fmla="*/ 0 w 1169"/>
                <a:gd name="T7" fmla="*/ 175 h 224"/>
              </a:gdLst>
              <a:ahLst/>
              <a:cxnLst>
                <a:cxn ang="0">
                  <a:pos x="T0" y="T1"/>
                </a:cxn>
                <a:cxn ang="0">
                  <a:pos x="T2" y="T3"/>
                </a:cxn>
                <a:cxn ang="0">
                  <a:pos x="T4" y="T5"/>
                </a:cxn>
                <a:cxn ang="0">
                  <a:pos x="T6" y="T7"/>
                </a:cxn>
              </a:cxnLst>
              <a:rect l="0" t="0" r="r" b="b"/>
              <a:pathLst>
                <a:path w="1169" h="224">
                  <a:moveTo>
                    <a:pt x="0" y="175"/>
                  </a:moveTo>
                  <a:cubicBezTo>
                    <a:pt x="0" y="224"/>
                    <a:pt x="0" y="224"/>
                    <a:pt x="0" y="224"/>
                  </a:cubicBezTo>
                  <a:cubicBezTo>
                    <a:pt x="0" y="224"/>
                    <a:pt x="1051" y="21"/>
                    <a:pt x="1169" y="0"/>
                  </a:cubicBezTo>
                  <a:cubicBezTo>
                    <a:pt x="963" y="31"/>
                    <a:pt x="0" y="175"/>
                    <a:pt x="0"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 name="Freeform 10"/>
            <p:cNvSpPr>
              <a:spLocks/>
            </p:cNvSpPr>
            <p:nvPr/>
          </p:nvSpPr>
          <p:spPr bwMode="auto">
            <a:xfrm>
              <a:off x="-35" y="1928"/>
              <a:ext cx="2774" cy="703"/>
            </a:xfrm>
            <a:custGeom>
              <a:avLst/>
              <a:gdLst>
                <a:gd name="T0" fmla="*/ 4 w 1173"/>
                <a:gd name="T1" fmla="*/ 224 h 297"/>
                <a:gd name="T2" fmla="*/ 0 w 1173"/>
                <a:gd name="T3" fmla="*/ 297 h 297"/>
                <a:gd name="T4" fmla="*/ 1173 w 1173"/>
                <a:gd name="T5" fmla="*/ 0 h 297"/>
                <a:gd name="T6" fmla="*/ 4 w 1173"/>
                <a:gd name="T7" fmla="*/ 224 h 297"/>
              </a:gdLst>
              <a:ahLst/>
              <a:cxnLst>
                <a:cxn ang="0">
                  <a:pos x="T0" y="T1"/>
                </a:cxn>
                <a:cxn ang="0">
                  <a:pos x="T2" y="T3"/>
                </a:cxn>
                <a:cxn ang="0">
                  <a:pos x="T4" y="T5"/>
                </a:cxn>
                <a:cxn ang="0">
                  <a:pos x="T6" y="T7"/>
                </a:cxn>
              </a:cxnLst>
              <a:rect l="0" t="0" r="r" b="b"/>
              <a:pathLst>
                <a:path w="1173" h="297">
                  <a:moveTo>
                    <a:pt x="4" y="224"/>
                  </a:moveTo>
                  <a:cubicBezTo>
                    <a:pt x="0" y="297"/>
                    <a:pt x="0" y="297"/>
                    <a:pt x="0" y="297"/>
                  </a:cubicBezTo>
                  <a:cubicBezTo>
                    <a:pt x="0" y="297"/>
                    <a:pt x="1137" y="3"/>
                    <a:pt x="1173" y="0"/>
                  </a:cubicBezTo>
                  <a:cubicBezTo>
                    <a:pt x="906" y="50"/>
                    <a:pt x="4" y="224"/>
                    <a:pt x="4"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 name="Freeform 11"/>
            <p:cNvSpPr>
              <a:spLocks/>
            </p:cNvSpPr>
            <p:nvPr/>
          </p:nvSpPr>
          <p:spPr bwMode="auto">
            <a:xfrm>
              <a:off x="3016" y="1897"/>
              <a:ext cx="2775" cy="445"/>
            </a:xfrm>
            <a:custGeom>
              <a:avLst/>
              <a:gdLst>
                <a:gd name="T0" fmla="*/ 1173 w 1173"/>
                <a:gd name="T1" fmla="*/ 90 h 188"/>
                <a:gd name="T2" fmla="*/ 0 w 1173"/>
                <a:gd name="T3" fmla="*/ 5 h 188"/>
                <a:gd name="T4" fmla="*/ 0 w 1173"/>
                <a:gd name="T5" fmla="*/ 13 h 188"/>
                <a:gd name="T6" fmla="*/ 1169 w 1173"/>
                <a:gd name="T7" fmla="*/ 188 h 188"/>
                <a:gd name="T8" fmla="*/ 1173 w 1173"/>
                <a:gd name="T9" fmla="*/ 90 h 188"/>
              </a:gdLst>
              <a:ahLst/>
              <a:cxnLst>
                <a:cxn ang="0">
                  <a:pos x="T0" y="T1"/>
                </a:cxn>
                <a:cxn ang="0">
                  <a:pos x="T2" y="T3"/>
                </a:cxn>
                <a:cxn ang="0">
                  <a:pos x="T4" y="T5"/>
                </a:cxn>
                <a:cxn ang="0">
                  <a:pos x="T6" y="T7"/>
                </a:cxn>
                <a:cxn ang="0">
                  <a:pos x="T8" y="T9"/>
                </a:cxn>
              </a:cxnLst>
              <a:rect l="0" t="0" r="r" b="b"/>
              <a:pathLst>
                <a:path w="1173" h="188">
                  <a:moveTo>
                    <a:pt x="1173" y="90"/>
                  </a:moveTo>
                  <a:cubicBezTo>
                    <a:pt x="1173" y="90"/>
                    <a:pt x="44" y="0"/>
                    <a:pt x="0" y="5"/>
                  </a:cubicBezTo>
                  <a:cubicBezTo>
                    <a:pt x="0" y="13"/>
                    <a:pt x="0" y="13"/>
                    <a:pt x="0" y="13"/>
                  </a:cubicBezTo>
                  <a:cubicBezTo>
                    <a:pt x="1169" y="188"/>
                    <a:pt x="1169" y="188"/>
                    <a:pt x="1169" y="188"/>
                  </a:cubicBezTo>
                  <a:lnTo>
                    <a:pt x="117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7" name="Freeform 12"/>
            <p:cNvSpPr>
              <a:spLocks/>
            </p:cNvSpPr>
            <p:nvPr/>
          </p:nvSpPr>
          <p:spPr bwMode="auto">
            <a:xfrm>
              <a:off x="3016" y="1928"/>
              <a:ext cx="2765" cy="530"/>
            </a:xfrm>
            <a:custGeom>
              <a:avLst/>
              <a:gdLst>
                <a:gd name="T0" fmla="*/ 1169 w 1169"/>
                <a:gd name="T1" fmla="*/ 175 h 224"/>
                <a:gd name="T2" fmla="*/ 1169 w 1169"/>
                <a:gd name="T3" fmla="*/ 224 h 224"/>
                <a:gd name="T4" fmla="*/ 0 w 1169"/>
                <a:gd name="T5" fmla="*/ 0 h 224"/>
                <a:gd name="T6" fmla="*/ 1169 w 1169"/>
                <a:gd name="T7" fmla="*/ 175 h 224"/>
              </a:gdLst>
              <a:ahLst/>
              <a:cxnLst>
                <a:cxn ang="0">
                  <a:pos x="T0" y="T1"/>
                </a:cxn>
                <a:cxn ang="0">
                  <a:pos x="T2" y="T3"/>
                </a:cxn>
                <a:cxn ang="0">
                  <a:pos x="T4" y="T5"/>
                </a:cxn>
                <a:cxn ang="0">
                  <a:pos x="T6" y="T7"/>
                </a:cxn>
              </a:cxnLst>
              <a:rect l="0" t="0" r="r" b="b"/>
              <a:pathLst>
                <a:path w="1169" h="224">
                  <a:moveTo>
                    <a:pt x="1169" y="175"/>
                  </a:moveTo>
                  <a:cubicBezTo>
                    <a:pt x="1169" y="224"/>
                    <a:pt x="1169" y="224"/>
                    <a:pt x="1169" y="224"/>
                  </a:cubicBezTo>
                  <a:cubicBezTo>
                    <a:pt x="1169" y="224"/>
                    <a:pt x="117" y="21"/>
                    <a:pt x="0" y="0"/>
                  </a:cubicBezTo>
                  <a:cubicBezTo>
                    <a:pt x="206" y="31"/>
                    <a:pt x="1169" y="175"/>
                    <a:pt x="1169"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8" name="Freeform 13"/>
            <p:cNvSpPr>
              <a:spLocks/>
            </p:cNvSpPr>
            <p:nvPr/>
          </p:nvSpPr>
          <p:spPr bwMode="auto">
            <a:xfrm>
              <a:off x="3016" y="1928"/>
              <a:ext cx="2775" cy="703"/>
            </a:xfrm>
            <a:custGeom>
              <a:avLst/>
              <a:gdLst>
                <a:gd name="T0" fmla="*/ 1169 w 1173"/>
                <a:gd name="T1" fmla="*/ 224 h 297"/>
                <a:gd name="T2" fmla="*/ 1173 w 1173"/>
                <a:gd name="T3" fmla="*/ 297 h 297"/>
                <a:gd name="T4" fmla="*/ 0 w 1173"/>
                <a:gd name="T5" fmla="*/ 0 h 297"/>
                <a:gd name="T6" fmla="*/ 1169 w 1173"/>
                <a:gd name="T7" fmla="*/ 224 h 297"/>
              </a:gdLst>
              <a:ahLst/>
              <a:cxnLst>
                <a:cxn ang="0">
                  <a:pos x="T0" y="T1"/>
                </a:cxn>
                <a:cxn ang="0">
                  <a:pos x="T2" y="T3"/>
                </a:cxn>
                <a:cxn ang="0">
                  <a:pos x="T4" y="T5"/>
                </a:cxn>
                <a:cxn ang="0">
                  <a:pos x="T6" y="T7"/>
                </a:cxn>
              </a:cxnLst>
              <a:rect l="0" t="0" r="r" b="b"/>
              <a:pathLst>
                <a:path w="1173" h="297">
                  <a:moveTo>
                    <a:pt x="1169" y="224"/>
                  </a:moveTo>
                  <a:cubicBezTo>
                    <a:pt x="1173" y="297"/>
                    <a:pt x="1173" y="297"/>
                    <a:pt x="1173" y="297"/>
                  </a:cubicBezTo>
                  <a:cubicBezTo>
                    <a:pt x="1173" y="297"/>
                    <a:pt x="36" y="3"/>
                    <a:pt x="0" y="0"/>
                  </a:cubicBezTo>
                  <a:cubicBezTo>
                    <a:pt x="267" y="50"/>
                    <a:pt x="1169" y="224"/>
                    <a:pt x="1169"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9" name="Freeform 14"/>
            <p:cNvSpPr>
              <a:spLocks/>
            </p:cNvSpPr>
            <p:nvPr/>
          </p:nvSpPr>
          <p:spPr bwMode="auto">
            <a:xfrm>
              <a:off x="2999" y="857"/>
              <a:ext cx="2792" cy="767"/>
            </a:xfrm>
            <a:custGeom>
              <a:avLst/>
              <a:gdLst>
                <a:gd name="T0" fmla="*/ 0 w 1180"/>
                <a:gd name="T1" fmla="*/ 0 h 324"/>
                <a:gd name="T2" fmla="*/ 193 w 1180"/>
                <a:gd name="T3" fmla="*/ 261 h 324"/>
                <a:gd name="T4" fmla="*/ 1180 w 1180"/>
                <a:gd name="T5" fmla="*/ 192 h 324"/>
                <a:gd name="T6" fmla="*/ 1180 w 1180"/>
                <a:gd name="T7" fmla="*/ 270 h 324"/>
                <a:gd name="T8" fmla="*/ 296 w 1180"/>
                <a:gd name="T9" fmla="*/ 292 h 324"/>
                <a:gd name="T10" fmla="*/ 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0" y="0"/>
                  </a:moveTo>
                  <a:cubicBezTo>
                    <a:pt x="0" y="0"/>
                    <a:pt x="4" y="252"/>
                    <a:pt x="193" y="261"/>
                  </a:cubicBezTo>
                  <a:cubicBezTo>
                    <a:pt x="382" y="271"/>
                    <a:pt x="1180" y="192"/>
                    <a:pt x="1180" y="192"/>
                  </a:cubicBezTo>
                  <a:cubicBezTo>
                    <a:pt x="1180" y="270"/>
                    <a:pt x="1180" y="270"/>
                    <a:pt x="1180" y="270"/>
                  </a:cubicBezTo>
                  <a:cubicBezTo>
                    <a:pt x="296" y="292"/>
                    <a:pt x="296" y="292"/>
                    <a:pt x="296" y="292"/>
                  </a:cubicBezTo>
                  <a:cubicBezTo>
                    <a:pt x="296" y="292"/>
                    <a:pt x="0" y="3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0" name="Freeform 15"/>
            <p:cNvSpPr>
              <a:spLocks/>
            </p:cNvSpPr>
            <p:nvPr/>
          </p:nvSpPr>
          <p:spPr bwMode="auto">
            <a:xfrm>
              <a:off x="4603" y="1501"/>
              <a:ext cx="19" cy="543"/>
            </a:xfrm>
            <a:custGeom>
              <a:avLst/>
              <a:gdLst>
                <a:gd name="T0" fmla="*/ 4 w 8"/>
                <a:gd name="T1" fmla="*/ 229 h 229"/>
                <a:gd name="T2" fmla="*/ 0 w 8"/>
                <a:gd name="T3" fmla="*/ 225 h 229"/>
                <a:gd name="T4" fmla="*/ 0 w 8"/>
                <a:gd name="T5" fmla="*/ 4 h 229"/>
                <a:gd name="T6" fmla="*/ 4 w 8"/>
                <a:gd name="T7" fmla="*/ 0 h 229"/>
                <a:gd name="T8" fmla="*/ 8 w 8"/>
                <a:gd name="T9" fmla="*/ 4 h 229"/>
                <a:gd name="T10" fmla="*/ 8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2" y="229"/>
                    <a:pt x="0" y="227"/>
                    <a:pt x="0" y="225"/>
                  </a:cubicBezTo>
                  <a:cubicBezTo>
                    <a:pt x="0" y="4"/>
                    <a:pt x="0" y="4"/>
                    <a:pt x="0" y="4"/>
                  </a:cubicBezTo>
                  <a:cubicBezTo>
                    <a:pt x="0" y="1"/>
                    <a:pt x="2" y="0"/>
                    <a:pt x="4" y="0"/>
                  </a:cubicBezTo>
                  <a:cubicBezTo>
                    <a:pt x="6" y="0"/>
                    <a:pt x="8" y="1"/>
                    <a:pt x="8" y="4"/>
                  </a:cubicBezTo>
                  <a:cubicBezTo>
                    <a:pt x="8" y="225"/>
                    <a:pt x="8" y="225"/>
                    <a:pt x="8" y="225"/>
                  </a:cubicBezTo>
                  <a:cubicBezTo>
                    <a:pt x="8" y="227"/>
                    <a:pt x="6"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1" name="Freeform 16"/>
            <p:cNvSpPr>
              <a:spLocks/>
            </p:cNvSpPr>
            <p:nvPr/>
          </p:nvSpPr>
          <p:spPr bwMode="auto">
            <a:xfrm>
              <a:off x="4076" y="1504"/>
              <a:ext cx="14" cy="492"/>
            </a:xfrm>
            <a:custGeom>
              <a:avLst/>
              <a:gdLst>
                <a:gd name="T0" fmla="*/ 3 w 6"/>
                <a:gd name="T1" fmla="*/ 208 h 208"/>
                <a:gd name="T2" fmla="*/ 0 w 6"/>
                <a:gd name="T3" fmla="*/ 205 h 208"/>
                <a:gd name="T4" fmla="*/ 0 w 6"/>
                <a:gd name="T5" fmla="*/ 3 h 208"/>
                <a:gd name="T6" fmla="*/ 3 w 6"/>
                <a:gd name="T7" fmla="*/ 0 h 208"/>
                <a:gd name="T8" fmla="*/ 6 w 6"/>
                <a:gd name="T9" fmla="*/ 3 h 208"/>
                <a:gd name="T10" fmla="*/ 6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1" y="208"/>
                    <a:pt x="0" y="206"/>
                    <a:pt x="0" y="205"/>
                  </a:cubicBezTo>
                  <a:cubicBezTo>
                    <a:pt x="0" y="3"/>
                    <a:pt x="0" y="3"/>
                    <a:pt x="0" y="3"/>
                  </a:cubicBezTo>
                  <a:cubicBezTo>
                    <a:pt x="0" y="1"/>
                    <a:pt x="1" y="0"/>
                    <a:pt x="3" y="0"/>
                  </a:cubicBezTo>
                  <a:cubicBezTo>
                    <a:pt x="5" y="0"/>
                    <a:pt x="6" y="1"/>
                    <a:pt x="6" y="3"/>
                  </a:cubicBezTo>
                  <a:cubicBezTo>
                    <a:pt x="6" y="205"/>
                    <a:pt x="6" y="205"/>
                    <a:pt x="6" y="205"/>
                  </a:cubicBezTo>
                  <a:cubicBezTo>
                    <a:pt x="6" y="206"/>
                    <a:pt x="5"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2" name="Freeform 17"/>
            <p:cNvSpPr>
              <a:spLocks/>
            </p:cNvSpPr>
            <p:nvPr/>
          </p:nvSpPr>
          <p:spPr bwMode="auto">
            <a:xfrm>
              <a:off x="3797" y="1506"/>
              <a:ext cx="9" cy="474"/>
            </a:xfrm>
            <a:custGeom>
              <a:avLst/>
              <a:gdLst>
                <a:gd name="T0" fmla="*/ 2 w 4"/>
                <a:gd name="T1" fmla="*/ 200 h 200"/>
                <a:gd name="T2" fmla="*/ 0 w 4"/>
                <a:gd name="T3" fmla="*/ 198 h 200"/>
                <a:gd name="T4" fmla="*/ 0 w 4"/>
                <a:gd name="T5" fmla="*/ 2 h 200"/>
                <a:gd name="T6" fmla="*/ 2 w 4"/>
                <a:gd name="T7" fmla="*/ 0 h 200"/>
                <a:gd name="T8" fmla="*/ 4 w 4"/>
                <a:gd name="T9" fmla="*/ 2 h 200"/>
                <a:gd name="T10" fmla="*/ 4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1" y="200"/>
                    <a:pt x="0" y="199"/>
                    <a:pt x="0" y="198"/>
                  </a:cubicBezTo>
                  <a:cubicBezTo>
                    <a:pt x="0" y="2"/>
                    <a:pt x="0" y="2"/>
                    <a:pt x="0" y="2"/>
                  </a:cubicBezTo>
                  <a:cubicBezTo>
                    <a:pt x="0" y="1"/>
                    <a:pt x="1" y="0"/>
                    <a:pt x="2" y="0"/>
                  </a:cubicBezTo>
                  <a:cubicBezTo>
                    <a:pt x="3" y="0"/>
                    <a:pt x="4" y="1"/>
                    <a:pt x="4" y="2"/>
                  </a:cubicBezTo>
                  <a:cubicBezTo>
                    <a:pt x="4" y="198"/>
                    <a:pt x="4" y="198"/>
                    <a:pt x="4" y="198"/>
                  </a:cubicBezTo>
                  <a:cubicBezTo>
                    <a:pt x="4" y="199"/>
                    <a:pt x="3"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3" name="Freeform 18"/>
            <p:cNvSpPr>
              <a:spLocks/>
            </p:cNvSpPr>
            <p:nvPr/>
          </p:nvSpPr>
          <p:spPr bwMode="auto">
            <a:xfrm>
              <a:off x="3629" y="1518"/>
              <a:ext cx="7" cy="447"/>
            </a:xfrm>
            <a:custGeom>
              <a:avLst/>
              <a:gdLst>
                <a:gd name="T0" fmla="*/ 1 w 3"/>
                <a:gd name="T1" fmla="*/ 189 h 189"/>
                <a:gd name="T2" fmla="*/ 0 w 3"/>
                <a:gd name="T3" fmla="*/ 188 h 189"/>
                <a:gd name="T4" fmla="*/ 0 w 3"/>
                <a:gd name="T5" fmla="*/ 2 h 189"/>
                <a:gd name="T6" fmla="*/ 1 w 3"/>
                <a:gd name="T7" fmla="*/ 0 h 189"/>
                <a:gd name="T8" fmla="*/ 3 w 3"/>
                <a:gd name="T9" fmla="*/ 2 h 189"/>
                <a:gd name="T10" fmla="*/ 3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0" y="189"/>
                    <a:pt x="0" y="188"/>
                    <a:pt x="0" y="188"/>
                  </a:cubicBezTo>
                  <a:cubicBezTo>
                    <a:pt x="0" y="2"/>
                    <a:pt x="0" y="2"/>
                    <a:pt x="0" y="2"/>
                  </a:cubicBezTo>
                  <a:cubicBezTo>
                    <a:pt x="0" y="1"/>
                    <a:pt x="0" y="0"/>
                    <a:pt x="1" y="0"/>
                  </a:cubicBezTo>
                  <a:cubicBezTo>
                    <a:pt x="2" y="0"/>
                    <a:pt x="3" y="1"/>
                    <a:pt x="3" y="2"/>
                  </a:cubicBezTo>
                  <a:cubicBezTo>
                    <a:pt x="3" y="188"/>
                    <a:pt x="3" y="188"/>
                    <a:pt x="3" y="188"/>
                  </a:cubicBezTo>
                  <a:cubicBezTo>
                    <a:pt x="3" y="188"/>
                    <a:pt x="2"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4" name="Freeform 19"/>
            <p:cNvSpPr>
              <a:spLocks/>
            </p:cNvSpPr>
            <p:nvPr/>
          </p:nvSpPr>
          <p:spPr bwMode="auto">
            <a:xfrm>
              <a:off x="3515" y="1506"/>
              <a:ext cx="7" cy="459"/>
            </a:xfrm>
            <a:custGeom>
              <a:avLst/>
              <a:gdLst>
                <a:gd name="T0" fmla="*/ 1 w 3"/>
                <a:gd name="T1" fmla="*/ 194 h 194"/>
                <a:gd name="T2" fmla="*/ 0 w 3"/>
                <a:gd name="T3" fmla="*/ 193 h 194"/>
                <a:gd name="T4" fmla="*/ 0 w 3"/>
                <a:gd name="T5" fmla="*/ 2 h 194"/>
                <a:gd name="T6" fmla="*/ 1 w 3"/>
                <a:gd name="T7" fmla="*/ 0 h 194"/>
                <a:gd name="T8" fmla="*/ 3 w 3"/>
                <a:gd name="T9" fmla="*/ 2 h 194"/>
                <a:gd name="T10" fmla="*/ 3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0" y="194"/>
                    <a:pt x="0" y="193"/>
                    <a:pt x="0" y="193"/>
                  </a:cubicBezTo>
                  <a:cubicBezTo>
                    <a:pt x="0" y="2"/>
                    <a:pt x="0" y="2"/>
                    <a:pt x="0" y="2"/>
                  </a:cubicBezTo>
                  <a:cubicBezTo>
                    <a:pt x="0" y="1"/>
                    <a:pt x="0" y="0"/>
                    <a:pt x="1" y="0"/>
                  </a:cubicBezTo>
                  <a:cubicBezTo>
                    <a:pt x="2" y="0"/>
                    <a:pt x="3" y="1"/>
                    <a:pt x="3" y="2"/>
                  </a:cubicBezTo>
                  <a:cubicBezTo>
                    <a:pt x="3" y="193"/>
                    <a:pt x="3" y="193"/>
                    <a:pt x="3" y="193"/>
                  </a:cubicBezTo>
                  <a:cubicBezTo>
                    <a:pt x="3" y="193"/>
                    <a:pt x="2"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5" name="Freeform 20"/>
            <p:cNvSpPr>
              <a:spLocks/>
            </p:cNvSpPr>
            <p:nvPr/>
          </p:nvSpPr>
          <p:spPr bwMode="auto">
            <a:xfrm>
              <a:off x="3420" y="1494"/>
              <a:ext cx="8" cy="443"/>
            </a:xfrm>
            <a:custGeom>
              <a:avLst/>
              <a:gdLst>
                <a:gd name="T0" fmla="*/ 1 w 3"/>
                <a:gd name="T1" fmla="*/ 187 h 187"/>
                <a:gd name="T2" fmla="*/ 0 w 3"/>
                <a:gd name="T3" fmla="*/ 185 h 187"/>
                <a:gd name="T4" fmla="*/ 0 w 3"/>
                <a:gd name="T5" fmla="*/ 1 h 187"/>
                <a:gd name="T6" fmla="*/ 1 w 3"/>
                <a:gd name="T7" fmla="*/ 0 h 187"/>
                <a:gd name="T8" fmla="*/ 3 w 3"/>
                <a:gd name="T9" fmla="*/ 1 h 187"/>
                <a:gd name="T10" fmla="*/ 3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0" y="187"/>
                    <a:pt x="0" y="186"/>
                    <a:pt x="0" y="185"/>
                  </a:cubicBezTo>
                  <a:cubicBezTo>
                    <a:pt x="0" y="1"/>
                    <a:pt x="0" y="1"/>
                    <a:pt x="0" y="1"/>
                  </a:cubicBezTo>
                  <a:cubicBezTo>
                    <a:pt x="0" y="1"/>
                    <a:pt x="0" y="0"/>
                    <a:pt x="1" y="0"/>
                  </a:cubicBezTo>
                  <a:cubicBezTo>
                    <a:pt x="2" y="0"/>
                    <a:pt x="3" y="1"/>
                    <a:pt x="3" y="1"/>
                  </a:cubicBezTo>
                  <a:cubicBezTo>
                    <a:pt x="3" y="185"/>
                    <a:pt x="3" y="185"/>
                    <a:pt x="3" y="185"/>
                  </a:cubicBezTo>
                  <a:cubicBezTo>
                    <a:pt x="3" y="186"/>
                    <a:pt x="2"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 name="Freeform 21"/>
            <p:cNvSpPr>
              <a:spLocks/>
            </p:cNvSpPr>
            <p:nvPr/>
          </p:nvSpPr>
          <p:spPr bwMode="auto">
            <a:xfrm>
              <a:off x="3361" y="1485"/>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0" y="194"/>
                    <a:pt x="0" y="194"/>
                  </a:cubicBezTo>
                  <a:cubicBezTo>
                    <a:pt x="0" y="1"/>
                    <a:pt x="0" y="1"/>
                    <a:pt x="0" y="1"/>
                  </a:cubicBezTo>
                  <a:cubicBezTo>
                    <a:pt x="0" y="0"/>
                    <a:pt x="1" y="0"/>
                    <a:pt x="1" y="0"/>
                  </a:cubicBezTo>
                  <a:cubicBezTo>
                    <a:pt x="2" y="0"/>
                    <a:pt x="2" y="0"/>
                    <a:pt x="2" y="1"/>
                  </a:cubicBezTo>
                  <a:cubicBezTo>
                    <a:pt x="2" y="194"/>
                    <a:pt x="2" y="194"/>
                    <a:pt x="2" y="194"/>
                  </a:cubicBezTo>
                  <a:cubicBezTo>
                    <a:pt x="2" y="194"/>
                    <a:pt x="2"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7" name="Freeform 22"/>
            <p:cNvSpPr>
              <a:spLocks/>
            </p:cNvSpPr>
            <p:nvPr/>
          </p:nvSpPr>
          <p:spPr bwMode="auto">
            <a:xfrm>
              <a:off x="3307" y="1463"/>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 name="Freeform 23"/>
            <p:cNvSpPr>
              <a:spLocks/>
            </p:cNvSpPr>
            <p:nvPr/>
          </p:nvSpPr>
          <p:spPr bwMode="auto">
            <a:xfrm>
              <a:off x="3269" y="1442"/>
              <a:ext cx="5" cy="483"/>
            </a:xfrm>
            <a:custGeom>
              <a:avLst/>
              <a:gdLst>
                <a:gd name="T0" fmla="*/ 1 w 2"/>
                <a:gd name="T1" fmla="*/ 204 h 204"/>
                <a:gd name="T2" fmla="*/ 0 w 2"/>
                <a:gd name="T3" fmla="*/ 203 h 204"/>
                <a:gd name="T4" fmla="*/ 0 w 2"/>
                <a:gd name="T5" fmla="*/ 1 h 204"/>
                <a:gd name="T6" fmla="*/ 1 w 2"/>
                <a:gd name="T7" fmla="*/ 0 h 204"/>
                <a:gd name="T8" fmla="*/ 2 w 2"/>
                <a:gd name="T9" fmla="*/ 1 h 204"/>
                <a:gd name="T10" fmla="*/ 2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0" y="204"/>
                    <a:pt x="0" y="204"/>
                    <a:pt x="0" y="203"/>
                  </a:cubicBezTo>
                  <a:cubicBezTo>
                    <a:pt x="0" y="1"/>
                    <a:pt x="0" y="1"/>
                    <a:pt x="0" y="1"/>
                  </a:cubicBezTo>
                  <a:cubicBezTo>
                    <a:pt x="0" y="0"/>
                    <a:pt x="0" y="0"/>
                    <a:pt x="1" y="0"/>
                  </a:cubicBezTo>
                  <a:cubicBezTo>
                    <a:pt x="2" y="0"/>
                    <a:pt x="2" y="0"/>
                    <a:pt x="2" y="1"/>
                  </a:cubicBezTo>
                  <a:cubicBezTo>
                    <a:pt x="2" y="203"/>
                    <a:pt x="2" y="203"/>
                    <a:pt x="2" y="203"/>
                  </a:cubicBezTo>
                  <a:cubicBezTo>
                    <a:pt x="2" y="204"/>
                    <a:pt x="2"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9" name="Freeform 24"/>
            <p:cNvSpPr>
              <a:spLocks/>
            </p:cNvSpPr>
            <p:nvPr/>
          </p:nvSpPr>
          <p:spPr bwMode="auto">
            <a:xfrm>
              <a:off x="3236" y="1416"/>
              <a:ext cx="5" cy="509"/>
            </a:xfrm>
            <a:custGeom>
              <a:avLst/>
              <a:gdLst>
                <a:gd name="T0" fmla="*/ 1 w 2"/>
                <a:gd name="T1" fmla="*/ 215 h 215"/>
                <a:gd name="T2" fmla="*/ 0 w 2"/>
                <a:gd name="T3" fmla="*/ 214 h 215"/>
                <a:gd name="T4" fmla="*/ 0 w 2"/>
                <a:gd name="T5" fmla="*/ 1 h 215"/>
                <a:gd name="T6" fmla="*/ 1 w 2"/>
                <a:gd name="T7" fmla="*/ 0 h 215"/>
                <a:gd name="T8" fmla="*/ 2 w 2"/>
                <a:gd name="T9" fmla="*/ 1 h 215"/>
                <a:gd name="T10" fmla="*/ 2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0" y="215"/>
                    <a:pt x="0" y="215"/>
                    <a:pt x="0" y="214"/>
                  </a:cubicBezTo>
                  <a:cubicBezTo>
                    <a:pt x="0" y="1"/>
                    <a:pt x="0" y="1"/>
                    <a:pt x="0" y="1"/>
                  </a:cubicBezTo>
                  <a:cubicBezTo>
                    <a:pt x="0" y="0"/>
                    <a:pt x="0" y="0"/>
                    <a:pt x="1" y="0"/>
                  </a:cubicBezTo>
                  <a:cubicBezTo>
                    <a:pt x="2" y="0"/>
                    <a:pt x="2" y="0"/>
                    <a:pt x="2" y="1"/>
                  </a:cubicBezTo>
                  <a:cubicBezTo>
                    <a:pt x="2" y="214"/>
                    <a:pt x="2" y="214"/>
                    <a:pt x="2" y="214"/>
                  </a:cubicBezTo>
                  <a:cubicBezTo>
                    <a:pt x="2" y="215"/>
                    <a:pt x="2"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0" name="Freeform 25"/>
            <p:cNvSpPr>
              <a:spLocks/>
            </p:cNvSpPr>
            <p:nvPr/>
          </p:nvSpPr>
          <p:spPr bwMode="auto">
            <a:xfrm>
              <a:off x="3198" y="1385"/>
              <a:ext cx="5" cy="540"/>
            </a:xfrm>
            <a:custGeom>
              <a:avLst/>
              <a:gdLst>
                <a:gd name="T0" fmla="*/ 1 w 2"/>
                <a:gd name="T1" fmla="*/ 228 h 228"/>
                <a:gd name="T2" fmla="*/ 0 w 2"/>
                <a:gd name="T3" fmla="*/ 227 h 228"/>
                <a:gd name="T4" fmla="*/ 0 w 2"/>
                <a:gd name="T5" fmla="*/ 1 h 228"/>
                <a:gd name="T6" fmla="*/ 1 w 2"/>
                <a:gd name="T7" fmla="*/ 0 h 228"/>
                <a:gd name="T8" fmla="*/ 2 w 2"/>
                <a:gd name="T9" fmla="*/ 1 h 228"/>
                <a:gd name="T10" fmla="*/ 2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0" y="228"/>
                    <a:pt x="0" y="228"/>
                    <a:pt x="0" y="227"/>
                  </a:cubicBezTo>
                  <a:cubicBezTo>
                    <a:pt x="0" y="1"/>
                    <a:pt x="0" y="1"/>
                    <a:pt x="0" y="1"/>
                  </a:cubicBezTo>
                  <a:cubicBezTo>
                    <a:pt x="0" y="0"/>
                    <a:pt x="0" y="0"/>
                    <a:pt x="1" y="0"/>
                  </a:cubicBezTo>
                  <a:cubicBezTo>
                    <a:pt x="2" y="0"/>
                    <a:pt x="2" y="0"/>
                    <a:pt x="2" y="1"/>
                  </a:cubicBezTo>
                  <a:cubicBezTo>
                    <a:pt x="2" y="227"/>
                    <a:pt x="2" y="227"/>
                    <a:pt x="2" y="227"/>
                  </a:cubicBezTo>
                  <a:cubicBezTo>
                    <a:pt x="2" y="228"/>
                    <a:pt x="2"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1" name="Freeform 26"/>
            <p:cNvSpPr>
              <a:spLocks/>
            </p:cNvSpPr>
            <p:nvPr/>
          </p:nvSpPr>
          <p:spPr bwMode="auto">
            <a:xfrm>
              <a:off x="3179" y="1364"/>
              <a:ext cx="3" cy="561"/>
            </a:xfrm>
            <a:custGeom>
              <a:avLst/>
              <a:gdLst>
                <a:gd name="T0" fmla="*/ 0 w 1"/>
                <a:gd name="T1" fmla="*/ 237 h 237"/>
                <a:gd name="T2" fmla="*/ 0 w 1"/>
                <a:gd name="T3" fmla="*/ 236 h 237"/>
                <a:gd name="T4" fmla="*/ 0 w 1"/>
                <a:gd name="T5" fmla="*/ 0 h 237"/>
                <a:gd name="T6" fmla="*/ 0 w 1"/>
                <a:gd name="T7" fmla="*/ 0 h 237"/>
                <a:gd name="T8" fmla="*/ 1 w 1"/>
                <a:gd name="T9" fmla="*/ 0 h 237"/>
                <a:gd name="T10" fmla="*/ 1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0" y="237"/>
                    <a:pt x="0" y="236"/>
                  </a:cubicBezTo>
                  <a:cubicBezTo>
                    <a:pt x="0" y="0"/>
                    <a:pt x="0" y="0"/>
                    <a:pt x="0" y="0"/>
                  </a:cubicBezTo>
                  <a:cubicBezTo>
                    <a:pt x="0" y="0"/>
                    <a:pt x="0" y="0"/>
                    <a:pt x="0" y="0"/>
                  </a:cubicBezTo>
                  <a:cubicBezTo>
                    <a:pt x="1" y="0"/>
                    <a:pt x="1" y="0"/>
                    <a:pt x="1" y="0"/>
                  </a:cubicBezTo>
                  <a:cubicBezTo>
                    <a:pt x="1" y="236"/>
                    <a:pt x="1" y="236"/>
                    <a:pt x="1" y="236"/>
                  </a:cubicBezTo>
                  <a:cubicBezTo>
                    <a:pt x="1" y="237"/>
                    <a:pt x="1"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2" name="Freeform 27"/>
            <p:cNvSpPr>
              <a:spLocks/>
            </p:cNvSpPr>
            <p:nvPr/>
          </p:nvSpPr>
          <p:spPr bwMode="auto">
            <a:xfrm>
              <a:off x="3158" y="1343"/>
              <a:ext cx="2" cy="582"/>
            </a:xfrm>
            <a:custGeom>
              <a:avLst/>
              <a:gdLst>
                <a:gd name="T0" fmla="*/ 1 w 1"/>
                <a:gd name="T1" fmla="*/ 246 h 246"/>
                <a:gd name="T2" fmla="*/ 0 w 1"/>
                <a:gd name="T3" fmla="*/ 245 h 246"/>
                <a:gd name="T4" fmla="*/ 0 w 1"/>
                <a:gd name="T5" fmla="*/ 1 h 246"/>
                <a:gd name="T6" fmla="*/ 1 w 1"/>
                <a:gd name="T7" fmla="*/ 0 h 246"/>
                <a:gd name="T8" fmla="*/ 1 w 1"/>
                <a:gd name="T9" fmla="*/ 1 h 246"/>
                <a:gd name="T10" fmla="*/ 1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0" y="246"/>
                    <a:pt x="0" y="246"/>
                    <a:pt x="0" y="245"/>
                  </a:cubicBezTo>
                  <a:cubicBezTo>
                    <a:pt x="0" y="1"/>
                    <a:pt x="0" y="1"/>
                    <a:pt x="0" y="1"/>
                  </a:cubicBezTo>
                  <a:cubicBezTo>
                    <a:pt x="0" y="1"/>
                    <a:pt x="0" y="0"/>
                    <a:pt x="1" y="0"/>
                  </a:cubicBezTo>
                  <a:cubicBezTo>
                    <a:pt x="1" y="0"/>
                    <a:pt x="1" y="1"/>
                    <a:pt x="1" y="1"/>
                  </a:cubicBezTo>
                  <a:cubicBezTo>
                    <a:pt x="1" y="245"/>
                    <a:pt x="1" y="245"/>
                    <a:pt x="1" y="245"/>
                  </a:cubicBezTo>
                  <a:cubicBezTo>
                    <a:pt x="1" y="246"/>
                    <a:pt x="1"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3" name="Freeform 28"/>
            <p:cNvSpPr>
              <a:spLocks/>
            </p:cNvSpPr>
            <p:nvPr/>
          </p:nvSpPr>
          <p:spPr bwMode="auto">
            <a:xfrm>
              <a:off x="3139" y="1319"/>
              <a:ext cx="2" cy="606"/>
            </a:xfrm>
            <a:custGeom>
              <a:avLst/>
              <a:gdLst>
                <a:gd name="T0" fmla="*/ 0 w 1"/>
                <a:gd name="T1" fmla="*/ 256 h 256"/>
                <a:gd name="T2" fmla="*/ 0 w 1"/>
                <a:gd name="T3" fmla="*/ 255 h 256"/>
                <a:gd name="T4" fmla="*/ 0 w 1"/>
                <a:gd name="T5" fmla="*/ 1 h 256"/>
                <a:gd name="T6" fmla="*/ 0 w 1"/>
                <a:gd name="T7" fmla="*/ 0 h 256"/>
                <a:gd name="T8" fmla="*/ 1 w 1"/>
                <a:gd name="T9" fmla="*/ 1 h 256"/>
                <a:gd name="T10" fmla="*/ 1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0" y="256"/>
                    <a:pt x="0" y="256"/>
                    <a:pt x="0" y="255"/>
                  </a:cubicBezTo>
                  <a:cubicBezTo>
                    <a:pt x="0" y="1"/>
                    <a:pt x="0" y="1"/>
                    <a:pt x="0" y="1"/>
                  </a:cubicBezTo>
                  <a:cubicBezTo>
                    <a:pt x="0" y="1"/>
                    <a:pt x="0" y="0"/>
                    <a:pt x="0" y="0"/>
                  </a:cubicBezTo>
                  <a:cubicBezTo>
                    <a:pt x="0" y="0"/>
                    <a:pt x="1" y="1"/>
                    <a:pt x="1" y="1"/>
                  </a:cubicBezTo>
                  <a:cubicBezTo>
                    <a:pt x="1" y="255"/>
                    <a:pt x="1" y="255"/>
                    <a:pt x="1" y="255"/>
                  </a:cubicBezTo>
                  <a:cubicBezTo>
                    <a:pt x="1"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4" name="Freeform 29"/>
            <p:cNvSpPr>
              <a:spLocks/>
            </p:cNvSpPr>
            <p:nvPr/>
          </p:nvSpPr>
          <p:spPr bwMode="auto">
            <a:xfrm>
              <a:off x="3118" y="1290"/>
              <a:ext cx="2" cy="635"/>
            </a:xfrm>
            <a:custGeom>
              <a:avLst/>
              <a:gdLst>
                <a:gd name="T0" fmla="*/ 0 w 1"/>
                <a:gd name="T1" fmla="*/ 268 h 268"/>
                <a:gd name="T2" fmla="*/ 0 w 1"/>
                <a:gd name="T3" fmla="*/ 267 h 268"/>
                <a:gd name="T4" fmla="*/ 0 w 1"/>
                <a:gd name="T5" fmla="*/ 1 h 268"/>
                <a:gd name="T6" fmla="*/ 0 w 1"/>
                <a:gd name="T7" fmla="*/ 0 h 268"/>
                <a:gd name="T8" fmla="*/ 1 w 1"/>
                <a:gd name="T9" fmla="*/ 1 h 268"/>
                <a:gd name="T10" fmla="*/ 1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0" y="268"/>
                    <a:pt x="0" y="267"/>
                  </a:cubicBezTo>
                  <a:cubicBezTo>
                    <a:pt x="0" y="1"/>
                    <a:pt x="0" y="1"/>
                    <a:pt x="0" y="1"/>
                  </a:cubicBezTo>
                  <a:cubicBezTo>
                    <a:pt x="0" y="1"/>
                    <a:pt x="0" y="0"/>
                    <a:pt x="0" y="0"/>
                  </a:cubicBezTo>
                  <a:cubicBezTo>
                    <a:pt x="1" y="0"/>
                    <a:pt x="1" y="1"/>
                    <a:pt x="1" y="1"/>
                  </a:cubicBezTo>
                  <a:cubicBezTo>
                    <a:pt x="1" y="267"/>
                    <a:pt x="1" y="267"/>
                    <a:pt x="1" y="267"/>
                  </a:cubicBezTo>
                  <a:cubicBezTo>
                    <a:pt x="1" y="268"/>
                    <a:pt x="1"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5" name="Freeform 30"/>
            <p:cNvSpPr>
              <a:spLocks/>
            </p:cNvSpPr>
            <p:nvPr/>
          </p:nvSpPr>
          <p:spPr bwMode="auto">
            <a:xfrm>
              <a:off x="3096" y="1260"/>
              <a:ext cx="3" cy="665"/>
            </a:xfrm>
            <a:custGeom>
              <a:avLst/>
              <a:gdLst>
                <a:gd name="T0" fmla="*/ 1 w 1"/>
                <a:gd name="T1" fmla="*/ 281 h 281"/>
                <a:gd name="T2" fmla="*/ 0 w 1"/>
                <a:gd name="T3" fmla="*/ 280 h 281"/>
                <a:gd name="T4" fmla="*/ 0 w 1"/>
                <a:gd name="T5" fmla="*/ 1 h 281"/>
                <a:gd name="T6" fmla="*/ 1 w 1"/>
                <a:gd name="T7" fmla="*/ 0 h 281"/>
                <a:gd name="T8" fmla="*/ 1 w 1"/>
                <a:gd name="T9" fmla="*/ 1 h 281"/>
                <a:gd name="T10" fmla="*/ 1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0" y="281"/>
                    <a:pt x="0" y="281"/>
                    <a:pt x="0" y="280"/>
                  </a:cubicBezTo>
                  <a:cubicBezTo>
                    <a:pt x="0" y="1"/>
                    <a:pt x="0" y="1"/>
                    <a:pt x="0" y="1"/>
                  </a:cubicBezTo>
                  <a:cubicBezTo>
                    <a:pt x="0" y="0"/>
                    <a:pt x="0" y="0"/>
                    <a:pt x="1" y="0"/>
                  </a:cubicBezTo>
                  <a:cubicBezTo>
                    <a:pt x="1" y="0"/>
                    <a:pt x="1" y="0"/>
                    <a:pt x="1" y="1"/>
                  </a:cubicBezTo>
                  <a:cubicBezTo>
                    <a:pt x="1" y="280"/>
                    <a:pt x="1" y="280"/>
                    <a:pt x="1" y="280"/>
                  </a:cubicBezTo>
                  <a:cubicBezTo>
                    <a:pt x="1" y="281"/>
                    <a:pt x="1"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6" name="Freeform 31"/>
            <p:cNvSpPr>
              <a:spLocks/>
            </p:cNvSpPr>
            <p:nvPr/>
          </p:nvSpPr>
          <p:spPr bwMode="auto">
            <a:xfrm>
              <a:off x="3078" y="1219"/>
              <a:ext cx="2" cy="706"/>
            </a:xfrm>
            <a:custGeom>
              <a:avLst/>
              <a:gdLst>
                <a:gd name="T0" fmla="*/ 0 w 1"/>
                <a:gd name="T1" fmla="*/ 298 h 298"/>
                <a:gd name="T2" fmla="*/ 0 w 1"/>
                <a:gd name="T3" fmla="*/ 297 h 298"/>
                <a:gd name="T4" fmla="*/ 0 w 1"/>
                <a:gd name="T5" fmla="*/ 1 h 298"/>
                <a:gd name="T6" fmla="*/ 0 w 1"/>
                <a:gd name="T7" fmla="*/ 0 h 298"/>
                <a:gd name="T8" fmla="*/ 1 w 1"/>
                <a:gd name="T9" fmla="*/ 1 h 298"/>
                <a:gd name="T10" fmla="*/ 1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0" y="298"/>
                    <a:pt x="0" y="298"/>
                    <a:pt x="0" y="297"/>
                  </a:cubicBezTo>
                  <a:cubicBezTo>
                    <a:pt x="0" y="1"/>
                    <a:pt x="0" y="1"/>
                    <a:pt x="0" y="1"/>
                  </a:cubicBezTo>
                  <a:cubicBezTo>
                    <a:pt x="0" y="1"/>
                    <a:pt x="0" y="0"/>
                    <a:pt x="0" y="0"/>
                  </a:cubicBezTo>
                  <a:cubicBezTo>
                    <a:pt x="0" y="0"/>
                    <a:pt x="1" y="1"/>
                    <a:pt x="1" y="1"/>
                  </a:cubicBezTo>
                  <a:cubicBezTo>
                    <a:pt x="1" y="297"/>
                    <a:pt x="1" y="297"/>
                    <a:pt x="1" y="297"/>
                  </a:cubicBezTo>
                  <a:cubicBezTo>
                    <a:pt x="1"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7" name="Freeform 32"/>
            <p:cNvSpPr>
              <a:spLocks/>
            </p:cNvSpPr>
            <p:nvPr/>
          </p:nvSpPr>
          <p:spPr bwMode="auto">
            <a:xfrm>
              <a:off x="3056" y="1177"/>
              <a:ext cx="3" cy="748"/>
            </a:xfrm>
            <a:custGeom>
              <a:avLst/>
              <a:gdLst>
                <a:gd name="T0" fmla="*/ 0 w 1"/>
                <a:gd name="T1" fmla="*/ 316 h 316"/>
                <a:gd name="T2" fmla="*/ 0 w 1"/>
                <a:gd name="T3" fmla="*/ 315 h 316"/>
                <a:gd name="T4" fmla="*/ 0 w 1"/>
                <a:gd name="T5" fmla="*/ 1 h 316"/>
                <a:gd name="T6" fmla="*/ 0 w 1"/>
                <a:gd name="T7" fmla="*/ 0 h 316"/>
                <a:gd name="T8" fmla="*/ 1 w 1"/>
                <a:gd name="T9" fmla="*/ 1 h 316"/>
                <a:gd name="T10" fmla="*/ 1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0" y="316"/>
                    <a:pt x="0" y="315"/>
                  </a:cubicBezTo>
                  <a:cubicBezTo>
                    <a:pt x="0" y="1"/>
                    <a:pt x="0" y="1"/>
                    <a:pt x="0" y="1"/>
                  </a:cubicBezTo>
                  <a:cubicBezTo>
                    <a:pt x="0" y="0"/>
                    <a:pt x="0" y="0"/>
                    <a:pt x="0" y="0"/>
                  </a:cubicBezTo>
                  <a:cubicBezTo>
                    <a:pt x="1" y="0"/>
                    <a:pt x="1" y="0"/>
                    <a:pt x="1" y="1"/>
                  </a:cubicBezTo>
                  <a:cubicBezTo>
                    <a:pt x="1" y="315"/>
                    <a:pt x="1" y="315"/>
                    <a:pt x="1" y="315"/>
                  </a:cubicBezTo>
                  <a:cubicBezTo>
                    <a:pt x="1" y="316"/>
                    <a:pt x="1"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8" name="Freeform 33"/>
            <p:cNvSpPr>
              <a:spLocks/>
            </p:cNvSpPr>
            <p:nvPr/>
          </p:nvSpPr>
          <p:spPr bwMode="auto">
            <a:xfrm>
              <a:off x="3035" y="1115"/>
              <a:ext cx="2" cy="810"/>
            </a:xfrm>
            <a:custGeom>
              <a:avLst/>
              <a:gdLst>
                <a:gd name="T0" fmla="*/ 1 w 1"/>
                <a:gd name="T1" fmla="*/ 342 h 342"/>
                <a:gd name="T2" fmla="*/ 0 w 1"/>
                <a:gd name="T3" fmla="*/ 341 h 342"/>
                <a:gd name="T4" fmla="*/ 0 w 1"/>
                <a:gd name="T5" fmla="*/ 0 h 342"/>
                <a:gd name="T6" fmla="*/ 1 w 1"/>
                <a:gd name="T7" fmla="*/ 0 h 342"/>
                <a:gd name="T8" fmla="*/ 1 w 1"/>
                <a:gd name="T9" fmla="*/ 0 h 342"/>
                <a:gd name="T10" fmla="*/ 1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0" y="342"/>
                    <a:pt x="0" y="342"/>
                    <a:pt x="0" y="341"/>
                  </a:cubicBezTo>
                  <a:cubicBezTo>
                    <a:pt x="0" y="0"/>
                    <a:pt x="0" y="0"/>
                    <a:pt x="0" y="0"/>
                  </a:cubicBezTo>
                  <a:cubicBezTo>
                    <a:pt x="0" y="0"/>
                    <a:pt x="0" y="0"/>
                    <a:pt x="1" y="0"/>
                  </a:cubicBezTo>
                  <a:cubicBezTo>
                    <a:pt x="1" y="0"/>
                    <a:pt x="1" y="0"/>
                    <a:pt x="1" y="0"/>
                  </a:cubicBezTo>
                  <a:cubicBezTo>
                    <a:pt x="1" y="341"/>
                    <a:pt x="1" y="341"/>
                    <a:pt x="1" y="341"/>
                  </a:cubicBezTo>
                  <a:cubicBezTo>
                    <a:pt x="1" y="342"/>
                    <a:pt x="1"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9" name="Freeform 34"/>
            <p:cNvSpPr>
              <a:spLocks/>
            </p:cNvSpPr>
            <p:nvPr/>
          </p:nvSpPr>
          <p:spPr bwMode="auto">
            <a:xfrm>
              <a:off x="-35" y="857"/>
              <a:ext cx="2791" cy="767"/>
            </a:xfrm>
            <a:custGeom>
              <a:avLst/>
              <a:gdLst>
                <a:gd name="T0" fmla="*/ 1180 w 1180"/>
                <a:gd name="T1" fmla="*/ 0 h 324"/>
                <a:gd name="T2" fmla="*/ 986 w 1180"/>
                <a:gd name="T3" fmla="*/ 261 h 324"/>
                <a:gd name="T4" fmla="*/ 0 w 1180"/>
                <a:gd name="T5" fmla="*/ 192 h 324"/>
                <a:gd name="T6" fmla="*/ 0 w 1180"/>
                <a:gd name="T7" fmla="*/ 270 h 324"/>
                <a:gd name="T8" fmla="*/ 884 w 1180"/>
                <a:gd name="T9" fmla="*/ 292 h 324"/>
                <a:gd name="T10" fmla="*/ 118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1180" y="0"/>
                  </a:moveTo>
                  <a:cubicBezTo>
                    <a:pt x="1180" y="0"/>
                    <a:pt x="1176" y="252"/>
                    <a:pt x="986" y="261"/>
                  </a:cubicBezTo>
                  <a:cubicBezTo>
                    <a:pt x="797" y="271"/>
                    <a:pt x="0" y="192"/>
                    <a:pt x="0" y="192"/>
                  </a:cubicBezTo>
                  <a:cubicBezTo>
                    <a:pt x="0" y="270"/>
                    <a:pt x="0" y="270"/>
                    <a:pt x="0" y="270"/>
                  </a:cubicBezTo>
                  <a:cubicBezTo>
                    <a:pt x="884" y="292"/>
                    <a:pt x="884" y="292"/>
                    <a:pt x="884" y="292"/>
                  </a:cubicBezTo>
                  <a:cubicBezTo>
                    <a:pt x="884" y="292"/>
                    <a:pt x="1180" y="324"/>
                    <a:pt x="11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0" name="Freeform 35"/>
            <p:cNvSpPr>
              <a:spLocks/>
            </p:cNvSpPr>
            <p:nvPr/>
          </p:nvSpPr>
          <p:spPr bwMode="auto">
            <a:xfrm>
              <a:off x="1131" y="1501"/>
              <a:ext cx="19" cy="543"/>
            </a:xfrm>
            <a:custGeom>
              <a:avLst/>
              <a:gdLst>
                <a:gd name="T0" fmla="*/ 4 w 8"/>
                <a:gd name="T1" fmla="*/ 229 h 229"/>
                <a:gd name="T2" fmla="*/ 8 w 8"/>
                <a:gd name="T3" fmla="*/ 225 h 229"/>
                <a:gd name="T4" fmla="*/ 8 w 8"/>
                <a:gd name="T5" fmla="*/ 4 h 229"/>
                <a:gd name="T6" fmla="*/ 4 w 8"/>
                <a:gd name="T7" fmla="*/ 0 h 229"/>
                <a:gd name="T8" fmla="*/ 0 w 8"/>
                <a:gd name="T9" fmla="*/ 4 h 229"/>
                <a:gd name="T10" fmla="*/ 0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7" y="229"/>
                    <a:pt x="8" y="227"/>
                    <a:pt x="8" y="225"/>
                  </a:cubicBezTo>
                  <a:cubicBezTo>
                    <a:pt x="8" y="4"/>
                    <a:pt x="8" y="4"/>
                    <a:pt x="8" y="4"/>
                  </a:cubicBezTo>
                  <a:cubicBezTo>
                    <a:pt x="8" y="1"/>
                    <a:pt x="7" y="0"/>
                    <a:pt x="4" y="0"/>
                  </a:cubicBezTo>
                  <a:cubicBezTo>
                    <a:pt x="2" y="0"/>
                    <a:pt x="0" y="1"/>
                    <a:pt x="0" y="4"/>
                  </a:cubicBezTo>
                  <a:cubicBezTo>
                    <a:pt x="0" y="225"/>
                    <a:pt x="0" y="225"/>
                    <a:pt x="0" y="225"/>
                  </a:cubicBezTo>
                  <a:cubicBezTo>
                    <a:pt x="0" y="227"/>
                    <a:pt x="2"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1" name="Freeform 36"/>
            <p:cNvSpPr>
              <a:spLocks/>
            </p:cNvSpPr>
            <p:nvPr/>
          </p:nvSpPr>
          <p:spPr bwMode="auto">
            <a:xfrm>
              <a:off x="1663" y="1504"/>
              <a:ext cx="14" cy="492"/>
            </a:xfrm>
            <a:custGeom>
              <a:avLst/>
              <a:gdLst>
                <a:gd name="T0" fmla="*/ 3 w 6"/>
                <a:gd name="T1" fmla="*/ 208 h 208"/>
                <a:gd name="T2" fmla="*/ 6 w 6"/>
                <a:gd name="T3" fmla="*/ 205 h 208"/>
                <a:gd name="T4" fmla="*/ 6 w 6"/>
                <a:gd name="T5" fmla="*/ 3 h 208"/>
                <a:gd name="T6" fmla="*/ 3 w 6"/>
                <a:gd name="T7" fmla="*/ 0 h 208"/>
                <a:gd name="T8" fmla="*/ 0 w 6"/>
                <a:gd name="T9" fmla="*/ 3 h 208"/>
                <a:gd name="T10" fmla="*/ 0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5" y="208"/>
                    <a:pt x="6" y="206"/>
                    <a:pt x="6" y="205"/>
                  </a:cubicBezTo>
                  <a:cubicBezTo>
                    <a:pt x="6" y="3"/>
                    <a:pt x="6" y="3"/>
                    <a:pt x="6" y="3"/>
                  </a:cubicBezTo>
                  <a:cubicBezTo>
                    <a:pt x="6" y="1"/>
                    <a:pt x="5" y="0"/>
                    <a:pt x="3" y="0"/>
                  </a:cubicBezTo>
                  <a:cubicBezTo>
                    <a:pt x="2" y="0"/>
                    <a:pt x="0" y="1"/>
                    <a:pt x="0" y="3"/>
                  </a:cubicBezTo>
                  <a:cubicBezTo>
                    <a:pt x="0" y="205"/>
                    <a:pt x="0" y="205"/>
                    <a:pt x="0" y="205"/>
                  </a:cubicBezTo>
                  <a:cubicBezTo>
                    <a:pt x="0" y="206"/>
                    <a:pt x="2"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2" name="Freeform 37"/>
            <p:cNvSpPr>
              <a:spLocks/>
            </p:cNvSpPr>
            <p:nvPr/>
          </p:nvSpPr>
          <p:spPr bwMode="auto">
            <a:xfrm>
              <a:off x="1947" y="1506"/>
              <a:ext cx="9" cy="474"/>
            </a:xfrm>
            <a:custGeom>
              <a:avLst/>
              <a:gdLst>
                <a:gd name="T0" fmla="*/ 2 w 4"/>
                <a:gd name="T1" fmla="*/ 200 h 200"/>
                <a:gd name="T2" fmla="*/ 4 w 4"/>
                <a:gd name="T3" fmla="*/ 198 h 200"/>
                <a:gd name="T4" fmla="*/ 4 w 4"/>
                <a:gd name="T5" fmla="*/ 2 h 200"/>
                <a:gd name="T6" fmla="*/ 2 w 4"/>
                <a:gd name="T7" fmla="*/ 0 h 200"/>
                <a:gd name="T8" fmla="*/ 0 w 4"/>
                <a:gd name="T9" fmla="*/ 2 h 200"/>
                <a:gd name="T10" fmla="*/ 0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4" y="200"/>
                    <a:pt x="4" y="199"/>
                    <a:pt x="4" y="198"/>
                  </a:cubicBezTo>
                  <a:cubicBezTo>
                    <a:pt x="4" y="2"/>
                    <a:pt x="4" y="2"/>
                    <a:pt x="4" y="2"/>
                  </a:cubicBezTo>
                  <a:cubicBezTo>
                    <a:pt x="4" y="1"/>
                    <a:pt x="4" y="0"/>
                    <a:pt x="2" y="0"/>
                  </a:cubicBezTo>
                  <a:cubicBezTo>
                    <a:pt x="1" y="0"/>
                    <a:pt x="0" y="1"/>
                    <a:pt x="0" y="2"/>
                  </a:cubicBezTo>
                  <a:cubicBezTo>
                    <a:pt x="0" y="198"/>
                    <a:pt x="0" y="198"/>
                    <a:pt x="0" y="198"/>
                  </a:cubicBezTo>
                  <a:cubicBezTo>
                    <a:pt x="0" y="199"/>
                    <a:pt x="1"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3" name="Freeform 38"/>
            <p:cNvSpPr>
              <a:spLocks/>
            </p:cNvSpPr>
            <p:nvPr/>
          </p:nvSpPr>
          <p:spPr bwMode="auto">
            <a:xfrm>
              <a:off x="2120" y="1518"/>
              <a:ext cx="7" cy="447"/>
            </a:xfrm>
            <a:custGeom>
              <a:avLst/>
              <a:gdLst>
                <a:gd name="T0" fmla="*/ 1 w 3"/>
                <a:gd name="T1" fmla="*/ 189 h 189"/>
                <a:gd name="T2" fmla="*/ 3 w 3"/>
                <a:gd name="T3" fmla="*/ 188 h 189"/>
                <a:gd name="T4" fmla="*/ 3 w 3"/>
                <a:gd name="T5" fmla="*/ 2 h 189"/>
                <a:gd name="T6" fmla="*/ 1 w 3"/>
                <a:gd name="T7" fmla="*/ 0 h 189"/>
                <a:gd name="T8" fmla="*/ 0 w 3"/>
                <a:gd name="T9" fmla="*/ 2 h 189"/>
                <a:gd name="T10" fmla="*/ 0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2" y="189"/>
                    <a:pt x="3" y="188"/>
                    <a:pt x="3" y="188"/>
                  </a:cubicBezTo>
                  <a:cubicBezTo>
                    <a:pt x="3" y="2"/>
                    <a:pt x="3" y="2"/>
                    <a:pt x="3" y="2"/>
                  </a:cubicBezTo>
                  <a:cubicBezTo>
                    <a:pt x="3" y="1"/>
                    <a:pt x="2" y="0"/>
                    <a:pt x="1" y="0"/>
                  </a:cubicBezTo>
                  <a:cubicBezTo>
                    <a:pt x="1" y="0"/>
                    <a:pt x="0" y="1"/>
                    <a:pt x="0" y="2"/>
                  </a:cubicBezTo>
                  <a:cubicBezTo>
                    <a:pt x="0" y="188"/>
                    <a:pt x="0" y="188"/>
                    <a:pt x="0" y="188"/>
                  </a:cubicBezTo>
                  <a:cubicBezTo>
                    <a:pt x="0" y="188"/>
                    <a:pt x="1"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4" name="Freeform 39"/>
            <p:cNvSpPr>
              <a:spLocks/>
            </p:cNvSpPr>
            <p:nvPr/>
          </p:nvSpPr>
          <p:spPr bwMode="auto">
            <a:xfrm>
              <a:off x="2233" y="1506"/>
              <a:ext cx="7" cy="459"/>
            </a:xfrm>
            <a:custGeom>
              <a:avLst/>
              <a:gdLst>
                <a:gd name="T0" fmla="*/ 1 w 3"/>
                <a:gd name="T1" fmla="*/ 194 h 194"/>
                <a:gd name="T2" fmla="*/ 3 w 3"/>
                <a:gd name="T3" fmla="*/ 193 h 194"/>
                <a:gd name="T4" fmla="*/ 3 w 3"/>
                <a:gd name="T5" fmla="*/ 2 h 194"/>
                <a:gd name="T6" fmla="*/ 1 w 3"/>
                <a:gd name="T7" fmla="*/ 0 h 194"/>
                <a:gd name="T8" fmla="*/ 0 w 3"/>
                <a:gd name="T9" fmla="*/ 2 h 194"/>
                <a:gd name="T10" fmla="*/ 0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2" y="194"/>
                    <a:pt x="3" y="193"/>
                    <a:pt x="3" y="193"/>
                  </a:cubicBezTo>
                  <a:cubicBezTo>
                    <a:pt x="3" y="2"/>
                    <a:pt x="3" y="2"/>
                    <a:pt x="3" y="2"/>
                  </a:cubicBezTo>
                  <a:cubicBezTo>
                    <a:pt x="3" y="1"/>
                    <a:pt x="2" y="0"/>
                    <a:pt x="1" y="0"/>
                  </a:cubicBezTo>
                  <a:cubicBezTo>
                    <a:pt x="1" y="0"/>
                    <a:pt x="0" y="1"/>
                    <a:pt x="0" y="2"/>
                  </a:cubicBezTo>
                  <a:cubicBezTo>
                    <a:pt x="0" y="193"/>
                    <a:pt x="0" y="193"/>
                    <a:pt x="0" y="193"/>
                  </a:cubicBezTo>
                  <a:cubicBezTo>
                    <a:pt x="0" y="193"/>
                    <a:pt x="1"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5" name="Freeform 40"/>
            <p:cNvSpPr>
              <a:spLocks/>
            </p:cNvSpPr>
            <p:nvPr/>
          </p:nvSpPr>
          <p:spPr bwMode="auto">
            <a:xfrm>
              <a:off x="2328" y="1494"/>
              <a:ext cx="7" cy="443"/>
            </a:xfrm>
            <a:custGeom>
              <a:avLst/>
              <a:gdLst>
                <a:gd name="T0" fmla="*/ 1 w 3"/>
                <a:gd name="T1" fmla="*/ 187 h 187"/>
                <a:gd name="T2" fmla="*/ 3 w 3"/>
                <a:gd name="T3" fmla="*/ 185 h 187"/>
                <a:gd name="T4" fmla="*/ 3 w 3"/>
                <a:gd name="T5" fmla="*/ 1 h 187"/>
                <a:gd name="T6" fmla="*/ 1 w 3"/>
                <a:gd name="T7" fmla="*/ 0 h 187"/>
                <a:gd name="T8" fmla="*/ 0 w 3"/>
                <a:gd name="T9" fmla="*/ 1 h 187"/>
                <a:gd name="T10" fmla="*/ 0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2" y="187"/>
                    <a:pt x="3" y="186"/>
                    <a:pt x="3" y="185"/>
                  </a:cubicBezTo>
                  <a:cubicBezTo>
                    <a:pt x="3" y="1"/>
                    <a:pt x="3" y="1"/>
                    <a:pt x="3" y="1"/>
                  </a:cubicBezTo>
                  <a:cubicBezTo>
                    <a:pt x="3" y="1"/>
                    <a:pt x="2" y="0"/>
                    <a:pt x="1" y="0"/>
                  </a:cubicBezTo>
                  <a:cubicBezTo>
                    <a:pt x="1" y="0"/>
                    <a:pt x="0" y="1"/>
                    <a:pt x="0" y="1"/>
                  </a:cubicBezTo>
                  <a:cubicBezTo>
                    <a:pt x="0" y="185"/>
                    <a:pt x="0" y="185"/>
                    <a:pt x="0" y="185"/>
                  </a:cubicBezTo>
                  <a:cubicBezTo>
                    <a:pt x="0" y="186"/>
                    <a:pt x="1"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6" name="Freeform 41"/>
            <p:cNvSpPr>
              <a:spLocks/>
            </p:cNvSpPr>
            <p:nvPr/>
          </p:nvSpPr>
          <p:spPr bwMode="auto">
            <a:xfrm>
              <a:off x="2387" y="1485"/>
              <a:ext cx="5"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4"/>
                    <a:pt x="2" y="194"/>
                  </a:cubicBezTo>
                  <a:cubicBezTo>
                    <a:pt x="2" y="1"/>
                    <a:pt x="2" y="1"/>
                    <a:pt x="2" y="1"/>
                  </a:cubicBezTo>
                  <a:cubicBezTo>
                    <a:pt x="2" y="0"/>
                    <a:pt x="1" y="0"/>
                    <a:pt x="1" y="0"/>
                  </a:cubicBezTo>
                  <a:cubicBezTo>
                    <a:pt x="0" y="0"/>
                    <a:pt x="0" y="0"/>
                    <a:pt x="0" y="1"/>
                  </a:cubicBezTo>
                  <a:cubicBezTo>
                    <a:pt x="0" y="194"/>
                    <a:pt x="0" y="194"/>
                    <a:pt x="0" y="194"/>
                  </a:cubicBezTo>
                  <a:cubicBezTo>
                    <a:pt x="0" y="194"/>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7" name="Freeform 42"/>
            <p:cNvSpPr>
              <a:spLocks/>
            </p:cNvSpPr>
            <p:nvPr/>
          </p:nvSpPr>
          <p:spPr bwMode="auto">
            <a:xfrm>
              <a:off x="2444" y="1463"/>
              <a:ext cx="4"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5"/>
                    <a:pt x="2" y="194"/>
                  </a:cubicBezTo>
                  <a:cubicBezTo>
                    <a:pt x="2" y="1"/>
                    <a:pt x="2" y="1"/>
                    <a:pt x="2" y="1"/>
                  </a:cubicBezTo>
                  <a:cubicBezTo>
                    <a:pt x="2" y="1"/>
                    <a:pt x="1" y="0"/>
                    <a:pt x="1" y="0"/>
                  </a:cubicBezTo>
                  <a:cubicBezTo>
                    <a:pt x="0" y="0"/>
                    <a:pt x="0" y="1"/>
                    <a:pt x="0" y="1"/>
                  </a:cubicBezTo>
                  <a:cubicBezTo>
                    <a:pt x="0" y="194"/>
                    <a:pt x="0" y="194"/>
                    <a:pt x="0" y="194"/>
                  </a:cubicBezTo>
                  <a:cubicBezTo>
                    <a:pt x="0" y="195"/>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8" name="Freeform 43"/>
            <p:cNvSpPr>
              <a:spLocks/>
            </p:cNvSpPr>
            <p:nvPr/>
          </p:nvSpPr>
          <p:spPr bwMode="auto">
            <a:xfrm>
              <a:off x="2479" y="1442"/>
              <a:ext cx="5" cy="483"/>
            </a:xfrm>
            <a:custGeom>
              <a:avLst/>
              <a:gdLst>
                <a:gd name="T0" fmla="*/ 1 w 2"/>
                <a:gd name="T1" fmla="*/ 204 h 204"/>
                <a:gd name="T2" fmla="*/ 2 w 2"/>
                <a:gd name="T3" fmla="*/ 203 h 204"/>
                <a:gd name="T4" fmla="*/ 2 w 2"/>
                <a:gd name="T5" fmla="*/ 1 h 204"/>
                <a:gd name="T6" fmla="*/ 1 w 2"/>
                <a:gd name="T7" fmla="*/ 0 h 204"/>
                <a:gd name="T8" fmla="*/ 0 w 2"/>
                <a:gd name="T9" fmla="*/ 1 h 204"/>
                <a:gd name="T10" fmla="*/ 0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2" y="204"/>
                    <a:pt x="2" y="204"/>
                    <a:pt x="2" y="203"/>
                  </a:cubicBezTo>
                  <a:cubicBezTo>
                    <a:pt x="2" y="1"/>
                    <a:pt x="2" y="1"/>
                    <a:pt x="2" y="1"/>
                  </a:cubicBezTo>
                  <a:cubicBezTo>
                    <a:pt x="2" y="0"/>
                    <a:pt x="2" y="0"/>
                    <a:pt x="1" y="0"/>
                  </a:cubicBezTo>
                  <a:cubicBezTo>
                    <a:pt x="1" y="0"/>
                    <a:pt x="0" y="0"/>
                    <a:pt x="0" y="1"/>
                  </a:cubicBezTo>
                  <a:cubicBezTo>
                    <a:pt x="0" y="203"/>
                    <a:pt x="0" y="203"/>
                    <a:pt x="0" y="203"/>
                  </a:cubicBezTo>
                  <a:cubicBezTo>
                    <a:pt x="0" y="204"/>
                    <a:pt x="1"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9" name="Freeform 44"/>
            <p:cNvSpPr>
              <a:spLocks/>
            </p:cNvSpPr>
            <p:nvPr/>
          </p:nvSpPr>
          <p:spPr bwMode="auto">
            <a:xfrm>
              <a:off x="2512" y="1416"/>
              <a:ext cx="5" cy="509"/>
            </a:xfrm>
            <a:custGeom>
              <a:avLst/>
              <a:gdLst>
                <a:gd name="T0" fmla="*/ 1 w 2"/>
                <a:gd name="T1" fmla="*/ 215 h 215"/>
                <a:gd name="T2" fmla="*/ 2 w 2"/>
                <a:gd name="T3" fmla="*/ 214 h 215"/>
                <a:gd name="T4" fmla="*/ 2 w 2"/>
                <a:gd name="T5" fmla="*/ 1 h 215"/>
                <a:gd name="T6" fmla="*/ 1 w 2"/>
                <a:gd name="T7" fmla="*/ 0 h 215"/>
                <a:gd name="T8" fmla="*/ 0 w 2"/>
                <a:gd name="T9" fmla="*/ 1 h 215"/>
                <a:gd name="T10" fmla="*/ 0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2" y="215"/>
                    <a:pt x="2" y="215"/>
                    <a:pt x="2" y="214"/>
                  </a:cubicBezTo>
                  <a:cubicBezTo>
                    <a:pt x="2" y="1"/>
                    <a:pt x="2" y="1"/>
                    <a:pt x="2" y="1"/>
                  </a:cubicBezTo>
                  <a:cubicBezTo>
                    <a:pt x="2" y="0"/>
                    <a:pt x="2" y="0"/>
                    <a:pt x="1" y="0"/>
                  </a:cubicBezTo>
                  <a:cubicBezTo>
                    <a:pt x="1" y="0"/>
                    <a:pt x="0" y="0"/>
                    <a:pt x="0" y="1"/>
                  </a:cubicBezTo>
                  <a:cubicBezTo>
                    <a:pt x="0" y="214"/>
                    <a:pt x="0" y="214"/>
                    <a:pt x="0" y="214"/>
                  </a:cubicBezTo>
                  <a:cubicBezTo>
                    <a:pt x="0" y="215"/>
                    <a:pt x="1"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0" name="Freeform 45"/>
            <p:cNvSpPr>
              <a:spLocks/>
            </p:cNvSpPr>
            <p:nvPr/>
          </p:nvSpPr>
          <p:spPr bwMode="auto">
            <a:xfrm>
              <a:off x="2550" y="1385"/>
              <a:ext cx="5" cy="540"/>
            </a:xfrm>
            <a:custGeom>
              <a:avLst/>
              <a:gdLst>
                <a:gd name="T0" fmla="*/ 1 w 2"/>
                <a:gd name="T1" fmla="*/ 228 h 228"/>
                <a:gd name="T2" fmla="*/ 2 w 2"/>
                <a:gd name="T3" fmla="*/ 227 h 228"/>
                <a:gd name="T4" fmla="*/ 2 w 2"/>
                <a:gd name="T5" fmla="*/ 1 h 228"/>
                <a:gd name="T6" fmla="*/ 1 w 2"/>
                <a:gd name="T7" fmla="*/ 0 h 228"/>
                <a:gd name="T8" fmla="*/ 0 w 2"/>
                <a:gd name="T9" fmla="*/ 1 h 228"/>
                <a:gd name="T10" fmla="*/ 0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2" y="228"/>
                    <a:pt x="2" y="228"/>
                    <a:pt x="2" y="227"/>
                  </a:cubicBezTo>
                  <a:cubicBezTo>
                    <a:pt x="2" y="1"/>
                    <a:pt x="2" y="1"/>
                    <a:pt x="2" y="1"/>
                  </a:cubicBezTo>
                  <a:cubicBezTo>
                    <a:pt x="2" y="0"/>
                    <a:pt x="2" y="0"/>
                    <a:pt x="1" y="0"/>
                  </a:cubicBezTo>
                  <a:cubicBezTo>
                    <a:pt x="1" y="0"/>
                    <a:pt x="0" y="0"/>
                    <a:pt x="0" y="1"/>
                  </a:cubicBezTo>
                  <a:cubicBezTo>
                    <a:pt x="0" y="227"/>
                    <a:pt x="0" y="227"/>
                    <a:pt x="0" y="227"/>
                  </a:cubicBezTo>
                  <a:cubicBezTo>
                    <a:pt x="0" y="228"/>
                    <a:pt x="1"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1" name="Freeform 46"/>
            <p:cNvSpPr>
              <a:spLocks/>
            </p:cNvSpPr>
            <p:nvPr/>
          </p:nvSpPr>
          <p:spPr bwMode="auto">
            <a:xfrm>
              <a:off x="2574" y="1364"/>
              <a:ext cx="2" cy="561"/>
            </a:xfrm>
            <a:custGeom>
              <a:avLst/>
              <a:gdLst>
                <a:gd name="T0" fmla="*/ 0 w 1"/>
                <a:gd name="T1" fmla="*/ 237 h 237"/>
                <a:gd name="T2" fmla="*/ 1 w 1"/>
                <a:gd name="T3" fmla="*/ 236 h 237"/>
                <a:gd name="T4" fmla="*/ 1 w 1"/>
                <a:gd name="T5" fmla="*/ 0 h 237"/>
                <a:gd name="T6" fmla="*/ 0 w 1"/>
                <a:gd name="T7" fmla="*/ 0 h 237"/>
                <a:gd name="T8" fmla="*/ 0 w 1"/>
                <a:gd name="T9" fmla="*/ 0 h 237"/>
                <a:gd name="T10" fmla="*/ 0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1" y="237"/>
                    <a:pt x="1" y="236"/>
                  </a:cubicBezTo>
                  <a:cubicBezTo>
                    <a:pt x="1" y="0"/>
                    <a:pt x="1" y="0"/>
                    <a:pt x="1" y="0"/>
                  </a:cubicBezTo>
                  <a:cubicBezTo>
                    <a:pt x="1" y="0"/>
                    <a:pt x="0" y="0"/>
                    <a:pt x="0" y="0"/>
                  </a:cubicBezTo>
                  <a:cubicBezTo>
                    <a:pt x="0" y="0"/>
                    <a:pt x="0" y="0"/>
                    <a:pt x="0" y="0"/>
                  </a:cubicBezTo>
                  <a:cubicBezTo>
                    <a:pt x="0" y="236"/>
                    <a:pt x="0" y="236"/>
                    <a:pt x="0" y="236"/>
                  </a:cubicBezTo>
                  <a:cubicBezTo>
                    <a:pt x="0" y="237"/>
                    <a:pt x="0"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2" name="Freeform 47"/>
            <p:cNvSpPr>
              <a:spLocks/>
            </p:cNvSpPr>
            <p:nvPr/>
          </p:nvSpPr>
          <p:spPr bwMode="auto">
            <a:xfrm>
              <a:off x="2593" y="1343"/>
              <a:ext cx="2" cy="582"/>
            </a:xfrm>
            <a:custGeom>
              <a:avLst/>
              <a:gdLst>
                <a:gd name="T0" fmla="*/ 1 w 1"/>
                <a:gd name="T1" fmla="*/ 246 h 246"/>
                <a:gd name="T2" fmla="*/ 1 w 1"/>
                <a:gd name="T3" fmla="*/ 245 h 246"/>
                <a:gd name="T4" fmla="*/ 1 w 1"/>
                <a:gd name="T5" fmla="*/ 1 h 246"/>
                <a:gd name="T6" fmla="*/ 1 w 1"/>
                <a:gd name="T7" fmla="*/ 0 h 246"/>
                <a:gd name="T8" fmla="*/ 0 w 1"/>
                <a:gd name="T9" fmla="*/ 1 h 246"/>
                <a:gd name="T10" fmla="*/ 0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1" y="246"/>
                    <a:pt x="1" y="246"/>
                    <a:pt x="1" y="245"/>
                  </a:cubicBezTo>
                  <a:cubicBezTo>
                    <a:pt x="1" y="1"/>
                    <a:pt x="1" y="1"/>
                    <a:pt x="1" y="1"/>
                  </a:cubicBezTo>
                  <a:cubicBezTo>
                    <a:pt x="1" y="1"/>
                    <a:pt x="1" y="0"/>
                    <a:pt x="1" y="0"/>
                  </a:cubicBezTo>
                  <a:cubicBezTo>
                    <a:pt x="0" y="0"/>
                    <a:pt x="0" y="1"/>
                    <a:pt x="0" y="1"/>
                  </a:cubicBezTo>
                  <a:cubicBezTo>
                    <a:pt x="0" y="245"/>
                    <a:pt x="0" y="245"/>
                    <a:pt x="0" y="245"/>
                  </a:cubicBezTo>
                  <a:cubicBezTo>
                    <a:pt x="0" y="246"/>
                    <a:pt x="0"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3" name="Freeform 48"/>
            <p:cNvSpPr>
              <a:spLocks/>
            </p:cNvSpPr>
            <p:nvPr/>
          </p:nvSpPr>
          <p:spPr bwMode="auto">
            <a:xfrm>
              <a:off x="2614" y="1319"/>
              <a:ext cx="2" cy="606"/>
            </a:xfrm>
            <a:custGeom>
              <a:avLst/>
              <a:gdLst>
                <a:gd name="T0" fmla="*/ 0 w 1"/>
                <a:gd name="T1" fmla="*/ 256 h 256"/>
                <a:gd name="T2" fmla="*/ 1 w 1"/>
                <a:gd name="T3" fmla="*/ 255 h 256"/>
                <a:gd name="T4" fmla="*/ 1 w 1"/>
                <a:gd name="T5" fmla="*/ 1 h 256"/>
                <a:gd name="T6" fmla="*/ 0 w 1"/>
                <a:gd name="T7" fmla="*/ 0 h 256"/>
                <a:gd name="T8" fmla="*/ 0 w 1"/>
                <a:gd name="T9" fmla="*/ 1 h 256"/>
                <a:gd name="T10" fmla="*/ 0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1" y="256"/>
                    <a:pt x="1" y="256"/>
                    <a:pt x="1" y="255"/>
                  </a:cubicBezTo>
                  <a:cubicBezTo>
                    <a:pt x="1" y="1"/>
                    <a:pt x="1" y="1"/>
                    <a:pt x="1" y="1"/>
                  </a:cubicBezTo>
                  <a:cubicBezTo>
                    <a:pt x="1" y="1"/>
                    <a:pt x="1" y="0"/>
                    <a:pt x="0" y="0"/>
                  </a:cubicBezTo>
                  <a:cubicBezTo>
                    <a:pt x="0" y="0"/>
                    <a:pt x="0" y="1"/>
                    <a:pt x="0" y="1"/>
                  </a:cubicBezTo>
                  <a:cubicBezTo>
                    <a:pt x="0" y="255"/>
                    <a:pt x="0" y="255"/>
                    <a:pt x="0" y="255"/>
                  </a:cubicBezTo>
                  <a:cubicBezTo>
                    <a:pt x="0"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4" name="Freeform 49"/>
            <p:cNvSpPr>
              <a:spLocks/>
            </p:cNvSpPr>
            <p:nvPr/>
          </p:nvSpPr>
          <p:spPr bwMode="auto">
            <a:xfrm>
              <a:off x="2635" y="1290"/>
              <a:ext cx="3" cy="635"/>
            </a:xfrm>
            <a:custGeom>
              <a:avLst/>
              <a:gdLst>
                <a:gd name="T0" fmla="*/ 0 w 1"/>
                <a:gd name="T1" fmla="*/ 268 h 268"/>
                <a:gd name="T2" fmla="*/ 1 w 1"/>
                <a:gd name="T3" fmla="*/ 267 h 268"/>
                <a:gd name="T4" fmla="*/ 1 w 1"/>
                <a:gd name="T5" fmla="*/ 1 h 268"/>
                <a:gd name="T6" fmla="*/ 0 w 1"/>
                <a:gd name="T7" fmla="*/ 0 h 268"/>
                <a:gd name="T8" fmla="*/ 0 w 1"/>
                <a:gd name="T9" fmla="*/ 1 h 268"/>
                <a:gd name="T10" fmla="*/ 0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1" y="268"/>
                    <a:pt x="1" y="267"/>
                  </a:cubicBezTo>
                  <a:cubicBezTo>
                    <a:pt x="1" y="1"/>
                    <a:pt x="1" y="1"/>
                    <a:pt x="1" y="1"/>
                  </a:cubicBezTo>
                  <a:cubicBezTo>
                    <a:pt x="1" y="1"/>
                    <a:pt x="0" y="0"/>
                    <a:pt x="0" y="0"/>
                  </a:cubicBezTo>
                  <a:cubicBezTo>
                    <a:pt x="0" y="0"/>
                    <a:pt x="0" y="1"/>
                    <a:pt x="0" y="1"/>
                  </a:cubicBezTo>
                  <a:cubicBezTo>
                    <a:pt x="0" y="267"/>
                    <a:pt x="0" y="267"/>
                    <a:pt x="0" y="267"/>
                  </a:cubicBezTo>
                  <a:cubicBezTo>
                    <a:pt x="0" y="268"/>
                    <a:pt x="0"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5" name="Freeform 50"/>
            <p:cNvSpPr>
              <a:spLocks/>
            </p:cNvSpPr>
            <p:nvPr/>
          </p:nvSpPr>
          <p:spPr bwMode="auto">
            <a:xfrm>
              <a:off x="2654" y="1260"/>
              <a:ext cx="2" cy="665"/>
            </a:xfrm>
            <a:custGeom>
              <a:avLst/>
              <a:gdLst>
                <a:gd name="T0" fmla="*/ 1 w 1"/>
                <a:gd name="T1" fmla="*/ 281 h 281"/>
                <a:gd name="T2" fmla="*/ 1 w 1"/>
                <a:gd name="T3" fmla="*/ 280 h 281"/>
                <a:gd name="T4" fmla="*/ 1 w 1"/>
                <a:gd name="T5" fmla="*/ 1 h 281"/>
                <a:gd name="T6" fmla="*/ 1 w 1"/>
                <a:gd name="T7" fmla="*/ 0 h 281"/>
                <a:gd name="T8" fmla="*/ 0 w 1"/>
                <a:gd name="T9" fmla="*/ 1 h 281"/>
                <a:gd name="T10" fmla="*/ 0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1" y="281"/>
                    <a:pt x="1" y="281"/>
                    <a:pt x="1" y="280"/>
                  </a:cubicBezTo>
                  <a:cubicBezTo>
                    <a:pt x="1" y="1"/>
                    <a:pt x="1" y="1"/>
                    <a:pt x="1" y="1"/>
                  </a:cubicBezTo>
                  <a:cubicBezTo>
                    <a:pt x="1" y="0"/>
                    <a:pt x="1" y="0"/>
                    <a:pt x="1" y="0"/>
                  </a:cubicBezTo>
                  <a:cubicBezTo>
                    <a:pt x="0" y="0"/>
                    <a:pt x="0" y="0"/>
                    <a:pt x="0" y="1"/>
                  </a:cubicBezTo>
                  <a:cubicBezTo>
                    <a:pt x="0" y="280"/>
                    <a:pt x="0" y="280"/>
                    <a:pt x="0" y="280"/>
                  </a:cubicBezTo>
                  <a:cubicBezTo>
                    <a:pt x="0" y="281"/>
                    <a:pt x="0"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6" name="Freeform 51"/>
            <p:cNvSpPr>
              <a:spLocks/>
            </p:cNvSpPr>
            <p:nvPr/>
          </p:nvSpPr>
          <p:spPr bwMode="auto">
            <a:xfrm>
              <a:off x="2675" y="1219"/>
              <a:ext cx="3" cy="706"/>
            </a:xfrm>
            <a:custGeom>
              <a:avLst/>
              <a:gdLst>
                <a:gd name="T0" fmla="*/ 0 w 1"/>
                <a:gd name="T1" fmla="*/ 298 h 298"/>
                <a:gd name="T2" fmla="*/ 1 w 1"/>
                <a:gd name="T3" fmla="*/ 297 h 298"/>
                <a:gd name="T4" fmla="*/ 1 w 1"/>
                <a:gd name="T5" fmla="*/ 1 h 298"/>
                <a:gd name="T6" fmla="*/ 0 w 1"/>
                <a:gd name="T7" fmla="*/ 0 h 298"/>
                <a:gd name="T8" fmla="*/ 0 w 1"/>
                <a:gd name="T9" fmla="*/ 1 h 298"/>
                <a:gd name="T10" fmla="*/ 0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1" y="298"/>
                    <a:pt x="1" y="298"/>
                    <a:pt x="1" y="297"/>
                  </a:cubicBezTo>
                  <a:cubicBezTo>
                    <a:pt x="1" y="1"/>
                    <a:pt x="1" y="1"/>
                    <a:pt x="1" y="1"/>
                  </a:cubicBezTo>
                  <a:cubicBezTo>
                    <a:pt x="1" y="1"/>
                    <a:pt x="1" y="0"/>
                    <a:pt x="0" y="0"/>
                  </a:cubicBezTo>
                  <a:cubicBezTo>
                    <a:pt x="0" y="0"/>
                    <a:pt x="0" y="1"/>
                    <a:pt x="0" y="1"/>
                  </a:cubicBezTo>
                  <a:cubicBezTo>
                    <a:pt x="0" y="297"/>
                    <a:pt x="0" y="297"/>
                    <a:pt x="0" y="297"/>
                  </a:cubicBezTo>
                  <a:cubicBezTo>
                    <a:pt x="0"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7" name="Freeform 52"/>
            <p:cNvSpPr>
              <a:spLocks/>
            </p:cNvSpPr>
            <p:nvPr/>
          </p:nvSpPr>
          <p:spPr bwMode="auto">
            <a:xfrm>
              <a:off x="2697" y="1177"/>
              <a:ext cx="2" cy="748"/>
            </a:xfrm>
            <a:custGeom>
              <a:avLst/>
              <a:gdLst>
                <a:gd name="T0" fmla="*/ 0 w 1"/>
                <a:gd name="T1" fmla="*/ 316 h 316"/>
                <a:gd name="T2" fmla="*/ 1 w 1"/>
                <a:gd name="T3" fmla="*/ 315 h 316"/>
                <a:gd name="T4" fmla="*/ 1 w 1"/>
                <a:gd name="T5" fmla="*/ 1 h 316"/>
                <a:gd name="T6" fmla="*/ 0 w 1"/>
                <a:gd name="T7" fmla="*/ 0 h 316"/>
                <a:gd name="T8" fmla="*/ 0 w 1"/>
                <a:gd name="T9" fmla="*/ 1 h 316"/>
                <a:gd name="T10" fmla="*/ 0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1" y="316"/>
                    <a:pt x="1" y="315"/>
                  </a:cubicBezTo>
                  <a:cubicBezTo>
                    <a:pt x="1" y="1"/>
                    <a:pt x="1" y="1"/>
                    <a:pt x="1" y="1"/>
                  </a:cubicBezTo>
                  <a:cubicBezTo>
                    <a:pt x="1" y="0"/>
                    <a:pt x="0" y="0"/>
                    <a:pt x="0" y="0"/>
                  </a:cubicBezTo>
                  <a:cubicBezTo>
                    <a:pt x="0" y="0"/>
                    <a:pt x="0" y="0"/>
                    <a:pt x="0" y="1"/>
                  </a:cubicBezTo>
                  <a:cubicBezTo>
                    <a:pt x="0" y="315"/>
                    <a:pt x="0" y="315"/>
                    <a:pt x="0" y="315"/>
                  </a:cubicBezTo>
                  <a:cubicBezTo>
                    <a:pt x="0" y="316"/>
                    <a:pt x="0"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8" name="Freeform 53"/>
            <p:cNvSpPr>
              <a:spLocks/>
            </p:cNvSpPr>
            <p:nvPr/>
          </p:nvSpPr>
          <p:spPr bwMode="auto">
            <a:xfrm>
              <a:off x="2716" y="1115"/>
              <a:ext cx="2" cy="810"/>
            </a:xfrm>
            <a:custGeom>
              <a:avLst/>
              <a:gdLst>
                <a:gd name="T0" fmla="*/ 1 w 1"/>
                <a:gd name="T1" fmla="*/ 342 h 342"/>
                <a:gd name="T2" fmla="*/ 1 w 1"/>
                <a:gd name="T3" fmla="*/ 341 h 342"/>
                <a:gd name="T4" fmla="*/ 1 w 1"/>
                <a:gd name="T5" fmla="*/ 0 h 342"/>
                <a:gd name="T6" fmla="*/ 1 w 1"/>
                <a:gd name="T7" fmla="*/ 0 h 342"/>
                <a:gd name="T8" fmla="*/ 0 w 1"/>
                <a:gd name="T9" fmla="*/ 0 h 342"/>
                <a:gd name="T10" fmla="*/ 0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1" y="342"/>
                    <a:pt x="1" y="342"/>
                    <a:pt x="1" y="341"/>
                  </a:cubicBezTo>
                  <a:cubicBezTo>
                    <a:pt x="1" y="0"/>
                    <a:pt x="1" y="0"/>
                    <a:pt x="1" y="0"/>
                  </a:cubicBezTo>
                  <a:cubicBezTo>
                    <a:pt x="1" y="0"/>
                    <a:pt x="1" y="0"/>
                    <a:pt x="1" y="0"/>
                  </a:cubicBezTo>
                  <a:cubicBezTo>
                    <a:pt x="0" y="0"/>
                    <a:pt x="0" y="0"/>
                    <a:pt x="0" y="0"/>
                  </a:cubicBezTo>
                  <a:cubicBezTo>
                    <a:pt x="0" y="341"/>
                    <a:pt x="0" y="341"/>
                    <a:pt x="0" y="341"/>
                  </a:cubicBezTo>
                  <a:cubicBezTo>
                    <a:pt x="0" y="342"/>
                    <a:pt x="0"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9" name="Line 54"/>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60" name="Line 55"/>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sp>
        <p:nvSpPr>
          <p:cNvPr id="2" name="Text Placeholder 1"/>
          <p:cNvSpPr>
            <a:spLocks noGrp="1"/>
          </p:cNvSpPr>
          <p:nvPr>
            <p:ph type="body" sz="quarter" idx="10"/>
          </p:nvPr>
        </p:nvSpPr>
        <p:spPr>
          <a:xfrm>
            <a:off x="274638" y="296863"/>
            <a:ext cx="9875476" cy="849463"/>
          </a:xfrm>
        </p:spPr>
        <p:txBody>
          <a:bodyPr/>
          <a:lstStyle/>
          <a:p>
            <a:r>
              <a:rPr lang="en-US" dirty="0"/>
              <a:t>Bringing your code to Windows 10</a:t>
            </a:r>
          </a:p>
        </p:txBody>
      </p:sp>
      <p:sp>
        <p:nvSpPr>
          <p:cNvPr id="120" name="Content Placeholder 1"/>
          <p:cNvSpPr txBox="1">
            <a:spLocks/>
          </p:cNvSpPr>
          <p:nvPr/>
        </p:nvSpPr>
        <p:spPr>
          <a:xfrm>
            <a:off x="275480" y="4586360"/>
            <a:ext cx="11885514" cy="2803576"/>
          </a:xfrm>
          <a:prstGeom prst="rect">
            <a:avLst/>
          </a:prstGeom>
        </p:spPr>
        <p:txBody>
          <a:bodyPr vert="horz" lIns="186521" tIns="149217" rIns="186521" bIns="149217" rtlCol="0">
            <a:noAutofit/>
          </a:bodyPr>
          <a:lstStyle>
            <a:lvl1pPr marL="0" indent="0" algn="l" defTabSz="685800" rtl="0" eaLnBrk="1" latinLnBrk="0" hangingPunct="1">
              <a:lnSpc>
                <a:spcPct val="90000"/>
              </a:lnSpc>
              <a:spcBef>
                <a:spcPts val="1800"/>
              </a:spcBef>
              <a:buFont typeface="Arial" panose="020B0604020202020204" pitchFamily="34" charset="0"/>
              <a:buNone/>
              <a:defRPr sz="2400" b="0" kern="1200">
                <a:gradFill>
                  <a:gsLst>
                    <a:gs pos="0">
                      <a:schemeClr val="accent1"/>
                    </a:gs>
                    <a:gs pos="100000">
                      <a:schemeClr val="accent1"/>
                    </a:gs>
                  </a:gsLst>
                  <a:lin ang="5400000" scaled="1"/>
                </a:gradFill>
                <a:latin typeface="+mj-lt"/>
                <a:ea typeface="+mn-ea"/>
                <a:cs typeface="+mn-cs"/>
              </a:defRPr>
            </a:lvl1pPr>
            <a:lvl2pPr marL="0" indent="0" algn="l" defTabSz="685800" rtl="0" eaLnBrk="1" latinLnBrk="0" hangingPunct="1">
              <a:lnSpc>
                <a:spcPct val="90000"/>
              </a:lnSpc>
              <a:spcBef>
                <a:spcPts val="1200"/>
              </a:spcBef>
              <a:spcAft>
                <a:spcPts val="0"/>
              </a:spcAft>
              <a:buFont typeface="Arial" panose="020B0604020202020204" pitchFamily="34" charset="0"/>
              <a:buNone/>
              <a:defRPr sz="1600" kern="1200">
                <a:solidFill>
                  <a:srgbClr val="525252"/>
                </a:solidFill>
                <a:latin typeface="+mj-lt"/>
                <a:ea typeface="+mn-ea"/>
                <a:cs typeface="+mn-cs"/>
              </a:defRPr>
            </a:lvl2pPr>
            <a:lvl3pPr marL="175022" indent="-171450" algn="l" defTabSz="685800" rtl="0" eaLnBrk="1" latinLnBrk="0" hangingPunct="1">
              <a:lnSpc>
                <a:spcPct val="90000"/>
              </a:lnSpc>
              <a:spcBef>
                <a:spcPts val="300"/>
              </a:spcBef>
              <a:spcAft>
                <a:spcPts val="0"/>
              </a:spcAft>
              <a:buFont typeface="Arial" panose="020B0604020202020204" pitchFamily="34" charset="0"/>
              <a:buChar char="•"/>
              <a:defRPr sz="1600" kern="1200">
                <a:solidFill>
                  <a:srgbClr val="525252"/>
                </a:solidFill>
                <a:latin typeface="+mj-lt"/>
                <a:ea typeface="+mn-ea"/>
                <a:cs typeface="+mn-cs"/>
              </a:defRPr>
            </a:lvl3pPr>
            <a:lvl4pPr marL="342900" indent="-171450" algn="l" defTabSz="685800" rtl="0" eaLnBrk="1" latinLnBrk="0" hangingPunct="1">
              <a:lnSpc>
                <a:spcPct val="90000"/>
              </a:lnSpc>
              <a:spcBef>
                <a:spcPts val="300"/>
              </a:spcBef>
              <a:spcAft>
                <a:spcPts val="0"/>
              </a:spcAft>
              <a:buFont typeface="Arial" panose="020B0604020202020204" pitchFamily="34" charset="0"/>
              <a:buChar char="•"/>
              <a:defRPr sz="1600" kern="1200">
                <a:solidFill>
                  <a:srgbClr val="525252"/>
                </a:solidFill>
                <a:latin typeface="+mj-lt"/>
                <a:ea typeface="+mn-ea"/>
                <a:cs typeface="+mn-cs"/>
              </a:defRPr>
            </a:lvl4pPr>
            <a:lvl5pPr marL="517922" indent="-171450" algn="l" defTabSz="685800" rtl="0" eaLnBrk="1" latinLnBrk="0" hangingPunct="1">
              <a:lnSpc>
                <a:spcPct val="90000"/>
              </a:lnSpc>
              <a:spcBef>
                <a:spcPts val="300"/>
              </a:spcBef>
              <a:spcAft>
                <a:spcPts val="0"/>
              </a:spcAft>
              <a:buFont typeface="Arial" panose="020B0604020202020204" pitchFamily="34" charset="0"/>
              <a:buChar char="•"/>
              <a:defRPr sz="1600" kern="1200">
                <a:solidFill>
                  <a:srgbClr val="52525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spcBef>
                <a:spcPts val="1200"/>
              </a:spcBef>
            </a:pPr>
            <a:r>
              <a:rPr lang="en-US" sz="2800" dirty="0">
                <a:gradFill>
                  <a:gsLst>
                    <a:gs pos="21429">
                      <a:schemeClr val="accent1">
                        <a:lumMod val="5000"/>
                        <a:lumOff val="95000"/>
                      </a:schemeClr>
                    </a:gs>
                    <a:gs pos="33000">
                      <a:schemeClr val="accent1">
                        <a:lumMod val="5000"/>
                        <a:lumOff val="95000"/>
                      </a:schemeClr>
                    </a:gs>
                  </a:gsLst>
                  <a:lin ang="5400000" scaled="1"/>
                </a:gradFill>
                <a:latin typeface="+mn-lt"/>
              </a:rPr>
              <a:t>Expanding middleware partnerships</a:t>
            </a:r>
          </a:p>
          <a:p>
            <a:pPr algn="ctr">
              <a:spcBef>
                <a:spcPts val="1200"/>
              </a:spcBef>
            </a:pPr>
            <a:r>
              <a:rPr lang="en-US" sz="2800" dirty="0">
                <a:gradFill>
                  <a:gsLst>
                    <a:gs pos="21429">
                      <a:schemeClr val="accent1">
                        <a:lumMod val="5000"/>
                        <a:lumOff val="95000"/>
                      </a:schemeClr>
                    </a:gs>
                    <a:gs pos="33000">
                      <a:schemeClr val="accent1">
                        <a:lumMod val="5000"/>
                        <a:lumOff val="95000"/>
                      </a:schemeClr>
                    </a:gs>
                  </a:gsLst>
                  <a:lin ang="5400000" scaled="1"/>
                </a:gradFill>
                <a:latin typeface="+mn-lt"/>
              </a:rPr>
              <a:t>Extending your investments on the web</a:t>
            </a:r>
          </a:p>
          <a:p>
            <a:pPr algn="ctr">
              <a:spcBef>
                <a:spcPts val="1200"/>
              </a:spcBef>
            </a:pPr>
            <a:r>
              <a:rPr lang="en-US" sz="2800" dirty="0">
                <a:gradFill>
                  <a:gsLst>
                    <a:gs pos="21429">
                      <a:schemeClr val="accent1">
                        <a:lumMod val="5000"/>
                        <a:lumOff val="95000"/>
                      </a:schemeClr>
                    </a:gs>
                    <a:gs pos="33000">
                      <a:schemeClr val="accent1">
                        <a:lumMod val="5000"/>
                        <a:lumOff val="95000"/>
                      </a:schemeClr>
                    </a:gs>
                  </a:gsLst>
                  <a:lin ang="5400000" scaled="1"/>
                </a:gradFill>
                <a:latin typeface="+mn-lt"/>
              </a:rPr>
              <a:t>Bridges for Windows and other mobile platforms</a:t>
            </a:r>
          </a:p>
        </p:txBody>
      </p:sp>
    </p:spTree>
    <p:extLst>
      <p:ext uri="{BB962C8B-B14F-4D97-AF65-F5344CB8AC3E}">
        <p14:creationId xmlns:p14="http://schemas.microsoft.com/office/powerpoint/2010/main" val="2824817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626578" y="1817365"/>
            <a:ext cx="6618892" cy="4771756"/>
          </a:xfrm>
        </p:spPr>
        <p:txBody>
          <a:bodyPr lIns="182880" tIns="146304" rIns="182880" bIns="146304"/>
          <a:lstStyle/>
          <a:p>
            <a:pPr marL="0" indent="0">
              <a:buNone/>
            </a:pPr>
            <a:r>
              <a:rPr lang="en-US" sz="2720" dirty="0">
                <a:gradFill>
                  <a:gsLst>
                    <a:gs pos="0">
                      <a:schemeClr val="accent1"/>
                    </a:gs>
                    <a:gs pos="100000">
                      <a:schemeClr val="accent1"/>
                    </a:gs>
                  </a:gsLst>
                  <a:lin ang="5400000" scaled="1"/>
                </a:gradFill>
              </a:rPr>
              <a:t>Windows Bridge for iOS</a:t>
            </a:r>
          </a:p>
          <a:p>
            <a:pPr marL="346075" lvl="1" indent="-346075"/>
            <a:r>
              <a:rPr lang="en-US" sz="2000" dirty="0"/>
              <a:t>Enable Objective-C development on Window</a:t>
            </a:r>
          </a:p>
          <a:p>
            <a:pPr marL="346075" lvl="1" indent="-346075"/>
            <a:r>
              <a:rPr lang="en-US" sz="2000" dirty="0"/>
              <a:t>Adds functionality to your app</a:t>
            </a:r>
          </a:p>
          <a:p>
            <a:pPr marL="346075" lvl="1" indent="-346075"/>
            <a:r>
              <a:rPr lang="en-US" sz="2000" dirty="0"/>
              <a:t>Implements iOS-compatible APIs</a:t>
            </a:r>
          </a:p>
          <a:p>
            <a:pPr marL="346075" lvl="1" indent="-346075"/>
            <a:r>
              <a:rPr lang="en-US" sz="2000" dirty="0"/>
              <a:t>Promotes code sharing/reuse, not </a:t>
            </a:r>
            <a:br>
              <a:rPr lang="en-US" sz="2000" dirty="0"/>
            </a:br>
            <a:r>
              <a:rPr lang="en-US" sz="2000" dirty="0"/>
              <a:t>write-once-run-everywhere</a:t>
            </a:r>
          </a:p>
          <a:p>
            <a:pPr marL="0" lvl="1" indent="0">
              <a:buNone/>
            </a:pPr>
            <a:br>
              <a:rPr lang="en-US" sz="2720" dirty="0">
                <a:gradFill>
                  <a:gsLst>
                    <a:gs pos="0">
                      <a:schemeClr val="accent1"/>
                    </a:gs>
                    <a:gs pos="100000">
                      <a:schemeClr val="accent1"/>
                    </a:gs>
                  </a:gsLst>
                  <a:lin ang="5400000" scaled="1"/>
                </a:gradFill>
                <a:latin typeface="+mj-lt"/>
              </a:rPr>
            </a:br>
            <a:r>
              <a:rPr lang="en-US" sz="2720" dirty="0">
                <a:gradFill>
                  <a:gsLst>
                    <a:gs pos="0">
                      <a:schemeClr val="accent1"/>
                    </a:gs>
                    <a:gs pos="100000">
                      <a:schemeClr val="accent1"/>
                    </a:gs>
                  </a:gsLst>
                  <a:lin ang="5400000" scaled="1"/>
                </a:gradFill>
                <a:latin typeface="+mj-lt"/>
              </a:rPr>
              <a:t>Objective-C is Windows native</a:t>
            </a:r>
          </a:p>
          <a:p>
            <a:pPr marL="346075" lvl="1" indent="-346075"/>
            <a:r>
              <a:rPr lang="en-US" sz="2000" dirty="0"/>
              <a:t>Your iOS app becomes a native UWP app</a:t>
            </a:r>
          </a:p>
          <a:p>
            <a:pPr marL="346075" lvl="1" indent="-346075"/>
            <a:r>
              <a:rPr lang="en-US" sz="2000" dirty="0"/>
              <a:t>Reach all Windows 10 device families</a:t>
            </a:r>
          </a:p>
          <a:p>
            <a:pPr marL="346075" lvl="1" indent="-346075"/>
            <a:r>
              <a:rPr lang="en-US" sz="2000" dirty="0"/>
              <a:t>Includes support for keyboard + mouse</a:t>
            </a:r>
          </a:p>
          <a:p>
            <a:pPr marL="346075" lvl="1" indent="-346075"/>
            <a:r>
              <a:rPr lang="en-US" sz="2000" dirty="0"/>
              <a:t>Mix and match code and UI, adding more XAML </a:t>
            </a:r>
            <a:br>
              <a:rPr lang="en-US" sz="2000" dirty="0"/>
            </a:br>
            <a:r>
              <a:rPr lang="en-US" sz="2000" dirty="0"/>
              <a:t>and C# code/capabilities as you go</a:t>
            </a:r>
          </a:p>
        </p:txBody>
      </p:sp>
      <p:sp>
        <p:nvSpPr>
          <p:cNvPr id="3" name="Title 2"/>
          <p:cNvSpPr>
            <a:spLocks noGrp="1"/>
          </p:cNvSpPr>
          <p:nvPr>
            <p:ph type="title"/>
          </p:nvPr>
        </p:nvSpPr>
        <p:spPr/>
        <p:txBody>
          <a:bodyPr/>
          <a:lstStyle/>
          <a:p>
            <a:r>
              <a:rPr lang="en-US" dirty="0"/>
              <a:t>iOS apps</a:t>
            </a:r>
          </a:p>
        </p:txBody>
      </p:sp>
      <p:sp>
        <p:nvSpPr>
          <p:cNvPr id="8" name="Freeform 7"/>
          <p:cNvSpPr>
            <a:spLocks noEditPoints="1"/>
          </p:cNvSpPr>
          <p:nvPr/>
        </p:nvSpPr>
        <p:spPr bwMode="auto">
          <a:xfrm>
            <a:off x="4399252" y="3166473"/>
            <a:ext cx="695933" cy="903994"/>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rgbClr val="0078D7"/>
          </a:solidFill>
          <a:ln>
            <a:noFill/>
          </a:ln>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grpSp>
        <p:nvGrpSpPr>
          <p:cNvPr id="10" name="Group 9"/>
          <p:cNvGrpSpPr/>
          <p:nvPr/>
        </p:nvGrpSpPr>
        <p:grpSpPr>
          <a:xfrm>
            <a:off x="478367" y="2394377"/>
            <a:ext cx="3453871" cy="2357006"/>
            <a:chOff x="3075690" y="1422235"/>
            <a:chExt cx="5959341" cy="3542581"/>
          </a:xfrm>
        </p:grpSpPr>
        <p:sp>
          <p:nvSpPr>
            <p:cNvPr id="29" name="TextBox 22"/>
            <p:cNvSpPr txBox="1"/>
            <p:nvPr/>
          </p:nvSpPr>
          <p:spPr>
            <a:xfrm>
              <a:off x="5075819" y="1422235"/>
              <a:ext cx="1959083" cy="1000280"/>
            </a:xfrm>
            <a:prstGeom prst="rect">
              <a:avLst/>
            </a:prstGeom>
            <a:noFill/>
          </p:spPr>
          <p:txBody>
            <a:bodyPr wrap="none" lIns="248694" tIns="198955" rIns="248694" bIns="198955"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405">
                <a:lnSpc>
                  <a:spcPct val="90000"/>
                </a:lnSpc>
                <a:spcAft>
                  <a:spcPts val="816"/>
                </a:spcAft>
                <a:defRPr/>
              </a:pPr>
              <a:r>
                <a:rPr lang="en-US" sz="1904" b="1" kern="0" dirty="0">
                  <a:gradFill>
                    <a:gsLst>
                      <a:gs pos="2917">
                        <a:srgbClr val="0078D7"/>
                      </a:gs>
                      <a:gs pos="30000">
                        <a:srgbClr val="0078D7"/>
                      </a:gs>
                    </a:gsLst>
                    <a:lin ang="5400000" scaled="0"/>
                  </a:gradFill>
                </a:rPr>
                <a:t>.</a:t>
              </a:r>
              <a:r>
                <a:rPr lang="en-US" sz="1904" b="1" kern="0" dirty="0" err="1">
                  <a:gradFill>
                    <a:gsLst>
                      <a:gs pos="2917">
                        <a:srgbClr val="0078D7"/>
                      </a:gs>
                      <a:gs pos="30000">
                        <a:srgbClr val="0078D7"/>
                      </a:gs>
                    </a:gsLst>
                    <a:lin ang="5400000" scaled="0"/>
                  </a:gradFill>
                </a:rPr>
                <a:t>appx</a:t>
              </a:r>
              <a:endParaRPr lang="en-US" sz="1904" b="1" kern="0" dirty="0">
                <a:gradFill>
                  <a:gsLst>
                    <a:gs pos="2917">
                      <a:srgbClr val="0078D7"/>
                    </a:gs>
                    <a:gs pos="30000">
                      <a:srgbClr val="0078D7"/>
                    </a:gs>
                  </a:gsLst>
                  <a:lin ang="5400000" scaled="0"/>
                </a:gradFill>
              </a:endParaRPr>
            </a:p>
          </p:txBody>
        </p:sp>
        <p:sp>
          <p:nvSpPr>
            <p:cNvPr id="30" name="Freeform 29"/>
            <p:cNvSpPr>
              <a:spLocks noEditPoints="1"/>
            </p:cNvSpPr>
            <p:nvPr/>
          </p:nvSpPr>
          <p:spPr bwMode="auto">
            <a:xfrm>
              <a:off x="3075690" y="1559279"/>
              <a:ext cx="5959341" cy="3405537"/>
            </a:xfrm>
            <a:custGeom>
              <a:avLst/>
              <a:gdLst>
                <a:gd name="T0" fmla="*/ 0 w 7540"/>
                <a:gd name="T1" fmla="*/ 0 h 3978"/>
                <a:gd name="T2" fmla="*/ 0 w 7540"/>
                <a:gd name="T3" fmla="*/ 3978 h 3978"/>
                <a:gd name="T4" fmla="*/ 7540 w 7540"/>
                <a:gd name="T5" fmla="*/ 3978 h 3978"/>
                <a:gd name="T6" fmla="*/ 7540 w 7540"/>
                <a:gd name="T7" fmla="*/ 0 h 3978"/>
                <a:gd name="T8" fmla="*/ 0 w 7540"/>
                <a:gd name="T9" fmla="*/ 0 h 3978"/>
                <a:gd name="T10" fmla="*/ 0 w 7540"/>
                <a:gd name="T11" fmla="*/ 0 h 3978"/>
                <a:gd name="T12" fmla="*/ 0 w 7540"/>
                <a:gd name="T13" fmla="*/ 0 h 3978"/>
                <a:gd name="T14" fmla="*/ 7452 w 7540"/>
                <a:gd name="T15" fmla="*/ 83 h 3978"/>
                <a:gd name="T16" fmla="*/ 7452 w 7540"/>
                <a:gd name="T17" fmla="*/ 733 h 3978"/>
                <a:gd name="T18" fmla="*/ 82 w 7540"/>
                <a:gd name="T19" fmla="*/ 733 h 3978"/>
                <a:gd name="T20" fmla="*/ 82 w 7540"/>
                <a:gd name="T21" fmla="*/ 83 h 3978"/>
                <a:gd name="T22" fmla="*/ 7452 w 7540"/>
                <a:gd name="T23" fmla="*/ 83 h 3978"/>
                <a:gd name="T24" fmla="*/ 7452 w 7540"/>
                <a:gd name="T25" fmla="*/ 83 h 3978"/>
                <a:gd name="T26" fmla="*/ 7452 w 7540"/>
                <a:gd name="T27" fmla="*/ 83 h 3978"/>
                <a:gd name="T28" fmla="*/ 82 w 7540"/>
                <a:gd name="T29" fmla="*/ 3893 h 3978"/>
                <a:gd name="T30" fmla="*/ 82 w 7540"/>
                <a:gd name="T31" fmla="*/ 821 h 3978"/>
                <a:gd name="T32" fmla="*/ 7452 w 7540"/>
                <a:gd name="T33" fmla="*/ 821 h 3978"/>
                <a:gd name="T34" fmla="*/ 7452 w 7540"/>
                <a:gd name="T35" fmla="*/ 3893 h 3978"/>
                <a:gd name="T36" fmla="*/ 82 w 7540"/>
                <a:gd name="T37" fmla="*/ 3893 h 3978"/>
                <a:gd name="T38" fmla="*/ 82 w 7540"/>
                <a:gd name="T39" fmla="*/ 3893 h 3978"/>
                <a:gd name="T40" fmla="*/ 82 w 7540"/>
                <a:gd name="T41" fmla="*/ 3893 h 3978"/>
                <a:gd name="T42" fmla="*/ 6710 w 7540"/>
                <a:gd name="T43" fmla="*/ 568 h 3978"/>
                <a:gd name="T44" fmla="*/ 6308 w 7540"/>
                <a:gd name="T45" fmla="*/ 568 h 3978"/>
                <a:gd name="T46" fmla="*/ 6308 w 7540"/>
                <a:gd name="T47" fmla="*/ 480 h 3978"/>
                <a:gd name="T48" fmla="*/ 6710 w 7540"/>
                <a:gd name="T49" fmla="*/ 480 h 3978"/>
                <a:gd name="T50" fmla="*/ 6710 w 7540"/>
                <a:gd name="T51" fmla="*/ 568 h 3978"/>
                <a:gd name="T52" fmla="*/ 6710 w 7540"/>
                <a:gd name="T53" fmla="*/ 568 h 3978"/>
                <a:gd name="T54" fmla="*/ 6710 w 7540"/>
                <a:gd name="T55" fmla="*/ 568 h 3978"/>
                <a:gd name="T56" fmla="*/ 6859 w 7540"/>
                <a:gd name="T57" fmla="*/ 551 h 3978"/>
                <a:gd name="T58" fmla="*/ 7001 w 7540"/>
                <a:gd name="T59" fmla="*/ 409 h 3978"/>
                <a:gd name="T60" fmla="*/ 6859 w 7540"/>
                <a:gd name="T61" fmla="*/ 270 h 3978"/>
                <a:gd name="T62" fmla="*/ 6915 w 7540"/>
                <a:gd name="T63" fmla="*/ 213 h 3978"/>
                <a:gd name="T64" fmla="*/ 7055 w 7540"/>
                <a:gd name="T65" fmla="*/ 352 h 3978"/>
                <a:gd name="T66" fmla="*/ 7199 w 7540"/>
                <a:gd name="T67" fmla="*/ 213 h 3978"/>
                <a:gd name="T68" fmla="*/ 7261 w 7540"/>
                <a:gd name="T69" fmla="*/ 270 h 3978"/>
                <a:gd name="T70" fmla="*/ 7121 w 7540"/>
                <a:gd name="T71" fmla="*/ 409 h 3978"/>
                <a:gd name="T72" fmla="*/ 7261 w 7540"/>
                <a:gd name="T73" fmla="*/ 551 h 3978"/>
                <a:gd name="T74" fmla="*/ 7199 w 7540"/>
                <a:gd name="T75" fmla="*/ 608 h 3978"/>
                <a:gd name="T76" fmla="*/ 7055 w 7540"/>
                <a:gd name="T77" fmla="*/ 466 h 3978"/>
                <a:gd name="T78" fmla="*/ 6915 w 7540"/>
                <a:gd name="T79" fmla="*/ 608 h 3978"/>
                <a:gd name="T80" fmla="*/ 6859 w 7540"/>
                <a:gd name="T81" fmla="*/ 551 h 3978"/>
                <a:gd name="T82" fmla="*/ 6859 w 7540"/>
                <a:gd name="T83" fmla="*/ 551 h 3978"/>
                <a:gd name="T84" fmla="*/ 6859 w 7540"/>
                <a:gd name="T85" fmla="*/ 551 h 3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40" h="3978">
                  <a:moveTo>
                    <a:pt x="0" y="0"/>
                  </a:moveTo>
                  <a:lnTo>
                    <a:pt x="0" y="3978"/>
                  </a:lnTo>
                  <a:lnTo>
                    <a:pt x="7540" y="3978"/>
                  </a:lnTo>
                  <a:lnTo>
                    <a:pt x="7540" y="0"/>
                  </a:lnTo>
                  <a:lnTo>
                    <a:pt x="0" y="0"/>
                  </a:lnTo>
                  <a:lnTo>
                    <a:pt x="0" y="0"/>
                  </a:lnTo>
                  <a:lnTo>
                    <a:pt x="0" y="0"/>
                  </a:lnTo>
                  <a:close/>
                  <a:moveTo>
                    <a:pt x="7452" y="83"/>
                  </a:moveTo>
                  <a:lnTo>
                    <a:pt x="7452" y="733"/>
                  </a:lnTo>
                  <a:lnTo>
                    <a:pt x="82" y="733"/>
                  </a:lnTo>
                  <a:lnTo>
                    <a:pt x="82" y="83"/>
                  </a:lnTo>
                  <a:lnTo>
                    <a:pt x="7452" y="83"/>
                  </a:lnTo>
                  <a:lnTo>
                    <a:pt x="7452" y="83"/>
                  </a:lnTo>
                  <a:lnTo>
                    <a:pt x="7452" y="83"/>
                  </a:lnTo>
                  <a:close/>
                  <a:moveTo>
                    <a:pt x="82" y="3893"/>
                  </a:moveTo>
                  <a:lnTo>
                    <a:pt x="82" y="821"/>
                  </a:lnTo>
                  <a:lnTo>
                    <a:pt x="7452" y="821"/>
                  </a:lnTo>
                  <a:lnTo>
                    <a:pt x="7452" y="3893"/>
                  </a:lnTo>
                  <a:lnTo>
                    <a:pt x="82" y="3893"/>
                  </a:lnTo>
                  <a:lnTo>
                    <a:pt x="82" y="3893"/>
                  </a:lnTo>
                  <a:lnTo>
                    <a:pt x="82" y="3893"/>
                  </a:lnTo>
                  <a:close/>
                  <a:moveTo>
                    <a:pt x="6710" y="568"/>
                  </a:moveTo>
                  <a:lnTo>
                    <a:pt x="6308" y="568"/>
                  </a:lnTo>
                  <a:lnTo>
                    <a:pt x="6308" y="480"/>
                  </a:lnTo>
                  <a:lnTo>
                    <a:pt x="6710" y="480"/>
                  </a:lnTo>
                  <a:lnTo>
                    <a:pt x="6710" y="568"/>
                  </a:lnTo>
                  <a:lnTo>
                    <a:pt x="6710" y="568"/>
                  </a:lnTo>
                  <a:lnTo>
                    <a:pt x="6710" y="568"/>
                  </a:lnTo>
                  <a:close/>
                  <a:moveTo>
                    <a:pt x="6859" y="551"/>
                  </a:moveTo>
                  <a:lnTo>
                    <a:pt x="7001" y="409"/>
                  </a:lnTo>
                  <a:lnTo>
                    <a:pt x="6859" y="270"/>
                  </a:lnTo>
                  <a:lnTo>
                    <a:pt x="6915" y="213"/>
                  </a:lnTo>
                  <a:lnTo>
                    <a:pt x="7055" y="352"/>
                  </a:lnTo>
                  <a:lnTo>
                    <a:pt x="7199" y="213"/>
                  </a:lnTo>
                  <a:lnTo>
                    <a:pt x="7261" y="270"/>
                  </a:lnTo>
                  <a:lnTo>
                    <a:pt x="7121" y="409"/>
                  </a:lnTo>
                  <a:lnTo>
                    <a:pt x="7261" y="551"/>
                  </a:lnTo>
                  <a:lnTo>
                    <a:pt x="7199" y="608"/>
                  </a:lnTo>
                  <a:lnTo>
                    <a:pt x="7055" y="466"/>
                  </a:lnTo>
                  <a:lnTo>
                    <a:pt x="6915" y="608"/>
                  </a:lnTo>
                  <a:lnTo>
                    <a:pt x="6859" y="551"/>
                  </a:lnTo>
                  <a:lnTo>
                    <a:pt x="6859" y="551"/>
                  </a:lnTo>
                  <a:lnTo>
                    <a:pt x="6859" y="55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grpSp>
      <p:grpSp>
        <p:nvGrpSpPr>
          <p:cNvPr id="11" name="Group 10"/>
          <p:cNvGrpSpPr/>
          <p:nvPr/>
        </p:nvGrpSpPr>
        <p:grpSpPr>
          <a:xfrm>
            <a:off x="733094" y="3401006"/>
            <a:ext cx="718651" cy="857832"/>
            <a:chOff x="5694878" y="2663638"/>
            <a:chExt cx="1410039" cy="1709618"/>
          </a:xfrm>
        </p:grpSpPr>
        <p:sp>
          <p:nvSpPr>
            <p:cNvPr id="27" name="TextBox 25"/>
            <p:cNvSpPr txBox="1"/>
            <p:nvPr/>
          </p:nvSpPr>
          <p:spPr>
            <a:xfrm>
              <a:off x="5694878" y="3100814"/>
              <a:ext cx="1410039" cy="1251216"/>
            </a:xfrm>
            <a:prstGeom prst="rect">
              <a:avLst/>
            </a:prstGeom>
            <a:noFill/>
          </p:spPr>
          <p:txBody>
            <a:bodyPr wrap="none" lIns="248694" tIns="198955" rIns="248694" bIns="198955"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405">
                <a:lnSpc>
                  <a:spcPct val="90000"/>
                </a:lnSpc>
                <a:spcAft>
                  <a:spcPts val="544"/>
                </a:spcAft>
                <a:defRPr/>
              </a:pPr>
              <a:r>
                <a:rPr lang="en-US" sz="1632" b="1" kern="0" dirty="0">
                  <a:gradFill>
                    <a:gsLst>
                      <a:gs pos="2917">
                        <a:srgbClr val="0078D7"/>
                      </a:gs>
                      <a:gs pos="30000">
                        <a:srgbClr val="0078D7"/>
                      </a:gs>
                    </a:gsLst>
                    <a:lin ang="5400000" scaled="0"/>
                  </a:gradFill>
                </a:rPr>
                <a:t>.H</a:t>
              </a:r>
            </a:p>
          </p:txBody>
        </p:sp>
        <p:sp>
          <p:nvSpPr>
            <p:cNvPr id="28" name="Freeform 27"/>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grpSp>
      <p:grpSp>
        <p:nvGrpSpPr>
          <p:cNvPr id="17" name="Group 16"/>
          <p:cNvGrpSpPr/>
          <p:nvPr/>
        </p:nvGrpSpPr>
        <p:grpSpPr>
          <a:xfrm>
            <a:off x="1829165" y="3401006"/>
            <a:ext cx="758726" cy="857832"/>
            <a:chOff x="5655562" y="2663638"/>
            <a:chExt cx="1488669" cy="1709618"/>
          </a:xfrm>
        </p:grpSpPr>
        <p:sp>
          <p:nvSpPr>
            <p:cNvPr id="25" name="TextBox 34"/>
            <p:cNvSpPr txBox="1"/>
            <p:nvPr/>
          </p:nvSpPr>
          <p:spPr>
            <a:xfrm>
              <a:off x="5655562" y="3100814"/>
              <a:ext cx="1488669" cy="1251216"/>
            </a:xfrm>
            <a:prstGeom prst="rect">
              <a:avLst/>
            </a:prstGeom>
            <a:noFill/>
          </p:spPr>
          <p:txBody>
            <a:bodyPr wrap="none" lIns="248694" tIns="198955" rIns="248694" bIns="198955"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405">
                <a:lnSpc>
                  <a:spcPct val="90000"/>
                </a:lnSpc>
                <a:spcAft>
                  <a:spcPts val="544"/>
                </a:spcAft>
                <a:defRPr/>
              </a:pPr>
              <a:r>
                <a:rPr lang="en-US" sz="1632" b="1" kern="0" dirty="0">
                  <a:gradFill>
                    <a:gsLst>
                      <a:gs pos="2917">
                        <a:srgbClr val="0078D7"/>
                      </a:gs>
                      <a:gs pos="30000">
                        <a:srgbClr val="0078D7"/>
                      </a:gs>
                    </a:gsLst>
                    <a:lin ang="5400000" scaled="0"/>
                  </a:gradFill>
                </a:rPr>
                <a:t>.M</a:t>
              </a:r>
            </a:p>
          </p:txBody>
        </p:sp>
        <p:sp>
          <p:nvSpPr>
            <p:cNvPr id="26" name="Freeform 25"/>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grpSp>
      <p:grpSp>
        <p:nvGrpSpPr>
          <p:cNvPr id="19" name="Group 18"/>
          <p:cNvGrpSpPr/>
          <p:nvPr/>
        </p:nvGrpSpPr>
        <p:grpSpPr>
          <a:xfrm>
            <a:off x="2834994" y="3401006"/>
            <a:ext cx="944674" cy="857832"/>
            <a:chOff x="5473147" y="2663638"/>
            <a:chExt cx="1853507" cy="1709618"/>
          </a:xfrm>
        </p:grpSpPr>
        <p:sp>
          <p:nvSpPr>
            <p:cNvPr id="23" name="TextBox 38"/>
            <p:cNvSpPr txBox="1"/>
            <p:nvPr/>
          </p:nvSpPr>
          <p:spPr>
            <a:xfrm>
              <a:off x="5473147" y="3100814"/>
              <a:ext cx="1853507" cy="1251216"/>
            </a:xfrm>
            <a:prstGeom prst="rect">
              <a:avLst/>
            </a:prstGeom>
            <a:noFill/>
          </p:spPr>
          <p:txBody>
            <a:bodyPr wrap="none" lIns="248694" tIns="198955" rIns="248694" bIns="198955"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68405">
                <a:lnSpc>
                  <a:spcPct val="90000"/>
                </a:lnSpc>
                <a:spcAft>
                  <a:spcPts val="544"/>
                </a:spcAft>
              </a:pPr>
              <a:r>
                <a:rPr lang="en-US" sz="1632" b="1" kern="0">
                  <a:gradFill>
                    <a:gsLst>
                      <a:gs pos="2917">
                        <a:srgbClr val="0078D7"/>
                      </a:gs>
                      <a:gs pos="30000">
                        <a:srgbClr val="0078D7"/>
                      </a:gs>
                    </a:gsLst>
                    <a:lin ang="5400000" scaled="0"/>
                  </a:gradFill>
                </a:rPr>
                <a:t>.CPP</a:t>
              </a:r>
              <a:endParaRPr lang="en-US" sz="1632" b="1" kern="0" dirty="0">
                <a:gradFill>
                  <a:gsLst>
                    <a:gs pos="2917">
                      <a:srgbClr val="0078D7"/>
                    </a:gs>
                    <a:gs pos="30000">
                      <a:srgbClr val="0078D7"/>
                    </a:gs>
                  </a:gsLst>
                  <a:lin ang="5400000" scaled="0"/>
                </a:gradFill>
              </a:endParaRPr>
            </a:p>
          </p:txBody>
        </p:sp>
        <p:sp>
          <p:nvSpPr>
            <p:cNvPr id="24" name="Freeform 23"/>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68405">
                <a:defRPr/>
              </a:pPr>
              <a:endParaRPr lang="en-US" sz="2448" kern="0">
                <a:solidFill>
                  <a:srgbClr val="FFFFFF"/>
                </a:solidFill>
              </a:endParaRPr>
            </a:p>
          </p:txBody>
        </p:sp>
      </p:grpSp>
      <p:grpSp>
        <p:nvGrpSpPr>
          <p:cNvPr id="45" name="Group 11"/>
          <p:cNvGrpSpPr>
            <a:grpSpLocks noChangeAspect="1"/>
          </p:cNvGrpSpPr>
          <p:nvPr/>
        </p:nvGrpSpPr>
        <p:grpSpPr bwMode="auto">
          <a:xfrm>
            <a:off x="1645149" y="5191723"/>
            <a:ext cx="1406458" cy="1414465"/>
            <a:chOff x="162" y="-1115"/>
            <a:chExt cx="5444" cy="5475"/>
          </a:xfrm>
        </p:grpSpPr>
        <p:sp>
          <p:nvSpPr>
            <p:cNvPr id="46" name="Freeform 12"/>
            <p:cNvSpPr>
              <a:spLocks/>
            </p:cNvSpPr>
            <p:nvPr/>
          </p:nvSpPr>
          <p:spPr bwMode="auto">
            <a:xfrm>
              <a:off x="162" y="-1115"/>
              <a:ext cx="4251" cy="4226"/>
            </a:xfrm>
            <a:custGeom>
              <a:avLst/>
              <a:gdLst>
                <a:gd name="T0" fmla="*/ 1487 w 1797"/>
                <a:gd name="T1" fmla="*/ 494 h 1787"/>
                <a:gd name="T2" fmla="*/ 1797 w 1797"/>
                <a:gd name="T3" fmla="*/ 494 h 1787"/>
                <a:gd name="T4" fmla="*/ 1797 w 1797"/>
                <a:gd name="T5" fmla="*/ 184 h 1787"/>
                <a:gd name="T6" fmla="*/ 1679 w 1797"/>
                <a:gd name="T7" fmla="*/ 184 h 1787"/>
                <a:gd name="T8" fmla="*/ 1679 w 1797"/>
                <a:gd name="T9" fmla="*/ 288 h 1787"/>
                <a:gd name="T10" fmla="*/ 386 w 1797"/>
                <a:gd name="T11" fmla="*/ 383 h 1787"/>
                <a:gd name="T12" fmla="*/ 386 w 1797"/>
                <a:gd name="T13" fmla="*/ 1787 h 1787"/>
                <a:gd name="T14" fmla="*/ 470 w 1797"/>
                <a:gd name="T15" fmla="*/ 1703 h 1787"/>
                <a:gd name="T16" fmla="*/ 470 w 1797"/>
                <a:gd name="T17" fmla="*/ 467 h 1787"/>
                <a:gd name="T18" fmla="*/ 1600 w 1797"/>
                <a:gd name="T19" fmla="*/ 376 h 1787"/>
                <a:gd name="T20" fmla="*/ 1487 w 1797"/>
                <a:gd name="T21" fmla="*/ 376 h 1787"/>
                <a:gd name="T22" fmla="*/ 1487 w 1797"/>
                <a:gd name="T23" fmla="*/ 494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7" h="1787">
                  <a:moveTo>
                    <a:pt x="1487" y="494"/>
                  </a:moveTo>
                  <a:cubicBezTo>
                    <a:pt x="1797" y="494"/>
                    <a:pt x="1797" y="494"/>
                    <a:pt x="1797" y="494"/>
                  </a:cubicBezTo>
                  <a:cubicBezTo>
                    <a:pt x="1797" y="184"/>
                    <a:pt x="1797" y="184"/>
                    <a:pt x="1797" y="184"/>
                  </a:cubicBezTo>
                  <a:cubicBezTo>
                    <a:pt x="1679" y="184"/>
                    <a:pt x="1679" y="184"/>
                    <a:pt x="1679" y="184"/>
                  </a:cubicBezTo>
                  <a:cubicBezTo>
                    <a:pt x="1679" y="288"/>
                    <a:pt x="1679" y="288"/>
                    <a:pt x="1679" y="288"/>
                  </a:cubicBezTo>
                  <a:cubicBezTo>
                    <a:pt x="1291" y="0"/>
                    <a:pt x="738" y="32"/>
                    <a:pt x="386" y="383"/>
                  </a:cubicBezTo>
                  <a:cubicBezTo>
                    <a:pt x="0" y="770"/>
                    <a:pt x="0" y="1400"/>
                    <a:pt x="386" y="1787"/>
                  </a:cubicBezTo>
                  <a:cubicBezTo>
                    <a:pt x="470" y="1703"/>
                    <a:pt x="470" y="1703"/>
                    <a:pt x="470" y="1703"/>
                  </a:cubicBezTo>
                  <a:cubicBezTo>
                    <a:pt x="129" y="1362"/>
                    <a:pt x="129" y="808"/>
                    <a:pt x="470" y="467"/>
                  </a:cubicBezTo>
                  <a:cubicBezTo>
                    <a:pt x="777" y="159"/>
                    <a:pt x="1259" y="129"/>
                    <a:pt x="1600" y="376"/>
                  </a:cubicBezTo>
                  <a:cubicBezTo>
                    <a:pt x="1487" y="376"/>
                    <a:pt x="1487" y="376"/>
                    <a:pt x="1487" y="376"/>
                  </a:cubicBezTo>
                  <a:lnTo>
                    <a:pt x="1487" y="49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sp>
          <p:nvSpPr>
            <p:cNvPr id="47" name="Freeform 13"/>
            <p:cNvSpPr>
              <a:spLocks/>
            </p:cNvSpPr>
            <p:nvPr/>
          </p:nvSpPr>
          <p:spPr bwMode="auto">
            <a:xfrm>
              <a:off x="1354" y="133"/>
              <a:ext cx="4252" cy="4227"/>
            </a:xfrm>
            <a:custGeom>
              <a:avLst/>
              <a:gdLst>
                <a:gd name="T0" fmla="*/ 1410 w 1797"/>
                <a:gd name="T1" fmla="*/ 1403 h 1787"/>
                <a:gd name="T2" fmla="*/ 1410 w 1797"/>
                <a:gd name="T3" fmla="*/ 0 h 1787"/>
                <a:gd name="T4" fmla="*/ 1327 w 1797"/>
                <a:gd name="T5" fmla="*/ 84 h 1787"/>
                <a:gd name="T6" fmla="*/ 1327 w 1797"/>
                <a:gd name="T7" fmla="*/ 1320 h 1787"/>
                <a:gd name="T8" fmla="*/ 196 w 1797"/>
                <a:gd name="T9" fmla="*/ 1410 h 1787"/>
                <a:gd name="T10" fmla="*/ 310 w 1797"/>
                <a:gd name="T11" fmla="*/ 1410 h 1787"/>
                <a:gd name="T12" fmla="*/ 310 w 1797"/>
                <a:gd name="T13" fmla="*/ 1293 h 1787"/>
                <a:gd name="T14" fmla="*/ 0 w 1797"/>
                <a:gd name="T15" fmla="*/ 1293 h 1787"/>
                <a:gd name="T16" fmla="*/ 0 w 1797"/>
                <a:gd name="T17" fmla="*/ 1603 h 1787"/>
                <a:gd name="T18" fmla="*/ 118 w 1797"/>
                <a:gd name="T19" fmla="*/ 1603 h 1787"/>
                <a:gd name="T20" fmla="*/ 118 w 1797"/>
                <a:gd name="T21" fmla="*/ 1499 h 1787"/>
                <a:gd name="T22" fmla="*/ 1410 w 1797"/>
                <a:gd name="T23" fmla="*/ 1403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7" h="1787">
                  <a:moveTo>
                    <a:pt x="1410" y="1403"/>
                  </a:moveTo>
                  <a:cubicBezTo>
                    <a:pt x="1797" y="1017"/>
                    <a:pt x="1797" y="387"/>
                    <a:pt x="1410" y="0"/>
                  </a:cubicBezTo>
                  <a:cubicBezTo>
                    <a:pt x="1327" y="84"/>
                    <a:pt x="1327" y="84"/>
                    <a:pt x="1327" y="84"/>
                  </a:cubicBezTo>
                  <a:cubicBezTo>
                    <a:pt x="1668" y="425"/>
                    <a:pt x="1668" y="979"/>
                    <a:pt x="1327" y="1320"/>
                  </a:cubicBezTo>
                  <a:cubicBezTo>
                    <a:pt x="1019" y="1628"/>
                    <a:pt x="538" y="1658"/>
                    <a:pt x="196" y="1410"/>
                  </a:cubicBezTo>
                  <a:cubicBezTo>
                    <a:pt x="310" y="1410"/>
                    <a:pt x="310" y="1410"/>
                    <a:pt x="310" y="1410"/>
                  </a:cubicBezTo>
                  <a:cubicBezTo>
                    <a:pt x="310" y="1293"/>
                    <a:pt x="310" y="1293"/>
                    <a:pt x="310" y="1293"/>
                  </a:cubicBezTo>
                  <a:cubicBezTo>
                    <a:pt x="0" y="1293"/>
                    <a:pt x="0" y="1293"/>
                    <a:pt x="0" y="1293"/>
                  </a:cubicBezTo>
                  <a:cubicBezTo>
                    <a:pt x="0" y="1603"/>
                    <a:pt x="0" y="1603"/>
                    <a:pt x="0" y="1603"/>
                  </a:cubicBezTo>
                  <a:cubicBezTo>
                    <a:pt x="118" y="1603"/>
                    <a:pt x="118" y="1603"/>
                    <a:pt x="118" y="1603"/>
                  </a:cubicBezTo>
                  <a:cubicBezTo>
                    <a:pt x="118" y="1499"/>
                    <a:pt x="118" y="1499"/>
                    <a:pt x="118" y="1499"/>
                  </a:cubicBezTo>
                  <a:cubicBezTo>
                    <a:pt x="506" y="1787"/>
                    <a:pt x="1058" y="1755"/>
                    <a:pt x="1410" y="1403"/>
                  </a:cubicBez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sp>
          <p:nvSpPr>
            <p:cNvPr id="48" name="Freeform 14"/>
            <p:cNvSpPr>
              <a:spLocks/>
            </p:cNvSpPr>
            <p:nvPr/>
          </p:nvSpPr>
          <p:spPr bwMode="auto">
            <a:xfrm>
              <a:off x="2835" y="453"/>
              <a:ext cx="722" cy="629"/>
            </a:xfrm>
            <a:custGeom>
              <a:avLst/>
              <a:gdLst>
                <a:gd name="T0" fmla="*/ 722 w 722"/>
                <a:gd name="T1" fmla="*/ 0 h 629"/>
                <a:gd name="T2" fmla="*/ 0 w 722"/>
                <a:gd name="T3" fmla="*/ 101 h 629"/>
                <a:gd name="T4" fmla="*/ 0 w 722"/>
                <a:gd name="T5" fmla="*/ 629 h 629"/>
                <a:gd name="T6" fmla="*/ 722 w 722"/>
                <a:gd name="T7" fmla="*/ 629 h 629"/>
                <a:gd name="T8" fmla="*/ 722 w 722"/>
                <a:gd name="T9" fmla="*/ 0 h 629"/>
                <a:gd name="T10" fmla="*/ 722 w 722"/>
                <a:gd name="T11" fmla="*/ 0 h 629"/>
                <a:gd name="T12" fmla="*/ 722 w 722"/>
                <a:gd name="T13" fmla="*/ 0 h 629"/>
              </a:gdLst>
              <a:ahLst/>
              <a:cxnLst>
                <a:cxn ang="0">
                  <a:pos x="T0" y="T1"/>
                </a:cxn>
                <a:cxn ang="0">
                  <a:pos x="T2" y="T3"/>
                </a:cxn>
                <a:cxn ang="0">
                  <a:pos x="T4" y="T5"/>
                </a:cxn>
                <a:cxn ang="0">
                  <a:pos x="T6" y="T7"/>
                </a:cxn>
                <a:cxn ang="0">
                  <a:pos x="T8" y="T9"/>
                </a:cxn>
                <a:cxn ang="0">
                  <a:pos x="T10" y="T11"/>
                </a:cxn>
                <a:cxn ang="0">
                  <a:pos x="T12" y="T13"/>
                </a:cxn>
              </a:cxnLst>
              <a:rect l="0" t="0" r="r" b="b"/>
              <a:pathLst>
                <a:path w="722" h="629">
                  <a:moveTo>
                    <a:pt x="722" y="0"/>
                  </a:moveTo>
                  <a:lnTo>
                    <a:pt x="0" y="101"/>
                  </a:lnTo>
                  <a:lnTo>
                    <a:pt x="0" y="629"/>
                  </a:lnTo>
                  <a:lnTo>
                    <a:pt x="722" y="629"/>
                  </a:lnTo>
                  <a:lnTo>
                    <a:pt x="722" y="0"/>
                  </a:lnTo>
                  <a:lnTo>
                    <a:pt x="722" y="0"/>
                  </a:lnTo>
                  <a:lnTo>
                    <a:pt x="72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9" name="Freeform 15"/>
            <p:cNvSpPr>
              <a:spLocks/>
            </p:cNvSpPr>
            <p:nvPr/>
          </p:nvSpPr>
          <p:spPr bwMode="auto">
            <a:xfrm>
              <a:off x="2208" y="566"/>
              <a:ext cx="540" cy="516"/>
            </a:xfrm>
            <a:custGeom>
              <a:avLst/>
              <a:gdLst>
                <a:gd name="T0" fmla="*/ 540 w 540"/>
                <a:gd name="T1" fmla="*/ 0 h 516"/>
                <a:gd name="T2" fmla="*/ 0 w 540"/>
                <a:gd name="T3" fmla="*/ 76 h 516"/>
                <a:gd name="T4" fmla="*/ 0 w 540"/>
                <a:gd name="T5" fmla="*/ 516 h 516"/>
                <a:gd name="T6" fmla="*/ 540 w 540"/>
                <a:gd name="T7" fmla="*/ 516 h 516"/>
                <a:gd name="T8" fmla="*/ 540 w 540"/>
                <a:gd name="T9" fmla="*/ 0 h 516"/>
                <a:gd name="T10" fmla="*/ 540 w 540"/>
                <a:gd name="T11" fmla="*/ 0 h 516"/>
                <a:gd name="T12" fmla="*/ 540 w 540"/>
                <a:gd name="T13" fmla="*/ 0 h 516"/>
              </a:gdLst>
              <a:ahLst/>
              <a:cxnLst>
                <a:cxn ang="0">
                  <a:pos x="T0" y="T1"/>
                </a:cxn>
                <a:cxn ang="0">
                  <a:pos x="T2" y="T3"/>
                </a:cxn>
                <a:cxn ang="0">
                  <a:pos x="T4" y="T5"/>
                </a:cxn>
                <a:cxn ang="0">
                  <a:pos x="T6" y="T7"/>
                </a:cxn>
                <a:cxn ang="0">
                  <a:pos x="T8" y="T9"/>
                </a:cxn>
                <a:cxn ang="0">
                  <a:pos x="T10" y="T11"/>
                </a:cxn>
                <a:cxn ang="0">
                  <a:pos x="T12" y="T13"/>
                </a:cxn>
              </a:cxnLst>
              <a:rect l="0" t="0" r="r" b="b"/>
              <a:pathLst>
                <a:path w="540" h="516">
                  <a:moveTo>
                    <a:pt x="540" y="0"/>
                  </a:moveTo>
                  <a:lnTo>
                    <a:pt x="0" y="76"/>
                  </a:lnTo>
                  <a:lnTo>
                    <a:pt x="0" y="516"/>
                  </a:lnTo>
                  <a:lnTo>
                    <a:pt x="540" y="516"/>
                  </a:lnTo>
                  <a:lnTo>
                    <a:pt x="540" y="0"/>
                  </a:lnTo>
                  <a:lnTo>
                    <a:pt x="540" y="0"/>
                  </a:lnTo>
                  <a:lnTo>
                    <a:pt x="54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0" name="Freeform 16"/>
            <p:cNvSpPr>
              <a:spLocks/>
            </p:cNvSpPr>
            <p:nvPr/>
          </p:nvSpPr>
          <p:spPr bwMode="auto">
            <a:xfrm>
              <a:off x="2208" y="1169"/>
              <a:ext cx="540" cy="518"/>
            </a:xfrm>
            <a:custGeom>
              <a:avLst/>
              <a:gdLst>
                <a:gd name="T0" fmla="*/ 540 w 540"/>
                <a:gd name="T1" fmla="*/ 0 h 518"/>
                <a:gd name="T2" fmla="*/ 0 w 540"/>
                <a:gd name="T3" fmla="*/ 0 h 518"/>
                <a:gd name="T4" fmla="*/ 0 w 540"/>
                <a:gd name="T5" fmla="*/ 443 h 518"/>
                <a:gd name="T6" fmla="*/ 540 w 540"/>
                <a:gd name="T7" fmla="*/ 518 h 518"/>
                <a:gd name="T8" fmla="*/ 540 w 540"/>
                <a:gd name="T9" fmla="*/ 0 h 518"/>
                <a:gd name="T10" fmla="*/ 540 w 540"/>
                <a:gd name="T11" fmla="*/ 0 h 518"/>
                <a:gd name="T12" fmla="*/ 540 w 540"/>
                <a:gd name="T13" fmla="*/ 0 h 518"/>
              </a:gdLst>
              <a:ahLst/>
              <a:cxnLst>
                <a:cxn ang="0">
                  <a:pos x="T0" y="T1"/>
                </a:cxn>
                <a:cxn ang="0">
                  <a:pos x="T2" y="T3"/>
                </a:cxn>
                <a:cxn ang="0">
                  <a:pos x="T4" y="T5"/>
                </a:cxn>
                <a:cxn ang="0">
                  <a:pos x="T6" y="T7"/>
                </a:cxn>
                <a:cxn ang="0">
                  <a:pos x="T8" y="T9"/>
                </a:cxn>
                <a:cxn ang="0">
                  <a:pos x="T10" y="T11"/>
                </a:cxn>
                <a:cxn ang="0">
                  <a:pos x="T12" y="T13"/>
                </a:cxn>
              </a:cxnLst>
              <a:rect l="0" t="0" r="r" b="b"/>
              <a:pathLst>
                <a:path w="540" h="518">
                  <a:moveTo>
                    <a:pt x="540" y="0"/>
                  </a:moveTo>
                  <a:lnTo>
                    <a:pt x="0" y="0"/>
                  </a:lnTo>
                  <a:lnTo>
                    <a:pt x="0" y="443"/>
                  </a:lnTo>
                  <a:lnTo>
                    <a:pt x="540" y="518"/>
                  </a:lnTo>
                  <a:lnTo>
                    <a:pt x="540" y="0"/>
                  </a:lnTo>
                  <a:lnTo>
                    <a:pt x="540" y="0"/>
                  </a:lnTo>
                  <a:lnTo>
                    <a:pt x="54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1" name="Freeform 17"/>
            <p:cNvSpPr>
              <a:spLocks/>
            </p:cNvSpPr>
            <p:nvPr/>
          </p:nvSpPr>
          <p:spPr bwMode="auto">
            <a:xfrm>
              <a:off x="2835" y="1169"/>
              <a:ext cx="722" cy="630"/>
            </a:xfrm>
            <a:custGeom>
              <a:avLst/>
              <a:gdLst>
                <a:gd name="T0" fmla="*/ 722 w 722"/>
                <a:gd name="T1" fmla="*/ 0 h 630"/>
                <a:gd name="T2" fmla="*/ 0 w 722"/>
                <a:gd name="T3" fmla="*/ 0 h 630"/>
                <a:gd name="T4" fmla="*/ 0 w 722"/>
                <a:gd name="T5" fmla="*/ 530 h 630"/>
                <a:gd name="T6" fmla="*/ 722 w 722"/>
                <a:gd name="T7" fmla="*/ 630 h 630"/>
                <a:gd name="T8" fmla="*/ 722 w 722"/>
                <a:gd name="T9" fmla="*/ 0 h 630"/>
                <a:gd name="T10" fmla="*/ 722 w 722"/>
                <a:gd name="T11" fmla="*/ 0 h 630"/>
                <a:gd name="T12" fmla="*/ 722 w 722"/>
                <a:gd name="T13" fmla="*/ 0 h 630"/>
              </a:gdLst>
              <a:ahLst/>
              <a:cxnLst>
                <a:cxn ang="0">
                  <a:pos x="T0" y="T1"/>
                </a:cxn>
                <a:cxn ang="0">
                  <a:pos x="T2" y="T3"/>
                </a:cxn>
                <a:cxn ang="0">
                  <a:pos x="T4" y="T5"/>
                </a:cxn>
                <a:cxn ang="0">
                  <a:pos x="T6" y="T7"/>
                </a:cxn>
                <a:cxn ang="0">
                  <a:pos x="T8" y="T9"/>
                </a:cxn>
                <a:cxn ang="0">
                  <a:pos x="T10" y="T11"/>
                </a:cxn>
                <a:cxn ang="0">
                  <a:pos x="T12" y="T13"/>
                </a:cxn>
              </a:cxnLst>
              <a:rect l="0" t="0" r="r" b="b"/>
              <a:pathLst>
                <a:path w="722" h="630">
                  <a:moveTo>
                    <a:pt x="722" y="0"/>
                  </a:moveTo>
                  <a:lnTo>
                    <a:pt x="0" y="0"/>
                  </a:lnTo>
                  <a:lnTo>
                    <a:pt x="0" y="530"/>
                  </a:lnTo>
                  <a:lnTo>
                    <a:pt x="722" y="630"/>
                  </a:lnTo>
                  <a:lnTo>
                    <a:pt x="722" y="0"/>
                  </a:lnTo>
                  <a:lnTo>
                    <a:pt x="722" y="0"/>
                  </a:lnTo>
                  <a:lnTo>
                    <a:pt x="72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2" name="Freeform 18"/>
            <p:cNvSpPr>
              <a:spLocks/>
            </p:cNvSpPr>
            <p:nvPr/>
          </p:nvSpPr>
          <p:spPr bwMode="auto">
            <a:xfrm>
              <a:off x="2203" y="2364"/>
              <a:ext cx="351" cy="428"/>
            </a:xfrm>
            <a:custGeom>
              <a:avLst/>
              <a:gdLst>
                <a:gd name="T0" fmla="*/ 148 w 148"/>
                <a:gd name="T1" fmla="*/ 101 h 181"/>
                <a:gd name="T2" fmla="*/ 73 w 148"/>
                <a:gd name="T3" fmla="*/ 181 h 181"/>
                <a:gd name="T4" fmla="*/ 0 w 148"/>
                <a:gd name="T5" fmla="*/ 103 h 181"/>
                <a:gd name="T6" fmla="*/ 0 w 148"/>
                <a:gd name="T7" fmla="*/ 0 h 181"/>
                <a:gd name="T8" fmla="*/ 41 w 148"/>
                <a:gd name="T9" fmla="*/ 0 h 181"/>
                <a:gd name="T10" fmla="*/ 41 w 148"/>
                <a:gd name="T11" fmla="*/ 103 h 181"/>
                <a:gd name="T12" fmla="*/ 75 w 148"/>
                <a:gd name="T13" fmla="*/ 147 h 181"/>
                <a:gd name="T14" fmla="*/ 108 w 148"/>
                <a:gd name="T15" fmla="*/ 105 h 181"/>
                <a:gd name="T16" fmla="*/ 108 w 148"/>
                <a:gd name="T17" fmla="*/ 0 h 181"/>
                <a:gd name="T18" fmla="*/ 148 w 148"/>
                <a:gd name="T19" fmla="*/ 0 h 181"/>
                <a:gd name="T20" fmla="*/ 148 w 148"/>
                <a:gd name="T21" fmla="*/ 10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81">
                  <a:moveTo>
                    <a:pt x="148" y="101"/>
                  </a:moveTo>
                  <a:cubicBezTo>
                    <a:pt x="148" y="155"/>
                    <a:pt x="123" y="181"/>
                    <a:pt x="73" y="181"/>
                  </a:cubicBezTo>
                  <a:cubicBezTo>
                    <a:pt x="25" y="181"/>
                    <a:pt x="0" y="155"/>
                    <a:pt x="0" y="103"/>
                  </a:cubicBezTo>
                  <a:cubicBezTo>
                    <a:pt x="0" y="0"/>
                    <a:pt x="0" y="0"/>
                    <a:pt x="0" y="0"/>
                  </a:cubicBezTo>
                  <a:cubicBezTo>
                    <a:pt x="41" y="0"/>
                    <a:pt x="41" y="0"/>
                    <a:pt x="41" y="0"/>
                  </a:cubicBezTo>
                  <a:cubicBezTo>
                    <a:pt x="41" y="103"/>
                    <a:pt x="41" y="103"/>
                    <a:pt x="41" y="103"/>
                  </a:cubicBezTo>
                  <a:cubicBezTo>
                    <a:pt x="41" y="132"/>
                    <a:pt x="52" y="147"/>
                    <a:pt x="75" y="147"/>
                  </a:cubicBezTo>
                  <a:cubicBezTo>
                    <a:pt x="97" y="147"/>
                    <a:pt x="108" y="133"/>
                    <a:pt x="108" y="105"/>
                  </a:cubicBezTo>
                  <a:cubicBezTo>
                    <a:pt x="108" y="0"/>
                    <a:pt x="108" y="0"/>
                    <a:pt x="108" y="0"/>
                  </a:cubicBezTo>
                  <a:cubicBezTo>
                    <a:pt x="148" y="0"/>
                    <a:pt x="148" y="0"/>
                    <a:pt x="148" y="0"/>
                  </a:cubicBezTo>
                  <a:lnTo>
                    <a:pt x="148" y="10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3" name="Freeform 19"/>
            <p:cNvSpPr>
              <a:spLocks/>
            </p:cNvSpPr>
            <p:nvPr/>
          </p:nvSpPr>
          <p:spPr bwMode="auto">
            <a:xfrm>
              <a:off x="2603" y="2364"/>
              <a:ext cx="596" cy="421"/>
            </a:xfrm>
            <a:custGeom>
              <a:avLst/>
              <a:gdLst>
                <a:gd name="T0" fmla="*/ 252 w 252"/>
                <a:gd name="T1" fmla="*/ 0 h 178"/>
                <a:gd name="T2" fmla="*/ 205 w 252"/>
                <a:gd name="T3" fmla="*/ 178 h 178"/>
                <a:gd name="T4" fmla="*/ 160 w 252"/>
                <a:gd name="T5" fmla="*/ 178 h 178"/>
                <a:gd name="T6" fmla="*/ 130 w 252"/>
                <a:gd name="T7" fmla="*/ 64 h 178"/>
                <a:gd name="T8" fmla="*/ 127 w 252"/>
                <a:gd name="T9" fmla="*/ 44 h 178"/>
                <a:gd name="T10" fmla="*/ 127 w 252"/>
                <a:gd name="T11" fmla="*/ 44 h 178"/>
                <a:gd name="T12" fmla="*/ 124 w 252"/>
                <a:gd name="T13" fmla="*/ 64 h 178"/>
                <a:gd name="T14" fmla="*/ 93 w 252"/>
                <a:gd name="T15" fmla="*/ 178 h 178"/>
                <a:gd name="T16" fmla="*/ 47 w 252"/>
                <a:gd name="T17" fmla="*/ 178 h 178"/>
                <a:gd name="T18" fmla="*/ 0 w 252"/>
                <a:gd name="T19" fmla="*/ 0 h 178"/>
                <a:gd name="T20" fmla="*/ 44 w 252"/>
                <a:gd name="T21" fmla="*/ 0 h 178"/>
                <a:gd name="T22" fmla="*/ 69 w 252"/>
                <a:gd name="T23" fmla="*/ 119 h 178"/>
                <a:gd name="T24" fmla="*/ 71 w 252"/>
                <a:gd name="T25" fmla="*/ 139 h 178"/>
                <a:gd name="T26" fmla="*/ 72 w 252"/>
                <a:gd name="T27" fmla="*/ 139 h 178"/>
                <a:gd name="T28" fmla="*/ 76 w 252"/>
                <a:gd name="T29" fmla="*/ 118 h 178"/>
                <a:gd name="T30" fmla="*/ 108 w 252"/>
                <a:gd name="T31" fmla="*/ 0 h 178"/>
                <a:gd name="T32" fmla="*/ 151 w 252"/>
                <a:gd name="T33" fmla="*/ 0 h 178"/>
                <a:gd name="T34" fmla="*/ 180 w 252"/>
                <a:gd name="T35" fmla="*/ 120 h 178"/>
                <a:gd name="T36" fmla="*/ 183 w 252"/>
                <a:gd name="T37" fmla="*/ 139 h 178"/>
                <a:gd name="T38" fmla="*/ 184 w 252"/>
                <a:gd name="T39" fmla="*/ 139 h 178"/>
                <a:gd name="T40" fmla="*/ 186 w 252"/>
                <a:gd name="T41" fmla="*/ 119 h 178"/>
                <a:gd name="T42" fmla="*/ 211 w 252"/>
                <a:gd name="T43" fmla="*/ 0 h 178"/>
                <a:gd name="T44" fmla="*/ 252 w 252"/>
                <a:gd name="T4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2" h="178">
                  <a:moveTo>
                    <a:pt x="252" y="0"/>
                  </a:moveTo>
                  <a:cubicBezTo>
                    <a:pt x="205" y="178"/>
                    <a:pt x="205" y="178"/>
                    <a:pt x="205" y="178"/>
                  </a:cubicBezTo>
                  <a:cubicBezTo>
                    <a:pt x="160" y="178"/>
                    <a:pt x="160" y="178"/>
                    <a:pt x="160" y="178"/>
                  </a:cubicBezTo>
                  <a:cubicBezTo>
                    <a:pt x="130" y="64"/>
                    <a:pt x="130" y="64"/>
                    <a:pt x="130" y="64"/>
                  </a:cubicBezTo>
                  <a:cubicBezTo>
                    <a:pt x="129" y="58"/>
                    <a:pt x="128" y="51"/>
                    <a:pt x="127" y="44"/>
                  </a:cubicBezTo>
                  <a:cubicBezTo>
                    <a:pt x="127" y="44"/>
                    <a:pt x="127" y="44"/>
                    <a:pt x="127" y="44"/>
                  </a:cubicBezTo>
                  <a:cubicBezTo>
                    <a:pt x="126" y="52"/>
                    <a:pt x="125" y="58"/>
                    <a:pt x="124" y="64"/>
                  </a:cubicBezTo>
                  <a:cubicBezTo>
                    <a:pt x="93" y="178"/>
                    <a:pt x="93" y="178"/>
                    <a:pt x="93" y="178"/>
                  </a:cubicBezTo>
                  <a:cubicBezTo>
                    <a:pt x="47" y="178"/>
                    <a:pt x="47" y="178"/>
                    <a:pt x="47" y="178"/>
                  </a:cubicBezTo>
                  <a:cubicBezTo>
                    <a:pt x="0" y="0"/>
                    <a:pt x="0" y="0"/>
                    <a:pt x="0" y="0"/>
                  </a:cubicBezTo>
                  <a:cubicBezTo>
                    <a:pt x="44" y="0"/>
                    <a:pt x="44" y="0"/>
                    <a:pt x="44" y="0"/>
                  </a:cubicBezTo>
                  <a:cubicBezTo>
                    <a:pt x="69" y="119"/>
                    <a:pt x="69" y="119"/>
                    <a:pt x="69" y="119"/>
                  </a:cubicBezTo>
                  <a:cubicBezTo>
                    <a:pt x="70" y="124"/>
                    <a:pt x="71" y="130"/>
                    <a:pt x="71" y="139"/>
                  </a:cubicBezTo>
                  <a:cubicBezTo>
                    <a:pt x="72" y="139"/>
                    <a:pt x="72" y="139"/>
                    <a:pt x="72" y="139"/>
                  </a:cubicBezTo>
                  <a:cubicBezTo>
                    <a:pt x="72" y="133"/>
                    <a:pt x="74" y="126"/>
                    <a:pt x="76" y="118"/>
                  </a:cubicBezTo>
                  <a:cubicBezTo>
                    <a:pt x="108" y="0"/>
                    <a:pt x="108" y="0"/>
                    <a:pt x="108" y="0"/>
                  </a:cubicBezTo>
                  <a:cubicBezTo>
                    <a:pt x="151" y="0"/>
                    <a:pt x="151" y="0"/>
                    <a:pt x="151" y="0"/>
                  </a:cubicBezTo>
                  <a:cubicBezTo>
                    <a:pt x="180" y="120"/>
                    <a:pt x="180" y="120"/>
                    <a:pt x="180" y="120"/>
                  </a:cubicBezTo>
                  <a:cubicBezTo>
                    <a:pt x="182" y="124"/>
                    <a:pt x="183" y="130"/>
                    <a:pt x="183" y="139"/>
                  </a:cubicBezTo>
                  <a:cubicBezTo>
                    <a:pt x="184" y="139"/>
                    <a:pt x="184" y="139"/>
                    <a:pt x="184" y="139"/>
                  </a:cubicBezTo>
                  <a:cubicBezTo>
                    <a:pt x="184" y="132"/>
                    <a:pt x="185" y="126"/>
                    <a:pt x="186" y="119"/>
                  </a:cubicBezTo>
                  <a:cubicBezTo>
                    <a:pt x="211" y="0"/>
                    <a:pt x="211" y="0"/>
                    <a:pt x="211" y="0"/>
                  </a:cubicBezTo>
                  <a:lnTo>
                    <a:pt x="25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4" name="Freeform 20"/>
            <p:cNvSpPr>
              <a:spLocks noEditPoints="1"/>
            </p:cNvSpPr>
            <p:nvPr/>
          </p:nvSpPr>
          <p:spPr bwMode="auto">
            <a:xfrm>
              <a:off x="3251" y="2364"/>
              <a:ext cx="310" cy="421"/>
            </a:xfrm>
            <a:custGeom>
              <a:avLst/>
              <a:gdLst>
                <a:gd name="T0" fmla="*/ 41 w 131"/>
                <a:gd name="T1" fmla="*/ 117 h 178"/>
                <a:gd name="T2" fmla="*/ 41 w 131"/>
                <a:gd name="T3" fmla="*/ 178 h 178"/>
                <a:gd name="T4" fmla="*/ 0 w 131"/>
                <a:gd name="T5" fmla="*/ 178 h 178"/>
                <a:gd name="T6" fmla="*/ 0 w 131"/>
                <a:gd name="T7" fmla="*/ 0 h 178"/>
                <a:gd name="T8" fmla="*/ 64 w 131"/>
                <a:gd name="T9" fmla="*/ 0 h 178"/>
                <a:gd name="T10" fmla="*/ 131 w 131"/>
                <a:gd name="T11" fmla="*/ 56 h 178"/>
                <a:gd name="T12" fmla="*/ 112 w 131"/>
                <a:gd name="T13" fmla="*/ 100 h 178"/>
                <a:gd name="T14" fmla="*/ 60 w 131"/>
                <a:gd name="T15" fmla="*/ 117 h 178"/>
                <a:gd name="T16" fmla="*/ 41 w 131"/>
                <a:gd name="T17" fmla="*/ 117 h 178"/>
                <a:gd name="T18" fmla="*/ 41 w 131"/>
                <a:gd name="T19" fmla="*/ 30 h 178"/>
                <a:gd name="T20" fmla="*/ 41 w 131"/>
                <a:gd name="T21" fmla="*/ 86 h 178"/>
                <a:gd name="T22" fmla="*/ 57 w 131"/>
                <a:gd name="T23" fmla="*/ 86 h 178"/>
                <a:gd name="T24" fmla="*/ 89 w 131"/>
                <a:gd name="T25" fmla="*/ 58 h 178"/>
                <a:gd name="T26" fmla="*/ 57 w 131"/>
                <a:gd name="T27" fmla="*/ 30 h 178"/>
                <a:gd name="T28" fmla="*/ 41 w 131"/>
                <a:gd name="T29" fmla="*/ 3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78">
                  <a:moveTo>
                    <a:pt x="41" y="117"/>
                  </a:moveTo>
                  <a:cubicBezTo>
                    <a:pt x="41" y="178"/>
                    <a:pt x="41" y="178"/>
                    <a:pt x="41" y="178"/>
                  </a:cubicBezTo>
                  <a:cubicBezTo>
                    <a:pt x="0" y="178"/>
                    <a:pt x="0" y="178"/>
                    <a:pt x="0" y="178"/>
                  </a:cubicBezTo>
                  <a:cubicBezTo>
                    <a:pt x="0" y="0"/>
                    <a:pt x="0" y="0"/>
                    <a:pt x="0" y="0"/>
                  </a:cubicBezTo>
                  <a:cubicBezTo>
                    <a:pt x="64" y="0"/>
                    <a:pt x="64" y="0"/>
                    <a:pt x="64" y="0"/>
                  </a:cubicBezTo>
                  <a:cubicBezTo>
                    <a:pt x="109" y="0"/>
                    <a:pt x="131" y="19"/>
                    <a:pt x="131" y="56"/>
                  </a:cubicBezTo>
                  <a:cubicBezTo>
                    <a:pt x="131" y="74"/>
                    <a:pt x="125" y="89"/>
                    <a:pt x="112" y="100"/>
                  </a:cubicBezTo>
                  <a:cubicBezTo>
                    <a:pt x="99" y="111"/>
                    <a:pt x="82" y="117"/>
                    <a:pt x="60" y="117"/>
                  </a:cubicBezTo>
                  <a:lnTo>
                    <a:pt x="41" y="117"/>
                  </a:lnTo>
                  <a:close/>
                  <a:moveTo>
                    <a:pt x="41" y="30"/>
                  </a:moveTo>
                  <a:cubicBezTo>
                    <a:pt x="41" y="86"/>
                    <a:pt x="41" y="86"/>
                    <a:pt x="41" y="86"/>
                  </a:cubicBezTo>
                  <a:cubicBezTo>
                    <a:pt x="57" y="86"/>
                    <a:pt x="57" y="86"/>
                    <a:pt x="57" y="86"/>
                  </a:cubicBezTo>
                  <a:cubicBezTo>
                    <a:pt x="78" y="86"/>
                    <a:pt x="89" y="77"/>
                    <a:pt x="89" y="58"/>
                  </a:cubicBezTo>
                  <a:cubicBezTo>
                    <a:pt x="89" y="40"/>
                    <a:pt x="78" y="30"/>
                    <a:pt x="57" y="30"/>
                  </a:cubicBezTo>
                  <a:lnTo>
                    <a:pt x="41" y="3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5" name="Line 21"/>
            <p:cNvSpPr>
              <a:spLocks noChangeShapeType="1"/>
            </p:cNvSpPr>
            <p:nvPr/>
          </p:nvSpPr>
          <p:spPr bwMode="auto">
            <a:xfrm>
              <a:off x="1936" y="2047"/>
              <a:ext cx="1893" cy="0"/>
            </a:xfrm>
            <a:prstGeom prst="line">
              <a:avLst/>
            </a:prstGeom>
            <a:noFill/>
            <a:ln w="635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56" name="Group 36"/>
          <p:cNvGrpSpPr>
            <a:grpSpLocks noChangeAspect="1"/>
          </p:cNvGrpSpPr>
          <p:nvPr/>
        </p:nvGrpSpPr>
        <p:grpSpPr bwMode="auto">
          <a:xfrm>
            <a:off x="4053845" y="3578643"/>
            <a:ext cx="233238" cy="218917"/>
            <a:chOff x="3810" y="2097"/>
            <a:chExt cx="228" cy="214"/>
          </a:xfrm>
          <a:noFill/>
        </p:grpSpPr>
        <p:sp>
          <p:nvSpPr>
            <p:cNvPr id="57" name="Line 37"/>
            <p:cNvSpPr>
              <a:spLocks noChangeShapeType="1"/>
            </p:cNvSpPr>
            <p:nvPr/>
          </p:nvSpPr>
          <p:spPr bwMode="auto">
            <a:xfrm flipH="1">
              <a:off x="3810" y="2204"/>
              <a:ext cx="218" cy="0"/>
            </a:xfrm>
            <a:prstGeom prst="line">
              <a:avLst/>
            </a:pr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58"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grpSp>
        <p:nvGrpSpPr>
          <p:cNvPr id="59" name="Group 36"/>
          <p:cNvGrpSpPr>
            <a:grpSpLocks noChangeAspect="1"/>
          </p:cNvGrpSpPr>
          <p:nvPr/>
        </p:nvGrpSpPr>
        <p:grpSpPr bwMode="auto">
          <a:xfrm rot="5400000">
            <a:off x="2232300" y="4849609"/>
            <a:ext cx="233238" cy="218917"/>
            <a:chOff x="3810" y="2097"/>
            <a:chExt cx="228" cy="214"/>
          </a:xfrm>
          <a:noFill/>
        </p:grpSpPr>
        <p:sp>
          <p:nvSpPr>
            <p:cNvPr id="60" name="Line 37"/>
            <p:cNvSpPr>
              <a:spLocks noChangeShapeType="1"/>
            </p:cNvSpPr>
            <p:nvPr/>
          </p:nvSpPr>
          <p:spPr bwMode="auto">
            <a:xfrm flipH="1">
              <a:off x="3810" y="2204"/>
              <a:ext cx="218" cy="0"/>
            </a:xfrm>
            <a:prstGeom prst="line">
              <a:avLst/>
            </a:pr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61"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grpSp>
        <p:nvGrpSpPr>
          <p:cNvPr id="42" name="Group 14"/>
          <p:cNvGrpSpPr>
            <a:grpSpLocks noChangeAspect="1"/>
          </p:cNvGrpSpPr>
          <p:nvPr/>
        </p:nvGrpSpPr>
        <p:grpSpPr bwMode="auto">
          <a:xfrm>
            <a:off x="11449134" y="482527"/>
            <a:ext cx="532558" cy="275687"/>
            <a:chOff x="926" y="608"/>
            <a:chExt cx="3906" cy="2022"/>
          </a:xfrm>
          <a:solidFill>
            <a:srgbClr val="0078D7"/>
          </a:solidFill>
        </p:grpSpPr>
        <p:sp>
          <p:nvSpPr>
            <p:cNvPr id="43" name="Rectangle 15"/>
            <p:cNvSpPr>
              <a:spLocks noChangeArrowheads="1"/>
            </p:cNvSpPr>
            <p:nvPr/>
          </p:nvSpPr>
          <p:spPr bwMode="auto">
            <a:xfrm>
              <a:off x="3621" y="2023"/>
              <a:ext cx="404" cy="202"/>
            </a:xfrm>
            <a:prstGeom prst="rect">
              <a:avLst/>
            </a:pr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44" name="Rectangle 16"/>
            <p:cNvSpPr>
              <a:spLocks noChangeArrowheads="1"/>
            </p:cNvSpPr>
            <p:nvPr/>
          </p:nvSpPr>
          <p:spPr bwMode="auto">
            <a:xfrm>
              <a:off x="1266" y="2023"/>
              <a:ext cx="284" cy="202"/>
            </a:xfrm>
            <a:prstGeom prst="rect">
              <a:avLst/>
            </a:pr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62" name="Freeform 17"/>
            <p:cNvSpPr>
              <a:spLocks noEditPoints="1"/>
            </p:cNvSpPr>
            <p:nvPr/>
          </p:nvSpPr>
          <p:spPr bwMode="auto">
            <a:xfrm>
              <a:off x="926" y="608"/>
              <a:ext cx="3906" cy="2022"/>
            </a:xfrm>
            <a:custGeom>
              <a:avLst/>
              <a:gdLst>
                <a:gd name="T0" fmla="*/ 1566 w 1651"/>
                <a:gd name="T1" fmla="*/ 171 h 853"/>
                <a:gd name="T2" fmla="*/ 1395 w 1651"/>
                <a:gd name="T3" fmla="*/ 171 h 853"/>
                <a:gd name="T4" fmla="*/ 1395 w 1651"/>
                <a:gd name="T5" fmla="*/ 0 h 853"/>
                <a:gd name="T6" fmla="*/ 457 w 1651"/>
                <a:gd name="T7" fmla="*/ 0 h 853"/>
                <a:gd name="T8" fmla="*/ 457 w 1651"/>
                <a:gd name="T9" fmla="*/ 537 h 853"/>
                <a:gd name="T10" fmla="*/ 408 w 1651"/>
                <a:gd name="T11" fmla="*/ 589 h 853"/>
                <a:gd name="T12" fmla="*/ 408 w 1651"/>
                <a:gd name="T13" fmla="*/ 285 h 853"/>
                <a:gd name="T14" fmla="*/ 0 w 1651"/>
                <a:gd name="T15" fmla="*/ 285 h 853"/>
                <a:gd name="T16" fmla="*/ 0 w 1651"/>
                <a:gd name="T17" fmla="*/ 853 h 853"/>
                <a:gd name="T18" fmla="*/ 372 w 1651"/>
                <a:gd name="T19" fmla="*/ 853 h 853"/>
                <a:gd name="T20" fmla="*/ 408 w 1651"/>
                <a:gd name="T21" fmla="*/ 853 h 853"/>
                <a:gd name="T22" fmla="*/ 884 w 1651"/>
                <a:gd name="T23" fmla="*/ 853 h 853"/>
                <a:gd name="T24" fmla="*/ 926 w 1651"/>
                <a:gd name="T25" fmla="*/ 853 h 853"/>
                <a:gd name="T26" fmla="*/ 1566 w 1651"/>
                <a:gd name="T27" fmla="*/ 853 h 853"/>
                <a:gd name="T28" fmla="*/ 1626 w 1651"/>
                <a:gd name="T29" fmla="*/ 827 h 853"/>
                <a:gd name="T30" fmla="*/ 1651 w 1651"/>
                <a:gd name="T31" fmla="*/ 767 h 853"/>
                <a:gd name="T32" fmla="*/ 1651 w 1651"/>
                <a:gd name="T33" fmla="*/ 255 h 853"/>
                <a:gd name="T34" fmla="*/ 1566 w 1651"/>
                <a:gd name="T35" fmla="*/ 171 h 853"/>
                <a:gd name="T36" fmla="*/ 320 w 1651"/>
                <a:gd name="T37" fmla="*/ 765 h 853"/>
                <a:gd name="T38" fmla="*/ 88 w 1651"/>
                <a:gd name="T39" fmla="*/ 765 h 853"/>
                <a:gd name="T40" fmla="*/ 88 w 1651"/>
                <a:gd name="T41" fmla="*/ 373 h 853"/>
                <a:gd name="T42" fmla="*/ 320 w 1651"/>
                <a:gd name="T43" fmla="*/ 373 h 853"/>
                <a:gd name="T44" fmla="*/ 320 w 1651"/>
                <a:gd name="T45" fmla="*/ 765 h 853"/>
                <a:gd name="T46" fmla="*/ 798 w 1651"/>
                <a:gd name="T47" fmla="*/ 768 h 853"/>
                <a:gd name="T48" fmla="*/ 408 w 1651"/>
                <a:gd name="T49" fmla="*/ 768 h 853"/>
                <a:gd name="T50" fmla="*/ 408 w 1651"/>
                <a:gd name="T51" fmla="*/ 713 h 853"/>
                <a:gd name="T52" fmla="*/ 518 w 1651"/>
                <a:gd name="T53" fmla="*/ 597 h 853"/>
                <a:gd name="T54" fmla="*/ 798 w 1651"/>
                <a:gd name="T55" fmla="*/ 597 h 853"/>
                <a:gd name="T56" fmla="*/ 798 w 1651"/>
                <a:gd name="T57" fmla="*/ 768 h 853"/>
                <a:gd name="T58" fmla="*/ 798 w 1651"/>
                <a:gd name="T59" fmla="*/ 256 h 853"/>
                <a:gd name="T60" fmla="*/ 798 w 1651"/>
                <a:gd name="T61" fmla="*/ 512 h 853"/>
                <a:gd name="T62" fmla="*/ 543 w 1651"/>
                <a:gd name="T63" fmla="*/ 512 h 853"/>
                <a:gd name="T64" fmla="*/ 543 w 1651"/>
                <a:gd name="T65" fmla="*/ 85 h 853"/>
                <a:gd name="T66" fmla="*/ 1310 w 1651"/>
                <a:gd name="T67" fmla="*/ 85 h 853"/>
                <a:gd name="T68" fmla="*/ 1310 w 1651"/>
                <a:gd name="T69" fmla="*/ 171 h 853"/>
                <a:gd name="T70" fmla="*/ 884 w 1651"/>
                <a:gd name="T71" fmla="*/ 171 h 853"/>
                <a:gd name="T72" fmla="*/ 798 w 1651"/>
                <a:gd name="T73" fmla="*/ 256 h 853"/>
                <a:gd name="T74" fmla="*/ 1566 w 1651"/>
                <a:gd name="T75" fmla="*/ 768 h 853"/>
                <a:gd name="T76" fmla="*/ 926 w 1651"/>
                <a:gd name="T77" fmla="*/ 768 h 853"/>
                <a:gd name="T78" fmla="*/ 884 w 1651"/>
                <a:gd name="T79" fmla="*/ 768 h 853"/>
                <a:gd name="T80" fmla="*/ 884 w 1651"/>
                <a:gd name="T81" fmla="*/ 256 h 853"/>
                <a:gd name="T82" fmla="*/ 1566 w 1651"/>
                <a:gd name="T83" fmla="*/ 255 h 853"/>
                <a:gd name="T84" fmla="*/ 1566 w 1651"/>
                <a:gd name="T85" fmla="*/ 76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51" h="853">
                  <a:moveTo>
                    <a:pt x="1566" y="171"/>
                  </a:moveTo>
                  <a:cubicBezTo>
                    <a:pt x="1395" y="171"/>
                    <a:pt x="1395" y="171"/>
                    <a:pt x="1395" y="171"/>
                  </a:cubicBezTo>
                  <a:cubicBezTo>
                    <a:pt x="1395" y="0"/>
                    <a:pt x="1395" y="0"/>
                    <a:pt x="1395" y="0"/>
                  </a:cubicBezTo>
                  <a:cubicBezTo>
                    <a:pt x="457" y="0"/>
                    <a:pt x="457" y="0"/>
                    <a:pt x="457" y="0"/>
                  </a:cubicBezTo>
                  <a:cubicBezTo>
                    <a:pt x="457" y="537"/>
                    <a:pt x="457" y="537"/>
                    <a:pt x="457" y="537"/>
                  </a:cubicBezTo>
                  <a:cubicBezTo>
                    <a:pt x="408" y="589"/>
                    <a:pt x="408" y="589"/>
                    <a:pt x="408" y="589"/>
                  </a:cubicBezTo>
                  <a:cubicBezTo>
                    <a:pt x="408" y="285"/>
                    <a:pt x="408" y="285"/>
                    <a:pt x="408" y="285"/>
                  </a:cubicBezTo>
                  <a:cubicBezTo>
                    <a:pt x="0" y="285"/>
                    <a:pt x="0" y="285"/>
                    <a:pt x="0" y="285"/>
                  </a:cubicBezTo>
                  <a:cubicBezTo>
                    <a:pt x="0" y="853"/>
                    <a:pt x="0" y="853"/>
                    <a:pt x="0" y="853"/>
                  </a:cubicBezTo>
                  <a:cubicBezTo>
                    <a:pt x="372" y="853"/>
                    <a:pt x="372" y="853"/>
                    <a:pt x="372" y="853"/>
                  </a:cubicBezTo>
                  <a:cubicBezTo>
                    <a:pt x="408" y="853"/>
                    <a:pt x="408" y="853"/>
                    <a:pt x="408" y="853"/>
                  </a:cubicBezTo>
                  <a:cubicBezTo>
                    <a:pt x="884" y="853"/>
                    <a:pt x="884" y="853"/>
                    <a:pt x="884" y="853"/>
                  </a:cubicBezTo>
                  <a:cubicBezTo>
                    <a:pt x="926" y="853"/>
                    <a:pt x="926" y="853"/>
                    <a:pt x="926" y="853"/>
                  </a:cubicBezTo>
                  <a:cubicBezTo>
                    <a:pt x="1566" y="853"/>
                    <a:pt x="1566" y="853"/>
                    <a:pt x="1566" y="853"/>
                  </a:cubicBezTo>
                  <a:cubicBezTo>
                    <a:pt x="1589" y="853"/>
                    <a:pt x="1610" y="844"/>
                    <a:pt x="1626" y="827"/>
                  </a:cubicBezTo>
                  <a:cubicBezTo>
                    <a:pt x="1643" y="811"/>
                    <a:pt x="1651" y="789"/>
                    <a:pt x="1651" y="767"/>
                  </a:cubicBezTo>
                  <a:cubicBezTo>
                    <a:pt x="1651" y="255"/>
                    <a:pt x="1651" y="255"/>
                    <a:pt x="1651" y="255"/>
                  </a:cubicBezTo>
                  <a:cubicBezTo>
                    <a:pt x="1650" y="208"/>
                    <a:pt x="1612" y="171"/>
                    <a:pt x="1566" y="171"/>
                  </a:cubicBezTo>
                  <a:close/>
                  <a:moveTo>
                    <a:pt x="320" y="765"/>
                  </a:moveTo>
                  <a:cubicBezTo>
                    <a:pt x="88" y="765"/>
                    <a:pt x="88" y="765"/>
                    <a:pt x="88" y="765"/>
                  </a:cubicBezTo>
                  <a:cubicBezTo>
                    <a:pt x="88" y="373"/>
                    <a:pt x="88" y="373"/>
                    <a:pt x="88" y="373"/>
                  </a:cubicBezTo>
                  <a:cubicBezTo>
                    <a:pt x="320" y="373"/>
                    <a:pt x="320" y="373"/>
                    <a:pt x="320" y="373"/>
                  </a:cubicBezTo>
                  <a:lnTo>
                    <a:pt x="320" y="765"/>
                  </a:lnTo>
                  <a:close/>
                  <a:moveTo>
                    <a:pt x="798" y="768"/>
                  </a:moveTo>
                  <a:cubicBezTo>
                    <a:pt x="408" y="768"/>
                    <a:pt x="408" y="768"/>
                    <a:pt x="408" y="768"/>
                  </a:cubicBezTo>
                  <a:cubicBezTo>
                    <a:pt x="408" y="713"/>
                    <a:pt x="408" y="713"/>
                    <a:pt x="408" y="713"/>
                  </a:cubicBezTo>
                  <a:cubicBezTo>
                    <a:pt x="518" y="597"/>
                    <a:pt x="518" y="597"/>
                    <a:pt x="518" y="597"/>
                  </a:cubicBezTo>
                  <a:cubicBezTo>
                    <a:pt x="798" y="597"/>
                    <a:pt x="798" y="597"/>
                    <a:pt x="798" y="597"/>
                  </a:cubicBezTo>
                  <a:lnTo>
                    <a:pt x="798" y="768"/>
                  </a:lnTo>
                  <a:close/>
                  <a:moveTo>
                    <a:pt x="798" y="256"/>
                  </a:moveTo>
                  <a:cubicBezTo>
                    <a:pt x="798" y="512"/>
                    <a:pt x="798" y="512"/>
                    <a:pt x="798" y="512"/>
                  </a:cubicBezTo>
                  <a:cubicBezTo>
                    <a:pt x="543" y="512"/>
                    <a:pt x="543" y="512"/>
                    <a:pt x="543" y="512"/>
                  </a:cubicBezTo>
                  <a:cubicBezTo>
                    <a:pt x="543" y="85"/>
                    <a:pt x="543" y="85"/>
                    <a:pt x="543" y="85"/>
                  </a:cubicBezTo>
                  <a:cubicBezTo>
                    <a:pt x="1310" y="85"/>
                    <a:pt x="1310" y="85"/>
                    <a:pt x="1310" y="85"/>
                  </a:cubicBezTo>
                  <a:cubicBezTo>
                    <a:pt x="1310" y="171"/>
                    <a:pt x="1310" y="171"/>
                    <a:pt x="1310" y="171"/>
                  </a:cubicBezTo>
                  <a:cubicBezTo>
                    <a:pt x="884" y="171"/>
                    <a:pt x="884" y="171"/>
                    <a:pt x="884" y="171"/>
                  </a:cubicBezTo>
                  <a:cubicBezTo>
                    <a:pt x="837" y="171"/>
                    <a:pt x="798" y="209"/>
                    <a:pt x="798" y="256"/>
                  </a:cubicBezTo>
                  <a:close/>
                  <a:moveTo>
                    <a:pt x="1566" y="768"/>
                  </a:moveTo>
                  <a:cubicBezTo>
                    <a:pt x="926" y="768"/>
                    <a:pt x="926" y="768"/>
                    <a:pt x="926" y="768"/>
                  </a:cubicBezTo>
                  <a:cubicBezTo>
                    <a:pt x="884" y="768"/>
                    <a:pt x="884" y="768"/>
                    <a:pt x="884" y="768"/>
                  </a:cubicBezTo>
                  <a:cubicBezTo>
                    <a:pt x="884" y="256"/>
                    <a:pt x="884" y="256"/>
                    <a:pt x="884" y="256"/>
                  </a:cubicBezTo>
                  <a:cubicBezTo>
                    <a:pt x="1566" y="255"/>
                    <a:pt x="1566" y="255"/>
                    <a:pt x="1566" y="255"/>
                  </a:cubicBezTo>
                  <a:lnTo>
                    <a:pt x="1566" y="768"/>
                  </a:lnTo>
                  <a:close/>
                </a:path>
              </a:pathLst>
            </a:cu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grpSp>
      <p:sp>
        <p:nvSpPr>
          <p:cNvPr id="63" name="TextBox 62"/>
          <p:cNvSpPr txBox="1"/>
          <p:nvPr/>
        </p:nvSpPr>
        <p:spPr>
          <a:xfrm>
            <a:off x="275480" y="1028409"/>
            <a:ext cx="11706212" cy="1078685"/>
          </a:xfrm>
          <a:prstGeom prst="rect">
            <a:avLst/>
          </a:prstGeom>
          <a:noFill/>
        </p:spPr>
        <p:txBody>
          <a:bodyPr wrap="square" lIns="186521" tIns="149217" rIns="186521" bIns="149217" rtlCol="0">
            <a:noAutofit/>
          </a:bodyPr>
          <a:lstStyle/>
          <a:p>
            <a:pPr>
              <a:lnSpc>
                <a:spcPct val="90000"/>
              </a:lnSpc>
              <a:spcBef>
                <a:spcPts val="600"/>
              </a:spcBef>
            </a:pPr>
            <a:r>
              <a:rPr lang="en-US" sz="2400" spc="-102" dirty="0">
                <a:ln w="3175">
                  <a:noFill/>
                </a:ln>
                <a:gradFill>
                  <a:gsLst>
                    <a:gs pos="0">
                      <a:schemeClr val="tx2"/>
                    </a:gs>
                    <a:gs pos="100000">
                      <a:schemeClr val="tx2"/>
                    </a:gs>
                  </a:gsLst>
                  <a:lin ang="5400000" scaled="0"/>
                </a:gradFill>
                <a:latin typeface="+mj-lt"/>
                <a:cs typeface="Segoe UI" pitchFamily="34" charset="0"/>
              </a:rPr>
              <a:t>Bringing your Objective-C code to the Universal Windows Platform on Windows 10</a:t>
            </a:r>
          </a:p>
        </p:txBody>
      </p:sp>
    </p:spTree>
    <p:extLst>
      <p:ext uri="{BB962C8B-B14F-4D97-AF65-F5344CB8AC3E}">
        <p14:creationId xmlns:p14="http://schemas.microsoft.com/office/powerpoint/2010/main" val="18581875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iOS apps</a:t>
            </a:r>
            <a:endParaRPr lang="en-US" dirty="0"/>
          </a:p>
        </p:txBody>
      </p:sp>
      <p:sp>
        <p:nvSpPr>
          <p:cNvPr id="11" name="TextBox 10"/>
          <p:cNvSpPr txBox="1"/>
          <p:nvPr/>
        </p:nvSpPr>
        <p:spPr>
          <a:xfrm>
            <a:off x="275480" y="1028409"/>
            <a:ext cx="11885514" cy="633747"/>
          </a:xfrm>
          <a:prstGeom prst="rect">
            <a:avLst/>
          </a:prstGeom>
          <a:noFill/>
        </p:spPr>
        <p:txBody>
          <a:bodyPr wrap="square" lIns="186521" tIns="149217" rIns="186521" bIns="149217" rtlCol="0">
            <a:noAutofit/>
          </a:bodyPr>
          <a:lstStyle/>
          <a:p>
            <a:pPr>
              <a:lnSpc>
                <a:spcPct val="90000"/>
              </a:lnSpc>
              <a:spcBef>
                <a:spcPts val="600"/>
              </a:spcBef>
            </a:pPr>
            <a:r>
              <a:rPr lang="en-US" sz="2400" spc="-102" dirty="0">
                <a:ln w="3175">
                  <a:noFill/>
                </a:ln>
                <a:gradFill>
                  <a:gsLst>
                    <a:gs pos="0">
                      <a:schemeClr val="tx2"/>
                    </a:gs>
                    <a:gs pos="100000">
                      <a:schemeClr val="tx2"/>
                    </a:gs>
                  </a:gsLst>
                  <a:lin ang="5400000" scaled="0"/>
                </a:gradFill>
                <a:latin typeface="+mj-lt"/>
                <a:cs typeface="Segoe UI" pitchFamily="34" charset="0"/>
              </a:rPr>
              <a:t>Bringing your Objective-C code to the Universal Windows Platform on Windows 10</a:t>
            </a:r>
          </a:p>
        </p:txBody>
      </p:sp>
      <p:grpSp>
        <p:nvGrpSpPr>
          <p:cNvPr id="12" name="Group 14"/>
          <p:cNvGrpSpPr>
            <a:grpSpLocks noChangeAspect="1"/>
          </p:cNvGrpSpPr>
          <p:nvPr/>
        </p:nvGrpSpPr>
        <p:grpSpPr bwMode="auto">
          <a:xfrm>
            <a:off x="11449134" y="482527"/>
            <a:ext cx="532558" cy="275687"/>
            <a:chOff x="926" y="608"/>
            <a:chExt cx="3906" cy="2022"/>
          </a:xfrm>
          <a:solidFill>
            <a:srgbClr val="0078D7"/>
          </a:solidFill>
        </p:grpSpPr>
        <p:sp>
          <p:nvSpPr>
            <p:cNvPr id="13" name="Rectangle 15"/>
            <p:cNvSpPr>
              <a:spLocks noChangeArrowheads="1"/>
            </p:cNvSpPr>
            <p:nvPr/>
          </p:nvSpPr>
          <p:spPr bwMode="auto">
            <a:xfrm>
              <a:off x="3621" y="2023"/>
              <a:ext cx="404" cy="202"/>
            </a:xfrm>
            <a:prstGeom prst="rect">
              <a:avLst/>
            </a:pr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14" name="Rectangle 16"/>
            <p:cNvSpPr>
              <a:spLocks noChangeArrowheads="1"/>
            </p:cNvSpPr>
            <p:nvPr/>
          </p:nvSpPr>
          <p:spPr bwMode="auto">
            <a:xfrm>
              <a:off x="1266" y="2023"/>
              <a:ext cx="284" cy="202"/>
            </a:xfrm>
            <a:prstGeom prst="rect">
              <a:avLst/>
            </a:pr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sp>
          <p:nvSpPr>
            <p:cNvPr id="15" name="Freeform 17"/>
            <p:cNvSpPr>
              <a:spLocks noEditPoints="1"/>
            </p:cNvSpPr>
            <p:nvPr/>
          </p:nvSpPr>
          <p:spPr bwMode="auto">
            <a:xfrm>
              <a:off x="926" y="608"/>
              <a:ext cx="3906" cy="2022"/>
            </a:xfrm>
            <a:custGeom>
              <a:avLst/>
              <a:gdLst>
                <a:gd name="T0" fmla="*/ 1566 w 1651"/>
                <a:gd name="T1" fmla="*/ 171 h 853"/>
                <a:gd name="T2" fmla="*/ 1395 w 1651"/>
                <a:gd name="T3" fmla="*/ 171 h 853"/>
                <a:gd name="T4" fmla="*/ 1395 w 1651"/>
                <a:gd name="T5" fmla="*/ 0 h 853"/>
                <a:gd name="T6" fmla="*/ 457 w 1651"/>
                <a:gd name="T7" fmla="*/ 0 h 853"/>
                <a:gd name="T8" fmla="*/ 457 w 1651"/>
                <a:gd name="T9" fmla="*/ 537 h 853"/>
                <a:gd name="T10" fmla="*/ 408 w 1651"/>
                <a:gd name="T11" fmla="*/ 589 h 853"/>
                <a:gd name="T12" fmla="*/ 408 w 1651"/>
                <a:gd name="T13" fmla="*/ 285 h 853"/>
                <a:gd name="T14" fmla="*/ 0 w 1651"/>
                <a:gd name="T15" fmla="*/ 285 h 853"/>
                <a:gd name="T16" fmla="*/ 0 w 1651"/>
                <a:gd name="T17" fmla="*/ 853 h 853"/>
                <a:gd name="T18" fmla="*/ 372 w 1651"/>
                <a:gd name="T19" fmla="*/ 853 h 853"/>
                <a:gd name="T20" fmla="*/ 408 w 1651"/>
                <a:gd name="T21" fmla="*/ 853 h 853"/>
                <a:gd name="T22" fmla="*/ 884 w 1651"/>
                <a:gd name="T23" fmla="*/ 853 h 853"/>
                <a:gd name="T24" fmla="*/ 926 w 1651"/>
                <a:gd name="T25" fmla="*/ 853 h 853"/>
                <a:gd name="T26" fmla="*/ 1566 w 1651"/>
                <a:gd name="T27" fmla="*/ 853 h 853"/>
                <a:gd name="T28" fmla="*/ 1626 w 1651"/>
                <a:gd name="T29" fmla="*/ 827 h 853"/>
                <a:gd name="T30" fmla="*/ 1651 w 1651"/>
                <a:gd name="T31" fmla="*/ 767 h 853"/>
                <a:gd name="T32" fmla="*/ 1651 w 1651"/>
                <a:gd name="T33" fmla="*/ 255 h 853"/>
                <a:gd name="T34" fmla="*/ 1566 w 1651"/>
                <a:gd name="T35" fmla="*/ 171 h 853"/>
                <a:gd name="T36" fmla="*/ 320 w 1651"/>
                <a:gd name="T37" fmla="*/ 765 h 853"/>
                <a:gd name="T38" fmla="*/ 88 w 1651"/>
                <a:gd name="T39" fmla="*/ 765 h 853"/>
                <a:gd name="T40" fmla="*/ 88 w 1651"/>
                <a:gd name="T41" fmla="*/ 373 h 853"/>
                <a:gd name="T42" fmla="*/ 320 w 1651"/>
                <a:gd name="T43" fmla="*/ 373 h 853"/>
                <a:gd name="T44" fmla="*/ 320 w 1651"/>
                <a:gd name="T45" fmla="*/ 765 h 853"/>
                <a:gd name="T46" fmla="*/ 798 w 1651"/>
                <a:gd name="T47" fmla="*/ 768 h 853"/>
                <a:gd name="T48" fmla="*/ 408 w 1651"/>
                <a:gd name="T49" fmla="*/ 768 h 853"/>
                <a:gd name="T50" fmla="*/ 408 w 1651"/>
                <a:gd name="T51" fmla="*/ 713 h 853"/>
                <a:gd name="T52" fmla="*/ 518 w 1651"/>
                <a:gd name="T53" fmla="*/ 597 h 853"/>
                <a:gd name="T54" fmla="*/ 798 w 1651"/>
                <a:gd name="T55" fmla="*/ 597 h 853"/>
                <a:gd name="T56" fmla="*/ 798 w 1651"/>
                <a:gd name="T57" fmla="*/ 768 h 853"/>
                <a:gd name="T58" fmla="*/ 798 w 1651"/>
                <a:gd name="T59" fmla="*/ 256 h 853"/>
                <a:gd name="T60" fmla="*/ 798 w 1651"/>
                <a:gd name="T61" fmla="*/ 512 h 853"/>
                <a:gd name="T62" fmla="*/ 543 w 1651"/>
                <a:gd name="T63" fmla="*/ 512 h 853"/>
                <a:gd name="T64" fmla="*/ 543 w 1651"/>
                <a:gd name="T65" fmla="*/ 85 h 853"/>
                <a:gd name="T66" fmla="*/ 1310 w 1651"/>
                <a:gd name="T67" fmla="*/ 85 h 853"/>
                <a:gd name="T68" fmla="*/ 1310 w 1651"/>
                <a:gd name="T69" fmla="*/ 171 h 853"/>
                <a:gd name="T70" fmla="*/ 884 w 1651"/>
                <a:gd name="T71" fmla="*/ 171 h 853"/>
                <a:gd name="T72" fmla="*/ 798 w 1651"/>
                <a:gd name="T73" fmla="*/ 256 h 853"/>
                <a:gd name="T74" fmla="*/ 1566 w 1651"/>
                <a:gd name="T75" fmla="*/ 768 h 853"/>
                <a:gd name="T76" fmla="*/ 926 w 1651"/>
                <a:gd name="T77" fmla="*/ 768 h 853"/>
                <a:gd name="T78" fmla="*/ 884 w 1651"/>
                <a:gd name="T79" fmla="*/ 768 h 853"/>
                <a:gd name="T80" fmla="*/ 884 w 1651"/>
                <a:gd name="T81" fmla="*/ 256 h 853"/>
                <a:gd name="T82" fmla="*/ 1566 w 1651"/>
                <a:gd name="T83" fmla="*/ 255 h 853"/>
                <a:gd name="T84" fmla="*/ 1566 w 1651"/>
                <a:gd name="T85" fmla="*/ 76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51" h="853">
                  <a:moveTo>
                    <a:pt x="1566" y="171"/>
                  </a:moveTo>
                  <a:cubicBezTo>
                    <a:pt x="1395" y="171"/>
                    <a:pt x="1395" y="171"/>
                    <a:pt x="1395" y="171"/>
                  </a:cubicBezTo>
                  <a:cubicBezTo>
                    <a:pt x="1395" y="0"/>
                    <a:pt x="1395" y="0"/>
                    <a:pt x="1395" y="0"/>
                  </a:cubicBezTo>
                  <a:cubicBezTo>
                    <a:pt x="457" y="0"/>
                    <a:pt x="457" y="0"/>
                    <a:pt x="457" y="0"/>
                  </a:cubicBezTo>
                  <a:cubicBezTo>
                    <a:pt x="457" y="537"/>
                    <a:pt x="457" y="537"/>
                    <a:pt x="457" y="537"/>
                  </a:cubicBezTo>
                  <a:cubicBezTo>
                    <a:pt x="408" y="589"/>
                    <a:pt x="408" y="589"/>
                    <a:pt x="408" y="589"/>
                  </a:cubicBezTo>
                  <a:cubicBezTo>
                    <a:pt x="408" y="285"/>
                    <a:pt x="408" y="285"/>
                    <a:pt x="408" y="285"/>
                  </a:cubicBezTo>
                  <a:cubicBezTo>
                    <a:pt x="0" y="285"/>
                    <a:pt x="0" y="285"/>
                    <a:pt x="0" y="285"/>
                  </a:cubicBezTo>
                  <a:cubicBezTo>
                    <a:pt x="0" y="853"/>
                    <a:pt x="0" y="853"/>
                    <a:pt x="0" y="853"/>
                  </a:cubicBezTo>
                  <a:cubicBezTo>
                    <a:pt x="372" y="853"/>
                    <a:pt x="372" y="853"/>
                    <a:pt x="372" y="853"/>
                  </a:cubicBezTo>
                  <a:cubicBezTo>
                    <a:pt x="408" y="853"/>
                    <a:pt x="408" y="853"/>
                    <a:pt x="408" y="853"/>
                  </a:cubicBezTo>
                  <a:cubicBezTo>
                    <a:pt x="884" y="853"/>
                    <a:pt x="884" y="853"/>
                    <a:pt x="884" y="853"/>
                  </a:cubicBezTo>
                  <a:cubicBezTo>
                    <a:pt x="926" y="853"/>
                    <a:pt x="926" y="853"/>
                    <a:pt x="926" y="853"/>
                  </a:cubicBezTo>
                  <a:cubicBezTo>
                    <a:pt x="1566" y="853"/>
                    <a:pt x="1566" y="853"/>
                    <a:pt x="1566" y="853"/>
                  </a:cubicBezTo>
                  <a:cubicBezTo>
                    <a:pt x="1589" y="853"/>
                    <a:pt x="1610" y="844"/>
                    <a:pt x="1626" y="827"/>
                  </a:cubicBezTo>
                  <a:cubicBezTo>
                    <a:pt x="1643" y="811"/>
                    <a:pt x="1651" y="789"/>
                    <a:pt x="1651" y="767"/>
                  </a:cubicBezTo>
                  <a:cubicBezTo>
                    <a:pt x="1651" y="255"/>
                    <a:pt x="1651" y="255"/>
                    <a:pt x="1651" y="255"/>
                  </a:cubicBezTo>
                  <a:cubicBezTo>
                    <a:pt x="1650" y="208"/>
                    <a:pt x="1612" y="171"/>
                    <a:pt x="1566" y="171"/>
                  </a:cubicBezTo>
                  <a:close/>
                  <a:moveTo>
                    <a:pt x="320" y="765"/>
                  </a:moveTo>
                  <a:cubicBezTo>
                    <a:pt x="88" y="765"/>
                    <a:pt x="88" y="765"/>
                    <a:pt x="88" y="765"/>
                  </a:cubicBezTo>
                  <a:cubicBezTo>
                    <a:pt x="88" y="373"/>
                    <a:pt x="88" y="373"/>
                    <a:pt x="88" y="373"/>
                  </a:cubicBezTo>
                  <a:cubicBezTo>
                    <a:pt x="320" y="373"/>
                    <a:pt x="320" y="373"/>
                    <a:pt x="320" y="373"/>
                  </a:cubicBezTo>
                  <a:lnTo>
                    <a:pt x="320" y="765"/>
                  </a:lnTo>
                  <a:close/>
                  <a:moveTo>
                    <a:pt x="798" y="768"/>
                  </a:moveTo>
                  <a:cubicBezTo>
                    <a:pt x="408" y="768"/>
                    <a:pt x="408" y="768"/>
                    <a:pt x="408" y="768"/>
                  </a:cubicBezTo>
                  <a:cubicBezTo>
                    <a:pt x="408" y="713"/>
                    <a:pt x="408" y="713"/>
                    <a:pt x="408" y="713"/>
                  </a:cubicBezTo>
                  <a:cubicBezTo>
                    <a:pt x="518" y="597"/>
                    <a:pt x="518" y="597"/>
                    <a:pt x="518" y="597"/>
                  </a:cubicBezTo>
                  <a:cubicBezTo>
                    <a:pt x="798" y="597"/>
                    <a:pt x="798" y="597"/>
                    <a:pt x="798" y="597"/>
                  </a:cubicBezTo>
                  <a:lnTo>
                    <a:pt x="798" y="768"/>
                  </a:lnTo>
                  <a:close/>
                  <a:moveTo>
                    <a:pt x="798" y="256"/>
                  </a:moveTo>
                  <a:cubicBezTo>
                    <a:pt x="798" y="512"/>
                    <a:pt x="798" y="512"/>
                    <a:pt x="798" y="512"/>
                  </a:cubicBezTo>
                  <a:cubicBezTo>
                    <a:pt x="543" y="512"/>
                    <a:pt x="543" y="512"/>
                    <a:pt x="543" y="512"/>
                  </a:cubicBezTo>
                  <a:cubicBezTo>
                    <a:pt x="543" y="85"/>
                    <a:pt x="543" y="85"/>
                    <a:pt x="543" y="85"/>
                  </a:cubicBezTo>
                  <a:cubicBezTo>
                    <a:pt x="1310" y="85"/>
                    <a:pt x="1310" y="85"/>
                    <a:pt x="1310" y="85"/>
                  </a:cubicBezTo>
                  <a:cubicBezTo>
                    <a:pt x="1310" y="171"/>
                    <a:pt x="1310" y="171"/>
                    <a:pt x="1310" y="171"/>
                  </a:cubicBezTo>
                  <a:cubicBezTo>
                    <a:pt x="884" y="171"/>
                    <a:pt x="884" y="171"/>
                    <a:pt x="884" y="171"/>
                  </a:cubicBezTo>
                  <a:cubicBezTo>
                    <a:pt x="837" y="171"/>
                    <a:pt x="798" y="209"/>
                    <a:pt x="798" y="256"/>
                  </a:cubicBezTo>
                  <a:close/>
                  <a:moveTo>
                    <a:pt x="1566" y="768"/>
                  </a:moveTo>
                  <a:cubicBezTo>
                    <a:pt x="926" y="768"/>
                    <a:pt x="926" y="768"/>
                    <a:pt x="926" y="768"/>
                  </a:cubicBezTo>
                  <a:cubicBezTo>
                    <a:pt x="884" y="768"/>
                    <a:pt x="884" y="768"/>
                    <a:pt x="884" y="768"/>
                  </a:cubicBezTo>
                  <a:cubicBezTo>
                    <a:pt x="884" y="256"/>
                    <a:pt x="884" y="256"/>
                    <a:pt x="884" y="256"/>
                  </a:cubicBezTo>
                  <a:cubicBezTo>
                    <a:pt x="1566" y="255"/>
                    <a:pt x="1566" y="255"/>
                    <a:pt x="1566" y="255"/>
                  </a:cubicBezTo>
                  <a:lnTo>
                    <a:pt x="1566" y="768"/>
                  </a:lnTo>
                  <a:close/>
                </a:path>
              </a:pathLst>
            </a:custGeom>
            <a:solidFill>
              <a:schemeClr val="accent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grpSp>
      <p:sp>
        <p:nvSpPr>
          <p:cNvPr id="16" name="Content Placeholder 1"/>
          <p:cNvSpPr txBox="1">
            <a:spLocks/>
          </p:cNvSpPr>
          <p:nvPr/>
        </p:nvSpPr>
        <p:spPr>
          <a:xfrm>
            <a:off x="479286" y="7888270"/>
            <a:ext cx="11885514" cy="2151994"/>
          </a:xfrm>
          <a:prstGeom prst="rect">
            <a:avLst/>
          </a:prstGeom>
        </p:spPr>
        <p:txBody>
          <a:bodyPr vert="horz" lIns="186521" tIns="149217" rIns="186521" bIns="149217" rtlCol="0">
            <a:noAutofit/>
          </a:bodyPr>
          <a:lstStyle>
            <a:lvl1pPr marL="0" indent="0" algn="l" defTabSz="685800" rtl="0" eaLnBrk="1" latinLnBrk="0" hangingPunct="1">
              <a:lnSpc>
                <a:spcPct val="90000"/>
              </a:lnSpc>
              <a:spcBef>
                <a:spcPts val="1800"/>
              </a:spcBef>
              <a:buFont typeface="Arial" panose="020B0604020202020204" pitchFamily="34" charset="0"/>
              <a:buNone/>
              <a:defRPr sz="2800" b="0" kern="1200">
                <a:gradFill>
                  <a:gsLst>
                    <a:gs pos="0">
                      <a:schemeClr val="accent1"/>
                    </a:gs>
                    <a:gs pos="100000">
                      <a:schemeClr val="accent1"/>
                    </a:gs>
                  </a:gsLst>
                  <a:lin ang="5400000" scaled="1"/>
                </a:gradFill>
                <a:latin typeface="+mj-lt"/>
                <a:ea typeface="+mn-ea"/>
                <a:cs typeface="+mn-cs"/>
              </a:defRPr>
            </a:lvl1pPr>
            <a:lvl2pPr marL="0" indent="0" algn="l" defTabSz="685800" rtl="0" eaLnBrk="1" latinLnBrk="0" hangingPunct="1">
              <a:lnSpc>
                <a:spcPct val="90000"/>
              </a:lnSpc>
              <a:spcBef>
                <a:spcPts val="450"/>
              </a:spcBef>
              <a:buFont typeface="Arial" panose="020B0604020202020204" pitchFamily="34" charset="0"/>
              <a:buNone/>
              <a:defRPr sz="1400" kern="1200">
                <a:gradFill>
                  <a:gsLst>
                    <a:gs pos="0">
                      <a:schemeClr val="tx1"/>
                    </a:gs>
                    <a:gs pos="100000">
                      <a:schemeClr val="tx1"/>
                    </a:gs>
                  </a:gsLst>
                  <a:lin ang="5400000" scaled="1"/>
                </a:gra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sz="3808" dirty="0"/>
              <a:t>Similar to slide 15, need a process slide that shows:</a:t>
            </a:r>
          </a:p>
          <a:p>
            <a:pPr marL="466310" lvl="1" indent="-466310">
              <a:buFont typeface="Arial" panose="020B0604020202020204" pitchFamily="34" charset="0"/>
              <a:buAutoNum type="arabicPeriod"/>
            </a:pPr>
            <a:r>
              <a:rPr lang="en-US" sz="1904" b="1" dirty="0"/>
              <a:t>Copy</a:t>
            </a:r>
            <a:r>
              <a:rPr lang="en-US" sz="1904" dirty="0"/>
              <a:t> your </a:t>
            </a:r>
            <a:r>
              <a:rPr lang="en-US" sz="1904" dirty="0" err="1"/>
              <a:t>Xcode</a:t>
            </a:r>
            <a:r>
              <a:rPr lang="en-US" sz="1904" dirty="0"/>
              <a:t> project to Windows</a:t>
            </a:r>
          </a:p>
          <a:p>
            <a:pPr marL="466310" lvl="1" indent="-466310">
              <a:buFont typeface="Arial" panose="020B0604020202020204" pitchFamily="34" charset="0"/>
              <a:buAutoNum type="arabicPeriod"/>
            </a:pPr>
            <a:r>
              <a:rPr lang="en-US" sz="1904" b="1" dirty="0"/>
              <a:t>Run</a:t>
            </a:r>
            <a:r>
              <a:rPr lang="en-US" sz="1904" dirty="0"/>
              <a:t> </a:t>
            </a:r>
            <a:r>
              <a:rPr lang="en-US" sz="1904" dirty="0" err="1"/>
              <a:t>vsimporter</a:t>
            </a:r>
            <a:r>
              <a:rPr lang="en-US" sz="1904" dirty="0"/>
              <a:t> from the Command Prompt</a:t>
            </a:r>
          </a:p>
          <a:p>
            <a:pPr marL="466310" lvl="1" indent="-466310">
              <a:buFont typeface="Arial" panose="020B0604020202020204" pitchFamily="34" charset="0"/>
              <a:buAutoNum type="arabicPeriod"/>
            </a:pPr>
            <a:r>
              <a:rPr lang="en-US" sz="1904" b="1" dirty="0"/>
              <a:t>Open</a:t>
            </a:r>
            <a:r>
              <a:rPr lang="en-US" sz="1904" dirty="0"/>
              <a:t> project in Visual Studio and make changes in Objective-C</a:t>
            </a:r>
          </a:p>
          <a:p>
            <a:pPr marL="466310" lvl="1" indent="-466310">
              <a:buFont typeface="Arial" panose="020B0604020202020204" pitchFamily="34" charset="0"/>
              <a:buAutoNum type="arabicPeriod"/>
            </a:pPr>
            <a:r>
              <a:rPr lang="en-US" sz="1904" b="1" dirty="0"/>
              <a:t>Deploy</a:t>
            </a:r>
            <a:r>
              <a:rPr lang="en-US" sz="1904" dirty="0"/>
              <a:t> to Windows, including Mobile and Xbox One</a:t>
            </a:r>
          </a:p>
        </p:txBody>
      </p:sp>
      <p:grpSp>
        <p:nvGrpSpPr>
          <p:cNvPr id="28" name="Group 27"/>
          <p:cNvGrpSpPr/>
          <p:nvPr/>
        </p:nvGrpSpPr>
        <p:grpSpPr>
          <a:xfrm>
            <a:off x="493089" y="2146406"/>
            <a:ext cx="1891112" cy="1891112"/>
            <a:chOff x="361950" y="1317484"/>
            <a:chExt cx="1390650" cy="1390650"/>
          </a:xfrm>
        </p:grpSpPr>
        <p:grpSp>
          <p:nvGrpSpPr>
            <p:cNvPr id="7" name="Group 4"/>
            <p:cNvGrpSpPr>
              <a:grpSpLocks noChangeAspect="1"/>
            </p:cNvGrpSpPr>
            <p:nvPr/>
          </p:nvGrpSpPr>
          <p:grpSpPr bwMode="auto">
            <a:xfrm>
              <a:off x="796846" y="1800473"/>
              <a:ext cx="543828" cy="688976"/>
              <a:chOff x="2599" y="1264"/>
              <a:chExt cx="562" cy="712"/>
            </a:xfrm>
          </p:grpSpPr>
          <p:sp>
            <p:nvSpPr>
              <p:cNvPr id="9" name="Freeform 5"/>
              <p:cNvSpPr>
                <a:spLocks noEditPoints="1"/>
              </p:cNvSpPr>
              <p:nvPr/>
            </p:nvSpPr>
            <p:spPr bwMode="auto">
              <a:xfrm>
                <a:off x="2786" y="1501"/>
                <a:ext cx="375" cy="475"/>
              </a:xfrm>
              <a:custGeom>
                <a:avLst/>
                <a:gdLst>
                  <a:gd name="T0" fmla="*/ 241 w 375"/>
                  <a:gd name="T1" fmla="*/ 0 h 475"/>
                  <a:gd name="T2" fmla="*/ 0 w 375"/>
                  <a:gd name="T3" fmla="*/ 0 h 475"/>
                  <a:gd name="T4" fmla="*/ 0 w 375"/>
                  <a:gd name="T5" fmla="*/ 475 h 475"/>
                  <a:gd name="T6" fmla="*/ 375 w 375"/>
                  <a:gd name="T7" fmla="*/ 475 h 475"/>
                  <a:gd name="T8" fmla="*/ 375 w 375"/>
                  <a:gd name="T9" fmla="*/ 131 h 475"/>
                  <a:gd name="T10" fmla="*/ 241 w 375"/>
                  <a:gd name="T11" fmla="*/ 0 h 475"/>
                  <a:gd name="T12" fmla="*/ 241 w 375"/>
                  <a:gd name="T13" fmla="*/ 0 h 475"/>
                  <a:gd name="T14" fmla="*/ 241 w 375"/>
                  <a:gd name="T15" fmla="*/ 0 h 475"/>
                  <a:gd name="T16" fmla="*/ 246 w 375"/>
                  <a:gd name="T17" fmla="*/ 33 h 475"/>
                  <a:gd name="T18" fmla="*/ 339 w 375"/>
                  <a:gd name="T19" fmla="*/ 126 h 475"/>
                  <a:gd name="T20" fmla="*/ 246 w 375"/>
                  <a:gd name="T21" fmla="*/ 126 h 475"/>
                  <a:gd name="T22" fmla="*/ 246 w 375"/>
                  <a:gd name="T23" fmla="*/ 33 h 475"/>
                  <a:gd name="T24" fmla="*/ 246 w 375"/>
                  <a:gd name="T25" fmla="*/ 33 h 475"/>
                  <a:gd name="T26" fmla="*/ 246 w 375"/>
                  <a:gd name="T27" fmla="*/ 33 h 475"/>
                  <a:gd name="T28" fmla="*/ 21 w 375"/>
                  <a:gd name="T29" fmla="*/ 453 h 475"/>
                  <a:gd name="T30" fmla="*/ 21 w 375"/>
                  <a:gd name="T31" fmla="*/ 19 h 475"/>
                  <a:gd name="T32" fmla="*/ 227 w 375"/>
                  <a:gd name="T33" fmla="*/ 19 h 475"/>
                  <a:gd name="T34" fmla="*/ 227 w 375"/>
                  <a:gd name="T35" fmla="*/ 145 h 475"/>
                  <a:gd name="T36" fmla="*/ 353 w 375"/>
                  <a:gd name="T37" fmla="*/ 145 h 475"/>
                  <a:gd name="T38" fmla="*/ 353 w 375"/>
                  <a:gd name="T39" fmla="*/ 453 h 475"/>
                  <a:gd name="T40" fmla="*/ 21 w 375"/>
                  <a:gd name="T41" fmla="*/ 453 h 475"/>
                  <a:gd name="T42" fmla="*/ 21 w 375"/>
                  <a:gd name="T43" fmla="*/ 453 h 475"/>
                  <a:gd name="T44" fmla="*/ 21 w 375"/>
                  <a:gd name="T45" fmla="*/ 453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475">
                    <a:moveTo>
                      <a:pt x="241" y="0"/>
                    </a:moveTo>
                    <a:lnTo>
                      <a:pt x="0" y="0"/>
                    </a:lnTo>
                    <a:lnTo>
                      <a:pt x="0" y="475"/>
                    </a:lnTo>
                    <a:lnTo>
                      <a:pt x="375" y="475"/>
                    </a:lnTo>
                    <a:lnTo>
                      <a:pt x="375" y="131"/>
                    </a:lnTo>
                    <a:lnTo>
                      <a:pt x="241" y="0"/>
                    </a:lnTo>
                    <a:lnTo>
                      <a:pt x="241" y="0"/>
                    </a:lnTo>
                    <a:lnTo>
                      <a:pt x="241" y="0"/>
                    </a:lnTo>
                    <a:close/>
                    <a:moveTo>
                      <a:pt x="246" y="33"/>
                    </a:moveTo>
                    <a:lnTo>
                      <a:pt x="339" y="126"/>
                    </a:lnTo>
                    <a:lnTo>
                      <a:pt x="246" y="126"/>
                    </a:lnTo>
                    <a:lnTo>
                      <a:pt x="246" y="33"/>
                    </a:lnTo>
                    <a:lnTo>
                      <a:pt x="246" y="33"/>
                    </a:lnTo>
                    <a:lnTo>
                      <a:pt x="246" y="33"/>
                    </a:lnTo>
                    <a:close/>
                    <a:moveTo>
                      <a:pt x="21" y="453"/>
                    </a:moveTo>
                    <a:lnTo>
                      <a:pt x="21" y="19"/>
                    </a:lnTo>
                    <a:lnTo>
                      <a:pt x="227" y="19"/>
                    </a:lnTo>
                    <a:lnTo>
                      <a:pt x="227" y="145"/>
                    </a:lnTo>
                    <a:lnTo>
                      <a:pt x="353" y="145"/>
                    </a:lnTo>
                    <a:lnTo>
                      <a:pt x="353" y="453"/>
                    </a:lnTo>
                    <a:lnTo>
                      <a:pt x="21" y="453"/>
                    </a:lnTo>
                    <a:lnTo>
                      <a:pt x="21" y="453"/>
                    </a:lnTo>
                    <a:lnTo>
                      <a:pt x="21" y="453"/>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 name="Freeform 6"/>
              <p:cNvSpPr>
                <a:spLocks noEditPoints="1"/>
              </p:cNvSpPr>
              <p:nvPr/>
            </p:nvSpPr>
            <p:spPr bwMode="auto">
              <a:xfrm>
                <a:off x="2599" y="1264"/>
                <a:ext cx="373" cy="473"/>
              </a:xfrm>
              <a:custGeom>
                <a:avLst/>
                <a:gdLst>
                  <a:gd name="T0" fmla="*/ 242 w 373"/>
                  <a:gd name="T1" fmla="*/ 0 h 473"/>
                  <a:gd name="T2" fmla="*/ 0 w 373"/>
                  <a:gd name="T3" fmla="*/ 0 h 473"/>
                  <a:gd name="T4" fmla="*/ 0 w 373"/>
                  <a:gd name="T5" fmla="*/ 473 h 473"/>
                  <a:gd name="T6" fmla="*/ 168 w 373"/>
                  <a:gd name="T7" fmla="*/ 473 h 473"/>
                  <a:gd name="T8" fmla="*/ 168 w 373"/>
                  <a:gd name="T9" fmla="*/ 454 h 473"/>
                  <a:gd name="T10" fmla="*/ 22 w 373"/>
                  <a:gd name="T11" fmla="*/ 454 h 473"/>
                  <a:gd name="T12" fmla="*/ 22 w 373"/>
                  <a:gd name="T13" fmla="*/ 19 h 473"/>
                  <a:gd name="T14" fmla="*/ 227 w 373"/>
                  <a:gd name="T15" fmla="*/ 19 h 473"/>
                  <a:gd name="T16" fmla="*/ 227 w 373"/>
                  <a:gd name="T17" fmla="*/ 146 h 473"/>
                  <a:gd name="T18" fmla="*/ 354 w 373"/>
                  <a:gd name="T19" fmla="*/ 146 h 473"/>
                  <a:gd name="T20" fmla="*/ 354 w 373"/>
                  <a:gd name="T21" fmla="*/ 215 h 473"/>
                  <a:gd name="T22" fmla="*/ 373 w 373"/>
                  <a:gd name="T23" fmla="*/ 215 h 473"/>
                  <a:gd name="T24" fmla="*/ 373 w 373"/>
                  <a:gd name="T25" fmla="*/ 132 h 473"/>
                  <a:gd name="T26" fmla="*/ 242 w 373"/>
                  <a:gd name="T27" fmla="*/ 0 h 473"/>
                  <a:gd name="T28" fmla="*/ 246 w 373"/>
                  <a:gd name="T29" fmla="*/ 127 h 473"/>
                  <a:gd name="T30" fmla="*/ 246 w 373"/>
                  <a:gd name="T31" fmla="*/ 34 h 473"/>
                  <a:gd name="T32" fmla="*/ 340 w 373"/>
                  <a:gd name="T33" fmla="*/ 127 h 473"/>
                  <a:gd name="T34" fmla="*/ 246 w 373"/>
                  <a:gd name="T35" fmla="*/ 127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3" h="473">
                    <a:moveTo>
                      <a:pt x="242" y="0"/>
                    </a:moveTo>
                    <a:lnTo>
                      <a:pt x="0" y="0"/>
                    </a:lnTo>
                    <a:lnTo>
                      <a:pt x="0" y="473"/>
                    </a:lnTo>
                    <a:lnTo>
                      <a:pt x="168" y="473"/>
                    </a:lnTo>
                    <a:lnTo>
                      <a:pt x="168" y="454"/>
                    </a:lnTo>
                    <a:lnTo>
                      <a:pt x="22" y="454"/>
                    </a:lnTo>
                    <a:lnTo>
                      <a:pt x="22" y="19"/>
                    </a:lnTo>
                    <a:lnTo>
                      <a:pt x="227" y="19"/>
                    </a:lnTo>
                    <a:lnTo>
                      <a:pt x="227" y="146"/>
                    </a:lnTo>
                    <a:lnTo>
                      <a:pt x="354" y="146"/>
                    </a:lnTo>
                    <a:lnTo>
                      <a:pt x="354" y="215"/>
                    </a:lnTo>
                    <a:lnTo>
                      <a:pt x="373" y="215"/>
                    </a:lnTo>
                    <a:lnTo>
                      <a:pt x="373" y="132"/>
                    </a:lnTo>
                    <a:lnTo>
                      <a:pt x="242" y="0"/>
                    </a:lnTo>
                    <a:close/>
                    <a:moveTo>
                      <a:pt x="246" y="127"/>
                    </a:moveTo>
                    <a:lnTo>
                      <a:pt x="246" y="34"/>
                    </a:lnTo>
                    <a:lnTo>
                      <a:pt x="340" y="127"/>
                    </a:lnTo>
                    <a:lnTo>
                      <a:pt x="246" y="12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24" name="Rectangle 23"/>
            <p:cNvSpPr/>
            <p:nvPr/>
          </p:nvSpPr>
          <p:spPr>
            <a:xfrm>
              <a:off x="361950" y="1317484"/>
              <a:ext cx="1390650" cy="1390650"/>
            </a:xfrm>
            <a:prstGeom prst="rect">
              <a:avLst/>
            </a:prstGeom>
            <a:noFill/>
            <a:ln w="38100" cap="sq">
              <a:solidFill>
                <a:srgbClr val="0078D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24347" rIns="0" bIns="149217" numCol="1" spcCol="0" rtlCol="0" fromWordArt="0" anchor="t" anchorCtr="0" forceAA="0" compatLnSpc="1">
              <a:prstTxWarp prst="textNoShape">
                <a:avLst/>
              </a:prstTxWarp>
              <a:noAutofit/>
            </a:bodyPr>
            <a:lstStyle/>
            <a:p>
              <a:pPr>
                <a:lnSpc>
                  <a:spcPct val="90000"/>
                </a:lnSpc>
                <a:spcBef>
                  <a:spcPts val="816"/>
                </a:spcBef>
              </a:pPr>
              <a:endParaRPr lang="en-US" sz="1224" dirty="0">
                <a:solidFill>
                  <a:schemeClr val="accent1"/>
                </a:solidFill>
              </a:endParaRPr>
            </a:p>
          </p:txBody>
        </p:sp>
        <p:cxnSp>
          <p:nvCxnSpPr>
            <p:cNvPr id="27" name="Straight Connector 26"/>
            <p:cNvCxnSpPr/>
            <p:nvPr/>
          </p:nvCxnSpPr>
          <p:spPr>
            <a:xfrm>
              <a:off x="361950" y="1598798"/>
              <a:ext cx="139065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3449201" y="2146406"/>
            <a:ext cx="1891112" cy="1891112"/>
            <a:chOff x="2187496" y="1317484"/>
            <a:chExt cx="1390650" cy="1390650"/>
          </a:xfrm>
        </p:grpSpPr>
        <p:sp>
          <p:nvSpPr>
            <p:cNvPr id="26" name="Rectangle 25"/>
            <p:cNvSpPr/>
            <p:nvPr/>
          </p:nvSpPr>
          <p:spPr>
            <a:xfrm>
              <a:off x="2187496" y="1317484"/>
              <a:ext cx="1390650" cy="1390650"/>
            </a:xfrm>
            <a:prstGeom prst="rect">
              <a:avLst/>
            </a:prstGeom>
            <a:noFill/>
            <a:ln w="38100" cap="sq">
              <a:solidFill>
                <a:srgbClr val="0078D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90000"/>
                </a:lnSpc>
                <a:spcBef>
                  <a:spcPts val="816"/>
                </a:spcBef>
              </a:pPr>
              <a:r>
                <a:rPr lang="en-US" sz="4352" dirty="0">
                  <a:gradFill>
                    <a:gsLst>
                      <a:gs pos="9740">
                        <a:srgbClr val="0078D7"/>
                      </a:gs>
                      <a:gs pos="43000">
                        <a:srgbClr val="0078D7"/>
                      </a:gs>
                    </a:gsLst>
                    <a:lin ang="5400000" scaled="1"/>
                  </a:gradFill>
                </a:rPr>
                <a:t>C:\&gt;_</a:t>
              </a:r>
            </a:p>
          </p:txBody>
        </p:sp>
        <p:cxnSp>
          <p:nvCxnSpPr>
            <p:cNvPr id="29" name="Straight Connector 28"/>
            <p:cNvCxnSpPr/>
            <p:nvPr/>
          </p:nvCxnSpPr>
          <p:spPr>
            <a:xfrm>
              <a:off x="2187496" y="1598798"/>
              <a:ext cx="139065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6405313" y="2146406"/>
            <a:ext cx="1891112" cy="1891112"/>
            <a:chOff x="4171950" y="1317484"/>
            <a:chExt cx="1390650" cy="1390650"/>
          </a:xfrm>
        </p:grpSpPr>
        <p:grpSp>
          <p:nvGrpSpPr>
            <p:cNvPr id="32" name="Group 31"/>
            <p:cNvGrpSpPr/>
            <p:nvPr/>
          </p:nvGrpSpPr>
          <p:grpSpPr>
            <a:xfrm>
              <a:off x="4171950" y="1317484"/>
              <a:ext cx="1390650" cy="1390650"/>
              <a:chOff x="361950" y="1317484"/>
              <a:chExt cx="1390650" cy="1390650"/>
            </a:xfrm>
          </p:grpSpPr>
          <p:sp>
            <p:nvSpPr>
              <p:cNvPr id="34" name="Rectangle 33"/>
              <p:cNvSpPr/>
              <p:nvPr/>
            </p:nvSpPr>
            <p:spPr>
              <a:xfrm>
                <a:off x="361950" y="1317484"/>
                <a:ext cx="1390650" cy="1390650"/>
              </a:xfrm>
              <a:prstGeom prst="rect">
                <a:avLst/>
              </a:prstGeom>
              <a:noFill/>
              <a:ln w="38100" cap="sq">
                <a:solidFill>
                  <a:srgbClr val="0078D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24347" rIns="0" bIns="149217" numCol="1" spcCol="0" rtlCol="0" fromWordArt="0" anchor="t" anchorCtr="0" forceAA="0" compatLnSpc="1">
                <a:prstTxWarp prst="textNoShape">
                  <a:avLst/>
                </a:prstTxWarp>
                <a:noAutofit/>
              </a:bodyPr>
              <a:lstStyle/>
              <a:p>
                <a:pPr>
                  <a:lnSpc>
                    <a:spcPct val="90000"/>
                  </a:lnSpc>
                  <a:spcBef>
                    <a:spcPts val="816"/>
                  </a:spcBef>
                </a:pPr>
                <a:endParaRPr lang="en-US" sz="1224" dirty="0">
                  <a:solidFill>
                    <a:schemeClr val="accent1"/>
                  </a:solidFill>
                </a:endParaRPr>
              </a:p>
            </p:txBody>
          </p:sp>
          <p:cxnSp>
            <p:nvCxnSpPr>
              <p:cNvPr id="35" name="Straight Connector 34"/>
              <p:cNvCxnSpPr/>
              <p:nvPr/>
            </p:nvCxnSpPr>
            <p:spPr>
              <a:xfrm>
                <a:off x="361950" y="1598798"/>
                <a:ext cx="139065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9" name="Freeform 5"/>
            <p:cNvSpPr>
              <a:spLocks noEditPoints="1"/>
            </p:cNvSpPr>
            <p:nvPr/>
          </p:nvSpPr>
          <p:spPr bwMode="auto">
            <a:xfrm>
              <a:off x="4252504" y="1384432"/>
              <a:ext cx="162186" cy="163050"/>
            </a:xfrm>
            <a:custGeom>
              <a:avLst/>
              <a:gdLst>
                <a:gd name="T0" fmla="*/ 282 w 376"/>
                <a:gd name="T1" fmla="*/ 0 h 378"/>
                <a:gd name="T2" fmla="*/ 132 w 376"/>
                <a:gd name="T3" fmla="*/ 149 h 378"/>
                <a:gd name="T4" fmla="*/ 38 w 376"/>
                <a:gd name="T5" fmla="*/ 75 h 378"/>
                <a:gd name="T6" fmla="*/ 0 w 376"/>
                <a:gd name="T7" fmla="*/ 94 h 378"/>
                <a:gd name="T8" fmla="*/ 0 w 376"/>
                <a:gd name="T9" fmla="*/ 282 h 378"/>
                <a:gd name="T10" fmla="*/ 38 w 376"/>
                <a:gd name="T11" fmla="*/ 301 h 378"/>
                <a:gd name="T12" fmla="*/ 132 w 376"/>
                <a:gd name="T13" fmla="*/ 229 h 378"/>
                <a:gd name="T14" fmla="*/ 282 w 376"/>
                <a:gd name="T15" fmla="*/ 378 h 378"/>
                <a:gd name="T16" fmla="*/ 376 w 376"/>
                <a:gd name="T17" fmla="*/ 339 h 378"/>
                <a:gd name="T18" fmla="*/ 376 w 376"/>
                <a:gd name="T19" fmla="*/ 36 h 378"/>
                <a:gd name="T20" fmla="*/ 282 w 376"/>
                <a:gd name="T21" fmla="*/ 0 h 378"/>
                <a:gd name="T22" fmla="*/ 282 w 376"/>
                <a:gd name="T23" fmla="*/ 0 h 378"/>
                <a:gd name="T24" fmla="*/ 282 w 376"/>
                <a:gd name="T25" fmla="*/ 0 h 378"/>
                <a:gd name="T26" fmla="*/ 38 w 376"/>
                <a:gd name="T27" fmla="*/ 243 h 378"/>
                <a:gd name="T28" fmla="*/ 38 w 376"/>
                <a:gd name="T29" fmla="*/ 133 h 378"/>
                <a:gd name="T30" fmla="*/ 94 w 376"/>
                <a:gd name="T31" fmla="*/ 188 h 378"/>
                <a:gd name="T32" fmla="*/ 38 w 376"/>
                <a:gd name="T33" fmla="*/ 243 h 378"/>
                <a:gd name="T34" fmla="*/ 38 w 376"/>
                <a:gd name="T35" fmla="*/ 243 h 378"/>
                <a:gd name="T36" fmla="*/ 38 w 376"/>
                <a:gd name="T37" fmla="*/ 243 h 378"/>
                <a:gd name="T38" fmla="*/ 183 w 376"/>
                <a:gd name="T39" fmla="*/ 188 h 378"/>
                <a:gd name="T40" fmla="*/ 282 w 376"/>
                <a:gd name="T41" fmla="*/ 111 h 378"/>
                <a:gd name="T42" fmla="*/ 282 w 376"/>
                <a:gd name="T43" fmla="*/ 265 h 378"/>
                <a:gd name="T44" fmla="*/ 183 w 376"/>
                <a:gd name="T45" fmla="*/ 188 h 378"/>
                <a:gd name="T46" fmla="*/ 183 w 376"/>
                <a:gd name="T47" fmla="*/ 188 h 378"/>
                <a:gd name="T48" fmla="*/ 183 w 376"/>
                <a:gd name="T49" fmla="*/ 18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6" h="378">
                  <a:moveTo>
                    <a:pt x="282" y="0"/>
                  </a:moveTo>
                  <a:lnTo>
                    <a:pt x="132" y="149"/>
                  </a:lnTo>
                  <a:lnTo>
                    <a:pt x="38" y="75"/>
                  </a:lnTo>
                  <a:lnTo>
                    <a:pt x="0" y="94"/>
                  </a:lnTo>
                  <a:lnTo>
                    <a:pt x="0" y="282"/>
                  </a:lnTo>
                  <a:lnTo>
                    <a:pt x="38" y="301"/>
                  </a:lnTo>
                  <a:lnTo>
                    <a:pt x="132" y="229"/>
                  </a:lnTo>
                  <a:lnTo>
                    <a:pt x="282" y="378"/>
                  </a:lnTo>
                  <a:lnTo>
                    <a:pt x="376" y="339"/>
                  </a:lnTo>
                  <a:lnTo>
                    <a:pt x="376" y="36"/>
                  </a:lnTo>
                  <a:lnTo>
                    <a:pt x="282" y="0"/>
                  </a:lnTo>
                  <a:lnTo>
                    <a:pt x="282" y="0"/>
                  </a:lnTo>
                  <a:lnTo>
                    <a:pt x="282" y="0"/>
                  </a:lnTo>
                  <a:close/>
                  <a:moveTo>
                    <a:pt x="38" y="243"/>
                  </a:moveTo>
                  <a:lnTo>
                    <a:pt x="38" y="133"/>
                  </a:lnTo>
                  <a:lnTo>
                    <a:pt x="94" y="188"/>
                  </a:lnTo>
                  <a:lnTo>
                    <a:pt x="38" y="243"/>
                  </a:lnTo>
                  <a:lnTo>
                    <a:pt x="38" y="243"/>
                  </a:lnTo>
                  <a:lnTo>
                    <a:pt x="38" y="243"/>
                  </a:lnTo>
                  <a:close/>
                  <a:moveTo>
                    <a:pt x="183" y="188"/>
                  </a:moveTo>
                  <a:lnTo>
                    <a:pt x="282" y="111"/>
                  </a:lnTo>
                  <a:lnTo>
                    <a:pt x="282" y="265"/>
                  </a:lnTo>
                  <a:lnTo>
                    <a:pt x="183" y="188"/>
                  </a:lnTo>
                  <a:lnTo>
                    <a:pt x="183" y="188"/>
                  </a:lnTo>
                  <a:lnTo>
                    <a:pt x="183" y="188"/>
                  </a:lnTo>
                  <a:close/>
                </a:path>
              </a:pathLst>
            </a:custGeom>
            <a:solidFill>
              <a:srgbClr val="5C2D91"/>
            </a:solidFill>
            <a:ln>
              <a:noFill/>
            </a:ln>
          </p:spPr>
          <p:txBody>
            <a:bodyPr vert="horz" wrap="square" lIns="124347" tIns="62174" rIns="124347" bIns="62174" numCol="1" anchor="t" anchorCtr="0" compatLnSpc="1">
              <a:prstTxWarp prst="textNoShape">
                <a:avLst/>
              </a:prstTxWarp>
            </a:bodyPr>
            <a:lstStyle/>
            <a:p>
              <a:endParaRPr lang="en-US" sz="2448"/>
            </a:p>
          </p:txBody>
        </p:sp>
        <p:sp>
          <p:nvSpPr>
            <p:cNvPr id="31" name="Rectangle 30"/>
            <p:cNvSpPr/>
            <p:nvPr/>
          </p:nvSpPr>
          <p:spPr>
            <a:xfrm>
              <a:off x="4333597" y="1731108"/>
              <a:ext cx="941788" cy="45719"/>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40" name="Rectangle 39"/>
            <p:cNvSpPr/>
            <p:nvPr/>
          </p:nvSpPr>
          <p:spPr>
            <a:xfrm>
              <a:off x="4333597" y="1843254"/>
              <a:ext cx="855818" cy="45719"/>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41" name="Rectangle 40"/>
            <p:cNvSpPr/>
            <p:nvPr/>
          </p:nvSpPr>
          <p:spPr>
            <a:xfrm>
              <a:off x="4333597" y="2043530"/>
              <a:ext cx="54320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44" name="Rectangle 43"/>
            <p:cNvSpPr/>
            <p:nvPr/>
          </p:nvSpPr>
          <p:spPr>
            <a:xfrm>
              <a:off x="4333597" y="2152696"/>
              <a:ext cx="664341" cy="45719"/>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45" name="Rectangle 44"/>
            <p:cNvSpPr/>
            <p:nvPr/>
          </p:nvSpPr>
          <p:spPr>
            <a:xfrm>
              <a:off x="4333597" y="2264378"/>
              <a:ext cx="85581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46" name="Rectangle 45"/>
            <p:cNvSpPr/>
            <p:nvPr/>
          </p:nvSpPr>
          <p:spPr>
            <a:xfrm>
              <a:off x="4333597" y="2443730"/>
              <a:ext cx="855818" cy="45719"/>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grpSp>
        <p:nvGrpSpPr>
          <p:cNvPr id="61" name="Group 60"/>
          <p:cNvGrpSpPr/>
          <p:nvPr/>
        </p:nvGrpSpPr>
        <p:grpSpPr>
          <a:xfrm>
            <a:off x="9361425" y="2146406"/>
            <a:ext cx="2571812" cy="2082467"/>
            <a:chOff x="6982621" y="1317484"/>
            <a:chExt cx="1891210" cy="1531365"/>
          </a:xfrm>
        </p:grpSpPr>
        <p:grpSp>
          <p:nvGrpSpPr>
            <p:cNvPr id="47" name="Group 46"/>
            <p:cNvGrpSpPr/>
            <p:nvPr/>
          </p:nvGrpSpPr>
          <p:grpSpPr>
            <a:xfrm>
              <a:off x="6982621" y="1317484"/>
              <a:ext cx="1390650" cy="1390650"/>
              <a:chOff x="361950" y="1317484"/>
              <a:chExt cx="1390650" cy="1390650"/>
            </a:xfrm>
          </p:grpSpPr>
          <p:sp>
            <p:nvSpPr>
              <p:cNvPr id="48" name="Rectangle 47"/>
              <p:cNvSpPr/>
              <p:nvPr/>
            </p:nvSpPr>
            <p:spPr>
              <a:xfrm>
                <a:off x="361950" y="1317484"/>
                <a:ext cx="1390650" cy="1390650"/>
              </a:xfrm>
              <a:prstGeom prst="rect">
                <a:avLst/>
              </a:prstGeom>
              <a:noFill/>
              <a:ln w="38100" cap="sq">
                <a:solidFill>
                  <a:srgbClr val="0078D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24347" rIns="0" bIns="149217" numCol="1" spcCol="0" rtlCol="0" fromWordArt="0" anchor="t" anchorCtr="0" forceAA="0" compatLnSpc="1">
                <a:prstTxWarp prst="textNoShape">
                  <a:avLst/>
                </a:prstTxWarp>
                <a:noAutofit/>
              </a:bodyPr>
              <a:lstStyle/>
              <a:p>
                <a:pPr>
                  <a:lnSpc>
                    <a:spcPct val="90000"/>
                  </a:lnSpc>
                  <a:spcBef>
                    <a:spcPts val="816"/>
                  </a:spcBef>
                </a:pPr>
                <a:endParaRPr lang="en-US" sz="1224" dirty="0">
                  <a:solidFill>
                    <a:schemeClr val="accent1"/>
                  </a:solidFill>
                </a:endParaRPr>
              </a:p>
            </p:txBody>
          </p:sp>
          <p:cxnSp>
            <p:nvCxnSpPr>
              <p:cNvPr id="49" name="Straight Connector 48"/>
              <p:cNvCxnSpPr/>
              <p:nvPr/>
            </p:nvCxnSpPr>
            <p:spPr>
              <a:xfrm>
                <a:off x="684167" y="1598798"/>
                <a:ext cx="10515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4" name="Straight Connector 3"/>
            <p:cNvCxnSpPr/>
            <p:nvPr/>
          </p:nvCxnSpPr>
          <p:spPr>
            <a:xfrm>
              <a:off x="7304838" y="1317484"/>
              <a:ext cx="0" cy="139065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122955" y="1739513"/>
              <a:ext cx="750876" cy="1109336"/>
            </a:xfrm>
            <a:prstGeom prst="rect">
              <a:avLst/>
            </a:prstGeom>
            <a:solidFill>
              <a:schemeClr val="bg1"/>
            </a:solidFill>
            <a:ln w="38100" cap="sq">
              <a:solidFill>
                <a:srgbClr val="0078D7"/>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9217" tIns="124347" rIns="0" bIns="149217" numCol="1" spcCol="0" rtlCol="0" fromWordArt="0" anchor="t" anchorCtr="0" forceAA="0" compatLnSpc="1">
              <a:prstTxWarp prst="textNoShape">
                <a:avLst/>
              </a:prstTxWarp>
              <a:noAutofit/>
            </a:bodyPr>
            <a:lstStyle/>
            <a:p>
              <a:pPr>
                <a:lnSpc>
                  <a:spcPct val="90000"/>
                </a:lnSpc>
                <a:spcBef>
                  <a:spcPts val="816"/>
                </a:spcBef>
              </a:pPr>
              <a:endParaRPr lang="en-US" sz="1224" dirty="0">
                <a:solidFill>
                  <a:schemeClr val="accent1"/>
                </a:solidFill>
              </a:endParaRPr>
            </a:p>
          </p:txBody>
        </p:sp>
        <p:cxnSp>
          <p:nvCxnSpPr>
            <p:cNvPr id="8" name="Straight Connector 7"/>
            <p:cNvCxnSpPr/>
            <p:nvPr/>
          </p:nvCxnSpPr>
          <p:spPr>
            <a:xfrm>
              <a:off x="8122955" y="1925345"/>
              <a:ext cx="75087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192273" y="1800800"/>
              <a:ext cx="148772" cy="78464"/>
              <a:chOff x="6156404" y="3729318"/>
              <a:chExt cx="148772" cy="78464"/>
            </a:xfrm>
          </p:grpSpPr>
          <p:cxnSp>
            <p:nvCxnSpPr>
              <p:cNvPr id="18" name="Straight Connector 17"/>
              <p:cNvCxnSpPr/>
              <p:nvPr/>
            </p:nvCxnSpPr>
            <p:spPr>
              <a:xfrm>
                <a:off x="6156404" y="3729318"/>
                <a:ext cx="1487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156404" y="3768550"/>
                <a:ext cx="1487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156404" y="3807782"/>
                <a:ext cx="1487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7075308" y="1426725"/>
              <a:ext cx="148772" cy="78464"/>
              <a:chOff x="6156404" y="3729318"/>
              <a:chExt cx="148772" cy="78464"/>
            </a:xfrm>
          </p:grpSpPr>
          <p:cxnSp>
            <p:nvCxnSpPr>
              <p:cNvPr id="53" name="Straight Connector 52"/>
              <p:cNvCxnSpPr/>
              <p:nvPr/>
            </p:nvCxnSpPr>
            <p:spPr>
              <a:xfrm>
                <a:off x="6156404" y="3729318"/>
                <a:ext cx="1487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156404" y="3768550"/>
                <a:ext cx="1487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156404" y="3807782"/>
                <a:ext cx="1487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Freeform 5"/>
            <p:cNvSpPr>
              <a:spLocks/>
            </p:cNvSpPr>
            <p:nvPr/>
          </p:nvSpPr>
          <p:spPr bwMode="auto">
            <a:xfrm>
              <a:off x="7605201" y="1968346"/>
              <a:ext cx="371475" cy="252413"/>
            </a:xfrm>
            <a:custGeom>
              <a:avLst/>
              <a:gdLst>
                <a:gd name="T0" fmla="*/ 0 w 234"/>
                <a:gd name="T1" fmla="*/ 80 h 159"/>
                <a:gd name="T2" fmla="*/ 78 w 234"/>
                <a:gd name="T3" fmla="*/ 159 h 159"/>
                <a:gd name="T4" fmla="*/ 234 w 234"/>
                <a:gd name="T5" fmla="*/ 0 h 159"/>
              </a:gdLst>
              <a:ahLst/>
              <a:cxnLst>
                <a:cxn ang="0">
                  <a:pos x="T0" y="T1"/>
                </a:cxn>
                <a:cxn ang="0">
                  <a:pos x="T2" y="T3"/>
                </a:cxn>
                <a:cxn ang="0">
                  <a:pos x="T4" y="T5"/>
                </a:cxn>
              </a:cxnLst>
              <a:rect l="0" t="0" r="r" b="b"/>
              <a:pathLst>
                <a:path w="234" h="159">
                  <a:moveTo>
                    <a:pt x="0" y="80"/>
                  </a:moveTo>
                  <a:lnTo>
                    <a:pt x="78" y="159"/>
                  </a:lnTo>
                  <a:lnTo>
                    <a:pt x="234" y="0"/>
                  </a:lnTo>
                </a:path>
              </a:pathLst>
            </a:custGeom>
            <a:noFill/>
            <a:ln w="38100" cap="flat">
              <a:solidFill>
                <a:srgbClr val="107C1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sp>
          <p:nvSpPr>
            <p:cNvPr id="56" name="Freeform 5"/>
            <p:cNvSpPr>
              <a:spLocks/>
            </p:cNvSpPr>
            <p:nvPr/>
          </p:nvSpPr>
          <p:spPr bwMode="auto">
            <a:xfrm>
              <a:off x="8312655" y="2205267"/>
              <a:ext cx="371475" cy="252413"/>
            </a:xfrm>
            <a:custGeom>
              <a:avLst/>
              <a:gdLst>
                <a:gd name="T0" fmla="*/ 0 w 234"/>
                <a:gd name="T1" fmla="*/ 80 h 159"/>
                <a:gd name="T2" fmla="*/ 78 w 234"/>
                <a:gd name="T3" fmla="*/ 159 h 159"/>
                <a:gd name="T4" fmla="*/ 234 w 234"/>
                <a:gd name="T5" fmla="*/ 0 h 159"/>
              </a:gdLst>
              <a:ahLst/>
              <a:cxnLst>
                <a:cxn ang="0">
                  <a:pos x="T0" y="T1"/>
                </a:cxn>
                <a:cxn ang="0">
                  <a:pos x="T2" y="T3"/>
                </a:cxn>
                <a:cxn ang="0">
                  <a:pos x="T4" y="T5"/>
                </a:cxn>
              </a:cxnLst>
              <a:rect l="0" t="0" r="r" b="b"/>
              <a:pathLst>
                <a:path w="234" h="159">
                  <a:moveTo>
                    <a:pt x="0" y="80"/>
                  </a:moveTo>
                  <a:lnTo>
                    <a:pt x="78" y="159"/>
                  </a:lnTo>
                  <a:lnTo>
                    <a:pt x="234" y="0"/>
                  </a:lnTo>
                </a:path>
              </a:pathLst>
            </a:custGeom>
            <a:noFill/>
            <a:ln w="38100" cap="flat">
              <a:solidFill>
                <a:srgbClr val="107C1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grpSp>
      <p:sp>
        <p:nvSpPr>
          <p:cNvPr id="57" name="TextBox 56"/>
          <p:cNvSpPr txBox="1"/>
          <p:nvPr/>
        </p:nvSpPr>
        <p:spPr>
          <a:xfrm>
            <a:off x="495472" y="4111730"/>
            <a:ext cx="1927001" cy="689147"/>
          </a:xfrm>
          <a:prstGeom prst="rect">
            <a:avLst/>
          </a:prstGeom>
          <a:noFill/>
        </p:spPr>
        <p:txBody>
          <a:bodyPr wrap="square" lIns="186521" tIns="149217" rIns="186521" bIns="149217" rtlCol="0">
            <a:spAutoFit/>
          </a:bodyPr>
          <a:lstStyle/>
          <a:p>
            <a:pPr algn="ctr">
              <a:lnSpc>
                <a:spcPct val="90000"/>
              </a:lnSpc>
              <a:spcBef>
                <a:spcPts val="816"/>
              </a:spcBef>
            </a:pPr>
            <a:r>
              <a:rPr lang="en-US" sz="2800" dirty="0">
                <a:gradFill>
                  <a:gsLst>
                    <a:gs pos="10606">
                      <a:schemeClr val="tx1"/>
                    </a:gs>
                    <a:gs pos="40000">
                      <a:schemeClr val="tx1"/>
                    </a:gs>
                  </a:gsLst>
                  <a:lin ang="5400000" scaled="1"/>
                </a:gradFill>
              </a:rPr>
              <a:t>Copy</a:t>
            </a:r>
          </a:p>
        </p:txBody>
      </p:sp>
      <p:sp>
        <p:nvSpPr>
          <p:cNvPr id="58" name="TextBox 57"/>
          <p:cNvSpPr txBox="1"/>
          <p:nvPr/>
        </p:nvSpPr>
        <p:spPr>
          <a:xfrm>
            <a:off x="3449201" y="4111730"/>
            <a:ext cx="1929384" cy="689147"/>
          </a:xfrm>
          <a:prstGeom prst="rect">
            <a:avLst/>
          </a:prstGeom>
          <a:noFill/>
        </p:spPr>
        <p:txBody>
          <a:bodyPr wrap="square" lIns="186521" tIns="149217" rIns="186521" bIns="149217" rtlCol="0">
            <a:spAutoFit/>
          </a:bodyPr>
          <a:lstStyle/>
          <a:p>
            <a:pPr algn="ctr">
              <a:lnSpc>
                <a:spcPct val="90000"/>
              </a:lnSpc>
              <a:spcBef>
                <a:spcPts val="816"/>
              </a:spcBef>
            </a:pPr>
            <a:r>
              <a:rPr lang="en-US" sz="2800" dirty="0">
                <a:gradFill>
                  <a:gsLst>
                    <a:gs pos="10606">
                      <a:schemeClr val="tx1"/>
                    </a:gs>
                    <a:gs pos="40000">
                      <a:schemeClr val="tx1"/>
                    </a:gs>
                  </a:gsLst>
                  <a:lin ang="5400000" scaled="1"/>
                </a:gradFill>
              </a:rPr>
              <a:t>Run</a:t>
            </a:r>
          </a:p>
        </p:txBody>
      </p:sp>
      <p:sp>
        <p:nvSpPr>
          <p:cNvPr id="59" name="TextBox 58"/>
          <p:cNvSpPr txBox="1"/>
          <p:nvPr/>
        </p:nvSpPr>
        <p:spPr>
          <a:xfrm>
            <a:off x="6405313" y="4111730"/>
            <a:ext cx="1929384" cy="689147"/>
          </a:xfrm>
          <a:prstGeom prst="rect">
            <a:avLst/>
          </a:prstGeom>
          <a:noFill/>
        </p:spPr>
        <p:txBody>
          <a:bodyPr wrap="square" lIns="186521" tIns="149217" rIns="186521" bIns="149217" rtlCol="0">
            <a:spAutoFit/>
          </a:bodyPr>
          <a:lstStyle/>
          <a:p>
            <a:pPr algn="ctr">
              <a:lnSpc>
                <a:spcPct val="90000"/>
              </a:lnSpc>
              <a:spcBef>
                <a:spcPts val="816"/>
              </a:spcBef>
            </a:pPr>
            <a:r>
              <a:rPr lang="en-US" sz="2800" dirty="0">
                <a:gradFill>
                  <a:gsLst>
                    <a:gs pos="10606">
                      <a:schemeClr val="tx1"/>
                    </a:gs>
                    <a:gs pos="40000">
                      <a:schemeClr val="tx1"/>
                    </a:gs>
                  </a:gsLst>
                  <a:lin ang="5400000" scaled="1"/>
                </a:gradFill>
              </a:rPr>
              <a:t>Open</a:t>
            </a:r>
          </a:p>
        </p:txBody>
      </p:sp>
      <p:sp>
        <p:nvSpPr>
          <p:cNvPr id="60" name="TextBox 59"/>
          <p:cNvSpPr txBox="1"/>
          <p:nvPr/>
        </p:nvSpPr>
        <p:spPr>
          <a:xfrm>
            <a:off x="9682639" y="4111730"/>
            <a:ext cx="1929384" cy="689147"/>
          </a:xfrm>
          <a:prstGeom prst="rect">
            <a:avLst/>
          </a:prstGeom>
          <a:noFill/>
        </p:spPr>
        <p:txBody>
          <a:bodyPr wrap="square" lIns="186521" tIns="149217" rIns="186521" bIns="149217" rtlCol="0">
            <a:spAutoFit/>
          </a:bodyPr>
          <a:lstStyle/>
          <a:p>
            <a:pPr algn="ctr">
              <a:lnSpc>
                <a:spcPct val="90000"/>
              </a:lnSpc>
              <a:spcBef>
                <a:spcPts val="816"/>
              </a:spcBef>
            </a:pPr>
            <a:r>
              <a:rPr lang="en-US" sz="2800" dirty="0">
                <a:gradFill>
                  <a:gsLst>
                    <a:gs pos="10606">
                      <a:schemeClr val="tx1"/>
                    </a:gs>
                    <a:gs pos="40000">
                      <a:schemeClr val="tx1"/>
                    </a:gs>
                  </a:gsLst>
                  <a:lin ang="5400000" scaled="1"/>
                </a:gradFill>
              </a:rPr>
              <a:t>Deploy</a:t>
            </a:r>
          </a:p>
        </p:txBody>
      </p:sp>
      <p:sp>
        <p:nvSpPr>
          <p:cNvPr id="62" name="Content Placeholder 3"/>
          <p:cNvSpPr txBox="1">
            <a:spLocks/>
          </p:cNvSpPr>
          <p:nvPr/>
        </p:nvSpPr>
        <p:spPr>
          <a:xfrm>
            <a:off x="274637" y="4594530"/>
            <a:ext cx="2743200" cy="758133"/>
          </a:xfrm>
          <a:prstGeom prst="rect">
            <a:avLst/>
          </a:prstGeom>
        </p:spPr>
        <p:txBody>
          <a:bodyPr vert="horz" lIns="182880" tIns="146304" rIns="182880" bIns="146304" rtlCol="0">
            <a:noAutofit/>
          </a:bodyPr>
          <a:lstStyle>
            <a:lvl1pPr marL="0" indent="0" algn="l" defTabSz="685800" rtl="0" eaLnBrk="1" latinLnBrk="0" hangingPunct="1">
              <a:lnSpc>
                <a:spcPct val="90000"/>
              </a:lnSpc>
              <a:spcBef>
                <a:spcPts val="1800"/>
              </a:spcBef>
              <a:buFont typeface="Arial" panose="020B0604020202020204" pitchFamily="34" charset="0"/>
              <a:buNone/>
              <a:defRPr sz="2800" b="0" kern="1200">
                <a:gradFill>
                  <a:gsLst>
                    <a:gs pos="0">
                      <a:schemeClr val="accent1"/>
                    </a:gs>
                    <a:gs pos="100000">
                      <a:schemeClr val="accent1"/>
                    </a:gs>
                  </a:gsLst>
                  <a:lin ang="5400000" scaled="1"/>
                </a:gradFill>
                <a:latin typeface="+mj-lt"/>
                <a:ea typeface="+mn-ea"/>
                <a:cs typeface="+mn-cs"/>
              </a:defRPr>
            </a:lvl1pPr>
            <a:lvl2pPr marL="0" indent="0" algn="l" defTabSz="685800" rtl="0" eaLnBrk="1" latinLnBrk="0" hangingPunct="1">
              <a:lnSpc>
                <a:spcPct val="90000"/>
              </a:lnSpc>
              <a:spcBef>
                <a:spcPts val="450"/>
              </a:spcBef>
              <a:buFont typeface="Arial" panose="020B0604020202020204" pitchFamily="34" charset="0"/>
              <a:buNone/>
              <a:defRPr sz="1400" kern="1200">
                <a:gradFill>
                  <a:gsLst>
                    <a:gs pos="0">
                      <a:schemeClr val="tx1"/>
                    </a:gs>
                    <a:gs pos="100000">
                      <a:schemeClr val="tx1"/>
                    </a:gs>
                  </a:gsLst>
                  <a:lin ang="5400000" scaled="1"/>
                </a:gra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lvl="1">
              <a:spcBef>
                <a:spcPts val="1224"/>
              </a:spcBef>
            </a:pPr>
            <a:r>
              <a:rPr lang="en-US" sz="1800" dirty="0">
                <a:solidFill>
                  <a:srgbClr val="525252"/>
                </a:solidFill>
              </a:rPr>
              <a:t>Your </a:t>
            </a:r>
            <a:r>
              <a:rPr lang="en-US" sz="1800" dirty="0" err="1">
                <a:solidFill>
                  <a:srgbClr val="525252"/>
                </a:solidFill>
              </a:rPr>
              <a:t>Xcode</a:t>
            </a:r>
            <a:r>
              <a:rPr lang="en-US" sz="1800" dirty="0">
                <a:solidFill>
                  <a:srgbClr val="525252"/>
                </a:solidFill>
              </a:rPr>
              <a:t> project</a:t>
            </a:r>
            <a:br>
              <a:rPr lang="en-US" sz="1800" dirty="0">
                <a:solidFill>
                  <a:srgbClr val="525252"/>
                </a:solidFill>
              </a:rPr>
            </a:br>
            <a:r>
              <a:rPr lang="en-US" sz="1800" dirty="0">
                <a:solidFill>
                  <a:srgbClr val="525252"/>
                </a:solidFill>
              </a:rPr>
              <a:t>to Windows</a:t>
            </a:r>
          </a:p>
        </p:txBody>
      </p:sp>
      <p:sp>
        <p:nvSpPr>
          <p:cNvPr id="63" name="Content Placeholder 3"/>
          <p:cNvSpPr txBox="1">
            <a:spLocks/>
          </p:cNvSpPr>
          <p:nvPr/>
        </p:nvSpPr>
        <p:spPr>
          <a:xfrm>
            <a:off x="3235318" y="4594530"/>
            <a:ext cx="2743200" cy="758133"/>
          </a:xfrm>
          <a:prstGeom prst="rect">
            <a:avLst/>
          </a:prstGeom>
        </p:spPr>
        <p:txBody>
          <a:bodyPr vert="horz" lIns="182880" tIns="146304" rIns="182880" bIns="146304" rtlCol="0">
            <a:noAutofit/>
          </a:bodyPr>
          <a:lstStyle>
            <a:lvl1pPr marL="0" indent="0" algn="l" defTabSz="685800" rtl="0" eaLnBrk="1" latinLnBrk="0" hangingPunct="1">
              <a:lnSpc>
                <a:spcPct val="90000"/>
              </a:lnSpc>
              <a:spcBef>
                <a:spcPts val="1800"/>
              </a:spcBef>
              <a:buFont typeface="Arial" panose="020B0604020202020204" pitchFamily="34" charset="0"/>
              <a:buNone/>
              <a:defRPr sz="2800" b="0" kern="1200">
                <a:gradFill>
                  <a:gsLst>
                    <a:gs pos="0">
                      <a:schemeClr val="accent1"/>
                    </a:gs>
                    <a:gs pos="100000">
                      <a:schemeClr val="accent1"/>
                    </a:gs>
                  </a:gsLst>
                  <a:lin ang="5400000" scaled="1"/>
                </a:gradFill>
                <a:latin typeface="+mj-lt"/>
                <a:ea typeface="+mn-ea"/>
                <a:cs typeface="+mn-cs"/>
              </a:defRPr>
            </a:lvl1pPr>
            <a:lvl2pPr marL="0" indent="0" algn="l" defTabSz="685800" rtl="0" eaLnBrk="1" latinLnBrk="0" hangingPunct="1">
              <a:lnSpc>
                <a:spcPct val="90000"/>
              </a:lnSpc>
              <a:spcBef>
                <a:spcPts val="450"/>
              </a:spcBef>
              <a:buFont typeface="Arial" panose="020B0604020202020204" pitchFamily="34" charset="0"/>
              <a:buNone/>
              <a:defRPr sz="1400" kern="1200">
                <a:gradFill>
                  <a:gsLst>
                    <a:gs pos="0">
                      <a:schemeClr val="tx1"/>
                    </a:gs>
                    <a:gs pos="100000">
                      <a:schemeClr val="tx1"/>
                    </a:gs>
                  </a:gsLst>
                  <a:lin ang="5400000" scaled="1"/>
                </a:gra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lvl="1">
              <a:spcBef>
                <a:spcPts val="1224"/>
              </a:spcBef>
            </a:pPr>
            <a:r>
              <a:rPr lang="en-US" sz="1800" i="1" dirty="0" err="1">
                <a:solidFill>
                  <a:srgbClr val="525252"/>
                </a:solidFill>
              </a:rPr>
              <a:t>vsimporter</a:t>
            </a:r>
            <a:r>
              <a:rPr lang="en-US" sz="1800" dirty="0">
                <a:solidFill>
                  <a:srgbClr val="525252"/>
                </a:solidFill>
              </a:rPr>
              <a:t> from the Command Prompt </a:t>
            </a:r>
          </a:p>
        </p:txBody>
      </p:sp>
      <p:sp>
        <p:nvSpPr>
          <p:cNvPr id="64" name="Content Placeholder 3"/>
          <p:cNvSpPr txBox="1">
            <a:spLocks/>
          </p:cNvSpPr>
          <p:nvPr/>
        </p:nvSpPr>
        <p:spPr>
          <a:xfrm>
            <a:off x="6195999" y="4594530"/>
            <a:ext cx="2743200" cy="758133"/>
          </a:xfrm>
          <a:prstGeom prst="rect">
            <a:avLst/>
          </a:prstGeom>
        </p:spPr>
        <p:txBody>
          <a:bodyPr vert="horz" lIns="182880" tIns="146304" rIns="182880" bIns="146304" rtlCol="0">
            <a:noAutofit/>
          </a:bodyPr>
          <a:lstStyle>
            <a:lvl1pPr marL="0" indent="0" algn="l" defTabSz="685800" rtl="0" eaLnBrk="1" latinLnBrk="0" hangingPunct="1">
              <a:lnSpc>
                <a:spcPct val="90000"/>
              </a:lnSpc>
              <a:spcBef>
                <a:spcPts val="1800"/>
              </a:spcBef>
              <a:buFont typeface="Arial" panose="020B0604020202020204" pitchFamily="34" charset="0"/>
              <a:buNone/>
              <a:defRPr sz="2800" b="0" kern="1200">
                <a:gradFill>
                  <a:gsLst>
                    <a:gs pos="0">
                      <a:schemeClr val="accent1"/>
                    </a:gs>
                    <a:gs pos="100000">
                      <a:schemeClr val="accent1"/>
                    </a:gs>
                  </a:gsLst>
                  <a:lin ang="5400000" scaled="1"/>
                </a:gradFill>
                <a:latin typeface="+mj-lt"/>
                <a:ea typeface="+mn-ea"/>
                <a:cs typeface="+mn-cs"/>
              </a:defRPr>
            </a:lvl1pPr>
            <a:lvl2pPr marL="0" indent="0" algn="l" defTabSz="685800" rtl="0" eaLnBrk="1" latinLnBrk="0" hangingPunct="1">
              <a:lnSpc>
                <a:spcPct val="90000"/>
              </a:lnSpc>
              <a:spcBef>
                <a:spcPts val="450"/>
              </a:spcBef>
              <a:buFont typeface="Arial" panose="020B0604020202020204" pitchFamily="34" charset="0"/>
              <a:buNone/>
              <a:defRPr sz="1400" kern="1200">
                <a:gradFill>
                  <a:gsLst>
                    <a:gs pos="0">
                      <a:schemeClr val="tx1"/>
                    </a:gs>
                    <a:gs pos="100000">
                      <a:schemeClr val="tx1"/>
                    </a:gs>
                  </a:gsLst>
                  <a:lin ang="5400000" scaled="1"/>
                </a:gra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lvl="1">
              <a:spcBef>
                <a:spcPts val="1224"/>
              </a:spcBef>
            </a:pPr>
            <a:r>
              <a:rPr lang="en-US" sz="1800" dirty="0">
                <a:solidFill>
                  <a:srgbClr val="525252"/>
                </a:solidFill>
              </a:rPr>
              <a:t>Project in Visual Studio and make changes in Objective-C </a:t>
            </a:r>
          </a:p>
        </p:txBody>
      </p:sp>
      <p:sp>
        <p:nvSpPr>
          <p:cNvPr id="65" name="Content Placeholder 3"/>
          <p:cNvSpPr txBox="1">
            <a:spLocks/>
          </p:cNvSpPr>
          <p:nvPr/>
        </p:nvSpPr>
        <p:spPr>
          <a:xfrm>
            <a:off x="9156681" y="4594530"/>
            <a:ext cx="2743200" cy="758133"/>
          </a:xfrm>
          <a:prstGeom prst="rect">
            <a:avLst/>
          </a:prstGeom>
        </p:spPr>
        <p:txBody>
          <a:bodyPr vert="horz" lIns="182880" tIns="146304" rIns="182880" bIns="146304" rtlCol="0">
            <a:noAutofit/>
          </a:bodyPr>
          <a:lstStyle>
            <a:lvl1pPr marL="0" indent="0" algn="l" defTabSz="685800" rtl="0" eaLnBrk="1" latinLnBrk="0" hangingPunct="1">
              <a:lnSpc>
                <a:spcPct val="90000"/>
              </a:lnSpc>
              <a:spcBef>
                <a:spcPts val="1800"/>
              </a:spcBef>
              <a:buFont typeface="Arial" panose="020B0604020202020204" pitchFamily="34" charset="0"/>
              <a:buNone/>
              <a:defRPr sz="2800" b="0" kern="1200">
                <a:gradFill>
                  <a:gsLst>
                    <a:gs pos="0">
                      <a:schemeClr val="accent1"/>
                    </a:gs>
                    <a:gs pos="100000">
                      <a:schemeClr val="accent1"/>
                    </a:gs>
                  </a:gsLst>
                  <a:lin ang="5400000" scaled="1"/>
                </a:gradFill>
                <a:latin typeface="+mj-lt"/>
                <a:ea typeface="+mn-ea"/>
                <a:cs typeface="+mn-cs"/>
              </a:defRPr>
            </a:lvl1pPr>
            <a:lvl2pPr marL="0" indent="0" algn="l" defTabSz="685800" rtl="0" eaLnBrk="1" latinLnBrk="0" hangingPunct="1">
              <a:lnSpc>
                <a:spcPct val="90000"/>
              </a:lnSpc>
              <a:spcBef>
                <a:spcPts val="450"/>
              </a:spcBef>
              <a:buFont typeface="Arial" panose="020B0604020202020204" pitchFamily="34" charset="0"/>
              <a:buNone/>
              <a:defRPr sz="1400" kern="1200">
                <a:gradFill>
                  <a:gsLst>
                    <a:gs pos="0">
                      <a:schemeClr val="tx1"/>
                    </a:gs>
                    <a:gs pos="100000">
                      <a:schemeClr val="tx1"/>
                    </a:gs>
                  </a:gsLst>
                  <a:lin ang="5400000" scaled="1"/>
                </a:gra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lvl="1">
              <a:spcBef>
                <a:spcPts val="1224"/>
              </a:spcBef>
            </a:pPr>
            <a:r>
              <a:rPr lang="en-US" sz="1800" dirty="0">
                <a:solidFill>
                  <a:srgbClr val="525252"/>
                </a:solidFill>
              </a:rPr>
              <a:t>To Windows, including mobile and Xbox One</a:t>
            </a:r>
          </a:p>
        </p:txBody>
      </p:sp>
    </p:spTree>
    <p:extLst>
      <p:ext uri="{BB962C8B-B14F-4D97-AF65-F5344CB8AC3E}">
        <p14:creationId xmlns:p14="http://schemas.microsoft.com/office/powerpoint/2010/main" val="10400059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8" y="3954463"/>
            <a:ext cx="8229599" cy="1625060"/>
          </a:xfrm>
        </p:spPr>
        <p:txBody>
          <a:bodyPr/>
          <a:lstStyle/>
          <a:p>
            <a:r>
              <a:rPr lang="en-US" dirty="0"/>
              <a:t>iOS apps to the Universal Windows Platform </a:t>
            </a:r>
            <a:br>
              <a:rPr lang="en-US" dirty="0"/>
            </a:br>
            <a:r>
              <a:rPr lang="en-US" dirty="0"/>
              <a:t>with the Windows Bridge for iOS</a:t>
            </a:r>
          </a:p>
          <a:p>
            <a:endParaRPr lang="en-US" dirty="0"/>
          </a:p>
        </p:txBody>
      </p:sp>
    </p:spTree>
    <p:extLst>
      <p:ext uri="{BB962C8B-B14F-4D97-AF65-F5344CB8AC3E}">
        <p14:creationId xmlns:p14="http://schemas.microsoft.com/office/powerpoint/2010/main" val="3819917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Bridge Image"/>
          <p:cNvGrpSpPr/>
          <p:nvPr/>
        </p:nvGrpSpPr>
        <p:grpSpPr>
          <a:xfrm>
            <a:off x="-63196" y="1191661"/>
            <a:ext cx="12579353" cy="5802864"/>
            <a:chOff x="-57151" y="893954"/>
            <a:chExt cx="9250364" cy="4267199"/>
          </a:xfrm>
        </p:grpSpPr>
        <p:sp>
          <p:nvSpPr>
            <p:cNvPr id="66" name="Rectangle 65"/>
            <p:cNvSpPr/>
            <p:nvPr userDrawn="1"/>
          </p:nvSpPr>
          <p:spPr>
            <a:xfrm>
              <a:off x="-57151" y="4688078"/>
              <a:ext cx="9250364" cy="473075"/>
            </a:xfrm>
            <a:prstGeom prst="rect">
              <a:avLst/>
            </a:prstGeom>
            <a:solidFill>
              <a:srgbClr val="0078D7"/>
            </a:solidFill>
            <a:ln w="12700" cap="flat" cmpd="sng" algn="ctr">
              <a:noFill/>
              <a:prstDash val="solid"/>
              <a:miter lim="800000"/>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1243493">
                <a:lnSpc>
                  <a:spcPct val="90000"/>
                </a:lnSpc>
                <a:spcBef>
                  <a:spcPts val="816"/>
                </a:spcBef>
                <a:defRPr/>
              </a:pPr>
              <a:endParaRPr lang="en-US" sz="2720" kern="0" dirty="0">
                <a:solidFill>
                  <a:prstClr val="white"/>
                </a:solidFill>
                <a:latin typeface="Segoe UI"/>
              </a:endParaRPr>
            </a:p>
          </p:txBody>
        </p:sp>
        <p:grpSp>
          <p:nvGrpSpPr>
            <p:cNvPr id="67" name="Bridge"/>
            <p:cNvGrpSpPr>
              <a:grpSpLocks noChangeAspect="1"/>
            </p:cNvGrpSpPr>
            <p:nvPr userDrawn="1"/>
          </p:nvGrpSpPr>
          <p:grpSpPr bwMode="auto">
            <a:xfrm>
              <a:off x="-57151" y="893954"/>
              <a:ext cx="9250364" cy="3951287"/>
              <a:chOff x="-36" y="791"/>
              <a:chExt cx="5827" cy="2489"/>
            </a:xfrm>
            <a:solidFill>
              <a:srgbClr val="0078D7"/>
            </a:solidFill>
          </p:grpSpPr>
          <p:sp>
            <p:nvSpPr>
              <p:cNvPr id="69" name="Freeform 5"/>
              <p:cNvSpPr>
                <a:spLocks/>
              </p:cNvSpPr>
              <p:nvPr/>
            </p:nvSpPr>
            <p:spPr bwMode="auto">
              <a:xfrm>
                <a:off x="-26" y="1928"/>
                <a:ext cx="579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0" name="Freeform 6"/>
              <p:cNvSpPr>
                <a:spLocks/>
              </p:cNvSpPr>
              <p:nvPr/>
            </p:nvSpPr>
            <p:spPr bwMode="auto">
              <a:xfrm>
                <a:off x="-36" y="1928"/>
                <a:ext cx="580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1" name="Freeform 7" hidden="1"/>
              <p:cNvSpPr>
                <a:spLocks noEditPoints="1"/>
              </p:cNvSpPr>
              <p:nvPr/>
            </p:nvSpPr>
            <p:spPr bwMode="auto">
              <a:xfrm>
                <a:off x="2739" y="791"/>
                <a:ext cx="277" cy="1137"/>
              </a:xfrm>
              <a:custGeom>
                <a:avLst/>
                <a:gdLst>
                  <a:gd name="T0" fmla="*/ 114 w 117"/>
                  <a:gd name="T1" fmla="*/ 212 h 480"/>
                  <a:gd name="T2" fmla="*/ 110 w 117"/>
                  <a:gd name="T3" fmla="*/ 111 h 480"/>
                  <a:gd name="T4" fmla="*/ 110 w 117"/>
                  <a:gd name="T5" fmla="*/ 14 h 480"/>
                  <a:gd name="T6" fmla="*/ 107 w 117"/>
                  <a:gd name="T7" fmla="*/ 0 h 480"/>
                  <a:gd name="T8" fmla="*/ 98 w 117"/>
                  <a:gd name="T9" fmla="*/ 3 h 480"/>
                  <a:gd name="T10" fmla="*/ 96 w 117"/>
                  <a:gd name="T11" fmla="*/ 14 h 480"/>
                  <a:gd name="T12" fmla="*/ 18 w 117"/>
                  <a:gd name="T13" fmla="*/ 11 h 480"/>
                  <a:gd name="T14" fmla="*/ 16 w 117"/>
                  <a:gd name="T15" fmla="*/ 0 h 480"/>
                  <a:gd name="T16" fmla="*/ 7 w 117"/>
                  <a:gd name="T17" fmla="*/ 3 h 480"/>
                  <a:gd name="T18" fmla="*/ 7 w 117"/>
                  <a:gd name="T19" fmla="*/ 109 h 480"/>
                  <a:gd name="T20" fmla="*/ 3 w 117"/>
                  <a:gd name="T21" fmla="*/ 119 h 480"/>
                  <a:gd name="T22" fmla="*/ 2 w 117"/>
                  <a:gd name="T23" fmla="*/ 213 h 480"/>
                  <a:gd name="T24" fmla="*/ 0 w 117"/>
                  <a:gd name="T25" fmla="*/ 433 h 480"/>
                  <a:gd name="T26" fmla="*/ 0 w 117"/>
                  <a:gd name="T27" fmla="*/ 480 h 480"/>
                  <a:gd name="T28" fmla="*/ 40 w 117"/>
                  <a:gd name="T29" fmla="*/ 480 h 480"/>
                  <a:gd name="T30" fmla="*/ 55 w 117"/>
                  <a:gd name="T31" fmla="*/ 480 h 480"/>
                  <a:gd name="T32" fmla="*/ 102 w 117"/>
                  <a:gd name="T33" fmla="*/ 480 h 480"/>
                  <a:gd name="T34" fmla="*/ 117 w 117"/>
                  <a:gd name="T35" fmla="*/ 465 h 480"/>
                  <a:gd name="T36" fmla="*/ 117 w 117"/>
                  <a:gd name="T37" fmla="*/ 221 h 480"/>
                  <a:gd name="T38" fmla="*/ 94 w 117"/>
                  <a:gd name="T39" fmla="*/ 442 h 480"/>
                  <a:gd name="T40" fmla="*/ 94 w 117"/>
                  <a:gd name="T41" fmla="*/ 477 h 480"/>
                  <a:gd name="T42" fmla="*/ 36 w 117"/>
                  <a:gd name="T43" fmla="*/ 477 h 480"/>
                  <a:gd name="T44" fmla="*/ 23 w 117"/>
                  <a:gd name="T45" fmla="*/ 464 h 480"/>
                  <a:gd name="T46" fmla="*/ 23 w 117"/>
                  <a:gd name="T47" fmla="*/ 395 h 480"/>
                  <a:gd name="T48" fmla="*/ 82 w 117"/>
                  <a:gd name="T49" fmla="*/ 383 h 480"/>
                  <a:gd name="T50" fmla="*/ 94 w 117"/>
                  <a:gd name="T51" fmla="*/ 442 h 480"/>
                  <a:gd name="T52" fmla="*/ 82 w 117"/>
                  <a:gd name="T53" fmla="*/ 345 h 480"/>
                  <a:gd name="T54" fmla="*/ 23 w 117"/>
                  <a:gd name="T55" fmla="*/ 333 h 480"/>
                  <a:gd name="T56" fmla="*/ 36 w 117"/>
                  <a:gd name="T57" fmla="*/ 251 h 480"/>
                  <a:gd name="T58" fmla="*/ 94 w 117"/>
                  <a:gd name="T59" fmla="*/ 264 h 480"/>
                  <a:gd name="T60" fmla="*/ 94 w 117"/>
                  <a:gd name="T61" fmla="*/ 207 h 480"/>
                  <a:gd name="T62" fmla="*/ 36 w 117"/>
                  <a:gd name="T63" fmla="*/ 220 h 480"/>
                  <a:gd name="T64" fmla="*/ 23 w 117"/>
                  <a:gd name="T65" fmla="*/ 155 h 480"/>
                  <a:gd name="T66" fmla="*/ 82 w 117"/>
                  <a:gd name="T67" fmla="*/ 142 h 480"/>
                  <a:gd name="T68" fmla="*/ 94 w 117"/>
                  <a:gd name="T69" fmla="*/ 207 h 480"/>
                  <a:gd name="T70" fmla="*/ 82 w 117"/>
                  <a:gd name="T71" fmla="*/ 114 h 480"/>
                  <a:gd name="T72" fmla="*/ 23 w 117"/>
                  <a:gd name="T73" fmla="*/ 101 h 480"/>
                  <a:gd name="T74" fmla="*/ 36 w 117"/>
                  <a:gd name="T75" fmla="*/ 42 h 480"/>
                  <a:gd name="T76" fmla="*/ 94 w 117"/>
                  <a:gd name="T77" fmla="*/ 55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7" h="480">
                    <a:moveTo>
                      <a:pt x="114" y="213"/>
                    </a:moveTo>
                    <a:cubicBezTo>
                      <a:pt x="114" y="213"/>
                      <a:pt x="114" y="212"/>
                      <a:pt x="114" y="212"/>
                    </a:cubicBezTo>
                    <a:cubicBezTo>
                      <a:pt x="114" y="119"/>
                      <a:pt x="114" y="119"/>
                      <a:pt x="114" y="119"/>
                    </a:cubicBezTo>
                    <a:cubicBezTo>
                      <a:pt x="114" y="116"/>
                      <a:pt x="112" y="113"/>
                      <a:pt x="110" y="111"/>
                    </a:cubicBezTo>
                    <a:cubicBezTo>
                      <a:pt x="110" y="110"/>
                      <a:pt x="110" y="110"/>
                      <a:pt x="110" y="109"/>
                    </a:cubicBezTo>
                    <a:cubicBezTo>
                      <a:pt x="110" y="14"/>
                      <a:pt x="110" y="14"/>
                      <a:pt x="110" y="14"/>
                    </a:cubicBezTo>
                    <a:cubicBezTo>
                      <a:pt x="110" y="3"/>
                      <a:pt x="110" y="3"/>
                      <a:pt x="110" y="3"/>
                    </a:cubicBezTo>
                    <a:cubicBezTo>
                      <a:pt x="110" y="1"/>
                      <a:pt x="108" y="0"/>
                      <a:pt x="107" y="0"/>
                    </a:cubicBezTo>
                    <a:cubicBezTo>
                      <a:pt x="101" y="0"/>
                      <a:pt x="101" y="0"/>
                      <a:pt x="101" y="0"/>
                    </a:cubicBezTo>
                    <a:cubicBezTo>
                      <a:pt x="100" y="0"/>
                      <a:pt x="98" y="1"/>
                      <a:pt x="98" y="3"/>
                    </a:cubicBezTo>
                    <a:cubicBezTo>
                      <a:pt x="98" y="11"/>
                      <a:pt x="98" y="11"/>
                      <a:pt x="98" y="11"/>
                    </a:cubicBezTo>
                    <a:cubicBezTo>
                      <a:pt x="98" y="13"/>
                      <a:pt x="97" y="14"/>
                      <a:pt x="96" y="14"/>
                    </a:cubicBezTo>
                    <a:cubicBezTo>
                      <a:pt x="21" y="14"/>
                      <a:pt x="21" y="14"/>
                      <a:pt x="21" y="14"/>
                    </a:cubicBezTo>
                    <a:cubicBezTo>
                      <a:pt x="20" y="14"/>
                      <a:pt x="18" y="13"/>
                      <a:pt x="18" y="11"/>
                    </a:cubicBezTo>
                    <a:cubicBezTo>
                      <a:pt x="18" y="3"/>
                      <a:pt x="18" y="3"/>
                      <a:pt x="18" y="3"/>
                    </a:cubicBezTo>
                    <a:cubicBezTo>
                      <a:pt x="18" y="1"/>
                      <a:pt x="17" y="0"/>
                      <a:pt x="16" y="0"/>
                    </a:cubicBezTo>
                    <a:cubicBezTo>
                      <a:pt x="10" y="0"/>
                      <a:pt x="10" y="0"/>
                      <a:pt x="10" y="0"/>
                    </a:cubicBezTo>
                    <a:cubicBezTo>
                      <a:pt x="8" y="0"/>
                      <a:pt x="7" y="1"/>
                      <a:pt x="7" y="3"/>
                    </a:cubicBezTo>
                    <a:cubicBezTo>
                      <a:pt x="7" y="14"/>
                      <a:pt x="7" y="14"/>
                      <a:pt x="7" y="14"/>
                    </a:cubicBezTo>
                    <a:cubicBezTo>
                      <a:pt x="7" y="109"/>
                      <a:pt x="7" y="109"/>
                      <a:pt x="7" y="109"/>
                    </a:cubicBezTo>
                    <a:cubicBezTo>
                      <a:pt x="7" y="110"/>
                      <a:pt x="7" y="110"/>
                      <a:pt x="6" y="111"/>
                    </a:cubicBezTo>
                    <a:cubicBezTo>
                      <a:pt x="4" y="113"/>
                      <a:pt x="3" y="116"/>
                      <a:pt x="3" y="119"/>
                    </a:cubicBezTo>
                    <a:cubicBezTo>
                      <a:pt x="3" y="212"/>
                      <a:pt x="3" y="212"/>
                      <a:pt x="3" y="212"/>
                    </a:cubicBezTo>
                    <a:cubicBezTo>
                      <a:pt x="3" y="212"/>
                      <a:pt x="3" y="213"/>
                      <a:pt x="2" y="213"/>
                    </a:cubicBezTo>
                    <a:cubicBezTo>
                      <a:pt x="1" y="215"/>
                      <a:pt x="0" y="218"/>
                      <a:pt x="0" y="221"/>
                    </a:cubicBezTo>
                    <a:cubicBezTo>
                      <a:pt x="0" y="433"/>
                      <a:pt x="0" y="433"/>
                      <a:pt x="0" y="433"/>
                    </a:cubicBezTo>
                    <a:cubicBezTo>
                      <a:pt x="0" y="465"/>
                      <a:pt x="0" y="465"/>
                      <a:pt x="0" y="465"/>
                    </a:cubicBezTo>
                    <a:cubicBezTo>
                      <a:pt x="0" y="480"/>
                      <a:pt x="0" y="480"/>
                      <a:pt x="0" y="480"/>
                    </a:cubicBezTo>
                    <a:cubicBezTo>
                      <a:pt x="15" y="480"/>
                      <a:pt x="15" y="480"/>
                      <a:pt x="15" y="480"/>
                    </a:cubicBezTo>
                    <a:cubicBezTo>
                      <a:pt x="40" y="480"/>
                      <a:pt x="40" y="480"/>
                      <a:pt x="40" y="480"/>
                    </a:cubicBezTo>
                    <a:cubicBezTo>
                      <a:pt x="50" y="480"/>
                      <a:pt x="50" y="480"/>
                      <a:pt x="50" y="480"/>
                    </a:cubicBezTo>
                    <a:cubicBezTo>
                      <a:pt x="55" y="480"/>
                      <a:pt x="55" y="480"/>
                      <a:pt x="55" y="480"/>
                    </a:cubicBezTo>
                    <a:cubicBezTo>
                      <a:pt x="77" y="480"/>
                      <a:pt x="77" y="480"/>
                      <a:pt x="77" y="480"/>
                    </a:cubicBezTo>
                    <a:cubicBezTo>
                      <a:pt x="102" y="480"/>
                      <a:pt x="102" y="480"/>
                      <a:pt x="102" y="480"/>
                    </a:cubicBezTo>
                    <a:cubicBezTo>
                      <a:pt x="117" y="480"/>
                      <a:pt x="117" y="480"/>
                      <a:pt x="117" y="480"/>
                    </a:cubicBezTo>
                    <a:cubicBezTo>
                      <a:pt x="117" y="465"/>
                      <a:pt x="117" y="465"/>
                      <a:pt x="117" y="465"/>
                    </a:cubicBezTo>
                    <a:cubicBezTo>
                      <a:pt x="117" y="433"/>
                      <a:pt x="117" y="433"/>
                      <a:pt x="117" y="433"/>
                    </a:cubicBezTo>
                    <a:cubicBezTo>
                      <a:pt x="117" y="221"/>
                      <a:pt x="117" y="221"/>
                      <a:pt x="117" y="221"/>
                    </a:cubicBezTo>
                    <a:cubicBezTo>
                      <a:pt x="117" y="218"/>
                      <a:pt x="116" y="215"/>
                      <a:pt x="114" y="213"/>
                    </a:cubicBezTo>
                    <a:close/>
                    <a:moveTo>
                      <a:pt x="94" y="442"/>
                    </a:moveTo>
                    <a:cubicBezTo>
                      <a:pt x="94" y="464"/>
                      <a:pt x="94" y="464"/>
                      <a:pt x="94" y="464"/>
                    </a:cubicBezTo>
                    <a:cubicBezTo>
                      <a:pt x="94" y="477"/>
                      <a:pt x="94" y="477"/>
                      <a:pt x="94" y="477"/>
                    </a:cubicBezTo>
                    <a:cubicBezTo>
                      <a:pt x="82" y="477"/>
                      <a:pt x="82" y="477"/>
                      <a:pt x="82" y="477"/>
                    </a:cubicBezTo>
                    <a:cubicBezTo>
                      <a:pt x="36" y="477"/>
                      <a:pt x="36" y="477"/>
                      <a:pt x="36" y="477"/>
                    </a:cubicBezTo>
                    <a:cubicBezTo>
                      <a:pt x="23" y="477"/>
                      <a:pt x="23" y="477"/>
                      <a:pt x="23" y="477"/>
                    </a:cubicBezTo>
                    <a:cubicBezTo>
                      <a:pt x="23" y="464"/>
                      <a:pt x="23" y="464"/>
                      <a:pt x="23" y="464"/>
                    </a:cubicBezTo>
                    <a:cubicBezTo>
                      <a:pt x="23" y="442"/>
                      <a:pt x="23" y="442"/>
                      <a:pt x="23" y="442"/>
                    </a:cubicBezTo>
                    <a:cubicBezTo>
                      <a:pt x="23" y="395"/>
                      <a:pt x="23" y="395"/>
                      <a:pt x="23" y="395"/>
                    </a:cubicBezTo>
                    <a:cubicBezTo>
                      <a:pt x="23" y="388"/>
                      <a:pt x="29" y="383"/>
                      <a:pt x="36" y="383"/>
                    </a:cubicBezTo>
                    <a:cubicBezTo>
                      <a:pt x="82" y="383"/>
                      <a:pt x="82" y="383"/>
                      <a:pt x="82" y="383"/>
                    </a:cubicBezTo>
                    <a:cubicBezTo>
                      <a:pt x="89" y="383"/>
                      <a:pt x="94" y="388"/>
                      <a:pt x="94" y="395"/>
                    </a:cubicBezTo>
                    <a:lnTo>
                      <a:pt x="94" y="442"/>
                    </a:lnTo>
                    <a:close/>
                    <a:moveTo>
                      <a:pt x="94" y="333"/>
                    </a:moveTo>
                    <a:cubicBezTo>
                      <a:pt x="94" y="340"/>
                      <a:pt x="89" y="345"/>
                      <a:pt x="82" y="345"/>
                    </a:cubicBezTo>
                    <a:cubicBezTo>
                      <a:pt x="36" y="345"/>
                      <a:pt x="36" y="345"/>
                      <a:pt x="36" y="345"/>
                    </a:cubicBezTo>
                    <a:cubicBezTo>
                      <a:pt x="29" y="345"/>
                      <a:pt x="23" y="340"/>
                      <a:pt x="23" y="333"/>
                    </a:cubicBezTo>
                    <a:cubicBezTo>
                      <a:pt x="23" y="264"/>
                      <a:pt x="23" y="264"/>
                      <a:pt x="23" y="264"/>
                    </a:cubicBezTo>
                    <a:cubicBezTo>
                      <a:pt x="23" y="257"/>
                      <a:pt x="29" y="251"/>
                      <a:pt x="36" y="251"/>
                    </a:cubicBezTo>
                    <a:cubicBezTo>
                      <a:pt x="82" y="251"/>
                      <a:pt x="82" y="251"/>
                      <a:pt x="82" y="251"/>
                    </a:cubicBezTo>
                    <a:cubicBezTo>
                      <a:pt x="89" y="251"/>
                      <a:pt x="94" y="257"/>
                      <a:pt x="94" y="264"/>
                    </a:cubicBezTo>
                    <a:lnTo>
                      <a:pt x="94" y="333"/>
                    </a:lnTo>
                    <a:close/>
                    <a:moveTo>
                      <a:pt x="94" y="207"/>
                    </a:moveTo>
                    <a:cubicBezTo>
                      <a:pt x="94" y="214"/>
                      <a:pt x="89" y="220"/>
                      <a:pt x="82" y="220"/>
                    </a:cubicBezTo>
                    <a:cubicBezTo>
                      <a:pt x="36" y="220"/>
                      <a:pt x="36" y="220"/>
                      <a:pt x="36" y="220"/>
                    </a:cubicBezTo>
                    <a:cubicBezTo>
                      <a:pt x="29" y="220"/>
                      <a:pt x="23" y="214"/>
                      <a:pt x="23" y="207"/>
                    </a:cubicBezTo>
                    <a:cubicBezTo>
                      <a:pt x="23" y="155"/>
                      <a:pt x="23" y="155"/>
                      <a:pt x="23" y="155"/>
                    </a:cubicBezTo>
                    <a:cubicBezTo>
                      <a:pt x="23" y="148"/>
                      <a:pt x="29" y="142"/>
                      <a:pt x="36" y="142"/>
                    </a:cubicBezTo>
                    <a:cubicBezTo>
                      <a:pt x="82" y="142"/>
                      <a:pt x="82" y="142"/>
                      <a:pt x="82" y="142"/>
                    </a:cubicBezTo>
                    <a:cubicBezTo>
                      <a:pt x="89" y="142"/>
                      <a:pt x="94" y="148"/>
                      <a:pt x="94" y="155"/>
                    </a:cubicBezTo>
                    <a:lnTo>
                      <a:pt x="94" y="207"/>
                    </a:lnTo>
                    <a:close/>
                    <a:moveTo>
                      <a:pt x="94" y="101"/>
                    </a:moveTo>
                    <a:cubicBezTo>
                      <a:pt x="94" y="108"/>
                      <a:pt x="89" y="114"/>
                      <a:pt x="82" y="114"/>
                    </a:cubicBezTo>
                    <a:cubicBezTo>
                      <a:pt x="36" y="114"/>
                      <a:pt x="36" y="114"/>
                      <a:pt x="36" y="114"/>
                    </a:cubicBezTo>
                    <a:cubicBezTo>
                      <a:pt x="29" y="114"/>
                      <a:pt x="23" y="108"/>
                      <a:pt x="23" y="101"/>
                    </a:cubicBezTo>
                    <a:cubicBezTo>
                      <a:pt x="23" y="55"/>
                      <a:pt x="23" y="55"/>
                      <a:pt x="23" y="55"/>
                    </a:cubicBezTo>
                    <a:cubicBezTo>
                      <a:pt x="23" y="48"/>
                      <a:pt x="29" y="42"/>
                      <a:pt x="36" y="42"/>
                    </a:cubicBezTo>
                    <a:cubicBezTo>
                      <a:pt x="82" y="42"/>
                      <a:pt x="82" y="42"/>
                      <a:pt x="82" y="42"/>
                    </a:cubicBezTo>
                    <a:cubicBezTo>
                      <a:pt x="89" y="42"/>
                      <a:pt x="94" y="48"/>
                      <a:pt x="94" y="55"/>
                    </a:cubicBezTo>
                    <a:lnTo>
                      <a:pt x="9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2" name="Freeform 8"/>
              <p:cNvSpPr>
                <a:spLocks/>
              </p:cNvSpPr>
              <p:nvPr/>
            </p:nvSpPr>
            <p:spPr bwMode="auto">
              <a:xfrm>
                <a:off x="-35" y="1897"/>
                <a:ext cx="2774" cy="445"/>
              </a:xfrm>
              <a:custGeom>
                <a:avLst/>
                <a:gdLst>
                  <a:gd name="T0" fmla="*/ 0 w 1173"/>
                  <a:gd name="T1" fmla="*/ 90 h 188"/>
                  <a:gd name="T2" fmla="*/ 1173 w 1173"/>
                  <a:gd name="T3" fmla="*/ 5 h 188"/>
                  <a:gd name="T4" fmla="*/ 1173 w 1173"/>
                  <a:gd name="T5" fmla="*/ 13 h 188"/>
                  <a:gd name="T6" fmla="*/ 4 w 1173"/>
                  <a:gd name="T7" fmla="*/ 188 h 188"/>
                  <a:gd name="T8" fmla="*/ 0 w 1173"/>
                  <a:gd name="T9" fmla="*/ 90 h 188"/>
                </a:gdLst>
                <a:ahLst/>
                <a:cxnLst>
                  <a:cxn ang="0">
                    <a:pos x="T0" y="T1"/>
                  </a:cxn>
                  <a:cxn ang="0">
                    <a:pos x="T2" y="T3"/>
                  </a:cxn>
                  <a:cxn ang="0">
                    <a:pos x="T4" y="T5"/>
                  </a:cxn>
                  <a:cxn ang="0">
                    <a:pos x="T6" y="T7"/>
                  </a:cxn>
                  <a:cxn ang="0">
                    <a:pos x="T8" y="T9"/>
                  </a:cxn>
                </a:cxnLst>
                <a:rect l="0" t="0" r="r" b="b"/>
                <a:pathLst>
                  <a:path w="1173" h="188">
                    <a:moveTo>
                      <a:pt x="0" y="90"/>
                    </a:moveTo>
                    <a:cubicBezTo>
                      <a:pt x="0" y="90"/>
                      <a:pt x="1129" y="0"/>
                      <a:pt x="1173" y="5"/>
                    </a:cubicBezTo>
                    <a:cubicBezTo>
                      <a:pt x="1173" y="13"/>
                      <a:pt x="1173" y="13"/>
                      <a:pt x="1173" y="13"/>
                    </a:cubicBezTo>
                    <a:cubicBezTo>
                      <a:pt x="4" y="188"/>
                      <a:pt x="4" y="188"/>
                      <a:pt x="4" y="188"/>
                    </a:cubicBez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3" name="Freeform 9"/>
              <p:cNvSpPr>
                <a:spLocks/>
              </p:cNvSpPr>
              <p:nvPr/>
            </p:nvSpPr>
            <p:spPr bwMode="auto">
              <a:xfrm>
                <a:off x="-26" y="1928"/>
                <a:ext cx="2765" cy="530"/>
              </a:xfrm>
              <a:custGeom>
                <a:avLst/>
                <a:gdLst>
                  <a:gd name="T0" fmla="*/ 0 w 1169"/>
                  <a:gd name="T1" fmla="*/ 175 h 224"/>
                  <a:gd name="T2" fmla="*/ 0 w 1169"/>
                  <a:gd name="T3" fmla="*/ 224 h 224"/>
                  <a:gd name="T4" fmla="*/ 1169 w 1169"/>
                  <a:gd name="T5" fmla="*/ 0 h 224"/>
                  <a:gd name="T6" fmla="*/ 0 w 1169"/>
                  <a:gd name="T7" fmla="*/ 175 h 224"/>
                </a:gdLst>
                <a:ahLst/>
                <a:cxnLst>
                  <a:cxn ang="0">
                    <a:pos x="T0" y="T1"/>
                  </a:cxn>
                  <a:cxn ang="0">
                    <a:pos x="T2" y="T3"/>
                  </a:cxn>
                  <a:cxn ang="0">
                    <a:pos x="T4" y="T5"/>
                  </a:cxn>
                  <a:cxn ang="0">
                    <a:pos x="T6" y="T7"/>
                  </a:cxn>
                </a:cxnLst>
                <a:rect l="0" t="0" r="r" b="b"/>
                <a:pathLst>
                  <a:path w="1169" h="224">
                    <a:moveTo>
                      <a:pt x="0" y="175"/>
                    </a:moveTo>
                    <a:cubicBezTo>
                      <a:pt x="0" y="224"/>
                      <a:pt x="0" y="224"/>
                      <a:pt x="0" y="224"/>
                    </a:cubicBezTo>
                    <a:cubicBezTo>
                      <a:pt x="0" y="224"/>
                      <a:pt x="1051" y="21"/>
                      <a:pt x="1169" y="0"/>
                    </a:cubicBezTo>
                    <a:cubicBezTo>
                      <a:pt x="963" y="31"/>
                      <a:pt x="0" y="175"/>
                      <a:pt x="0"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4" name="Freeform 10"/>
              <p:cNvSpPr>
                <a:spLocks/>
              </p:cNvSpPr>
              <p:nvPr/>
            </p:nvSpPr>
            <p:spPr bwMode="auto">
              <a:xfrm>
                <a:off x="-35" y="1928"/>
                <a:ext cx="2774" cy="703"/>
              </a:xfrm>
              <a:custGeom>
                <a:avLst/>
                <a:gdLst>
                  <a:gd name="T0" fmla="*/ 4 w 1173"/>
                  <a:gd name="T1" fmla="*/ 224 h 297"/>
                  <a:gd name="T2" fmla="*/ 0 w 1173"/>
                  <a:gd name="T3" fmla="*/ 297 h 297"/>
                  <a:gd name="T4" fmla="*/ 1173 w 1173"/>
                  <a:gd name="T5" fmla="*/ 0 h 297"/>
                  <a:gd name="T6" fmla="*/ 4 w 1173"/>
                  <a:gd name="T7" fmla="*/ 224 h 297"/>
                </a:gdLst>
                <a:ahLst/>
                <a:cxnLst>
                  <a:cxn ang="0">
                    <a:pos x="T0" y="T1"/>
                  </a:cxn>
                  <a:cxn ang="0">
                    <a:pos x="T2" y="T3"/>
                  </a:cxn>
                  <a:cxn ang="0">
                    <a:pos x="T4" y="T5"/>
                  </a:cxn>
                  <a:cxn ang="0">
                    <a:pos x="T6" y="T7"/>
                  </a:cxn>
                </a:cxnLst>
                <a:rect l="0" t="0" r="r" b="b"/>
                <a:pathLst>
                  <a:path w="1173" h="297">
                    <a:moveTo>
                      <a:pt x="4" y="224"/>
                    </a:moveTo>
                    <a:cubicBezTo>
                      <a:pt x="0" y="297"/>
                      <a:pt x="0" y="297"/>
                      <a:pt x="0" y="297"/>
                    </a:cubicBezTo>
                    <a:cubicBezTo>
                      <a:pt x="0" y="297"/>
                      <a:pt x="1137" y="3"/>
                      <a:pt x="1173" y="0"/>
                    </a:cubicBezTo>
                    <a:cubicBezTo>
                      <a:pt x="906" y="50"/>
                      <a:pt x="4" y="224"/>
                      <a:pt x="4"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5" name="Freeform 11"/>
              <p:cNvSpPr>
                <a:spLocks/>
              </p:cNvSpPr>
              <p:nvPr/>
            </p:nvSpPr>
            <p:spPr bwMode="auto">
              <a:xfrm>
                <a:off x="3016" y="1897"/>
                <a:ext cx="2775" cy="445"/>
              </a:xfrm>
              <a:custGeom>
                <a:avLst/>
                <a:gdLst>
                  <a:gd name="T0" fmla="*/ 1173 w 1173"/>
                  <a:gd name="T1" fmla="*/ 90 h 188"/>
                  <a:gd name="T2" fmla="*/ 0 w 1173"/>
                  <a:gd name="T3" fmla="*/ 5 h 188"/>
                  <a:gd name="T4" fmla="*/ 0 w 1173"/>
                  <a:gd name="T5" fmla="*/ 13 h 188"/>
                  <a:gd name="T6" fmla="*/ 1169 w 1173"/>
                  <a:gd name="T7" fmla="*/ 188 h 188"/>
                  <a:gd name="T8" fmla="*/ 1173 w 1173"/>
                  <a:gd name="T9" fmla="*/ 90 h 188"/>
                </a:gdLst>
                <a:ahLst/>
                <a:cxnLst>
                  <a:cxn ang="0">
                    <a:pos x="T0" y="T1"/>
                  </a:cxn>
                  <a:cxn ang="0">
                    <a:pos x="T2" y="T3"/>
                  </a:cxn>
                  <a:cxn ang="0">
                    <a:pos x="T4" y="T5"/>
                  </a:cxn>
                  <a:cxn ang="0">
                    <a:pos x="T6" y="T7"/>
                  </a:cxn>
                  <a:cxn ang="0">
                    <a:pos x="T8" y="T9"/>
                  </a:cxn>
                </a:cxnLst>
                <a:rect l="0" t="0" r="r" b="b"/>
                <a:pathLst>
                  <a:path w="1173" h="188">
                    <a:moveTo>
                      <a:pt x="1173" y="90"/>
                    </a:moveTo>
                    <a:cubicBezTo>
                      <a:pt x="1173" y="90"/>
                      <a:pt x="44" y="0"/>
                      <a:pt x="0" y="5"/>
                    </a:cubicBezTo>
                    <a:cubicBezTo>
                      <a:pt x="0" y="13"/>
                      <a:pt x="0" y="13"/>
                      <a:pt x="0" y="13"/>
                    </a:cubicBezTo>
                    <a:cubicBezTo>
                      <a:pt x="1169" y="188"/>
                      <a:pt x="1169" y="188"/>
                      <a:pt x="1169" y="188"/>
                    </a:cubicBezTo>
                    <a:lnTo>
                      <a:pt x="117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6" name="Freeform 12"/>
              <p:cNvSpPr>
                <a:spLocks/>
              </p:cNvSpPr>
              <p:nvPr/>
            </p:nvSpPr>
            <p:spPr bwMode="auto">
              <a:xfrm>
                <a:off x="3016" y="1928"/>
                <a:ext cx="2765" cy="530"/>
              </a:xfrm>
              <a:custGeom>
                <a:avLst/>
                <a:gdLst>
                  <a:gd name="T0" fmla="*/ 1169 w 1169"/>
                  <a:gd name="T1" fmla="*/ 175 h 224"/>
                  <a:gd name="T2" fmla="*/ 1169 w 1169"/>
                  <a:gd name="T3" fmla="*/ 224 h 224"/>
                  <a:gd name="T4" fmla="*/ 0 w 1169"/>
                  <a:gd name="T5" fmla="*/ 0 h 224"/>
                  <a:gd name="T6" fmla="*/ 1169 w 1169"/>
                  <a:gd name="T7" fmla="*/ 175 h 224"/>
                </a:gdLst>
                <a:ahLst/>
                <a:cxnLst>
                  <a:cxn ang="0">
                    <a:pos x="T0" y="T1"/>
                  </a:cxn>
                  <a:cxn ang="0">
                    <a:pos x="T2" y="T3"/>
                  </a:cxn>
                  <a:cxn ang="0">
                    <a:pos x="T4" y="T5"/>
                  </a:cxn>
                  <a:cxn ang="0">
                    <a:pos x="T6" y="T7"/>
                  </a:cxn>
                </a:cxnLst>
                <a:rect l="0" t="0" r="r" b="b"/>
                <a:pathLst>
                  <a:path w="1169" h="224">
                    <a:moveTo>
                      <a:pt x="1169" y="175"/>
                    </a:moveTo>
                    <a:cubicBezTo>
                      <a:pt x="1169" y="224"/>
                      <a:pt x="1169" y="224"/>
                      <a:pt x="1169" y="224"/>
                    </a:cubicBezTo>
                    <a:cubicBezTo>
                      <a:pt x="1169" y="224"/>
                      <a:pt x="117" y="21"/>
                      <a:pt x="0" y="0"/>
                    </a:cubicBezTo>
                    <a:cubicBezTo>
                      <a:pt x="206" y="31"/>
                      <a:pt x="1169" y="175"/>
                      <a:pt x="1169"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7" name="Freeform 13"/>
              <p:cNvSpPr>
                <a:spLocks/>
              </p:cNvSpPr>
              <p:nvPr/>
            </p:nvSpPr>
            <p:spPr bwMode="auto">
              <a:xfrm>
                <a:off x="3016" y="1928"/>
                <a:ext cx="2775" cy="703"/>
              </a:xfrm>
              <a:custGeom>
                <a:avLst/>
                <a:gdLst>
                  <a:gd name="T0" fmla="*/ 1169 w 1173"/>
                  <a:gd name="T1" fmla="*/ 224 h 297"/>
                  <a:gd name="T2" fmla="*/ 1173 w 1173"/>
                  <a:gd name="T3" fmla="*/ 297 h 297"/>
                  <a:gd name="T4" fmla="*/ 0 w 1173"/>
                  <a:gd name="T5" fmla="*/ 0 h 297"/>
                  <a:gd name="T6" fmla="*/ 1169 w 1173"/>
                  <a:gd name="T7" fmla="*/ 224 h 297"/>
                </a:gdLst>
                <a:ahLst/>
                <a:cxnLst>
                  <a:cxn ang="0">
                    <a:pos x="T0" y="T1"/>
                  </a:cxn>
                  <a:cxn ang="0">
                    <a:pos x="T2" y="T3"/>
                  </a:cxn>
                  <a:cxn ang="0">
                    <a:pos x="T4" y="T5"/>
                  </a:cxn>
                  <a:cxn ang="0">
                    <a:pos x="T6" y="T7"/>
                  </a:cxn>
                </a:cxnLst>
                <a:rect l="0" t="0" r="r" b="b"/>
                <a:pathLst>
                  <a:path w="1173" h="297">
                    <a:moveTo>
                      <a:pt x="1169" y="224"/>
                    </a:moveTo>
                    <a:cubicBezTo>
                      <a:pt x="1173" y="297"/>
                      <a:pt x="1173" y="297"/>
                      <a:pt x="1173" y="297"/>
                    </a:cubicBezTo>
                    <a:cubicBezTo>
                      <a:pt x="1173" y="297"/>
                      <a:pt x="36" y="3"/>
                      <a:pt x="0" y="0"/>
                    </a:cubicBezTo>
                    <a:cubicBezTo>
                      <a:pt x="267" y="50"/>
                      <a:pt x="1169" y="224"/>
                      <a:pt x="1169"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8" name="Freeform 14"/>
              <p:cNvSpPr>
                <a:spLocks/>
              </p:cNvSpPr>
              <p:nvPr/>
            </p:nvSpPr>
            <p:spPr bwMode="auto">
              <a:xfrm>
                <a:off x="2996" y="869"/>
                <a:ext cx="2792" cy="767"/>
              </a:xfrm>
              <a:custGeom>
                <a:avLst/>
                <a:gdLst>
                  <a:gd name="T0" fmla="*/ 0 w 1180"/>
                  <a:gd name="T1" fmla="*/ 0 h 324"/>
                  <a:gd name="T2" fmla="*/ 193 w 1180"/>
                  <a:gd name="T3" fmla="*/ 261 h 324"/>
                  <a:gd name="T4" fmla="*/ 1180 w 1180"/>
                  <a:gd name="T5" fmla="*/ 192 h 324"/>
                  <a:gd name="T6" fmla="*/ 1180 w 1180"/>
                  <a:gd name="T7" fmla="*/ 270 h 324"/>
                  <a:gd name="T8" fmla="*/ 296 w 1180"/>
                  <a:gd name="T9" fmla="*/ 292 h 324"/>
                  <a:gd name="T10" fmla="*/ 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0" y="0"/>
                    </a:moveTo>
                    <a:cubicBezTo>
                      <a:pt x="0" y="0"/>
                      <a:pt x="4" y="252"/>
                      <a:pt x="193" y="261"/>
                    </a:cubicBezTo>
                    <a:cubicBezTo>
                      <a:pt x="382" y="271"/>
                      <a:pt x="1180" y="192"/>
                      <a:pt x="1180" y="192"/>
                    </a:cubicBezTo>
                    <a:cubicBezTo>
                      <a:pt x="1180" y="270"/>
                      <a:pt x="1180" y="270"/>
                      <a:pt x="1180" y="270"/>
                    </a:cubicBezTo>
                    <a:cubicBezTo>
                      <a:pt x="296" y="292"/>
                      <a:pt x="296" y="292"/>
                      <a:pt x="296" y="292"/>
                    </a:cubicBezTo>
                    <a:cubicBezTo>
                      <a:pt x="296" y="292"/>
                      <a:pt x="0" y="3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79" name="Freeform 15"/>
              <p:cNvSpPr>
                <a:spLocks/>
              </p:cNvSpPr>
              <p:nvPr/>
            </p:nvSpPr>
            <p:spPr bwMode="auto">
              <a:xfrm>
                <a:off x="4603" y="1501"/>
                <a:ext cx="19" cy="543"/>
              </a:xfrm>
              <a:custGeom>
                <a:avLst/>
                <a:gdLst>
                  <a:gd name="T0" fmla="*/ 4 w 8"/>
                  <a:gd name="T1" fmla="*/ 229 h 229"/>
                  <a:gd name="T2" fmla="*/ 0 w 8"/>
                  <a:gd name="T3" fmla="*/ 225 h 229"/>
                  <a:gd name="T4" fmla="*/ 0 w 8"/>
                  <a:gd name="T5" fmla="*/ 4 h 229"/>
                  <a:gd name="T6" fmla="*/ 4 w 8"/>
                  <a:gd name="T7" fmla="*/ 0 h 229"/>
                  <a:gd name="T8" fmla="*/ 8 w 8"/>
                  <a:gd name="T9" fmla="*/ 4 h 229"/>
                  <a:gd name="T10" fmla="*/ 8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2" y="229"/>
                      <a:pt x="0" y="227"/>
                      <a:pt x="0" y="225"/>
                    </a:cubicBezTo>
                    <a:cubicBezTo>
                      <a:pt x="0" y="4"/>
                      <a:pt x="0" y="4"/>
                      <a:pt x="0" y="4"/>
                    </a:cubicBezTo>
                    <a:cubicBezTo>
                      <a:pt x="0" y="1"/>
                      <a:pt x="2" y="0"/>
                      <a:pt x="4" y="0"/>
                    </a:cubicBezTo>
                    <a:cubicBezTo>
                      <a:pt x="6" y="0"/>
                      <a:pt x="8" y="1"/>
                      <a:pt x="8" y="4"/>
                    </a:cubicBezTo>
                    <a:cubicBezTo>
                      <a:pt x="8" y="225"/>
                      <a:pt x="8" y="225"/>
                      <a:pt x="8" y="225"/>
                    </a:cubicBezTo>
                    <a:cubicBezTo>
                      <a:pt x="8" y="227"/>
                      <a:pt x="6"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0" name="Freeform 16"/>
              <p:cNvSpPr>
                <a:spLocks/>
              </p:cNvSpPr>
              <p:nvPr/>
            </p:nvSpPr>
            <p:spPr bwMode="auto">
              <a:xfrm>
                <a:off x="4076" y="1504"/>
                <a:ext cx="14" cy="492"/>
              </a:xfrm>
              <a:custGeom>
                <a:avLst/>
                <a:gdLst>
                  <a:gd name="T0" fmla="*/ 3 w 6"/>
                  <a:gd name="T1" fmla="*/ 208 h 208"/>
                  <a:gd name="T2" fmla="*/ 0 w 6"/>
                  <a:gd name="T3" fmla="*/ 205 h 208"/>
                  <a:gd name="T4" fmla="*/ 0 w 6"/>
                  <a:gd name="T5" fmla="*/ 3 h 208"/>
                  <a:gd name="T6" fmla="*/ 3 w 6"/>
                  <a:gd name="T7" fmla="*/ 0 h 208"/>
                  <a:gd name="T8" fmla="*/ 6 w 6"/>
                  <a:gd name="T9" fmla="*/ 3 h 208"/>
                  <a:gd name="T10" fmla="*/ 6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1" y="208"/>
                      <a:pt x="0" y="206"/>
                      <a:pt x="0" y="205"/>
                    </a:cubicBezTo>
                    <a:cubicBezTo>
                      <a:pt x="0" y="3"/>
                      <a:pt x="0" y="3"/>
                      <a:pt x="0" y="3"/>
                    </a:cubicBezTo>
                    <a:cubicBezTo>
                      <a:pt x="0" y="1"/>
                      <a:pt x="1" y="0"/>
                      <a:pt x="3" y="0"/>
                    </a:cubicBezTo>
                    <a:cubicBezTo>
                      <a:pt x="5" y="0"/>
                      <a:pt x="6" y="1"/>
                      <a:pt x="6" y="3"/>
                    </a:cubicBezTo>
                    <a:cubicBezTo>
                      <a:pt x="6" y="205"/>
                      <a:pt x="6" y="205"/>
                      <a:pt x="6" y="205"/>
                    </a:cubicBezTo>
                    <a:cubicBezTo>
                      <a:pt x="6" y="206"/>
                      <a:pt x="5"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1" name="Freeform 17"/>
              <p:cNvSpPr>
                <a:spLocks/>
              </p:cNvSpPr>
              <p:nvPr/>
            </p:nvSpPr>
            <p:spPr bwMode="auto">
              <a:xfrm>
                <a:off x="3797" y="1506"/>
                <a:ext cx="9" cy="474"/>
              </a:xfrm>
              <a:custGeom>
                <a:avLst/>
                <a:gdLst>
                  <a:gd name="T0" fmla="*/ 2 w 4"/>
                  <a:gd name="T1" fmla="*/ 200 h 200"/>
                  <a:gd name="T2" fmla="*/ 0 w 4"/>
                  <a:gd name="T3" fmla="*/ 198 h 200"/>
                  <a:gd name="T4" fmla="*/ 0 w 4"/>
                  <a:gd name="T5" fmla="*/ 2 h 200"/>
                  <a:gd name="T6" fmla="*/ 2 w 4"/>
                  <a:gd name="T7" fmla="*/ 0 h 200"/>
                  <a:gd name="T8" fmla="*/ 4 w 4"/>
                  <a:gd name="T9" fmla="*/ 2 h 200"/>
                  <a:gd name="T10" fmla="*/ 4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1" y="200"/>
                      <a:pt x="0" y="199"/>
                      <a:pt x="0" y="198"/>
                    </a:cubicBezTo>
                    <a:cubicBezTo>
                      <a:pt x="0" y="2"/>
                      <a:pt x="0" y="2"/>
                      <a:pt x="0" y="2"/>
                    </a:cubicBezTo>
                    <a:cubicBezTo>
                      <a:pt x="0" y="1"/>
                      <a:pt x="1" y="0"/>
                      <a:pt x="2" y="0"/>
                    </a:cubicBezTo>
                    <a:cubicBezTo>
                      <a:pt x="3" y="0"/>
                      <a:pt x="4" y="1"/>
                      <a:pt x="4" y="2"/>
                    </a:cubicBezTo>
                    <a:cubicBezTo>
                      <a:pt x="4" y="198"/>
                      <a:pt x="4" y="198"/>
                      <a:pt x="4" y="198"/>
                    </a:cubicBezTo>
                    <a:cubicBezTo>
                      <a:pt x="4" y="199"/>
                      <a:pt x="3"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2" name="Freeform 18"/>
              <p:cNvSpPr>
                <a:spLocks/>
              </p:cNvSpPr>
              <p:nvPr/>
            </p:nvSpPr>
            <p:spPr bwMode="auto">
              <a:xfrm>
                <a:off x="3629" y="1518"/>
                <a:ext cx="7" cy="447"/>
              </a:xfrm>
              <a:custGeom>
                <a:avLst/>
                <a:gdLst>
                  <a:gd name="T0" fmla="*/ 1 w 3"/>
                  <a:gd name="T1" fmla="*/ 189 h 189"/>
                  <a:gd name="T2" fmla="*/ 0 w 3"/>
                  <a:gd name="T3" fmla="*/ 188 h 189"/>
                  <a:gd name="T4" fmla="*/ 0 w 3"/>
                  <a:gd name="T5" fmla="*/ 2 h 189"/>
                  <a:gd name="T6" fmla="*/ 1 w 3"/>
                  <a:gd name="T7" fmla="*/ 0 h 189"/>
                  <a:gd name="T8" fmla="*/ 3 w 3"/>
                  <a:gd name="T9" fmla="*/ 2 h 189"/>
                  <a:gd name="T10" fmla="*/ 3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0" y="189"/>
                      <a:pt x="0" y="188"/>
                      <a:pt x="0" y="188"/>
                    </a:cubicBezTo>
                    <a:cubicBezTo>
                      <a:pt x="0" y="2"/>
                      <a:pt x="0" y="2"/>
                      <a:pt x="0" y="2"/>
                    </a:cubicBezTo>
                    <a:cubicBezTo>
                      <a:pt x="0" y="1"/>
                      <a:pt x="0" y="0"/>
                      <a:pt x="1" y="0"/>
                    </a:cubicBezTo>
                    <a:cubicBezTo>
                      <a:pt x="2" y="0"/>
                      <a:pt x="3" y="1"/>
                      <a:pt x="3" y="2"/>
                    </a:cubicBezTo>
                    <a:cubicBezTo>
                      <a:pt x="3" y="188"/>
                      <a:pt x="3" y="188"/>
                      <a:pt x="3" y="188"/>
                    </a:cubicBezTo>
                    <a:cubicBezTo>
                      <a:pt x="3" y="188"/>
                      <a:pt x="2"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3" name="Freeform 19"/>
              <p:cNvSpPr>
                <a:spLocks/>
              </p:cNvSpPr>
              <p:nvPr/>
            </p:nvSpPr>
            <p:spPr bwMode="auto">
              <a:xfrm>
                <a:off x="3515" y="1506"/>
                <a:ext cx="7" cy="459"/>
              </a:xfrm>
              <a:custGeom>
                <a:avLst/>
                <a:gdLst>
                  <a:gd name="T0" fmla="*/ 1 w 3"/>
                  <a:gd name="T1" fmla="*/ 194 h 194"/>
                  <a:gd name="T2" fmla="*/ 0 w 3"/>
                  <a:gd name="T3" fmla="*/ 193 h 194"/>
                  <a:gd name="T4" fmla="*/ 0 w 3"/>
                  <a:gd name="T5" fmla="*/ 2 h 194"/>
                  <a:gd name="T6" fmla="*/ 1 w 3"/>
                  <a:gd name="T7" fmla="*/ 0 h 194"/>
                  <a:gd name="T8" fmla="*/ 3 w 3"/>
                  <a:gd name="T9" fmla="*/ 2 h 194"/>
                  <a:gd name="T10" fmla="*/ 3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0" y="194"/>
                      <a:pt x="0" y="193"/>
                      <a:pt x="0" y="193"/>
                    </a:cubicBezTo>
                    <a:cubicBezTo>
                      <a:pt x="0" y="2"/>
                      <a:pt x="0" y="2"/>
                      <a:pt x="0" y="2"/>
                    </a:cubicBezTo>
                    <a:cubicBezTo>
                      <a:pt x="0" y="1"/>
                      <a:pt x="0" y="0"/>
                      <a:pt x="1" y="0"/>
                    </a:cubicBezTo>
                    <a:cubicBezTo>
                      <a:pt x="2" y="0"/>
                      <a:pt x="3" y="1"/>
                      <a:pt x="3" y="2"/>
                    </a:cubicBezTo>
                    <a:cubicBezTo>
                      <a:pt x="3" y="193"/>
                      <a:pt x="3" y="193"/>
                      <a:pt x="3" y="193"/>
                    </a:cubicBezTo>
                    <a:cubicBezTo>
                      <a:pt x="3" y="193"/>
                      <a:pt x="2"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4" name="Freeform 20"/>
              <p:cNvSpPr>
                <a:spLocks/>
              </p:cNvSpPr>
              <p:nvPr/>
            </p:nvSpPr>
            <p:spPr bwMode="auto">
              <a:xfrm>
                <a:off x="3420" y="1494"/>
                <a:ext cx="8" cy="443"/>
              </a:xfrm>
              <a:custGeom>
                <a:avLst/>
                <a:gdLst>
                  <a:gd name="T0" fmla="*/ 1 w 3"/>
                  <a:gd name="T1" fmla="*/ 187 h 187"/>
                  <a:gd name="T2" fmla="*/ 0 w 3"/>
                  <a:gd name="T3" fmla="*/ 185 h 187"/>
                  <a:gd name="T4" fmla="*/ 0 w 3"/>
                  <a:gd name="T5" fmla="*/ 1 h 187"/>
                  <a:gd name="T6" fmla="*/ 1 w 3"/>
                  <a:gd name="T7" fmla="*/ 0 h 187"/>
                  <a:gd name="T8" fmla="*/ 3 w 3"/>
                  <a:gd name="T9" fmla="*/ 1 h 187"/>
                  <a:gd name="T10" fmla="*/ 3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0" y="187"/>
                      <a:pt x="0" y="186"/>
                      <a:pt x="0" y="185"/>
                    </a:cubicBezTo>
                    <a:cubicBezTo>
                      <a:pt x="0" y="1"/>
                      <a:pt x="0" y="1"/>
                      <a:pt x="0" y="1"/>
                    </a:cubicBezTo>
                    <a:cubicBezTo>
                      <a:pt x="0" y="1"/>
                      <a:pt x="0" y="0"/>
                      <a:pt x="1" y="0"/>
                    </a:cubicBezTo>
                    <a:cubicBezTo>
                      <a:pt x="2" y="0"/>
                      <a:pt x="3" y="1"/>
                      <a:pt x="3" y="1"/>
                    </a:cubicBezTo>
                    <a:cubicBezTo>
                      <a:pt x="3" y="185"/>
                      <a:pt x="3" y="185"/>
                      <a:pt x="3" y="185"/>
                    </a:cubicBezTo>
                    <a:cubicBezTo>
                      <a:pt x="3" y="186"/>
                      <a:pt x="2"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5" name="Freeform 21"/>
              <p:cNvSpPr>
                <a:spLocks/>
              </p:cNvSpPr>
              <p:nvPr/>
            </p:nvSpPr>
            <p:spPr bwMode="auto">
              <a:xfrm>
                <a:off x="3361" y="1485"/>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0" y="194"/>
                      <a:pt x="0" y="194"/>
                    </a:cubicBezTo>
                    <a:cubicBezTo>
                      <a:pt x="0" y="1"/>
                      <a:pt x="0" y="1"/>
                      <a:pt x="0" y="1"/>
                    </a:cubicBezTo>
                    <a:cubicBezTo>
                      <a:pt x="0" y="0"/>
                      <a:pt x="1" y="0"/>
                      <a:pt x="1" y="0"/>
                    </a:cubicBezTo>
                    <a:cubicBezTo>
                      <a:pt x="2" y="0"/>
                      <a:pt x="2" y="0"/>
                      <a:pt x="2" y="1"/>
                    </a:cubicBezTo>
                    <a:cubicBezTo>
                      <a:pt x="2" y="194"/>
                      <a:pt x="2" y="194"/>
                      <a:pt x="2" y="194"/>
                    </a:cubicBezTo>
                    <a:cubicBezTo>
                      <a:pt x="2" y="194"/>
                      <a:pt x="2"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6" name="Freeform 22"/>
              <p:cNvSpPr>
                <a:spLocks/>
              </p:cNvSpPr>
              <p:nvPr/>
            </p:nvSpPr>
            <p:spPr bwMode="auto">
              <a:xfrm>
                <a:off x="3307" y="1463"/>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7" name="Freeform 23"/>
              <p:cNvSpPr>
                <a:spLocks/>
              </p:cNvSpPr>
              <p:nvPr/>
            </p:nvSpPr>
            <p:spPr bwMode="auto">
              <a:xfrm>
                <a:off x="3269" y="1442"/>
                <a:ext cx="5" cy="483"/>
              </a:xfrm>
              <a:custGeom>
                <a:avLst/>
                <a:gdLst>
                  <a:gd name="T0" fmla="*/ 1 w 2"/>
                  <a:gd name="T1" fmla="*/ 204 h 204"/>
                  <a:gd name="T2" fmla="*/ 0 w 2"/>
                  <a:gd name="T3" fmla="*/ 203 h 204"/>
                  <a:gd name="T4" fmla="*/ 0 w 2"/>
                  <a:gd name="T5" fmla="*/ 1 h 204"/>
                  <a:gd name="T6" fmla="*/ 1 w 2"/>
                  <a:gd name="T7" fmla="*/ 0 h 204"/>
                  <a:gd name="T8" fmla="*/ 2 w 2"/>
                  <a:gd name="T9" fmla="*/ 1 h 204"/>
                  <a:gd name="T10" fmla="*/ 2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0" y="204"/>
                      <a:pt x="0" y="204"/>
                      <a:pt x="0" y="203"/>
                    </a:cubicBezTo>
                    <a:cubicBezTo>
                      <a:pt x="0" y="1"/>
                      <a:pt x="0" y="1"/>
                      <a:pt x="0" y="1"/>
                    </a:cubicBezTo>
                    <a:cubicBezTo>
                      <a:pt x="0" y="0"/>
                      <a:pt x="0" y="0"/>
                      <a:pt x="1" y="0"/>
                    </a:cubicBezTo>
                    <a:cubicBezTo>
                      <a:pt x="2" y="0"/>
                      <a:pt x="2" y="0"/>
                      <a:pt x="2" y="1"/>
                    </a:cubicBezTo>
                    <a:cubicBezTo>
                      <a:pt x="2" y="203"/>
                      <a:pt x="2" y="203"/>
                      <a:pt x="2" y="203"/>
                    </a:cubicBezTo>
                    <a:cubicBezTo>
                      <a:pt x="2" y="204"/>
                      <a:pt x="2"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8" name="Freeform 24"/>
              <p:cNvSpPr>
                <a:spLocks/>
              </p:cNvSpPr>
              <p:nvPr/>
            </p:nvSpPr>
            <p:spPr bwMode="auto">
              <a:xfrm>
                <a:off x="3236" y="1416"/>
                <a:ext cx="5" cy="509"/>
              </a:xfrm>
              <a:custGeom>
                <a:avLst/>
                <a:gdLst>
                  <a:gd name="T0" fmla="*/ 1 w 2"/>
                  <a:gd name="T1" fmla="*/ 215 h 215"/>
                  <a:gd name="T2" fmla="*/ 0 w 2"/>
                  <a:gd name="T3" fmla="*/ 214 h 215"/>
                  <a:gd name="T4" fmla="*/ 0 w 2"/>
                  <a:gd name="T5" fmla="*/ 1 h 215"/>
                  <a:gd name="T6" fmla="*/ 1 w 2"/>
                  <a:gd name="T7" fmla="*/ 0 h 215"/>
                  <a:gd name="T8" fmla="*/ 2 w 2"/>
                  <a:gd name="T9" fmla="*/ 1 h 215"/>
                  <a:gd name="T10" fmla="*/ 2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0" y="215"/>
                      <a:pt x="0" y="215"/>
                      <a:pt x="0" y="214"/>
                    </a:cubicBezTo>
                    <a:cubicBezTo>
                      <a:pt x="0" y="1"/>
                      <a:pt x="0" y="1"/>
                      <a:pt x="0" y="1"/>
                    </a:cubicBezTo>
                    <a:cubicBezTo>
                      <a:pt x="0" y="0"/>
                      <a:pt x="0" y="0"/>
                      <a:pt x="1" y="0"/>
                    </a:cubicBezTo>
                    <a:cubicBezTo>
                      <a:pt x="2" y="0"/>
                      <a:pt x="2" y="0"/>
                      <a:pt x="2" y="1"/>
                    </a:cubicBezTo>
                    <a:cubicBezTo>
                      <a:pt x="2" y="214"/>
                      <a:pt x="2" y="214"/>
                      <a:pt x="2" y="214"/>
                    </a:cubicBezTo>
                    <a:cubicBezTo>
                      <a:pt x="2" y="215"/>
                      <a:pt x="2"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89" name="Freeform 25"/>
              <p:cNvSpPr>
                <a:spLocks/>
              </p:cNvSpPr>
              <p:nvPr/>
            </p:nvSpPr>
            <p:spPr bwMode="auto">
              <a:xfrm>
                <a:off x="3198" y="1385"/>
                <a:ext cx="5" cy="540"/>
              </a:xfrm>
              <a:custGeom>
                <a:avLst/>
                <a:gdLst>
                  <a:gd name="T0" fmla="*/ 1 w 2"/>
                  <a:gd name="T1" fmla="*/ 228 h 228"/>
                  <a:gd name="T2" fmla="*/ 0 w 2"/>
                  <a:gd name="T3" fmla="*/ 227 h 228"/>
                  <a:gd name="T4" fmla="*/ 0 w 2"/>
                  <a:gd name="T5" fmla="*/ 1 h 228"/>
                  <a:gd name="T6" fmla="*/ 1 w 2"/>
                  <a:gd name="T7" fmla="*/ 0 h 228"/>
                  <a:gd name="T8" fmla="*/ 2 w 2"/>
                  <a:gd name="T9" fmla="*/ 1 h 228"/>
                  <a:gd name="T10" fmla="*/ 2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0" y="228"/>
                      <a:pt x="0" y="228"/>
                      <a:pt x="0" y="227"/>
                    </a:cubicBezTo>
                    <a:cubicBezTo>
                      <a:pt x="0" y="1"/>
                      <a:pt x="0" y="1"/>
                      <a:pt x="0" y="1"/>
                    </a:cubicBezTo>
                    <a:cubicBezTo>
                      <a:pt x="0" y="0"/>
                      <a:pt x="0" y="0"/>
                      <a:pt x="1" y="0"/>
                    </a:cubicBezTo>
                    <a:cubicBezTo>
                      <a:pt x="2" y="0"/>
                      <a:pt x="2" y="0"/>
                      <a:pt x="2" y="1"/>
                    </a:cubicBezTo>
                    <a:cubicBezTo>
                      <a:pt x="2" y="227"/>
                      <a:pt x="2" y="227"/>
                      <a:pt x="2" y="227"/>
                    </a:cubicBezTo>
                    <a:cubicBezTo>
                      <a:pt x="2" y="228"/>
                      <a:pt x="2"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0" name="Freeform 26"/>
              <p:cNvSpPr>
                <a:spLocks/>
              </p:cNvSpPr>
              <p:nvPr/>
            </p:nvSpPr>
            <p:spPr bwMode="auto">
              <a:xfrm>
                <a:off x="3179" y="1364"/>
                <a:ext cx="3" cy="561"/>
              </a:xfrm>
              <a:custGeom>
                <a:avLst/>
                <a:gdLst>
                  <a:gd name="T0" fmla="*/ 0 w 1"/>
                  <a:gd name="T1" fmla="*/ 237 h 237"/>
                  <a:gd name="T2" fmla="*/ 0 w 1"/>
                  <a:gd name="T3" fmla="*/ 236 h 237"/>
                  <a:gd name="T4" fmla="*/ 0 w 1"/>
                  <a:gd name="T5" fmla="*/ 0 h 237"/>
                  <a:gd name="T6" fmla="*/ 0 w 1"/>
                  <a:gd name="T7" fmla="*/ 0 h 237"/>
                  <a:gd name="T8" fmla="*/ 1 w 1"/>
                  <a:gd name="T9" fmla="*/ 0 h 237"/>
                  <a:gd name="T10" fmla="*/ 1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0" y="237"/>
                      <a:pt x="0" y="236"/>
                    </a:cubicBezTo>
                    <a:cubicBezTo>
                      <a:pt x="0" y="0"/>
                      <a:pt x="0" y="0"/>
                      <a:pt x="0" y="0"/>
                    </a:cubicBezTo>
                    <a:cubicBezTo>
                      <a:pt x="0" y="0"/>
                      <a:pt x="0" y="0"/>
                      <a:pt x="0" y="0"/>
                    </a:cubicBezTo>
                    <a:cubicBezTo>
                      <a:pt x="1" y="0"/>
                      <a:pt x="1" y="0"/>
                      <a:pt x="1" y="0"/>
                    </a:cubicBezTo>
                    <a:cubicBezTo>
                      <a:pt x="1" y="236"/>
                      <a:pt x="1" y="236"/>
                      <a:pt x="1" y="236"/>
                    </a:cubicBezTo>
                    <a:cubicBezTo>
                      <a:pt x="1" y="237"/>
                      <a:pt x="1"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1" name="Freeform 27"/>
              <p:cNvSpPr>
                <a:spLocks/>
              </p:cNvSpPr>
              <p:nvPr/>
            </p:nvSpPr>
            <p:spPr bwMode="auto">
              <a:xfrm>
                <a:off x="3158" y="1343"/>
                <a:ext cx="2" cy="582"/>
              </a:xfrm>
              <a:custGeom>
                <a:avLst/>
                <a:gdLst>
                  <a:gd name="T0" fmla="*/ 1 w 1"/>
                  <a:gd name="T1" fmla="*/ 246 h 246"/>
                  <a:gd name="T2" fmla="*/ 0 w 1"/>
                  <a:gd name="T3" fmla="*/ 245 h 246"/>
                  <a:gd name="T4" fmla="*/ 0 w 1"/>
                  <a:gd name="T5" fmla="*/ 1 h 246"/>
                  <a:gd name="T6" fmla="*/ 1 w 1"/>
                  <a:gd name="T7" fmla="*/ 0 h 246"/>
                  <a:gd name="T8" fmla="*/ 1 w 1"/>
                  <a:gd name="T9" fmla="*/ 1 h 246"/>
                  <a:gd name="T10" fmla="*/ 1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0" y="246"/>
                      <a:pt x="0" y="246"/>
                      <a:pt x="0" y="245"/>
                    </a:cubicBezTo>
                    <a:cubicBezTo>
                      <a:pt x="0" y="1"/>
                      <a:pt x="0" y="1"/>
                      <a:pt x="0" y="1"/>
                    </a:cubicBezTo>
                    <a:cubicBezTo>
                      <a:pt x="0" y="1"/>
                      <a:pt x="0" y="0"/>
                      <a:pt x="1" y="0"/>
                    </a:cubicBezTo>
                    <a:cubicBezTo>
                      <a:pt x="1" y="0"/>
                      <a:pt x="1" y="1"/>
                      <a:pt x="1" y="1"/>
                    </a:cubicBezTo>
                    <a:cubicBezTo>
                      <a:pt x="1" y="245"/>
                      <a:pt x="1" y="245"/>
                      <a:pt x="1" y="245"/>
                    </a:cubicBezTo>
                    <a:cubicBezTo>
                      <a:pt x="1" y="246"/>
                      <a:pt x="1"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2" name="Freeform 28"/>
              <p:cNvSpPr>
                <a:spLocks/>
              </p:cNvSpPr>
              <p:nvPr/>
            </p:nvSpPr>
            <p:spPr bwMode="auto">
              <a:xfrm>
                <a:off x="3139" y="1319"/>
                <a:ext cx="2" cy="606"/>
              </a:xfrm>
              <a:custGeom>
                <a:avLst/>
                <a:gdLst>
                  <a:gd name="T0" fmla="*/ 0 w 1"/>
                  <a:gd name="T1" fmla="*/ 256 h 256"/>
                  <a:gd name="T2" fmla="*/ 0 w 1"/>
                  <a:gd name="T3" fmla="*/ 255 h 256"/>
                  <a:gd name="T4" fmla="*/ 0 w 1"/>
                  <a:gd name="T5" fmla="*/ 1 h 256"/>
                  <a:gd name="T6" fmla="*/ 0 w 1"/>
                  <a:gd name="T7" fmla="*/ 0 h 256"/>
                  <a:gd name="T8" fmla="*/ 1 w 1"/>
                  <a:gd name="T9" fmla="*/ 1 h 256"/>
                  <a:gd name="T10" fmla="*/ 1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0" y="256"/>
                      <a:pt x="0" y="256"/>
                      <a:pt x="0" y="255"/>
                    </a:cubicBezTo>
                    <a:cubicBezTo>
                      <a:pt x="0" y="1"/>
                      <a:pt x="0" y="1"/>
                      <a:pt x="0" y="1"/>
                    </a:cubicBezTo>
                    <a:cubicBezTo>
                      <a:pt x="0" y="1"/>
                      <a:pt x="0" y="0"/>
                      <a:pt x="0" y="0"/>
                    </a:cubicBezTo>
                    <a:cubicBezTo>
                      <a:pt x="0" y="0"/>
                      <a:pt x="1" y="1"/>
                      <a:pt x="1" y="1"/>
                    </a:cubicBezTo>
                    <a:cubicBezTo>
                      <a:pt x="1" y="255"/>
                      <a:pt x="1" y="255"/>
                      <a:pt x="1" y="255"/>
                    </a:cubicBezTo>
                    <a:cubicBezTo>
                      <a:pt x="1"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3" name="Freeform 29"/>
              <p:cNvSpPr>
                <a:spLocks/>
              </p:cNvSpPr>
              <p:nvPr/>
            </p:nvSpPr>
            <p:spPr bwMode="auto">
              <a:xfrm>
                <a:off x="3118" y="1290"/>
                <a:ext cx="2" cy="635"/>
              </a:xfrm>
              <a:custGeom>
                <a:avLst/>
                <a:gdLst>
                  <a:gd name="T0" fmla="*/ 0 w 1"/>
                  <a:gd name="T1" fmla="*/ 268 h 268"/>
                  <a:gd name="T2" fmla="*/ 0 w 1"/>
                  <a:gd name="T3" fmla="*/ 267 h 268"/>
                  <a:gd name="T4" fmla="*/ 0 w 1"/>
                  <a:gd name="T5" fmla="*/ 1 h 268"/>
                  <a:gd name="T6" fmla="*/ 0 w 1"/>
                  <a:gd name="T7" fmla="*/ 0 h 268"/>
                  <a:gd name="T8" fmla="*/ 1 w 1"/>
                  <a:gd name="T9" fmla="*/ 1 h 268"/>
                  <a:gd name="T10" fmla="*/ 1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0" y="268"/>
                      <a:pt x="0" y="267"/>
                    </a:cubicBezTo>
                    <a:cubicBezTo>
                      <a:pt x="0" y="1"/>
                      <a:pt x="0" y="1"/>
                      <a:pt x="0" y="1"/>
                    </a:cubicBezTo>
                    <a:cubicBezTo>
                      <a:pt x="0" y="1"/>
                      <a:pt x="0" y="0"/>
                      <a:pt x="0" y="0"/>
                    </a:cubicBezTo>
                    <a:cubicBezTo>
                      <a:pt x="1" y="0"/>
                      <a:pt x="1" y="1"/>
                      <a:pt x="1" y="1"/>
                    </a:cubicBezTo>
                    <a:cubicBezTo>
                      <a:pt x="1" y="267"/>
                      <a:pt x="1" y="267"/>
                      <a:pt x="1" y="267"/>
                    </a:cubicBezTo>
                    <a:cubicBezTo>
                      <a:pt x="1" y="268"/>
                      <a:pt x="1"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4" name="Freeform 30"/>
              <p:cNvSpPr>
                <a:spLocks/>
              </p:cNvSpPr>
              <p:nvPr/>
            </p:nvSpPr>
            <p:spPr bwMode="auto">
              <a:xfrm>
                <a:off x="3096" y="1260"/>
                <a:ext cx="3" cy="665"/>
              </a:xfrm>
              <a:custGeom>
                <a:avLst/>
                <a:gdLst>
                  <a:gd name="T0" fmla="*/ 1 w 1"/>
                  <a:gd name="T1" fmla="*/ 281 h 281"/>
                  <a:gd name="T2" fmla="*/ 0 w 1"/>
                  <a:gd name="T3" fmla="*/ 280 h 281"/>
                  <a:gd name="T4" fmla="*/ 0 w 1"/>
                  <a:gd name="T5" fmla="*/ 1 h 281"/>
                  <a:gd name="T6" fmla="*/ 1 w 1"/>
                  <a:gd name="T7" fmla="*/ 0 h 281"/>
                  <a:gd name="T8" fmla="*/ 1 w 1"/>
                  <a:gd name="T9" fmla="*/ 1 h 281"/>
                  <a:gd name="T10" fmla="*/ 1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0" y="281"/>
                      <a:pt x="0" y="281"/>
                      <a:pt x="0" y="280"/>
                    </a:cubicBezTo>
                    <a:cubicBezTo>
                      <a:pt x="0" y="1"/>
                      <a:pt x="0" y="1"/>
                      <a:pt x="0" y="1"/>
                    </a:cubicBezTo>
                    <a:cubicBezTo>
                      <a:pt x="0" y="0"/>
                      <a:pt x="0" y="0"/>
                      <a:pt x="1" y="0"/>
                    </a:cubicBezTo>
                    <a:cubicBezTo>
                      <a:pt x="1" y="0"/>
                      <a:pt x="1" y="0"/>
                      <a:pt x="1" y="1"/>
                    </a:cubicBezTo>
                    <a:cubicBezTo>
                      <a:pt x="1" y="280"/>
                      <a:pt x="1" y="280"/>
                      <a:pt x="1" y="280"/>
                    </a:cubicBezTo>
                    <a:cubicBezTo>
                      <a:pt x="1" y="281"/>
                      <a:pt x="1"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5" name="Freeform 31"/>
              <p:cNvSpPr>
                <a:spLocks/>
              </p:cNvSpPr>
              <p:nvPr/>
            </p:nvSpPr>
            <p:spPr bwMode="auto">
              <a:xfrm>
                <a:off x="3078" y="1219"/>
                <a:ext cx="2" cy="706"/>
              </a:xfrm>
              <a:custGeom>
                <a:avLst/>
                <a:gdLst>
                  <a:gd name="T0" fmla="*/ 0 w 1"/>
                  <a:gd name="T1" fmla="*/ 298 h 298"/>
                  <a:gd name="T2" fmla="*/ 0 w 1"/>
                  <a:gd name="T3" fmla="*/ 297 h 298"/>
                  <a:gd name="T4" fmla="*/ 0 w 1"/>
                  <a:gd name="T5" fmla="*/ 1 h 298"/>
                  <a:gd name="T6" fmla="*/ 0 w 1"/>
                  <a:gd name="T7" fmla="*/ 0 h 298"/>
                  <a:gd name="T8" fmla="*/ 1 w 1"/>
                  <a:gd name="T9" fmla="*/ 1 h 298"/>
                  <a:gd name="T10" fmla="*/ 1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0" y="298"/>
                      <a:pt x="0" y="298"/>
                      <a:pt x="0" y="297"/>
                    </a:cubicBezTo>
                    <a:cubicBezTo>
                      <a:pt x="0" y="1"/>
                      <a:pt x="0" y="1"/>
                      <a:pt x="0" y="1"/>
                    </a:cubicBezTo>
                    <a:cubicBezTo>
                      <a:pt x="0" y="1"/>
                      <a:pt x="0" y="0"/>
                      <a:pt x="0" y="0"/>
                    </a:cubicBezTo>
                    <a:cubicBezTo>
                      <a:pt x="0" y="0"/>
                      <a:pt x="1" y="1"/>
                      <a:pt x="1" y="1"/>
                    </a:cubicBezTo>
                    <a:cubicBezTo>
                      <a:pt x="1" y="297"/>
                      <a:pt x="1" y="297"/>
                      <a:pt x="1" y="297"/>
                    </a:cubicBezTo>
                    <a:cubicBezTo>
                      <a:pt x="1"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6" name="Freeform 32"/>
              <p:cNvSpPr>
                <a:spLocks/>
              </p:cNvSpPr>
              <p:nvPr/>
            </p:nvSpPr>
            <p:spPr bwMode="auto">
              <a:xfrm>
                <a:off x="3056" y="1177"/>
                <a:ext cx="3" cy="748"/>
              </a:xfrm>
              <a:custGeom>
                <a:avLst/>
                <a:gdLst>
                  <a:gd name="T0" fmla="*/ 0 w 1"/>
                  <a:gd name="T1" fmla="*/ 316 h 316"/>
                  <a:gd name="T2" fmla="*/ 0 w 1"/>
                  <a:gd name="T3" fmla="*/ 315 h 316"/>
                  <a:gd name="T4" fmla="*/ 0 w 1"/>
                  <a:gd name="T5" fmla="*/ 1 h 316"/>
                  <a:gd name="T6" fmla="*/ 0 w 1"/>
                  <a:gd name="T7" fmla="*/ 0 h 316"/>
                  <a:gd name="T8" fmla="*/ 1 w 1"/>
                  <a:gd name="T9" fmla="*/ 1 h 316"/>
                  <a:gd name="T10" fmla="*/ 1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0" y="316"/>
                      <a:pt x="0" y="315"/>
                    </a:cubicBezTo>
                    <a:cubicBezTo>
                      <a:pt x="0" y="1"/>
                      <a:pt x="0" y="1"/>
                      <a:pt x="0" y="1"/>
                    </a:cubicBezTo>
                    <a:cubicBezTo>
                      <a:pt x="0" y="0"/>
                      <a:pt x="0" y="0"/>
                      <a:pt x="0" y="0"/>
                    </a:cubicBezTo>
                    <a:cubicBezTo>
                      <a:pt x="1" y="0"/>
                      <a:pt x="1" y="0"/>
                      <a:pt x="1" y="1"/>
                    </a:cubicBezTo>
                    <a:cubicBezTo>
                      <a:pt x="1" y="315"/>
                      <a:pt x="1" y="315"/>
                      <a:pt x="1" y="315"/>
                    </a:cubicBezTo>
                    <a:cubicBezTo>
                      <a:pt x="1" y="316"/>
                      <a:pt x="1"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7" name="Freeform 33"/>
              <p:cNvSpPr>
                <a:spLocks/>
              </p:cNvSpPr>
              <p:nvPr/>
            </p:nvSpPr>
            <p:spPr bwMode="auto">
              <a:xfrm>
                <a:off x="3035" y="1115"/>
                <a:ext cx="2" cy="810"/>
              </a:xfrm>
              <a:custGeom>
                <a:avLst/>
                <a:gdLst>
                  <a:gd name="T0" fmla="*/ 1 w 1"/>
                  <a:gd name="T1" fmla="*/ 342 h 342"/>
                  <a:gd name="T2" fmla="*/ 0 w 1"/>
                  <a:gd name="T3" fmla="*/ 341 h 342"/>
                  <a:gd name="T4" fmla="*/ 0 w 1"/>
                  <a:gd name="T5" fmla="*/ 0 h 342"/>
                  <a:gd name="T6" fmla="*/ 1 w 1"/>
                  <a:gd name="T7" fmla="*/ 0 h 342"/>
                  <a:gd name="T8" fmla="*/ 1 w 1"/>
                  <a:gd name="T9" fmla="*/ 0 h 342"/>
                  <a:gd name="T10" fmla="*/ 1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0" y="342"/>
                      <a:pt x="0" y="342"/>
                      <a:pt x="0" y="341"/>
                    </a:cubicBezTo>
                    <a:cubicBezTo>
                      <a:pt x="0" y="0"/>
                      <a:pt x="0" y="0"/>
                      <a:pt x="0" y="0"/>
                    </a:cubicBezTo>
                    <a:cubicBezTo>
                      <a:pt x="0" y="0"/>
                      <a:pt x="0" y="0"/>
                      <a:pt x="1" y="0"/>
                    </a:cubicBezTo>
                    <a:cubicBezTo>
                      <a:pt x="1" y="0"/>
                      <a:pt x="1" y="0"/>
                      <a:pt x="1" y="0"/>
                    </a:cubicBezTo>
                    <a:cubicBezTo>
                      <a:pt x="1" y="341"/>
                      <a:pt x="1" y="341"/>
                      <a:pt x="1" y="341"/>
                    </a:cubicBezTo>
                    <a:cubicBezTo>
                      <a:pt x="1" y="342"/>
                      <a:pt x="1"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99" name="Freeform 35"/>
              <p:cNvSpPr>
                <a:spLocks/>
              </p:cNvSpPr>
              <p:nvPr/>
            </p:nvSpPr>
            <p:spPr bwMode="auto">
              <a:xfrm>
                <a:off x="1131" y="1501"/>
                <a:ext cx="19" cy="543"/>
              </a:xfrm>
              <a:custGeom>
                <a:avLst/>
                <a:gdLst>
                  <a:gd name="T0" fmla="*/ 4 w 8"/>
                  <a:gd name="T1" fmla="*/ 229 h 229"/>
                  <a:gd name="T2" fmla="*/ 8 w 8"/>
                  <a:gd name="T3" fmla="*/ 225 h 229"/>
                  <a:gd name="T4" fmla="*/ 8 w 8"/>
                  <a:gd name="T5" fmla="*/ 4 h 229"/>
                  <a:gd name="T6" fmla="*/ 4 w 8"/>
                  <a:gd name="T7" fmla="*/ 0 h 229"/>
                  <a:gd name="T8" fmla="*/ 0 w 8"/>
                  <a:gd name="T9" fmla="*/ 4 h 229"/>
                  <a:gd name="T10" fmla="*/ 0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7" y="229"/>
                      <a:pt x="8" y="227"/>
                      <a:pt x="8" y="225"/>
                    </a:cubicBezTo>
                    <a:cubicBezTo>
                      <a:pt x="8" y="4"/>
                      <a:pt x="8" y="4"/>
                      <a:pt x="8" y="4"/>
                    </a:cubicBezTo>
                    <a:cubicBezTo>
                      <a:pt x="8" y="1"/>
                      <a:pt x="7" y="0"/>
                      <a:pt x="4" y="0"/>
                    </a:cubicBezTo>
                    <a:cubicBezTo>
                      <a:pt x="2" y="0"/>
                      <a:pt x="0" y="1"/>
                      <a:pt x="0" y="4"/>
                    </a:cubicBezTo>
                    <a:cubicBezTo>
                      <a:pt x="0" y="225"/>
                      <a:pt x="0" y="225"/>
                      <a:pt x="0" y="225"/>
                    </a:cubicBezTo>
                    <a:cubicBezTo>
                      <a:pt x="0" y="227"/>
                      <a:pt x="2"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0" name="Freeform 36"/>
              <p:cNvSpPr>
                <a:spLocks/>
              </p:cNvSpPr>
              <p:nvPr/>
            </p:nvSpPr>
            <p:spPr bwMode="auto">
              <a:xfrm>
                <a:off x="1663" y="1504"/>
                <a:ext cx="14" cy="492"/>
              </a:xfrm>
              <a:custGeom>
                <a:avLst/>
                <a:gdLst>
                  <a:gd name="T0" fmla="*/ 3 w 6"/>
                  <a:gd name="T1" fmla="*/ 208 h 208"/>
                  <a:gd name="T2" fmla="*/ 6 w 6"/>
                  <a:gd name="T3" fmla="*/ 205 h 208"/>
                  <a:gd name="T4" fmla="*/ 6 w 6"/>
                  <a:gd name="T5" fmla="*/ 3 h 208"/>
                  <a:gd name="T6" fmla="*/ 3 w 6"/>
                  <a:gd name="T7" fmla="*/ 0 h 208"/>
                  <a:gd name="T8" fmla="*/ 0 w 6"/>
                  <a:gd name="T9" fmla="*/ 3 h 208"/>
                  <a:gd name="T10" fmla="*/ 0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5" y="208"/>
                      <a:pt x="6" y="206"/>
                      <a:pt x="6" y="205"/>
                    </a:cubicBezTo>
                    <a:cubicBezTo>
                      <a:pt x="6" y="3"/>
                      <a:pt x="6" y="3"/>
                      <a:pt x="6" y="3"/>
                    </a:cubicBezTo>
                    <a:cubicBezTo>
                      <a:pt x="6" y="1"/>
                      <a:pt x="5" y="0"/>
                      <a:pt x="3" y="0"/>
                    </a:cubicBezTo>
                    <a:cubicBezTo>
                      <a:pt x="2" y="0"/>
                      <a:pt x="0" y="1"/>
                      <a:pt x="0" y="3"/>
                    </a:cubicBezTo>
                    <a:cubicBezTo>
                      <a:pt x="0" y="205"/>
                      <a:pt x="0" y="205"/>
                      <a:pt x="0" y="205"/>
                    </a:cubicBezTo>
                    <a:cubicBezTo>
                      <a:pt x="0" y="206"/>
                      <a:pt x="2"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1" name="Freeform 37"/>
              <p:cNvSpPr>
                <a:spLocks/>
              </p:cNvSpPr>
              <p:nvPr/>
            </p:nvSpPr>
            <p:spPr bwMode="auto">
              <a:xfrm>
                <a:off x="1947" y="1506"/>
                <a:ext cx="9" cy="474"/>
              </a:xfrm>
              <a:custGeom>
                <a:avLst/>
                <a:gdLst>
                  <a:gd name="T0" fmla="*/ 2 w 4"/>
                  <a:gd name="T1" fmla="*/ 200 h 200"/>
                  <a:gd name="T2" fmla="*/ 4 w 4"/>
                  <a:gd name="T3" fmla="*/ 198 h 200"/>
                  <a:gd name="T4" fmla="*/ 4 w 4"/>
                  <a:gd name="T5" fmla="*/ 2 h 200"/>
                  <a:gd name="T6" fmla="*/ 2 w 4"/>
                  <a:gd name="T7" fmla="*/ 0 h 200"/>
                  <a:gd name="T8" fmla="*/ 0 w 4"/>
                  <a:gd name="T9" fmla="*/ 2 h 200"/>
                  <a:gd name="T10" fmla="*/ 0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4" y="200"/>
                      <a:pt x="4" y="199"/>
                      <a:pt x="4" y="198"/>
                    </a:cubicBezTo>
                    <a:cubicBezTo>
                      <a:pt x="4" y="2"/>
                      <a:pt x="4" y="2"/>
                      <a:pt x="4" y="2"/>
                    </a:cubicBezTo>
                    <a:cubicBezTo>
                      <a:pt x="4" y="1"/>
                      <a:pt x="4" y="0"/>
                      <a:pt x="2" y="0"/>
                    </a:cubicBezTo>
                    <a:cubicBezTo>
                      <a:pt x="1" y="0"/>
                      <a:pt x="0" y="1"/>
                      <a:pt x="0" y="2"/>
                    </a:cubicBezTo>
                    <a:cubicBezTo>
                      <a:pt x="0" y="198"/>
                      <a:pt x="0" y="198"/>
                      <a:pt x="0" y="198"/>
                    </a:cubicBezTo>
                    <a:cubicBezTo>
                      <a:pt x="0" y="199"/>
                      <a:pt x="1"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2" name="Freeform 38"/>
              <p:cNvSpPr>
                <a:spLocks/>
              </p:cNvSpPr>
              <p:nvPr/>
            </p:nvSpPr>
            <p:spPr bwMode="auto">
              <a:xfrm>
                <a:off x="2120" y="1518"/>
                <a:ext cx="7" cy="447"/>
              </a:xfrm>
              <a:custGeom>
                <a:avLst/>
                <a:gdLst>
                  <a:gd name="T0" fmla="*/ 1 w 3"/>
                  <a:gd name="T1" fmla="*/ 189 h 189"/>
                  <a:gd name="T2" fmla="*/ 3 w 3"/>
                  <a:gd name="T3" fmla="*/ 188 h 189"/>
                  <a:gd name="T4" fmla="*/ 3 w 3"/>
                  <a:gd name="T5" fmla="*/ 2 h 189"/>
                  <a:gd name="T6" fmla="*/ 1 w 3"/>
                  <a:gd name="T7" fmla="*/ 0 h 189"/>
                  <a:gd name="T8" fmla="*/ 0 w 3"/>
                  <a:gd name="T9" fmla="*/ 2 h 189"/>
                  <a:gd name="T10" fmla="*/ 0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2" y="189"/>
                      <a:pt x="3" y="188"/>
                      <a:pt x="3" y="188"/>
                    </a:cubicBezTo>
                    <a:cubicBezTo>
                      <a:pt x="3" y="2"/>
                      <a:pt x="3" y="2"/>
                      <a:pt x="3" y="2"/>
                    </a:cubicBezTo>
                    <a:cubicBezTo>
                      <a:pt x="3" y="1"/>
                      <a:pt x="2" y="0"/>
                      <a:pt x="1" y="0"/>
                    </a:cubicBezTo>
                    <a:cubicBezTo>
                      <a:pt x="1" y="0"/>
                      <a:pt x="0" y="1"/>
                      <a:pt x="0" y="2"/>
                    </a:cubicBezTo>
                    <a:cubicBezTo>
                      <a:pt x="0" y="188"/>
                      <a:pt x="0" y="188"/>
                      <a:pt x="0" y="188"/>
                    </a:cubicBezTo>
                    <a:cubicBezTo>
                      <a:pt x="0" y="188"/>
                      <a:pt x="1"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3" name="Freeform 39"/>
              <p:cNvSpPr>
                <a:spLocks/>
              </p:cNvSpPr>
              <p:nvPr/>
            </p:nvSpPr>
            <p:spPr bwMode="auto">
              <a:xfrm>
                <a:off x="2233" y="1506"/>
                <a:ext cx="7" cy="459"/>
              </a:xfrm>
              <a:custGeom>
                <a:avLst/>
                <a:gdLst>
                  <a:gd name="T0" fmla="*/ 1 w 3"/>
                  <a:gd name="T1" fmla="*/ 194 h 194"/>
                  <a:gd name="T2" fmla="*/ 3 w 3"/>
                  <a:gd name="T3" fmla="*/ 193 h 194"/>
                  <a:gd name="T4" fmla="*/ 3 w 3"/>
                  <a:gd name="T5" fmla="*/ 2 h 194"/>
                  <a:gd name="T6" fmla="*/ 1 w 3"/>
                  <a:gd name="T7" fmla="*/ 0 h 194"/>
                  <a:gd name="T8" fmla="*/ 0 w 3"/>
                  <a:gd name="T9" fmla="*/ 2 h 194"/>
                  <a:gd name="T10" fmla="*/ 0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2" y="194"/>
                      <a:pt x="3" y="193"/>
                      <a:pt x="3" y="193"/>
                    </a:cubicBezTo>
                    <a:cubicBezTo>
                      <a:pt x="3" y="2"/>
                      <a:pt x="3" y="2"/>
                      <a:pt x="3" y="2"/>
                    </a:cubicBezTo>
                    <a:cubicBezTo>
                      <a:pt x="3" y="1"/>
                      <a:pt x="2" y="0"/>
                      <a:pt x="1" y="0"/>
                    </a:cubicBezTo>
                    <a:cubicBezTo>
                      <a:pt x="1" y="0"/>
                      <a:pt x="0" y="1"/>
                      <a:pt x="0" y="2"/>
                    </a:cubicBezTo>
                    <a:cubicBezTo>
                      <a:pt x="0" y="193"/>
                      <a:pt x="0" y="193"/>
                      <a:pt x="0" y="193"/>
                    </a:cubicBezTo>
                    <a:cubicBezTo>
                      <a:pt x="0" y="193"/>
                      <a:pt x="1"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4" name="Freeform 40"/>
              <p:cNvSpPr>
                <a:spLocks/>
              </p:cNvSpPr>
              <p:nvPr/>
            </p:nvSpPr>
            <p:spPr bwMode="auto">
              <a:xfrm>
                <a:off x="2328" y="1494"/>
                <a:ext cx="7" cy="443"/>
              </a:xfrm>
              <a:custGeom>
                <a:avLst/>
                <a:gdLst>
                  <a:gd name="T0" fmla="*/ 1 w 3"/>
                  <a:gd name="T1" fmla="*/ 187 h 187"/>
                  <a:gd name="T2" fmla="*/ 3 w 3"/>
                  <a:gd name="T3" fmla="*/ 185 h 187"/>
                  <a:gd name="T4" fmla="*/ 3 w 3"/>
                  <a:gd name="T5" fmla="*/ 1 h 187"/>
                  <a:gd name="T6" fmla="*/ 1 w 3"/>
                  <a:gd name="T7" fmla="*/ 0 h 187"/>
                  <a:gd name="T8" fmla="*/ 0 w 3"/>
                  <a:gd name="T9" fmla="*/ 1 h 187"/>
                  <a:gd name="T10" fmla="*/ 0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2" y="187"/>
                      <a:pt x="3" y="186"/>
                      <a:pt x="3" y="185"/>
                    </a:cubicBezTo>
                    <a:cubicBezTo>
                      <a:pt x="3" y="1"/>
                      <a:pt x="3" y="1"/>
                      <a:pt x="3" y="1"/>
                    </a:cubicBezTo>
                    <a:cubicBezTo>
                      <a:pt x="3" y="1"/>
                      <a:pt x="2" y="0"/>
                      <a:pt x="1" y="0"/>
                    </a:cubicBezTo>
                    <a:cubicBezTo>
                      <a:pt x="1" y="0"/>
                      <a:pt x="0" y="1"/>
                      <a:pt x="0" y="1"/>
                    </a:cubicBezTo>
                    <a:cubicBezTo>
                      <a:pt x="0" y="185"/>
                      <a:pt x="0" y="185"/>
                      <a:pt x="0" y="185"/>
                    </a:cubicBezTo>
                    <a:cubicBezTo>
                      <a:pt x="0" y="186"/>
                      <a:pt x="1"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5" name="Freeform 41"/>
              <p:cNvSpPr>
                <a:spLocks/>
              </p:cNvSpPr>
              <p:nvPr/>
            </p:nvSpPr>
            <p:spPr bwMode="auto">
              <a:xfrm>
                <a:off x="2387" y="1485"/>
                <a:ext cx="5"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4"/>
                      <a:pt x="2" y="194"/>
                    </a:cubicBezTo>
                    <a:cubicBezTo>
                      <a:pt x="2" y="1"/>
                      <a:pt x="2" y="1"/>
                      <a:pt x="2" y="1"/>
                    </a:cubicBezTo>
                    <a:cubicBezTo>
                      <a:pt x="2" y="0"/>
                      <a:pt x="1" y="0"/>
                      <a:pt x="1" y="0"/>
                    </a:cubicBezTo>
                    <a:cubicBezTo>
                      <a:pt x="0" y="0"/>
                      <a:pt x="0" y="0"/>
                      <a:pt x="0" y="1"/>
                    </a:cubicBezTo>
                    <a:cubicBezTo>
                      <a:pt x="0" y="194"/>
                      <a:pt x="0" y="194"/>
                      <a:pt x="0" y="194"/>
                    </a:cubicBezTo>
                    <a:cubicBezTo>
                      <a:pt x="0" y="194"/>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6" name="Freeform 42"/>
              <p:cNvSpPr>
                <a:spLocks/>
              </p:cNvSpPr>
              <p:nvPr/>
            </p:nvSpPr>
            <p:spPr bwMode="auto">
              <a:xfrm>
                <a:off x="2444" y="1463"/>
                <a:ext cx="4"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5"/>
                      <a:pt x="2" y="194"/>
                    </a:cubicBezTo>
                    <a:cubicBezTo>
                      <a:pt x="2" y="1"/>
                      <a:pt x="2" y="1"/>
                      <a:pt x="2" y="1"/>
                    </a:cubicBezTo>
                    <a:cubicBezTo>
                      <a:pt x="2" y="1"/>
                      <a:pt x="1" y="0"/>
                      <a:pt x="1" y="0"/>
                    </a:cubicBezTo>
                    <a:cubicBezTo>
                      <a:pt x="0" y="0"/>
                      <a:pt x="0" y="1"/>
                      <a:pt x="0" y="1"/>
                    </a:cubicBezTo>
                    <a:cubicBezTo>
                      <a:pt x="0" y="194"/>
                      <a:pt x="0" y="194"/>
                      <a:pt x="0" y="194"/>
                    </a:cubicBezTo>
                    <a:cubicBezTo>
                      <a:pt x="0" y="195"/>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7" name="Freeform 43"/>
              <p:cNvSpPr>
                <a:spLocks/>
              </p:cNvSpPr>
              <p:nvPr/>
            </p:nvSpPr>
            <p:spPr bwMode="auto">
              <a:xfrm>
                <a:off x="2479" y="1442"/>
                <a:ext cx="5" cy="483"/>
              </a:xfrm>
              <a:custGeom>
                <a:avLst/>
                <a:gdLst>
                  <a:gd name="T0" fmla="*/ 1 w 2"/>
                  <a:gd name="T1" fmla="*/ 204 h 204"/>
                  <a:gd name="T2" fmla="*/ 2 w 2"/>
                  <a:gd name="T3" fmla="*/ 203 h 204"/>
                  <a:gd name="T4" fmla="*/ 2 w 2"/>
                  <a:gd name="T5" fmla="*/ 1 h 204"/>
                  <a:gd name="T6" fmla="*/ 1 w 2"/>
                  <a:gd name="T7" fmla="*/ 0 h 204"/>
                  <a:gd name="T8" fmla="*/ 0 w 2"/>
                  <a:gd name="T9" fmla="*/ 1 h 204"/>
                  <a:gd name="T10" fmla="*/ 0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2" y="204"/>
                      <a:pt x="2" y="204"/>
                      <a:pt x="2" y="203"/>
                    </a:cubicBezTo>
                    <a:cubicBezTo>
                      <a:pt x="2" y="1"/>
                      <a:pt x="2" y="1"/>
                      <a:pt x="2" y="1"/>
                    </a:cubicBezTo>
                    <a:cubicBezTo>
                      <a:pt x="2" y="0"/>
                      <a:pt x="2" y="0"/>
                      <a:pt x="1" y="0"/>
                    </a:cubicBezTo>
                    <a:cubicBezTo>
                      <a:pt x="1" y="0"/>
                      <a:pt x="0" y="0"/>
                      <a:pt x="0" y="1"/>
                    </a:cubicBezTo>
                    <a:cubicBezTo>
                      <a:pt x="0" y="203"/>
                      <a:pt x="0" y="203"/>
                      <a:pt x="0" y="203"/>
                    </a:cubicBezTo>
                    <a:cubicBezTo>
                      <a:pt x="0" y="204"/>
                      <a:pt x="1"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8" name="Freeform 44"/>
              <p:cNvSpPr>
                <a:spLocks/>
              </p:cNvSpPr>
              <p:nvPr/>
            </p:nvSpPr>
            <p:spPr bwMode="auto">
              <a:xfrm>
                <a:off x="2512" y="1416"/>
                <a:ext cx="5" cy="509"/>
              </a:xfrm>
              <a:custGeom>
                <a:avLst/>
                <a:gdLst>
                  <a:gd name="T0" fmla="*/ 1 w 2"/>
                  <a:gd name="T1" fmla="*/ 215 h 215"/>
                  <a:gd name="T2" fmla="*/ 2 w 2"/>
                  <a:gd name="T3" fmla="*/ 214 h 215"/>
                  <a:gd name="T4" fmla="*/ 2 w 2"/>
                  <a:gd name="T5" fmla="*/ 1 h 215"/>
                  <a:gd name="T6" fmla="*/ 1 w 2"/>
                  <a:gd name="T7" fmla="*/ 0 h 215"/>
                  <a:gd name="T8" fmla="*/ 0 w 2"/>
                  <a:gd name="T9" fmla="*/ 1 h 215"/>
                  <a:gd name="T10" fmla="*/ 0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2" y="215"/>
                      <a:pt x="2" y="215"/>
                      <a:pt x="2" y="214"/>
                    </a:cubicBezTo>
                    <a:cubicBezTo>
                      <a:pt x="2" y="1"/>
                      <a:pt x="2" y="1"/>
                      <a:pt x="2" y="1"/>
                    </a:cubicBezTo>
                    <a:cubicBezTo>
                      <a:pt x="2" y="0"/>
                      <a:pt x="2" y="0"/>
                      <a:pt x="1" y="0"/>
                    </a:cubicBezTo>
                    <a:cubicBezTo>
                      <a:pt x="1" y="0"/>
                      <a:pt x="0" y="0"/>
                      <a:pt x="0" y="1"/>
                    </a:cubicBezTo>
                    <a:cubicBezTo>
                      <a:pt x="0" y="214"/>
                      <a:pt x="0" y="214"/>
                      <a:pt x="0" y="214"/>
                    </a:cubicBezTo>
                    <a:cubicBezTo>
                      <a:pt x="0" y="215"/>
                      <a:pt x="1"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09" name="Freeform 45"/>
              <p:cNvSpPr>
                <a:spLocks/>
              </p:cNvSpPr>
              <p:nvPr/>
            </p:nvSpPr>
            <p:spPr bwMode="auto">
              <a:xfrm>
                <a:off x="2550" y="1385"/>
                <a:ext cx="5" cy="540"/>
              </a:xfrm>
              <a:custGeom>
                <a:avLst/>
                <a:gdLst>
                  <a:gd name="T0" fmla="*/ 1 w 2"/>
                  <a:gd name="T1" fmla="*/ 228 h 228"/>
                  <a:gd name="T2" fmla="*/ 2 w 2"/>
                  <a:gd name="T3" fmla="*/ 227 h 228"/>
                  <a:gd name="T4" fmla="*/ 2 w 2"/>
                  <a:gd name="T5" fmla="*/ 1 h 228"/>
                  <a:gd name="T6" fmla="*/ 1 w 2"/>
                  <a:gd name="T7" fmla="*/ 0 h 228"/>
                  <a:gd name="T8" fmla="*/ 0 w 2"/>
                  <a:gd name="T9" fmla="*/ 1 h 228"/>
                  <a:gd name="T10" fmla="*/ 0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2" y="228"/>
                      <a:pt x="2" y="228"/>
                      <a:pt x="2" y="227"/>
                    </a:cubicBezTo>
                    <a:cubicBezTo>
                      <a:pt x="2" y="1"/>
                      <a:pt x="2" y="1"/>
                      <a:pt x="2" y="1"/>
                    </a:cubicBezTo>
                    <a:cubicBezTo>
                      <a:pt x="2" y="0"/>
                      <a:pt x="2" y="0"/>
                      <a:pt x="1" y="0"/>
                    </a:cubicBezTo>
                    <a:cubicBezTo>
                      <a:pt x="1" y="0"/>
                      <a:pt x="0" y="0"/>
                      <a:pt x="0" y="1"/>
                    </a:cubicBezTo>
                    <a:cubicBezTo>
                      <a:pt x="0" y="227"/>
                      <a:pt x="0" y="227"/>
                      <a:pt x="0" y="227"/>
                    </a:cubicBezTo>
                    <a:cubicBezTo>
                      <a:pt x="0" y="228"/>
                      <a:pt x="1"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0" name="Freeform 46"/>
              <p:cNvSpPr>
                <a:spLocks/>
              </p:cNvSpPr>
              <p:nvPr/>
            </p:nvSpPr>
            <p:spPr bwMode="auto">
              <a:xfrm>
                <a:off x="2574" y="1364"/>
                <a:ext cx="2" cy="561"/>
              </a:xfrm>
              <a:custGeom>
                <a:avLst/>
                <a:gdLst>
                  <a:gd name="T0" fmla="*/ 0 w 1"/>
                  <a:gd name="T1" fmla="*/ 237 h 237"/>
                  <a:gd name="T2" fmla="*/ 1 w 1"/>
                  <a:gd name="T3" fmla="*/ 236 h 237"/>
                  <a:gd name="T4" fmla="*/ 1 w 1"/>
                  <a:gd name="T5" fmla="*/ 0 h 237"/>
                  <a:gd name="T6" fmla="*/ 0 w 1"/>
                  <a:gd name="T7" fmla="*/ 0 h 237"/>
                  <a:gd name="T8" fmla="*/ 0 w 1"/>
                  <a:gd name="T9" fmla="*/ 0 h 237"/>
                  <a:gd name="T10" fmla="*/ 0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1" y="237"/>
                      <a:pt x="1" y="236"/>
                    </a:cubicBezTo>
                    <a:cubicBezTo>
                      <a:pt x="1" y="0"/>
                      <a:pt x="1" y="0"/>
                      <a:pt x="1" y="0"/>
                    </a:cubicBezTo>
                    <a:cubicBezTo>
                      <a:pt x="1" y="0"/>
                      <a:pt x="0" y="0"/>
                      <a:pt x="0" y="0"/>
                    </a:cubicBezTo>
                    <a:cubicBezTo>
                      <a:pt x="0" y="0"/>
                      <a:pt x="0" y="0"/>
                      <a:pt x="0" y="0"/>
                    </a:cubicBezTo>
                    <a:cubicBezTo>
                      <a:pt x="0" y="236"/>
                      <a:pt x="0" y="236"/>
                      <a:pt x="0" y="236"/>
                    </a:cubicBezTo>
                    <a:cubicBezTo>
                      <a:pt x="0" y="237"/>
                      <a:pt x="0"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1" name="Freeform 47"/>
              <p:cNvSpPr>
                <a:spLocks/>
              </p:cNvSpPr>
              <p:nvPr/>
            </p:nvSpPr>
            <p:spPr bwMode="auto">
              <a:xfrm>
                <a:off x="2593" y="1343"/>
                <a:ext cx="2" cy="582"/>
              </a:xfrm>
              <a:custGeom>
                <a:avLst/>
                <a:gdLst>
                  <a:gd name="T0" fmla="*/ 1 w 1"/>
                  <a:gd name="T1" fmla="*/ 246 h 246"/>
                  <a:gd name="T2" fmla="*/ 1 w 1"/>
                  <a:gd name="T3" fmla="*/ 245 h 246"/>
                  <a:gd name="T4" fmla="*/ 1 w 1"/>
                  <a:gd name="T5" fmla="*/ 1 h 246"/>
                  <a:gd name="T6" fmla="*/ 1 w 1"/>
                  <a:gd name="T7" fmla="*/ 0 h 246"/>
                  <a:gd name="T8" fmla="*/ 0 w 1"/>
                  <a:gd name="T9" fmla="*/ 1 h 246"/>
                  <a:gd name="T10" fmla="*/ 0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1" y="246"/>
                      <a:pt x="1" y="246"/>
                      <a:pt x="1" y="245"/>
                    </a:cubicBezTo>
                    <a:cubicBezTo>
                      <a:pt x="1" y="1"/>
                      <a:pt x="1" y="1"/>
                      <a:pt x="1" y="1"/>
                    </a:cubicBezTo>
                    <a:cubicBezTo>
                      <a:pt x="1" y="1"/>
                      <a:pt x="1" y="0"/>
                      <a:pt x="1" y="0"/>
                    </a:cubicBezTo>
                    <a:cubicBezTo>
                      <a:pt x="0" y="0"/>
                      <a:pt x="0" y="1"/>
                      <a:pt x="0" y="1"/>
                    </a:cubicBezTo>
                    <a:cubicBezTo>
                      <a:pt x="0" y="245"/>
                      <a:pt x="0" y="245"/>
                      <a:pt x="0" y="245"/>
                    </a:cubicBezTo>
                    <a:cubicBezTo>
                      <a:pt x="0" y="246"/>
                      <a:pt x="0"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2" name="Freeform 48"/>
              <p:cNvSpPr>
                <a:spLocks/>
              </p:cNvSpPr>
              <p:nvPr/>
            </p:nvSpPr>
            <p:spPr bwMode="auto">
              <a:xfrm>
                <a:off x="2614" y="1319"/>
                <a:ext cx="2" cy="606"/>
              </a:xfrm>
              <a:custGeom>
                <a:avLst/>
                <a:gdLst>
                  <a:gd name="T0" fmla="*/ 0 w 1"/>
                  <a:gd name="T1" fmla="*/ 256 h 256"/>
                  <a:gd name="T2" fmla="*/ 1 w 1"/>
                  <a:gd name="T3" fmla="*/ 255 h 256"/>
                  <a:gd name="T4" fmla="*/ 1 w 1"/>
                  <a:gd name="T5" fmla="*/ 1 h 256"/>
                  <a:gd name="T6" fmla="*/ 0 w 1"/>
                  <a:gd name="T7" fmla="*/ 0 h 256"/>
                  <a:gd name="T8" fmla="*/ 0 w 1"/>
                  <a:gd name="T9" fmla="*/ 1 h 256"/>
                  <a:gd name="T10" fmla="*/ 0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1" y="256"/>
                      <a:pt x="1" y="256"/>
                      <a:pt x="1" y="255"/>
                    </a:cubicBezTo>
                    <a:cubicBezTo>
                      <a:pt x="1" y="1"/>
                      <a:pt x="1" y="1"/>
                      <a:pt x="1" y="1"/>
                    </a:cubicBezTo>
                    <a:cubicBezTo>
                      <a:pt x="1" y="1"/>
                      <a:pt x="1" y="0"/>
                      <a:pt x="0" y="0"/>
                    </a:cubicBezTo>
                    <a:cubicBezTo>
                      <a:pt x="0" y="0"/>
                      <a:pt x="0" y="1"/>
                      <a:pt x="0" y="1"/>
                    </a:cubicBezTo>
                    <a:cubicBezTo>
                      <a:pt x="0" y="255"/>
                      <a:pt x="0" y="255"/>
                      <a:pt x="0" y="255"/>
                    </a:cubicBezTo>
                    <a:cubicBezTo>
                      <a:pt x="0"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3" name="Freeform 49"/>
              <p:cNvSpPr>
                <a:spLocks/>
              </p:cNvSpPr>
              <p:nvPr/>
            </p:nvSpPr>
            <p:spPr bwMode="auto">
              <a:xfrm>
                <a:off x="2635" y="1290"/>
                <a:ext cx="3" cy="635"/>
              </a:xfrm>
              <a:custGeom>
                <a:avLst/>
                <a:gdLst>
                  <a:gd name="T0" fmla="*/ 0 w 1"/>
                  <a:gd name="T1" fmla="*/ 268 h 268"/>
                  <a:gd name="T2" fmla="*/ 1 w 1"/>
                  <a:gd name="T3" fmla="*/ 267 h 268"/>
                  <a:gd name="T4" fmla="*/ 1 w 1"/>
                  <a:gd name="T5" fmla="*/ 1 h 268"/>
                  <a:gd name="T6" fmla="*/ 0 w 1"/>
                  <a:gd name="T7" fmla="*/ 0 h 268"/>
                  <a:gd name="T8" fmla="*/ 0 w 1"/>
                  <a:gd name="T9" fmla="*/ 1 h 268"/>
                  <a:gd name="T10" fmla="*/ 0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1" y="268"/>
                      <a:pt x="1" y="267"/>
                    </a:cubicBezTo>
                    <a:cubicBezTo>
                      <a:pt x="1" y="1"/>
                      <a:pt x="1" y="1"/>
                      <a:pt x="1" y="1"/>
                    </a:cubicBezTo>
                    <a:cubicBezTo>
                      <a:pt x="1" y="1"/>
                      <a:pt x="0" y="0"/>
                      <a:pt x="0" y="0"/>
                    </a:cubicBezTo>
                    <a:cubicBezTo>
                      <a:pt x="0" y="0"/>
                      <a:pt x="0" y="1"/>
                      <a:pt x="0" y="1"/>
                    </a:cubicBezTo>
                    <a:cubicBezTo>
                      <a:pt x="0" y="267"/>
                      <a:pt x="0" y="267"/>
                      <a:pt x="0" y="267"/>
                    </a:cubicBezTo>
                    <a:cubicBezTo>
                      <a:pt x="0" y="268"/>
                      <a:pt x="0"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4" name="Freeform 50"/>
              <p:cNvSpPr>
                <a:spLocks/>
              </p:cNvSpPr>
              <p:nvPr/>
            </p:nvSpPr>
            <p:spPr bwMode="auto">
              <a:xfrm>
                <a:off x="2654" y="1260"/>
                <a:ext cx="2" cy="665"/>
              </a:xfrm>
              <a:custGeom>
                <a:avLst/>
                <a:gdLst>
                  <a:gd name="T0" fmla="*/ 1 w 1"/>
                  <a:gd name="T1" fmla="*/ 281 h 281"/>
                  <a:gd name="T2" fmla="*/ 1 w 1"/>
                  <a:gd name="T3" fmla="*/ 280 h 281"/>
                  <a:gd name="T4" fmla="*/ 1 w 1"/>
                  <a:gd name="T5" fmla="*/ 1 h 281"/>
                  <a:gd name="T6" fmla="*/ 1 w 1"/>
                  <a:gd name="T7" fmla="*/ 0 h 281"/>
                  <a:gd name="T8" fmla="*/ 0 w 1"/>
                  <a:gd name="T9" fmla="*/ 1 h 281"/>
                  <a:gd name="T10" fmla="*/ 0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1" y="281"/>
                      <a:pt x="1" y="281"/>
                      <a:pt x="1" y="280"/>
                    </a:cubicBezTo>
                    <a:cubicBezTo>
                      <a:pt x="1" y="1"/>
                      <a:pt x="1" y="1"/>
                      <a:pt x="1" y="1"/>
                    </a:cubicBezTo>
                    <a:cubicBezTo>
                      <a:pt x="1" y="0"/>
                      <a:pt x="1" y="0"/>
                      <a:pt x="1" y="0"/>
                    </a:cubicBezTo>
                    <a:cubicBezTo>
                      <a:pt x="0" y="0"/>
                      <a:pt x="0" y="0"/>
                      <a:pt x="0" y="1"/>
                    </a:cubicBezTo>
                    <a:cubicBezTo>
                      <a:pt x="0" y="280"/>
                      <a:pt x="0" y="280"/>
                      <a:pt x="0" y="280"/>
                    </a:cubicBezTo>
                    <a:cubicBezTo>
                      <a:pt x="0" y="281"/>
                      <a:pt x="0"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5" name="Freeform 51"/>
              <p:cNvSpPr>
                <a:spLocks/>
              </p:cNvSpPr>
              <p:nvPr/>
            </p:nvSpPr>
            <p:spPr bwMode="auto">
              <a:xfrm>
                <a:off x="2675" y="1219"/>
                <a:ext cx="3" cy="706"/>
              </a:xfrm>
              <a:custGeom>
                <a:avLst/>
                <a:gdLst>
                  <a:gd name="T0" fmla="*/ 0 w 1"/>
                  <a:gd name="T1" fmla="*/ 298 h 298"/>
                  <a:gd name="T2" fmla="*/ 1 w 1"/>
                  <a:gd name="T3" fmla="*/ 297 h 298"/>
                  <a:gd name="T4" fmla="*/ 1 w 1"/>
                  <a:gd name="T5" fmla="*/ 1 h 298"/>
                  <a:gd name="T6" fmla="*/ 0 w 1"/>
                  <a:gd name="T7" fmla="*/ 0 h 298"/>
                  <a:gd name="T8" fmla="*/ 0 w 1"/>
                  <a:gd name="T9" fmla="*/ 1 h 298"/>
                  <a:gd name="T10" fmla="*/ 0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1" y="298"/>
                      <a:pt x="1" y="298"/>
                      <a:pt x="1" y="297"/>
                    </a:cubicBezTo>
                    <a:cubicBezTo>
                      <a:pt x="1" y="1"/>
                      <a:pt x="1" y="1"/>
                      <a:pt x="1" y="1"/>
                    </a:cubicBezTo>
                    <a:cubicBezTo>
                      <a:pt x="1" y="1"/>
                      <a:pt x="1" y="0"/>
                      <a:pt x="0" y="0"/>
                    </a:cubicBezTo>
                    <a:cubicBezTo>
                      <a:pt x="0" y="0"/>
                      <a:pt x="0" y="1"/>
                      <a:pt x="0" y="1"/>
                    </a:cubicBezTo>
                    <a:cubicBezTo>
                      <a:pt x="0" y="297"/>
                      <a:pt x="0" y="297"/>
                      <a:pt x="0" y="297"/>
                    </a:cubicBezTo>
                    <a:cubicBezTo>
                      <a:pt x="0"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6" name="Freeform 52"/>
              <p:cNvSpPr>
                <a:spLocks/>
              </p:cNvSpPr>
              <p:nvPr/>
            </p:nvSpPr>
            <p:spPr bwMode="auto">
              <a:xfrm>
                <a:off x="2697" y="1177"/>
                <a:ext cx="2" cy="748"/>
              </a:xfrm>
              <a:custGeom>
                <a:avLst/>
                <a:gdLst>
                  <a:gd name="T0" fmla="*/ 0 w 1"/>
                  <a:gd name="T1" fmla="*/ 316 h 316"/>
                  <a:gd name="T2" fmla="*/ 1 w 1"/>
                  <a:gd name="T3" fmla="*/ 315 h 316"/>
                  <a:gd name="T4" fmla="*/ 1 w 1"/>
                  <a:gd name="T5" fmla="*/ 1 h 316"/>
                  <a:gd name="T6" fmla="*/ 0 w 1"/>
                  <a:gd name="T7" fmla="*/ 0 h 316"/>
                  <a:gd name="T8" fmla="*/ 0 w 1"/>
                  <a:gd name="T9" fmla="*/ 1 h 316"/>
                  <a:gd name="T10" fmla="*/ 0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1" y="316"/>
                      <a:pt x="1" y="315"/>
                    </a:cubicBezTo>
                    <a:cubicBezTo>
                      <a:pt x="1" y="1"/>
                      <a:pt x="1" y="1"/>
                      <a:pt x="1" y="1"/>
                    </a:cubicBezTo>
                    <a:cubicBezTo>
                      <a:pt x="1" y="0"/>
                      <a:pt x="0" y="0"/>
                      <a:pt x="0" y="0"/>
                    </a:cubicBezTo>
                    <a:cubicBezTo>
                      <a:pt x="0" y="0"/>
                      <a:pt x="0" y="0"/>
                      <a:pt x="0" y="1"/>
                    </a:cubicBezTo>
                    <a:cubicBezTo>
                      <a:pt x="0" y="315"/>
                      <a:pt x="0" y="315"/>
                      <a:pt x="0" y="315"/>
                    </a:cubicBezTo>
                    <a:cubicBezTo>
                      <a:pt x="0" y="316"/>
                      <a:pt x="0"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7" name="Freeform 53"/>
              <p:cNvSpPr>
                <a:spLocks/>
              </p:cNvSpPr>
              <p:nvPr/>
            </p:nvSpPr>
            <p:spPr bwMode="auto">
              <a:xfrm>
                <a:off x="2716" y="1115"/>
                <a:ext cx="2" cy="810"/>
              </a:xfrm>
              <a:custGeom>
                <a:avLst/>
                <a:gdLst>
                  <a:gd name="T0" fmla="*/ 1 w 1"/>
                  <a:gd name="T1" fmla="*/ 342 h 342"/>
                  <a:gd name="T2" fmla="*/ 1 w 1"/>
                  <a:gd name="T3" fmla="*/ 341 h 342"/>
                  <a:gd name="T4" fmla="*/ 1 w 1"/>
                  <a:gd name="T5" fmla="*/ 0 h 342"/>
                  <a:gd name="T6" fmla="*/ 1 w 1"/>
                  <a:gd name="T7" fmla="*/ 0 h 342"/>
                  <a:gd name="T8" fmla="*/ 0 w 1"/>
                  <a:gd name="T9" fmla="*/ 0 h 342"/>
                  <a:gd name="T10" fmla="*/ 0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1" y="342"/>
                      <a:pt x="1" y="342"/>
                      <a:pt x="1" y="341"/>
                    </a:cubicBezTo>
                    <a:cubicBezTo>
                      <a:pt x="1" y="0"/>
                      <a:pt x="1" y="0"/>
                      <a:pt x="1" y="0"/>
                    </a:cubicBezTo>
                    <a:cubicBezTo>
                      <a:pt x="1" y="0"/>
                      <a:pt x="1" y="0"/>
                      <a:pt x="1" y="0"/>
                    </a:cubicBezTo>
                    <a:cubicBezTo>
                      <a:pt x="0" y="0"/>
                      <a:pt x="0" y="0"/>
                      <a:pt x="0" y="0"/>
                    </a:cubicBezTo>
                    <a:cubicBezTo>
                      <a:pt x="0" y="341"/>
                      <a:pt x="0" y="341"/>
                      <a:pt x="0" y="341"/>
                    </a:cubicBezTo>
                    <a:cubicBezTo>
                      <a:pt x="0" y="342"/>
                      <a:pt x="0"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8" name="Line 54"/>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sp>
            <p:nvSpPr>
              <p:cNvPr id="119" name="Line 55"/>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124347" tIns="62174" rIns="124347" bIns="62174" numCol="1" anchor="t" anchorCtr="0" compatLnSpc="1">
                <a:prstTxWarp prst="textNoShape">
                  <a:avLst/>
                </a:prstTxWarp>
              </a:bodyPr>
              <a:lstStyle/>
              <a:p>
                <a:pPr defTabSz="1243493">
                  <a:defRPr/>
                </a:pPr>
                <a:endParaRPr lang="en-US" sz="2448" kern="0">
                  <a:solidFill>
                    <a:srgbClr val="737373"/>
                  </a:solidFill>
                </a:endParaRPr>
              </a:p>
            </p:txBody>
          </p:sp>
        </p:grpSp>
      </p:grpSp>
      <p:sp>
        <p:nvSpPr>
          <p:cNvPr id="65" name="Rectangle 64" hidden="1"/>
          <p:cNvSpPr/>
          <p:nvPr/>
        </p:nvSpPr>
        <p:spPr>
          <a:xfrm>
            <a:off x="-76835" y="6375207"/>
            <a:ext cx="12579352" cy="643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a:p>
        </p:txBody>
      </p:sp>
      <p:grpSp>
        <p:nvGrpSpPr>
          <p:cNvPr id="8" name="Bridge" hidden="1"/>
          <p:cNvGrpSpPr>
            <a:grpSpLocks noChangeAspect="1"/>
          </p:cNvGrpSpPr>
          <p:nvPr/>
        </p:nvGrpSpPr>
        <p:grpSpPr bwMode="auto">
          <a:xfrm>
            <a:off x="-74678" y="1215667"/>
            <a:ext cx="12577194" cy="5373263"/>
            <a:chOff x="-35" y="791"/>
            <a:chExt cx="5826" cy="2489"/>
          </a:xfrm>
          <a:solidFill>
            <a:schemeClr val="accent1"/>
          </a:solidFill>
        </p:grpSpPr>
        <p:sp>
          <p:nvSpPr>
            <p:cNvPr id="10" name="Freeform 5"/>
            <p:cNvSpPr>
              <a:spLocks/>
            </p:cNvSpPr>
            <p:nvPr/>
          </p:nvSpPr>
          <p:spPr bwMode="auto">
            <a:xfrm>
              <a:off x="-26" y="1928"/>
              <a:ext cx="579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 name="Freeform 6"/>
            <p:cNvSpPr>
              <a:spLocks/>
            </p:cNvSpPr>
            <p:nvPr/>
          </p:nvSpPr>
          <p:spPr bwMode="auto">
            <a:xfrm>
              <a:off x="-26" y="1928"/>
              <a:ext cx="5791" cy="1352"/>
            </a:xfrm>
            <a:custGeom>
              <a:avLst/>
              <a:gdLst>
                <a:gd name="T0" fmla="*/ 5791 w 5791"/>
                <a:gd name="T1" fmla="*/ 220 h 1352"/>
                <a:gd name="T2" fmla="*/ 3047 w 5791"/>
                <a:gd name="T3" fmla="*/ 0 h 1352"/>
                <a:gd name="T4" fmla="*/ 2902 w 5791"/>
                <a:gd name="T5" fmla="*/ 0 h 1352"/>
                <a:gd name="T6" fmla="*/ 2765 w 5791"/>
                <a:gd name="T7" fmla="*/ 0 h 1352"/>
                <a:gd name="T8" fmla="*/ 0 w 5791"/>
                <a:gd name="T9" fmla="*/ 220 h 1352"/>
                <a:gd name="T10" fmla="*/ 0 w 5791"/>
                <a:gd name="T11" fmla="*/ 1352 h 1352"/>
                <a:gd name="T12" fmla="*/ 5791 w 5791"/>
                <a:gd name="T13" fmla="*/ 1352 h 1352"/>
                <a:gd name="T14" fmla="*/ 5791 w 5791"/>
                <a:gd name="T15" fmla="*/ 220 h 1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1" h="1352">
                  <a:moveTo>
                    <a:pt x="5791" y="220"/>
                  </a:moveTo>
                  <a:lnTo>
                    <a:pt x="3047" y="0"/>
                  </a:lnTo>
                  <a:lnTo>
                    <a:pt x="2902" y="0"/>
                  </a:lnTo>
                  <a:lnTo>
                    <a:pt x="2765" y="0"/>
                  </a:lnTo>
                  <a:lnTo>
                    <a:pt x="0" y="220"/>
                  </a:lnTo>
                  <a:lnTo>
                    <a:pt x="0" y="1352"/>
                  </a:lnTo>
                  <a:lnTo>
                    <a:pt x="5791" y="1352"/>
                  </a:lnTo>
                  <a:lnTo>
                    <a:pt x="5791"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 name="Freeform 7"/>
            <p:cNvSpPr>
              <a:spLocks noEditPoints="1"/>
            </p:cNvSpPr>
            <p:nvPr/>
          </p:nvSpPr>
          <p:spPr bwMode="auto">
            <a:xfrm>
              <a:off x="2739" y="791"/>
              <a:ext cx="277" cy="1137"/>
            </a:xfrm>
            <a:custGeom>
              <a:avLst/>
              <a:gdLst>
                <a:gd name="T0" fmla="*/ 114 w 117"/>
                <a:gd name="T1" fmla="*/ 212 h 480"/>
                <a:gd name="T2" fmla="*/ 110 w 117"/>
                <a:gd name="T3" fmla="*/ 111 h 480"/>
                <a:gd name="T4" fmla="*/ 110 w 117"/>
                <a:gd name="T5" fmla="*/ 14 h 480"/>
                <a:gd name="T6" fmla="*/ 107 w 117"/>
                <a:gd name="T7" fmla="*/ 0 h 480"/>
                <a:gd name="T8" fmla="*/ 98 w 117"/>
                <a:gd name="T9" fmla="*/ 3 h 480"/>
                <a:gd name="T10" fmla="*/ 96 w 117"/>
                <a:gd name="T11" fmla="*/ 14 h 480"/>
                <a:gd name="T12" fmla="*/ 18 w 117"/>
                <a:gd name="T13" fmla="*/ 11 h 480"/>
                <a:gd name="T14" fmla="*/ 16 w 117"/>
                <a:gd name="T15" fmla="*/ 0 h 480"/>
                <a:gd name="T16" fmla="*/ 7 w 117"/>
                <a:gd name="T17" fmla="*/ 3 h 480"/>
                <a:gd name="T18" fmla="*/ 7 w 117"/>
                <a:gd name="T19" fmla="*/ 109 h 480"/>
                <a:gd name="T20" fmla="*/ 3 w 117"/>
                <a:gd name="T21" fmla="*/ 119 h 480"/>
                <a:gd name="T22" fmla="*/ 2 w 117"/>
                <a:gd name="T23" fmla="*/ 213 h 480"/>
                <a:gd name="T24" fmla="*/ 0 w 117"/>
                <a:gd name="T25" fmla="*/ 433 h 480"/>
                <a:gd name="T26" fmla="*/ 0 w 117"/>
                <a:gd name="T27" fmla="*/ 480 h 480"/>
                <a:gd name="T28" fmla="*/ 40 w 117"/>
                <a:gd name="T29" fmla="*/ 480 h 480"/>
                <a:gd name="T30" fmla="*/ 55 w 117"/>
                <a:gd name="T31" fmla="*/ 480 h 480"/>
                <a:gd name="T32" fmla="*/ 102 w 117"/>
                <a:gd name="T33" fmla="*/ 480 h 480"/>
                <a:gd name="T34" fmla="*/ 117 w 117"/>
                <a:gd name="T35" fmla="*/ 465 h 480"/>
                <a:gd name="T36" fmla="*/ 117 w 117"/>
                <a:gd name="T37" fmla="*/ 221 h 480"/>
                <a:gd name="T38" fmla="*/ 94 w 117"/>
                <a:gd name="T39" fmla="*/ 442 h 480"/>
                <a:gd name="T40" fmla="*/ 94 w 117"/>
                <a:gd name="T41" fmla="*/ 477 h 480"/>
                <a:gd name="T42" fmla="*/ 36 w 117"/>
                <a:gd name="T43" fmla="*/ 477 h 480"/>
                <a:gd name="T44" fmla="*/ 23 w 117"/>
                <a:gd name="T45" fmla="*/ 464 h 480"/>
                <a:gd name="T46" fmla="*/ 23 w 117"/>
                <a:gd name="T47" fmla="*/ 395 h 480"/>
                <a:gd name="T48" fmla="*/ 82 w 117"/>
                <a:gd name="T49" fmla="*/ 383 h 480"/>
                <a:gd name="T50" fmla="*/ 94 w 117"/>
                <a:gd name="T51" fmla="*/ 442 h 480"/>
                <a:gd name="T52" fmla="*/ 82 w 117"/>
                <a:gd name="T53" fmla="*/ 345 h 480"/>
                <a:gd name="T54" fmla="*/ 23 w 117"/>
                <a:gd name="T55" fmla="*/ 333 h 480"/>
                <a:gd name="T56" fmla="*/ 36 w 117"/>
                <a:gd name="T57" fmla="*/ 251 h 480"/>
                <a:gd name="T58" fmla="*/ 94 w 117"/>
                <a:gd name="T59" fmla="*/ 264 h 480"/>
                <a:gd name="T60" fmla="*/ 94 w 117"/>
                <a:gd name="T61" fmla="*/ 207 h 480"/>
                <a:gd name="T62" fmla="*/ 36 w 117"/>
                <a:gd name="T63" fmla="*/ 220 h 480"/>
                <a:gd name="T64" fmla="*/ 23 w 117"/>
                <a:gd name="T65" fmla="*/ 155 h 480"/>
                <a:gd name="T66" fmla="*/ 82 w 117"/>
                <a:gd name="T67" fmla="*/ 142 h 480"/>
                <a:gd name="T68" fmla="*/ 94 w 117"/>
                <a:gd name="T69" fmla="*/ 207 h 480"/>
                <a:gd name="T70" fmla="*/ 82 w 117"/>
                <a:gd name="T71" fmla="*/ 114 h 480"/>
                <a:gd name="T72" fmla="*/ 23 w 117"/>
                <a:gd name="T73" fmla="*/ 101 h 480"/>
                <a:gd name="T74" fmla="*/ 36 w 117"/>
                <a:gd name="T75" fmla="*/ 42 h 480"/>
                <a:gd name="T76" fmla="*/ 94 w 117"/>
                <a:gd name="T77" fmla="*/ 55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7" h="480">
                  <a:moveTo>
                    <a:pt x="114" y="213"/>
                  </a:moveTo>
                  <a:cubicBezTo>
                    <a:pt x="114" y="213"/>
                    <a:pt x="114" y="212"/>
                    <a:pt x="114" y="212"/>
                  </a:cubicBezTo>
                  <a:cubicBezTo>
                    <a:pt x="114" y="119"/>
                    <a:pt x="114" y="119"/>
                    <a:pt x="114" y="119"/>
                  </a:cubicBezTo>
                  <a:cubicBezTo>
                    <a:pt x="114" y="116"/>
                    <a:pt x="112" y="113"/>
                    <a:pt x="110" y="111"/>
                  </a:cubicBezTo>
                  <a:cubicBezTo>
                    <a:pt x="110" y="110"/>
                    <a:pt x="110" y="110"/>
                    <a:pt x="110" y="109"/>
                  </a:cubicBezTo>
                  <a:cubicBezTo>
                    <a:pt x="110" y="14"/>
                    <a:pt x="110" y="14"/>
                    <a:pt x="110" y="14"/>
                  </a:cubicBezTo>
                  <a:cubicBezTo>
                    <a:pt x="110" y="3"/>
                    <a:pt x="110" y="3"/>
                    <a:pt x="110" y="3"/>
                  </a:cubicBezTo>
                  <a:cubicBezTo>
                    <a:pt x="110" y="1"/>
                    <a:pt x="108" y="0"/>
                    <a:pt x="107" y="0"/>
                  </a:cubicBezTo>
                  <a:cubicBezTo>
                    <a:pt x="101" y="0"/>
                    <a:pt x="101" y="0"/>
                    <a:pt x="101" y="0"/>
                  </a:cubicBezTo>
                  <a:cubicBezTo>
                    <a:pt x="100" y="0"/>
                    <a:pt x="98" y="1"/>
                    <a:pt x="98" y="3"/>
                  </a:cubicBezTo>
                  <a:cubicBezTo>
                    <a:pt x="98" y="11"/>
                    <a:pt x="98" y="11"/>
                    <a:pt x="98" y="11"/>
                  </a:cubicBezTo>
                  <a:cubicBezTo>
                    <a:pt x="98" y="13"/>
                    <a:pt x="97" y="14"/>
                    <a:pt x="96" y="14"/>
                  </a:cubicBezTo>
                  <a:cubicBezTo>
                    <a:pt x="21" y="14"/>
                    <a:pt x="21" y="14"/>
                    <a:pt x="21" y="14"/>
                  </a:cubicBezTo>
                  <a:cubicBezTo>
                    <a:pt x="20" y="14"/>
                    <a:pt x="18" y="13"/>
                    <a:pt x="18" y="11"/>
                  </a:cubicBezTo>
                  <a:cubicBezTo>
                    <a:pt x="18" y="3"/>
                    <a:pt x="18" y="3"/>
                    <a:pt x="18" y="3"/>
                  </a:cubicBezTo>
                  <a:cubicBezTo>
                    <a:pt x="18" y="1"/>
                    <a:pt x="17" y="0"/>
                    <a:pt x="16" y="0"/>
                  </a:cubicBezTo>
                  <a:cubicBezTo>
                    <a:pt x="10" y="0"/>
                    <a:pt x="10" y="0"/>
                    <a:pt x="10" y="0"/>
                  </a:cubicBezTo>
                  <a:cubicBezTo>
                    <a:pt x="8" y="0"/>
                    <a:pt x="7" y="1"/>
                    <a:pt x="7" y="3"/>
                  </a:cubicBezTo>
                  <a:cubicBezTo>
                    <a:pt x="7" y="14"/>
                    <a:pt x="7" y="14"/>
                    <a:pt x="7" y="14"/>
                  </a:cubicBezTo>
                  <a:cubicBezTo>
                    <a:pt x="7" y="109"/>
                    <a:pt x="7" y="109"/>
                    <a:pt x="7" y="109"/>
                  </a:cubicBezTo>
                  <a:cubicBezTo>
                    <a:pt x="7" y="110"/>
                    <a:pt x="7" y="110"/>
                    <a:pt x="6" y="111"/>
                  </a:cubicBezTo>
                  <a:cubicBezTo>
                    <a:pt x="4" y="113"/>
                    <a:pt x="3" y="116"/>
                    <a:pt x="3" y="119"/>
                  </a:cubicBezTo>
                  <a:cubicBezTo>
                    <a:pt x="3" y="212"/>
                    <a:pt x="3" y="212"/>
                    <a:pt x="3" y="212"/>
                  </a:cubicBezTo>
                  <a:cubicBezTo>
                    <a:pt x="3" y="212"/>
                    <a:pt x="3" y="213"/>
                    <a:pt x="2" y="213"/>
                  </a:cubicBezTo>
                  <a:cubicBezTo>
                    <a:pt x="1" y="215"/>
                    <a:pt x="0" y="218"/>
                    <a:pt x="0" y="221"/>
                  </a:cubicBezTo>
                  <a:cubicBezTo>
                    <a:pt x="0" y="433"/>
                    <a:pt x="0" y="433"/>
                    <a:pt x="0" y="433"/>
                  </a:cubicBezTo>
                  <a:cubicBezTo>
                    <a:pt x="0" y="465"/>
                    <a:pt x="0" y="465"/>
                    <a:pt x="0" y="465"/>
                  </a:cubicBezTo>
                  <a:cubicBezTo>
                    <a:pt x="0" y="480"/>
                    <a:pt x="0" y="480"/>
                    <a:pt x="0" y="480"/>
                  </a:cubicBezTo>
                  <a:cubicBezTo>
                    <a:pt x="15" y="480"/>
                    <a:pt x="15" y="480"/>
                    <a:pt x="15" y="480"/>
                  </a:cubicBezTo>
                  <a:cubicBezTo>
                    <a:pt x="40" y="480"/>
                    <a:pt x="40" y="480"/>
                    <a:pt x="40" y="480"/>
                  </a:cubicBezTo>
                  <a:cubicBezTo>
                    <a:pt x="50" y="480"/>
                    <a:pt x="50" y="480"/>
                    <a:pt x="50" y="480"/>
                  </a:cubicBezTo>
                  <a:cubicBezTo>
                    <a:pt x="55" y="480"/>
                    <a:pt x="55" y="480"/>
                    <a:pt x="55" y="480"/>
                  </a:cubicBezTo>
                  <a:cubicBezTo>
                    <a:pt x="77" y="480"/>
                    <a:pt x="77" y="480"/>
                    <a:pt x="77" y="480"/>
                  </a:cubicBezTo>
                  <a:cubicBezTo>
                    <a:pt x="102" y="480"/>
                    <a:pt x="102" y="480"/>
                    <a:pt x="102" y="480"/>
                  </a:cubicBezTo>
                  <a:cubicBezTo>
                    <a:pt x="117" y="480"/>
                    <a:pt x="117" y="480"/>
                    <a:pt x="117" y="480"/>
                  </a:cubicBezTo>
                  <a:cubicBezTo>
                    <a:pt x="117" y="465"/>
                    <a:pt x="117" y="465"/>
                    <a:pt x="117" y="465"/>
                  </a:cubicBezTo>
                  <a:cubicBezTo>
                    <a:pt x="117" y="433"/>
                    <a:pt x="117" y="433"/>
                    <a:pt x="117" y="433"/>
                  </a:cubicBezTo>
                  <a:cubicBezTo>
                    <a:pt x="117" y="221"/>
                    <a:pt x="117" y="221"/>
                    <a:pt x="117" y="221"/>
                  </a:cubicBezTo>
                  <a:cubicBezTo>
                    <a:pt x="117" y="218"/>
                    <a:pt x="116" y="215"/>
                    <a:pt x="114" y="213"/>
                  </a:cubicBezTo>
                  <a:close/>
                  <a:moveTo>
                    <a:pt x="94" y="442"/>
                  </a:moveTo>
                  <a:cubicBezTo>
                    <a:pt x="94" y="464"/>
                    <a:pt x="94" y="464"/>
                    <a:pt x="94" y="464"/>
                  </a:cubicBezTo>
                  <a:cubicBezTo>
                    <a:pt x="94" y="477"/>
                    <a:pt x="94" y="477"/>
                    <a:pt x="94" y="477"/>
                  </a:cubicBezTo>
                  <a:cubicBezTo>
                    <a:pt x="82" y="477"/>
                    <a:pt x="82" y="477"/>
                    <a:pt x="82" y="477"/>
                  </a:cubicBezTo>
                  <a:cubicBezTo>
                    <a:pt x="36" y="477"/>
                    <a:pt x="36" y="477"/>
                    <a:pt x="36" y="477"/>
                  </a:cubicBezTo>
                  <a:cubicBezTo>
                    <a:pt x="23" y="477"/>
                    <a:pt x="23" y="477"/>
                    <a:pt x="23" y="477"/>
                  </a:cubicBezTo>
                  <a:cubicBezTo>
                    <a:pt x="23" y="464"/>
                    <a:pt x="23" y="464"/>
                    <a:pt x="23" y="464"/>
                  </a:cubicBezTo>
                  <a:cubicBezTo>
                    <a:pt x="23" y="442"/>
                    <a:pt x="23" y="442"/>
                    <a:pt x="23" y="442"/>
                  </a:cubicBezTo>
                  <a:cubicBezTo>
                    <a:pt x="23" y="395"/>
                    <a:pt x="23" y="395"/>
                    <a:pt x="23" y="395"/>
                  </a:cubicBezTo>
                  <a:cubicBezTo>
                    <a:pt x="23" y="388"/>
                    <a:pt x="29" y="383"/>
                    <a:pt x="36" y="383"/>
                  </a:cubicBezTo>
                  <a:cubicBezTo>
                    <a:pt x="82" y="383"/>
                    <a:pt x="82" y="383"/>
                    <a:pt x="82" y="383"/>
                  </a:cubicBezTo>
                  <a:cubicBezTo>
                    <a:pt x="89" y="383"/>
                    <a:pt x="94" y="388"/>
                    <a:pt x="94" y="395"/>
                  </a:cubicBezTo>
                  <a:lnTo>
                    <a:pt x="94" y="442"/>
                  </a:lnTo>
                  <a:close/>
                  <a:moveTo>
                    <a:pt x="94" y="333"/>
                  </a:moveTo>
                  <a:cubicBezTo>
                    <a:pt x="94" y="340"/>
                    <a:pt x="89" y="345"/>
                    <a:pt x="82" y="345"/>
                  </a:cubicBezTo>
                  <a:cubicBezTo>
                    <a:pt x="36" y="345"/>
                    <a:pt x="36" y="345"/>
                    <a:pt x="36" y="345"/>
                  </a:cubicBezTo>
                  <a:cubicBezTo>
                    <a:pt x="29" y="345"/>
                    <a:pt x="23" y="340"/>
                    <a:pt x="23" y="333"/>
                  </a:cubicBezTo>
                  <a:cubicBezTo>
                    <a:pt x="23" y="264"/>
                    <a:pt x="23" y="264"/>
                    <a:pt x="23" y="264"/>
                  </a:cubicBezTo>
                  <a:cubicBezTo>
                    <a:pt x="23" y="257"/>
                    <a:pt x="29" y="251"/>
                    <a:pt x="36" y="251"/>
                  </a:cubicBezTo>
                  <a:cubicBezTo>
                    <a:pt x="82" y="251"/>
                    <a:pt x="82" y="251"/>
                    <a:pt x="82" y="251"/>
                  </a:cubicBezTo>
                  <a:cubicBezTo>
                    <a:pt x="89" y="251"/>
                    <a:pt x="94" y="257"/>
                    <a:pt x="94" y="264"/>
                  </a:cubicBezTo>
                  <a:lnTo>
                    <a:pt x="94" y="333"/>
                  </a:lnTo>
                  <a:close/>
                  <a:moveTo>
                    <a:pt x="94" y="207"/>
                  </a:moveTo>
                  <a:cubicBezTo>
                    <a:pt x="94" y="214"/>
                    <a:pt x="89" y="220"/>
                    <a:pt x="82" y="220"/>
                  </a:cubicBezTo>
                  <a:cubicBezTo>
                    <a:pt x="36" y="220"/>
                    <a:pt x="36" y="220"/>
                    <a:pt x="36" y="220"/>
                  </a:cubicBezTo>
                  <a:cubicBezTo>
                    <a:pt x="29" y="220"/>
                    <a:pt x="23" y="214"/>
                    <a:pt x="23" y="207"/>
                  </a:cubicBezTo>
                  <a:cubicBezTo>
                    <a:pt x="23" y="155"/>
                    <a:pt x="23" y="155"/>
                    <a:pt x="23" y="155"/>
                  </a:cubicBezTo>
                  <a:cubicBezTo>
                    <a:pt x="23" y="148"/>
                    <a:pt x="29" y="142"/>
                    <a:pt x="36" y="142"/>
                  </a:cubicBezTo>
                  <a:cubicBezTo>
                    <a:pt x="82" y="142"/>
                    <a:pt x="82" y="142"/>
                    <a:pt x="82" y="142"/>
                  </a:cubicBezTo>
                  <a:cubicBezTo>
                    <a:pt x="89" y="142"/>
                    <a:pt x="94" y="148"/>
                    <a:pt x="94" y="155"/>
                  </a:cubicBezTo>
                  <a:lnTo>
                    <a:pt x="94" y="207"/>
                  </a:lnTo>
                  <a:close/>
                  <a:moveTo>
                    <a:pt x="94" y="101"/>
                  </a:moveTo>
                  <a:cubicBezTo>
                    <a:pt x="94" y="108"/>
                    <a:pt x="89" y="114"/>
                    <a:pt x="82" y="114"/>
                  </a:cubicBezTo>
                  <a:cubicBezTo>
                    <a:pt x="36" y="114"/>
                    <a:pt x="36" y="114"/>
                    <a:pt x="36" y="114"/>
                  </a:cubicBezTo>
                  <a:cubicBezTo>
                    <a:pt x="29" y="114"/>
                    <a:pt x="23" y="108"/>
                    <a:pt x="23" y="101"/>
                  </a:cubicBezTo>
                  <a:cubicBezTo>
                    <a:pt x="23" y="55"/>
                    <a:pt x="23" y="55"/>
                    <a:pt x="23" y="55"/>
                  </a:cubicBezTo>
                  <a:cubicBezTo>
                    <a:pt x="23" y="48"/>
                    <a:pt x="29" y="42"/>
                    <a:pt x="36" y="42"/>
                  </a:cubicBezTo>
                  <a:cubicBezTo>
                    <a:pt x="82" y="42"/>
                    <a:pt x="82" y="42"/>
                    <a:pt x="82" y="42"/>
                  </a:cubicBezTo>
                  <a:cubicBezTo>
                    <a:pt x="89" y="42"/>
                    <a:pt x="94" y="48"/>
                    <a:pt x="94" y="55"/>
                  </a:cubicBezTo>
                  <a:lnTo>
                    <a:pt x="9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 name="Freeform 8"/>
            <p:cNvSpPr>
              <a:spLocks/>
            </p:cNvSpPr>
            <p:nvPr/>
          </p:nvSpPr>
          <p:spPr bwMode="auto">
            <a:xfrm>
              <a:off x="-35" y="1897"/>
              <a:ext cx="2774" cy="445"/>
            </a:xfrm>
            <a:custGeom>
              <a:avLst/>
              <a:gdLst>
                <a:gd name="T0" fmla="*/ 0 w 1173"/>
                <a:gd name="T1" fmla="*/ 90 h 188"/>
                <a:gd name="T2" fmla="*/ 1173 w 1173"/>
                <a:gd name="T3" fmla="*/ 5 h 188"/>
                <a:gd name="T4" fmla="*/ 1173 w 1173"/>
                <a:gd name="T5" fmla="*/ 13 h 188"/>
                <a:gd name="T6" fmla="*/ 4 w 1173"/>
                <a:gd name="T7" fmla="*/ 188 h 188"/>
                <a:gd name="T8" fmla="*/ 0 w 1173"/>
                <a:gd name="T9" fmla="*/ 90 h 188"/>
              </a:gdLst>
              <a:ahLst/>
              <a:cxnLst>
                <a:cxn ang="0">
                  <a:pos x="T0" y="T1"/>
                </a:cxn>
                <a:cxn ang="0">
                  <a:pos x="T2" y="T3"/>
                </a:cxn>
                <a:cxn ang="0">
                  <a:pos x="T4" y="T5"/>
                </a:cxn>
                <a:cxn ang="0">
                  <a:pos x="T6" y="T7"/>
                </a:cxn>
                <a:cxn ang="0">
                  <a:pos x="T8" y="T9"/>
                </a:cxn>
              </a:cxnLst>
              <a:rect l="0" t="0" r="r" b="b"/>
              <a:pathLst>
                <a:path w="1173" h="188">
                  <a:moveTo>
                    <a:pt x="0" y="90"/>
                  </a:moveTo>
                  <a:cubicBezTo>
                    <a:pt x="0" y="90"/>
                    <a:pt x="1129" y="0"/>
                    <a:pt x="1173" y="5"/>
                  </a:cubicBezTo>
                  <a:cubicBezTo>
                    <a:pt x="1173" y="13"/>
                    <a:pt x="1173" y="13"/>
                    <a:pt x="1173" y="13"/>
                  </a:cubicBezTo>
                  <a:cubicBezTo>
                    <a:pt x="4" y="188"/>
                    <a:pt x="4" y="188"/>
                    <a:pt x="4" y="188"/>
                  </a:cubicBez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 name="Freeform 9"/>
            <p:cNvSpPr>
              <a:spLocks/>
            </p:cNvSpPr>
            <p:nvPr/>
          </p:nvSpPr>
          <p:spPr bwMode="auto">
            <a:xfrm>
              <a:off x="-26" y="1928"/>
              <a:ext cx="2765" cy="530"/>
            </a:xfrm>
            <a:custGeom>
              <a:avLst/>
              <a:gdLst>
                <a:gd name="T0" fmla="*/ 0 w 1169"/>
                <a:gd name="T1" fmla="*/ 175 h 224"/>
                <a:gd name="T2" fmla="*/ 0 w 1169"/>
                <a:gd name="T3" fmla="*/ 224 h 224"/>
                <a:gd name="T4" fmla="*/ 1169 w 1169"/>
                <a:gd name="T5" fmla="*/ 0 h 224"/>
                <a:gd name="T6" fmla="*/ 0 w 1169"/>
                <a:gd name="T7" fmla="*/ 175 h 224"/>
              </a:gdLst>
              <a:ahLst/>
              <a:cxnLst>
                <a:cxn ang="0">
                  <a:pos x="T0" y="T1"/>
                </a:cxn>
                <a:cxn ang="0">
                  <a:pos x="T2" y="T3"/>
                </a:cxn>
                <a:cxn ang="0">
                  <a:pos x="T4" y="T5"/>
                </a:cxn>
                <a:cxn ang="0">
                  <a:pos x="T6" y="T7"/>
                </a:cxn>
              </a:cxnLst>
              <a:rect l="0" t="0" r="r" b="b"/>
              <a:pathLst>
                <a:path w="1169" h="224">
                  <a:moveTo>
                    <a:pt x="0" y="175"/>
                  </a:moveTo>
                  <a:cubicBezTo>
                    <a:pt x="0" y="224"/>
                    <a:pt x="0" y="224"/>
                    <a:pt x="0" y="224"/>
                  </a:cubicBezTo>
                  <a:cubicBezTo>
                    <a:pt x="0" y="224"/>
                    <a:pt x="1051" y="21"/>
                    <a:pt x="1169" y="0"/>
                  </a:cubicBezTo>
                  <a:cubicBezTo>
                    <a:pt x="963" y="31"/>
                    <a:pt x="0" y="175"/>
                    <a:pt x="0"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 name="Freeform 10"/>
            <p:cNvSpPr>
              <a:spLocks/>
            </p:cNvSpPr>
            <p:nvPr/>
          </p:nvSpPr>
          <p:spPr bwMode="auto">
            <a:xfrm>
              <a:off x="-35" y="1928"/>
              <a:ext cx="2774" cy="703"/>
            </a:xfrm>
            <a:custGeom>
              <a:avLst/>
              <a:gdLst>
                <a:gd name="T0" fmla="*/ 4 w 1173"/>
                <a:gd name="T1" fmla="*/ 224 h 297"/>
                <a:gd name="T2" fmla="*/ 0 w 1173"/>
                <a:gd name="T3" fmla="*/ 297 h 297"/>
                <a:gd name="T4" fmla="*/ 1173 w 1173"/>
                <a:gd name="T5" fmla="*/ 0 h 297"/>
                <a:gd name="T6" fmla="*/ 4 w 1173"/>
                <a:gd name="T7" fmla="*/ 224 h 297"/>
              </a:gdLst>
              <a:ahLst/>
              <a:cxnLst>
                <a:cxn ang="0">
                  <a:pos x="T0" y="T1"/>
                </a:cxn>
                <a:cxn ang="0">
                  <a:pos x="T2" y="T3"/>
                </a:cxn>
                <a:cxn ang="0">
                  <a:pos x="T4" y="T5"/>
                </a:cxn>
                <a:cxn ang="0">
                  <a:pos x="T6" y="T7"/>
                </a:cxn>
              </a:cxnLst>
              <a:rect l="0" t="0" r="r" b="b"/>
              <a:pathLst>
                <a:path w="1173" h="297">
                  <a:moveTo>
                    <a:pt x="4" y="224"/>
                  </a:moveTo>
                  <a:cubicBezTo>
                    <a:pt x="0" y="297"/>
                    <a:pt x="0" y="297"/>
                    <a:pt x="0" y="297"/>
                  </a:cubicBezTo>
                  <a:cubicBezTo>
                    <a:pt x="0" y="297"/>
                    <a:pt x="1137" y="3"/>
                    <a:pt x="1173" y="0"/>
                  </a:cubicBezTo>
                  <a:cubicBezTo>
                    <a:pt x="906" y="50"/>
                    <a:pt x="4" y="224"/>
                    <a:pt x="4"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 name="Freeform 11"/>
            <p:cNvSpPr>
              <a:spLocks/>
            </p:cNvSpPr>
            <p:nvPr/>
          </p:nvSpPr>
          <p:spPr bwMode="auto">
            <a:xfrm>
              <a:off x="3016" y="1897"/>
              <a:ext cx="2775" cy="445"/>
            </a:xfrm>
            <a:custGeom>
              <a:avLst/>
              <a:gdLst>
                <a:gd name="T0" fmla="*/ 1173 w 1173"/>
                <a:gd name="T1" fmla="*/ 90 h 188"/>
                <a:gd name="T2" fmla="*/ 0 w 1173"/>
                <a:gd name="T3" fmla="*/ 5 h 188"/>
                <a:gd name="T4" fmla="*/ 0 w 1173"/>
                <a:gd name="T5" fmla="*/ 13 h 188"/>
                <a:gd name="T6" fmla="*/ 1169 w 1173"/>
                <a:gd name="T7" fmla="*/ 188 h 188"/>
                <a:gd name="T8" fmla="*/ 1173 w 1173"/>
                <a:gd name="T9" fmla="*/ 90 h 188"/>
              </a:gdLst>
              <a:ahLst/>
              <a:cxnLst>
                <a:cxn ang="0">
                  <a:pos x="T0" y="T1"/>
                </a:cxn>
                <a:cxn ang="0">
                  <a:pos x="T2" y="T3"/>
                </a:cxn>
                <a:cxn ang="0">
                  <a:pos x="T4" y="T5"/>
                </a:cxn>
                <a:cxn ang="0">
                  <a:pos x="T6" y="T7"/>
                </a:cxn>
                <a:cxn ang="0">
                  <a:pos x="T8" y="T9"/>
                </a:cxn>
              </a:cxnLst>
              <a:rect l="0" t="0" r="r" b="b"/>
              <a:pathLst>
                <a:path w="1173" h="188">
                  <a:moveTo>
                    <a:pt x="1173" y="90"/>
                  </a:moveTo>
                  <a:cubicBezTo>
                    <a:pt x="1173" y="90"/>
                    <a:pt x="44" y="0"/>
                    <a:pt x="0" y="5"/>
                  </a:cubicBezTo>
                  <a:cubicBezTo>
                    <a:pt x="0" y="13"/>
                    <a:pt x="0" y="13"/>
                    <a:pt x="0" y="13"/>
                  </a:cubicBezTo>
                  <a:cubicBezTo>
                    <a:pt x="1169" y="188"/>
                    <a:pt x="1169" y="188"/>
                    <a:pt x="1169" y="188"/>
                  </a:cubicBezTo>
                  <a:lnTo>
                    <a:pt x="117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7" name="Freeform 12"/>
            <p:cNvSpPr>
              <a:spLocks/>
            </p:cNvSpPr>
            <p:nvPr/>
          </p:nvSpPr>
          <p:spPr bwMode="auto">
            <a:xfrm>
              <a:off x="3016" y="1928"/>
              <a:ext cx="2765" cy="530"/>
            </a:xfrm>
            <a:custGeom>
              <a:avLst/>
              <a:gdLst>
                <a:gd name="T0" fmla="*/ 1169 w 1169"/>
                <a:gd name="T1" fmla="*/ 175 h 224"/>
                <a:gd name="T2" fmla="*/ 1169 w 1169"/>
                <a:gd name="T3" fmla="*/ 224 h 224"/>
                <a:gd name="T4" fmla="*/ 0 w 1169"/>
                <a:gd name="T5" fmla="*/ 0 h 224"/>
                <a:gd name="T6" fmla="*/ 1169 w 1169"/>
                <a:gd name="T7" fmla="*/ 175 h 224"/>
              </a:gdLst>
              <a:ahLst/>
              <a:cxnLst>
                <a:cxn ang="0">
                  <a:pos x="T0" y="T1"/>
                </a:cxn>
                <a:cxn ang="0">
                  <a:pos x="T2" y="T3"/>
                </a:cxn>
                <a:cxn ang="0">
                  <a:pos x="T4" y="T5"/>
                </a:cxn>
                <a:cxn ang="0">
                  <a:pos x="T6" y="T7"/>
                </a:cxn>
              </a:cxnLst>
              <a:rect l="0" t="0" r="r" b="b"/>
              <a:pathLst>
                <a:path w="1169" h="224">
                  <a:moveTo>
                    <a:pt x="1169" y="175"/>
                  </a:moveTo>
                  <a:cubicBezTo>
                    <a:pt x="1169" y="224"/>
                    <a:pt x="1169" y="224"/>
                    <a:pt x="1169" y="224"/>
                  </a:cubicBezTo>
                  <a:cubicBezTo>
                    <a:pt x="1169" y="224"/>
                    <a:pt x="117" y="21"/>
                    <a:pt x="0" y="0"/>
                  </a:cubicBezTo>
                  <a:cubicBezTo>
                    <a:pt x="206" y="31"/>
                    <a:pt x="1169" y="175"/>
                    <a:pt x="1169" y="17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8" name="Freeform 13"/>
            <p:cNvSpPr>
              <a:spLocks/>
            </p:cNvSpPr>
            <p:nvPr/>
          </p:nvSpPr>
          <p:spPr bwMode="auto">
            <a:xfrm>
              <a:off x="3016" y="1928"/>
              <a:ext cx="2775" cy="703"/>
            </a:xfrm>
            <a:custGeom>
              <a:avLst/>
              <a:gdLst>
                <a:gd name="T0" fmla="*/ 1169 w 1173"/>
                <a:gd name="T1" fmla="*/ 224 h 297"/>
                <a:gd name="T2" fmla="*/ 1173 w 1173"/>
                <a:gd name="T3" fmla="*/ 297 h 297"/>
                <a:gd name="T4" fmla="*/ 0 w 1173"/>
                <a:gd name="T5" fmla="*/ 0 h 297"/>
                <a:gd name="T6" fmla="*/ 1169 w 1173"/>
                <a:gd name="T7" fmla="*/ 224 h 297"/>
              </a:gdLst>
              <a:ahLst/>
              <a:cxnLst>
                <a:cxn ang="0">
                  <a:pos x="T0" y="T1"/>
                </a:cxn>
                <a:cxn ang="0">
                  <a:pos x="T2" y="T3"/>
                </a:cxn>
                <a:cxn ang="0">
                  <a:pos x="T4" y="T5"/>
                </a:cxn>
                <a:cxn ang="0">
                  <a:pos x="T6" y="T7"/>
                </a:cxn>
              </a:cxnLst>
              <a:rect l="0" t="0" r="r" b="b"/>
              <a:pathLst>
                <a:path w="1173" h="297">
                  <a:moveTo>
                    <a:pt x="1169" y="224"/>
                  </a:moveTo>
                  <a:cubicBezTo>
                    <a:pt x="1173" y="297"/>
                    <a:pt x="1173" y="297"/>
                    <a:pt x="1173" y="297"/>
                  </a:cubicBezTo>
                  <a:cubicBezTo>
                    <a:pt x="1173" y="297"/>
                    <a:pt x="36" y="3"/>
                    <a:pt x="0" y="0"/>
                  </a:cubicBezTo>
                  <a:cubicBezTo>
                    <a:pt x="267" y="50"/>
                    <a:pt x="1169" y="224"/>
                    <a:pt x="1169" y="224"/>
                  </a:cubicBezTo>
                  <a:close/>
                </a:path>
              </a:pathLst>
            </a:custGeom>
            <a:solidFill>
              <a:srgbClr val="00205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9" name="Freeform 14"/>
            <p:cNvSpPr>
              <a:spLocks/>
            </p:cNvSpPr>
            <p:nvPr/>
          </p:nvSpPr>
          <p:spPr bwMode="auto">
            <a:xfrm>
              <a:off x="2999" y="857"/>
              <a:ext cx="2792" cy="767"/>
            </a:xfrm>
            <a:custGeom>
              <a:avLst/>
              <a:gdLst>
                <a:gd name="T0" fmla="*/ 0 w 1180"/>
                <a:gd name="T1" fmla="*/ 0 h 324"/>
                <a:gd name="T2" fmla="*/ 193 w 1180"/>
                <a:gd name="T3" fmla="*/ 261 h 324"/>
                <a:gd name="T4" fmla="*/ 1180 w 1180"/>
                <a:gd name="T5" fmla="*/ 192 h 324"/>
                <a:gd name="T6" fmla="*/ 1180 w 1180"/>
                <a:gd name="T7" fmla="*/ 270 h 324"/>
                <a:gd name="T8" fmla="*/ 296 w 1180"/>
                <a:gd name="T9" fmla="*/ 292 h 324"/>
                <a:gd name="T10" fmla="*/ 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0" y="0"/>
                  </a:moveTo>
                  <a:cubicBezTo>
                    <a:pt x="0" y="0"/>
                    <a:pt x="4" y="252"/>
                    <a:pt x="193" y="261"/>
                  </a:cubicBezTo>
                  <a:cubicBezTo>
                    <a:pt x="382" y="271"/>
                    <a:pt x="1180" y="192"/>
                    <a:pt x="1180" y="192"/>
                  </a:cubicBezTo>
                  <a:cubicBezTo>
                    <a:pt x="1180" y="270"/>
                    <a:pt x="1180" y="270"/>
                    <a:pt x="1180" y="270"/>
                  </a:cubicBezTo>
                  <a:cubicBezTo>
                    <a:pt x="296" y="292"/>
                    <a:pt x="296" y="292"/>
                    <a:pt x="296" y="292"/>
                  </a:cubicBezTo>
                  <a:cubicBezTo>
                    <a:pt x="296" y="292"/>
                    <a:pt x="0" y="3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0" name="Freeform 15"/>
            <p:cNvSpPr>
              <a:spLocks/>
            </p:cNvSpPr>
            <p:nvPr/>
          </p:nvSpPr>
          <p:spPr bwMode="auto">
            <a:xfrm>
              <a:off x="4603" y="1501"/>
              <a:ext cx="19" cy="543"/>
            </a:xfrm>
            <a:custGeom>
              <a:avLst/>
              <a:gdLst>
                <a:gd name="T0" fmla="*/ 4 w 8"/>
                <a:gd name="T1" fmla="*/ 229 h 229"/>
                <a:gd name="T2" fmla="*/ 0 w 8"/>
                <a:gd name="T3" fmla="*/ 225 h 229"/>
                <a:gd name="T4" fmla="*/ 0 w 8"/>
                <a:gd name="T5" fmla="*/ 4 h 229"/>
                <a:gd name="T6" fmla="*/ 4 w 8"/>
                <a:gd name="T7" fmla="*/ 0 h 229"/>
                <a:gd name="T8" fmla="*/ 8 w 8"/>
                <a:gd name="T9" fmla="*/ 4 h 229"/>
                <a:gd name="T10" fmla="*/ 8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2" y="229"/>
                    <a:pt x="0" y="227"/>
                    <a:pt x="0" y="225"/>
                  </a:cubicBezTo>
                  <a:cubicBezTo>
                    <a:pt x="0" y="4"/>
                    <a:pt x="0" y="4"/>
                    <a:pt x="0" y="4"/>
                  </a:cubicBezTo>
                  <a:cubicBezTo>
                    <a:pt x="0" y="1"/>
                    <a:pt x="2" y="0"/>
                    <a:pt x="4" y="0"/>
                  </a:cubicBezTo>
                  <a:cubicBezTo>
                    <a:pt x="6" y="0"/>
                    <a:pt x="8" y="1"/>
                    <a:pt x="8" y="4"/>
                  </a:cubicBezTo>
                  <a:cubicBezTo>
                    <a:pt x="8" y="225"/>
                    <a:pt x="8" y="225"/>
                    <a:pt x="8" y="225"/>
                  </a:cubicBezTo>
                  <a:cubicBezTo>
                    <a:pt x="8" y="227"/>
                    <a:pt x="6"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1" name="Freeform 16"/>
            <p:cNvSpPr>
              <a:spLocks/>
            </p:cNvSpPr>
            <p:nvPr/>
          </p:nvSpPr>
          <p:spPr bwMode="auto">
            <a:xfrm>
              <a:off x="4076" y="1504"/>
              <a:ext cx="14" cy="492"/>
            </a:xfrm>
            <a:custGeom>
              <a:avLst/>
              <a:gdLst>
                <a:gd name="T0" fmla="*/ 3 w 6"/>
                <a:gd name="T1" fmla="*/ 208 h 208"/>
                <a:gd name="T2" fmla="*/ 0 w 6"/>
                <a:gd name="T3" fmla="*/ 205 h 208"/>
                <a:gd name="T4" fmla="*/ 0 w 6"/>
                <a:gd name="T5" fmla="*/ 3 h 208"/>
                <a:gd name="T6" fmla="*/ 3 w 6"/>
                <a:gd name="T7" fmla="*/ 0 h 208"/>
                <a:gd name="T8" fmla="*/ 6 w 6"/>
                <a:gd name="T9" fmla="*/ 3 h 208"/>
                <a:gd name="T10" fmla="*/ 6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1" y="208"/>
                    <a:pt x="0" y="206"/>
                    <a:pt x="0" y="205"/>
                  </a:cubicBezTo>
                  <a:cubicBezTo>
                    <a:pt x="0" y="3"/>
                    <a:pt x="0" y="3"/>
                    <a:pt x="0" y="3"/>
                  </a:cubicBezTo>
                  <a:cubicBezTo>
                    <a:pt x="0" y="1"/>
                    <a:pt x="1" y="0"/>
                    <a:pt x="3" y="0"/>
                  </a:cubicBezTo>
                  <a:cubicBezTo>
                    <a:pt x="5" y="0"/>
                    <a:pt x="6" y="1"/>
                    <a:pt x="6" y="3"/>
                  </a:cubicBezTo>
                  <a:cubicBezTo>
                    <a:pt x="6" y="205"/>
                    <a:pt x="6" y="205"/>
                    <a:pt x="6" y="205"/>
                  </a:cubicBezTo>
                  <a:cubicBezTo>
                    <a:pt x="6" y="206"/>
                    <a:pt x="5"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2" name="Freeform 17"/>
            <p:cNvSpPr>
              <a:spLocks/>
            </p:cNvSpPr>
            <p:nvPr/>
          </p:nvSpPr>
          <p:spPr bwMode="auto">
            <a:xfrm>
              <a:off x="3797" y="1506"/>
              <a:ext cx="9" cy="474"/>
            </a:xfrm>
            <a:custGeom>
              <a:avLst/>
              <a:gdLst>
                <a:gd name="T0" fmla="*/ 2 w 4"/>
                <a:gd name="T1" fmla="*/ 200 h 200"/>
                <a:gd name="T2" fmla="*/ 0 w 4"/>
                <a:gd name="T3" fmla="*/ 198 h 200"/>
                <a:gd name="T4" fmla="*/ 0 w 4"/>
                <a:gd name="T5" fmla="*/ 2 h 200"/>
                <a:gd name="T6" fmla="*/ 2 w 4"/>
                <a:gd name="T7" fmla="*/ 0 h 200"/>
                <a:gd name="T8" fmla="*/ 4 w 4"/>
                <a:gd name="T9" fmla="*/ 2 h 200"/>
                <a:gd name="T10" fmla="*/ 4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1" y="200"/>
                    <a:pt x="0" y="199"/>
                    <a:pt x="0" y="198"/>
                  </a:cubicBezTo>
                  <a:cubicBezTo>
                    <a:pt x="0" y="2"/>
                    <a:pt x="0" y="2"/>
                    <a:pt x="0" y="2"/>
                  </a:cubicBezTo>
                  <a:cubicBezTo>
                    <a:pt x="0" y="1"/>
                    <a:pt x="1" y="0"/>
                    <a:pt x="2" y="0"/>
                  </a:cubicBezTo>
                  <a:cubicBezTo>
                    <a:pt x="3" y="0"/>
                    <a:pt x="4" y="1"/>
                    <a:pt x="4" y="2"/>
                  </a:cubicBezTo>
                  <a:cubicBezTo>
                    <a:pt x="4" y="198"/>
                    <a:pt x="4" y="198"/>
                    <a:pt x="4" y="198"/>
                  </a:cubicBezTo>
                  <a:cubicBezTo>
                    <a:pt x="4" y="199"/>
                    <a:pt x="3"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3" name="Freeform 18"/>
            <p:cNvSpPr>
              <a:spLocks/>
            </p:cNvSpPr>
            <p:nvPr/>
          </p:nvSpPr>
          <p:spPr bwMode="auto">
            <a:xfrm>
              <a:off x="3629" y="1518"/>
              <a:ext cx="7" cy="447"/>
            </a:xfrm>
            <a:custGeom>
              <a:avLst/>
              <a:gdLst>
                <a:gd name="T0" fmla="*/ 1 w 3"/>
                <a:gd name="T1" fmla="*/ 189 h 189"/>
                <a:gd name="T2" fmla="*/ 0 w 3"/>
                <a:gd name="T3" fmla="*/ 188 h 189"/>
                <a:gd name="T4" fmla="*/ 0 w 3"/>
                <a:gd name="T5" fmla="*/ 2 h 189"/>
                <a:gd name="T6" fmla="*/ 1 w 3"/>
                <a:gd name="T7" fmla="*/ 0 h 189"/>
                <a:gd name="T8" fmla="*/ 3 w 3"/>
                <a:gd name="T9" fmla="*/ 2 h 189"/>
                <a:gd name="T10" fmla="*/ 3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0" y="189"/>
                    <a:pt x="0" y="188"/>
                    <a:pt x="0" y="188"/>
                  </a:cubicBezTo>
                  <a:cubicBezTo>
                    <a:pt x="0" y="2"/>
                    <a:pt x="0" y="2"/>
                    <a:pt x="0" y="2"/>
                  </a:cubicBezTo>
                  <a:cubicBezTo>
                    <a:pt x="0" y="1"/>
                    <a:pt x="0" y="0"/>
                    <a:pt x="1" y="0"/>
                  </a:cubicBezTo>
                  <a:cubicBezTo>
                    <a:pt x="2" y="0"/>
                    <a:pt x="3" y="1"/>
                    <a:pt x="3" y="2"/>
                  </a:cubicBezTo>
                  <a:cubicBezTo>
                    <a:pt x="3" y="188"/>
                    <a:pt x="3" y="188"/>
                    <a:pt x="3" y="188"/>
                  </a:cubicBezTo>
                  <a:cubicBezTo>
                    <a:pt x="3" y="188"/>
                    <a:pt x="2"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4" name="Freeform 19"/>
            <p:cNvSpPr>
              <a:spLocks/>
            </p:cNvSpPr>
            <p:nvPr/>
          </p:nvSpPr>
          <p:spPr bwMode="auto">
            <a:xfrm>
              <a:off x="3515" y="1506"/>
              <a:ext cx="7" cy="459"/>
            </a:xfrm>
            <a:custGeom>
              <a:avLst/>
              <a:gdLst>
                <a:gd name="T0" fmla="*/ 1 w 3"/>
                <a:gd name="T1" fmla="*/ 194 h 194"/>
                <a:gd name="T2" fmla="*/ 0 w 3"/>
                <a:gd name="T3" fmla="*/ 193 h 194"/>
                <a:gd name="T4" fmla="*/ 0 w 3"/>
                <a:gd name="T5" fmla="*/ 2 h 194"/>
                <a:gd name="T6" fmla="*/ 1 w 3"/>
                <a:gd name="T7" fmla="*/ 0 h 194"/>
                <a:gd name="T8" fmla="*/ 3 w 3"/>
                <a:gd name="T9" fmla="*/ 2 h 194"/>
                <a:gd name="T10" fmla="*/ 3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0" y="194"/>
                    <a:pt x="0" y="193"/>
                    <a:pt x="0" y="193"/>
                  </a:cubicBezTo>
                  <a:cubicBezTo>
                    <a:pt x="0" y="2"/>
                    <a:pt x="0" y="2"/>
                    <a:pt x="0" y="2"/>
                  </a:cubicBezTo>
                  <a:cubicBezTo>
                    <a:pt x="0" y="1"/>
                    <a:pt x="0" y="0"/>
                    <a:pt x="1" y="0"/>
                  </a:cubicBezTo>
                  <a:cubicBezTo>
                    <a:pt x="2" y="0"/>
                    <a:pt x="3" y="1"/>
                    <a:pt x="3" y="2"/>
                  </a:cubicBezTo>
                  <a:cubicBezTo>
                    <a:pt x="3" y="193"/>
                    <a:pt x="3" y="193"/>
                    <a:pt x="3" y="193"/>
                  </a:cubicBezTo>
                  <a:cubicBezTo>
                    <a:pt x="3" y="193"/>
                    <a:pt x="2"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5" name="Freeform 20"/>
            <p:cNvSpPr>
              <a:spLocks/>
            </p:cNvSpPr>
            <p:nvPr/>
          </p:nvSpPr>
          <p:spPr bwMode="auto">
            <a:xfrm>
              <a:off x="3420" y="1494"/>
              <a:ext cx="8" cy="443"/>
            </a:xfrm>
            <a:custGeom>
              <a:avLst/>
              <a:gdLst>
                <a:gd name="T0" fmla="*/ 1 w 3"/>
                <a:gd name="T1" fmla="*/ 187 h 187"/>
                <a:gd name="T2" fmla="*/ 0 w 3"/>
                <a:gd name="T3" fmla="*/ 185 h 187"/>
                <a:gd name="T4" fmla="*/ 0 w 3"/>
                <a:gd name="T5" fmla="*/ 1 h 187"/>
                <a:gd name="T6" fmla="*/ 1 w 3"/>
                <a:gd name="T7" fmla="*/ 0 h 187"/>
                <a:gd name="T8" fmla="*/ 3 w 3"/>
                <a:gd name="T9" fmla="*/ 1 h 187"/>
                <a:gd name="T10" fmla="*/ 3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0" y="187"/>
                    <a:pt x="0" y="186"/>
                    <a:pt x="0" y="185"/>
                  </a:cubicBezTo>
                  <a:cubicBezTo>
                    <a:pt x="0" y="1"/>
                    <a:pt x="0" y="1"/>
                    <a:pt x="0" y="1"/>
                  </a:cubicBezTo>
                  <a:cubicBezTo>
                    <a:pt x="0" y="1"/>
                    <a:pt x="0" y="0"/>
                    <a:pt x="1" y="0"/>
                  </a:cubicBezTo>
                  <a:cubicBezTo>
                    <a:pt x="2" y="0"/>
                    <a:pt x="3" y="1"/>
                    <a:pt x="3" y="1"/>
                  </a:cubicBezTo>
                  <a:cubicBezTo>
                    <a:pt x="3" y="185"/>
                    <a:pt x="3" y="185"/>
                    <a:pt x="3" y="185"/>
                  </a:cubicBezTo>
                  <a:cubicBezTo>
                    <a:pt x="3" y="186"/>
                    <a:pt x="2"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 name="Freeform 21"/>
            <p:cNvSpPr>
              <a:spLocks/>
            </p:cNvSpPr>
            <p:nvPr/>
          </p:nvSpPr>
          <p:spPr bwMode="auto">
            <a:xfrm>
              <a:off x="3361" y="1485"/>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0" y="194"/>
                    <a:pt x="0" y="194"/>
                  </a:cubicBezTo>
                  <a:cubicBezTo>
                    <a:pt x="0" y="1"/>
                    <a:pt x="0" y="1"/>
                    <a:pt x="0" y="1"/>
                  </a:cubicBezTo>
                  <a:cubicBezTo>
                    <a:pt x="0" y="0"/>
                    <a:pt x="1" y="0"/>
                    <a:pt x="1" y="0"/>
                  </a:cubicBezTo>
                  <a:cubicBezTo>
                    <a:pt x="2" y="0"/>
                    <a:pt x="2" y="0"/>
                    <a:pt x="2" y="1"/>
                  </a:cubicBezTo>
                  <a:cubicBezTo>
                    <a:pt x="2" y="194"/>
                    <a:pt x="2" y="194"/>
                    <a:pt x="2" y="194"/>
                  </a:cubicBezTo>
                  <a:cubicBezTo>
                    <a:pt x="2" y="194"/>
                    <a:pt x="2"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7" name="Freeform 22"/>
            <p:cNvSpPr>
              <a:spLocks/>
            </p:cNvSpPr>
            <p:nvPr/>
          </p:nvSpPr>
          <p:spPr bwMode="auto">
            <a:xfrm>
              <a:off x="3307" y="1463"/>
              <a:ext cx="5" cy="462"/>
            </a:xfrm>
            <a:custGeom>
              <a:avLst/>
              <a:gdLst>
                <a:gd name="T0" fmla="*/ 1 w 2"/>
                <a:gd name="T1" fmla="*/ 195 h 195"/>
                <a:gd name="T2" fmla="*/ 0 w 2"/>
                <a:gd name="T3" fmla="*/ 194 h 195"/>
                <a:gd name="T4" fmla="*/ 0 w 2"/>
                <a:gd name="T5" fmla="*/ 1 h 195"/>
                <a:gd name="T6" fmla="*/ 1 w 2"/>
                <a:gd name="T7" fmla="*/ 0 h 195"/>
                <a:gd name="T8" fmla="*/ 2 w 2"/>
                <a:gd name="T9" fmla="*/ 1 h 195"/>
                <a:gd name="T10" fmla="*/ 2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 name="Freeform 23"/>
            <p:cNvSpPr>
              <a:spLocks/>
            </p:cNvSpPr>
            <p:nvPr/>
          </p:nvSpPr>
          <p:spPr bwMode="auto">
            <a:xfrm>
              <a:off x="3269" y="1442"/>
              <a:ext cx="5" cy="483"/>
            </a:xfrm>
            <a:custGeom>
              <a:avLst/>
              <a:gdLst>
                <a:gd name="T0" fmla="*/ 1 w 2"/>
                <a:gd name="T1" fmla="*/ 204 h 204"/>
                <a:gd name="T2" fmla="*/ 0 w 2"/>
                <a:gd name="T3" fmla="*/ 203 h 204"/>
                <a:gd name="T4" fmla="*/ 0 w 2"/>
                <a:gd name="T5" fmla="*/ 1 h 204"/>
                <a:gd name="T6" fmla="*/ 1 w 2"/>
                <a:gd name="T7" fmla="*/ 0 h 204"/>
                <a:gd name="T8" fmla="*/ 2 w 2"/>
                <a:gd name="T9" fmla="*/ 1 h 204"/>
                <a:gd name="T10" fmla="*/ 2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0" y="204"/>
                    <a:pt x="0" y="204"/>
                    <a:pt x="0" y="203"/>
                  </a:cubicBezTo>
                  <a:cubicBezTo>
                    <a:pt x="0" y="1"/>
                    <a:pt x="0" y="1"/>
                    <a:pt x="0" y="1"/>
                  </a:cubicBezTo>
                  <a:cubicBezTo>
                    <a:pt x="0" y="0"/>
                    <a:pt x="0" y="0"/>
                    <a:pt x="1" y="0"/>
                  </a:cubicBezTo>
                  <a:cubicBezTo>
                    <a:pt x="2" y="0"/>
                    <a:pt x="2" y="0"/>
                    <a:pt x="2" y="1"/>
                  </a:cubicBezTo>
                  <a:cubicBezTo>
                    <a:pt x="2" y="203"/>
                    <a:pt x="2" y="203"/>
                    <a:pt x="2" y="203"/>
                  </a:cubicBezTo>
                  <a:cubicBezTo>
                    <a:pt x="2" y="204"/>
                    <a:pt x="2"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9" name="Freeform 24"/>
            <p:cNvSpPr>
              <a:spLocks/>
            </p:cNvSpPr>
            <p:nvPr/>
          </p:nvSpPr>
          <p:spPr bwMode="auto">
            <a:xfrm>
              <a:off x="3236" y="1416"/>
              <a:ext cx="5" cy="509"/>
            </a:xfrm>
            <a:custGeom>
              <a:avLst/>
              <a:gdLst>
                <a:gd name="T0" fmla="*/ 1 w 2"/>
                <a:gd name="T1" fmla="*/ 215 h 215"/>
                <a:gd name="T2" fmla="*/ 0 w 2"/>
                <a:gd name="T3" fmla="*/ 214 h 215"/>
                <a:gd name="T4" fmla="*/ 0 w 2"/>
                <a:gd name="T5" fmla="*/ 1 h 215"/>
                <a:gd name="T6" fmla="*/ 1 w 2"/>
                <a:gd name="T7" fmla="*/ 0 h 215"/>
                <a:gd name="T8" fmla="*/ 2 w 2"/>
                <a:gd name="T9" fmla="*/ 1 h 215"/>
                <a:gd name="T10" fmla="*/ 2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0" y="215"/>
                    <a:pt x="0" y="215"/>
                    <a:pt x="0" y="214"/>
                  </a:cubicBezTo>
                  <a:cubicBezTo>
                    <a:pt x="0" y="1"/>
                    <a:pt x="0" y="1"/>
                    <a:pt x="0" y="1"/>
                  </a:cubicBezTo>
                  <a:cubicBezTo>
                    <a:pt x="0" y="0"/>
                    <a:pt x="0" y="0"/>
                    <a:pt x="1" y="0"/>
                  </a:cubicBezTo>
                  <a:cubicBezTo>
                    <a:pt x="2" y="0"/>
                    <a:pt x="2" y="0"/>
                    <a:pt x="2" y="1"/>
                  </a:cubicBezTo>
                  <a:cubicBezTo>
                    <a:pt x="2" y="214"/>
                    <a:pt x="2" y="214"/>
                    <a:pt x="2" y="214"/>
                  </a:cubicBezTo>
                  <a:cubicBezTo>
                    <a:pt x="2" y="215"/>
                    <a:pt x="2"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0" name="Freeform 25"/>
            <p:cNvSpPr>
              <a:spLocks/>
            </p:cNvSpPr>
            <p:nvPr/>
          </p:nvSpPr>
          <p:spPr bwMode="auto">
            <a:xfrm>
              <a:off x="3198" y="1385"/>
              <a:ext cx="5" cy="540"/>
            </a:xfrm>
            <a:custGeom>
              <a:avLst/>
              <a:gdLst>
                <a:gd name="T0" fmla="*/ 1 w 2"/>
                <a:gd name="T1" fmla="*/ 228 h 228"/>
                <a:gd name="T2" fmla="*/ 0 w 2"/>
                <a:gd name="T3" fmla="*/ 227 h 228"/>
                <a:gd name="T4" fmla="*/ 0 w 2"/>
                <a:gd name="T5" fmla="*/ 1 h 228"/>
                <a:gd name="T6" fmla="*/ 1 w 2"/>
                <a:gd name="T7" fmla="*/ 0 h 228"/>
                <a:gd name="T8" fmla="*/ 2 w 2"/>
                <a:gd name="T9" fmla="*/ 1 h 228"/>
                <a:gd name="T10" fmla="*/ 2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0" y="228"/>
                    <a:pt x="0" y="228"/>
                    <a:pt x="0" y="227"/>
                  </a:cubicBezTo>
                  <a:cubicBezTo>
                    <a:pt x="0" y="1"/>
                    <a:pt x="0" y="1"/>
                    <a:pt x="0" y="1"/>
                  </a:cubicBezTo>
                  <a:cubicBezTo>
                    <a:pt x="0" y="0"/>
                    <a:pt x="0" y="0"/>
                    <a:pt x="1" y="0"/>
                  </a:cubicBezTo>
                  <a:cubicBezTo>
                    <a:pt x="2" y="0"/>
                    <a:pt x="2" y="0"/>
                    <a:pt x="2" y="1"/>
                  </a:cubicBezTo>
                  <a:cubicBezTo>
                    <a:pt x="2" y="227"/>
                    <a:pt x="2" y="227"/>
                    <a:pt x="2" y="227"/>
                  </a:cubicBezTo>
                  <a:cubicBezTo>
                    <a:pt x="2" y="228"/>
                    <a:pt x="2"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1" name="Freeform 26"/>
            <p:cNvSpPr>
              <a:spLocks/>
            </p:cNvSpPr>
            <p:nvPr/>
          </p:nvSpPr>
          <p:spPr bwMode="auto">
            <a:xfrm>
              <a:off x="3179" y="1364"/>
              <a:ext cx="3" cy="561"/>
            </a:xfrm>
            <a:custGeom>
              <a:avLst/>
              <a:gdLst>
                <a:gd name="T0" fmla="*/ 0 w 1"/>
                <a:gd name="T1" fmla="*/ 237 h 237"/>
                <a:gd name="T2" fmla="*/ 0 w 1"/>
                <a:gd name="T3" fmla="*/ 236 h 237"/>
                <a:gd name="T4" fmla="*/ 0 w 1"/>
                <a:gd name="T5" fmla="*/ 0 h 237"/>
                <a:gd name="T6" fmla="*/ 0 w 1"/>
                <a:gd name="T7" fmla="*/ 0 h 237"/>
                <a:gd name="T8" fmla="*/ 1 w 1"/>
                <a:gd name="T9" fmla="*/ 0 h 237"/>
                <a:gd name="T10" fmla="*/ 1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0" y="237"/>
                    <a:pt x="0" y="236"/>
                  </a:cubicBezTo>
                  <a:cubicBezTo>
                    <a:pt x="0" y="0"/>
                    <a:pt x="0" y="0"/>
                    <a:pt x="0" y="0"/>
                  </a:cubicBezTo>
                  <a:cubicBezTo>
                    <a:pt x="0" y="0"/>
                    <a:pt x="0" y="0"/>
                    <a:pt x="0" y="0"/>
                  </a:cubicBezTo>
                  <a:cubicBezTo>
                    <a:pt x="1" y="0"/>
                    <a:pt x="1" y="0"/>
                    <a:pt x="1" y="0"/>
                  </a:cubicBezTo>
                  <a:cubicBezTo>
                    <a:pt x="1" y="236"/>
                    <a:pt x="1" y="236"/>
                    <a:pt x="1" y="236"/>
                  </a:cubicBezTo>
                  <a:cubicBezTo>
                    <a:pt x="1" y="237"/>
                    <a:pt x="1"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2" name="Freeform 27"/>
            <p:cNvSpPr>
              <a:spLocks/>
            </p:cNvSpPr>
            <p:nvPr/>
          </p:nvSpPr>
          <p:spPr bwMode="auto">
            <a:xfrm>
              <a:off x="3158" y="1343"/>
              <a:ext cx="2" cy="582"/>
            </a:xfrm>
            <a:custGeom>
              <a:avLst/>
              <a:gdLst>
                <a:gd name="T0" fmla="*/ 1 w 1"/>
                <a:gd name="T1" fmla="*/ 246 h 246"/>
                <a:gd name="T2" fmla="*/ 0 w 1"/>
                <a:gd name="T3" fmla="*/ 245 h 246"/>
                <a:gd name="T4" fmla="*/ 0 w 1"/>
                <a:gd name="T5" fmla="*/ 1 h 246"/>
                <a:gd name="T6" fmla="*/ 1 w 1"/>
                <a:gd name="T7" fmla="*/ 0 h 246"/>
                <a:gd name="T8" fmla="*/ 1 w 1"/>
                <a:gd name="T9" fmla="*/ 1 h 246"/>
                <a:gd name="T10" fmla="*/ 1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0" y="246"/>
                    <a:pt x="0" y="246"/>
                    <a:pt x="0" y="245"/>
                  </a:cubicBezTo>
                  <a:cubicBezTo>
                    <a:pt x="0" y="1"/>
                    <a:pt x="0" y="1"/>
                    <a:pt x="0" y="1"/>
                  </a:cubicBezTo>
                  <a:cubicBezTo>
                    <a:pt x="0" y="1"/>
                    <a:pt x="0" y="0"/>
                    <a:pt x="1" y="0"/>
                  </a:cubicBezTo>
                  <a:cubicBezTo>
                    <a:pt x="1" y="0"/>
                    <a:pt x="1" y="1"/>
                    <a:pt x="1" y="1"/>
                  </a:cubicBezTo>
                  <a:cubicBezTo>
                    <a:pt x="1" y="245"/>
                    <a:pt x="1" y="245"/>
                    <a:pt x="1" y="245"/>
                  </a:cubicBezTo>
                  <a:cubicBezTo>
                    <a:pt x="1" y="246"/>
                    <a:pt x="1"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3" name="Freeform 28"/>
            <p:cNvSpPr>
              <a:spLocks/>
            </p:cNvSpPr>
            <p:nvPr/>
          </p:nvSpPr>
          <p:spPr bwMode="auto">
            <a:xfrm>
              <a:off x="3139" y="1319"/>
              <a:ext cx="2" cy="606"/>
            </a:xfrm>
            <a:custGeom>
              <a:avLst/>
              <a:gdLst>
                <a:gd name="T0" fmla="*/ 0 w 1"/>
                <a:gd name="T1" fmla="*/ 256 h 256"/>
                <a:gd name="T2" fmla="*/ 0 w 1"/>
                <a:gd name="T3" fmla="*/ 255 h 256"/>
                <a:gd name="T4" fmla="*/ 0 w 1"/>
                <a:gd name="T5" fmla="*/ 1 h 256"/>
                <a:gd name="T6" fmla="*/ 0 w 1"/>
                <a:gd name="T7" fmla="*/ 0 h 256"/>
                <a:gd name="T8" fmla="*/ 1 w 1"/>
                <a:gd name="T9" fmla="*/ 1 h 256"/>
                <a:gd name="T10" fmla="*/ 1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0" y="256"/>
                    <a:pt x="0" y="256"/>
                    <a:pt x="0" y="255"/>
                  </a:cubicBezTo>
                  <a:cubicBezTo>
                    <a:pt x="0" y="1"/>
                    <a:pt x="0" y="1"/>
                    <a:pt x="0" y="1"/>
                  </a:cubicBezTo>
                  <a:cubicBezTo>
                    <a:pt x="0" y="1"/>
                    <a:pt x="0" y="0"/>
                    <a:pt x="0" y="0"/>
                  </a:cubicBezTo>
                  <a:cubicBezTo>
                    <a:pt x="0" y="0"/>
                    <a:pt x="1" y="1"/>
                    <a:pt x="1" y="1"/>
                  </a:cubicBezTo>
                  <a:cubicBezTo>
                    <a:pt x="1" y="255"/>
                    <a:pt x="1" y="255"/>
                    <a:pt x="1" y="255"/>
                  </a:cubicBezTo>
                  <a:cubicBezTo>
                    <a:pt x="1"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4" name="Freeform 29"/>
            <p:cNvSpPr>
              <a:spLocks/>
            </p:cNvSpPr>
            <p:nvPr/>
          </p:nvSpPr>
          <p:spPr bwMode="auto">
            <a:xfrm>
              <a:off x="3118" y="1290"/>
              <a:ext cx="2" cy="635"/>
            </a:xfrm>
            <a:custGeom>
              <a:avLst/>
              <a:gdLst>
                <a:gd name="T0" fmla="*/ 0 w 1"/>
                <a:gd name="T1" fmla="*/ 268 h 268"/>
                <a:gd name="T2" fmla="*/ 0 w 1"/>
                <a:gd name="T3" fmla="*/ 267 h 268"/>
                <a:gd name="T4" fmla="*/ 0 w 1"/>
                <a:gd name="T5" fmla="*/ 1 h 268"/>
                <a:gd name="T6" fmla="*/ 0 w 1"/>
                <a:gd name="T7" fmla="*/ 0 h 268"/>
                <a:gd name="T8" fmla="*/ 1 w 1"/>
                <a:gd name="T9" fmla="*/ 1 h 268"/>
                <a:gd name="T10" fmla="*/ 1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0" y="268"/>
                    <a:pt x="0" y="267"/>
                  </a:cubicBezTo>
                  <a:cubicBezTo>
                    <a:pt x="0" y="1"/>
                    <a:pt x="0" y="1"/>
                    <a:pt x="0" y="1"/>
                  </a:cubicBezTo>
                  <a:cubicBezTo>
                    <a:pt x="0" y="1"/>
                    <a:pt x="0" y="0"/>
                    <a:pt x="0" y="0"/>
                  </a:cubicBezTo>
                  <a:cubicBezTo>
                    <a:pt x="1" y="0"/>
                    <a:pt x="1" y="1"/>
                    <a:pt x="1" y="1"/>
                  </a:cubicBezTo>
                  <a:cubicBezTo>
                    <a:pt x="1" y="267"/>
                    <a:pt x="1" y="267"/>
                    <a:pt x="1" y="267"/>
                  </a:cubicBezTo>
                  <a:cubicBezTo>
                    <a:pt x="1" y="268"/>
                    <a:pt x="1"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5" name="Freeform 30"/>
            <p:cNvSpPr>
              <a:spLocks/>
            </p:cNvSpPr>
            <p:nvPr/>
          </p:nvSpPr>
          <p:spPr bwMode="auto">
            <a:xfrm>
              <a:off x="3096" y="1260"/>
              <a:ext cx="3" cy="665"/>
            </a:xfrm>
            <a:custGeom>
              <a:avLst/>
              <a:gdLst>
                <a:gd name="T0" fmla="*/ 1 w 1"/>
                <a:gd name="T1" fmla="*/ 281 h 281"/>
                <a:gd name="T2" fmla="*/ 0 w 1"/>
                <a:gd name="T3" fmla="*/ 280 h 281"/>
                <a:gd name="T4" fmla="*/ 0 w 1"/>
                <a:gd name="T5" fmla="*/ 1 h 281"/>
                <a:gd name="T6" fmla="*/ 1 w 1"/>
                <a:gd name="T7" fmla="*/ 0 h 281"/>
                <a:gd name="T8" fmla="*/ 1 w 1"/>
                <a:gd name="T9" fmla="*/ 1 h 281"/>
                <a:gd name="T10" fmla="*/ 1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0" y="281"/>
                    <a:pt x="0" y="281"/>
                    <a:pt x="0" y="280"/>
                  </a:cubicBezTo>
                  <a:cubicBezTo>
                    <a:pt x="0" y="1"/>
                    <a:pt x="0" y="1"/>
                    <a:pt x="0" y="1"/>
                  </a:cubicBezTo>
                  <a:cubicBezTo>
                    <a:pt x="0" y="0"/>
                    <a:pt x="0" y="0"/>
                    <a:pt x="1" y="0"/>
                  </a:cubicBezTo>
                  <a:cubicBezTo>
                    <a:pt x="1" y="0"/>
                    <a:pt x="1" y="0"/>
                    <a:pt x="1" y="1"/>
                  </a:cubicBezTo>
                  <a:cubicBezTo>
                    <a:pt x="1" y="280"/>
                    <a:pt x="1" y="280"/>
                    <a:pt x="1" y="280"/>
                  </a:cubicBezTo>
                  <a:cubicBezTo>
                    <a:pt x="1" y="281"/>
                    <a:pt x="1"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6" name="Freeform 31"/>
            <p:cNvSpPr>
              <a:spLocks/>
            </p:cNvSpPr>
            <p:nvPr/>
          </p:nvSpPr>
          <p:spPr bwMode="auto">
            <a:xfrm>
              <a:off x="3078" y="1219"/>
              <a:ext cx="2" cy="706"/>
            </a:xfrm>
            <a:custGeom>
              <a:avLst/>
              <a:gdLst>
                <a:gd name="T0" fmla="*/ 0 w 1"/>
                <a:gd name="T1" fmla="*/ 298 h 298"/>
                <a:gd name="T2" fmla="*/ 0 w 1"/>
                <a:gd name="T3" fmla="*/ 297 h 298"/>
                <a:gd name="T4" fmla="*/ 0 w 1"/>
                <a:gd name="T5" fmla="*/ 1 h 298"/>
                <a:gd name="T6" fmla="*/ 0 w 1"/>
                <a:gd name="T7" fmla="*/ 0 h 298"/>
                <a:gd name="T8" fmla="*/ 1 w 1"/>
                <a:gd name="T9" fmla="*/ 1 h 298"/>
                <a:gd name="T10" fmla="*/ 1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0" y="298"/>
                    <a:pt x="0" y="298"/>
                    <a:pt x="0" y="297"/>
                  </a:cubicBezTo>
                  <a:cubicBezTo>
                    <a:pt x="0" y="1"/>
                    <a:pt x="0" y="1"/>
                    <a:pt x="0" y="1"/>
                  </a:cubicBezTo>
                  <a:cubicBezTo>
                    <a:pt x="0" y="1"/>
                    <a:pt x="0" y="0"/>
                    <a:pt x="0" y="0"/>
                  </a:cubicBezTo>
                  <a:cubicBezTo>
                    <a:pt x="0" y="0"/>
                    <a:pt x="1" y="1"/>
                    <a:pt x="1" y="1"/>
                  </a:cubicBezTo>
                  <a:cubicBezTo>
                    <a:pt x="1" y="297"/>
                    <a:pt x="1" y="297"/>
                    <a:pt x="1" y="297"/>
                  </a:cubicBezTo>
                  <a:cubicBezTo>
                    <a:pt x="1"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7" name="Freeform 32"/>
            <p:cNvSpPr>
              <a:spLocks/>
            </p:cNvSpPr>
            <p:nvPr/>
          </p:nvSpPr>
          <p:spPr bwMode="auto">
            <a:xfrm>
              <a:off x="3056" y="1177"/>
              <a:ext cx="3" cy="748"/>
            </a:xfrm>
            <a:custGeom>
              <a:avLst/>
              <a:gdLst>
                <a:gd name="T0" fmla="*/ 0 w 1"/>
                <a:gd name="T1" fmla="*/ 316 h 316"/>
                <a:gd name="T2" fmla="*/ 0 w 1"/>
                <a:gd name="T3" fmla="*/ 315 h 316"/>
                <a:gd name="T4" fmla="*/ 0 w 1"/>
                <a:gd name="T5" fmla="*/ 1 h 316"/>
                <a:gd name="T6" fmla="*/ 0 w 1"/>
                <a:gd name="T7" fmla="*/ 0 h 316"/>
                <a:gd name="T8" fmla="*/ 1 w 1"/>
                <a:gd name="T9" fmla="*/ 1 h 316"/>
                <a:gd name="T10" fmla="*/ 1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0" y="316"/>
                    <a:pt x="0" y="315"/>
                  </a:cubicBezTo>
                  <a:cubicBezTo>
                    <a:pt x="0" y="1"/>
                    <a:pt x="0" y="1"/>
                    <a:pt x="0" y="1"/>
                  </a:cubicBezTo>
                  <a:cubicBezTo>
                    <a:pt x="0" y="0"/>
                    <a:pt x="0" y="0"/>
                    <a:pt x="0" y="0"/>
                  </a:cubicBezTo>
                  <a:cubicBezTo>
                    <a:pt x="1" y="0"/>
                    <a:pt x="1" y="0"/>
                    <a:pt x="1" y="1"/>
                  </a:cubicBezTo>
                  <a:cubicBezTo>
                    <a:pt x="1" y="315"/>
                    <a:pt x="1" y="315"/>
                    <a:pt x="1" y="315"/>
                  </a:cubicBezTo>
                  <a:cubicBezTo>
                    <a:pt x="1" y="316"/>
                    <a:pt x="1"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8" name="Freeform 33"/>
            <p:cNvSpPr>
              <a:spLocks/>
            </p:cNvSpPr>
            <p:nvPr/>
          </p:nvSpPr>
          <p:spPr bwMode="auto">
            <a:xfrm>
              <a:off x="3035" y="1115"/>
              <a:ext cx="2" cy="810"/>
            </a:xfrm>
            <a:custGeom>
              <a:avLst/>
              <a:gdLst>
                <a:gd name="T0" fmla="*/ 1 w 1"/>
                <a:gd name="T1" fmla="*/ 342 h 342"/>
                <a:gd name="T2" fmla="*/ 0 w 1"/>
                <a:gd name="T3" fmla="*/ 341 h 342"/>
                <a:gd name="T4" fmla="*/ 0 w 1"/>
                <a:gd name="T5" fmla="*/ 0 h 342"/>
                <a:gd name="T6" fmla="*/ 1 w 1"/>
                <a:gd name="T7" fmla="*/ 0 h 342"/>
                <a:gd name="T8" fmla="*/ 1 w 1"/>
                <a:gd name="T9" fmla="*/ 0 h 342"/>
                <a:gd name="T10" fmla="*/ 1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0" y="342"/>
                    <a:pt x="0" y="342"/>
                    <a:pt x="0" y="341"/>
                  </a:cubicBezTo>
                  <a:cubicBezTo>
                    <a:pt x="0" y="0"/>
                    <a:pt x="0" y="0"/>
                    <a:pt x="0" y="0"/>
                  </a:cubicBezTo>
                  <a:cubicBezTo>
                    <a:pt x="0" y="0"/>
                    <a:pt x="0" y="0"/>
                    <a:pt x="1" y="0"/>
                  </a:cubicBezTo>
                  <a:cubicBezTo>
                    <a:pt x="1" y="0"/>
                    <a:pt x="1" y="0"/>
                    <a:pt x="1" y="0"/>
                  </a:cubicBezTo>
                  <a:cubicBezTo>
                    <a:pt x="1" y="341"/>
                    <a:pt x="1" y="341"/>
                    <a:pt x="1" y="341"/>
                  </a:cubicBezTo>
                  <a:cubicBezTo>
                    <a:pt x="1" y="342"/>
                    <a:pt x="1"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9" name="Freeform 34"/>
            <p:cNvSpPr>
              <a:spLocks/>
            </p:cNvSpPr>
            <p:nvPr/>
          </p:nvSpPr>
          <p:spPr bwMode="auto">
            <a:xfrm>
              <a:off x="-35" y="857"/>
              <a:ext cx="2791" cy="767"/>
            </a:xfrm>
            <a:custGeom>
              <a:avLst/>
              <a:gdLst>
                <a:gd name="T0" fmla="*/ 1180 w 1180"/>
                <a:gd name="T1" fmla="*/ 0 h 324"/>
                <a:gd name="T2" fmla="*/ 986 w 1180"/>
                <a:gd name="T3" fmla="*/ 261 h 324"/>
                <a:gd name="T4" fmla="*/ 0 w 1180"/>
                <a:gd name="T5" fmla="*/ 192 h 324"/>
                <a:gd name="T6" fmla="*/ 0 w 1180"/>
                <a:gd name="T7" fmla="*/ 270 h 324"/>
                <a:gd name="T8" fmla="*/ 884 w 1180"/>
                <a:gd name="T9" fmla="*/ 292 h 324"/>
                <a:gd name="T10" fmla="*/ 1180 w 1180"/>
                <a:gd name="T11" fmla="*/ 0 h 324"/>
              </a:gdLst>
              <a:ahLst/>
              <a:cxnLst>
                <a:cxn ang="0">
                  <a:pos x="T0" y="T1"/>
                </a:cxn>
                <a:cxn ang="0">
                  <a:pos x="T2" y="T3"/>
                </a:cxn>
                <a:cxn ang="0">
                  <a:pos x="T4" y="T5"/>
                </a:cxn>
                <a:cxn ang="0">
                  <a:pos x="T6" y="T7"/>
                </a:cxn>
                <a:cxn ang="0">
                  <a:pos x="T8" y="T9"/>
                </a:cxn>
                <a:cxn ang="0">
                  <a:pos x="T10" y="T11"/>
                </a:cxn>
              </a:cxnLst>
              <a:rect l="0" t="0" r="r" b="b"/>
              <a:pathLst>
                <a:path w="1180" h="324">
                  <a:moveTo>
                    <a:pt x="1180" y="0"/>
                  </a:moveTo>
                  <a:cubicBezTo>
                    <a:pt x="1180" y="0"/>
                    <a:pt x="1176" y="252"/>
                    <a:pt x="986" y="261"/>
                  </a:cubicBezTo>
                  <a:cubicBezTo>
                    <a:pt x="797" y="271"/>
                    <a:pt x="0" y="192"/>
                    <a:pt x="0" y="192"/>
                  </a:cubicBezTo>
                  <a:cubicBezTo>
                    <a:pt x="0" y="270"/>
                    <a:pt x="0" y="270"/>
                    <a:pt x="0" y="270"/>
                  </a:cubicBezTo>
                  <a:cubicBezTo>
                    <a:pt x="884" y="292"/>
                    <a:pt x="884" y="292"/>
                    <a:pt x="884" y="292"/>
                  </a:cubicBezTo>
                  <a:cubicBezTo>
                    <a:pt x="884" y="292"/>
                    <a:pt x="1180" y="324"/>
                    <a:pt x="11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0" name="Freeform 35"/>
            <p:cNvSpPr>
              <a:spLocks/>
            </p:cNvSpPr>
            <p:nvPr/>
          </p:nvSpPr>
          <p:spPr bwMode="auto">
            <a:xfrm>
              <a:off x="1131" y="1501"/>
              <a:ext cx="19" cy="543"/>
            </a:xfrm>
            <a:custGeom>
              <a:avLst/>
              <a:gdLst>
                <a:gd name="T0" fmla="*/ 4 w 8"/>
                <a:gd name="T1" fmla="*/ 229 h 229"/>
                <a:gd name="T2" fmla="*/ 8 w 8"/>
                <a:gd name="T3" fmla="*/ 225 h 229"/>
                <a:gd name="T4" fmla="*/ 8 w 8"/>
                <a:gd name="T5" fmla="*/ 4 h 229"/>
                <a:gd name="T6" fmla="*/ 4 w 8"/>
                <a:gd name="T7" fmla="*/ 0 h 229"/>
                <a:gd name="T8" fmla="*/ 0 w 8"/>
                <a:gd name="T9" fmla="*/ 4 h 229"/>
                <a:gd name="T10" fmla="*/ 0 w 8"/>
                <a:gd name="T11" fmla="*/ 225 h 229"/>
                <a:gd name="T12" fmla="*/ 4 w 8"/>
                <a:gd name="T13" fmla="*/ 229 h 229"/>
              </a:gdLst>
              <a:ahLst/>
              <a:cxnLst>
                <a:cxn ang="0">
                  <a:pos x="T0" y="T1"/>
                </a:cxn>
                <a:cxn ang="0">
                  <a:pos x="T2" y="T3"/>
                </a:cxn>
                <a:cxn ang="0">
                  <a:pos x="T4" y="T5"/>
                </a:cxn>
                <a:cxn ang="0">
                  <a:pos x="T6" y="T7"/>
                </a:cxn>
                <a:cxn ang="0">
                  <a:pos x="T8" y="T9"/>
                </a:cxn>
                <a:cxn ang="0">
                  <a:pos x="T10" y="T11"/>
                </a:cxn>
                <a:cxn ang="0">
                  <a:pos x="T12" y="T13"/>
                </a:cxn>
              </a:cxnLst>
              <a:rect l="0" t="0" r="r" b="b"/>
              <a:pathLst>
                <a:path w="8" h="229">
                  <a:moveTo>
                    <a:pt x="4" y="229"/>
                  </a:moveTo>
                  <a:cubicBezTo>
                    <a:pt x="7" y="229"/>
                    <a:pt x="8" y="227"/>
                    <a:pt x="8" y="225"/>
                  </a:cubicBezTo>
                  <a:cubicBezTo>
                    <a:pt x="8" y="4"/>
                    <a:pt x="8" y="4"/>
                    <a:pt x="8" y="4"/>
                  </a:cubicBezTo>
                  <a:cubicBezTo>
                    <a:pt x="8" y="1"/>
                    <a:pt x="7" y="0"/>
                    <a:pt x="4" y="0"/>
                  </a:cubicBezTo>
                  <a:cubicBezTo>
                    <a:pt x="2" y="0"/>
                    <a:pt x="0" y="1"/>
                    <a:pt x="0" y="4"/>
                  </a:cubicBezTo>
                  <a:cubicBezTo>
                    <a:pt x="0" y="225"/>
                    <a:pt x="0" y="225"/>
                    <a:pt x="0" y="225"/>
                  </a:cubicBezTo>
                  <a:cubicBezTo>
                    <a:pt x="0" y="227"/>
                    <a:pt x="2" y="229"/>
                    <a:pt x="4"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1" name="Freeform 36"/>
            <p:cNvSpPr>
              <a:spLocks/>
            </p:cNvSpPr>
            <p:nvPr/>
          </p:nvSpPr>
          <p:spPr bwMode="auto">
            <a:xfrm>
              <a:off x="1663" y="1504"/>
              <a:ext cx="14" cy="492"/>
            </a:xfrm>
            <a:custGeom>
              <a:avLst/>
              <a:gdLst>
                <a:gd name="T0" fmla="*/ 3 w 6"/>
                <a:gd name="T1" fmla="*/ 208 h 208"/>
                <a:gd name="T2" fmla="*/ 6 w 6"/>
                <a:gd name="T3" fmla="*/ 205 h 208"/>
                <a:gd name="T4" fmla="*/ 6 w 6"/>
                <a:gd name="T5" fmla="*/ 3 h 208"/>
                <a:gd name="T6" fmla="*/ 3 w 6"/>
                <a:gd name="T7" fmla="*/ 0 h 208"/>
                <a:gd name="T8" fmla="*/ 0 w 6"/>
                <a:gd name="T9" fmla="*/ 3 h 208"/>
                <a:gd name="T10" fmla="*/ 0 w 6"/>
                <a:gd name="T11" fmla="*/ 205 h 208"/>
                <a:gd name="T12" fmla="*/ 3 w 6"/>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6" h="208">
                  <a:moveTo>
                    <a:pt x="3" y="208"/>
                  </a:moveTo>
                  <a:cubicBezTo>
                    <a:pt x="5" y="208"/>
                    <a:pt x="6" y="206"/>
                    <a:pt x="6" y="205"/>
                  </a:cubicBezTo>
                  <a:cubicBezTo>
                    <a:pt x="6" y="3"/>
                    <a:pt x="6" y="3"/>
                    <a:pt x="6" y="3"/>
                  </a:cubicBezTo>
                  <a:cubicBezTo>
                    <a:pt x="6" y="1"/>
                    <a:pt x="5" y="0"/>
                    <a:pt x="3" y="0"/>
                  </a:cubicBezTo>
                  <a:cubicBezTo>
                    <a:pt x="2" y="0"/>
                    <a:pt x="0" y="1"/>
                    <a:pt x="0" y="3"/>
                  </a:cubicBezTo>
                  <a:cubicBezTo>
                    <a:pt x="0" y="205"/>
                    <a:pt x="0" y="205"/>
                    <a:pt x="0" y="205"/>
                  </a:cubicBezTo>
                  <a:cubicBezTo>
                    <a:pt x="0" y="206"/>
                    <a:pt x="2" y="208"/>
                    <a:pt x="3"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2" name="Freeform 37"/>
            <p:cNvSpPr>
              <a:spLocks/>
            </p:cNvSpPr>
            <p:nvPr/>
          </p:nvSpPr>
          <p:spPr bwMode="auto">
            <a:xfrm>
              <a:off x="1947" y="1506"/>
              <a:ext cx="9" cy="474"/>
            </a:xfrm>
            <a:custGeom>
              <a:avLst/>
              <a:gdLst>
                <a:gd name="T0" fmla="*/ 2 w 4"/>
                <a:gd name="T1" fmla="*/ 200 h 200"/>
                <a:gd name="T2" fmla="*/ 4 w 4"/>
                <a:gd name="T3" fmla="*/ 198 h 200"/>
                <a:gd name="T4" fmla="*/ 4 w 4"/>
                <a:gd name="T5" fmla="*/ 2 h 200"/>
                <a:gd name="T6" fmla="*/ 2 w 4"/>
                <a:gd name="T7" fmla="*/ 0 h 200"/>
                <a:gd name="T8" fmla="*/ 0 w 4"/>
                <a:gd name="T9" fmla="*/ 2 h 200"/>
                <a:gd name="T10" fmla="*/ 0 w 4"/>
                <a:gd name="T11" fmla="*/ 198 h 200"/>
                <a:gd name="T12" fmla="*/ 2 w 4"/>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 h="200">
                  <a:moveTo>
                    <a:pt x="2" y="200"/>
                  </a:moveTo>
                  <a:cubicBezTo>
                    <a:pt x="4" y="200"/>
                    <a:pt x="4" y="199"/>
                    <a:pt x="4" y="198"/>
                  </a:cubicBezTo>
                  <a:cubicBezTo>
                    <a:pt x="4" y="2"/>
                    <a:pt x="4" y="2"/>
                    <a:pt x="4" y="2"/>
                  </a:cubicBezTo>
                  <a:cubicBezTo>
                    <a:pt x="4" y="1"/>
                    <a:pt x="4" y="0"/>
                    <a:pt x="2" y="0"/>
                  </a:cubicBezTo>
                  <a:cubicBezTo>
                    <a:pt x="1" y="0"/>
                    <a:pt x="0" y="1"/>
                    <a:pt x="0" y="2"/>
                  </a:cubicBezTo>
                  <a:cubicBezTo>
                    <a:pt x="0" y="198"/>
                    <a:pt x="0" y="198"/>
                    <a:pt x="0" y="198"/>
                  </a:cubicBezTo>
                  <a:cubicBezTo>
                    <a:pt x="0" y="199"/>
                    <a:pt x="1" y="200"/>
                    <a:pt x="2"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3" name="Freeform 38"/>
            <p:cNvSpPr>
              <a:spLocks/>
            </p:cNvSpPr>
            <p:nvPr/>
          </p:nvSpPr>
          <p:spPr bwMode="auto">
            <a:xfrm>
              <a:off x="2120" y="1518"/>
              <a:ext cx="7" cy="447"/>
            </a:xfrm>
            <a:custGeom>
              <a:avLst/>
              <a:gdLst>
                <a:gd name="T0" fmla="*/ 1 w 3"/>
                <a:gd name="T1" fmla="*/ 189 h 189"/>
                <a:gd name="T2" fmla="*/ 3 w 3"/>
                <a:gd name="T3" fmla="*/ 188 h 189"/>
                <a:gd name="T4" fmla="*/ 3 w 3"/>
                <a:gd name="T5" fmla="*/ 2 h 189"/>
                <a:gd name="T6" fmla="*/ 1 w 3"/>
                <a:gd name="T7" fmla="*/ 0 h 189"/>
                <a:gd name="T8" fmla="*/ 0 w 3"/>
                <a:gd name="T9" fmla="*/ 2 h 189"/>
                <a:gd name="T10" fmla="*/ 0 w 3"/>
                <a:gd name="T11" fmla="*/ 188 h 189"/>
                <a:gd name="T12" fmla="*/ 1 w 3"/>
                <a:gd name="T13" fmla="*/ 189 h 189"/>
              </a:gdLst>
              <a:ahLst/>
              <a:cxnLst>
                <a:cxn ang="0">
                  <a:pos x="T0" y="T1"/>
                </a:cxn>
                <a:cxn ang="0">
                  <a:pos x="T2" y="T3"/>
                </a:cxn>
                <a:cxn ang="0">
                  <a:pos x="T4" y="T5"/>
                </a:cxn>
                <a:cxn ang="0">
                  <a:pos x="T6" y="T7"/>
                </a:cxn>
                <a:cxn ang="0">
                  <a:pos x="T8" y="T9"/>
                </a:cxn>
                <a:cxn ang="0">
                  <a:pos x="T10" y="T11"/>
                </a:cxn>
                <a:cxn ang="0">
                  <a:pos x="T12" y="T13"/>
                </a:cxn>
              </a:cxnLst>
              <a:rect l="0" t="0" r="r" b="b"/>
              <a:pathLst>
                <a:path w="3" h="189">
                  <a:moveTo>
                    <a:pt x="1" y="189"/>
                  </a:moveTo>
                  <a:cubicBezTo>
                    <a:pt x="2" y="189"/>
                    <a:pt x="3" y="188"/>
                    <a:pt x="3" y="188"/>
                  </a:cubicBezTo>
                  <a:cubicBezTo>
                    <a:pt x="3" y="2"/>
                    <a:pt x="3" y="2"/>
                    <a:pt x="3" y="2"/>
                  </a:cubicBezTo>
                  <a:cubicBezTo>
                    <a:pt x="3" y="1"/>
                    <a:pt x="2" y="0"/>
                    <a:pt x="1" y="0"/>
                  </a:cubicBezTo>
                  <a:cubicBezTo>
                    <a:pt x="1" y="0"/>
                    <a:pt x="0" y="1"/>
                    <a:pt x="0" y="2"/>
                  </a:cubicBezTo>
                  <a:cubicBezTo>
                    <a:pt x="0" y="188"/>
                    <a:pt x="0" y="188"/>
                    <a:pt x="0" y="188"/>
                  </a:cubicBezTo>
                  <a:cubicBezTo>
                    <a:pt x="0" y="188"/>
                    <a:pt x="1" y="189"/>
                    <a:pt x="1"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4" name="Freeform 39"/>
            <p:cNvSpPr>
              <a:spLocks/>
            </p:cNvSpPr>
            <p:nvPr/>
          </p:nvSpPr>
          <p:spPr bwMode="auto">
            <a:xfrm>
              <a:off x="2233" y="1506"/>
              <a:ext cx="7" cy="459"/>
            </a:xfrm>
            <a:custGeom>
              <a:avLst/>
              <a:gdLst>
                <a:gd name="T0" fmla="*/ 1 w 3"/>
                <a:gd name="T1" fmla="*/ 194 h 194"/>
                <a:gd name="T2" fmla="*/ 3 w 3"/>
                <a:gd name="T3" fmla="*/ 193 h 194"/>
                <a:gd name="T4" fmla="*/ 3 w 3"/>
                <a:gd name="T5" fmla="*/ 2 h 194"/>
                <a:gd name="T6" fmla="*/ 1 w 3"/>
                <a:gd name="T7" fmla="*/ 0 h 194"/>
                <a:gd name="T8" fmla="*/ 0 w 3"/>
                <a:gd name="T9" fmla="*/ 2 h 194"/>
                <a:gd name="T10" fmla="*/ 0 w 3"/>
                <a:gd name="T11" fmla="*/ 193 h 194"/>
                <a:gd name="T12" fmla="*/ 1 w 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3" h="194">
                  <a:moveTo>
                    <a:pt x="1" y="194"/>
                  </a:moveTo>
                  <a:cubicBezTo>
                    <a:pt x="2" y="194"/>
                    <a:pt x="3" y="193"/>
                    <a:pt x="3" y="193"/>
                  </a:cubicBezTo>
                  <a:cubicBezTo>
                    <a:pt x="3" y="2"/>
                    <a:pt x="3" y="2"/>
                    <a:pt x="3" y="2"/>
                  </a:cubicBezTo>
                  <a:cubicBezTo>
                    <a:pt x="3" y="1"/>
                    <a:pt x="2" y="0"/>
                    <a:pt x="1" y="0"/>
                  </a:cubicBezTo>
                  <a:cubicBezTo>
                    <a:pt x="1" y="0"/>
                    <a:pt x="0" y="1"/>
                    <a:pt x="0" y="2"/>
                  </a:cubicBezTo>
                  <a:cubicBezTo>
                    <a:pt x="0" y="193"/>
                    <a:pt x="0" y="193"/>
                    <a:pt x="0" y="193"/>
                  </a:cubicBezTo>
                  <a:cubicBezTo>
                    <a:pt x="0" y="193"/>
                    <a:pt x="1" y="194"/>
                    <a:pt x="1"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5" name="Freeform 40"/>
            <p:cNvSpPr>
              <a:spLocks/>
            </p:cNvSpPr>
            <p:nvPr/>
          </p:nvSpPr>
          <p:spPr bwMode="auto">
            <a:xfrm>
              <a:off x="2328" y="1494"/>
              <a:ext cx="7" cy="443"/>
            </a:xfrm>
            <a:custGeom>
              <a:avLst/>
              <a:gdLst>
                <a:gd name="T0" fmla="*/ 1 w 3"/>
                <a:gd name="T1" fmla="*/ 187 h 187"/>
                <a:gd name="T2" fmla="*/ 3 w 3"/>
                <a:gd name="T3" fmla="*/ 185 h 187"/>
                <a:gd name="T4" fmla="*/ 3 w 3"/>
                <a:gd name="T5" fmla="*/ 1 h 187"/>
                <a:gd name="T6" fmla="*/ 1 w 3"/>
                <a:gd name="T7" fmla="*/ 0 h 187"/>
                <a:gd name="T8" fmla="*/ 0 w 3"/>
                <a:gd name="T9" fmla="*/ 1 h 187"/>
                <a:gd name="T10" fmla="*/ 0 w 3"/>
                <a:gd name="T11" fmla="*/ 185 h 187"/>
                <a:gd name="T12" fmla="*/ 1 w 3"/>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3" h="187">
                  <a:moveTo>
                    <a:pt x="1" y="187"/>
                  </a:moveTo>
                  <a:cubicBezTo>
                    <a:pt x="2" y="187"/>
                    <a:pt x="3" y="186"/>
                    <a:pt x="3" y="185"/>
                  </a:cubicBezTo>
                  <a:cubicBezTo>
                    <a:pt x="3" y="1"/>
                    <a:pt x="3" y="1"/>
                    <a:pt x="3" y="1"/>
                  </a:cubicBezTo>
                  <a:cubicBezTo>
                    <a:pt x="3" y="1"/>
                    <a:pt x="2" y="0"/>
                    <a:pt x="1" y="0"/>
                  </a:cubicBezTo>
                  <a:cubicBezTo>
                    <a:pt x="1" y="0"/>
                    <a:pt x="0" y="1"/>
                    <a:pt x="0" y="1"/>
                  </a:cubicBezTo>
                  <a:cubicBezTo>
                    <a:pt x="0" y="185"/>
                    <a:pt x="0" y="185"/>
                    <a:pt x="0" y="185"/>
                  </a:cubicBezTo>
                  <a:cubicBezTo>
                    <a:pt x="0" y="186"/>
                    <a:pt x="1" y="187"/>
                    <a:pt x="1"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6" name="Freeform 41"/>
            <p:cNvSpPr>
              <a:spLocks/>
            </p:cNvSpPr>
            <p:nvPr/>
          </p:nvSpPr>
          <p:spPr bwMode="auto">
            <a:xfrm>
              <a:off x="2387" y="1485"/>
              <a:ext cx="5"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4"/>
                    <a:pt x="2" y="194"/>
                  </a:cubicBezTo>
                  <a:cubicBezTo>
                    <a:pt x="2" y="1"/>
                    <a:pt x="2" y="1"/>
                    <a:pt x="2" y="1"/>
                  </a:cubicBezTo>
                  <a:cubicBezTo>
                    <a:pt x="2" y="0"/>
                    <a:pt x="1" y="0"/>
                    <a:pt x="1" y="0"/>
                  </a:cubicBezTo>
                  <a:cubicBezTo>
                    <a:pt x="0" y="0"/>
                    <a:pt x="0" y="0"/>
                    <a:pt x="0" y="1"/>
                  </a:cubicBezTo>
                  <a:cubicBezTo>
                    <a:pt x="0" y="194"/>
                    <a:pt x="0" y="194"/>
                    <a:pt x="0" y="194"/>
                  </a:cubicBezTo>
                  <a:cubicBezTo>
                    <a:pt x="0" y="194"/>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7" name="Freeform 42"/>
            <p:cNvSpPr>
              <a:spLocks/>
            </p:cNvSpPr>
            <p:nvPr/>
          </p:nvSpPr>
          <p:spPr bwMode="auto">
            <a:xfrm>
              <a:off x="2444" y="1463"/>
              <a:ext cx="4" cy="462"/>
            </a:xfrm>
            <a:custGeom>
              <a:avLst/>
              <a:gdLst>
                <a:gd name="T0" fmla="*/ 1 w 2"/>
                <a:gd name="T1" fmla="*/ 195 h 195"/>
                <a:gd name="T2" fmla="*/ 2 w 2"/>
                <a:gd name="T3" fmla="*/ 194 h 195"/>
                <a:gd name="T4" fmla="*/ 2 w 2"/>
                <a:gd name="T5" fmla="*/ 1 h 195"/>
                <a:gd name="T6" fmla="*/ 1 w 2"/>
                <a:gd name="T7" fmla="*/ 0 h 195"/>
                <a:gd name="T8" fmla="*/ 0 w 2"/>
                <a:gd name="T9" fmla="*/ 1 h 195"/>
                <a:gd name="T10" fmla="*/ 0 w 2"/>
                <a:gd name="T11" fmla="*/ 194 h 195"/>
                <a:gd name="T12" fmla="*/ 1 w 2"/>
                <a:gd name="T13" fmla="*/ 195 h 195"/>
              </a:gdLst>
              <a:ahLst/>
              <a:cxnLst>
                <a:cxn ang="0">
                  <a:pos x="T0" y="T1"/>
                </a:cxn>
                <a:cxn ang="0">
                  <a:pos x="T2" y="T3"/>
                </a:cxn>
                <a:cxn ang="0">
                  <a:pos x="T4" y="T5"/>
                </a:cxn>
                <a:cxn ang="0">
                  <a:pos x="T6" y="T7"/>
                </a:cxn>
                <a:cxn ang="0">
                  <a:pos x="T8" y="T9"/>
                </a:cxn>
                <a:cxn ang="0">
                  <a:pos x="T10" y="T11"/>
                </a:cxn>
                <a:cxn ang="0">
                  <a:pos x="T12" y="T13"/>
                </a:cxn>
              </a:cxnLst>
              <a:rect l="0" t="0" r="r" b="b"/>
              <a:pathLst>
                <a:path w="2" h="195">
                  <a:moveTo>
                    <a:pt x="1" y="195"/>
                  </a:moveTo>
                  <a:cubicBezTo>
                    <a:pt x="1" y="195"/>
                    <a:pt x="2" y="195"/>
                    <a:pt x="2" y="194"/>
                  </a:cubicBezTo>
                  <a:cubicBezTo>
                    <a:pt x="2" y="1"/>
                    <a:pt x="2" y="1"/>
                    <a:pt x="2" y="1"/>
                  </a:cubicBezTo>
                  <a:cubicBezTo>
                    <a:pt x="2" y="1"/>
                    <a:pt x="1" y="0"/>
                    <a:pt x="1" y="0"/>
                  </a:cubicBezTo>
                  <a:cubicBezTo>
                    <a:pt x="0" y="0"/>
                    <a:pt x="0" y="1"/>
                    <a:pt x="0" y="1"/>
                  </a:cubicBezTo>
                  <a:cubicBezTo>
                    <a:pt x="0" y="194"/>
                    <a:pt x="0" y="194"/>
                    <a:pt x="0" y="194"/>
                  </a:cubicBezTo>
                  <a:cubicBezTo>
                    <a:pt x="0" y="195"/>
                    <a:pt x="0" y="195"/>
                    <a:pt x="1"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8" name="Freeform 43"/>
            <p:cNvSpPr>
              <a:spLocks/>
            </p:cNvSpPr>
            <p:nvPr/>
          </p:nvSpPr>
          <p:spPr bwMode="auto">
            <a:xfrm>
              <a:off x="2479" y="1442"/>
              <a:ext cx="5" cy="483"/>
            </a:xfrm>
            <a:custGeom>
              <a:avLst/>
              <a:gdLst>
                <a:gd name="T0" fmla="*/ 1 w 2"/>
                <a:gd name="T1" fmla="*/ 204 h 204"/>
                <a:gd name="T2" fmla="*/ 2 w 2"/>
                <a:gd name="T3" fmla="*/ 203 h 204"/>
                <a:gd name="T4" fmla="*/ 2 w 2"/>
                <a:gd name="T5" fmla="*/ 1 h 204"/>
                <a:gd name="T6" fmla="*/ 1 w 2"/>
                <a:gd name="T7" fmla="*/ 0 h 204"/>
                <a:gd name="T8" fmla="*/ 0 w 2"/>
                <a:gd name="T9" fmla="*/ 1 h 204"/>
                <a:gd name="T10" fmla="*/ 0 w 2"/>
                <a:gd name="T11" fmla="*/ 203 h 204"/>
                <a:gd name="T12" fmla="*/ 1 w 2"/>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2" h="204">
                  <a:moveTo>
                    <a:pt x="1" y="204"/>
                  </a:moveTo>
                  <a:cubicBezTo>
                    <a:pt x="2" y="204"/>
                    <a:pt x="2" y="204"/>
                    <a:pt x="2" y="203"/>
                  </a:cubicBezTo>
                  <a:cubicBezTo>
                    <a:pt x="2" y="1"/>
                    <a:pt x="2" y="1"/>
                    <a:pt x="2" y="1"/>
                  </a:cubicBezTo>
                  <a:cubicBezTo>
                    <a:pt x="2" y="0"/>
                    <a:pt x="2" y="0"/>
                    <a:pt x="1" y="0"/>
                  </a:cubicBezTo>
                  <a:cubicBezTo>
                    <a:pt x="1" y="0"/>
                    <a:pt x="0" y="0"/>
                    <a:pt x="0" y="1"/>
                  </a:cubicBezTo>
                  <a:cubicBezTo>
                    <a:pt x="0" y="203"/>
                    <a:pt x="0" y="203"/>
                    <a:pt x="0" y="203"/>
                  </a:cubicBezTo>
                  <a:cubicBezTo>
                    <a:pt x="0" y="204"/>
                    <a:pt x="1" y="204"/>
                    <a:pt x="1"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9" name="Freeform 44"/>
            <p:cNvSpPr>
              <a:spLocks/>
            </p:cNvSpPr>
            <p:nvPr/>
          </p:nvSpPr>
          <p:spPr bwMode="auto">
            <a:xfrm>
              <a:off x="2512" y="1416"/>
              <a:ext cx="5" cy="509"/>
            </a:xfrm>
            <a:custGeom>
              <a:avLst/>
              <a:gdLst>
                <a:gd name="T0" fmla="*/ 1 w 2"/>
                <a:gd name="T1" fmla="*/ 215 h 215"/>
                <a:gd name="T2" fmla="*/ 2 w 2"/>
                <a:gd name="T3" fmla="*/ 214 h 215"/>
                <a:gd name="T4" fmla="*/ 2 w 2"/>
                <a:gd name="T5" fmla="*/ 1 h 215"/>
                <a:gd name="T6" fmla="*/ 1 w 2"/>
                <a:gd name="T7" fmla="*/ 0 h 215"/>
                <a:gd name="T8" fmla="*/ 0 w 2"/>
                <a:gd name="T9" fmla="*/ 1 h 215"/>
                <a:gd name="T10" fmla="*/ 0 w 2"/>
                <a:gd name="T11" fmla="*/ 214 h 215"/>
                <a:gd name="T12" fmla="*/ 1 w 2"/>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 h="215">
                  <a:moveTo>
                    <a:pt x="1" y="215"/>
                  </a:moveTo>
                  <a:cubicBezTo>
                    <a:pt x="2" y="215"/>
                    <a:pt x="2" y="215"/>
                    <a:pt x="2" y="214"/>
                  </a:cubicBezTo>
                  <a:cubicBezTo>
                    <a:pt x="2" y="1"/>
                    <a:pt x="2" y="1"/>
                    <a:pt x="2" y="1"/>
                  </a:cubicBezTo>
                  <a:cubicBezTo>
                    <a:pt x="2" y="0"/>
                    <a:pt x="2" y="0"/>
                    <a:pt x="1" y="0"/>
                  </a:cubicBezTo>
                  <a:cubicBezTo>
                    <a:pt x="1" y="0"/>
                    <a:pt x="0" y="0"/>
                    <a:pt x="0" y="1"/>
                  </a:cubicBezTo>
                  <a:cubicBezTo>
                    <a:pt x="0" y="214"/>
                    <a:pt x="0" y="214"/>
                    <a:pt x="0" y="214"/>
                  </a:cubicBezTo>
                  <a:cubicBezTo>
                    <a:pt x="0" y="215"/>
                    <a:pt x="1" y="215"/>
                    <a:pt x="1"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0" name="Freeform 45"/>
            <p:cNvSpPr>
              <a:spLocks/>
            </p:cNvSpPr>
            <p:nvPr/>
          </p:nvSpPr>
          <p:spPr bwMode="auto">
            <a:xfrm>
              <a:off x="2550" y="1385"/>
              <a:ext cx="5" cy="540"/>
            </a:xfrm>
            <a:custGeom>
              <a:avLst/>
              <a:gdLst>
                <a:gd name="T0" fmla="*/ 1 w 2"/>
                <a:gd name="T1" fmla="*/ 228 h 228"/>
                <a:gd name="T2" fmla="*/ 2 w 2"/>
                <a:gd name="T3" fmla="*/ 227 h 228"/>
                <a:gd name="T4" fmla="*/ 2 w 2"/>
                <a:gd name="T5" fmla="*/ 1 h 228"/>
                <a:gd name="T6" fmla="*/ 1 w 2"/>
                <a:gd name="T7" fmla="*/ 0 h 228"/>
                <a:gd name="T8" fmla="*/ 0 w 2"/>
                <a:gd name="T9" fmla="*/ 1 h 228"/>
                <a:gd name="T10" fmla="*/ 0 w 2"/>
                <a:gd name="T11" fmla="*/ 227 h 228"/>
                <a:gd name="T12" fmla="*/ 1 w 2"/>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 h="228">
                  <a:moveTo>
                    <a:pt x="1" y="228"/>
                  </a:moveTo>
                  <a:cubicBezTo>
                    <a:pt x="2" y="228"/>
                    <a:pt x="2" y="228"/>
                    <a:pt x="2" y="227"/>
                  </a:cubicBezTo>
                  <a:cubicBezTo>
                    <a:pt x="2" y="1"/>
                    <a:pt x="2" y="1"/>
                    <a:pt x="2" y="1"/>
                  </a:cubicBezTo>
                  <a:cubicBezTo>
                    <a:pt x="2" y="0"/>
                    <a:pt x="2" y="0"/>
                    <a:pt x="1" y="0"/>
                  </a:cubicBezTo>
                  <a:cubicBezTo>
                    <a:pt x="1" y="0"/>
                    <a:pt x="0" y="0"/>
                    <a:pt x="0" y="1"/>
                  </a:cubicBezTo>
                  <a:cubicBezTo>
                    <a:pt x="0" y="227"/>
                    <a:pt x="0" y="227"/>
                    <a:pt x="0" y="227"/>
                  </a:cubicBezTo>
                  <a:cubicBezTo>
                    <a:pt x="0" y="228"/>
                    <a:pt x="1" y="228"/>
                    <a:pt x="1"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1" name="Freeform 46"/>
            <p:cNvSpPr>
              <a:spLocks/>
            </p:cNvSpPr>
            <p:nvPr/>
          </p:nvSpPr>
          <p:spPr bwMode="auto">
            <a:xfrm>
              <a:off x="2574" y="1364"/>
              <a:ext cx="2" cy="561"/>
            </a:xfrm>
            <a:custGeom>
              <a:avLst/>
              <a:gdLst>
                <a:gd name="T0" fmla="*/ 0 w 1"/>
                <a:gd name="T1" fmla="*/ 237 h 237"/>
                <a:gd name="T2" fmla="*/ 1 w 1"/>
                <a:gd name="T3" fmla="*/ 236 h 237"/>
                <a:gd name="T4" fmla="*/ 1 w 1"/>
                <a:gd name="T5" fmla="*/ 0 h 237"/>
                <a:gd name="T6" fmla="*/ 0 w 1"/>
                <a:gd name="T7" fmla="*/ 0 h 237"/>
                <a:gd name="T8" fmla="*/ 0 w 1"/>
                <a:gd name="T9" fmla="*/ 0 h 237"/>
                <a:gd name="T10" fmla="*/ 0 w 1"/>
                <a:gd name="T11" fmla="*/ 236 h 237"/>
                <a:gd name="T12" fmla="*/ 0 w 1"/>
                <a:gd name="T13" fmla="*/ 237 h 237"/>
              </a:gdLst>
              <a:ahLst/>
              <a:cxnLst>
                <a:cxn ang="0">
                  <a:pos x="T0" y="T1"/>
                </a:cxn>
                <a:cxn ang="0">
                  <a:pos x="T2" y="T3"/>
                </a:cxn>
                <a:cxn ang="0">
                  <a:pos x="T4" y="T5"/>
                </a:cxn>
                <a:cxn ang="0">
                  <a:pos x="T6" y="T7"/>
                </a:cxn>
                <a:cxn ang="0">
                  <a:pos x="T8" y="T9"/>
                </a:cxn>
                <a:cxn ang="0">
                  <a:pos x="T10" y="T11"/>
                </a:cxn>
                <a:cxn ang="0">
                  <a:pos x="T12" y="T13"/>
                </a:cxn>
              </a:cxnLst>
              <a:rect l="0" t="0" r="r" b="b"/>
              <a:pathLst>
                <a:path w="1" h="237">
                  <a:moveTo>
                    <a:pt x="0" y="237"/>
                  </a:moveTo>
                  <a:cubicBezTo>
                    <a:pt x="0" y="237"/>
                    <a:pt x="1" y="237"/>
                    <a:pt x="1" y="236"/>
                  </a:cubicBezTo>
                  <a:cubicBezTo>
                    <a:pt x="1" y="0"/>
                    <a:pt x="1" y="0"/>
                    <a:pt x="1" y="0"/>
                  </a:cubicBezTo>
                  <a:cubicBezTo>
                    <a:pt x="1" y="0"/>
                    <a:pt x="0" y="0"/>
                    <a:pt x="0" y="0"/>
                  </a:cubicBezTo>
                  <a:cubicBezTo>
                    <a:pt x="0" y="0"/>
                    <a:pt x="0" y="0"/>
                    <a:pt x="0" y="0"/>
                  </a:cubicBezTo>
                  <a:cubicBezTo>
                    <a:pt x="0" y="236"/>
                    <a:pt x="0" y="236"/>
                    <a:pt x="0" y="236"/>
                  </a:cubicBezTo>
                  <a:cubicBezTo>
                    <a:pt x="0" y="237"/>
                    <a:pt x="0" y="237"/>
                    <a:pt x="0"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2" name="Freeform 47"/>
            <p:cNvSpPr>
              <a:spLocks/>
            </p:cNvSpPr>
            <p:nvPr/>
          </p:nvSpPr>
          <p:spPr bwMode="auto">
            <a:xfrm>
              <a:off x="2593" y="1343"/>
              <a:ext cx="2" cy="582"/>
            </a:xfrm>
            <a:custGeom>
              <a:avLst/>
              <a:gdLst>
                <a:gd name="T0" fmla="*/ 1 w 1"/>
                <a:gd name="T1" fmla="*/ 246 h 246"/>
                <a:gd name="T2" fmla="*/ 1 w 1"/>
                <a:gd name="T3" fmla="*/ 245 h 246"/>
                <a:gd name="T4" fmla="*/ 1 w 1"/>
                <a:gd name="T5" fmla="*/ 1 h 246"/>
                <a:gd name="T6" fmla="*/ 1 w 1"/>
                <a:gd name="T7" fmla="*/ 0 h 246"/>
                <a:gd name="T8" fmla="*/ 0 w 1"/>
                <a:gd name="T9" fmla="*/ 1 h 246"/>
                <a:gd name="T10" fmla="*/ 0 w 1"/>
                <a:gd name="T11" fmla="*/ 245 h 246"/>
                <a:gd name="T12" fmla="*/ 1 w 1"/>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1" h="246">
                  <a:moveTo>
                    <a:pt x="1" y="246"/>
                  </a:moveTo>
                  <a:cubicBezTo>
                    <a:pt x="1" y="246"/>
                    <a:pt x="1" y="246"/>
                    <a:pt x="1" y="245"/>
                  </a:cubicBezTo>
                  <a:cubicBezTo>
                    <a:pt x="1" y="1"/>
                    <a:pt x="1" y="1"/>
                    <a:pt x="1" y="1"/>
                  </a:cubicBezTo>
                  <a:cubicBezTo>
                    <a:pt x="1" y="1"/>
                    <a:pt x="1" y="0"/>
                    <a:pt x="1" y="0"/>
                  </a:cubicBezTo>
                  <a:cubicBezTo>
                    <a:pt x="0" y="0"/>
                    <a:pt x="0" y="1"/>
                    <a:pt x="0" y="1"/>
                  </a:cubicBezTo>
                  <a:cubicBezTo>
                    <a:pt x="0" y="245"/>
                    <a:pt x="0" y="245"/>
                    <a:pt x="0" y="245"/>
                  </a:cubicBezTo>
                  <a:cubicBezTo>
                    <a:pt x="0" y="246"/>
                    <a:pt x="0" y="246"/>
                    <a:pt x="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3" name="Freeform 48"/>
            <p:cNvSpPr>
              <a:spLocks/>
            </p:cNvSpPr>
            <p:nvPr/>
          </p:nvSpPr>
          <p:spPr bwMode="auto">
            <a:xfrm>
              <a:off x="2614" y="1319"/>
              <a:ext cx="2" cy="606"/>
            </a:xfrm>
            <a:custGeom>
              <a:avLst/>
              <a:gdLst>
                <a:gd name="T0" fmla="*/ 0 w 1"/>
                <a:gd name="T1" fmla="*/ 256 h 256"/>
                <a:gd name="T2" fmla="*/ 1 w 1"/>
                <a:gd name="T3" fmla="*/ 255 h 256"/>
                <a:gd name="T4" fmla="*/ 1 w 1"/>
                <a:gd name="T5" fmla="*/ 1 h 256"/>
                <a:gd name="T6" fmla="*/ 0 w 1"/>
                <a:gd name="T7" fmla="*/ 0 h 256"/>
                <a:gd name="T8" fmla="*/ 0 w 1"/>
                <a:gd name="T9" fmla="*/ 1 h 256"/>
                <a:gd name="T10" fmla="*/ 0 w 1"/>
                <a:gd name="T11" fmla="*/ 255 h 256"/>
                <a:gd name="T12" fmla="*/ 0 w 1"/>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1" h="256">
                  <a:moveTo>
                    <a:pt x="0" y="256"/>
                  </a:moveTo>
                  <a:cubicBezTo>
                    <a:pt x="1" y="256"/>
                    <a:pt x="1" y="256"/>
                    <a:pt x="1" y="255"/>
                  </a:cubicBezTo>
                  <a:cubicBezTo>
                    <a:pt x="1" y="1"/>
                    <a:pt x="1" y="1"/>
                    <a:pt x="1" y="1"/>
                  </a:cubicBezTo>
                  <a:cubicBezTo>
                    <a:pt x="1" y="1"/>
                    <a:pt x="1" y="0"/>
                    <a:pt x="0" y="0"/>
                  </a:cubicBezTo>
                  <a:cubicBezTo>
                    <a:pt x="0" y="0"/>
                    <a:pt x="0" y="1"/>
                    <a:pt x="0" y="1"/>
                  </a:cubicBezTo>
                  <a:cubicBezTo>
                    <a:pt x="0" y="255"/>
                    <a:pt x="0" y="255"/>
                    <a:pt x="0" y="255"/>
                  </a:cubicBezTo>
                  <a:cubicBezTo>
                    <a:pt x="0" y="256"/>
                    <a:pt x="0" y="256"/>
                    <a:pt x="0"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4" name="Freeform 49"/>
            <p:cNvSpPr>
              <a:spLocks/>
            </p:cNvSpPr>
            <p:nvPr/>
          </p:nvSpPr>
          <p:spPr bwMode="auto">
            <a:xfrm>
              <a:off x="2635" y="1290"/>
              <a:ext cx="3" cy="635"/>
            </a:xfrm>
            <a:custGeom>
              <a:avLst/>
              <a:gdLst>
                <a:gd name="T0" fmla="*/ 0 w 1"/>
                <a:gd name="T1" fmla="*/ 268 h 268"/>
                <a:gd name="T2" fmla="*/ 1 w 1"/>
                <a:gd name="T3" fmla="*/ 267 h 268"/>
                <a:gd name="T4" fmla="*/ 1 w 1"/>
                <a:gd name="T5" fmla="*/ 1 h 268"/>
                <a:gd name="T6" fmla="*/ 0 w 1"/>
                <a:gd name="T7" fmla="*/ 0 h 268"/>
                <a:gd name="T8" fmla="*/ 0 w 1"/>
                <a:gd name="T9" fmla="*/ 1 h 268"/>
                <a:gd name="T10" fmla="*/ 0 w 1"/>
                <a:gd name="T11" fmla="*/ 267 h 268"/>
                <a:gd name="T12" fmla="*/ 0 w 1"/>
                <a:gd name="T13" fmla="*/ 268 h 268"/>
              </a:gdLst>
              <a:ahLst/>
              <a:cxnLst>
                <a:cxn ang="0">
                  <a:pos x="T0" y="T1"/>
                </a:cxn>
                <a:cxn ang="0">
                  <a:pos x="T2" y="T3"/>
                </a:cxn>
                <a:cxn ang="0">
                  <a:pos x="T4" y="T5"/>
                </a:cxn>
                <a:cxn ang="0">
                  <a:pos x="T6" y="T7"/>
                </a:cxn>
                <a:cxn ang="0">
                  <a:pos x="T8" y="T9"/>
                </a:cxn>
                <a:cxn ang="0">
                  <a:pos x="T10" y="T11"/>
                </a:cxn>
                <a:cxn ang="0">
                  <a:pos x="T12" y="T13"/>
                </a:cxn>
              </a:cxnLst>
              <a:rect l="0" t="0" r="r" b="b"/>
              <a:pathLst>
                <a:path w="1" h="268">
                  <a:moveTo>
                    <a:pt x="0" y="268"/>
                  </a:moveTo>
                  <a:cubicBezTo>
                    <a:pt x="0" y="268"/>
                    <a:pt x="1" y="268"/>
                    <a:pt x="1" y="267"/>
                  </a:cubicBezTo>
                  <a:cubicBezTo>
                    <a:pt x="1" y="1"/>
                    <a:pt x="1" y="1"/>
                    <a:pt x="1" y="1"/>
                  </a:cubicBezTo>
                  <a:cubicBezTo>
                    <a:pt x="1" y="1"/>
                    <a:pt x="0" y="0"/>
                    <a:pt x="0" y="0"/>
                  </a:cubicBezTo>
                  <a:cubicBezTo>
                    <a:pt x="0" y="0"/>
                    <a:pt x="0" y="1"/>
                    <a:pt x="0" y="1"/>
                  </a:cubicBezTo>
                  <a:cubicBezTo>
                    <a:pt x="0" y="267"/>
                    <a:pt x="0" y="267"/>
                    <a:pt x="0" y="267"/>
                  </a:cubicBezTo>
                  <a:cubicBezTo>
                    <a:pt x="0" y="268"/>
                    <a:pt x="0" y="268"/>
                    <a:pt x="0"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5" name="Freeform 50"/>
            <p:cNvSpPr>
              <a:spLocks/>
            </p:cNvSpPr>
            <p:nvPr/>
          </p:nvSpPr>
          <p:spPr bwMode="auto">
            <a:xfrm>
              <a:off x="2654" y="1260"/>
              <a:ext cx="2" cy="665"/>
            </a:xfrm>
            <a:custGeom>
              <a:avLst/>
              <a:gdLst>
                <a:gd name="T0" fmla="*/ 1 w 1"/>
                <a:gd name="T1" fmla="*/ 281 h 281"/>
                <a:gd name="T2" fmla="*/ 1 w 1"/>
                <a:gd name="T3" fmla="*/ 280 h 281"/>
                <a:gd name="T4" fmla="*/ 1 w 1"/>
                <a:gd name="T5" fmla="*/ 1 h 281"/>
                <a:gd name="T6" fmla="*/ 1 w 1"/>
                <a:gd name="T7" fmla="*/ 0 h 281"/>
                <a:gd name="T8" fmla="*/ 0 w 1"/>
                <a:gd name="T9" fmla="*/ 1 h 281"/>
                <a:gd name="T10" fmla="*/ 0 w 1"/>
                <a:gd name="T11" fmla="*/ 280 h 281"/>
                <a:gd name="T12" fmla="*/ 1 w 1"/>
                <a:gd name="T13" fmla="*/ 281 h 281"/>
              </a:gdLst>
              <a:ahLst/>
              <a:cxnLst>
                <a:cxn ang="0">
                  <a:pos x="T0" y="T1"/>
                </a:cxn>
                <a:cxn ang="0">
                  <a:pos x="T2" y="T3"/>
                </a:cxn>
                <a:cxn ang="0">
                  <a:pos x="T4" y="T5"/>
                </a:cxn>
                <a:cxn ang="0">
                  <a:pos x="T6" y="T7"/>
                </a:cxn>
                <a:cxn ang="0">
                  <a:pos x="T8" y="T9"/>
                </a:cxn>
                <a:cxn ang="0">
                  <a:pos x="T10" y="T11"/>
                </a:cxn>
                <a:cxn ang="0">
                  <a:pos x="T12" y="T13"/>
                </a:cxn>
              </a:cxnLst>
              <a:rect l="0" t="0" r="r" b="b"/>
              <a:pathLst>
                <a:path w="1" h="281">
                  <a:moveTo>
                    <a:pt x="1" y="281"/>
                  </a:moveTo>
                  <a:cubicBezTo>
                    <a:pt x="1" y="281"/>
                    <a:pt x="1" y="281"/>
                    <a:pt x="1" y="280"/>
                  </a:cubicBezTo>
                  <a:cubicBezTo>
                    <a:pt x="1" y="1"/>
                    <a:pt x="1" y="1"/>
                    <a:pt x="1" y="1"/>
                  </a:cubicBezTo>
                  <a:cubicBezTo>
                    <a:pt x="1" y="0"/>
                    <a:pt x="1" y="0"/>
                    <a:pt x="1" y="0"/>
                  </a:cubicBezTo>
                  <a:cubicBezTo>
                    <a:pt x="0" y="0"/>
                    <a:pt x="0" y="0"/>
                    <a:pt x="0" y="1"/>
                  </a:cubicBezTo>
                  <a:cubicBezTo>
                    <a:pt x="0" y="280"/>
                    <a:pt x="0" y="280"/>
                    <a:pt x="0" y="280"/>
                  </a:cubicBezTo>
                  <a:cubicBezTo>
                    <a:pt x="0" y="281"/>
                    <a:pt x="0" y="281"/>
                    <a:pt x="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6" name="Freeform 51"/>
            <p:cNvSpPr>
              <a:spLocks/>
            </p:cNvSpPr>
            <p:nvPr/>
          </p:nvSpPr>
          <p:spPr bwMode="auto">
            <a:xfrm>
              <a:off x="2675" y="1219"/>
              <a:ext cx="3" cy="706"/>
            </a:xfrm>
            <a:custGeom>
              <a:avLst/>
              <a:gdLst>
                <a:gd name="T0" fmla="*/ 0 w 1"/>
                <a:gd name="T1" fmla="*/ 298 h 298"/>
                <a:gd name="T2" fmla="*/ 1 w 1"/>
                <a:gd name="T3" fmla="*/ 297 h 298"/>
                <a:gd name="T4" fmla="*/ 1 w 1"/>
                <a:gd name="T5" fmla="*/ 1 h 298"/>
                <a:gd name="T6" fmla="*/ 0 w 1"/>
                <a:gd name="T7" fmla="*/ 0 h 298"/>
                <a:gd name="T8" fmla="*/ 0 w 1"/>
                <a:gd name="T9" fmla="*/ 1 h 298"/>
                <a:gd name="T10" fmla="*/ 0 w 1"/>
                <a:gd name="T11" fmla="*/ 297 h 298"/>
                <a:gd name="T12" fmla="*/ 0 w 1"/>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1" h="298">
                  <a:moveTo>
                    <a:pt x="0" y="298"/>
                  </a:moveTo>
                  <a:cubicBezTo>
                    <a:pt x="1" y="298"/>
                    <a:pt x="1" y="298"/>
                    <a:pt x="1" y="297"/>
                  </a:cubicBezTo>
                  <a:cubicBezTo>
                    <a:pt x="1" y="1"/>
                    <a:pt x="1" y="1"/>
                    <a:pt x="1" y="1"/>
                  </a:cubicBezTo>
                  <a:cubicBezTo>
                    <a:pt x="1" y="1"/>
                    <a:pt x="1" y="0"/>
                    <a:pt x="0" y="0"/>
                  </a:cubicBezTo>
                  <a:cubicBezTo>
                    <a:pt x="0" y="0"/>
                    <a:pt x="0" y="1"/>
                    <a:pt x="0" y="1"/>
                  </a:cubicBezTo>
                  <a:cubicBezTo>
                    <a:pt x="0" y="297"/>
                    <a:pt x="0" y="297"/>
                    <a:pt x="0" y="297"/>
                  </a:cubicBezTo>
                  <a:cubicBezTo>
                    <a:pt x="0" y="298"/>
                    <a:pt x="0" y="298"/>
                    <a:pt x="0"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7" name="Freeform 52"/>
            <p:cNvSpPr>
              <a:spLocks/>
            </p:cNvSpPr>
            <p:nvPr/>
          </p:nvSpPr>
          <p:spPr bwMode="auto">
            <a:xfrm>
              <a:off x="2697" y="1177"/>
              <a:ext cx="2" cy="748"/>
            </a:xfrm>
            <a:custGeom>
              <a:avLst/>
              <a:gdLst>
                <a:gd name="T0" fmla="*/ 0 w 1"/>
                <a:gd name="T1" fmla="*/ 316 h 316"/>
                <a:gd name="T2" fmla="*/ 1 w 1"/>
                <a:gd name="T3" fmla="*/ 315 h 316"/>
                <a:gd name="T4" fmla="*/ 1 w 1"/>
                <a:gd name="T5" fmla="*/ 1 h 316"/>
                <a:gd name="T6" fmla="*/ 0 w 1"/>
                <a:gd name="T7" fmla="*/ 0 h 316"/>
                <a:gd name="T8" fmla="*/ 0 w 1"/>
                <a:gd name="T9" fmla="*/ 1 h 316"/>
                <a:gd name="T10" fmla="*/ 0 w 1"/>
                <a:gd name="T11" fmla="*/ 315 h 316"/>
                <a:gd name="T12" fmla="*/ 0 w 1"/>
                <a:gd name="T13" fmla="*/ 316 h 316"/>
              </a:gdLst>
              <a:ahLst/>
              <a:cxnLst>
                <a:cxn ang="0">
                  <a:pos x="T0" y="T1"/>
                </a:cxn>
                <a:cxn ang="0">
                  <a:pos x="T2" y="T3"/>
                </a:cxn>
                <a:cxn ang="0">
                  <a:pos x="T4" y="T5"/>
                </a:cxn>
                <a:cxn ang="0">
                  <a:pos x="T6" y="T7"/>
                </a:cxn>
                <a:cxn ang="0">
                  <a:pos x="T8" y="T9"/>
                </a:cxn>
                <a:cxn ang="0">
                  <a:pos x="T10" y="T11"/>
                </a:cxn>
                <a:cxn ang="0">
                  <a:pos x="T12" y="T13"/>
                </a:cxn>
              </a:cxnLst>
              <a:rect l="0" t="0" r="r" b="b"/>
              <a:pathLst>
                <a:path w="1" h="316">
                  <a:moveTo>
                    <a:pt x="0" y="316"/>
                  </a:moveTo>
                  <a:cubicBezTo>
                    <a:pt x="0" y="316"/>
                    <a:pt x="1" y="316"/>
                    <a:pt x="1" y="315"/>
                  </a:cubicBezTo>
                  <a:cubicBezTo>
                    <a:pt x="1" y="1"/>
                    <a:pt x="1" y="1"/>
                    <a:pt x="1" y="1"/>
                  </a:cubicBezTo>
                  <a:cubicBezTo>
                    <a:pt x="1" y="0"/>
                    <a:pt x="0" y="0"/>
                    <a:pt x="0" y="0"/>
                  </a:cubicBezTo>
                  <a:cubicBezTo>
                    <a:pt x="0" y="0"/>
                    <a:pt x="0" y="0"/>
                    <a:pt x="0" y="1"/>
                  </a:cubicBezTo>
                  <a:cubicBezTo>
                    <a:pt x="0" y="315"/>
                    <a:pt x="0" y="315"/>
                    <a:pt x="0" y="315"/>
                  </a:cubicBezTo>
                  <a:cubicBezTo>
                    <a:pt x="0" y="316"/>
                    <a:pt x="0" y="316"/>
                    <a:pt x="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8" name="Freeform 53"/>
            <p:cNvSpPr>
              <a:spLocks/>
            </p:cNvSpPr>
            <p:nvPr/>
          </p:nvSpPr>
          <p:spPr bwMode="auto">
            <a:xfrm>
              <a:off x="2716" y="1115"/>
              <a:ext cx="2" cy="810"/>
            </a:xfrm>
            <a:custGeom>
              <a:avLst/>
              <a:gdLst>
                <a:gd name="T0" fmla="*/ 1 w 1"/>
                <a:gd name="T1" fmla="*/ 342 h 342"/>
                <a:gd name="T2" fmla="*/ 1 w 1"/>
                <a:gd name="T3" fmla="*/ 341 h 342"/>
                <a:gd name="T4" fmla="*/ 1 w 1"/>
                <a:gd name="T5" fmla="*/ 0 h 342"/>
                <a:gd name="T6" fmla="*/ 1 w 1"/>
                <a:gd name="T7" fmla="*/ 0 h 342"/>
                <a:gd name="T8" fmla="*/ 0 w 1"/>
                <a:gd name="T9" fmla="*/ 0 h 342"/>
                <a:gd name="T10" fmla="*/ 0 w 1"/>
                <a:gd name="T11" fmla="*/ 341 h 342"/>
                <a:gd name="T12" fmla="*/ 1 w 1"/>
                <a:gd name="T13" fmla="*/ 342 h 342"/>
              </a:gdLst>
              <a:ahLst/>
              <a:cxnLst>
                <a:cxn ang="0">
                  <a:pos x="T0" y="T1"/>
                </a:cxn>
                <a:cxn ang="0">
                  <a:pos x="T2" y="T3"/>
                </a:cxn>
                <a:cxn ang="0">
                  <a:pos x="T4" y="T5"/>
                </a:cxn>
                <a:cxn ang="0">
                  <a:pos x="T6" y="T7"/>
                </a:cxn>
                <a:cxn ang="0">
                  <a:pos x="T8" y="T9"/>
                </a:cxn>
                <a:cxn ang="0">
                  <a:pos x="T10" y="T11"/>
                </a:cxn>
                <a:cxn ang="0">
                  <a:pos x="T12" y="T13"/>
                </a:cxn>
              </a:cxnLst>
              <a:rect l="0" t="0" r="r" b="b"/>
              <a:pathLst>
                <a:path w="1" h="342">
                  <a:moveTo>
                    <a:pt x="1" y="342"/>
                  </a:moveTo>
                  <a:cubicBezTo>
                    <a:pt x="1" y="342"/>
                    <a:pt x="1" y="342"/>
                    <a:pt x="1" y="341"/>
                  </a:cubicBezTo>
                  <a:cubicBezTo>
                    <a:pt x="1" y="0"/>
                    <a:pt x="1" y="0"/>
                    <a:pt x="1" y="0"/>
                  </a:cubicBezTo>
                  <a:cubicBezTo>
                    <a:pt x="1" y="0"/>
                    <a:pt x="1" y="0"/>
                    <a:pt x="1" y="0"/>
                  </a:cubicBezTo>
                  <a:cubicBezTo>
                    <a:pt x="0" y="0"/>
                    <a:pt x="0" y="0"/>
                    <a:pt x="0" y="0"/>
                  </a:cubicBezTo>
                  <a:cubicBezTo>
                    <a:pt x="0" y="341"/>
                    <a:pt x="0" y="341"/>
                    <a:pt x="0" y="341"/>
                  </a:cubicBezTo>
                  <a:cubicBezTo>
                    <a:pt x="0" y="342"/>
                    <a:pt x="0" y="342"/>
                    <a:pt x="1" y="3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9" name="Line 54"/>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60" name="Line 55"/>
            <p:cNvSpPr>
              <a:spLocks noChangeShapeType="1"/>
            </p:cNvSpPr>
            <p:nvPr/>
          </p:nvSpPr>
          <p:spPr bwMode="auto">
            <a:xfrm>
              <a:off x="2879" y="1928"/>
              <a:ext cx="0" cy="0"/>
            </a:xfrm>
            <a:prstGeom prst="line">
              <a:avLst/>
            </a:prstGeom>
            <a:grpFill/>
            <a:ln w="15875" cap="flat">
              <a:solidFill>
                <a:srgbClr val="FFFFFF"/>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sp>
        <p:nvSpPr>
          <p:cNvPr id="2" name="Text Placeholder 1"/>
          <p:cNvSpPr>
            <a:spLocks noGrp="1"/>
          </p:cNvSpPr>
          <p:nvPr>
            <p:ph type="body" sz="quarter" idx="10"/>
          </p:nvPr>
        </p:nvSpPr>
        <p:spPr>
          <a:xfrm>
            <a:off x="274638" y="296863"/>
            <a:ext cx="9875476" cy="849463"/>
          </a:xfrm>
        </p:spPr>
        <p:txBody>
          <a:bodyPr/>
          <a:lstStyle/>
          <a:p>
            <a:r>
              <a:rPr lang="en-US" dirty="0"/>
              <a:t>Bringing your code to Windows 10</a:t>
            </a:r>
          </a:p>
        </p:txBody>
      </p:sp>
      <p:sp>
        <p:nvSpPr>
          <p:cNvPr id="120" name="Content Placeholder 1"/>
          <p:cNvSpPr txBox="1">
            <a:spLocks/>
          </p:cNvSpPr>
          <p:nvPr/>
        </p:nvSpPr>
        <p:spPr>
          <a:xfrm>
            <a:off x="275480" y="4586360"/>
            <a:ext cx="11885514" cy="2803576"/>
          </a:xfrm>
          <a:prstGeom prst="rect">
            <a:avLst/>
          </a:prstGeom>
        </p:spPr>
        <p:txBody>
          <a:bodyPr vert="horz" lIns="186521" tIns="149217" rIns="186521" bIns="149217" rtlCol="0">
            <a:noAutofit/>
          </a:bodyPr>
          <a:lstStyle>
            <a:lvl1pPr marL="0" indent="0" algn="l" defTabSz="685800" rtl="0" eaLnBrk="1" latinLnBrk="0" hangingPunct="1">
              <a:lnSpc>
                <a:spcPct val="90000"/>
              </a:lnSpc>
              <a:spcBef>
                <a:spcPts val="1800"/>
              </a:spcBef>
              <a:buFont typeface="Arial" panose="020B0604020202020204" pitchFamily="34" charset="0"/>
              <a:buNone/>
              <a:defRPr sz="2400" b="0" kern="1200">
                <a:gradFill>
                  <a:gsLst>
                    <a:gs pos="0">
                      <a:schemeClr val="accent1"/>
                    </a:gs>
                    <a:gs pos="100000">
                      <a:schemeClr val="accent1"/>
                    </a:gs>
                  </a:gsLst>
                  <a:lin ang="5400000" scaled="1"/>
                </a:gradFill>
                <a:latin typeface="+mj-lt"/>
                <a:ea typeface="+mn-ea"/>
                <a:cs typeface="+mn-cs"/>
              </a:defRPr>
            </a:lvl1pPr>
            <a:lvl2pPr marL="0" indent="0" algn="l" defTabSz="685800" rtl="0" eaLnBrk="1" latinLnBrk="0" hangingPunct="1">
              <a:lnSpc>
                <a:spcPct val="90000"/>
              </a:lnSpc>
              <a:spcBef>
                <a:spcPts val="1200"/>
              </a:spcBef>
              <a:spcAft>
                <a:spcPts val="0"/>
              </a:spcAft>
              <a:buFont typeface="Arial" panose="020B0604020202020204" pitchFamily="34" charset="0"/>
              <a:buNone/>
              <a:defRPr sz="1600" kern="1200">
                <a:solidFill>
                  <a:srgbClr val="525252"/>
                </a:solidFill>
                <a:latin typeface="+mj-lt"/>
                <a:ea typeface="+mn-ea"/>
                <a:cs typeface="+mn-cs"/>
              </a:defRPr>
            </a:lvl2pPr>
            <a:lvl3pPr marL="175022" indent="-171450" algn="l" defTabSz="685800" rtl="0" eaLnBrk="1" latinLnBrk="0" hangingPunct="1">
              <a:lnSpc>
                <a:spcPct val="90000"/>
              </a:lnSpc>
              <a:spcBef>
                <a:spcPts val="300"/>
              </a:spcBef>
              <a:spcAft>
                <a:spcPts val="0"/>
              </a:spcAft>
              <a:buFont typeface="Arial" panose="020B0604020202020204" pitchFamily="34" charset="0"/>
              <a:buChar char="•"/>
              <a:defRPr sz="1600" kern="1200">
                <a:solidFill>
                  <a:srgbClr val="525252"/>
                </a:solidFill>
                <a:latin typeface="+mj-lt"/>
                <a:ea typeface="+mn-ea"/>
                <a:cs typeface="+mn-cs"/>
              </a:defRPr>
            </a:lvl3pPr>
            <a:lvl4pPr marL="342900" indent="-171450" algn="l" defTabSz="685800" rtl="0" eaLnBrk="1" latinLnBrk="0" hangingPunct="1">
              <a:lnSpc>
                <a:spcPct val="90000"/>
              </a:lnSpc>
              <a:spcBef>
                <a:spcPts val="300"/>
              </a:spcBef>
              <a:spcAft>
                <a:spcPts val="0"/>
              </a:spcAft>
              <a:buFont typeface="Arial" panose="020B0604020202020204" pitchFamily="34" charset="0"/>
              <a:buChar char="•"/>
              <a:defRPr sz="1600" kern="1200">
                <a:solidFill>
                  <a:srgbClr val="525252"/>
                </a:solidFill>
                <a:latin typeface="+mj-lt"/>
                <a:ea typeface="+mn-ea"/>
                <a:cs typeface="+mn-cs"/>
              </a:defRPr>
            </a:lvl4pPr>
            <a:lvl5pPr marL="517922" indent="-171450" algn="l" defTabSz="685800" rtl="0" eaLnBrk="1" latinLnBrk="0" hangingPunct="1">
              <a:lnSpc>
                <a:spcPct val="90000"/>
              </a:lnSpc>
              <a:spcBef>
                <a:spcPts val="300"/>
              </a:spcBef>
              <a:spcAft>
                <a:spcPts val="0"/>
              </a:spcAft>
              <a:buFont typeface="Arial" panose="020B0604020202020204" pitchFamily="34" charset="0"/>
              <a:buChar char="•"/>
              <a:defRPr sz="1600" kern="1200">
                <a:solidFill>
                  <a:srgbClr val="52525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spcBef>
                <a:spcPts val="1200"/>
              </a:spcBef>
            </a:pPr>
            <a:r>
              <a:rPr lang="en-US" sz="2800" dirty="0">
                <a:gradFill>
                  <a:gsLst>
                    <a:gs pos="21429">
                      <a:schemeClr val="accent1">
                        <a:lumMod val="5000"/>
                        <a:lumOff val="95000"/>
                      </a:schemeClr>
                    </a:gs>
                    <a:gs pos="33000">
                      <a:schemeClr val="accent1">
                        <a:lumMod val="5000"/>
                        <a:lumOff val="95000"/>
                      </a:schemeClr>
                    </a:gs>
                  </a:gsLst>
                  <a:lin ang="5400000" scaled="1"/>
                </a:gradFill>
                <a:latin typeface="+mn-lt"/>
              </a:rPr>
              <a:t>Expanding middleware partnerships</a:t>
            </a:r>
          </a:p>
          <a:p>
            <a:pPr algn="ctr">
              <a:spcBef>
                <a:spcPts val="1200"/>
              </a:spcBef>
            </a:pPr>
            <a:r>
              <a:rPr lang="en-US" sz="2800" dirty="0">
                <a:gradFill>
                  <a:gsLst>
                    <a:gs pos="21429">
                      <a:schemeClr val="accent1">
                        <a:lumMod val="5000"/>
                        <a:lumOff val="95000"/>
                      </a:schemeClr>
                    </a:gs>
                    <a:gs pos="33000">
                      <a:schemeClr val="accent1">
                        <a:lumMod val="5000"/>
                        <a:lumOff val="95000"/>
                      </a:schemeClr>
                    </a:gs>
                  </a:gsLst>
                  <a:lin ang="5400000" scaled="1"/>
                </a:gradFill>
                <a:latin typeface="+mn-lt"/>
              </a:rPr>
              <a:t>Extending your investments on the web</a:t>
            </a:r>
          </a:p>
          <a:p>
            <a:pPr algn="ctr">
              <a:spcBef>
                <a:spcPts val="1200"/>
              </a:spcBef>
            </a:pPr>
            <a:r>
              <a:rPr lang="en-US" sz="2800" dirty="0">
                <a:gradFill>
                  <a:gsLst>
                    <a:gs pos="21429">
                      <a:schemeClr val="accent1">
                        <a:lumMod val="5000"/>
                        <a:lumOff val="95000"/>
                      </a:schemeClr>
                    </a:gs>
                    <a:gs pos="33000">
                      <a:schemeClr val="accent1">
                        <a:lumMod val="5000"/>
                        <a:lumOff val="95000"/>
                      </a:schemeClr>
                    </a:gs>
                  </a:gsLst>
                  <a:lin ang="5400000" scaled="1"/>
                </a:gradFill>
                <a:latin typeface="+mn-lt"/>
              </a:rPr>
              <a:t>Bridges for Windows and other mobile platforms</a:t>
            </a:r>
          </a:p>
        </p:txBody>
      </p:sp>
    </p:spTree>
    <p:extLst>
      <p:ext uri="{BB962C8B-B14F-4D97-AF65-F5344CB8AC3E}">
        <p14:creationId xmlns:p14="http://schemas.microsoft.com/office/powerpoint/2010/main" val="11496687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ontent Placeholder 5"/>
          <p:cNvSpPr txBox="1">
            <a:spLocks/>
          </p:cNvSpPr>
          <p:nvPr/>
        </p:nvSpPr>
        <p:spPr>
          <a:xfrm>
            <a:off x="4846638" y="3421062"/>
            <a:ext cx="6183312" cy="2022092"/>
          </a:xfrm>
          <a:prstGeom prst="rect">
            <a:avLst/>
          </a:prstGeom>
        </p:spPr>
        <p:txBody>
          <a:bodyPr vert="horz" wrap="square" lIns="182880" tIns="146304" rIns="182880" bIns="146304" rtlCol="0" anchor="t"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spcBef>
                <a:spcPts val="1632"/>
              </a:spcBef>
              <a:buFont typeface="Arial" pitchFamily="34" charset="0"/>
              <a:buNone/>
              <a:defRPr/>
            </a:pPr>
            <a:r>
              <a:rPr lang="fr-FR" sz="3600" dirty="0">
                <a:gradFill>
                  <a:gsLst>
                    <a:gs pos="2917">
                      <a:srgbClr val="0078D7"/>
                    </a:gs>
                    <a:gs pos="30000">
                      <a:srgbClr val="0078D7"/>
                    </a:gs>
                  </a:gsLst>
                  <a:lin ang="5400000" scaled="0"/>
                </a:gradFill>
                <a:latin typeface="+mn-lt"/>
              </a:rPr>
              <a:t>&lt;</a:t>
            </a:r>
            <a:r>
              <a:rPr lang="fr-FR" sz="3600" dirty="0" err="1">
                <a:gradFill>
                  <a:gsLst>
                    <a:gs pos="2917">
                      <a:srgbClr val="0078D7"/>
                    </a:gs>
                    <a:gs pos="30000">
                      <a:srgbClr val="0078D7"/>
                    </a:gs>
                  </a:gsLst>
                  <a:lin ang="5400000" scaled="0"/>
                </a:gradFill>
                <a:latin typeface="+mn-lt"/>
              </a:rPr>
              <a:t>name</a:t>
            </a:r>
            <a:r>
              <a:rPr lang="fr-FR" sz="3600" dirty="0">
                <a:gradFill>
                  <a:gsLst>
                    <a:gs pos="2917">
                      <a:srgbClr val="0078D7"/>
                    </a:gs>
                    <a:gs pos="30000">
                      <a:srgbClr val="0078D7"/>
                    </a:gs>
                  </a:gsLst>
                  <a:lin ang="5400000" scaled="0"/>
                </a:gradFill>
                <a:latin typeface="+mn-lt"/>
              </a:rPr>
              <a:t>&gt;</a:t>
            </a:r>
          </a:p>
          <a:p>
            <a:pPr marL="0" indent="0" defTabSz="932619">
              <a:spcBef>
                <a:spcPts val="600"/>
              </a:spcBef>
              <a:buFont typeface="Arial" pitchFamily="34" charset="0"/>
              <a:buNone/>
              <a:defRPr/>
            </a:pPr>
            <a:r>
              <a:rPr lang="fr-FR" sz="2400" dirty="0">
                <a:gradFill>
                  <a:gsLst>
                    <a:gs pos="2917">
                      <a:srgbClr val="0078D7"/>
                    </a:gs>
                    <a:gs pos="30000">
                      <a:srgbClr val="0078D7"/>
                    </a:gs>
                  </a:gsLst>
                  <a:lin ang="5400000" scaled="0"/>
                </a:gradFill>
                <a:latin typeface="+mn-lt"/>
              </a:rPr>
              <a:t>&lt;email&gt;</a:t>
            </a:r>
          </a:p>
          <a:p>
            <a:pPr marL="0" indent="0" defTabSz="932619">
              <a:spcBef>
                <a:spcPts val="600"/>
              </a:spcBef>
              <a:buNone/>
              <a:defRPr/>
            </a:pPr>
            <a:r>
              <a:rPr lang="fr-FR" sz="2400" dirty="0">
                <a:gradFill>
                  <a:gsLst>
                    <a:gs pos="2917">
                      <a:srgbClr val="0078D7"/>
                    </a:gs>
                    <a:gs pos="30000">
                      <a:srgbClr val="0078D7"/>
                    </a:gs>
                  </a:gsLst>
                  <a:lin ang="5400000" scaled="0"/>
                </a:gradFill>
                <a:latin typeface="+mn-lt"/>
              </a:rPr>
              <a:t>&lt;twitter&gt;</a:t>
            </a:r>
          </a:p>
          <a:p>
            <a:pPr marL="0" indent="0" defTabSz="932619">
              <a:spcBef>
                <a:spcPts val="600"/>
              </a:spcBef>
              <a:buFont typeface="Arial" pitchFamily="34" charset="0"/>
              <a:buNone/>
              <a:defRPr/>
            </a:pPr>
            <a:endParaRPr lang="fr-FR" sz="2400" dirty="0">
              <a:gradFill>
                <a:gsLst>
                  <a:gs pos="2917">
                    <a:srgbClr val="0078D7"/>
                  </a:gs>
                  <a:gs pos="30000">
                    <a:srgbClr val="0078D7"/>
                  </a:gs>
                </a:gsLst>
                <a:lin ang="5400000" scaled="0"/>
              </a:gradFill>
              <a:latin typeface="+mn-lt"/>
            </a:endParaRPr>
          </a:p>
        </p:txBody>
      </p:sp>
      <p:sp>
        <p:nvSpPr>
          <p:cNvPr id="3" name="Content Placeholder 5"/>
          <p:cNvSpPr txBox="1">
            <a:spLocks/>
          </p:cNvSpPr>
          <p:nvPr/>
        </p:nvSpPr>
        <p:spPr>
          <a:xfrm>
            <a:off x="4846638" y="1005309"/>
            <a:ext cx="7315199" cy="1958553"/>
          </a:xfrm>
          <a:prstGeom prst="rect">
            <a:avLst/>
          </a:prstGeom>
        </p:spPr>
        <p:txBody>
          <a:bodyPr vert="horz" lIns="186521" tIns="149217" rIns="186521" bIns="149217" rtlCol="0">
            <a:noAutofit/>
          </a:bodyPr>
          <a:lstStyle>
            <a:lvl1pPr marL="0" indent="0" algn="l" defTabSz="685800" rtl="0" eaLnBrk="1" latinLnBrk="0" hangingPunct="1">
              <a:lnSpc>
                <a:spcPct val="90000"/>
              </a:lnSpc>
              <a:spcBef>
                <a:spcPts val="1800"/>
              </a:spcBef>
              <a:buFont typeface="Arial" panose="020B0604020202020204" pitchFamily="34" charset="0"/>
              <a:buNone/>
              <a:defRPr sz="2800" b="0" kern="1200">
                <a:gradFill>
                  <a:gsLst>
                    <a:gs pos="0">
                      <a:schemeClr val="accent1"/>
                    </a:gs>
                    <a:gs pos="100000">
                      <a:schemeClr val="accent1"/>
                    </a:gs>
                  </a:gsLst>
                  <a:lin ang="5400000" scaled="1"/>
                </a:gradFill>
                <a:latin typeface="+mj-lt"/>
                <a:ea typeface="+mn-ea"/>
                <a:cs typeface="+mn-cs"/>
              </a:defRPr>
            </a:lvl1pPr>
            <a:lvl2pPr marL="0" indent="0" algn="l" defTabSz="685800" rtl="0" eaLnBrk="1" latinLnBrk="0" hangingPunct="1">
              <a:lnSpc>
                <a:spcPct val="90000"/>
              </a:lnSpc>
              <a:spcBef>
                <a:spcPts val="450"/>
              </a:spcBef>
              <a:buFont typeface="Arial" panose="020B0604020202020204" pitchFamily="34" charset="0"/>
              <a:buNone/>
              <a:defRPr sz="1400" kern="1200">
                <a:gradFill>
                  <a:gsLst>
                    <a:gs pos="0">
                      <a:schemeClr val="tx1"/>
                    </a:gs>
                    <a:gs pos="100000">
                      <a:schemeClr val="tx1"/>
                    </a:gs>
                  </a:gsLst>
                  <a:lin ang="5400000" scaled="1"/>
                </a:gra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a:gradFill>
                  <a:gsLst>
                    <a:gs pos="0">
                      <a:schemeClr val="tx1"/>
                    </a:gs>
                    <a:gs pos="100000">
                      <a:schemeClr val="tx1"/>
                    </a:gs>
                  </a:gsLst>
                  <a:lin ang="5400000" scaled="1"/>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spcBef>
                <a:spcPts val="1632"/>
              </a:spcBef>
              <a:defRPr/>
            </a:pPr>
            <a:r>
              <a:rPr lang="en-US" sz="3600" dirty="0">
                <a:gradFill>
                  <a:gsLst>
                    <a:gs pos="2917">
                      <a:srgbClr val="0078D7"/>
                    </a:gs>
                    <a:gs pos="30000">
                      <a:srgbClr val="0078D7"/>
                    </a:gs>
                  </a:gsLst>
                  <a:lin ang="5400000" scaled="0"/>
                </a:gradFill>
                <a:latin typeface="+mn-lt"/>
              </a:rPr>
              <a:t>Additional Resources</a:t>
            </a:r>
          </a:p>
          <a:p>
            <a:pPr>
              <a:spcBef>
                <a:spcPts val="1632"/>
              </a:spcBef>
              <a:defRPr/>
            </a:pPr>
            <a:r>
              <a:rPr lang="en-US" sz="2400" dirty="0">
                <a:gradFill>
                  <a:gsLst>
                    <a:gs pos="2917">
                      <a:srgbClr val="0078D7"/>
                    </a:gs>
                    <a:gs pos="30000">
                      <a:srgbClr val="0078D7"/>
                    </a:gs>
                  </a:gsLst>
                  <a:lin ang="5400000" scaled="0"/>
                </a:gradFill>
                <a:latin typeface="+mn-lt"/>
                <a:hlinkClick r:id="rId2"/>
              </a:rPr>
              <a:t>https://developer.microsoft.com/windows/</a:t>
            </a:r>
            <a:endParaRPr lang="en-US" sz="2400" dirty="0">
              <a:gradFill>
                <a:gsLst>
                  <a:gs pos="2917">
                    <a:srgbClr val="0078D7"/>
                  </a:gs>
                  <a:gs pos="30000">
                    <a:srgbClr val="0078D7"/>
                  </a:gs>
                </a:gsLst>
                <a:lin ang="5400000" scaled="0"/>
              </a:gradFill>
              <a:latin typeface="+mn-lt"/>
            </a:endParaRPr>
          </a:p>
          <a:p>
            <a:pPr>
              <a:spcBef>
                <a:spcPts val="1632"/>
              </a:spcBef>
              <a:defRPr/>
            </a:pPr>
            <a:r>
              <a:rPr lang="en-US" sz="2400" dirty="0">
                <a:gradFill>
                  <a:gsLst>
                    <a:gs pos="2917">
                      <a:srgbClr val="0078D7"/>
                    </a:gs>
                    <a:gs pos="30000">
                      <a:srgbClr val="0078D7"/>
                    </a:gs>
                  </a:gsLst>
                  <a:lin ang="5400000" scaled="0"/>
                </a:gradFill>
                <a:latin typeface="+mn-lt"/>
                <a:hlinkClick r:id="rId3"/>
              </a:rPr>
              <a:t>https://developer.microsoft.com/windows/bridges/</a:t>
            </a:r>
            <a:r>
              <a:rPr lang="en-US" sz="2400" dirty="0">
                <a:gradFill>
                  <a:gsLst>
                    <a:gs pos="2917">
                      <a:srgbClr val="0078D7"/>
                    </a:gs>
                    <a:gs pos="30000">
                      <a:srgbClr val="0078D7"/>
                    </a:gs>
                  </a:gsLst>
                  <a:lin ang="5400000" scaled="0"/>
                </a:gradFill>
                <a:latin typeface="+mn-lt"/>
              </a:rPr>
              <a:t> </a:t>
            </a:r>
          </a:p>
        </p:txBody>
      </p:sp>
      <p:sp>
        <p:nvSpPr>
          <p:cNvPr id="4" name="Title 2"/>
          <p:cNvSpPr txBox="1">
            <a:spLocks/>
          </p:cNvSpPr>
          <p:nvPr/>
        </p:nvSpPr>
        <p:spPr>
          <a:xfrm>
            <a:off x="274638" y="3205162"/>
            <a:ext cx="4221162" cy="1511300"/>
          </a:xfrm>
          <a:prstGeom prst="rect">
            <a:avLst/>
          </a:prstGeom>
        </p:spPr>
        <p:txBody>
          <a:bodyPr vert="horz" wrap="square" lIns="182880" tIns="146304" rIns="182880" bIns="146304" rtlCol="0" anchor="t" anchorCtr="0">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5440" dirty="0">
                <a:gradFill>
                  <a:gsLst>
                    <a:gs pos="2917">
                      <a:srgbClr val="0078D7"/>
                    </a:gs>
                    <a:gs pos="30000">
                      <a:srgbClr val="0078D7"/>
                    </a:gs>
                  </a:gsLst>
                  <a:lin ang="5400000" scaled="0"/>
                </a:gradFill>
                <a:latin typeface="+mn-lt"/>
                <a:cs typeface="Segoe UI Semilight" panose="020B0402040204020203" pitchFamily="34" charset="0"/>
              </a:rPr>
              <a:t>thank you</a:t>
            </a:r>
          </a:p>
        </p:txBody>
      </p:sp>
      <p:sp>
        <p:nvSpPr>
          <p:cNvPr id="10" name="AutoShape 3"/>
          <p:cNvSpPr>
            <a:spLocks noChangeAspect="1" noChangeArrowheads="1" noTextEdit="1"/>
          </p:cNvSpPr>
          <p:nvPr/>
        </p:nvSpPr>
        <p:spPr bwMode="auto">
          <a:xfrm>
            <a:off x="2057400" y="1373188"/>
            <a:ext cx="8985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7" name="Group 16"/>
          <p:cNvGrpSpPr/>
          <p:nvPr/>
        </p:nvGrpSpPr>
        <p:grpSpPr>
          <a:xfrm>
            <a:off x="792967" y="1184664"/>
            <a:ext cx="3184505" cy="1318358"/>
            <a:chOff x="871572" y="1184664"/>
            <a:chExt cx="3184505" cy="1318358"/>
          </a:xfrm>
        </p:grpSpPr>
        <p:sp>
          <p:nvSpPr>
            <p:cNvPr id="6" name="TextBox 5"/>
            <p:cNvSpPr txBox="1"/>
            <p:nvPr/>
          </p:nvSpPr>
          <p:spPr>
            <a:xfrm>
              <a:off x="871572" y="1184664"/>
              <a:ext cx="3184505" cy="1318358"/>
            </a:xfrm>
            <a:prstGeom prst="rect">
              <a:avLst/>
            </a:prstGeom>
            <a:noFill/>
          </p:spPr>
          <p:txBody>
            <a:bodyPr wrap="none" lIns="186521" tIns="149217" rIns="186521" bIns="149217" rtlCol="0">
              <a:spAutoFit/>
            </a:bodyPr>
            <a:lstStyle/>
            <a:p>
              <a:pPr>
                <a:lnSpc>
                  <a:spcPct val="90000"/>
                </a:lnSpc>
                <a:spcBef>
                  <a:spcPts val="816"/>
                </a:spcBef>
                <a:tabLst>
                  <a:tab pos="2173954" algn="l"/>
                </a:tabLst>
                <a:defRPr/>
              </a:pPr>
              <a:r>
                <a:rPr lang="en-US" sz="7343" dirty="0">
                  <a:gradFill>
                    <a:gsLst>
                      <a:gs pos="2917">
                        <a:srgbClr val="0078D7"/>
                      </a:gs>
                      <a:gs pos="30000">
                        <a:srgbClr val="0078D7"/>
                      </a:gs>
                    </a:gsLst>
                    <a:lin ang="5400000" scaled="0"/>
                  </a:gradFill>
                  <a:latin typeface="Segoe UI Light"/>
                  <a:cs typeface="Segoe UI Semibold" panose="020B0702040204020203" pitchFamily="34" charset="0"/>
                </a:rPr>
                <a:t>&lt;/	&gt;</a:t>
              </a:r>
            </a:p>
          </p:txBody>
        </p:sp>
        <p:grpSp>
          <p:nvGrpSpPr>
            <p:cNvPr id="16" name="Group 15"/>
            <p:cNvGrpSpPr/>
            <p:nvPr/>
          </p:nvGrpSpPr>
          <p:grpSpPr>
            <a:xfrm>
              <a:off x="2180590" y="1379538"/>
              <a:ext cx="911225" cy="920750"/>
              <a:chOff x="2051050" y="1379538"/>
              <a:chExt cx="911225" cy="920750"/>
            </a:xfrm>
          </p:grpSpPr>
          <p:sp>
            <p:nvSpPr>
              <p:cNvPr id="11" name="Freeform 5"/>
              <p:cNvSpPr>
                <a:spLocks/>
              </p:cNvSpPr>
              <p:nvPr/>
            </p:nvSpPr>
            <p:spPr bwMode="auto">
              <a:xfrm>
                <a:off x="2463800" y="1379538"/>
                <a:ext cx="498475" cy="447675"/>
              </a:xfrm>
              <a:custGeom>
                <a:avLst/>
                <a:gdLst>
                  <a:gd name="T0" fmla="*/ 0 w 80"/>
                  <a:gd name="T1" fmla="*/ 10 h 72"/>
                  <a:gd name="T2" fmla="*/ 80 w 80"/>
                  <a:gd name="T3" fmla="*/ 0 h 72"/>
                  <a:gd name="T4" fmla="*/ 80 w 80"/>
                  <a:gd name="T5" fmla="*/ 72 h 72"/>
                  <a:gd name="T6" fmla="*/ 0 w 80"/>
                  <a:gd name="T7" fmla="*/ 72 h 72"/>
                  <a:gd name="T8" fmla="*/ 0 w 80"/>
                  <a:gd name="T9" fmla="*/ 10 h 72"/>
                  <a:gd name="T10" fmla="*/ 0 w 80"/>
                  <a:gd name="T11" fmla="*/ 10 h 72"/>
                </a:gdLst>
                <a:ahLst/>
                <a:cxnLst>
                  <a:cxn ang="0">
                    <a:pos x="T0" y="T1"/>
                  </a:cxn>
                  <a:cxn ang="0">
                    <a:pos x="T2" y="T3"/>
                  </a:cxn>
                  <a:cxn ang="0">
                    <a:pos x="T4" y="T5"/>
                  </a:cxn>
                  <a:cxn ang="0">
                    <a:pos x="T6" y="T7"/>
                  </a:cxn>
                  <a:cxn ang="0">
                    <a:pos x="T8" y="T9"/>
                  </a:cxn>
                  <a:cxn ang="0">
                    <a:pos x="T10" y="T11"/>
                  </a:cxn>
                </a:cxnLst>
                <a:rect l="0" t="0" r="r" b="b"/>
                <a:pathLst>
                  <a:path w="80" h="72">
                    <a:moveTo>
                      <a:pt x="0" y="10"/>
                    </a:moveTo>
                    <a:cubicBezTo>
                      <a:pt x="80" y="0"/>
                      <a:pt x="80" y="0"/>
                      <a:pt x="80" y="0"/>
                    </a:cubicBezTo>
                    <a:cubicBezTo>
                      <a:pt x="80" y="72"/>
                      <a:pt x="80" y="72"/>
                      <a:pt x="80" y="72"/>
                    </a:cubicBezTo>
                    <a:cubicBezTo>
                      <a:pt x="0" y="72"/>
                      <a:pt x="0" y="72"/>
                      <a:pt x="0" y="72"/>
                    </a:cubicBezTo>
                    <a:cubicBezTo>
                      <a:pt x="0" y="10"/>
                      <a:pt x="0" y="10"/>
                      <a:pt x="0" y="10"/>
                    </a:cubicBezTo>
                    <a:cubicBezTo>
                      <a:pt x="0" y="10"/>
                      <a:pt x="0" y="10"/>
                      <a:pt x="0" y="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2051050" y="1445895"/>
                <a:ext cx="387350" cy="381319"/>
              </a:xfrm>
              <a:custGeom>
                <a:avLst/>
                <a:gdLst>
                  <a:gd name="T0" fmla="*/ 62 w 62"/>
                  <a:gd name="T1" fmla="*/ 60 h 60"/>
                  <a:gd name="T2" fmla="*/ 62 w 62"/>
                  <a:gd name="T3" fmla="*/ 0 h 60"/>
                  <a:gd name="T4" fmla="*/ 0 w 62"/>
                  <a:gd name="T5" fmla="*/ 9 h 60"/>
                  <a:gd name="T6" fmla="*/ 0 w 62"/>
                  <a:gd name="T7" fmla="*/ 60 h 60"/>
                  <a:gd name="T8" fmla="*/ 62 w 62"/>
                  <a:gd name="T9" fmla="*/ 60 h 60"/>
                  <a:gd name="T10" fmla="*/ 62 w 62"/>
                  <a:gd name="T11" fmla="*/ 60 h 60"/>
                </a:gdLst>
                <a:ahLst/>
                <a:cxnLst>
                  <a:cxn ang="0">
                    <a:pos x="T0" y="T1"/>
                  </a:cxn>
                  <a:cxn ang="0">
                    <a:pos x="T2" y="T3"/>
                  </a:cxn>
                  <a:cxn ang="0">
                    <a:pos x="T4" y="T5"/>
                  </a:cxn>
                  <a:cxn ang="0">
                    <a:pos x="T6" y="T7"/>
                  </a:cxn>
                  <a:cxn ang="0">
                    <a:pos x="T8" y="T9"/>
                  </a:cxn>
                  <a:cxn ang="0">
                    <a:pos x="T10" y="T11"/>
                  </a:cxn>
                </a:cxnLst>
                <a:rect l="0" t="0" r="r" b="b"/>
                <a:pathLst>
                  <a:path w="62" h="60">
                    <a:moveTo>
                      <a:pt x="62" y="60"/>
                    </a:moveTo>
                    <a:cubicBezTo>
                      <a:pt x="62" y="0"/>
                      <a:pt x="62" y="0"/>
                      <a:pt x="62" y="0"/>
                    </a:cubicBezTo>
                    <a:cubicBezTo>
                      <a:pt x="0" y="9"/>
                      <a:pt x="0" y="9"/>
                      <a:pt x="0" y="9"/>
                    </a:cubicBezTo>
                    <a:cubicBezTo>
                      <a:pt x="0" y="60"/>
                      <a:pt x="0" y="60"/>
                      <a:pt x="0" y="60"/>
                    </a:cubicBezTo>
                    <a:cubicBezTo>
                      <a:pt x="62" y="60"/>
                      <a:pt x="62" y="60"/>
                      <a:pt x="62" y="60"/>
                    </a:cubicBezTo>
                    <a:cubicBezTo>
                      <a:pt x="62" y="60"/>
                      <a:pt x="62" y="60"/>
                      <a:pt x="62" y="6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2051050" y="1846263"/>
                <a:ext cx="387350" cy="385763"/>
              </a:xfrm>
              <a:custGeom>
                <a:avLst/>
                <a:gdLst>
                  <a:gd name="T0" fmla="*/ 62 w 62"/>
                  <a:gd name="T1" fmla="*/ 0 h 62"/>
                  <a:gd name="T2" fmla="*/ 0 w 62"/>
                  <a:gd name="T3" fmla="*/ 0 h 62"/>
                  <a:gd name="T4" fmla="*/ 0 w 62"/>
                  <a:gd name="T5" fmla="*/ 52 h 62"/>
                  <a:gd name="T6" fmla="*/ 62 w 62"/>
                  <a:gd name="T7" fmla="*/ 62 h 62"/>
                  <a:gd name="T8" fmla="*/ 62 w 62"/>
                  <a:gd name="T9" fmla="*/ 0 h 62"/>
                  <a:gd name="T10" fmla="*/ 62 w 62"/>
                  <a:gd name="T11" fmla="*/ 0 h 62"/>
                </a:gdLst>
                <a:ahLst/>
                <a:cxnLst>
                  <a:cxn ang="0">
                    <a:pos x="T0" y="T1"/>
                  </a:cxn>
                  <a:cxn ang="0">
                    <a:pos x="T2" y="T3"/>
                  </a:cxn>
                  <a:cxn ang="0">
                    <a:pos x="T4" y="T5"/>
                  </a:cxn>
                  <a:cxn ang="0">
                    <a:pos x="T6" y="T7"/>
                  </a:cxn>
                  <a:cxn ang="0">
                    <a:pos x="T8" y="T9"/>
                  </a:cxn>
                  <a:cxn ang="0">
                    <a:pos x="T10" y="T11"/>
                  </a:cxn>
                </a:cxnLst>
                <a:rect l="0" t="0" r="r" b="b"/>
                <a:pathLst>
                  <a:path w="62" h="62">
                    <a:moveTo>
                      <a:pt x="62" y="0"/>
                    </a:moveTo>
                    <a:cubicBezTo>
                      <a:pt x="0" y="0"/>
                      <a:pt x="0" y="0"/>
                      <a:pt x="0" y="0"/>
                    </a:cubicBezTo>
                    <a:cubicBezTo>
                      <a:pt x="0" y="52"/>
                      <a:pt x="0" y="52"/>
                      <a:pt x="0" y="52"/>
                    </a:cubicBezTo>
                    <a:cubicBezTo>
                      <a:pt x="62" y="62"/>
                      <a:pt x="62" y="62"/>
                      <a:pt x="62" y="62"/>
                    </a:cubicBezTo>
                    <a:cubicBezTo>
                      <a:pt x="62" y="0"/>
                      <a:pt x="62" y="0"/>
                      <a:pt x="62" y="0"/>
                    </a:cubicBezTo>
                    <a:cubicBezTo>
                      <a:pt x="62" y="0"/>
                      <a:pt x="62" y="0"/>
                      <a:pt x="6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2463800" y="1846263"/>
                <a:ext cx="498475" cy="454025"/>
              </a:xfrm>
              <a:custGeom>
                <a:avLst/>
                <a:gdLst>
                  <a:gd name="T0" fmla="*/ 0 w 80"/>
                  <a:gd name="T1" fmla="*/ 0 h 73"/>
                  <a:gd name="T2" fmla="*/ 0 w 80"/>
                  <a:gd name="T3" fmla="*/ 62 h 73"/>
                  <a:gd name="T4" fmla="*/ 80 w 80"/>
                  <a:gd name="T5" fmla="*/ 73 h 73"/>
                  <a:gd name="T6" fmla="*/ 80 w 80"/>
                  <a:gd name="T7" fmla="*/ 0 h 73"/>
                  <a:gd name="T8" fmla="*/ 0 w 80"/>
                  <a:gd name="T9" fmla="*/ 0 h 73"/>
                  <a:gd name="T10" fmla="*/ 0 w 80"/>
                  <a:gd name="T11" fmla="*/ 0 h 73"/>
                </a:gdLst>
                <a:ahLst/>
                <a:cxnLst>
                  <a:cxn ang="0">
                    <a:pos x="T0" y="T1"/>
                  </a:cxn>
                  <a:cxn ang="0">
                    <a:pos x="T2" y="T3"/>
                  </a:cxn>
                  <a:cxn ang="0">
                    <a:pos x="T4" y="T5"/>
                  </a:cxn>
                  <a:cxn ang="0">
                    <a:pos x="T6" y="T7"/>
                  </a:cxn>
                  <a:cxn ang="0">
                    <a:pos x="T8" y="T9"/>
                  </a:cxn>
                  <a:cxn ang="0">
                    <a:pos x="T10" y="T11"/>
                  </a:cxn>
                </a:cxnLst>
                <a:rect l="0" t="0" r="r" b="b"/>
                <a:pathLst>
                  <a:path w="80" h="73">
                    <a:moveTo>
                      <a:pt x="0" y="0"/>
                    </a:moveTo>
                    <a:cubicBezTo>
                      <a:pt x="0" y="62"/>
                      <a:pt x="0" y="62"/>
                      <a:pt x="0" y="62"/>
                    </a:cubicBezTo>
                    <a:cubicBezTo>
                      <a:pt x="80" y="73"/>
                      <a:pt x="80" y="73"/>
                      <a:pt x="80" y="73"/>
                    </a:cubicBezTo>
                    <a:cubicBezTo>
                      <a:pt x="80" y="0"/>
                      <a:pt x="80" y="0"/>
                      <a:pt x="80" y="0"/>
                    </a:cubicBezTo>
                    <a:cubicBezTo>
                      <a:pt x="0" y="0"/>
                      <a:pt x="0" y="0"/>
                      <a:pt x="0" y="0"/>
                    </a:cubicBez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8" name="Title 2"/>
          <p:cNvSpPr txBox="1">
            <a:spLocks/>
          </p:cNvSpPr>
          <p:nvPr/>
        </p:nvSpPr>
        <p:spPr>
          <a:xfrm>
            <a:off x="274638" y="3198813"/>
            <a:ext cx="4221162" cy="1511300"/>
          </a:xfrm>
          <a:prstGeom prst="rect">
            <a:avLst/>
          </a:prstGeom>
        </p:spPr>
        <p:txBody>
          <a:bodyPr vert="horz" wrap="square" lIns="182880" tIns="146304" rIns="182880" bIns="146304" rtlCol="0" anchor="t" anchorCtr="0">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5440" dirty="0">
                <a:gradFill>
                  <a:gsLst>
                    <a:gs pos="2917">
                      <a:srgbClr val="0078D7"/>
                    </a:gs>
                    <a:gs pos="30000">
                      <a:srgbClr val="0078D7"/>
                    </a:gs>
                  </a:gsLst>
                  <a:lin ang="5400000" scaled="0"/>
                </a:gradFill>
                <a:latin typeface="+mn-lt"/>
                <a:cs typeface="Segoe UI Semilight" panose="020B0402040204020203" pitchFamily="34" charset="0"/>
              </a:rPr>
              <a:t>thank you</a:t>
            </a:r>
          </a:p>
        </p:txBody>
      </p:sp>
      <p:grpSp>
        <p:nvGrpSpPr>
          <p:cNvPr id="19" name="Group 18"/>
          <p:cNvGrpSpPr/>
          <p:nvPr/>
        </p:nvGrpSpPr>
        <p:grpSpPr>
          <a:xfrm>
            <a:off x="792967" y="1178315"/>
            <a:ext cx="3184505" cy="1318358"/>
            <a:chOff x="871572" y="1184664"/>
            <a:chExt cx="3184505" cy="1318358"/>
          </a:xfrm>
        </p:grpSpPr>
        <p:sp>
          <p:nvSpPr>
            <p:cNvPr id="20" name="TextBox 19"/>
            <p:cNvSpPr txBox="1"/>
            <p:nvPr/>
          </p:nvSpPr>
          <p:spPr>
            <a:xfrm>
              <a:off x="871572" y="1184664"/>
              <a:ext cx="3184505" cy="1318358"/>
            </a:xfrm>
            <a:prstGeom prst="rect">
              <a:avLst/>
            </a:prstGeom>
            <a:noFill/>
          </p:spPr>
          <p:txBody>
            <a:bodyPr wrap="none" lIns="186521" tIns="149217" rIns="186521" bIns="149217" rtlCol="0">
              <a:spAutoFit/>
            </a:bodyPr>
            <a:lstStyle/>
            <a:p>
              <a:pPr>
                <a:lnSpc>
                  <a:spcPct val="90000"/>
                </a:lnSpc>
                <a:spcBef>
                  <a:spcPts val="816"/>
                </a:spcBef>
                <a:tabLst>
                  <a:tab pos="2173954" algn="l"/>
                </a:tabLst>
                <a:defRPr/>
              </a:pPr>
              <a:r>
                <a:rPr lang="en-US" sz="7343" dirty="0">
                  <a:gradFill>
                    <a:gsLst>
                      <a:gs pos="2917">
                        <a:srgbClr val="0078D7"/>
                      </a:gs>
                      <a:gs pos="30000">
                        <a:srgbClr val="0078D7"/>
                      </a:gs>
                    </a:gsLst>
                    <a:lin ang="5400000" scaled="0"/>
                  </a:gradFill>
                  <a:latin typeface="Segoe UI Light"/>
                  <a:cs typeface="Segoe UI Semibold" panose="020B0702040204020203" pitchFamily="34" charset="0"/>
                </a:rPr>
                <a:t>&lt;/	&gt;</a:t>
              </a:r>
            </a:p>
          </p:txBody>
        </p:sp>
        <p:grpSp>
          <p:nvGrpSpPr>
            <p:cNvPr id="21" name="Group 20"/>
            <p:cNvGrpSpPr/>
            <p:nvPr/>
          </p:nvGrpSpPr>
          <p:grpSpPr>
            <a:xfrm>
              <a:off x="2180590" y="1379538"/>
              <a:ext cx="911225" cy="920750"/>
              <a:chOff x="2051050" y="1379538"/>
              <a:chExt cx="911225" cy="920750"/>
            </a:xfrm>
          </p:grpSpPr>
          <p:sp>
            <p:nvSpPr>
              <p:cNvPr id="22" name="Freeform 5"/>
              <p:cNvSpPr>
                <a:spLocks/>
              </p:cNvSpPr>
              <p:nvPr/>
            </p:nvSpPr>
            <p:spPr bwMode="auto">
              <a:xfrm>
                <a:off x="2463800" y="1379538"/>
                <a:ext cx="498475" cy="447675"/>
              </a:xfrm>
              <a:custGeom>
                <a:avLst/>
                <a:gdLst>
                  <a:gd name="T0" fmla="*/ 0 w 80"/>
                  <a:gd name="T1" fmla="*/ 10 h 72"/>
                  <a:gd name="T2" fmla="*/ 80 w 80"/>
                  <a:gd name="T3" fmla="*/ 0 h 72"/>
                  <a:gd name="T4" fmla="*/ 80 w 80"/>
                  <a:gd name="T5" fmla="*/ 72 h 72"/>
                  <a:gd name="T6" fmla="*/ 0 w 80"/>
                  <a:gd name="T7" fmla="*/ 72 h 72"/>
                  <a:gd name="T8" fmla="*/ 0 w 80"/>
                  <a:gd name="T9" fmla="*/ 10 h 72"/>
                  <a:gd name="T10" fmla="*/ 0 w 80"/>
                  <a:gd name="T11" fmla="*/ 10 h 72"/>
                </a:gdLst>
                <a:ahLst/>
                <a:cxnLst>
                  <a:cxn ang="0">
                    <a:pos x="T0" y="T1"/>
                  </a:cxn>
                  <a:cxn ang="0">
                    <a:pos x="T2" y="T3"/>
                  </a:cxn>
                  <a:cxn ang="0">
                    <a:pos x="T4" y="T5"/>
                  </a:cxn>
                  <a:cxn ang="0">
                    <a:pos x="T6" y="T7"/>
                  </a:cxn>
                  <a:cxn ang="0">
                    <a:pos x="T8" y="T9"/>
                  </a:cxn>
                  <a:cxn ang="0">
                    <a:pos x="T10" y="T11"/>
                  </a:cxn>
                </a:cxnLst>
                <a:rect l="0" t="0" r="r" b="b"/>
                <a:pathLst>
                  <a:path w="80" h="72">
                    <a:moveTo>
                      <a:pt x="0" y="10"/>
                    </a:moveTo>
                    <a:cubicBezTo>
                      <a:pt x="80" y="0"/>
                      <a:pt x="80" y="0"/>
                      <a:pt x="80" y="0"/>
                    </a:cubicBezTo>
                    <a:cubicBezTo>
                      <a:pt x="80" y="72"/>
                      <a:pt x="80" y="72"/>
                      <a:pt x="80" y="72"/>
                    </a:cubicBezTo>
                    <a:cubicBezTo>
                      <a:pt x="0" y="72"/>
                      <a:pt x="0" y="72"/>
                      <a:pt x="0" y="72"/>
                    </a:cubicBezTo>
                    <a:cubicBezTo>
                      <a:pt x="0" y="10"/>
                      <a:pt x="0" y="10"/>
                      <a:pt x="0" y="10"/>
                    </a:cubicBezTo>
                    <a:cubicBezTo>
                      <a:pt x="0" y="10"/>
                      <a:pt x="0" y="10"/>
                      <a:pt x="0" y="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2051050" y="1445895"/>
                <a:ext cx="387350" cy="381319"/>
              </a:xfrm>
              <a:custGeom>
                <a:avLst/>
                <a:gdLst>
                  <a:gd name="T0" fmla="*/ 62 w 62"/>
                  <a:gd name="T1" fmla="*/ 60 h 60"/>
                  <a:gd name="T2" fmla="*/ 62 w 62"/>
                  <a:gd name="T3" fmla="*/ 0 h 60"/>
                  <a:gd name="T4" fmla="*/ 0 w 62"/>
                  <a:gd name="T5" fmla="*/ 9 h 60"/>
                  <a:gd name="T6" fmla="*/ 0 w 62"/>
                  <a:gd name="T7" fmla="*/ 60 h 60"/>
                  <a:gd name="T8" fmla="*/ 62 w 62"/>
                  <a:gd name="T9" fmla="*/ 60 h 60"/>
                  <a:gd name="T10" fmla="*/ 62 w 62"/>
                  <a:gd name="T11" fmla="*/ 60 h 60"/>
                </a:gdLst>
                <a:ahLst/>
                <a:cxnLst>
                  <a:cxn ang="0">
                    <a:pos x="T0" y="T1"/>
                  </a:cxn>
                  <a:cxn ang="0">
                    <a:pos x="T2" y="T3"/>
                  </a:cxn>
                  <a:cxn ang="0">
                    <a:pos x="T4" y="T5"/>
                  </a:cxn>
                  <a:cxn ang="0">
                    <a:pos x="T6" y="T7"/>
                  </a:cxn>
                  <a:cxn ang="0">
                    <a:pos x="T8" y="T9"/>
                  </a:cxn>
                  <a:cxn ang="0">
                    <a:pos x="T10" y="T11"/>
                  </a:cxn>
                </a:cxnLst>
                <a:rect l="0" t="0" r="r" b="b"/>
                <a:pathLst>
                  <a:path w="62" h="60">
                    <a:moveTo>
                      <a:pt x="62" y="60"/>
                    </a:moveTo>
                    <a:cubicBezTo>
                      <a:pt x="62" y="0"/>
                      <a:pt x="62" y="0"/>
                      <a:pt x="62" y="0"/>
                    </a:cubicBezTo>
                    <a:cubicBezTo>
                      <a:pt x="0" y="9"/>
                      <a:pt x="0" y="9"/>
                      <a:pt x="0" y="9"/>
                    </a:cubicBezTo>
                    <a:cubicBezTo>
                      <a:pt x="0" y="60"/>
                      <a:pt x="0" y="60"/>
                      <a:pt x="0" y="60"/>
                    </a:cubicBezTo>
                    <a:cubicBezTo>
                      <a:pt x="62" y="60"/>
                      <a:pt x="62" y="60"/>
                      <a:pt x="62" y="60"/>
                    </a:cubicBezTo>
                    <a:cubicBezTo>
                      <a:pt x="62" y="60"/>
                      <a:pt x="62" y="60"/>
                      <a:pt x="62" y="6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p:nvSpPr>
            <p:spPr bwMode="auto">
              <a:xfrm>
                <a:off x="2051050" y="1846263"/>
                <a:ext cx="387350" cy="385763"/>
              </a:xfrm>
              <a:custGeom>
                <a:avLst/>
                <a:gdLst>
                  <a:gd name="T0" fmla="*/ 62 w 62"/>
                  <a:gd name="T1" fmla="*/ 0 h 62"/>
                  <a:gd name="T2" fmla="*/ 0 w 62"/>
                  <a:gd name="T3" fmla="*/ 0 h 62"/>
                  <a:gd name="T4" fmla="*/ 0 w 62"/>
                  <a:gd name="T5" fmla="*/ 52 h 62"/>
                  <a:gd name="T6" fmla="*/ 62 w 62"/>
                  <a:gd name="T7" fmla="*/ 62 h 62"/>
                  <a:gd name="T8" fmla="*/ 62 w 62"/>
                  <a:gd name="T9" fmla="*/ 0 h 62"/>
                  <a:gd name="T10" fmla="*/ 62 w 62"/>
                  <a:gd name="T11" fmla="*/ 0 h 62"/>
                </a:gdLst>
                <a:ahLst/>
                <a:cxnLst>
                  <a:cxn ang="0">
                    <a:pos x="T0" y="T1"/>
                  </a:cxn>
                  <a:cxn ang="0">
                    <a:pos x="T2" y="T3"/>
                  </a:cxn>
                  <a:cxn ang="0">
                    <a:pos x="T4" y="T5"/>
                  </a:cxn>
                  <a:cxn ang="0">
                    <a:pos x="T6" y="T7"/>
                  </a:cxn>
                  <a:cxn ang="0">
                    <a:pos x="T8" y="T9"/>
                  </a:cxn>
                  <a:cxn ang="0">
                    <a:pos x="T10" y="T11"/>
                  </a:cxn>
                </a:cxnLst>
                <a:rect l="0" t="0" r="r" b="b"/>
                <a:pathLst>
                  <a:path w="62" h="62">
                    <a:moveTo>
                      <a:pt x="62" y="0"/>
                    </a:moveTo>
                    <a:cubicBezTo>
                      <a:pt x="0" y="0"/>
                      <a:pt x="0" y="0"/>
                      <a:pt x="0" y="0"/>
                    </a:cubicBezTo>
                    <a:cubicBezTo>
                      <a:pt x="0" y="52"/>
                      <a:pt x="0" y="52"/>
                      <a:pt x="0" y="52"/>
                    </a:cubicBezTo>
                    <a:cubicBezTo>
                      <a:pt x="62" y="62"/>
                      <a:pt x="62" y="62"/>
                      <a:pt x="62" y="62"/>
                    </a:cubicBezTo>
                    <a:cubicBezTo>
                      <a:pt x="62" y="0"/>
                      <a:pt x="62" y="0"/>
                      <a:pt x="62" y="0"/>
                    </a:cubicBezTo>
                    <a:cubicBezTo>
                      <a:pt x="62" y="0"/>
                      <a:pt x="62" y="0"/>
                      <a:pt x="6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p:nvSpPr>
            <p:spPr bwMode="auto">
              <a:xfrm>
                <a:off x="2463800" y="1846263"/>
                <a:ext cx="498475" cy="454025"/>
              </a:xfrm>
              <a:custGeom>
                <a:avLst/>
                <a:gdLst>
                  <a:gd name="T0" fmla="*/ 0 w 80"/>
                  <a:gd name="T1" fmla="*/ 0 h 73"/>
                  <a:gd name="T2" fmla="*/ 0 w 80"/>
                  <a:gd name="T3" fmla="*/ 62 h 73"/>
                  <a:gd name="T4" fmla="*/ 80 w 80"/>
                  <a:gd name="T5" fmla="*/ 73 h 73"/>
                  <a:gd name="T6" fmla="*/ 80 w 80"/>
                  <a:gd name="T7" fmla="*/ 0 h 73"/>
                  <a:gd name="T8" fmla="*/ 0 w 80"/>
                  <a:gd name="T9" fmla="*/ 0 h 73"/>
                  <a:gd name="T10" fmla="*/ 0 w 80"/>
                  <a:gd name="T11" fmla="*/ 0 h 73"/>
                </a:gdLst>
                <a:ahLst/>
                <a:cxnLst>
                  <a:cxn ang="0">
                    <a:pos x="T0" y="T1"/>
                  </a:cxn>
                  <a:cxn ang="0">
                    <a:pos x="T2" y="T3"/>
                  </a:cxn>
                  <a:cxn ang="0">
                    <a:pos x="T4" y="T5"/>
                  </a:cxn>
                  <a:cxn ang="0">
                    <a:pos x="T6" y="T7"/>
                  </a:cxn>
                  <a:cxn ang="0">
                    <a:pos x="T8" y="T9"/>
                  </a:cxn>
                  <a:cxn ang="0">
                    <a:pos x="T10" y="T11"/>
                  </a:cxn>
                </a:cxnLst>
                <a:rect l="0" t="0" r="r" b="b"/>
                <a:pathLst>
                  <a:path w="80" h="73">
                    <a:moveTo>
                      <a:pt x="0" y="0"/>
                    </a:moveTo>
                    <a:cubicBezTo>
                      <a:pt x="0" y="62"/>
                      <a:pt x="0" y="62"/>
                      <a:pt x="0" y="62"/>
                    </a:cubicBezTo>
                    <a:cubicBezTo>
                      <a:pt x="80" y="73"/>
                      <a:pt x="80" y="73"/>
                      <a:pt x="80" y="73"/>
                    </a:cubicBezTo>
                    <a:cubicBezTo>
                      <a:pt x="80" y="0"/>
                      <a:pt x="80" y="0"/>
                      <a:pt x="80" y="0"/>
                    </a:cubicBezTo>
                    <a:cubicBezTo>
                      <a:pt x="0" y="0"/>
                      <a:pt x="0" y="0"/>
                      <a:pt x="0" y="0"/>
                    </a:cubicBezTo>
                    <a:cubicBezTo>
                      <a:pt x="0" y="0"/>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455374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Journey to Windows 10</a:t>
            </a:r>
            <a:endParaRPr lang="en-US" dirty="0"/>
          </a:p>
        </p:txBody>
      </p:sp>
      <p:sp>
        <p:nvSpPr>
          <p:cNvPr id="60" name="Rectangle 59"/>
          <p:cNvSpPr/>
          <p:nvPr/>
        </p:nvSpPr>
        <p:spPr>
          <a:xfrm>
            <a:off x="3512422" y="1211262"/>
            <a:ext cx="5633668" cy="5533217"/>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4" name="Rectangle 3"/>
          <p:cNvSpPr/>
          <p:nvPr/>
        </p:nvSpPr>
        <p:spPr>
          <a:xfrm>
            <a:off x="3260897" y="1211262"/>
            <a:ext cx="5876895" cy="553321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nvGrpSpPr>
          <p:cNvPr id="3" name="Group 2"/>
          <p:cNvGrpSpPr/>
          <p:nvPr/>
        </p:nvGrpSpPr>
        <p:grpSpPr>
          <a:xfrm>
            <a:off x="3234244" y="1593535"/>
            <a:ext cx="5874887" cy="5051741"/>
            <a:chOff x="2377690" y="1171824"/>
            <a:chExt cx="4320163" cy="3714853"/>
          </a:xfrm>
        </p:grpSpPr>
        <p:grpSp>
          <p:nvGrpSpPr>
            <p:cNvPr id="6" name="WIN10 logo"/>
            <p:cNvGrpSpPr>
              <a:grpSpLocks noChangeAspect="1"/>
            </p:cNvGrpSpPr>
            <p:nvPr/>
          </p:nvGrpSpPr>
          <p:grpSpPr bwMode="auto">
            <a:xfrm>
              <a:off x="3548063" y="1171824"/>
              <a:ext cx="2047876" cy="384326"/>
              <a:chOff x="1047" y="1276"/>
              <a:chExt cx="3666" cy="688"/>
            </a:xfrm>
          </p:grpSpPr>
          <p:sp>
            <p:nvSpPr>
              <p:cNvPr id="8" name="Freeform 5"/>
              <p:cNvSpPr>
                <a:spLocks/>
              </p:cNvSpPr>
              <p:nvPr/>
            </p:nvSpPr>
            <p:spPr bwMode="auto">
              <a:xfrm>
                <a:off x="1932" y="1415"/>
                <a:ext cx="530" cy="410"/>
              </a:xfrm>
              <a:custGeom>
                <a:avLst/>
                <a:gdLst>
                  <a:gd name="T0" fmla="*/ 224 w 224"/>
                  <a:gd name="T1" fmla="*/ 0 h 172"/>
                  <a:gd name="T2" fmla="*/ 175 w 224"/>
                  <a:gd name="T3" fmla="*/ 172 h 172"/>
                  <a:gd name="T4" fmla="*/ 151 w 224"/>
                  <a:gd name="T5" fmla="*/ 172 h 172"/>
                  <a:gd name="T6" fmla="*/ 116 w 224"/>
                  <a:gd name="T7" fmla="*/ 47 h 172"/>
                  <a:gd name="T8" fmla="*/ 113 w 224"/>
                  <a:gd name="T9" fmla="*/ 29 h 172"/>
                  <a:gd name="T10" fmla="*/ 113 w 224"/>
                  <a:gd name="T11" fmla="*/ 29 h 172"/>
                  <a:gd name="T12" fmla="*/ 110 w 224"/>
                  <a:gd name="T13" fmla="*/ 46 h 172"/>
                  <a:gd name="T14" fmla="*/ 74 w 224"/>
                  <a:gd name="T15" fmla="*/ 172 h 172"/>
                  <a:gd name="T16" fmla="*/ 51 w 224"/>
                  <a:gd name="T17" fmla="*/ 172 h 172"/>
                  <a:gd name="T18" fmla="*/ 0 w 224"/>
                  <a:gd name="T19" fmla="*/ 0 h 172"/>
                  <a:gd name="T20" fmla="*/ 22 w 224"/>
                  <a:gd name="T21" fmla="*/ 0 h 172"/>
                  <a:gd name="T22" fmla="*/ 59 w 224"/>
                  <a:gd name="T23" fmla="*/ 132 h 172"/>
                  <a:gd name="T24" fmla="*/ 62 w 224"/>
                  <a:gd name="T25" fmla="*/ 150 h 172"/>
                  <a:gd name="T26" fmla="*/ 63 w 224"/>
                  <a:gd name="T27" fmla="*/ 150 h 172"/>
                  <a:gd name="T28" fmla="*/ 66 w 224"/>
                  <a:gd name="T29" fmla="*/ 132 h 172"/>
                  <a:gd name="T30" fmla="*/ 104 w 224"/>
                  <a:gd name="T31" fmla="*/ 0 h 172"/>
                  <a:gd name="T32" fmla="*/ 124 w 224"/>
                  <a:gd name="T33" fmla="*/ 0 h 172"/>
                  <a:gd name="T34" fmla="*/ 160 w 224"/>
                  <a:gd name="T35" fmla="*/ 133 h 172"/>
                  <a:gd name="T36" fmla="*/ 163 w 224"/>
                  <a:gd name="T37" fmla="*/ 149 h 172"/>
                  <a:gd name="T38" fmla="*/ 163 w 224"/>
                  <a:gd name="T39" fmla="*/ 149 h 172"/>
                  <a:gd name="T40" fmla="*/ 167 w 224"/>
                  <a:gd name="T41" fmla="*/ 133 h 172"/>
                  <a:gd name="T42" fmla="*/ 202 w 224"/>
                  <a:gd name="T43" fmla="*/ 0 h 172"/>
                  <a:gd name="T44" fmla="*/ 224 w 224"/>
                  <a:gd name="T4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172">
                    <a:moveTo>
                      <a:pt x="224" y="0"/>
                    </a:moveTo>
                    <a:cubicBezTo>
                      <a:pt x="175" y="172"/>
                      <a:pt x="175" y="172"/>
                      <a:pt x="175" y="172"/>
                    </a:cubicBezTo>
                    <a:cubicBezTo>
                      <a:pt x="151" y="172"/>
                      <a:pt x="151" y="172"/>
                      <a:pt x="151" y="172"/>
                    </a:cubicBezTo>
                    <a:cubicBezTo>
                      <a:pt x="116" y="47"/>
                      <a:pt x="116" y="47"/>
                      <a:pt x="116" y="47"/>
                    </a:cubicBezTo>
                    <a:cubicBezTo>
                      <a:pt x="115" y="42"/>
                      <a:pt x="114" y="36"/>
                      <a:pt x="113" y="29"/>
                    </a:cubicBezTo>
                    <a:cubicBezTo>
                      <a:pt x="113" y="29"/>
                      <a:pt x="113" y="29"/>
                      <a:pt x="113" y="29"/>
                    </a:cubicBezTo>
                    <a:cubicBezTo>
                      <a:pt x="112" y="35"/>
                      <a:pt x="111" y="41"/>
                      <a:pt x="110" y="46"/>
                    </a:cubicBezTo>
                    <a:cubicBezTo>
                      <a:pt x="74" y="172"/>
                      <a:pt x="74" y="172"/>
                      <a:pt x="74" y="172"/>
                    </a:cubicBezTo>
                    <a:cubicBezTo>
                      <a:pt x="51" y="172"/>
                      <a:pt x="51" y="172"/>
                      <a:pt x="51" y="172"/>
                    </a:cubicBezTo>
                    <a:cubicBezTo>
                      <a:pt x="0" y="0"/>
                      <a:pt x="0" y="0"/>
                      <a:pt x="0" y="0"/>
                    </a:cubicBezTo>
                    <a:cubicBezTo>
                      <a:pt x="22" y="0"/>
                      <a:pt x="22" y="0"/>
                      <a:pt x="22" y="0"/>
                    </a:cubicBezTo>
                    <a:cubicBezTo>
                      <a:pt x="59" y="132"/>
                      <a:pt x="59" y="132"/>
                      <a:pt x="59" y="132"/>
                    </a:cubicBezTo>
                    <a:cubicBezTo>
                      <a:pt x="61" y="138"/>
                      <a:pt x="62" y="144"/>
                      <a:pt x="62" y="150"/>
                    </a:cubicBezTo>
                    <a:cubicBezTo>
                      <a:pt x="63" y="150"/>
                      <a:pt x="63" y="150"/>
                      <a:pt x="63" y="150"/>
                    </a:cubicBezTo>
                    <a:cubicBezTo>
                      <a:pt x="63" y="145"/>
                      <a:pt x="64" y="139"/>
                      <a:pt x="66" y="132"/>
                    </a:cubicBezTo>
                    <a:cubicBezTo>
                      <a:pt x="104" y="0"/>
                      <a:pt x="104" y="0"/>
                      <a:pt x="104" y="0"/>
                    </a:cubicBezTo>
                    <a:cubicBezTo>
                      <a:pt x="124" y="0"/>
                      <a:pt x="124" y="0"/>
                      <a:pt x="124" y="0"/>
                    </a:cubicBezTo>
                    <a:cubicBezTo>
                      <a:pt x="160" y="133"/>
                      <a:pt x="160" y="133"/>
                      <a:pt x="160" y="133"/>
                    </a:cubicBezTo>
                    <a:cubicBezTo>
                      <a:pt x="161" y="138"/>
                      <a:pt x="162" y="144"/>
                      <a:pt x="163" y="149"/>
                    </a:cubicBezTo>
                    <a:cubicBezTo>
                      <a:pt x="163" y="149"/>
                      <a:pt x="163" y="149"/>
                      <a:pt x="163" y="149"/>
                    </a:cubicBezTo>
                    <a:cubicBezTo>
                      <a:pt x="164" y="145"/>
                      <a:pt x="165" y="140"/>
                      <a:pt x="167" y="133"/>
                    </a:cubicBezTo>
                    <a:cubicBezTo>
                      <a:pt x="202" y="0"/>
                      <a:pt x="202" y="0"/>
                      <a:pt x="202" y="0"/>
                    </a:cubicBezTo>
                    <a:lnTo>
                      <a:pt x="224"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 name="Freeform 6"/>
              <p:cNvSpPr>
                <a:spLocks noEditPoints="1"/>
              </p:cNvSpPr>
              <p:nvPr/>
            </p:nvSpPr>
            <p:spPr bwMode="auto">
              <a:xfrm>
                <a:off x="2493" y="1405"/>
                <a:ext cx="62" cy="420"/>
              </a:xfrm>
              <a:custGeom>
                <a:avLst/>
                <a:gdLst>
                  <a:gd name="T0" fmla="*/ 26 w 26"/>
                  <a:gd name="T1" fmla="*/ 13 h 176"/>
                  <a:gd name="T2" fmla="*/ 22 w 26"/>
                  <a:gd name="T3" fmla="*/ 22 h 176"/>
                  <a:gd name="T4" fmla="*/ 13 w 26"/>
                  <a:gd name="T5" fmla="*/ 26 h 176"/>
                  <a:gd name="T6" fmla="*/ 4 w 26"/>
                  <a:gd name="T7" fmla="*/ 22 h 176"/>
                  <a:gd name="T8" fmla="*/ 0 w 26"/>
                  <a:gd name="T9" fmla="*/ 13 h 176"/>
                  <a:gd name="T10" fmla="*/ 4 w 26"/>
                  <a:gd name="T11" fmla="*/ 4 h 176"/>
                  <a:gd name="T12" fmla="*/ 13 w 26"/>
                  <a:gd name="T13" fmla="*/ 0 h 176"/>
                  <a:gd name="T14" fmla="*/ 22 w 26"/>
                  <a:gd name="T15" fmla="*/ 4 h 176"/>
                  <a:gd name="T16" fmla="*/ 26 w 26"/>
                  <a:gd name="T17" fmla="*/ 13 h 176"/>
                  <a:gd name="T18" fmla="*/ 22 w 26"/>
                  <a:gd name="T19" fmla="*/ 176 h 176"/>
                  <a:gd name="T20" fmla="*/ 3 w 26"/>
                  <a:gd name="T21" fmla="*/ 176 h 176"/>
                  <a:gd name="T22" fmla="*/ 3 w 26"/>
                  <a:gd name="T23" fmla="*/ 54 h 176"/>
                  <a:gd name="T24" fmla="*/ 22 w 26"/>
                  <a:gd name="T25" fmla="*/ 54 h 176"/>
                  <a:gd name="T26" fmla="*/ 22 w 26"/>
                  <a:gd name="T2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176">
                    <a:moveTo>
                      <a:pt x="26" y="13"/>
                    </a:moveTo>
                    <a:cubicBezTo>
                      <a:pt x="26" y="17"/>
                      <a:pt x="24" y="20"/>
                      <a:pt x="22" y="22"/>
                    </a:cubicBezTo>
                    <a:cubicBezTo>
                      <a:pt x="19" y="25"/>
                      <a:pt x="16" y="26"/>
                      <a:pt x="13" y="26"/>
                    </a:cubicBezTo>
                    <a:cubicBezTo>
                      <a:pt x="9" y="26"/>
                      <a:pt x="6" y="25"/>
                      <a:pt x="4" y="22"/>
                    </a:cubicBezTo>
                    <a:cubicBezTo>
                      <a:pt x="1" y="20"/>
                      <a:pt x="0" y="17"/>
                      <a:pt x="0" y="13"/>
                    </a:cubicBezTo>
                    <a:cubicBezTo>
                      <a:pt x="0" y="10"/>
                      <a:pt x="1" y="7"/>
                      <a:pt x="4" y="4"/>
                    </a:cubicBezTo>
                    <a:cubicBezTo>
                      <a:pt x="6" y="2"/>
                      <a:pt x="9" y="0"/>
                      <a:pt x="13" y="0"/>
                    </a:cubicBezTo>
                    <a:cubicBezTo>
                      <a:pt x="16" y="0"/>
                      <a:pt x="19" y="2"/>
                      <a:pt x="22" y="4"/>
                    </a:cubicBezTo>
                    <a:cubicBezTo>
                      <a:pt x="24" y="7"/>
                      <a:pt x="26" y="10"/>
                      <a:pt x="26" y="13"/>
                    </a:cubicBezTo>
                    <a:close/>
                    <a:moveTo>
                      <a:pt x="22" y="176"/>
                    </a:moveTo>
                    <a:cubicBezTo>
                      <a:pt x="3" y="176"/>
                      <a:pt x="3" y="176"/>
                      <a:pt x="3" y="176"/>
                    </a:cubicBezTo>
                    <a:cubicBezTo>
                      <a:pt x="3" y="54"/>
                      <a:pt x="3" y="54"/>
                      <a:pt x="3" y="54"/>
                    </a:cubicBezTo>
                    <a:cubicBezTo>
                      <a:pt x="22" y="54"/>
                      <a:pt x="22" y="54"/>
                      <a:pt x="22" y="54"/>
                    </a:cubicBezTo>
                    <a:lnTo>
                      <a:pt x="22" y="17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 name="Freeform 7"/>
              <p:cNvSpPr>
                <a:spLocks/>
              </p:cNvSpPr>
              <p:nvPr/>
            </p:nvSpPr>
            <p:spPr bwMode="auto">
              <a:xfrm>
                <a:off x="2616" y="1527"/>
                <a:ext cx="242" cy="298"/>
              </a:xfrm>
              <a:custGeom>
                <a:avLst/>
                <a:gdLst>
                  <a:gd name="T0" fmla="*/ 102 w 102"/>
                  <a:gd name="T1" fmla="*/ 125 h 125"/>
                  <a:gd name="T2" fmla="*/ 82 w 102"/>
                  <a:gd name="T3" fmla="*/ 125 h 125"/>
                  <a:gd name="T4" fmla="*/ 82 w 102"/>
                  <a:gd name="T5" fmla="*/ 55 h 125"/>
                  <a:gd name="T6" fmla="*/ 54 w 102"/>
                  <a:gd name="T7" fmla="*/ 16 h 125"/>
                  <a:gd name="T8" fmla="*/ 30 w 102"/>
                  <a:gd name="T9" fmla="*/ 27 h 125"/>
                  <a:gd name="T10" fmla="*/ 20 w 102"/>
                  <a:gd name="T11" fmla="*/ 55 h 125"/>
                  <a:gd name="T12" fmla="*/ 20 w 102"/>
                  <a:gd name="T13" fmla="*/ 125 h 125"/>
                  <a:gd name="T14" fmla="*/ 0 w 102"/>
                  <a:gd name="T15" fmla="*/ 125 h 125"/>
                  <a:gd name="T16" fmla="*/ 0 w 102"/>
                  <a:gd name="T17" fmla="*/ 3 h 125"/>
                  <a:gd name="T18" fmla="*/ 20 w 102"/>
                  <a:gd name="T19" fmla="*/ 3 h 125"/>
                  <a:gd name="T20" fmla="*/ 20 w 102"/>
                  <a:gd name="T21" fmla="*/ 23 h 125"/>
                  <a:gd name="T22" fmla="*/ 20 w 102"/>
                  <a:gd name="T23" fmla="*/ 23 h 125"/>
                  <a:gd name="T24" fmla="*/ 61 w 102"/>
                  <a:gd name="T25" fmla="*/ 0 h 125"/>
                  <a:gd name="T26" fmla="*/ 91 w 102"/>
                  <a:gd name="T27" fmla="*/ 13 h 125"/>
                  <a:gd name="T28" fmla="*/ 102 w 102"/>
                  <a:gd name="T29" fmla="*/ 50 h 125"/>
                  <a:gd name="T30" fmla="*/ 102 w 102"/>
                  <a:gd name="T31"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25">
                    <a:moveTo>
                      <a:pt x="102" y="125"/>
                    </a:moveTo>
                    <a:cubicBezTo>
                      <a:pt x="82" y="125"/>
                      <a:pt x="82" y="125"/>
                      <a:pt x="82" y="125"/>
                    </a:cubicBezTo>
                    <a:cubicBezTo>
                      <a:pt x="82" y="55"/>
                      <a:pt x="82" y="55"/>
                      <a:pt x="82" y="55"/>
                    </a:cubicBezTo>
                    <a:cubicBezTo>
                      <a:pt x="82" y="29"/>
                      <a:pt x="73" y="16"/>
                      <a:pt x="54" y="16"/>
                    </a:cubicBezTo>
                    <a:cubicBezTo>
                      <a:pt x="44" y="16"/>
                      <a:pt x="36" y="20"/>
                      <a:pt x="30" y="27"/>
                    </a:cubicBezTo>
                    <a:cubicBezTo>
                      <a:pt x="23" y="35"/>
                      <a:pt x="20" y="44"/>
                      <a:pt x="20" y="55"/>
                    </a:cubicBezTo>
                    <a:cubicBezTo>
                      <a:pt x="20" y="125"/>
                      <a:pt x="20" y="125"/>
                      <a:pt x="20" y="125"/>
                    </a:cubicBezTo>
                    <a:cubicBezTo>
                      <a:pt x="0" y="125"/>
                      <a:pt x="0" y="125"/>
                      <a:pt x="0" y="125"/>
                    </a:cubicBezTo>
                    <a:cubicBezTo>
                      <a:pt x="0" y="3"/>
                      <a:pt x="0" y="3"/>
                      <a:pt x="0" y="3"/>
                    </a:cubicBezTo>
                    <a:cubicBezTo>
                      <a:pt x="20" y="3"/>
                      <a:pt x="20" y="3"/>
                      <a:pt x="20" y="3"/>
                    </a:cubicBezTo>
                    <a:cubicBezTo>
                      <a:pt x="20" y="23"/>
                      <a:pt x="20" y="23"/>
                      <a:pt x="20" y="23"/>
                    </a:cubicBezTo>
                    <a:cubicBezTo>
                      <a:pt x="20" y="23"/>
                      <a:pt x="20" y="23"/>
                      <a:pt x="20" y="23"/>
                    </a:cubicBezTo>
                    <a:cubicBezTo>
                      <a:pt x="29" y="7"/>
                      <a:pt x="43" y="0"/>
                      <a:pt x="61" y="0"/>
                    </a:cubicBezTo>
                    <a:cubicBezTo>
                      <a:pt x="74" y="0"/>
                      <a:pt x="84" y="4"/>
                      <a:pt x="91" y="13"/>
                    </a:cubicBezTo>
                    <a:cubicBezTo>
                      <a:pt x="99" y="22"/>
                      <a:pt x="102" y="34"/>
                      <a:pt x="102" y="50"/>
                    </a:cubicBezTo>
                    <a:lnTo>
                      <a:pt x="102" y="12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 name="Freeform 8"/>
              <p:cNvSpPr>
                <a:spLocks noEditPoints="1"/>
              </p:cNvSpPr>
              <p:nvPr/>
            </p:nvSpPr>
            <p:spPr bwMode="auto">
              <a:xfrm>
                <a:off x="2912" y="1393"/>
                <a:ext cx="270" cy="440"/>
              </a:xfrm>
              <a:custGeom>
                <a:avLst/>
                <a:gdLst>
                  <a:gd name="T0" fmla="*/ 114 w 114"/>
                  <a:gd name="T1" fmla="*/ 181 h 184"/>
                  <a:gd name="T2" fmla="*/ 94 w 114"/>
                  <a:gd name="T3" fmla="*/ 181 h 184"/>
                  <a:gd name="T4" fmla="*/ 94 w 114"/>
                  <a:gd name="T5" fmla="*/ 161 h 184"/>
                  <a:gd name="T6" fmla="*/ 93 w 114"/>
                  <a:gd name="T7" fmla="*/ 161 h 184"/>
                  <a:gd name="T8" fmla="*/ 51 w 114"/>
                  <a:gd name="T9" fmla="*/ 184 h 184"/>
                  <a:gd name="T10" fmla="*/ 14 w 114"/>
                  <a:gd name="T11" fmla="*/ 168 h 184"/>
                  <a:gd name="T12" fmla="*/ 0 w 114"/>
                  <a:gd name="T13" fmla="*/ 123 h 184"/>
                  <a:gd name="T14" fmla="*/ 16 w 114"/>
                  <a:gd name="T15" fmla="*/ 74 h 184"/>
                  <a:gd name="T16" fmla="*/ 57 w 114"/>
                  <a:gd name="T17" fmla="*/ 56 h 184"/>
                  <a:gd name="T18" fmla="*/ 93 w 114"/>
                  <a:gd name="T19" fmla="*/ 75 h 184"/>
                  <a:gd name="T20" fmla="*/ 94 w 114"/>
                  <a:gd name="T21" fmla="*/ 75 h 184"/>
                  <a:gd name="T22" fmla="*/ 94 w 114"/>
                  <a:gd name="T23" fmla="*/ 0 h 184"/>
                  <a:gd name="T24" fmla="*/ 114 w 114"/>
                  <a:gd name="T25" fmla="*/ 0 h 184"/>
                  <a:gd name="T26" fmla="*/ 114 w 114"/>
                  <a:gd name="T27" fmla="*/ 181 h 184"/>
                  <a:gd name="T28" fmla="*/ 94 w 114"/>
                  <a:gd name="T29" fmla="*/ 126 h 184"/>
                  <a:gd name="T30" fmla="*/ 94 w 114"/>
                  <a:gd name="T31" fmla="*/ 108 h 184"/>
                  <a:gd name="T32" fmla="*/ 84 w 114"/>
                  <a:gd name="T33" fmla="*/ 82 h 184"/>
                  <a:gd name="T34" fmla="*/ 59 w 114"/>
                  <a:gd name="T35" fmla="*/ 72 h 184"/>
                  <a:gd name="T36" fmla="*/ 31 w 114"/>
                  <a:gd name="T37" fmla="*/ 85 h 184"/>
                  <a:gd name="T38" fmla="*/ 21 w 114"/>
                  <a:gd name="T39" fmla="*/ 122 h 184"/>
                  <a:gd name="T40" fmla="*/ 30 w 114"/>
                  <a:gd name="T41" fmla="*/ 155 h 184"/>
                  <a:gd name="T42" fmla="*/ 57 w 114"/>
                  <a:gd name="T43" fmla="*/ 168 h 184"/>
                  <a:gd name="T44" fmla="*/ 83 w 114"/>
                  <a:gd name="T45" fmla="*/ 156 h 184"/>
                  <a:gd name="T46" fmla="*/ 94 w 114"/>
                  <a:gd name="T47" fmla="*/ 12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84">
                    <a:moveTo>
                      <a:pt x="114" y="181"/>
                    </a:moveTo>
                    <a:cubicBezTo>
                      <a:pt x="94" y="181"/>
                      <a:pt x="94" y="181"/>
                      <a:pt x="94" y="181"/>
                    </a:cubicBezTo>
                    <a:cubicBezTo>
                      <a:pt x="94" y="161"/>
                      <a:pt x="94" y="161"/>
                      <a:pt x="94" y="161"/>
                    </a:cubicBezTo>
                    <a:cubicBezTo>
                      <a:pt x="93" y="161"/>
                      <a:pt x="93" y="161"/>
                      <a:pt x="93" y="161"/>
                    </a:cubicBezTo>
                    <a:cubicBezTo>
                      <a:pt x="84" y="176"/>
                      <a:pt x="70" y="184"/>
                      <a:pt x="51" y="184"/>
                    </a:cubicBezTo>
                    <a:cubicBezTo>
                      <a:pt x="36" y="184"/>
                      <a:pt x="23" y="179"/>
                      <a:pt x="14" y="168"/>
                    </a:cubicBezTo>
                    <a:cubicBezTo>
                      <a:pt x="5" y="156"/>
                      <a:pt x="0" y="142"/>
                      <a:pt x="0" y="123"/>
                    </a:cubicBezTo>
                    <a:cubicBezTo>
                      <a:pt x="0" y="103"/>
                      <a:pt x="5" y="86"/>
                      <a:pt x="16" y="74"/>
                    </a:cubicBezTo>
                    <a:cubicBezTo>
                      <a:pt x="26" y="62"/>
                      <a:pt x="39" y="56"/>
                      <a:pt x="57" y="56"/>
                    </a:cubicBezTo>
                    <a:cubicBezTo>
                      <a:pt x="73" y="56"/>
                      <a:pt x="86" y="62"/>
                      <a:pt x="93" y="75"/>
                    </a:cubicBezTo>
                    <a:cubicBezTo>
                      <a:pt x="94" y="75"/>
                      <a:pt x="94" y="75"/>
                      <a:pt x="94" y="75"/>
                    </a:cubicBezTo>
                    <a:cubicBezTo>
                      <a:pt x="94" y="0"/>
                      <a:pt x="94" y="0"/>
                      <a:pt x="94" y="0"/>
                    </a:cubicBezTo>
                    <a:cubicBezTo>
                      <a:pt x="114" y="0"/>
                      <a:pt x="114" y="0"/>
                      <a:pt x="114" y="0"/>
                    </a:cubicBezTo>
                    <a:lnTo>
                      <a:pt x="114" y="181"/>
                    </a:lnTo>
                    <a:close/>
                    <a:moveTo>
                      <a:pt x="94" y="126"/>
                    </a:moveTo>
                    <a:cubicBezTo>
                      <a:pt x="94" y="108"/>
                      <a:pt x="94" y="108"/>
                      <a:pt x="94" y="108"/>
                    </a:cubicBezTo>
                    <a:cubicBezTo>
                      <a:pt x="94" y="98"/>
                      <a:pt x="91" y="89"/>
                      <a:pt x="84" y="82"/>
                    </a:cubicBezTo>
                    <a:cubicBezTo>
                      <a:pt x="77" y="76"/>
                      <a:pt x="69" y="72"/>
                      <a:pt x="59" y="72"/>
                    </a:cubicBezTo>
                    <a:cubicBezTo>
                      <a:pt x="47" y="72"/>
                      <a:pt x="38" y="77"/>
                      <a:pt x="31" y="85"/>
                    </a:cubicBezTo>
                    <a:cubicBezTo>
                      <a:pt x="24" y="94"/>
                      <a:pt x="21" y="106"/>
                      <a:pt x="21" y="122"/>
                    </a:cubicBezTo>
                    <a:cubicBezTo>
                      <a:pt x="21" y="136"/>
                      <a:pt x="24" y="147"/>
                      <a:pt x="30" y="155"/>
                    </a:cubicBezTo>
                    <a:cubicBezTo>
                      <a:pt x="37" y="164"/>
                      <a:pt x="46" y="168"/>
                      <a:pt x="57" y="168"/>
                    </a:cubicBezTo>
                    <a:cubicBezTo>
                      <a:pt x="68" y="168"/>
                      <a:pt x="77" y="164"/>
                      <a:pt x="83" y="156"/>
                    </a:cubicBezTo>
                    <a:cubicBezTo>
                      <a:pt x="90" y="148"/>
                      <a:pt x="94" y="138"/>
                      <a:pt x="94" y="12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 name="Freeform 9"/>
              <p:cNvSpPr>
                <a:spLocks noEditPoints="1"/>
              </p:cNvSpPr>
              <p:nvPr/>
            </p:nvSpPr>
            <p:spPr bwMode="auto">
              <a:xfrm>
                <a:off x="3239" y="1527"/>
                <a:ext cx="286" cy="306"/>
              </a:xfrm>
              <a:custGeom>
                <a:avLst/>
                <a:gdLst>
                  <a:gd name="T0" fmla="*/ 121 w 121"/>
                  <a:gd name="T1" fmla="*/ 64 h 128"/>
                  <a:gd name="T2" fmla="*/ 104 w 121"/>
                  <a:gd name="T3" fmla="*/ 111 h 128"/>
                  <a:gd name="T4" fmla="*/ 60 w 121"/>
                  <a:gd name="T5" fmla="*/ 128 h 128"/>
                  <a:gd name="T6" fmla="*/ 16 w 121"/>
                  <a:gd name="T7" fmla="*/ 111 h 128"/>
                  <a:gd name="T8" fmla="*/ 0 w 121"/>
                  <a:gd name="T9" fmla="*/ 65 h 128"/>
                  <a:gd name="T10" fmla="*/ 17 w 121"/>
                  <a:gd name="T11" fmla="*/ 17 h 128"/>
                  <a:gd name="T12" fmla="*/ 63 w 121"/>
                  <a:gd name="T13" fmla="*/ 0 h 128"/>
                  <a:gd name="T14" fmla="*/ 105 w 121"/>
                  <a:gd name="T15" fmla="*/ 17 h 128"/>
                  <a:gd name="T16" fmla="*/ 121 w 121"/>
                  <a:gd name="T17" fmla="*/ 64 h 128"/>
                  <a:gd name="T18" fmla="*/ 101 w 121"/>
                  <a:gd name="T19" fmla="*/ 64 h 128"/>
                  <a:gd name="T20" fmla="*/ 90 w 121"/>
                  <a:gd name="T21" fmla="*/ 29 h 128"/>
                  <a:gd name="T22" fmla="*/ 61 w 121"/>
                  <a:gd name="T23" fmla="*/ 16 h 128"/>
                  <a:gd name="T24" fmla="*/ 31 w 121"/>
                  <a:gd name="T25" fmla="*/ 29 h 128"/>
                  <a:gd name="T26" fmla="*/ 20 w 121"/>
                  <a:gd name="T27" fmla="*/ 65 h 128"/>
                  <a:gd name="T28" fmla="*/ 31 w 121"/>
                  <a:gd name="T29" fmla="*/ 99 h 128"/>
                  <a:gd name="T30" fmla="*/ 61 w 121"/>
                  <a:gd name="T31" fmla="*/ 112 h 128"/>
                  <a:gd name="T32" fmla="*/ 90 w 121"/>
                  <a:gd name="T33" fmla="*/ 99 h 128"/>
                  <a:gd name="T34" fmla="*/ 101 w 121"/>
                  <a:gd name="T35"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 h="128">
                    <a:moveTo>
                      <a:pt x="121" y="64"/>
                    </a:moveTo>
                    <a:cubicBezTo>
                      <a:pt x="121" y="83"/>
                      <a:pt x="115" y="99"/>
                      <a:pt x="104" y="111"/>
                    </a:cubicBezTo>
                    <a:cubicBezTo>
                      <a:pt x="93" y="122"/>
                      <a:pt x="78" y="128"/>
                      <a:pt x="60" y="128"/>
                    </a:cubicBezTo>
                    <a:cubicBezTo>
                      <a:pt x="42" y="128"/>
                      <a:pt x="27" y="123"/>
                      <a:pt x="16" y="111"/>
                    </a:cubicBezTo>
                    <a:cubicBezTo>
                      <a:pt x="5" y="100"/>
                      <a:pt x="0" y="84"/>
                      <a:pt x="0" y="65"/>
                    </a:cubicBezTo>
                    <a:cubicBezTo>
                      <a:pt x="0" y="45"/>
                      <a:pt x="5" y="29"/>
                      <a:pt x="17" y="17"/>
                    </a:cubicBezTo>
                    <a:cubicBezTo>
                      <a:pt x="28" y="5"/>
                      <a:pt x="43" y="0"/>
                      <a:pt x="63" y="0"/>
                    </a:cubicBezTo>
                    <a:cubicBezTo>
                      <a:pt x="81" y="0"/>
                      <a:pt x="95" y="5"/>
                      <a:pt x="105" y="17"/>
                    </a:cubicBezTo>
                    <a:cubicBezTo>
                      <a:pt x="116" y="28"/>
                      <a:pt x="121" y="44"/>
                      <a:pt x="121" y="64"/>
                    </a:cubicBezTo>
                    <a:close/>
                    <a:moveTo>
                      <a:pt x="101" y="64"/>
                    </a:moveTo>
                    <a:cubicBezTo>
                      <a:pt x="101" y="49"/>
                      <a:pt x="97" y="37"/>
                      <a:pt x="90" y="29"/>
                    </a:cubicBezTo>
                    <a:cubicBezTo>
                      <a:pt x="84" y="20"/>
                      <a:pt x="74" y="16"/>
                      <a:pt x="61" y="16"/>
                    </a:cubicBezTo>
                    <a:cubicBezTo>
                      <a:pt x="48" y="16"/>
                      <a:pt x="38" y="21"/>
                      <a:pt x="31" y="29"/>
                    </a:cubicBezTo>
                    <a:cubicBezTo>
                      <a:pt x="24" y="37"/>
                      <a:pt x="20" y="49"/>
                      <a:pt x="20" y="65"/>
                    </a:cubicBezTo>
                    <a:cubicBezTo>
                      <a:pt x="20" y="79"/>
                      <a:pt x="24" y="91"/>
                      <a:pt x="31" y="99"/>
                    </a:cubicBezTo>
                    <a:cubicBezTo>
                      <a:pt x="39" y="107"/>
                      <a:pt x="49" y="112"/>
                      <a:pt x="61" y="112"/>
                    </a:cubicBezTo>
                    <a:cubicBezTo>
                      <a:pt x="74" y="112"/>
                      <a:pt x="84" y="108"/>
                      <a:pt x="90" y="99"/>
                    </a:cubicBezTo>
                    <a:cubicBezTo>
                      <a:pt x="97" y="91"/>
                      <a:pt x="101" y="79"/>
                      <a:pt x="101" y="6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 name="Freeform 10"/>
              <p:cNvSpPr>
                <a:spLocks/>
              </p:cNvSpPr>
              <p:nvPr/>
            </p:nvSpPr>
            <p:spPr bwMode="auto">
              <a:xfrm>
                <a:off x="3541" y="1534"/>
                <a:ext cx="407" cy="291"/>
              </a:xfrm>
              <a:custGeom>
                <a:avLst/>
                <a:gdLst>
                  <a:gd name="T0" fmla="*/ 172 w 172"/>
                  <a:gd name="T1" fmla="*/ 0 h 122"/>
                  <a:gd name="T2" fmla="*/ 135 w 172"/>
                  <a:gd name="T3" fmla="*/ 122 h 122"/>
                  <a:gd name="T4" fmla="*/ 115 w 172"/>
                  <a:gd name="T5" fmla="*/ 122 h 122"/>
                  <a:gd name="T6" fmla="*/ 89 w 172"/>
                  <a:gd name="T7" fmla="*/ 34 h 122"/>
                  <a:gd name="T8" fmla="*/ 87 w 172"/>
                  <a:gd name="T9" fmla="*/ 23 h 122"/>
                  <a:gd name="T10" fmla="*/ 87 w 172"/>
                  <a:gd name="T11" fmla="*/ 23 h 122"/>
                  <a:gd name="T12" fmla="*/ 84 w 172"/>
                  <a:gd name="T13" fmla="*/ 34 h 122"/>
                  <a:gd name="T14" fmla="*/ 57 w 172"/>
                  <a:gd name="T15" fmla="*/ 122 h 122"/>
                  <a:gd name="T16" fmla="*/ 37 w 172"/>
                  <a:gd name="T17" fmla="*/ 122 h 122"/>
                  <a:gd name="T18" fmla="*/ 0 w 172"/>
                  <a:gd name="T19" fmla="*/ 0 h 122"/>
                  <a:gd name="T20" fmla="*/ 21 w 172"/>
                  <a:gd name="T21" fmla="*/ 0 h 122"/>
                  <a:gd name="T22" fmla="*/ 46 w 172"/>
                  <a:gd name="T23" fmla="*/ 92 h 122"/>
                  <a:gd name="T24" fmla="*/ 48 w 172"/>
                  <a:gd name="T25" fmla="*/ 103 h 122"/>
                  <a:gd name="T26" fmla="*/ 49 w 172"/>
                  <a:gd name="T27" fmla="*/ 103 h 122"/>
                  <a:gd name="T28" fmla="*/ 51 w 172"/>
                  <a:gd name="T29" fmla="*/ 92 h 122"/>
                  <a:gd name="T30" fmla="*/ 79 w 172"/>
                  <a:gd name="T31" fmla="*/ 0 h 122"/>
                  <a:gd name="T32" fmla="*/ 97 w 172"/>
                  <a:gd name="T33" fmla="*/ 0 h 122"/>
                  <a:gd name="T34" fmla="*/ 123 w 172"/>
                  <a:gd name="T35" fmla="*/ 92 h 122"/>
                  <a:gd name="T36" fmla="*/ 125 w 172"/>
                  <a:gd name="T37" fmla="*/ 103 h 122"/>
                  <a:gd name="T38" fmla="*/ 125 w 172"/>
                  <a:gd name="T39" fmla="*/ 103 h 122"/>
                  <a:gd name="T40" fmla="*/ 127 w 172"/>
                  <a:gd name="T41" fmla="*/ 92 h 122"/>
                  <a:gd name="T42" fmla="*/ 152 w 172"/>
                  <a:gd name="T43" fmla="*/ 0 h 122"/>
                  <a:gd name="T44" fmla="*/ 172 w 172"/>
                  <a:gd name="T4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122">
                    <a:moveTo>
                      <a:pt x="172" y="0"/>
                    </a:moveTo>
                    <a:cubicBezTo>
                      <a:pt x="135" y="122"/>
                      <a:pt x="135" y="122"/>
                      <a:pt x="135" y="122"/>
                    </a:cubicBezTo>
                    <a:cubicBezTo>
                      <a:pt x="115" y="122"/>
                      <a:pt x="115" y="122"/>
                      <a:pt x="115" y="122"/>
                    </a:cubicBezTo>
                    <a:cubicBezTo>
                      <a:pt x="89" y="34"/>
                      <a:pt x="89" y="34"/>
                      <a:pt x="89" y="34"/>
                    </a:cubicBezTo>
                    <a:cubicBezTo>
                      <a:pt x="89" y="31"/>
                      <a:pt x="88" y="28"/>
                      <a:pt x="87" y="23"/>
                    </a:cubicBezTo>
                    <a:cubicBezTo>
                      <a:pt x="87" y="23"/>
                      <a:pt x="87" y="23"/>
                      <a:pt x="87" y="23"/>
                    </a:cubicBezTo>
                    <a:cubicBezTo>
                      <a:pt x="87" y="26"/>
                      <a:pt x="86" y="30"/>
                      <a:pt x="84" y="34"/>
                    </a:cubicBezTo>
                    <a:cubicBezTo>
                      <a:pt x="57" y="122"/>
                      <a:pt x="57" y="122"/>
                      <a:pt x="57" y="122"/>
                    </a:cubicBezTo>
                    <a:cubicBezTo>
                      <a:pt x="37" y="122"/>
                      <a:pt x="37" y="122"/>
                      <a:pt x="37" y="122"/>
                    </a:cubicBezTo>
                    <a:cubicBezTo>
                      <a:pt x="0" y="0"/>
                      <a:pt x="0" y="0"/>
                      <a:pt x="0" y="0"/>
                    </a:cubicBezTo>
                    <a:cubicBezTo>
                      <a:pt x="21" y="0"/>
                      <a:pt x="21" y="0"/>
                      <a:pt x="21" y="0"/>
                    </a:cubicBezTo>
                    <a:cubicBezTo>
                      <a:pt x="46" y="92"/>
                      <a:pt x="46" y="92"/>
                      <a:pt x="46" y="92"/>
                    </a:cubicBezTo>
                    <a:cubicBezTo>
                      <a:pt x="47" y="95"/>
                      <a:pt x="48" y="99"/>
                      <a:pt x="48" y="103"/>
                    </a:cubicBezTo>
                    <a:cubicBezTo>
                      <a:pt x="49" y="103"/>
                      <a:pt x="49" y="103"/>
                      <a:pt x="49" y="103"/>
                    </a:cubicBezTo>
                    <a:cubicBezTo>
                      <a:pt x="49" y="100"/>
                      <a:pt x="50" y="96"/>
                      <a:pt x="51" y="92"/>
                    </a:cubicBezTo>
                    <a:cubicBezTo>
                      <a:pt x="79" y="0"/>
                      <a:pt x="79" y="0"/>
                      <a:pt x="79" y="0"/>
                    </a:cubicBezTo>
                    <a:cubicBezTo>
                      <a:pt x="97" y="0"/>
                      <a:pt x="97" y="0"/>
                      <a:pt x="97" y="0"/>
                    </a:cubicBezTo>
                    <a:cubicBezTo>
                      <a:pt x="123" y="92"/>
                      <a:pt x="123" y="92"/>
                      <a:pt x="123" y="92"/>
                    </a:cubicBezTo>
                    <a:cubicBezTo>
                      <a:pt x="124" y="95"/>
                      <a:pt x="124" y="99"/>
                      <a:pt x="125" y="103"/>
                    </a:cubicBezTo>
                    <a:cubicBezTo>
                      <a:pt x="125" y="103"/>
                      <a:pt x="125" y="103"/>
                      <a:pt x="125" y="103"/>
                    </a:cubicBezTo>
                    <a:cubicBezTo>
                      <a:pt x="126" y="99"/>
                      <a:pt x="126" y="96"/>
                      <a:pt x="127" y="92"/>
                    </a:cubicBezTo>
                    <a:cubicBezTo>
                      <a:pt x="152" y="0"/>
                      <a:pt x="152" y="0"/>
                      <a:pt x="152" y="0"/>
                    </a:cubicBezTo>
                    <a:lnTo>
                      <a:pt x="17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1" name="Freeform 11"/>
              <p:cNvSpPr>
                <a:spLocks/>
              </p:cNvSpPr>
              <p:nvPr/>
            </p:nvSpPr>
            <p:spPr bwMode="auto">
              <a:xfrm>
                <a:off x="3967" y="1527"/>
                <a:ext cx="180" cy="306"/>
              </a:xfrm>
              <a:custGeom>
                <a:avLst/>
                <a:gdLst>
                  <a:gd name="T0" fmla="*/ 76 w 76"/>
                  <a:gd name="T1" fmla="*/ 93 h 128"/>
                  <a:gd name="T2" fmla="*/ 63 w 76"/>
                  <a:gd name="T3" fmla="*/ 118 h 128"/>
                  <a:gd name="T4" fmla="*/ 31 w 76"/>
                  <a:gd name="T5" fmla="*/ 128 h 128"/>
                  <a:gd name="T6" fmla="*/ 0 w 76"/>
                  <a:gd name="T7" fmla="*/ 121 h 128"/>
                  <a:gd name="T8" fmla="*/ 0 w 76"/>
                  <a:gd name="T9" fmla="*/ 100 h 128"/>
                  <a:gd name="T10" fmla="*/ 32 w 76"/>
                  <a:gd name="T11" fmla="*/ 112 h 128"/>
                  <a:gd name="T12" fmla="*/ 56 w 76"/>
                  <a:gd name="T13" fmla="*/ 94 h 128"/>
                  <a:gd name="T14" fmla="*/ 51 w 76"/>
                  <a:gd name="T15" fmla="*/ 83 h 128"/>
                  <a:gd name="T16" fmla="*/ 30 w 76"/>
                  <a:gd name="T17" fmla="*/ 71 h 128"/>
                  <a:gd name="T18" fmla="*/ 7 w 76"/>
                  <a:gd name="T19" fmla="*/ 56 h 128"/>
                  <a:gd name="T20" fmla="*/ 1 w 76"/>
                  <a:gd name="T21" fmla="*/ 35 h 128"/>
                  <a:gd name="T22" fmla="*/ 13 w 76"/>
                  <a:gd name="T23" fmla="*/ 10 h 128"/>
                  <a:gd name="T24" fmla="*/ 44 w 76"/>
                  <a:gd name="T25" fmla="*/ 0 h 128"/>
                  <a:gd name="T26" fmla="*/ 70 w 76"/>
                  <a:gd name="T27" fmla="*/ 5 h 128"/>
                  <a:gd name="T28" fmla="*/ 70 w 76"/>
                  <a:gd name="T29" fmla="*/ 25 h 128"/>
                  <a:gd name="T30" fmla="*/ 42 w 76"/>
                  <a:gd name="T31" fmla="*/ 16 h 128"/>
                  <a:gd name="T32" fmla="*/ 27 w 76"/>
                  <a:gd name="T33" fmla="*/ 21 h 128"/>
                  <a:gd name="T34" fmla="*/ 21 w 76"/>
                  <a:gd name="T35" fmla="*/ 34 h 128"/>
                  <a:gd name="T36" fmla="*/ 25 w 76"/>
                  <a:gd name="T37" fmla="*/ 46 h 128"/>
                  <a:gd name="T38" fmla="*/ 44 w 76"/>
                  <a:gd name="T39" fmla="*/ 56 h 128"/>
                  <a:gd name="T40" fmla="*/ 69 w 76"/>
                  <a:gd name="T41" fmla="*/ 72 h 128"/>
                  <a:gd name="T42" fmla="*/ 76 w 76"/>
                  <a:gd name="T43" fmla="*/ 9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128">
                    <a:moveTo>
                      <a:pt x="76" y="93"/>
                    </a:moveTo>
                    <a:cubicBezTo>
                      <a:pt x="76" y="103"/>
                      <a:pt x="72" y="112"/>
                      <a:pt x="63" y="118"/>
                    </a:cubicBezTo>
                    <a:cubicBezTo>
                      <a:pt x="55" y="125"/>
                      <a:pt x="44" y="128"/>
                      <a:pt x="31" y="128"/>
                    </a:cubicBezTo>
                    <a:cubicBezTo>
                      <a:pt x="19" y="128"/>
                      <a:pt x="9" y="126"/>
                      <a:pt x="0" y="121"/>
                    </a:cubicBezTo>
                    <a:cubicBezTo>
                      <a:pt x="0" y="100"/>
                      <a:pt x="0" y="100"/>
                      <a:pt x="0" y="100"/>
                    </a:cubicBezTo>
                    <a:cubicBezTo>
                      <a:pt x="10" y="108"/>
                      <a:pt x="21" y="112"/>
                      <a:pt x="32" y="112"/>
                    </a:cubicBezTo>
                    <a:cubicBezTo>
                      <a:pt x="48" y="112"/>
                      <a:pt x="56" y="106"/>
                      <a:pt x="56" y="94"/>
                    </a:cubicBezTo>
                    <a:cubicBezTo>
                      <a:pt x="56" y="90"/>
                      <a:pt x="54" y="86"/>
                      <a:pt x="51" y="83"/>
                    </a:cubicBezTo>
                    <a:cubicBezTo>
                      <a:pt x="48" y="80"/>
                      <a:pt x="41" y="76"/>
                      <a:pt x="30" y="71"/>
                    </a:cubicBezTo>
                    <a:cubicBezTo>
                      <a:pt x="19" y="67"/>
                      <a:pt x="12" y="62"/>
                      <a:pt x="7" y="56"/>
                    </a:cubicBezTo>
                    <a:cubicBezTo>
                      <a:pt x="3" y="51"/>
                      <a:pt x="1" y="44"/>
                      <a:pt x="1" y="35"/>
                    </a:cubicBezTo>
                    <a:cubicBezTo>
                      <a:pt x="1" y="25"/>
                      <a:pt x="5" y="17"/>
                      <a:pt x="13" y="10"/>
                    </a:cubicBezTo>
                    <a:cubicBezTo>
                      <a:pt x="21" y="3"/>
                      <a:pt x="31" y="0"/>
                      <a:pt x="44" y="0"/>
                    </a:cubicBezTo>
                    <a:cubicBezTo>
                      <a:pt x="54" y="0"/>
                      <a:pt x="62" y="1"/>
                      <a:pt x="70" y="5"/>
                    </a:cubicBezTo>
                    <a:cubicBezTo>
                      <a:pt x="70" y="25"/>
                      <a:pt x="70" y="25"/>
                      <a:pt x="70" y="25"/>
                    </a:cubicBezTo>
                    <a:cubicBezTo>
                      <a:pt x="62" y="19"/>
                      <a:pt x="53" y="16"/>
                      <a:pt x="42" y="16"/>
                    </a:cubicBezTo>
                    <a:cubicBezTo>
                      <a:pt x="36" y="16"/>
                      <a:pt x="31" y="18"/>
                      <a:pt x="27" y="21"/>
                    </a:cubicBezTo>
                    <a:cubicBezTo>
                      <a:pt x="23" y="24"/>
                      <a:pt x="21" y="28"/>
                      <a:pt x="21" y="34"/>
                    </a:cubicBezTo>
                    <a:cubicBezTo>
                      <a:pt x="21" y="39"/>
                      <a:pt x="22" y="43"/>
                      <a:pt x="25" y="46"/>
                    </a:cubicBezTo>
                    <a:cubicBezTo>
                      <a:pt x="28" y="49"/>
                      <a:pt x="35" y="52"/>
                      <a:pt x="44" y="56"/>
                    </a:cubicBezTo>
                    <a:cubicBezTo>
                      <a:pt x="56" y="61"/>
                      <a:pt x="64" y="67"/>
                      <a:pt x="69" y="72"/>
                    </a:cubicBezTo>
                    <a:cubicBezTo>
                      <a:pt x="73" y="77"/>
                      <a:pt x="76" y="84"/>
                      <a:pt x="76" y="9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2" name="Freeform 12"/>
              <p:cNvSpPr>
                <a:spLocks/>
              </p:cNvSpPr>
              <p:nvPr/>
            </p:nvSpPr>
            <p:spPr bwMode="auto">
              <a:xfrm>
                <a:off x="1353" y="1276"/>
                <a:ext cx="376" cy="337"/>
              </a:xfrm>
              <a:custGeom>
                <a:avLst/>
                <a:gdLst>
                  <a:gd name="T0" fmla="*/ 0 w 376"/>
                  <a:gd name="T1" fmla="*/ 337 h 337"/>
                  <a:gd name="T2" fmla="*/ 376 w 376"/>
                  <a:gd name="T3" fmla="*/ 337 h 337"/>
                  <a:gd name="T4" fmla="*/ 376 w 376"/>
                  <a:gd name="T5" fmla="*/ 0 h 337"/>
                  <a:gd name="T6" fmla="*/ 0 w 376"/>
                  <a:gd name="T7" fmla="*/ 55 h 337"/>
                  <a:gd name="T8" fmla="*/ 0 w 376"/>
                  <a:gd name="T9" fmla="*/ 337 h 337"/>
                </a:gdLst>
                <a:ahLst/>
                <a:cxnLst>
                  <a:cxn ang="0">
                    <a:pos x="T0" y="T1"/>
                  </a:cxn>
                  <a:cxn ang="0">
                    <a:pos x="T2" y="T3"/>
                  </a:cxn>
                  <a:cxn ang="0">
                    <a:pos x="T4" y="T5"/>
                  </a:cxn>
                  <a:cxn ang="0">
                    <a:pos x="T6" y="T7"/>
                  </a:cxn>
                  <a:cxn ang="0">
                    <a:pos x="T8" y="T9"/>
                  </a:cxn>
                </a:cxnLst>
                <a:rect l="0" t="0" r="r" b="b"/>
                <a:pathLst>
                  <a:path w="376" h="337">
                    <a:moveTo>
                      <a:pt x="0" y="337"/>
                    </a:moveTo>
                    <a:lnTo>
                      <a:pt x="376" y="337"/>
                    </a:lnTo>
                    <a:lnTo>
                      <a:pt x="376" y="0"/>
                    </a:lnTo>
                    <a:lnTo>
                      <a:pt x="0" y="55"/>
                    </a:lnTo>
                    <a:lnTo>
                      <a:pt x="0" y="33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3" name="Freeform 13"/>
              <p:cNvSpPr>
                <a:spLocks/>
              </p:cNvSpPr>
              <p:nvPr/>
            </p:nvSpPr>
            <p:spPr bwMode="auto">
              <a:xfrm>
                <a:off x="1047" y="1333"/>
                <a:ext cx="289" cy="280"/>
              </a:xfrm>
              <a:custGeom>
                <a:avLst/>
                <a:gdLst>
                  <a:gd name="T0" fmla="*/ 289 w 289"/>
                  <a:gd name="T1" fmla="*/ 280 h 280"/>
                  <a:gd name="T2" fmla="*/ 289 w 289"/>
                  <a:gd name="T3" fmla="*/ 0 h 280"/>
                  <a:gd name="T4" fmla="*/ 0 w 289"/>
                  <a:gd name="T5" fmla="*/ 41 h 280"/>
                  <a:gd name="T6" fmla="*/ 0 w 289"/>
                  <a:gd name="T7" fmla="*/ 280 h 280"/>
                  <a:gd name="T8" fmla="*/ 289 w 289"/>
                  <a:gd name="T9" fmla="*/ 280 h 280"/>
                </a:gdLst>
                <a:ahLst/>
                <a:cxnLst>
                  <a:cxn ang="0">
                    <a:pos x="T0" y="T1"/>
                  </a:cxn>
                  <a:cxn ang="0">
                    <a:pos x="T2" y="T3"/>
                  </a:cxn>
                  <a:cxn ang="0">
                    <a:pos x="T4" y="T5"/>
                  </a:cxn>
                  <a:cxn ang="0">
                    <a:pos x="T6" y="T7"/>
                  </a:cxn>
                  <a:cxn ang="0">
                    <a:pos x="T8" y="T9"/>
                  </a:cxn>
                </a:cxnLst>
                <a:rect l="0" t="0" r="r" b="b"/>
                <a:pathLst>
                  <a:path w="289" h="280">
                    <a:moveTo>
                      <a:pt x="289" y="280"/>
                    </a:moveTo>
                    <a:lnTo>
                      <a:pt x="289" y="0"/>
                    </a:lnTo>
                    <a:lnTo>
                      <a:pt x="0" y="41"/>
                    </a:lnTo>
                    <a:lnTo>
                      <a:pt x="0" y="280"/>
                    </a:lnTo>
                    <a:lnTo>
                      <a:pt x="289" y="28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4" name="Freeform 14"/>
              <p:cNvSpPr>
                <a:spLocks/>
              </p:cNvSpPr>
              <p:nvPr/>
            </p:nvSpPr>
            <p:spPr bwMode="auto">
              <a:xfrm>
                <a:off x="1047" y="1630"/>
                <a:ext cx="289" cy="279"/>
              </a:xfrm>
              <a:custGeom>
                <a:avLst/>
                <a:gdLst>
                  <a:gd name="T0" fmla="*/ 289 w 289"/>
                  <a:gd name="T1" fmla="*/ 0 h 279"/>
                  <a:gd name="T2" fmla="*/ 0 w 289"/>
                  <a:gd name="T3" fmla="*/ 0 h 279"/>
                  <a:gd name="T4" fmla="*/ 0 w 289"/>
                  <a:gd name="T5" fmla="*/ 238 h 279"/>
                  <a:gd name="T6" fmla="*/ 289 w 289"/>
                  <a:gd name="T7" fmla="*/ 279 h 279"/>
                  <a:gd name="T8" fmla="*/ 289 w 289"/>
                  <a:gd name="T9" fmla="*/ 0 h 279"/>
                </a:gdLst>
                <a:ahLst/>
                <a:cxnLst>
                  <a:cxn ang="0">
                    <a:pos x="T0" y="T1"/>
                  </a:cxn>
                  <a:cxn ang="0">
                    <a:pos x="T2" y="T3"/>
                  </a:cxn>
                  <a:cxn ang="0">
                    <a:pos x="T4" y="T5"/>
                  </a:cxn>
                  <a:cxn ang="0">
                    <a:pos x="T6" y="T7"/>
                  </a:cxn>
                  <a:cxn ang="0">
                    <a:pos x="T8" y="T9"/>
                  </a:cxn>
                </a:cxnLst>
                <a:rect l="0" t="0" r="r" b="b"/>
                <a:pathLst>
                  <a:path w="289" h="279">
                    <a:moveTo>
                      <a:pt x="289" y="0"/>
                    </a:moveTo>
                    <a:lnTo>
                      <a:pt x="0" y="0"/>
                    </a:lnTo>
                    <a:lnTo>
                      <a:pt x="0" y="238"/>
                    </a:lnTo>
                    <a:lnTo>
                      <a:pt x="289" y="279"/>
                    </a:lnTo>
                    <a:lnTo>
                      <a:pt x="28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 name="Freeform 15"/>
              <p:cNvSpPr>
                <a:spLocks/>
              </p:cNvSpPr>
              <p:nvPr/>
            </p:nvSpPr>
            <p:spPr bwMode="auto">
              <a:xfrm>
                <a:off x="1353" y="1630"/>
                <a:ext cx="376" cy="334"/>
              </a:xfrm>
              <a:custGeom>
                <a:avLst/>
                <a:gdLst>
                  <a:gd name="T0" fmla="*/ 0 w 376"/>
                  <a:gd name="T1" fmla="*/ 0 h 334"/>
                  <a:gd name="T2" fmla="*/ 0 w 376"/>
                  <a:gd name="T3" fmla="*/ 281 h 334"/>
                  <a:gd name="T4" fmla="*/ 376 w 376"/>
                  <a:gd name="T5" fmla="*/ 334 h 334"/>
                  <a:gd name="T6" fmla="*/ 376 w 376"/>
                  <a:gd name="T7" fmla="*/ 0 h 334"/>
                  <a:gd name="T8" fmla="*/ 0 w 376"/>
                  <a:gd name="T9" fmla="*/ 0 h 334"/>
                </a:gdLst>
                <a:ahLst/>
                <a:cxnLst>
                  <a:cxn ang="0">
                    <a:pos x="T0" y="T1"/>
                  </a:cxn>
                  <a:cxn ang="0">
                    <a:pos x="T2" y="T3"/>
                  </a:cxn>
                  <a:cxn ang="0">
                    <a:pos x="T4" y="T5"/>
                  </a:cxn>
                  <a:cxn ang="0">
                    <a:pos x="T6" y="T7"/>
                  </a:cxn>
                  <a:cxn ang="0">
                    <a:pos x="T8" y="T9"/>
                  </a:cxn>
                </a:cxnLst>
                <a:rect l="0" t="0" r="r" b="b"/>
                <a:pathLst>
                  <a:path w="376" h="334">
                    <a:moveTo>
                      <a:pt x="0" y="0"/>
                    </a:moveTo>
                    <a:lnTo>
                      <a:pt x="0" y="281"/>
                    </a:lnTo>
                    <a:lnTo>
                      <a:pt x="376" y="334"/>
                    </a:lnTo>
                    <a:lnTo>
                      <a:pt x="376" y="0"/>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9" name="Freeform 16"/>
              <p:cNvSpPr>
                <a:spLocks/>
              </p:cNvSpPr>
              <p:nvPr/>
            </p:nvSpPr>
            <p:spPr bwMode="auto">
              <a:xfrm>
                <a:off x="4242" y="1407"/>
                <a:ext cx="139" cy="418"/>
              </a:xfrm>
              <a:custGeom>
                <a:avLst/>
                <a:gdLst>
                  <a:gd name="T0" fmla="*/ 40 w 59"/>
                  <a:gd name="T1" fmla="*/ 175 h 175"/>
                  <a:gd name="T2" fmla="*/ 40 w 59"/>
                  <a:gd name="T3" fmla="*/ 27 h 175"/>
                  <a:gd name="T4" fmla="*/ 22 w 59"/>
                  <a:gd name="T5" fmla="*/ 38 h 175"/>
                  <a:gd name="T6" fmla="*/ 0 w 59"/>
                  <a:gd name="T7" fmla="*/ 47 h 175"/>
                  <a:gd name="T8" fmla="*/ 0 w 59"/>
                  <a:gd name="T9" fmla="*/ 27 h 175"/>
                  <a:gd name="T10" fmla="*/ 28 w 59"/>
                  <a:gd name="T11" fmla="*/ 16 h 175"/>
                  <a:gd name="T12" fmla="*/ 52 w 59"/>
                  <a:gd name="T13" fmla="*/ 0 h 175"/>
                  <a:gd name="T14" fmla="*/ 59 w 59"/>
                  <a:gd name="T15" fmla="*/ 0 h 175"/>
                  <a:gd name="T16" fmla="*/ 59 w 59"/>
                  <a:gd name="T17" fmla="*/ 175 h 175"/>
                  <a:gd name="T18" fmla="*/ 40 w 59"/>
                  <a:gd name="T1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75">
                    <a:moveTo>
                      <a:pt x="40" y="175"/>
                    </a:moveTo>
                    <a:cubicBezTo>
                      <a:pt x="40" y="27"/>
                      <a:pt x="40" y="27"/>
                      <a:pt x="40" y="27"/>
                    </a:cubicBezTo>
                    <a:cubicBezTo>
                      <a:pt x="36" y="30"/>
                      <a:pt x="31" y="34"/>
                      <a:pt x="22" y="38"/>
                    </a:cubicBezTo>
                    <a:cubicBezTo>
                      <a:pt x="14" y="43"/>
                      <a:pt x="7" y="46"/>
                      <a:pt x="0" y="47"/>
                    </a:cubicBezTo>
                    <a:cubicBezTo>
                      <a:pt x="0" y="27"/>
                      <a:pt x="0" y="27"/>
                      <a:pt x="0" y="27"/>
                    </a:cubicBezTo>
                    <a:cubicBezTo>
                      <a:pt x="9" y="25"/>
                      <a:pt x="18" y="21"/>
                      <a:pt x="28" y="16"/>
                    </a:cubicBezTo>
                    <a:cubicBezTo>
                      <a:pt x="38" y="10"/>
                      <a:pt x="46" y="5"/>
                      <a:pt x="52" y="0"/>
                    </a:cubicBezTo>
                    <a:cubicBezTo>
                      <a:pt x="59" y="0"/>
                      <a:pt x="59" y="0"/>
                      <a:pt x="59" y="0"/>
                    </a:cubicBezTo>
                    <a:cubicBezTo>
                      <a:pt x="59" y="175"/>
                      <a:pt x="59" y="175"/>
                      <a:pt x="59" y="175"/>
                    </a:cubicBezTo>
                    <a:lnTo>
                      <a:pt x="40" y="17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0" name="Freeform 17"/>
              <p:cNvSpPr>
                <a:spLocks noEditPoints="1"/>
              </p:cNvSpPr>
              <p:nvPr/>
            </p:nvSpPr>
            <p:spPr bwMode="auto">
              <a:xfrm>
                <a:off x="4448" y="1410"/>
                <a:ext cx="265" cy="423"/>
              </a:xfrm>
              <a:custGeom>
                <a:avLst/>
                <a:gdLst>
                  <a:gd name="T0" fmla="*/ 112 w 112"/>
                  <a:gd name="T1" fmla="*/ 88 h 177"/>
                  <a:gd name="T2" fmla="*/ 97 w 112"/>
                  <a:gd name="T3" fmla="*/ 154 h 177"/>
                  <a:gd name="T4" fmla="*/ 55 w 112"/>
                  <a:gd name="T5" fmla="*/ 177 h 177"/>
                  <a:gd name="T6" fmla="*/ 15 w 112"/>
                  <a:gd name="T7" fmla="*/ 155 h 177"/>
                  <a:gd name="T8" fmla="*/ 0 w 112"/>
                  <a:gd name="T9" fmla="*/ 92 h 177"/>
                  <a:gd name="T10" fmla="*/ 15 w 112"/>
                  <a:gd name="T11" fmla="*/ 23 h 177"/>
                  <a:gd name="T12" fmla="*/ 58 w 112"/>
                  <a:gd name="T13" fmla="*/ 0 h 177"/>
                  <a:gd name="T14" fmla="*/ 112 w 112"/>
                  <a:gd name="T15" fmla="*/ 88 h 177"/>
                  <a:gd name="T16" fmla="*/ 92 w 112"/>
                  <a:gd name="T17" fmla="*/ 90 h 177"/>
                  <a:gd name="T18" fmla="*/ 57 w 112"/>
                  <a:gd name="T19" fmla="*/ 16 h 177"/>
                  <a:gd name="T20" fmla="*/ 21 w 112"/>
                  <a:gd name="T21" fmla="*/ 91 h 177"/>
                  <a:gd name="T22" fmla="*/ 57 w 112"/>
                  <a:gd name="T23" fmla="*/ 161 h 177"/>
                  <a:gd name="T24" fmla="*/ 92 w 112"/>
                  <a:gd name="T25" fmla="*/ 9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77">
                    <a:moveTo>
                      <a:pt x="112" y="88"/>
                    </a:moveTo>
                    <a:cubicBezTo>
                      <a:pt x="112" y="116"/>
                      <a:pt x="107" y="138"/>
                      <a:pt x="97" y="154"/>
                    </a:cubicBezTo>
                    <a:cubicBezTo>
                      <a:pt x="87" y="170"/>
                      <a:pt x="73" y="177"/>
                      <a:pt x="55" y="177"/>
                    </a:cubicBezTo>
                    <a:cubicBezTo>
                      <a:pt x="37" y="177"/>
                      <a:pt x="24" y="170"/>
                      <a:pt x="15" y="155"/>
                    </a:cubicBezTo>
                    <a:cubicBezTo>
                      <a:pt x="5" y="140"/>
                      <a:pt x="0" y="119"/>
                      <a:pt x="0" y="92"/>
                    </a:cubicBezTo>
                    <a:cubicBezTo>
                      <a:pt x="0" y="62"/>
                      <a:pt x="5" y="39"/>
                      <a:pt x="15" y="23"/>
                    </a:cubicBezTo>
                    <a:cubicBezTo>
                      <a:pt x="25" y="7"/>
                      <a:pt x="39" y="0"/>
                      <a:pt x="58" y="0"/>
                    </a:cubicBezTo>
                    <a:cubicBezTo>
                      <a:pt x="94" y="0"/>
                      <a:pt x="112" y="29"/>
                      <a:pt x="112" y="88"/>
                    </a:cubicBezTo>
                    <a:close/>
                    <a:moveTo>
                      <a:pt x="92" y="90"/>
                    </a:moveTo>
                    <a:cubicBezTo>
                      <a:pt x="92" y="41"/>
                      <a:pt x="81" y="16"/>
                      <a:pt x="57" y="16"/>
                    </a:cubicBezTo>
                    <a:cubicBezTo>
                      <a:pt x="33" y="16"/>
                      <a:pt x="21" y="41"/>
                      <a:pt x="21" y="91"/>
                    </a:cubicBezTo>
                    <a:cubicBezTo>
                      <a:pt x="21" y="137"/>
                      <a:pt x="33" y="161"/>
                      <a:pt x="57" y="161"/>
                    </a:cubicBezTo>
                    <a:cubicBezTo>
                      <a:pt x="80" y="161"/>
                      <a:pt x="92" y="137"/>
                      <a:pt x="92" y="9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cxnSp>
          <p:nvCxnSpPr>
            <p:cNvPr id="33" name="Straight Connector 32"/>
            <p:cNvCxnSpPr/>
            <p:nvPr/>
          </p:nvCxnSpPr>
          <p:spPr>
            <a:xfrm>
              <a:off x="2704556" y="1820252"/>
              <a:ext cx="3728049" cy="0"/>
            </a:xfrm>
            <a:prstGeom prst="line">
              <a:avLst/>
            </a:prstGeom>
            <a:ln w="9525"/>
          </p:spPr>
          <p:style>
            <a:lnRef idx="1">
              <a:schemeClr val="accent1"/>
            </a:lnRef>
            <a:fillRef idx="0">
              <a:schemeClr val="accent1"/>
            </a:fillRef>
            <a:effectRef idx="0">
              <a:schemeClr val="accent1"/>
            </a:effectRef>
            <a:fontRef idx="minor">
              <a:schemeClr val="tx1"/>
            </a:fontRef>
          </p:style>
        </p:cxnSp>
        <p:grpSp>
          <p:nvGrpSpPr>
            <p:cNvPr id="81" name="Desktop"/>
            <p:cNvGrpSpPr/>
            <p:nvPr/>
          </p:nvGrpSpPr>
          <p:grpSpPr>
            <a:xfrm>
              <a:off x="2377690" y="2087997"/>
              <a:ext cx="1277586" cy="1400553"/>
              <a:chOff x="2377690" y="3497313"/>
              <a:chExt cx="1277586" cy="1400553"/>
            </a:xfrm>
          </p:grpSpPr>
          <p:sp>
            <p:nvSpPr>
              <p:cNvPr id="44" name="Rectangle 23"/>
              <p:cNvSpPr>
                <a:spLocks noChangeArrowheads="1"/>
              </p:cNvSpPr>
              <p:nvPr/>
            </p:nvSpPr>
            <p:spPr bwMode="auto">
              <a:xfrm>
                <a:off x="2971984" y="3810687"/>
                <a:ext cx="190024" cy="106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5" name="Freeform 24"/>
              <p:cNvSpPr>
                <a:spLocks noEditPoints="1"/>
              </p:cNvSpPr>
              <p:nvPr/>
            </p:nvSpPr>
            <p:spPr bwMode="auto">
              <a:xfrm>
                <a:off x="2868571" y="3726231"/>
                <a:ext cx="104458" cy="233363"/>
              </a:xfrm>
              <a:custGeom>
                <a:avLst/>
                <a:gdLst>
                  <a:gd name="T0" fmla="*/ 19 w 94"/>
                  <a:gd name="T1" fmla="*/ 191 h 210"/>
                  <a:gd name="T2" fmla="*/ 19 w 94"/>
                  <a:gd name="T3" fmla="*/ 172 h 210"/>
                  <a:gd name="T4" fmla="*/ 75 w 94"/>
                  <a:gd name="T5" fmla="*/ 172 h 210"/>
                  <a:gd name="T6" fmla="*/ 75 w 94"/>
                  <a:gd name="T7" fmla="*/ 152 h 210"/>
                  <a:gd name="T8" fmla="*/ 19 w 94"/>
                  <a:gd name="T9" fmla="*/ 152 h 210"/>
                  <a:gd name="T10" fmla="*/ 19 w 94"/>
                  <a:gd name="T11" fmla="*/ 133 h 210"/>
                  <a:gd name="T12" fmla="*/ 75 w 94"/>
                  <a:gd name="T13" fmla="*/ 133 h 210"/>
                  <a:gd name="T14" fmla="*/ 75 w 94"/>
                  <a:gd name="T15" fmla="*/ 57 h 210"/>
                  <a:gd name="T16" fmla="*/ 94 w 94"/>
                  <a:gd name="T17" fmla="*/ 57 h 210"/>
                  <a:gd name="T18" fmla="*/ 94 w 94"/>
                  <a:gd name="T19" fmla="*/ 0 h 210"/>
                  <a:gd name="T20" fmla="*/ 0 w 94"/>
                  <a:gd name="T21" fmla="*/ 0 h 210"/>
                  <a:gd name="T22" fmla="*/ 0 w 94"/>
                  <a:gd name="T23" fmla="*/ 210 h 210"/>
                  <a:gd name="T24" fmla="*/ 94 w 94"/>
                  <a:gd name="T25" fmla="*/ 210 h 210"/>
                  <a:gd name="T26" fmla="*/ 94 w 94"/>
                  <a:gd name="T27" fmla="*/ 191 h 210"/>
                  <a:gd name="T28" fmla="*/ 75 w 94"/>
                  <a:gd name="T29" fmla="*/ 191 h 210"/>
                  <a:gd name="T30" fmla="*/ 19 w 94"/>
                  <a:gd name="T31" fmla="*/ 191 h 210"/>
                  <a:gd name="T32" fmla="*/ 19 w 94"/>
                  <a:gd name="T33" fmla="*/ 19 h 210"/>
                  <a:gd name="T34" fmla="*/ 75 w 94"/>
                  <a:gd name="T35" fmla="*/ 19 h 210"/>
                  <a:gd name="T36" fmla="*/ 75 w 94"/>
                  <a:gd name="T37" fmla="*/ 38 h 210"/>
                  <a:gd name="T38" fmla="*/ 19 w 94"/>
                  <a:gd name="T39" fmla="*/ 38 h 210"/>
                  <a:gd name="T40" fmla="*/ 19 w 94"/>
                  <a:gd name="T41" fmla="*/ 19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210">
                    <a:moveTo>
                      <a:pt x="19" y="191"/>
                    </a:moveTo>
                    <a:lnTo>
                      <a:pt x="19" y="172"/>
                    </a:lnTo>
                    <a:lnTo>
                      <a:pt x="75" y="172"/>
                    </a:lnTo>
                    <a:lnTo>
                      <a:pt x="75" y="152"/>
                    </a:lnTo>
                    <a:lnTo>
                      <a:pt x="19" y="152"/>
                    </a:lnTo>
                    <a:lnTo>
                      <a:pt x="19" y="133"/>
                    </a:lnTo>
                    <a:lnTo>
                      <a:pt x="75" y="133"/>
                    </a:lnTo>
                    <a:lnTo>
                      <a:pt x="75" y="57"/>
                    </a:lnTo>
                    <a:lnTo>
                      <a:pt x="94" y="57"/>
                    </a:lnTo>
                    <a:lnTo>
                      <a:pt x="94" y="0"/>
                    </a:lnTo>
                    <a:lnTo>
                      <a:pt x="0" y="0"/>
                    </a:lnTo>
                    <a:lnTo>
                      <a:pt x="0" y="210"/>
                    </a:lnTo>
                    <a:lnTo>
                      <a:pt x="94" y="210"/>
                    </a:lnTo>
                    <a:lnTo>
                      <a:pt x="94" y="191"/>
                    </a:lnTo>
                    <a:lnTo>
                      <a:pt x="75" y="191"/>
                    </a:lnTo>
                    <a:lnTo>
                      <a:pt x="19" y="191"/>
                    </a:lnTo>
                    <a:close/>
                    <a:moveTo>
                      <a:pt x="19" y="19"/>
                    </a:moveTo>
                    <a:lnTo>
                      <a:pt x="75" y="19"/>
                    </a:lnTo>
                    <a:lnTo>
                      <a:pt x="75" y="38"/>
                    </a:lnTo>
                    <a:lnTo>
                      <a:pt x="19" y="38"/>
                    </a:lnTo>
                    <a:lnTo>
                      <a:pt x="19"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7" name="Freeform 25"/>
              <p:cNvSpPr>
                <a:spLocks noEditPoints="1"/>
              </p:cNvSpPr>
              <p:nvPr/>
            </p:nvSpPr>
            <p:spPr bwMode="auto">
              <a:xfrm>
                <a:off x="2675560" y="3497313"/>
                <a:ext cx="684530" cy="690087"/>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94 w 260"/>
                  <a:gd name="T11" fmla="*/ 166 h 260"/>
                  <a:gd name="T12" fmla="*/ 154 w 260"/>
                  <a:gd name="T13" fmla="*/ 166 h 260"/>
                  <a:gd name="T14" fmla="*/ 154 w 260"/>
                  <a:gd name="T15" fmla="*/ 174 h 260"/>
                  <a:gd name="T16" fmla="*/ 170 w 260"/>
                  <a:gd name="T17" fmla="*/ 174 h 260"/>
                  <a:gd name="T18" fmla="*/ 170 w 260"/>
                  <a:gd name="T19" fmla="*/ 182 h 260"/>
                  <a:gd name="T20" fmla="*/ 130 w 260"/>
                  <a:gd name="T21" fmla="*/ 182 h 260"/>
                  <a:gd name="T22" fmla="*/ 130 w 260"/>
                  <a:gd name="T23" fmla="*/ 174 h 260"/>
                  <a:gd name="T24" fmla="*/ 146 w 260"/>
                  <a:gd name="T25" fmla="*/ 174 h 260"/>
                  <a:gd name="T26" fmla="*/ 146 w 260"/>
                  <a:gd name="T27" fmla="*/ 166 h 260"/>
                  <a:gd name="T28" fmla="*/ 122 w 260"/>
                  <a:gd name="T29" fmla="*/ 166 h 260"/>
                  <a:gd name="T30" fmla="*/ 122 w 260"/>
                  <a:gd name="T31" fmla="*/ 182 h 260"/>
                  <a:gd name="T32" fmla="*/ 66 w 260"/>
                  <a:gd name="T33" fmla="*/ 182 h 260"/>
                  <a:gd name="T34" fmla="*/ 66 w 260"/>
                  <a:gd name="T35" fmla="*/ 78 h 260"/>
                  <a:gd name="T36" fmla="*/ 122 w 260"/>
                  <a:gd name="T37" fmla="*/ 78 h 260"/>
                  <a:gd name="T38" fmla="*/ 122 w 260"/>
                  <a:gd name="T39" fmla="*/ 110 h 260"/>
                  <a:gd name="T40" fmla="*/ 194 w 260"/>
                  <a:gd name="T41" fmla="*/ 110 h 260"/>
                  <a:gd name="T42" fmla="*/ 194 w 260"/>
                  <a:gd name="T43" fmla="*/ 16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60">
                    <a:moveTo>
                      <a:pt x="130" y="0"/>
                    </a:moveTo>
                    <a:cubicBezTo>
                      <a:pt x="58" y="0"/>
                      <a:pt x="0" y="58"/>
                      <a:pt x="0" y="130"/>
                    </a:cubicBezTo>
                    <a:cubicBezTo>
                      <a:pt x="0" y="202"/>
                      <a:pt x="58" y="260"/>
                      <a:pt x="130" y="260"/>
                    </a:cubicBezTo>
                    <a:cubicBezTo>
                      <a:pt x="202" y="260"/>
                      <a:pt x="260" y="202"/>
                      <a:pt x="260" y="130"/>
                    </a:cubicBezTo>
                    <a:cubicBezTo>
                      <a:pt x="260" y="58"/>
                      <a:pt x="202" y="0"/>
                      <a:pt x="130" y="0"/>
                    </a:cubicBezTo>
                    <a:close/>
                    <a:moveTo>
                      <a:pt x="194" y="166"/>
                    </a:moveTo>
                    <a:cubicBezTo>
                      <a:pt x="154" y="166"/>
                      <a:pt x="154" y="166"/>
                      <a:pt x="154" y="166"/>
                    </a:cubicBezTo>
                    <a:cubicBezTo>
                      <a:pt x="154" y="174"/>
                      <a:pt x="154" y="174"/>
                      <a:pt x="154" y="174"/>
                    </a:cubicBezTo>
                    <a:cubicBezTo>
                      <a:pt x="170" y="174"/>
                      <a:pt x="170" y="174"/>
                      <a:pt x="170" y="174"/>
                    </a:cubicBezTo>
                    <a:cubicBezTo>
                      <a:pt x="170" y="182"/>
                      <a:pt x="170" y="182"/>
                      <a:pt x="170" y="182"/>
                    </a:cubicBezTo>
                    <a:cubicBezTo>
                      <a:pt x="130" y="182"/>
                      <a:pt x="130" y="182"/>
                      <a:pt x="130" y="182"/>
                    </a:cubicBezTo>
                    <a:cubicBezTo>
                      <a:pt x="130" y="174"/>
                      <a:pt x="130" y="174"/>
                      <a:pt x="130" y="174"/>
                    </a:cubicBezTo>
                    <a:cubicBezTo>
                      <a:pt x="146" y="174"/>
                      <a:pt x="146" y="174"/>
                      <a:pt x="146" y="174"/>
                    </a:cubicBezTo>
                    <a:cubicBezTo>
                      <a:pt x="146" y="166"/>
                      <a:pt x="146" y="166"/>
                      <a:pt x="146" y="166"/>
                    </a:cubicBezTo>
                    <a:cubicBezTo>
                      <a:pt x="122" y="166"/>
                      <a:pt x="122" y="166"/>
                      <a:pt x="122" y="166"/>
                    </a:cubicBezTo>
                    <a:cubicBezTo>
                      <a:pt x="122" y="182"/>
                      <a:pt x="122" y="182"/>
                      <a:pt x="122" y="182"/>
                    </a:cubicBezTo>
                    <a:cubicBezTo>
                      <a:pt x="66" y="182"/>
                      <a:pt x="66" y="182"/>
                      <a:pt x="66" y="182"/>
                    </a:cubicBezTo>
                    <a:cubicBezTo>
                      <a:pt x="66" y="78"/>
                      <a:pt x="66" y="78"/>
                      <a:pt x="66" y="78"/>
                    </a:cubicBezTo>
                    <a:cubicBezTo>
                      <a:pt x="122" y="78"/>
                      <a:pt x="122" y="78"/>
                      <a:pt x="122" y="78"/>
                    </a:cubicBezTo>
                    <a:cubicBezTo>
                      <a:pt x="122" y="110"/>
                      <a:pt x="122" y="110"/>
                      <a:pt x="122" y="110"/>
                    </a:cubicBezTo>
                    <a:cubicBezTo>
                      <a:pt x="194" y="110"/>
                      <a:pt x="194" y="110"/>
                      <a:pt x="194" y="110"/>
                    </a:cubicBezTo>
                    <a:lnTo>
                      <a:pt x="194" y="1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3" name="TextBox 72"/>
              <p:cNvSpPr txBox="1"/>
              <p:nvPr/>
            </p:nvSpPr>
            <p:spPr>
              <a:xfrm>
                <a:off x="2377690" y="4187400"/>
                <a:ext cx="1277586" cy="710466"/>
              </a:xfrm>
              <a:prstGeom prst="rect">
                <a:avLst/>
              </a:prstGeom>
              <a:noFill/>
            </p:spPr>
            <p:txBody>
              <a:bodyPr wrap="square" lIns="186521" tIns="149217" rIns="186521" bIns="149217" rtlCol="0">
                <a:spAutoFit/>
              </a:bodyPr>
              <a:lstStyle/>
              <a:p>
                <a:pPr algn="ctr">
                  <a:lnSpc>
                    <a:spcPct val="90000"/>
                  </a:lnSpc>
                  <a:spcBef>
                    <a:spcPts val="816"/>
                  </a:spcBef>
                </a:pPr>
                <a:r>
                  <a:rPr lang="en-US" sz="2400" dirty="0">
                    <a:gradFill>
                      <a:gsLst>
                        <a:gs pos="1299">
                          <a:schemeClr val="tx1"/>
                        </a:gs>
                        <a:gs pos="69000">
                          <a:schemeClr val="tx1"/>
                        </a:gs>
                      </a:gsLst>
                      <a:lin ang="5400000" scaled="0"/>
                    </a:gradFill>
                  </a:rPr>
                  <a:t>Windows</a:t>
                </a:r>
                <a:br>
                  <a:rPr lang="en-US" sz="2400" dirty="0">
                    <a:gradFill>
                      <a:gsLst>
                        <a:gs pos="1299">
                          <a:schemeClr val="tx1"/>
                        </a:gs>
                        <a:gs pos="69000">
                          <a:schemeClr val="tx1"/>
                        </a:gs>
                      </a:gsLst>
                      <a:lin ang="5400000" scaled="0"/>
                    </a:gradFill>
                  </a:rPr>
                </a:br>
                <a:r>
                  <a:rPr lang="en-US" sz="2400" dirty="0">
                    <a:gradFill>
                      <a:gsLst>
                        <a:gs pos="1299">
                          <a:schemeClr val="tx1"/>
                        </a:gs>
                        <a:gs pos="69000">
                          <a:schemeClr val="tx1"/>
                        </a:gs>
                      </a:gsLst>
                      <a:lin ang="5400000" scaled="0"/>
                    </a:gradFill>
                  </a:rPr>
                  <a:t>Desktop</a:t>
                </a:r>
              </a:p>
            </p:txBody>
          </p:sp>
        </p:grpSp>
        <p:grpSp>
          <p:nvGrpSpPr>
            <p:cNvPr id="82" name="Xbox"/>
            <p:cNvGrpSpPr/>
            <p:nvPr/>
          </p:nvGrpSpPr>
          <p:grpSpPr>
            <a:xfrm>
              <a:off x="5504064" y="2081512"/>
              <a:ext cx="1193789" cy="1162424"/>
              <a:chOff x="4066879" y="3497313"/>
              <a:chExt cx="1193789" cy="1162424"/>
            </a:xfrm>
          </p:grpSpPr>
          <p:sp>
            <p:nvSpPr>
              <p:cNvPr id="43" name="Freeform 22"/>
              <p:cNvSpPr>
                <a:spLocks noEditPoints="1"/>
              </p:cNvSpPr>
              <p:nvPr/>
            </p:nvSpPr>
            <p:spPr bwMode="auto">
              <a:xfrm>
                <a:off x="4513755" y="3810685"/>
                <a:ext cx="302260" cy="191135"/>
              </a:xfrm>
              <a:custGeom>
                <a:avLst/>
                <a:gdLst>
                  <a:gd name="T0" fmla="*/ 98 w 115"/>
                  <a:gd name="T1" fmla="*/ 10 h 72"/>
                  <a:gd name="T2" fmla="*/ 96 w 115"/>
                  <a:gd name="T3" fmla="*/ 8 h 72"/>
                  <a:gd name="T4" fmla="*/ 93 w 115"/>
                  <a:gd name="T5" fmla="*/ 6 h 72"/>
                  <a:gd name="T6" fmla="*/ 93 w 115"/>
                  <a:gd name="T7" fmla="*/ 3 h 72"/>
                  <a:gd name="T8" fmla="*/ 87 w 115"/>
                  <a:gd name="T9" fmla="*/ 1 h 72"/>
                  <a:gd name="T10" fmla="*/ 79 w 115"/>
                  <a:gd name="T11" fmla="*/ 0 h 72"/>
                  <a:gd name="T12" fmla="*/ 77 w 115"/>
                  <a:gd name="T13" fmla="*/ 0 h 72"/>
                  <a:gd name="T14" fmla="*/ 76 w 115"/>
                  <a:gd name="T15" fmla="*/ 1 h 72"/>
                  <a:gd name="T16" fmla="*/ 75 w 115"/>
                  <a:gd name="T17" fmla="*/ 1 h 72"/>
                  <a:gd name="T18" fmla="*/ 72 w 115"/>
                  <a:gd name="T19" fmla="*/ 3 h 72"/>
                  <a:gd name="T20" fmla="*/ 71 w 115"/>
                  <a:gd name="T21" fmla="*/ 4 h 72"/>
                  <a:gd name="T22" fmla="*/ 69 w 115"/>
                  <a:gd name="T23" fmla="*/ 4 h 72"/>
                  <a:gd name="T24" fmla="*/ 46 w 115"/>
                  <a:gd name="T25" fmla="*/ 4 h 72"/>
                  <a:gd name="T26" fmla="*/ 44 w 115"/>
                  <a:gd name="T27" fmla="*/ 4 h 72"/>
                  <a:gd name="T28" fmla="*/ 43 w 115"/>
                  <a:gd name="T29" fmla="*/ 3 h 72"/>
                  <a:gd name="T30" fmla="*/ 40 w 115"/>
                  <a:gd name="T31" fmla="*/ 1 h 72"/>
                  <a:gd name="T32" fmla="*/ 39 w 115"/>
                  <a:gd name="T33" fmla="*/ 1 h 72"/>
                  <a:gd name="T34" fmla="*/ 38 w 115"/>
                  <a:gd name="T35" fmla="*/ 0 h 72"/>
                  <a:gd name="T36" fmla="*/ 36 w 115"/>
                  <a:gd name="T37" fmla="*/ 0 h 72"/>
                  <a:gd name="T38" fmla="*/ 28 w 115"/>
                  <a:gd name="T39" fmla="*/ 1 h 72"/>
                  <a:gd name="T40" fmla="*/ 21 w 115"/>
                  <a:gd name="T41" fmla="*/ 3 h 72"/>
                  <a:gd name="T42" fmla="*/ 21 w 115"/>
                  <a:gd name="T43" fmla="*/ 6 h 72"/>
                  <a:gd name="T44" fmla="*/ 19 w 115"/>
                  <a:gd name="T45" fmla="*/ 8 h 72"/>
                  <a:gd name="T46" fmla="*/ 17 w 115"/>
                  <a:gd name="T47" fmla="*/ 10 h 72"/>
                  <a:gd name="T48" fmla="*/ 2 w 115"/>
                  <a:gd name="T49" fmla="*/ 49 h 72"/>
                  <a:gd name="T50" fmla="*/ 4 w 115"/>
                  <a:gd name="T51" fmla="*/ 68 h 72"/>
                  <a:gd name="T52" fmla="*/ 9 w 115"/>
                  <a:gd name="T53" fmla="*/ 72 h 72"/>
                  <a:gd name="T54" fmla="*/ 20 w 115"/>
                  <a:gd name="T55" fmla="*/ 60 h 72"/>
                  <a:gd name="T56" fmla="*/ 28 w 115"/>
                  <a:gd name="T57" fmla="*/ 53 h 72"/>
                  <a:gd name="T58" fmla="*/ 28 w 115"/>
                  <a:gd name="T59" fmla="*/ 52 h 72"/>
                  <a:gd name="T60" fmla="*/ 28 w 115"/>
                  <a:gd name="T61" fmla="*/ 52 h 72"/>
                  <a:gd name="T62" fmla="*/ 29 w 115"/>
                  <a:gd name="T63" fmla="*/ 52 h 72"/>
                  <a:gd name="T64" fmla="*/ 45 w 115"/>
                  <a:gd name="T65" fmla="*/ 48 h 72"/>
                  <a:gd name="T66" fmla="*/ 69 w 115"/>
                  <a:gd name="T67" fmla="*/ 48 h 72"/>
                  <a:gd name="T68" fmla="*/ 85 w 115"/>
                  <a:gd name="T69" fmla="*/ 52 h 72"/>
                  <a:gd name="T70" fmla="*/ 87 w 115"/>
                  <a:gd name="T71" fmla="*/ 52 h 72"/>
                  <a:gd name="T72" fmla="*/ 87 w 115"/>
                  <a:gd name="T73" fmla="*/ 52 h 72"/>
                  <a:gd name="T74" fmla="*/ 87 w 115"/>
                  <a:gd name="T75" fmla="*/ 53 h 72"/>
                  <a:gd name="T76" fmla="*/ 95 w 115"/>
                  <a:gd name="T77" fmla="*/ 60 h 72"/>
                  <a:gd name="T78" fmla="*/ 106 w 115"/>
                  <a:gd name="T79" fmla="*/ 72 h 72"/>
                  <a:gd name="T80" fmla="*/ 111 w 115"/>
                  <a:gd name="T81" fmla="*/ 68 h 72"/>
                  <a:gd name="T82" fmla="*/ 112 w 115"/>
                  <a:gd name="T83" fmla="*/ 49 h 72"/>
                  <a:gd name="T84" fmla="*/ 98 w 115"/>
                  <a:gd name="T85" fmla="*/ 10 h 72"/>
                  <a:gd name="T86" fmla="*/ 57 w 115"/>
                  <a:gd name="T87" fmla="*/ 20 h 72"/>
                  <a:gd name="T88" fmla="*/ 53 w 115"/>
                  <a:gd name="T89" fmla="*/ 16 h 72"/>
                  <a:gd name="T90" fmla="*/ 57 w 115"/>
                  <a:gd name="T91" fmla="*/ 12 h 72"/>
                  <a:gd name="T92" fmla="*/ 61 w 115"/>
                  <a:gd name="T93" fmla="*/ 16 h 72"/>
                  <a:gd name="T94" fmla="*/ 57 w 115"/>
                  <a:gd name="T95" fmla="*/ 2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2">
                    <a:moveTo>
                      <a:pt x="98" y="10"/>
                    </a:moveTo>
                    <a:cubicBezTo>
                      <a:pt x="98" y="10"/>
                      <a:pt x="97" y="9"/>
                      <a:pt x="96" y="8"/>
                    </a:cubicBezTo>
                    <a:cubicBezTo>
                      <a:pt x="93" y="6"/>
                      <a:pt x="93" y="6"/>
                      <a:pt x="93" y="6"/>
                    </a:cubicBezTo>
                    <a:cubicBezTo>
                      <a:pt x="93" y="3"/>
                      <a:pt x="93" y="3"/>
                      <a:pt x="93" y="3"/>
                    </a:cubicBezTo>
                    <a:cubicBezTo>
                      <a:pt x="92" y="2"/>
                      <a:pt x="89" y="1"/>
                      <a:pt x="87" y="1"/>
                    </a:cubicBezTo>
                    <a:cubicBezTo>
                      <a:pt x="85" y="0"/>
                      <a:pt x="82" y="0"/>
                      <a:pt x="79" y="0"/>
                    </a:cubicBezTo>
                    <a:cubicBezTo>
                      <a:pt x="78" y="0"/>
                      <a:pt x="78" y="0"/>
                      <a:pt x="77" y="0"/>
                    </a:cubicBezTo>
                    <a:cubicBezTo>
                      <a:pt x="77" y="0"/>
                      <a:pt x="77" y="0"/>
                      <a:pt x="76" y="1"/>
                    </a:cubicBezTo>
                    <a:cubicBezTo>
                      <a:pt x="76" y="1"/>
                      <a:pt x="76" y="1"/>
                      <a:pt x="75" y="1"/>
                    </a:cubicBezTo>
                    <a:cubicBezTo>
                      <a:pt x="74" y="2"/>
                      <a:pt x="73" y="3"/>
                      <a:pt x="72" y="3"/>
                    </a:cubicBezTo>
                    <a:cubicBezTo>
                      <a:pt x="71" y="4"/>
                      <a:pt x="71" y="4"/>
                      <a:pt x="71" y="4"/>
                    </a:cubicBezTo>
                    <a:cubicBezTo>
                      <a:pt x="69" y="4"/>
                      <a:pt x="69" y="4"/>
                      <a:pt x="69" y="4"/>
                    </a:cubicBezTo>
                    <a:cubicBezTo>
                      <a:pt x="46" y="4"/>
                      <a:pt x="46" y="4"/>
                      <a:pt x="46" y="4"/>
                    </a:cubicBezTo>
                    <a:cubicBezTo>
                      <a:pt x="44" y="4"/>
                      <a:pt x="44" y="4"/>
                      <a:pt x="44" y="4"/>
                    </a:cubicBezTo>
                    <a:cubicBezTo>
                      <a:pt x="43" y="3"/>
                      <a:pt x="43" y="3"/>
                      <a:pt x="43" y="3"/>
                    </a:cubicBezTo>
                    <a:cubicBezTo>
                      <a:pt x="42" y="3"/>
                      <a:pt x="41" y="2"/>
                      <a:pt x="40" y="1"/>
                    </a:cubicBezTo>
                    <a:cubicBezTo>
                      <a:pt x="39" y="1"/>
                      <a:pt x="39" y="1"/>
                      <a:pt x="39" y="1"/>
                    </a:cubicBezTo>
                    <a:cubicBezTo>
                      <a:pt x="38" y="0"/>
                      <a:pt x="38" y="0"/>
                      <a:pt x="38" y="0"/>
                    </a:cubicBezTo>
                    <a:cubicBezTo>
                      <a:pt x="37" y="0"/>
                      <a:pt x="37" y="0"/>
                      <a:pt x="36" y="0"/>
                    </a:cubicBezTo>
                    <a:cubicBezTo>
                      <a:pt x="33" y="0"/>
                      <a:pt x="30" y="0"/>
                      <a:pt x="28" y="1"/>
                    </a:cubicBezTo>
                    <a:cubicBezTo>
                      <a:pt x="26" y="1"/>
                      <a:pt x="23" y="2"/>
                      <a:pt x="21" y="3"/>
                    </a:cubicBezTo>
                    <a:cubicBezTo>
                      <a:pt x="21" y="6"/>
                      <a:pt x="21" y="6"/>
                      <a:pt x="21" y="6"/>
                    </a:cubicBezTo>
                    <a:cubicBezTo>
                      <a:pt x="19" y="8"/>
                      <a:pt x="19" y="8"/>
                      <a:pt x="19" y="8"/>
                    </a:cubicBezTo>
                    <a:cubicBezTo>
                      <a:pt x="18" y="9"/>
                      <a:pt x="17" y="10"/>
                      <a:pt x="17" y="10"/>
                    </a:cubicBezTo>
                    <a:cubicBezTo>
                      <a:pt x="16" y="13"/>
                      <a:pt x="5" y="36"/>
                      <a:pt x="2" y="49"/>
                    </a:cubicBezTo>
                    <a:cubicBezTo>
                      <a:pt x="0" y="61"/>
                      <a:pt x="2" y="65"/>
                      <a:pt x="4" y="68"/>
                    </a:cubicBezTo>
                    <a:cubicBezTo>
                      <a:pt x="5" y="70"/>
                      <a:pt x="8" y="72"/>
                      <a:pt x="9" y="72"/>
                    </a:cubicBezTo>
                    <a:cubicBezTo>
                      <a:pt x="12" y="70"/>
                      <a:pt x="17" y="64"/>
                      <a:pt x="20" y="60"/>
                    </a:cubicBezTo>
                    <a:cubicBezTo>
                      <a:pt x="25" y="55"/>
                      <a:pt x="26" y="54"/>
                      <a:pt x="28" y="53"/>
                    </a:cubicBezTo>
                    <a:cubicBezTo>
                      <a:pt x="28" y="52"/>
                      <a:pt x="28" y="52"/>
                      <a:pt x="28" y="52"/>
                    </a:cubicBezTo>
                    <a:cubicBezTo>
                      <a:pt x="28" y="52"/>
                      <a:pt x="28" y="52"/>
                      <a:pt x="28" y="52"/>
                    </a:cubicBezTo>
                    <a:cubicBezTo>
                      <a:pt x="29" y="52"/>
                      <a:pt x="29" y="52"/>
                      <a:pt x="29" y="52"/>
                    </a:cubicBezTo>
                    <a:cubicBezTo>
                      <a:pt x="33" y="49"/>
                      <a:pt x="36" y="48"/>
                      <a:pt x="45" y="48"/>
                    </a:cubicBezTo>
                    <a:cubicBezTo>
                      <a:pt x="69" y="48"/>
                      <a:pt x="69" y="48"/>
                      <a:pt x="69" y="48"/>
                    </a:cubicBezTo>
                    <a:cubicBezTo>
                      <a:pt x="79" y="48"/>
                      <a:pt x="82" y="49"/>
                      <a:pt x="85" y="52"/>
                    </a:cubicBezTo>
                    <a:cubicBezTo>
                      <a:pt x="86" y="52"/>
                      <a:pt x="86" y="52"/>
                      <a:pt x="87" y="52"/>
                    </a:cubicBezTo>
                    <a:cubicBezTo>
                      <a:pt x="87" y="52"/>
                      <a:pt x="87" y="52"/>
                      <a:pt x="87" y="52"/>
                    </a:cubicBezTo>
                    <a:cubicBezTo>
                      <a:pt x="87" y="53"/>
                      <a:pt x="87" y="53"/>
                      <a:pt x="87" y="53"/>
                    </a:cubicBezTo>
                    <a:cubicBezTo>
                      <a:pt x="88" y="54"/>
                      <a:pt x="90" y="55"/>
                      <a:pt x="95" y="60"/>
                    </a:cubicBezTo>
                    <a:cubicBezTo>
                      <a:pt x="98" y="64"/>
                      <a:pt x="103" y="70"/>
                      <a:pt x="106" y="72"/>
                    </a:cubicBezTo>
                    <a:cubicBezTo>
                      <a:pt x="107" y="72"/>
                      <a:pt x="110" y="70"/>
                      <a:pt x="111" y="68"/>
                    </a:cubicBezTo>
                    <a:cubicBezTo>
                      <a:pt x="113" y="65"/>
                      <a:pt x="115" y="61"/>
                      <a:pt x="112" y="49"/>
                    </a:cubicBezTo>
                    <a:cubicBezTo>
                      <a:pt x="110" y="36"/>
                      <a:pt x="99" y="13"/>
                      <a:pt x="98" y="10"/>
                    </a:cubicBezTo>
                    <a:close/>
                    <a:moveTo>
                      <a:pt x="57" y="20"/>
                    </a:moveTo>
                    <a:cubicBezTo>
                      <a:pt x="55" y="20"/>
                      <a:pt x="53" y="18"/>
                      <a:pt x="53" y="16"/>
                    </a:cubicBezTo>
                    <a:cubicBezTo>
                      <a:pt x="53" y="14"/>
                      <a:pt x="55" y="12"/>
                      <a:pt x="57" y="12"/>
                    </a:cubicBezTo>
                    <a:cubicBezTo>
                      <a:pt x="60" y="12"/>
                      <a:pt x="61" y="14"/>
                      <a:pt x="61" y="16"/>
                    </a:cubicBezTo>
                    <a:cubicBezTo>
                      <a:pt x="61" y="18"/>
                      <a:pt x="60" y="20"/>
                      <a:pt x="57" y="2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nvGrpSpPr>
              <p:cNvPr id="75" name="Group 74"/>
              <p:cNvGrpSpPr/>
              <p:nvPr/>
            </p:nvGrpSpPr>
            <p:grpSpPr>
              <a:xfrm>
                <a:off x="4066879" y="3497313"/>
                <a:ext cx="1193789" cy="1162424"/>
                <a:chOff x="4066879" y="3497313"/>
                <a:chExt cx="1193789" cy="1162424"/>
              </a:xfrm>
            </p:grpSpPr>
            <p:sp>
              <p:nvSpPr>
                <p:cNvPr id="42" name="Freeform 21"/>
                <p:cNvSpPr>
                  <a:spLocks noEditPoints="1"/>
                </p:cNvSpPr>
                <p:nvPr/>
              </p:nvSpPr>
              <p:spPr bwMode="auto">
                <a:xfrm>
                  <a:off x="4321509" y="3497313"/>
                  <a:ext cx="684530" cy="691197"/>
                </a:xfrm>
                <a:custGeom>
                  <a:avLst/>
                  <a:gdLst>
                    <a:gd name="T0" fmla="*/ 0 w 260"/>
                    <a:gd name="T1" fmla="*/ 130 h 260"/>
                    <a:gd name="T2" fmla="*/ 260 w 260"/>
                    <a:gd name="T3" fmla="*/ 130 h 260"/>
                    <a:gd name="T4" fmla="*/ 191 w 260"/>
                    <a:gd name="T5" fmla="*/ 190 h 260"/>
                    <a:gd name="T6" fmla="*/ 162 w 260"/>
                    <a:gd name="T7" fmla="*/ 184 h 260"/>
                    <a:gd name="T8" fmla="*/ 154 w 260"/>
                    <a:gd name="T9" fmla="*/ 176 h 260"/>
                    <a:gd name="T10" fmla="*/ 118 w 260"/>
                    <a:gd name="T11" fmla="*/ 174 h 260"/>
                    <a:gd name="T12" fmla="*/ 105 w 260"/>
                    <a:gd name="T13" fmla="*/ 177 h 260"/>
                    <a:gd name="T14" fmla="*/ 82 w 260"/>
                    <a:gd name="T15" fmla="*/ 198 h 260"/>
                    <a:gd name="T16" fmla="*/ 68 w 260"/>
                    <a:gd name="T17" fmla="*/ 165 h 260"/>
                    <a:gd name="T18" fmla="*/ 86 w 260"/>
                    <a:gd name="T19" fmla="*/ 120 h 260"/>
                    <a:gd name="T20" fmla="*/ 88 w 260"/>
                    <a:gd name="T21" fmla="*/ 115 h 260"/>
                    <a:gd name="T22" fmla="*/ 109 w 260"/>
                    <a:gd name="T23" fmla="*/ 110 h 260"/>
                    <a:gd name="T24" fmla="*/ 116 w 260"/>
                    <a:gd name="T25" fmla="*/ 112 h 260"/>
                    <a:gd name="T26" fmla="*/ 142 w 260"/>
                    <a:gd name="T27" fmla="*/ 114 h 260"/>
                    <a:gd name="T28" fmla="*/ 147 w 260"/>
                    <a:gd name="T29" fmla="*/ 111 h 260"/>
                    <a:gd name="T30" fmla="*/ 161 w 260"/>
                    <a:gd name="T31" fmla="*/ 111 h 260"/>
                    <a:gd name="T32" fmla="*/ 174 w 260"/>
                    <a:gd name="T33" fmla="*/ 118 h 260"/>
                    <a:gd name="T34" fmla="*/ 178 w 260"/>
                    <a:gd name="T35" fmla="*/ 124 h 260"/>
                    <a:gd name="T36" fmla="*/ 191 w 260"/>
                    <a:gd name="T37" fmla="*/ 190 h 260"/>
                    <a:gd name="T38" fmla="*/ 166 w 260"/>
                    <a:gd name="T39" fmla="*/ 86 h 260"/>
                    <a:gd name="T40" fmla="*/ 166 w 260"/>
                    <a:gd name="T41" fmla="*/ 94 h 260"/>
                    <a:gd name="T42" fmla="*/ 194 w 260"/>
                    <a:gd name="T43" fmla="*/ 66 h 260"/>
                    <a:gd name="T44" fmla="*/ 194 w 260"/>
                    <a:gd name="T45" fmla="*/ 110 h 260"/>
                    <a:gd name="T46" fmla="*/ 194 w 260"/>
                    <a:gd name="T47" fmla="*/ 118 h 260"/>
                    <a:gd name="T48" fmla="*/ 177 w 260"/>
                    <a:gd name="T49" fmla="*/ 111 h 260"/>
                    <a:gd name="T50" fmla="*/ 186 w 260"/>
                    <a:gd name="T51" fmla="*/ 110 h 260"/>
                    <a:gd name="T52" fmla="*/ 74 w 260"/>
                    <a:gd name="T53" fmla="*/ 70 h 260"/>
                    <a:gd name="T54" fmla="*/ 122 w 260"/>
                    <a:gd name="T55" fmla="*/ 86 h 260"/>
                    <a:gd name="T56" fmla="*/ 74 w 260"/>
                    <a:gd name="T57" fmla="*/ 94 h 260"/>
                    <a:gd name="T58" fmla="*/ 86 w 260"/>
                    <a:gd name="T59" fmla="*/ 110 h 260"/>
                    <a:gd name="T60" fmla="*/ 79 w 260"/>
                    <a:gd name="T61" fmla="*/ 118 h 260"/>
                    <a:gd name="T62" fmla="*/ 66 w 260"/>
                    <a:gd name="T63" fmla="*/ 114 h 260"/>
                    <a:gd name="T64" fmla="*/ 66 w 260"/>
                    <a:gd name="T65" fmla="*/ 70 h 260"/>
                    <a:gd name="T66" fmla="*/ 66 w 260"/>
                    <a:gd name="T67" fmla="*/ 62 h 260"/>
                    <a:gd name="T68" fmla="*/ 194 w 260"/>
                    <a:gd name="T69" fmla="*/ 6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0" h="260">
                      <a:moveTo>
                        <a:pt x="130" y="0"/>
                      </a:moveTo>
                      <a:cubicBezTo>
                        <a:pt x="59" y="0"/>
                        <a:pt x="0" y="58"/>
                        <a:pt x="0" y="130"/>
                      </a:cubicBezTo>
                      <a:cubicBezTo>
                        <a:pt x="0" y="202"/>
                        <a:pt x="59" y="260"/>
                        <a:pt x="130" y="260"/>
                      </a:cubicBezTo>
                      <a:cubicBezTo>
                        <a:pt x="202" y="260"/>
                        <a:pt x="260" y="202"/>
                        <a:pt x="260" y="130"/>
                      </a:cubicBezTo>
                      <a:cubicBezTo>
                        <a:pt x="260" y="58"/>
                        <a:pt x="202" y="0"/>
                        <a:pt x="130" y="0"/>
                      </a:cubicBezTo>
                      <a:close/>
                      <a:moveTo>
                        <a:pt x="191" y="190"/>
                      </a:moveTo>
                      <a:cubicBezTo>
                        <a:pt x="188" y="196"/>
                        <a:pt x="181" y="198"/>
                        <a:pt x="178" y="198"/>
                      </a:cubicBezTo>
                      <a:cubicBezTo>
                        <a:pt x="175" y="198"/>
                        <a:pt x="170" y="194"/>
                        <a:pt x="162" y="184"/>
                      </a:cubicBezTo>
                      <a:cubicBezTo>
                        <a:pt x="159" y="181"/>
                        <a:pt x="156" y="178"/>
                        <a:pt x="155" y="177"/>
                      </a:cubicBezTo>
                      <a:cubicBezTo>
                        <a:pt x="155" y="177"/>
                        <a:pt x="154" y="176"/>
                        <a:pt x="154" y="176"/>
                      </a:cubicBezTo>
                      <a:cubicBezTo>
                        <a:pt x="152" y="175"/>
                        <a:pt x="151" y="174"/>
                        <a:pt x="142" y="174"/>
                      </a:cubicBezTo>
                      <a:cubicBezTo>
                        <a:pt x="118" y="174"/>
                        <a:pt x="118" y="174"/>
                        <a:pt x="118" y="174"/>
                      </a:cubicBezTo>
                      <a:cubicBezTo>
                        <a:pt x="110" y="174"/>
                        <a:pt x="109" y="175"/>
                        <a:pt x="107" y="176"/>
                      </a:cubicBezTo>
                      <a:cubicBezTo>
                        <a:pt x="107" y="176"/>
                        <a:pt x="106" y="177"/>
                        <a:pt x="105" y="177"/>
                      </a:cubicBezTo>
                      <a:cubicBezTo>
                        <a:pt x="105" y="178"/>
                        <a:pt x="102" y="181"/>
                        <a:pt x="99" y="184"/>
                      </a:cubicBezTo>
                      <a:cubicBezTo>
                        <a:pt x="91" y="194"/>
                        <a:pt x="86" y="198"/>
                        <a:pt x="82" y="198"/>
                      </a:cubicBezTo>
                      <a:cubicBezTo>
                        <a:pt x="79" y="198"/>
                        <a:pt x="73" y="196"/>
                        <a:pt x="70" y="190"/>
                      </a:cubicBezTo>
                      <a:cubicBezTo>
                        <a:pt x="66" y="184"/>
                        <a:pt x="66" y="177"/>
                        <a:pt x="68" y="165"/>
                      </a:cubicBezTo>
                      <a:cubicBezTo>
                        <a:pt x="70" y="152"/>
                        <a:pt x="81" y="127"/>
                        <a:pt x="83" y="124"/>
                      </a:cubicBezTo>
                      <a:cubicBezTo>
                        <a:pt x="84" y="123"/>
                        <a:pt x="85" y="121"/>
                        <a:pt x="86" y="120"/>
                      </a:cubicBezTo>
                      <a:cubicBezTo>
                        <a:pt x="86" y="118"/>
                        <a:pt x="86" y="118"/>
                        <a:pt x="86" y="118"/>
                      </a:cubicBezTo>
                      <a:cubicBezTo>
                        <a:pt x="86" y="117"/>
                        <a:pt x="87" y="115"/>
                        <a:pt x="88" y="115"/>
                      </a:cubicBezTo>
                      <a:cubicBezTo>
                        <a:pt x="90" y="114"/>
                        <a:pt x="96" y="112"/>
                        <a:pt x="100" y="111"/>
                      </a:cubicBezTo>
                      <a:cubicBezTo>
                        <a:pt x="102" y="110"/>
                        <a:pt x="106" y="110"/>
                        <a:pt x="109" y="110"/>
                      </a:cubicBezTo>
                      <a:cubicBezTo>
                        <a:pt x="111" y="110"/>
                        <a:pt x="113" y="110"/>
                        <a:pt x="114" y="111"/>
                      </a:cubicBezTo>
                      <a:cubicBezTo>
                        <a:pt x="114" y="111"/>
                        <a:pt x="115" y="111"/>
                        <a:pt x="116" y="112"/>
                      </a:cubicBezTo>
                      <a:cubicBezTo>
                        <a:pt x="117" y="112"/>
                        <a:pt x="118" y="114"/>
                        <a:pt x="119" y="114"/>
                      </a:cubicBezTo>
                      <a:cubicBezTo>
                        <a:pt x="142" y="114"/>
                        <a:pt x="142" y="114"/>
                        <a:pt x="142" y="114"/>
                      </a:cubicBezTo>
                      <a:cubicBezTo>
                        <a:pt x="143" y="114"/>
                        <a:pt x="144" y="112"/>
                        <a:pt x="145" y="112"/>
                      </a:cubicBezTo>
                      <a:cubicBezTo>
                        <a:pt x="146" y="111"/>
                        <a:pt x="147" y="111"/>
                        <a:pt x="147" y="111"/>
                      </a:cubicBezTo>
                      <a:cubicBezTo>
                        <a:pt x="148" y="110"/>
                        <a:pt x="150" y="110"/>
                        <a:pt x="152" y="110"/>
                      </a:cubicBezTo>
                      <a:cubicBezTo>
                        <a:pt x="155" y="110"/>
                        <a:pt x="159" y="110"/>
                        <a:pt x="161" y="111"/>
                      </a:cubicBezTo>
                      <a:cubicBezTo>
                        <a:pt x="165" y="112"/>
                        <a:pt x="171" y="114"/>
                        <a:pt x="173" y="115"/>
                      </a:cubicBezTo>
                      <a:cubicBezTo>
                        <a:pt x="174" y="115"/>
                        <a:pt x="174" y="117"/>
                        <a:pt x="174" y="118"/>
                      </a:cubicBezTo>
                      <a:cubicBezTo>
                        <a:pt x="174" y="120"/>
                        <a:pt x="174" y="120"/>
                        <a:pt x="174" y="120"/>
                      </a:cubicBezTo>
                      <a:cubicBezTo>
                        <a:pt x="176" y="121"/>
                        <a:pt x="177" y="123"/>
                        <a:pt x="178" y="124"/>
                      </a:cubicBezTo>
                      <a:cubicBezTo>
                        <a:pt x="180" y="127"/>
                        <a:pt x="191" y="152"/>
                        <a:pt x="193" y="165"/>
                      </a:cubicBezTo>
                      <a:cubicBezTo>
                        <a:pt x="195" y="177"/>
                        <a:pt x="195" y="184"/>
                        <a:pt x="191" y="190"/>
                      </a:cubicBezTo>
                      <a:close/>
                      <a:moveTo>
                        <a:pt x="162" y="90"/>
                      </a:moveTo>
                      <a:cubicBezTo>
                        <a:pt x="162" y="88"/>
                        <a:pt x="164" y="86"/>
                        <a:pt x="166" y="86"/>
                      </a:cubicBezTo>
                      <a:cubicBezTo>
                        <a:pt x="169" y="86"/>
                        <a:pt x="170" y="88"/>
                        <a:pt x="170" y="90"/>
                      </a:cubicBezTo>
                      <a:cubicBezTo>
                        <a:pt x="170" y="92"/>
                        <a:pt x="169" y="94"/>
                        <a:pt x="166" y="94"/>
                      </a:cubicBezTo>
                      <a:cubicBezTo>
                        <a:pt x="164" y="94"/>
                        <a:pt x="162" y="92"/>
                        <a:pt x="162" y="90"/>
                      </a:cubicBezTo>
                      <a:close/>
                      <a:moveTo>
                        <a:pt x="194" y="66"/>
                      </a:moveTo>
                      <a:cubicBezTo>
                        <a:pt x="194" y="70"/>
                        <a:pt x="194" y="70"/>
                        <a:pt x="194" y="70"/>
                      </a:cubicBezTo>
                      <a:cubicBezTo>
                        <a:pt x="194" y="110"/>
                        <a:pt x="194" y="110"/>
                        <a:pt x="194" y="110"/>
                      </a:cubicBezTo>
                      <a:cubicBezTo>
                        <a:pt x="194" y="114"/>
                        <a:pt x="194" y="114"/>
                        <a:pt x="194" y="114"/>
                      </a:cubicBezTo>
                      <a:cubicBezTo>
                        <a:pt x="194" y="118"/>
                        <a:pt x="194" y="118"/>
                        <a:pt x="194" y="118"/>
                      </a:cubicBezTo>
                      <a:cubicBezTo>
                        <a:pt x="182" y="118"/>
                        <a:pt x="182" y="118"/>
                        <a:pt x="182" y="118"/>
                      </a:cubicBezTo>
                      <a:cubicBezTo>
                        <a:pt x="181" y="115"/>
                        <a:pt x="179" y="112"/>
                        <a:pt x="177" y="111"/>
                      </a:cubicBezTo>
                      <a:cubicBezTo>
                        <a:pt x="176" y="111"/>
                        <a:pt x="176" y="110"/>
                        <a:pt x="175" y="110"/>
                      </a:cubicBezTo>
                      <a:cubicBezTo>
                        <a:pt x="186" y="110"/>
                        <a:pt x="186" y="110"/>
                        <a:pt x="186" y="110"/>
                      </a:cubicBezTo>
                      <a:cubicBezTo>
                        <a:pt x="186" y="70"/>
                        <a:pt x="186" y="70"/>
                        <a:pt x="186" y="70"/>
                      </a:cubicBezTo>
                      <a:cubicBezTo>
                        <a:pt x="74" y="70"/>
                        <a:pt x="74" y="70"/>
                        <a:pt x="74" y="70"/>
                      </a:cubicBezTo>
                      <a:cubicBezTo>
                        <a:pt x="74" y="86"/>
                        <a:pt x="74" y="86"/>
                        <a:pt x="74" y="86"/>
                      </a:cubicBezTo>
                      <a:cubicBezTo>
                        <a:pt x="122" y="86"/>
                        <a:pt x="122" y="86"/>
                        <a:pt x="122" y="86"/>
                      </a:cubicBezTo>
                      <a:cubicBezTo>
                        <a:pt x="122" y="94"/>
                        <a:pt x="122" y="94"/>
                        <a:pt x="122" y="94"/>
                      </a:cubicBezTo>
                      <a:cubicBezTo>
                        <a:pt x="74" y="94"/>
                        <a:pt x="74" y="94"/>
                        <a:pt x="74" y="94"/>
                      </a:cubicBezTo>
                      <a:cubicBezTo>
                        <a:pt x="74" y="110"/>
                        <a:pt x="74" y="110"/>
                        <a:pt x="74" y="110"/>
                      </a:cubicBezTo>
                      <a:cubicBezTo>
                        <a:pt x="86" y="110"/>
                        <a:pt x="86" y="110"/>
                        <a:pt x="86" y="110"/>
                      </a:cubicBezTo>
                      <a:cubicBezTo>
                        <a:pt x="85" y="110"/>
                        <a:pt x="85" y="111"/>
                        <a:pt x="84" y="111"/>
                      </a:cubicBezTo>
                      <a:cubicBezTo>
                        <a:pt x="82" y="112"/>
                        <a:pt x="80" y="115"/>
                        <a:pt x="79" y="118"/>
                      </a:cubicBezTo>
                      <a:cubicBezTo>
                        <a:pt x="66" y="118"/>
                        <a:pt x="66" y="118"/>
                        <a:pt x="66" y="118"/>
                      </a:cubicBezTo>
                      <a:cubicBezTo>
                        <a:pt x="66" y="114"/>
                        <a:pt x="66" y="114"/>
                        <a:pt x="66" y="114"/>
                      </a:cubicBezTo>
                      <a:cubicBezTo>
                        <a:pt x="66" y="110"/>
                        <a:pt x="66" y="110"/>
                        <a:pt x="66" y="110"/>
                      </a:cubicBezTo>
                      <a:cubicBezTo>
                        <a:pt x="66" y="70"/>
                        <a:pt x="66" y="70"/>
                        <a:pt x="66" y="70"/>
                      </a:cubicBezTo>
                      <a:cubicBezTo>
                        <a:pt x="66" y="66"/>
                        <a:pt x="66" y="66"/>
                        <a:pt x="66" y="66"/>
                      </a:cubicBezTo>
                      <a:cubicBezTo>
                        <a:pt x="66" y="62"/>
                        <a:pt x="66" y="62"/>
                        <a:pt x="66" y="62"/>
                      </a:cubicBezTo>
                      <a:cubicBezTo>
                        <a:pt x="194" y="62"/>
                        <a:pt x="194" y="62"/>
                        <a:pt x="194" y="62"/>
                      </a:cubicBezTo>
                      <a:lnTo>
                        <a:pt x="194" y="66"/>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8" name="TextBox 77"/>
                <p:cNvSpPr txBox="1"/>
                <p:nvPr/>
              </p:nvSpPr>
              <p:spPr>
                <a:xfrm>
                  <a:off x="4066879" y="4188800"/>
                  <a:ext cx="1193789" cy="470937"/>
                </a:xfrm>
                <a:prstGeom prst="rect">
                  <a:avLst/>
                </a:prstGeom>
                <a:noFill/>
              </p:spPr>
              <p:txBody>
                <a:bodyPr wrap="square" lIns="186521" tIns="149217" rIns="186521" bIns="149217" rtlCol="0">
                  <a:spAutoFit/>
                </a:bodyPr>
                <a:lstStyle/>
                <a:p>
                  <a:pPr algn="ctr">
                    <a:lnSpc>
                      <a:spcPct val="90000"/>
                    </a:lnSpc>
                    <a:spcBef>
                      <a:spcPts val="816"/>
                    </a:spcBef>
                  </a:pPr>
                  <a:r>
                    <a:rPr lang="en-US" sz="2400" dirty="0">
                      <a:gradFill>
                        <a:gsLst>
                          <a:gs pos="1299">
                            <a:schemeClr val="tx1"/>
                          </a:gs>
                          <a:gs pos="69000">
                            <a:schemeClr val="tx1"/>
                          </a:gs>
                        </a:gsLst>
                        <a:lin ang="5400000" scaled="0"/>
                      </a:gradFill>
                    </a:rPr>
                    <a:t>Xbox</a:t>
                  </a:r>
                </a:p>
              </p:txBody>
            </p:sp>
          </p:grpSp>
        </p:grpSp>
        <p:grpSp>
          <p:nvGrpSpPr>
            <p:cNvPr id="83" name="Phone"/>
            <p:cNvGrpSpPr/>
            <p:nvPr/>
          </p:nvGrpSpPr>
          <p:grpSpPr>
            <a:xfrm>
              <a:off x="3885239" y="2087997"/>
              <a:ext cx="1344828" cy="1401020"/>
              <a:chOff x="5323038" y="3497313"/>
              <a:chExt cx="1344828" cy="1401020"/>
            </a:xfrm>
          </p:grpSpPr>
          <p:sp>
            <p:nvSpPr>
              <p:cNvPr id="69" name="Freeform 27"/>
              <p:cNvSpPr>
                <a:spLocks noEditPoints="1"/>
              </p:cNvSpPr>
              <p:nvPr/>
            </p:nvSpPr>
            <p:spPr bwMode="auto">
              <a:xfrm>
                <a:off x="5911747" y="3694005"/>
                <a:ext cx="168910" cy="296704"/>
              </a:xfrm>
              <a:custGeom>
                <a:avLst/>
                <a:gdLst>
                  <a:gd name="T0" fmla="*/ 0 w 152"/>
                  <a:gd name="T1" fmla="*/ 0 h 267"/>
                  <a:gd name="T2" fmla="*/ 0 w 152"/>
                  <a:gd name="T3" fmla="*/ 267 h 267"/>
                  <a:gd name="T4" fmla="*/ 152 w 152"/>
                  <a:gd name="T5" fmla="*/ 267 h 267"/>
                  <a:gd name="T6" fmla="*/ 152 w 152"/>
                  <a:gd name="T7" fmla="*/ 0 h 267"/>
                  <a:gd name="T8" fmla="*/ 0 w 152"/>
                  <a:gd name="T9" fmla="*/ 0 h 267"/>
                  <a:gd name="T10" fmla="*/ 95 w 152"/>
                  <a:gd name="T11" fmla="*/ 248 h 267"/>
                  <a:gd name="T12" fmla="*/ 57 w 152"/>
                  <a:gd name="T13" fmla="*/ 248 h 267"/>
                  <a:gd name="T14" fmla="*/ 57 w 152"/>
                  <a:gd name="T15" fmla="*/ 229 h 267"/>
                  <a:gd name="T16" fmla="*/ 95 w 152"/>
                  <a:gd name="T17" fmla="*/ 229 h 267"/>
                  <a:gd name="T18" fmla="*/ 95 w 152"/>
                  <a:gd name="T19" fmla="*/ 24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267">
                    <a:moveTo>
                      <a:pt x="0" y="0"/>
                    </a:moveTo>
                    <a:lnTo>
                      <a:pt x="0" y="267"/>
                    </a:lnTo>
                    <a:lnTo>
                      <a:pt x="152" y="267"/>
                    </a:lnTo>
                    <a:lnTo>
                      <a:pt x="152" y="0"/>
                    </a:lnTo>
                    <a:lnTo>
                      <a:pt x="0" y="0"/>
                    </a:lnTo>
                    <a:close/>
                    <a:moveTo>
                      <a:pt x="95" y="248"/>
                    </a:moveTo>
                    <a:lnTo>
                      <a:pt x="57" y="248"/>
                    </a:lnTo>
                    <a:lnTo>
                      <a:pt x="57" y="229"/>
                    </a:lnTo>
                    <a:lnTo>
                      <a:pt x="95" y="229"/>
                    </a:lnTo>
                    <a:lnTo>
                      <a:pt x="95" y="24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dirty="0"/>
              </a:p>
            </p:txBody>
          </p:sp>
          <p:grpSp>
            <p:nvGrpSpPr>
              <p:cNvPr id="74" name="Group 73"/>
              <p:cNvGrpSpPr/>
              <p:nvPr/>
            </p:nvGrpSpPr>
            <p:grpSpPr>
              <a:xfrm>
                <a:off x="5323038" y="3497313"/>
                <a:ext cx="1344828" cy="1401020"/>
                <a:chOff x="5323038" y="3497313"/>
                <a:chExt cx="1344828" cy="1401020"/>
              </a:xfrm>
            </p:grpSpPr>
            <p:sp>
              <p:nvSpPr>
                <p:cNvPr id="68" name="Freeform 26"/>
                <p:cNvSpPr>
                  <a:spLocks noEditPoints="1"/>
                </p:cNvSpPr>
                <p:nvPr/>
              </p:nvSpPr>
              <p:spPr bwMode="auto">
                <a:xfrm>
                  <a:off x="5653188" y="3497313"/>
                  <a:ext cx="684530" cy="690087"/>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70 w 260"/>
                    <a:gd name="T11" fmla="*/ 186 h 260"/>
                    <a:gd name="T12" fmla="*/ 162 w 260"/>
                    <a:gd name="T13" fmla="*/ 194 h 260"/>
                    <a:gd name="T14" fmla="*/ 98 w 260"/>
                    <a:gd name="T15" fmla="*/ 194 h 260"/>
                    <a:gd name="T16" fmla="*/ 90 w 260"/>
                    <a:gd name="T17" fmla="*/ 186 h 260"/>
                    <a:gd name="T18" fmla="*/ 90 w 260"/>
                    <a:gd name="T19" fmla="*/ 74 h 260"/>
                    <a:gd name="T20" fmla="*/ 98 w 260"/>
                    <a:gd name="T21" fmla="*/ 66 h 260"/>
                    <a:gd name="T22" fmla="*/ 162 w 260"/>
                    <a:gd name="T23" fmla="*/ 66 h 260"/>
                    <a:gd name="T24" fmla="*/ 170 w 260"/>
                    <a:gd name="T25" fmla="*/ 74 h 260"/>
                    <a:gd name="T26" fmla="*/ 170 w 260"/>
                    <a:gd name="T27" fmla="*/ 18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0" h="260">
                      <a:moveTo>
                        <a:pt x="130" y="0"/>
                      </a:moveTo>
                      <a:cubicBezTo>
                        <a:pt x="59" y="0"/>
                        <a:pt x="0" y="58"/>
                        <a:pt x="0" y="130"/>
                      </a:cubicBezTo>
                      <a:cubicBezTo>
                        <a:pt x="0" y="202"/>
                        <a:pt x="59" y="260"/>
                        <a:pt x="130" y="260"/>
                      </a:cubicBezTo>
                      <a:cubicBezTo>
                        <a:pt x="202" y="260"/>
                        <a:pt x="260" y="202"/>
                        <a:pt x="260" y="130"/>
                      </a:cubicBezTo>
                      <a:cubicBezTo>
                        <a:pt x="260" y="58"/>
                        <a:pt x="202" y="0"/>
                        <a:pt x="130" y="0"/>
                      </a:cubicBezTo>
                      <a:close/>
                      <a:moveTo>
                        <a:pt x="170" y="186"/>
                      </a:moveTo>
                      <a:cubicBezTo>
                        <a:pt x="170" y="190"/>
                        <a:pt x="167" y="194"/>
                        <a:pt x="162" y="194"/>
                      </a:cubicBezTo>
                      <a:cubicBezTo>
                        <a:pt x="98" y="194"/>
                        <a:pt x="98" y="194"/>
                        <a:pt x="98" y="194"/>
                      </a:cubicBezTo>
                      <a:cubicBezTo>
                        <a:pt x="94" y="194"/>
                        <a:pt x="90" y="190"/>
                        <a:pt x="90" y="186"/>
                      </a:cubicBezTo>
                      <a:cubicBezTo>
                        <a:pt x="90" y="74"/>
                        <a:pt x="90" y="74"/>
                        <a:pt x="90" y="74"/>
                      </a:cubicBezTo>
                      <a:cubicBezTo>
                        <a:pt x="90" y="70"/>
                        <a:pt x="94" y="66"/>
                        <a:pt x="98" y="66"/>
                      </a:cubicBezTo>
                      <a:cubicBezTo>
                        <a:pt x="162" y="66"/>
                        <a:pt x="162" y="66"/>
                        <a:pt x="162" y="66"/>
                      </a:cubicBezTo>
                      <a:cubicBezTo>
                        <a:pt x="167" y="66"/>
                        <a:pt x="170" y="70"/>
                        <a:pt x="170" y="74"/>
                      </a:cubicBezTo>
                      <a:lnTo>
                        <a:pt x="170" y="18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9" name="TextBox 78"/>
                <p:cNvSpPr txBox="1"/>
                <p:nvPr/>
              </p:nvSpPr>
              <p:spPr>
                <a:xfrm>
                  <a:off x="5323038" y="4187867"/>
                  <a:ext cx="1344828" cy="710466"/>
                </a:xfrm>
                <a:prstGeom prst="rect">
                  <a:avLst/>
                </a:prstGeom>
                <a:noFill/>
              </p:spPr>
              <p:txBody>
                <a:bodyPr wrap="square" lIns="186521" tIns="149217" rIns="186521" bIns="149217" rtlCol="0">
                  <a:spAutoFit/>
                </a:bodyPr>
                <a:lstStyle/>
                <a:p>
                  <a:pPr algn="ctr">
                    <a:lnSpc>
                      <a:spcPct val="90000"/>
                    </a:lnSpc>
                    <a:spcBef>
                      <a:spcPts val="816"/>
                    </a:spcBef>
                  </a:pPr>
                  <a:r>
                    <a:rPr lang="en-US" sz="2400" dirty="0">
                      <a:gradFill>
                        <a:gsLst>
                          <a:gs pos="1299">
                            <a:schemeClr val="tx1"/>
                          </a:gs>
                          <a:gs pos="69000">
                            <a:schemeClr val="tx1"/>
                          </a:gs>
                        </a:gsLst>
                        <a:lin ang="5400000" scaled="0"/>
                      </a:gradFill>
                    </a:rPr>
                    <a:t>Windows</a:t>
                  </a:r>
                  <a:br>
                    <a:rPr lang="en-US" sz="2400" dirty="0">
                      <a:gradFill>
                        <a:gsLst>
                          <a:gs pos="1299">
                            <a:schemeClr val="tx1"/>
                          </a:gs>
                          <a:gs pos="69000">
                            <a:schemeClr val="tx1"/>
                          </a:gs>
                        </a:gsLst>
                        <a:lin ang="5400000" scaled="0"/>
                      </a:gradFill>
                    </a:rPr>
                  </a:br>
                  <a:r>
                    <a:rPr lang="en-US" sz="2400" dirty="0">
                      <a:gradFill>
                        <a:gsLst>
                          <a:gs pos="1299">
                            <a:schemeClr val="tx1"/>
                          </a:gs>
                          <a:gs pos="69000">
                            <a:schemeClr val="tx1"/>
                          </a:gs>
                        </a:gsLst>
                        <a:lin ang="5400000" scaled="0"/>
                      </a:gradFill>
                    </a:rPr>
                    <a:t>Phone</a:t>
                  </a:r>
                </a:p>
              </p:txBody>
            </p:sp>
          </p:grpSp>
        </p:grpSp>
        <p:grpSp>
          <p:nvGrpSpPr>
            <p:cNvPr id="107" name="IoT"/>
            <p:cNvGrpSpPr/>
            <p:nvPr/>
          </p:nvGrpSpPr>
          <p:grpSpPr>
            <a:xfrm>
              <a:off x="2377980" y="3483747"/>
              <a:ext cx="1344828" cy="1394418"/>
              <a:chOff x="2320317" y="3717112"/>
              <a:chExt cx="1344828" cy="1394418"/>
            </a:xfrm>
          </p:grpSpPr>
          <p:grpSp>
            <p:nvGrpSpPr>
              <p:cNvPr id="85" name="Group 30"/>
              <p:cNvGrpSpPr>
                <a:grpSpLocks noChangeAspect="1"/>
              </p:cNvGrpSpPr>
              <p:nvPr/>
            </p:nvGrpSpPr>
            <p:grpSpPr bwMode="auto">
              <a:xfrm>
                <a:off x="2646894" y="3717112"/>
                <a:ext cx="691199" cy="690087"/>
                <a:chOff x="4056" y="923"/>
                <a:chExt cx="622" cy="621"/>
              </a:xfrm>
              <a:solidFill>
                <a:srgbClr val="FFB900"/>
              </a:solidFill>
            </p:grpSpPr>
            <p:sp>
              <p:nvSpPr>
                <p:cNvPr id="87" name="Freeform 31"/>
                <p:cNvSpPr>
                  <a:spLocks noEditPoints="1"/>
                </p:cNvSpPr>
                <p:nvPr/>
              </p:nvSpPr>
              <p:spPr bwMode="auto">
                <a:xfrm>
                  <a:off x="4289" y="1156"/>
                  <a:ext cx="156" cy="155"/>
                </a:xfrm>
                <a:custGeom>
                  <a:avLst/>
                  <a:gdLst>
                    <a:gd name="T0" fmla="*/ 32 w 65"/>
                    <a:gd name="T1" fmla="*/ 0 h 65"/>
                    <a:gd name="T2" fmla="*/ 0 w 65"/>
                    <a:gd name="T3" fmla="*/ 33 h 65"/>
                    <a:gd name="T4" fmla="*/ 32 w 65"/>
                    <a:gd name="T5" fmla="*/ 65 h 65"/>
                    <a:gd name="T6" fmla="*/ 65 w 65"/>
                    <a:gd name="T7" fmla="*/ 33 h 65"/>
                    <a:gd name="T8" fmla="*/ 32 w 65"/>
                    <a:gd name="T9" fmla="*/ 0 h 65"/>
                    <a:gd name="T10" fmla="*/ 32 w 65"/>
                    <a:gd name="T11" fmla="*/ 56 h 65"/>
                    <a:gd name="T12" fmla="*/ 9 w 65"/>
                    <a:gd name="T13" fmla="*/ 33 h 65"/>
                    <a:gd name="T14" fmla="*/ 32 w 65"/>
                    <a:gd name="T15" fmla="*/ 9 h 65"/>
                    <a:gd name="T16" fmla="*/ 56 w 65"/>
                    <a:gd name="T17" fmla="*/ 33 h 65"/>
                    <a:gd name="T18" fmla="*/ 32 w 65"/>
                    <a:gd name="T1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5">
                      <a:moveTo>
                        <a:pt x="32" y="0"/>
                      </a:moveTo>
                      <a:cubicBezTo>
                        <a:pt x="14" y="0"/>
                        <a:pt x="0" y="14"/>
                        <a:pt x="0" y="33"/>
                      </a:cubicBezTo>
                      <a:cubicBezTo>
                        <a:pt x="0" y="51"/>
                        <a:pt x="14" y="65"/>
                        <a:pt x="32" y="65"/>
                      </a:cubicBezTo>
                      <a:cubicBezTo>
                        <a:pt x="50" y="65"/>
                        <a:pt x="65" y="51"/>
                        <a:pt x="65" y="33"/>
                      </a:cubicBezTo>
                      <a:cubicBezTo>
                        <a:pt x="65" y="14"/>
                        <a:pt x="50" y="0"/>
                        <a:pt x="32" y="0"/>
                      </a:cubicBezTo>
                      <a:close/>
                      <a:moveTo>
                        <a:pt x="32" y="56"/>
                      </a:moveTo>
                      <a:cubicBezTo>
                        <a:pt x="19" y="56"/>
                        <a:pt x="9" y="46"/>
                        <a:pt x="9" y="33"/>
                      </a:cubicBezTo>
                      <a:cubicBezTo>
                        <a:pt x="9" y="20"/>
                        <a:pt x="19" y="9"/>
                        <a:pt x="32" y="9"/>
                      </a:cubicBezTo>
                      <a:cubicBezTo>
                        <a:pt x="45" y="9"/>
                        <a:pt x="56" y="20"/>
                        <a:pt x="56" y="33"/>
                      </a:cubicBezTo>
                      <a:cubicBezTo>
                        <a:pt x="56" y="46"/>
                        <a:pt x="45" y="56"/>
                        <a:pt x="32" y="5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8" name="Oval 32"/>
                <p:cNvSpPr>
                  <a:spLocks noChangeArrowheads="1"/>
                </p:cNvSpPr>
                <p:nvPr/>
              </p:nvSpPr>
              <p:spPr bwMode="auto">
                <a:xfrm>
                  <a:off x="4320" y="1187"/>
                  <a:ext cx="94" cy="93"/>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9" name="Freeform 33"/>
                <p:cNvSpPr>
                  <a:spLocks noEditPoints="1"/>
                </p:cNvSpPr>
                <p:nvPr/>
              </p:nvSpPr>
              <p:spPr bwMode="auto">
                <a:xfrm>
                  <a:off x="4056" y="923"/>
                  <a:ext cx="622" cy="621"/>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204 w 260"/>
                    <a:gd name="T11" fmla="*/ 138 h 260"/>
                    <a:gd name="T12" fmla="*/ 198 w 260"/>
                    <a:gd name="T13" fmla="*/ 134 h 260"/>
                    <a:gd name="T14" fmla="*/ 171 w 260"/>
                    <a:gd name="T15" fmla="*/ 134 h 260"/>
                    <a:gd name="T16" fmla="*/ 162 w 260"/>
                    <a:gd name="T17" fmla="*/ 155 h 260"/>
                    <a:gd name="T18" fmla="*/ 178 w 260"/>
                    <a:gd name="T19" fmla="*/ 171 h 260"/>
                    <a:gd name="T20" fmla="*/ 180 w 260"/>
                    <a:gd name="T21" fmla="*/ 171 h 260"/>
                    <a:gd name="T22" fmla="*/ 188 w 260"/>
                    <a:gd name="T23" fmla="*/ 179 h 260"/>
                    <a:gd name="T24" fmla="*/ 180 w 260"/>
                    <a:gd name="T25" fmla="*/ 187 h 260"/>
                    <a:gd name="T26" fmla="*/ 172 w 260"/>
                    <a:gd name="T27" fmla="*/ 179 h 260"/>
                    <a:gd name="T28" fmla="*/ 173 w 260"/>
                    <a:gd name="T29" fmla="*/ 177 h 260"/>
                    <a:gd name="T30" fmla="*/ 157 w 260"/>
                    <a:gd name="T31" fmla="*/ 161 h 260"/>
                    <a:gd name="T32" fmla="*/ 134 w 260"/>
                    <a:gd name="T33" fmla="*/ 170 h 260"/>
                    <a:gd name="T34" fmla="*/ 134 w 260"/>
                    <a:gd name="T35" fmla="*/ 205 h 260"/>
                    <a:gd name="T36" fmla="*/ 138 w 260"/>
                    <a:gd name="T37" fmla="*/ 212 h 260"/>
                    <a:gd name="T38" fmla="*/ 130 w 260"/>
                    <a:gd name="T39" fmla="*/ 220 h 260"/>
                    <a:gd name="T40" fmla="*/ 122 w 260"/>
                    <a:gd name="T41" fmla="*/ 212 h 260"/>
                    <a:gd name="T42" fmla="*/ 126 w 260"/>
                    <a:gd name="T43" fmla="*/ 205 h 260"/>
                    <a:gd name="T44" fmla="*/ 126 w 260"/>
                    <a:gd name="T45" fmla="*/ 170 h 260"/>
                    <a:gd name="T46" fmla="*/ 99 w 260"/>
                    <a:gd name="T47" fmla="*/ 155 h 260"/>
                    <a:gd name="T48" fmla="*/ 82 w 260"/>
                    <a:gd name="T49" fmla="*/ 172 h 260"/>
                    <a:gd name="T50" fmla="*/ 83 w 260"/>
                    <a:gd name="T51" fmla="*/ 174 h 260"/>
                    <a:gd name="T52" fmla="*/ 75 w 260"/>
                    <a:gd name="T53" fmla="*/ 182 h 260"/>
                    <a:gd name="T54" fmla="*/ 67 w 260"/>
                    <a:gd name="T55" fmla="*/ 174 h 260"/>
                    <a:gd name="T56" fmla="*/ 75 w 260"/>
                    <a:gd name="T57" fmla="*/ 166 h 260"/>
                    <a:gd name="T58" fmla="*/ 77 w 260"/>
                    <a:gd name="T59" fmla="*/ 166 h 260"/>
                    <a:gd name="T60" fmla="*/ 95 w 260"/>
                    <a:gd name="T61" fmla="*/ 149 h 260"/>
                    <a:gd name="T62" fmla="*/ 90 w 260"/>
                    <a:gd name="T63" fmla="*/ 130 h 260"/>
                    <a:gd name="T64" fmla="*/ 91 w 260"/>
                    <a:gd name="T65" fmla="*/ 119 h 260"/>
                    <a:gd name="T66" fmla="*/ 60 w 260"/>
                    <a:gd name="T67" fmla="*/ 106 h 260"/>
                    <a:gd name="T68" fmla="*/ 55 w 260"/>
                    <a:gd name="T69" fmla="*/ 108 h 260"/>
                    <a:gd name="T70" fmla="*/ 47 w 260"/>
                    <a:gd name="T71" fmla="*/ 100 h 260"/>
                    <a:gd name="T72" fmla="*/ 55 w 260"/>
                    <a:gd name="T73" fmla="*/ 92 h 260"/>
                    <a:gd name="T74" fmla="*/ 62 w 260"/>
                    <a:gd name="T75" fmla="*/ 99 h 260"/>
                    <a:gd name="T76" fmla="*/ 94 w 260"/>
                    <a:gd name="T77" fmla="*/ 111 h 260"/>
                    <a:gd name="T78" fmla="*/ 126 w 260"/>
                    <a:gd name="T79" fmla="*/ 89 h 260"/>
                    <a:gd name="T80" fmla="*/ 126 w 260"/>
                    <a:gd name="T81" fmla="*/ 55 h 260"/>
                    <a:gd name="T82" fmla="*/ 122 w 260"/>
                    <a:gd name="T83" fmla="*/ 48 h 260"/>
                    <a:gd name="T84" fmla="*/ 130 w 260"/>
                    <a:gd name="T85" fmla="*/ 40 h 260"/>
                    <a:gd name="T86" fmla="*/ 138 w 260"/>
                    <a:gd name="T87" fmla="*/ 48 h 260"/>
                    <a:gd name="T88" fmla="*/ 134 w 260"/>
                    <a:gd name="T89" fmla="*/ 55 h 260"/>
                    <a:gd name="T90" fmla="*/ 134 w 260"/>
                    <a:gd name="T91" fmla="*/ 89 h 260"/>
                    <a:gd name="T92" fmla="*/ 159 w 260"/>
                    <a:gd name="T93" fmla="*/ 101 h 260"/>
                    <a:gd name="T94" fmla="*/ 193 w 260"/>
                    <a:gd name="T95" fmla="*/ 66 h 260"/>
                    <a:gd name="T96" fmla="*/ 193 w 260"/>
                    <a:gd name="T97" fmla="*/ 64 h 260"/>
                    <a:gd name="T98" fmla="*/ 201 w 260"/>
                    <a:gd name="T99" fmla="*/ 56 h 260"/>
                    <a:gd name="T100" fmla="*/ 209 w 260"/>
                    <a:gd name="T101" fmla="*/ 64 h 260"/>
                    <a:gd name="T102" fmla="*/ 201 w 260"/>
                    <a:gd name="T103" fmla="*/ 72 h 260"/>
                    <a:gd name="T104" fmla="*/ 199 w 260"/>
                    <a:gd name="T105" fmla="*/ 72 h 260"/>
                    <a:gd name="T106" fmla="*/ 164 w 260"/>
                    <a:gd name="T107" fmla="*/ 107 h 260"/>
                    <a:gd name="T108" fmla="*/ 171 w 260"/>
                    <a:gd name="T109" fmla="*/ 126 h 260"/>
                    <a:gd name="T110" fmla="*/ 198 w 260"/>
                    <a:gd name="T111" fmla="*/ 126 h 260"/>
                    <a:gd name="T112" fmla="*/ 204 w 260"/>
                    <a:gd name="T113" fmla="*/ 122 h 260"/>
                    <a:gd name="T114" fmla="*/ 212 w 260"/>
                    <a:gd name="T115" fmla="*/ 130 h 260"/>
                    <a:gd name="T116" fmla="*/ 204 w 260"/>
                    <a:gd name="T117" fmla="*/ 13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0" h="260">
                      <a:moveTo>
                        <a:pt x="130" y="0"/>
                      </a:moveTo>
                      <a:cubicBezTo>
                        <a:pt x="58" y="0"/>
                        <a:pt x="0" y="58"/>
                        <a:pt x="0" y="130"/>
                      </a:cubicBezTo>
                      <a:cubicBezTo>
                        <a:pt x="0" y="202"/>
                        <a:pt x="58" y="260"/>
                        <a:pt x="130" y="260"/>
                      </a:cubicBezTo>
                      <a:cubicBezTo>
                        <a:pt x="201" y="260"/>
                        <a:pt x="260" y="202"/>
                        <a:pt x="260" y="130"/>
                      </a:cubicBezTo>
                      <a:cubicBezTo>
                        <a:pt x="260" y="58"/>
                        <a:pt x="201" y="0"/>
                        <a:pt x="130" y="0"/>
                      </a:cubicBezTo>
                      <a:close/>
                      <a:moveTo>
                        <a:pt x="204" y="138"/>
                      </a:moveTo>
                      <a:cubicBezTo>
                        <a:pt x="201" y="138"/>
                        <a:pt x="199" y="136"/>
                        <a:pt x="198" y="134"/>
                      </a:cubicBezTo>
                      <a:cubicBezTo>
                        <a:pt x="171" y="134"/>
                        <a:pt x="171" y="134"/>
                        <a:pt x="171" y="134"/>
                      </a:cubicBezTo>
                      <a:cubicBezTo>
                        <a:pt x="170" y="142"/>
                        <a:pt x="167" y="149"/>
                        <a:pt x="162" y="155"/>
                      </a:cubicBezTo>
                      <a:cubicBezTo>
                        <a:pt x="178" y="171"/>
                        <a:pt x="178" y="171"/>
                        <a:pt x="178" y="171"/>
                      </a:cubicBezTo>
                      <a:cubicBezTo>
                        <a:pt x="179" y="171"/>
                        <a:pt x="180" y="171"/>
                        <a:pt x="180" y="171"/>
                      </a:cubicBezTo>
                      <a:cubicBezTo>
                        <a:pt x="185" y="171"/>
                        <a:pt x="188" y="174"/>
                        <a:pt x="188" y="179"/>
                      </a:cubicBezTo>
                      <a:cubicBezTo>
                        <a:pt x="188" y="183"/>
                        <a:pt x="185" y="187"/>
                        <a:pt x="180" y="187"/>
                      </a:cubicBezTo>
                      <a:cubicBezTo>
                        <a:pt x="176" y="187"/>
                        <a:pt x="172" y="183"/>
                        <a:pt x="172" y="179"/>
                      </a:cubicBezTo>
                      <a:cubicBezTo>
                        <a:pt x="172" y="178"/>
                        <a:pt x="172" y="177"/>
                        <a:pt x="173" y="177"/>
                      </a:cubicBezTo>
                      <a:cubicBezTo>
                        <a:pt x="157" y="161"/>
                        <a:pt x="157" y="161"/>
                        <a:pt x="157" y="161"/>
                      </a:cubicBezTo>
                      <a:cubicBezTo>
                        <a:pt x="150" y="166"/>
                        <a:pt x="143" y="169"/>
                        <a:pt x="134" y="170"/>
                      </a:cubicBezTo>
                      <a:cubicBezTo>
                        <a:pt x="134" y="205"/>
                        <a:pt x="134" y="205"/>
                        <a:pt x="134" y="205"/>
                      </a:cubicBezTo>
                      <a:cubicBezTo>
                        <a:pt x="137" y="206"/>
                        <a:pt x="138" y="209"/>
                        <a:pt x="138" y="212"/>
                      </a:cubicBezTo>
                      <a:cubicBezTo>
                        <a:pt x="138" y="216"/>
                        <a:pt x="135" y="220"/>
                        <a:pt x="130" y="220"/>
                      </a:cubicBezTo>
                      <a:cubicBezTo>
                        <a:pt x="126" y="220"/>
                        <a:pt x="122" y="216"/>
                        <a:pt x="122" y="212"/>
                      </a:cubicBezTo>
                      <a:cubicBezTo>
                        <a:pt x="122" y="209"/>
                        <a:pt x="124" y="206"/>
                        <a:pt x="126" y="205"/>
                      </a:cubicBezTo>
                      <a:cubicBezTo>
                        <a:pt x="126" y="170"/>
                        <a:pt x="126" y="170"/>
                        <a:pt x="126" y="170"/>
                      </a:cubicBezTo>
                      <a:cubicBezTo>
                        <a:pt x="115" y="169"/>
                        <a:pt x="106" y="163"/>
                        <a:pt x="99" y="155"/>
                      </a:cubicBezTo>
                      <a:cubicBezTo>
                        <a:pt x="82" y="172"/>
                        <a:pt x="82" y="172"/>
                        <a:pt x="82" y="172"/>
                      </a:cubicBezTo>
                      <a:cubicBezTo>
                        <a:pt x="82" y="173"/>
                        <a:pt x="83" y="173"/>
                        <a:pt x="83" y="174"/>
                      </a:cubicBezTo>
                      <a:cubicBezTo>
                        <a:pt x="83" y="179"/>
                        <a:pt x="79" y="182"/>
                        <a:pt x="75" y="182"/>
                      </a:cubicBezTo>
                      <a:cubicBezTo>
                        <a:pt x="70" y="182"/>
                        <a:pt x="67" y="179"/>
                        <a:pt x="67" y="174"/>
                      </a:cubicBezTo>
                      <a:cubicBezTo>
                        <a:pt x="67" y="170"/>
                        <a:pt x="70" y="166"/>
                        <a:pt x="75" y="166"/>
                      </a:cubicBezTo>
                      <a:cubicBezTo>
                        <a:pt x="75" y="166"/>
                        <a:pt x="76" y="166"/>
                        <a:pt x="77" y="166"/>
                      </a:cubicBezTo>
                      <a:cubicBezTo>
                        <a:pt x="95" y="149"/>
                        <a:pt x="95" y="149"/>
                        <a:pt x="95" y="149"/>
                      </a:cubicBezTo>
                      <a:cubicBezTo>
                        <a:pt x="91" y="143"/>
                        <a:pt x="90" y="136"/>
                        <a:pt x="90" y="130"/>
                      </a:cubicBezTo>
                      <a:cubicBezTo>
                        <a:pt x="90" y="126"/>
                        <a:pt x="90" y="122"/>
                        <a:pt x="91" y="119"/>
                      </a:cubicBezTo>
                      <a:cubicBezTo>
                        <a:pt x="60" y="106"/>
                        <a:pt x="60" y="106"/>
                        <a:pt x="60" y="106"/>
                      </a:cubicBezTo>
                      <a:cubicBezTo>
                        <a:pt x="58" y="107"/>
                        <a:pt x="56" y="108"/>
                        <a:pt x="55" y="108"/>
                      </a:cubicBezTo>
                      <a:cubicBezTo>
                        <a:pt x="50" y="108"/>
                        <a:pt x="47" y="104"/>
                        <a:pt x="47" y="100"/>
                      </a:cubicBezTo>
                      <a:cubicBezTo>
                        <a:pt x="47" y="95"/>
                        <a:pt x="50" y="92"/>
                        <a:pt x="55" y="92"/>
                      </a:cubicBezTo>
                      <a:cubicBezTo>
                        <a:pt x="59" y="92"/>
                        <a:pt x="62" y="95"/>
                        <a:pt x="62" y="99"/>
                      </a:cubicBezTo>
                      <a:cubicBezTo>
                        <a:pt x="94" y="111"/>
                        <a:pt x="94" y="111"/>
                        <a:pt x="94" y="111"/>
                      </a:cubicBezTo>
                      <a:cubicBezTo>
                        <a:pt x="100" y="99"/>
                        <a:pt x="112" y="90"/>
                        <a:pt x="126" y="89"/>
                      </a:cubicBezTo>
                      <a:cubicBezTo>
                        <a:pt x="126" y="55"/>
                        <a:pt x="126" y="55"/>
                        <a:pt x="126" y="55"/>
                      </a:cubicBezTo>
                      <a:cubicBezTo>
                        <a:pt x="124" y="54"/>
                        <a:pt x="122" y="51"/>
                        <a:pt x="122" y="48"/>
                      </a:cubicBezTo>
                      <a:cubicBezTo>
                        <a:pt x="122" y="44"/>
                        <a:pt x="126" y="40"/>
                        <a:pt x="130" y="40"/>
                      </a:cubicBezTo>
                      <a:cubicBezTo>
                        <a:pt x="135" y="40"/>
                        <a:pt x="138" y="44"/>
                        <a:pt x="138" y="48"/>
                      </a:cubicBezTo>
                      <a:cubicBezTo>
                        <a:pt x="138" y="51"/>
                        <a:pt x="137" y="54"/>
                        <a:pt x="134" y="55"/>
                      </a:cubicBezTo>
                      <a:cubicBezTo>
                        <a:pt x="134" y="89"/>
                        <a:pt x="134" y="89"/>
                        <a:pt x="134" y="89"/>
                      </a:cubicBezTo>
                      <a:cubicBezTo>
                        <a:pt x="144" y="90"/>
                        <a:pt x="153" y="94"/>
                        <a:pt x="159" y="101"/>
                      </a:cubicBezTo>
                      <a:cubicBezTo>
                        <a:pt x="193" y="66"/>
                        <a:pt x="193" y="66"/>
                        <a:pt x="193" y="66"/>
                      </a:cubicBezTo>
                      <a:cubicBezTo>
                        <a:pt x="193" y="66"/>
                        <a:pt x="193" y="65"/>
                        <a:pt x="193" y="64"/>
                      </a:cubicBezTo>
                      <a:cubicBezTo>
                        <a:pt x="193" y="60"/>
                        <a:pt x="197" y="56"/>
                        <a:pt x="201" y="56"/>
                      </a:cubicBezTo>
                      <a:cubicBezTo>
                        <a:pt x="206" y="56"/>
                        <a:pt x="209" y="60"/>
                        <a:pt x="209" y="64"/>
                      </a:cubicBezTo>
                      <a:cubicBezTo>
                        <a:pt x="209" y="69"/>
                        <a:pt x="206" y="72"/>
                        <a:pt x="201" y="72"/>
                      </a:cubicBezTo>
                      <a:cubicBezTo>
                        <a:pt x="200" y="72"/>
                        <a:pt x="200" y="72"/>
                        <a:pt x="199" y="72"/>
                      </a:cubicBezTo>
                      <a:cubicBezTo>
                        <a:pt x="164" y="107"/>
                        <a:pt x="164" y="107"/>
                        <a:pt x="164" y="107"/>
                      </a:cubicBezTo>
                      <a:cubicBezTo>
                        <a:pt x="168" y="112"/>
                        <a:pt x="170" y="119"/>
                        <a:pt x="171" y="126"/>
                      </a:cubicBezTo>
                      <a:cubicBezTo>
                        <a:pt x="198" y="126"/>
                        <a:pt x="198" y="126"/>
                        <a:pt x="198" y="126"/>
                      </a:cubicBezTo>
                      <a:cubicBezTo>
                        <a:pt x="199" y="123"/>
                        <a:pt x="201" y="122"/>
                        <a:pt x="204" y="122"/>
                      </a:cubicBezTo>
                      <a:cubicBezTo>
                        <a:pt x="209" y="122"/>
                        <a:pt x="212" y="125"/>
                        <a:pt x="212" y="130"/>
                      </a:cubicBezTo>
                      <a:cubicBezTo>
                        <a:pt x="212" y="134"/>
                        <a:pt x="209" y="138"/>
                        <a:pt x="204" y="138"/>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104" name="TextBox 103"/>
              <p:cNvSpPr txBox="1"/>
              <p:nvPr/>
            </p:nvSpPr>
            <p:spPr>
              <a:xfrm>
                <a:off x="2320317" y="4401064"/>
                <a:ext cx="1344828" cy="710466"/>
              </a:xfrm>
              <a:prstGeom prst="rect">
                <a:avLst/>
              </a:prstGeom>
              <a:noFill/>
            </p:spPr>
            <p:txBody>
              <a:bodyPr wrap="square" lIns="186521" tIns="149217" rIns="186521" bIns="149217" rtlCol="0">
                <a:spAutoFit/>
              </a:bodyPr>
              <a:lstStyle>
                <a:defPPr>
                  <a:defRPr lang="en-US"/>
                </a:defPPr>
                <a:lvl1pPr algn="ctr">
                  <a:lnSpc>
                    <a:spcPct val="90000"/>
                  </a:lnSpc>
                  <a:spcBef>
                    <a:spcPts val="816"/>
                  </a:spcBef>
                  <a:defRPr sz="2400">
                    <a:solidFill>
                      <a:srgbClr val="525252"/>
                    </a:solidFill>
                  </a:defRPr>
                </a:lvl1pPr>
              </a:lstStyle>
              <a:p>
                <a:r>
                  <a:rPr lang="en-US" dirty="0">
                    <a:gradFill>
                      <a:gsLst>
                        <a:gs pos="1299">
                          <a:schemeClr val="tx1"/>
                        </a:gs>
                        <a:gs pos="69000">
                          <a:schemeClr val="tx1"/>
                        </a:gs>
                      </a:gsLst>
                      <a:lin ang="5400000" scaled="0"/>
                    </a:gradFill>
                  </a:rPr>
                  <a:t>Internet of</a:t>
                </a:r>
                <a:br>
                  <a:rPr lang="en-US" dirty="0">
                    <a:gradFill>
                      <a:gsLst>
                        <a:gs pos="1299">
                          <a:schemeClr val="tx1"/>
                        </a:gs>
                        <a:gs pos="69000">
                          <a:schemeClr val="tx1"/>
                        </a:gs>
                      </a:gsLst>
                      <a:lin ang="5400000" scaled="0"/>
                    </a:gradFill>
                  </a:rPr>
                </a:br>
                <a:r>
                  <a:rPr lang="en-US" dirty="0">
                    <a:gradFill>
                      <a:gsLst>
                        <a:gs pos="1299">
                          <a:schemeClr val="tx1"/>
                        </a:gs>
                        <a:gs pos="69000">
                          <a:schemeClr val="tx1"/>
                        </a:gs>
                      </a:gsLst>
                      <a:lin ang="5400000" scaled="0"/>
                    </a:gradFill>
                  </a:rPr>
                  <a:t>things</a:t>
                </a:r>
              </a:p>
            </p:txBody>
          </p:sp>
        </p:grpSp>
        <p:grpSp>
          <p:nvGrpSpPr>
            <p:cNvPr id="108" name="HoloLens"/>
            <p:cNvGrpSpPr/>
            <p:nvPr/>
          </p:nvGrpSpPr>
          <p:grpSpPr>
            <a:xfrm>
              <a:off x="3894455" y="3482636"/>
              <a:ext cx="1344828" cy="1159608"/>
              <a:chOff x="3942219" y="3716001"/>
              <a:chExt cx="1344828" cy="1159608"/>
            </a:xfrm>
          </p:grpSpPr>
          <p:grpSp>
            <p:nvGrpSpPr>
              <p:cNvPr id="91" name="Group 36"/>
              <p:cNvGrpSpPr>
                <a:grpSpLocks noChangeAspect="1"/>
              </p:cNvGrpSpPr>
              <p:nvPr/>
            </p:nvGrpSpPr>
            <p:grpSpPr bwMode="auto">
              <a:xfrm>
                <a:off x="4271361" y="3716001"/>
                <a:ext cx="692309" cy="691198"/>
                <a:chOff x="2607" y="2301"/>
                <a:chExt cx="623" cy="622"/>
              </a:xfrm>
              <a:solidFill>
                <a:srgbClr val="FFB900"/>
              </a:solidFill>
            </p:grpSpPr>
            <p:sp>
              <p:nvSpPr>
                <p:cNvPr id="93" name="Freeform 37"/>
                <p:cNvSpPr>
                  <a:spLocks noEditPoints="1"/>
                </p:cNvSpPr>
                <p:nvPr/>
              </p:nvSpPr>
              <p:spPr bwMode="auto">
                <a:xfrm>
                  <a:off x="2607" y="2301"/>
                  <a:ext cx="623" cy="622"/>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210 w 260"/>
                    <a:gd name="T11" fmla="*/ 145 h 260"/>
                    <a:gd name="T12" fmla="*/ 199 w 260"/>
                    <a:gd name="T13" fmla="*/ 162 h 260"/>
                    <a:gd name="T14" fmla="*/ 149 w 260"/>
                    <a:gd name="T15" fmla="*/ 178 h 260"/>
                    <a:gd name="T16" fmla="*/ 142 w 260"/>
                    <a:gd name="T17" fmla="*/ 177 h 260"/>
                    <a:gd name="T18" fmla="*/ 142 w 260"/>
                    <a:gd name="T19" fmla="*/ 177 h 260"/>
                    <a:gd name="T20" fmla="*/ 117 w 260"/>
                    <a:gd name="T21" fmla="*/ 177 h 260"/>
                    <a:gd name="T22" fmla="*/ 117 w 260"/>
                    <a:gd name="T23" fmla="*/ 177 h 260"/>
                    <a:gd name="T24" fmla="*/ 60 w 260"/>
                    <a:gd name="T25" fmla="*/ 162 h 260"/>
                    <a:gd name="T26" fmla="*/ 49 w 260"/>
                    <a:gd name="T27" fmla="*/ 145 h 260"/>
                    <a:gd name="T28" fmla="*/ 36 w 260"/>
                    <a:gd name="T29" fmla="*/ 136 h 260"/>
                    <a:gd name="T30" fmla="*/ 35 w 260"/>
                    <a:gd name="T31" fmla="*/ 102 h 260"/>
                    <a:gd name="T32" fmla="*/ 130 w 260"/>
                    <a:gd name="T33" fmla="*/ 82 h 260"/>
                    <a:gd name="T34" fmla="*/ 224 w 260"/>
                    <a:gd name="T35" fmla="*/ 102 h 260"/>
                    <a:gd name="T36" fmla="*/ 224 w 260"/>
                    <a:gd name="T37" fmla="*/ 102 h 260"/>
                    <a:gd name="T38" fmla="*/ 223 w 260"/>
                    <a:gd name="T39" fmla="*/ 136 h 260"/>
                    <a:gd name="T40" fmla="*/ 210 w 260"/>
                    <a:gd name="T41" fmla="*/ 14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0" h="260">
                      <a:moveTo>
                        <a:pt x="130" y="0"/>
                      </a:moveTo>
                      <a:cubicBezTo>
                        <a:pt x="58" y="0"/>
                        <a:pt x="0" y="58"/>
                        <a:pt x="0" y="130"/>
                      </a:cubicBezTo>
                      <a:cubicBezTo>
                        <a:pt x="0" y="202"/>
                        <a:pt x="58" y="260"/>
                        <a:pt x="130" y="260"/>
                      </a:cubicBezTo>
                      <a:cubicBezTo>
                        <a:pt x="201" y="260"/>
                        <a:pt x="260" y="202"/>
                        <a:pt x="260" y="130"/>
                      </a:cubicBezTo>
                      <a:cubicBezTo>
                        <a:pt x="260" y="58"/>
                        <a:pt x="201" y="0"/>
                        <a:pt x="130" y="0"/>
                      </a:cubicBezTo>
                      <a:close/>
                      <a:moveTo>
                        <a:pt x="210" y="145"/>
                      </a:moveTo>
                      <a:cubicBezTo>
                        <a:pt x="209" y="149"/>
                        <a:pt x="207" y="155"/>
                        <a:pt x="199" y="162"/>
                      </a:cubicBezTo>
                      <a:cubicBezTo>
                        <a:pt x="189" y="172"/>
                        <a:pt x="163" y="178"/>
                        <a:pt x="149" y="178"/>
                      </a:cubicBezTo>
                      <a:cubicBezTo>
                        <a:pt x="146" y="178"/>
                        <a:pt x="143" y="178"/>
                        <a:pt x="142" y="177"/>
                      </a:cubicBezTo>
                      <a:cubicBezTo>
                        <a:pt x="142" y="177"/>
                        <a:pt x="142" y="177"/>
                        <a:pt x="142" y="177"/>
                      </a:cubicBezTo>
                      <a:cubicBezTo>
                        <a:pt x="130" y="167"/>
                        <a:pt x="129" y="167"/>
                        <a:pt x="117" y="177"/>
                      </a:cubicBezTo>
                      <a:cubicBezTo>
                        <a:pt x="117" y="177"/>
                        <a:pt x="117" y="177"/>
                        <a:pt x="117" y="177"/>
                      </a:cubicBezTo>
                      <a:cubicBezTo>
                        <a:pt x="111" y="181"/>
                        <a:pt x="72" y="174"/>
                        <a:pt x="60" y="162"/>
                      </a:cubicBezTo>
                      <a:cubicBezTo>
                        <a:pt x="52" y="155"/>
                        <a:pt x="50" y="149"/>
                        <a:pt x="49" y="145"/>
                      </a:cubicBezTo>
                      <a:cubicBezTo>
                        <a:pt x="44" y="143"/>
                        <a:pt x="38" y="141"/>
                        <a:pt x="36" y="136"/>
                      </a:cubicBezTo>
                      <a:cubicBezTo>
                        <a:pt x="34" y="126"/>
                        <a:pt x="33" y="114"/>
                        <a:pt x="35" y="102"/>
                      </a:cubicBezTo>
                      <a:cubicBezTo>
                        <a:pt x="38" y="84"/>
                        <a:pt x="102" y="82"/>
                        <a:pt x="130" y="82"/>
                      </a:cubicBezTo>
                      <a:cubicBezTo>
                        <a:pt x="157" y="82"/>
                        <a:pt x="221" y="84"/>
                        <a:pt x="224" y="102"/>
                      </a:cubicBezTo>
                      <a:cubicBezTo>
                        <a:pt x="224" y="102"/>
                        <a:pt x="224" y="102"/>
                        <a:pt x="224" y="102"/>
                      </a:cubicBezTo>
                      <a:cubicBezTo>
                        <a:pt x="226" y="114"/>
                        <a:pt x="225" y="126"/>
                        <a:pt x="223" y="136"/>
                      </a:cubicBezTo>
                      <a:cubicBezTo>
                        <a:pt x="222" y="141"/>
                        <a:pt x="215" y="143"/>
                        <a:pt x="210" y="145"/>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r>
                    <a:rPr lang="en-US" sz="2448" dirty="0"/>
                    <a:t> </a:t>
                  </a:r>
                </a:p>
              </p:txBody>
            </p:sp>
            <p:sp>
              <p:nvSpPr>
                <p:cNvPr id="94" name="Freeform 38"/>
                <p:cNvSpPr>
                  <a:spLocks noEditPoints="1"/>
                </p:cNvSpPr>
                <p:nvPr/>
              </p:nvSpPr>
              <p:spPr bwMode="auto">
                <a:xfrm>
                  <a:off x="2709" y="2516"/>
                  <a:ext cx="418" cy="194"/>
                </a:xfrm>
                <a:custGeom>
                  <a:avLst/>
                  <a:gdLst>
                    <a:gd name="T0" fmla="*/ 174 w 175"/>
                    <a:gd name="T1" fmla="*/ 14 h 81"/>
                    <a:gd name="T2" fmla="*/ 88 w 175"/>
                    <a:gd name="T3" fmla="*/ 0 h 81"/>
                    <a:gd name="T4" fmla="*/ 87 w 175"/>
                    <a:gd name="T5" fmla="*/ 0 h 81"/>
                    <a:gd name="T6" fmla="*/ 1 w 175"/>
                    <a:gd name="T7" fmla="*/ 14 h 81"/>
                    <a:gd name="T8" fmla="*/ 2 w 175"/>
                    <a:gd name="T9" fmla="*/ 44 h 81"/>
                    <a:gd name="T10" fmla="*/ 11 w 175"/>
                    <a:gd name="T11" fmla="*/ 47 h 81"/>
                    <a:gd name="T12" fmla="*/ 14 w 175"/>
                    <a:gd name="T13" fmla="*/ 48 h 81"/>
                    <a:gd name="T14" fmla="*/ 14 w 175"/>
                    <a:gd name="T15" fmla="*/ 51 h 81"/>
                    <a:gd name="T16" fmla="*/ 23 w 175"/>
                    <a:gd name="T17" fmla="*/ 66 h 81"/>
                    <a:gd name="T18" fmla="*/ 71 w 175"/>
                    <a:gd name="T19" fmla="*/ 80 h 81"/>
                    <a:gd name="T20" fmla="*/ 104 w 175"/>
                    <a:gd name="T21" fmla="*/ 80 h 81"/>
                    <a:gd name="T22" fmla="*/ 152 w 175"/>
                    <a:gd name="T23" fmla="*/ 66 h 81"/>
                    <a:gd name="T24" fmla="*/ 161 w 175"/>
                    <a:gd name="T25" fmla="*/ 51 h 81"/>
                    <a:gd name="T26" fmla="*/ 161 w 175"/>
                    <a:gd name="T27" fmla="*/ 48 h 81"/>
                    <a:gd name="T28" fmla="*/ 164 w 175"/>
                    <a:gd name="T29" fmla="*/ 47 h 81"/>
                    <a:gd name="T30" fmla="*/ 173 w 175"/>
                    <a:gd name="T31" fmla="*/ 44 h 81"/>
                    <a:gd name="T32" fmla="*/ 174 w 175"/>
                    <a:gd name="T33" fmla="*/ 14 h 81"/>
                    <a:gd name="T34" fmla="*/ 135 w 175"/>
                    <a:gd name="T35" fmla="*/ 14 h 81"/>
                    <a:gd name="T36" fmla="*/ 139 w 175"/>
                    <a:gd name="T37" fmla="*/ 18 h 81"/>
                    <a:gd name="T38" fmla="*/ 135 w 175"/>
                    <a:gd name="T39" fmla="*/ 22 h 81"/>
                    <a:gd name="T40" fmla="*/ 131 w 175"/>
                    <a:gd name="T41" fmla="*/ 18 h 81"/>
                    <a:gd name="T42" fmla="*/ 135 w 175"/>
                    <a:gd name="T43" fmla="*/ 14 h 81"/>
                    <a:gd name="T44" fmla="*/ 38 w 175"/>
                    <a:gd name="T45" fmla="*/ 14 h 81"/>
                    <a:gd name="T46" fmla="*/ 42 w 175"/>
                    <a:gd name="T47" fmla="*/ 18 h 81"/>
                    <a:gd name="T48" fmla="*/ 38 w 175"/>
                    <a:gd name="T49" fmla="*/ 22 h 81"/>
                    <a:gd name="T50" fmla="*/ 34 w 175"/>
                    <a:gd name="T51" fmla="*/ 18 h 81"/>
                    <a:gd name="T52" fmla="*/ 38 w 175"/>
                    <a:gd name="T53" fmla="*/ 14 h 81"/>
                    <a:gd name="T54" fmla="*/ 23 w 175"/>
                    <a:gd name="T55" fmla="*/ 24 h 81"/>
                    <a:gd name="T56" fmla="*/ 19 w 175"/>
                    <a:gd name="T57" fmla="*/ 20 h 81"/>
                    <a:gd name="T58" fmla="*/ 23 w 175"/>
                    <a:gd name="T59" fmla="*/ 16 h 81"/>
                    <a:gd name="T60" fmla="*/ 27 w 175"/>
                    <a:gd name="T61" fmla="*/ 20 h 81"/>
                    <a:gd name="T62" fmla="*/ 23 w 175"/>
                    <a:gd name="T63" fmla="*/ 24 h 81"/>
                    <a:gd name="T64" fmla="*/ 146 w 175"/>
                    <a:gd name="T65" fmla="*/ 41 h 81"/>
                    <a:gd name="T66" fmla="*/ 145 w 175"/>
                    <a:gd name="T67" fmla="*/ 41 h 81"/>
                    <a:gd name="T68" fmla="*/ 30 w 175"/>
                    <a:gd name="T69" fmla="*/ 41 h 81"/>
                    <a:gd name="T70" fmla="*/ 28 w 175"/>
                    <a:gd name="T71" fmla="*/ 39 h 81"/>
                    <a:gd name="T72" fmla="*/ 29 w 175"/>
                    <a:gd name="T73" fmla="*/ 37 h 81"/>
                    <a:gd name="T74" fmla="*/ 146 w 175"/>
                    <a:gd name="T75" fmla="*/ 37 h 81"/>
                    <a:gd name="T76" fmla="*/ 147 w 175"/>
                    <a:gd name="T77" fmla="*/ 39 h 81"/>
                    <a:gd name="T78" fmla="*/ 146 w 175"/>
                    <a:gd name="T79" fmla="*/ 41 h 81"/>
                    <a:gd name="T80" fmla="*/ 150 w 175"/>
                    <a:gd name="T81" fmla="*/ 24 h 81"/>
                    <a:gd name="T82" fmla="*/ 146 w 175"/>
                    <a:gd name="T83" fmla="*/ 20 h 81"/>
                    <a:gd name="T84" fmla="*/ 150 w 175"/>
                    <a:gd name="T85" fmla="*/ 16 h 81"/>
                    <a:gd name="T86" fmla="*/ 154 w 175"/>
                    <a:gd name="T87" fmla="*/ 20 h 81"/>
                    <a:gd name="T88" fmla="*/ 150 w 175"/>
                    <a:gd name="T89" fmla="*/ 2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 h="81">
                      <a:moveTo>
                        <a:pt x="174" y="14"/>
                      </a:moveTo>
                      <a:cubicBezTo>
                        <a:pt x="173" y="6"/>
                        <a:pt x="133" y="0"/>
                        <a:pt x="88" y="0"/>
                      </a:cubicBezTo>
                      <a:cubicBezTo>
                        <a:pt x="88" y="0"/>
                        <a:pt x="87" y="0"/>
                        <a:pt x="87" y="0"/>
                      </a:cubicBezTo>
                      <a:cubicBezTo>
                        <a:pt x="42" y="0"/>
                        <a:pt x="2" y="6"/>
                        <a:pt x="1" y="14"/>
                      </a:cubicBezTo>
                      <a:cubicBezTo>
                        <a:pt x="0" y="24"/>
                        <a:pt x="0" y="35"/>
                        <a:pt x="2" y="44"/>
                      </a:cubicBezTo>
                      <a:cubicBezTo>
                        <a:pt x="3" y="45"/>
                        <a:pt x="7" y="47"/>
                        <a:pt x="11" y="47"/>
                      </a:cubicBezTo>
                      <a:cubicBezTo>
                        <a:pt x="14" y="48"/>
                        <a:pt x="14" y="48"/>
                        <a:pt x="14" y="48"/>
                      </a:cubicBezTo>
                      <a:cubicBezTo>
                        <a:pt x="14" y="51"/>
                        <a:pt x="14" y="51"/>
                        <a:pt x="14" y="51"/>
                      </a:cubicBezTo>
                      <a:cubicBezTo>
                        <a:pt x="14" y="52"/>
                        <a:pt x="15" y="58"/>
                        <a:pt x="23" y="66"/>
                      </a:cubicBezTo>
                      <a:cubicBezTo>
                        <a:pt x="34" y="77"/>
                        <a:pt x="65" y="81"/>
                        <a:pt x="71" y="80"/>
                      </a:cubicBezTo>
                      <a:cubicBezTo>
                        <a:pt x="85" y="69"/>
                        <a:pt x="90" y="69"/>
                        <a:pt x="104" y="80"/>
                      </a:cubicBezTo>
                      <a:cubicBezTo>
                        <a:pt x="110" y="81"/>
                        <a:pt x="141" y="77"/>
                        <a:pt x="152" y="66"/>
                      </a:cubicBezTo>
                      <a:cubicBezTo>
                        <a:pt x="161" y="58"/>
                        <a:pt x="161" y="52"/>
                        <a:pt x="161" y="51"/>
                      </a:cubicBezTo>
                      <a:cubicBezTo>
                        <a:pt x="161" y="48"/>
                        <a:pt x="161" y="48"/>
                        <a:pt x="161" y="48"/>
                      </a:cubicBezTo>
                      <a:cubicBezTo>
                        <a:pt x="164" y="47"/>
                        <a:pt x="164" y="47"/>
                        <a:pt x="164" y="47"/>
                      </a:cubicBezTo>
                      <a:cubicBezTo>
                        <a:pt x="168" y="47"/>
                        <a:pt x="172" y="45"/>
                        <a:pt x="173" y="44"/>
                      </a:cubicBezTo>
                      <a:cubicBezTo>
                        <a:pt x="175" y="35"/>
                        <a:pt x="175" y="24"/>
                        <a:pt x="174" y="14"/>
                      </a:cubicBezTo>
                      <a:close/>
                      <a:moveTo>
                        <a:pt x="135" y="14"/>
                      </a:moveTo>
                      <a:cubicBezTo>
                        <a:pt x="137" y="14"/>
                        <a:pt x="139" y="15"/>
                        <a:pt x="139" y="18"/>
                      </a:cubicBezTo>
                      <a:cubicBezTo>
                        <a:pt x="139" y="20"/>
                        <a:pt x="137" y="22"/>
                        <a:pt x="135" y="22"/>
                      </a:cubicBezTo>
                      <a:cubicBezTo>
                        <a:pt x="133" y="22"/>
                        <a:pt x="131" y="20"/>
                        <a:pt x="131" y="18"/>
                      </a:cubicBezTo>
                      <a:cubicBezTo>
                        <a:pt x="131" y="15"/>
                        <a:pt x="133" y="14"/>
                        <a:pt x="135" y="14"/>
                      </a:cubicBezTo>
                      <a:close/>
                      <a:moveTo>
                        <a:pt x="38" y="14"/>
                      </a:moveTo>
                      <a:cubicBezTo>
                        <a:pt x="40" y="14"/>
                        <a:pt x="42" y="15"/>
                        <a:pt x="42" y="18"/>
                      </a:cubicBezTo>
                      <a:cubicBezTo>
                        <a:pt x="42" y="20"/>
                        <a:pt x="40" y="22"/>
                        <a:pt x="38" y="22"/>
                      </a:cubicBezTo>
                      <a:cubicBezTo>
                        <a:pt x="36" y="22"/>
                        <a:pt x="34" y="20"/>
                        <a:pt x="34" y="18"/>
                      </a:cubicBezTo>
                      <a:cubicBezTo>
                        <a:pt x="34" y="15"/>
                        <a:pt x="36" y="14"/>
                        <a:pt x="38" y="14"/>
                      </a:cubicBezTo>
                      <a:close/>
                      <a:moveTo>
                        <a:pt x="23" y="24"/>
                      </a:moveTo>
                      <a:cubicBezTo>
                        <a:pt x="21" y="24"/>
                        <a:pt x="19" y="22"/>
                        <a:pt x="19" y="20"/>
                      </a:cubicBezTo>
                      <a:cubicBezTo>
                        <a:pt x="19" y="18"/>
                        <a:pt x="21" y="16"/>
                        <a:pt x="23" y="16"/>
                      </a:cubicBezTo>
                      <a:cubicBezTo>
                        <a:pt x="25" y="16"/>
                        <a:pt x="27" y="18"/>
                        <a:pt x="27" y="20"/>
                      </a:cubicBezTo>
                      <a:cubicBezTo>
                        <a:pt x="27" y="22"/>
                        <a:pt x="25" y="24"/>
                        <a:pt x="23" y="24"/>
                      </a:cubicBezTo>
                      <a:close/>
                      <a:moveTo>
                        <a:pt x="146" y="41"/>
                      </a:moveTo>
                      <a:cubicBezTo>
                        <a:pt x="145" y="41"/>
                        <a:pt x="145" y="41"/>
                        <a:pt x="145" y="41"/>
                      </a:cubicBezTo>
                      <a:cubicBezTo>
                        <a:pt x="107" y="35"/>
                        <a:pt x="68" y="35"/>
                        <a:pt x="30" y="41"/>
                      </a:cubicBezTo>
                      <a:cubicBezTo>
                        <a:pt x="29" y="41"/>
                        <a:pt x="28" y="41"/>
                        <a:pt x="28" y="39"/>
                      </a:cubicBezTo>
                      <a:cubicBezTo>
                        <a:pt x="27" y="38"/>
                        <a:pt x="28" y="37"/>
                        <a:pt x="29" y="37"/>
                      </a:cubicBezTo>
                      <a:cubicBezTo>
                        <a:pt x="68" y="31"/>
                        <a:pt x="107" y="31"/>
                        <a:pt x="146" y="37"/>
                      </a:cubicBezTo>
                      <a:cubicBezTo>
                        <a:pt x="147" y="37"/>
                        <a:pt x="148" y="38"/>
                        <a:pt x="147" y="39"/>
                      </a:cubicBezTo>
                      <a:cubicBezTo>
                        <a:pt x="147" y="40"/>
                        <a:pt x="146" y="41"/>
                        <a:pt x="146" y="41"/>
                      </a:cubicBezTo>
                      <a:close/>
                      <a:moveTo>
                        <a:pt x="150" y="24"/>
                      </a:moveTo>
                      <a:cubicBezTo>
                        <a:pt x="148" y="24"/>
                        <a:pt x="146" y="22"/>
                        <a:pt x="146" y="20"/>
                      </a:cubicBezTo>
                      <a:cubicBezTo>
                        <a:pt x="146" y="18"/>
                        <a:pt x="148" y="16"/>
                        <a:pt x="150" y="16"/>
                      </a:cubicBezTo>
                      <a:cubicBezTo>
                        <a:pt x="152" y="16"/>
                        <a:pt x="154" y="18"/>
                        <a:pt x="154" y="20"/>
                      </a:cubicBezTo>
                      <a:cubicBezTo>
                        <a:pt x="154" y="22"/>
                        <a:pt x="152" y="24"/>
                        <a:pt x="150" y="24"/>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105" name="TextBox 104"/>
              <p:cNvSpPr txBox="1"/>
              <p:nvPr/>
            </p:nvSpPr>
            <p:spPr>
              <a:xfrm>
                <a:off x="3942219" y="4409576"/>
                <a:ext cx="1344828" cy="466033"/>
              </a:xfrm>
              <a:prstGeom prst="rect">
                <a:avLst/>
              </a:prstGeom>
              <a:noFill/>
            </p:spPr>
            <p:txBody>
              <a:bodyPr wrap="square" lIns="186521" tIns="149217" rIns="186521" bIns="149217" rtlCol="0">
                <a:spAutoFit/>
              </a:bodyPr>
              <a:lstStyle/>
              <a:p>
                <a:pPr algn="ctr">
                  <a:lnSpc>
                    <a:spcPct val="90000"/>
                  </a:lnSpc>
                  <a:spcBef>
                    <a:spcPts val="816"/>
                  </a:spcBef>
                </a:pPr>
                <a:r>
                  <a:rPr lang="en-US" sz="2400" dirty="0">
                    <a:gradFill>
                      <a:gsLst>
                        <a:gs pos="1299">
                          <a:schemeClr val="tx1"/>
                        </a:gs>
                        <a:gs pos="69000">
                          <a:schemeClr val="tx1"/>
                        </a:gs>
                      </a:gsLst>
                      <a:lin ang="5400000" scaled="0"/>
                    </a:gradFill>
                  </a:rPr>
                  <a:t>HoloLens</a:t>
                </a:r>
              </a:p>
            </p:txBody>
          </p:sp>
        </p:grpSp>
        <p:grpSp>
          <p:nvGrpSpPr>
            <p:cNvPr id="109" name="Hub"/>
            <p:cNvGrpSpPr/>
            <p:nvPr/>
          </p:nvGrpSpPr>
          <p:grpSpPr>
            <a:xfrm>
              <a:off x="5549019" y="3482636"/>
              <a:ext cx="1111429" cy="1404041"/>
              <a:chOff x="5416023" y="3716001"/>
              <a:chExt cx="1111429" cy="1404041"/>
            </a:xfrm>
          </p:grpSpPr>
          <p:grpSp>
            <p:nvGrpSpPr>
              <p:cNvPr id="96" name="Group 41"/>
              <p:cNvGrpSpPr>
                <a:grpSpLocks noChangeAspect="1"/>
              </p:cNvGrpSpPr>
              <p:nvPr/>
            </p:nvGrpSpPr>
            <p:grpSpPr bwMode="auto">
              <a:xfrm>
                <a:off x="5626101" y="3716001"/>
                <a:ext cx="690087" cy="691198"/>
                <a:chOff x="3628" y="2315"/>
                <a:chExt cx="621" cy="622"/>
              </a:xfrm>
              <a:solidFill>
                <a:srgbClr val="FFB900"/>
              </a:solidFill>
            </p:grpSpPr>
            <p:sp>
              <p:nvSpPr>
                <p:cNvPr id="98" name="Rectangle 42"/>
                <p:cNvSpPr>
                  <a:spLocks noChangeArrowheads="1"/>
                </p:cNvSpPr>
                <p:nvPr/>
              </p:nvSpPr>
              <p:spPr bwMode="auto">
                <a:xfrm>
                  <a:off x="3750" y="2511"/>
                  <a:ext cx="33" cy="69"/>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9" name="Rectangle 43"/>
                <p:cNvSpPr>
                  <a:spLocks noChangeArrowheads="1"/>
                </p:cNvSpPr>
                <p:nvPr/>
              </p:nvSpPr>
              <p:spPr bwMode="auto">
                <a:xfrm>
                  <a:off x="3802" y="2511"/>
                  <a:ext cx="275" cy="23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0" name="Rectangle 44"/>
                <p:cNvSpPr>
                  <a:spLocks noChangeArrowheads="1"/>
                </p:cNvSpPr>
                <p:nvPr/>
              </p:nvSpPr>
              <p:spPr bwMode="auto">
                <a:xfrm>
                  <a:off x="4096" y="2590"/>
                  <a:ext cx="33" cy="151"/>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1" name="Rectangle 45"/>
                <p:cNvSpPr>
                  <a:spLocks noChangeArrowheads="1"/>
                </p:cNvSpPr>
                <p:nvPr/>
              </p:nvSpPr>
              <p:spPr bwMode="auto">
                <a:xfrm>
                  <a:off x="4096" y="2511"/>
                  <a:ext cx="33" cy="69"/>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2" name="Freeform 46"/>
                <p:cNvSpPr>
                  <a:spLocks noEditPoints="1"/>
                </p:cNvSpPr>
                <p:nvPr/>
              </p:nvSpPr>
              <p:spPr bwMode="auto">
                <a:xfrm>
                  <a:off x="3628" y="2315"/>
                  <a:ext cx="621" cy="622"/>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218 w 260"/>
                    <a:gd name="T11" fmla="*/ 186 h 260"/>
                    <a:gd name="T12" fmla="*/ 43 w 260"/>
                    <a:gd name="T13" fmla="*/ 186 h 260"/>
                    <a:gd name="T14" fmla="*/ 43 w 260"/>
                    <a:gd name="T15" fmla="*/ 74 h 260"/>
                    <a:gd name="T16" fmla="*/ 218 w 260"/>
                    <a:gd name="T17" fmla="*/ 74 h 260"/>
                    <a:gd name="T18" fmla="*/ 218 w 260"/>
                    <a:gd name="T19" fmla="*/ 18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260">
                      <a:moveTo>
                        <a:pt x="130" y="0"/>
                      </a:moveTo>
                      <a:cubicBezTo>
                        <a:pt x="58" y="0"/>
                        <a:pt x="0" y="58"/>
                        <a:pt x="0" y="130"/>
                      </a:cubicBezTo>
                      <a:cubicBezTo>
                        <a:pt x="0" y="202"/>
                        <a:pt x="58" y="260"/>
                        <a:pt x="130" y="260"/>
                      </a:cubicBezTo>
                      <a:cubicBezTo>
                        <a:pt x="202" y="260"/>
                        <a:pt x="260" y="202"/>
                        <a:pt x="260" y="130"/>
                      </a:cubicBezTo>
                      <a:cubicBezTo>
                        <a:pt x="260" y="58"/>
                        <a:pt x="202" y="0"/>
                        <a:pt x="130" y="0"/>
                      </a:cubicBezTo>
                      <a:close/>
                      <a:moveTo>
                        <a:pt x="218" y="186"/>
                      </a:moveTo>
                      <a:cubicBezTo>
                        <a:pt x="43" y="186"/>
                        <a:pt x="43" y="186"/>
                        <a:pt x="43" y="186"/>
                      </a:cubicBezTo>
                      <a:cubicBezTo>
                        <a:pt x="43" y="74"/>
                        <a:pt x="43" y="74"/>
                        <a:pt x="43" y="74"/>
                      </a:cubicBezTo>
                      <a:cubicBezTo>
                        <a:pt x="218" y="74"/>
                        <a:pt x="218" y="74"/>
                        <a:pt x="218" y="74"/>
                      </a:cubicBezTo>
                      <a:lnTo>
                        <a:pt x="218" y="186"/>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3" name="Rectangle 47"/>
                <p:cNvSpPr>
                  <a:spLocks noChangeArrowheads="1"/>
                </p:cNvSpPr>
                <p:nvPr/>
              </p:nvSpPr>
              <p:spPr bwMode="auto">
                <a:xfrm>
                  <a:off x="3750" y="2590"/>
                  <a:ext cx="33" cy="151"/>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106" name="TextBox 105"/>
              <p:cNvSpPr txBox="1"/>
              <p:nvPr/>
            </p:nvSpPr>
            <p:spPr>
              <a:xfrm>
                <a:off x="5416023" y="4399768"/>
                <a:ext cx="1111429" cy="720274"/>
              </a:xfrm>
              <a:prstGeom prst="rect">
                <a:avLst/>
              </a:prstGeom>
              <a:noFill/>
            </p:spPr>
            <p:txBody>
              <a:bodyPr wrap="square" lIns="186521" tIns="149217" rIns="186521" bIns="149217" rtlCol="0">
                <a:spAutoFit/>
              </a:bodyPr>
              <a:lstStyle/>
              <a:p>
                <a:pPr algn="ctr">
                  <a:lnSpc>
                    <a:spcPct val="90000"/>
                  </a:lnSpc>
                  <a:spcBef>
                    <a:spcPts val="816"/>
                  </a:spcBef>
                </a:pPr>
                <a:r>
                  <a:rPr lang="en-US" sz="2400" dirty="0">
                    <a:gradFill>
                      <a:gsLst>
                        <a:gs pos="1299">
                          <a:schemeClr val="tx1"/>
                        </a:gs>
                        <a:gs pos="69000">
                          <a:schemeClr val="tx1"/>
                        </a:gs>
                      </a:gsLst>
                      <a:lin ang="5400000" scaled="0"/>
                    </a:gradFill>
                  </a:rPr>
                  <a:t>Surface Hub</a:t>
                </a:r>
              </a:p>
            </p:txBody>
          </p:sp>
        </p:grpSp>
      </p:grpSp>
      <p:grpSp>
        <p:nvGrpSpPr>
          <p:cNvPr id="38" name="OS"/>
          <p:cNvGrpSpPr/>
          <p:nvPr/>
        </p:nvGrpSpPr>
        <p:grpSpPr>
          <a:xfrm>
            <a:off x="6708016" y="2226072"/>
            <a:ext cx="1623406" cy="1912419"/>
            <a:chOff x="6692997" y="2081512"/>
            <a:chExt cx="1193789" cy="1406318"/>
          </a:xfrm>
        </p:grpSpPr>
        <p:sp>
          <p:nvSpPr>
            <p:cNvPr id="18" name="Rectangle 5"/>
            <p:cNvSpPr>
              <a:spLocks noChangeArrowheads="1"/>
            </p:cNvSpPr>
            <p:nvPr/>
          </p:nvSpPr>
          <p:spPr bwMode="auto">
            <a:xfrm>
              <a:off x="7144270" y="2310430"/>
              <a:ext cx="294481" cy="21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9" name="Rectangle 6"/>
            <p:cNvSpPr>
              <a:spLocks noChangeArrowheads="1"/>
            </p:cNvSpPr>
            <p:nvPr/>
          </p:nvSpPr>
          <p:spPr bwMode="auto">
            <a:xfrm>
              <a:off x="7144270" y="2352657"/>
              <a:ext cx="294481" cy="1911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0" name="Freeform 7"/>
            <p:cNvSpPr>
              <a:spLocks noEditPoints="1"/>
            </p:cNvSpPr>
            <p:nvPr/>
          </p:nvSpPr>
          <p:spPr bwMode="auto">
            <a:xfrm>
              <a:off x="6948690" y="2081512"/>
              <a:ext cx="684530" cy="690087"/>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94 w 260"/>
                <a:gd name="T11" fmla="*/ 182 h 260"/>
                <a:gd name="T12" fmla="*/ 66 w 260"/>
                <a:gd name="T13" fmla="*/ 182 h 260"/>
                <a:gd name="T14" fmla="*/ 66 w 260"/>
                <a:gd name="T15" fmla="*/ 78 h 260"/>
                <a:gd name="T16" fmla="*/ 194 w 260"/>
                <a:gd name="T17" fmla="*/ 78 h 260"/>
                <a:gd name="T18" fmla="*/ 194 w 260"/>
                <a:gd name="T19" fmla="*/ 18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260">
                  <a:moveTo>
                    <a:pt x="130" y="0"/>
                  </a:moveTo>
                  <a:cubicBezTo>
                    <a:pt x="59" y="0"/>
                    <a:pt x="0" y="58"/>
                    <a:pt x="0" y="130"/>
                  </a:cubicBezTo>
                  <a:cubicBezTo>
                    <a:pt x="0" y="202"/>
                    <a:pt x="59" y="260"/>
                    <a:pt x="130" y="260"/>
                  </a:cubicBezTo>
                  <a:cubicBezTo>
                    <a:pt x="202" y="260"/>
                    <a:pt x="260" y="202"/>
                    <a:pt x="260" y="130"/>
                  </a:cubicBezTo>
                  <a:cubicBezTo>
                    <a:pt x="260" y="58"/>
                    <a:pt x="202" y="0"/>
                    <a:pt x="130" y="0"/>
                  </a:cubicBezTo>
                  <a:close/>
                  <a:moveTo>
                    <a:pt x="194" y="182"/>
                  </a:moveTo>
                  <a:cubicBezTo>
                    <a:pt x="66" y="182"/>
                    <a:pt x="66" y="182"/>
                    <a:pt x="66" y="182"/>
                  </a:cubicBezTo>
                  <a:cubicBezTo>
                    <a:pt x="66" y="78"/>
                    <a:pt x="66" y="78"/>
                    <a:pt x="66" y="78"/>
                  </a:cubicBezTo>
                  <a:cubicBezTo>
                    <a:pt x="194" y="78"/>
                    <a:pt x="194" y="78"/>
                    <a:pt x="194" y="78"/>
                  </a:cubicBezTo>
                  <a:lnTo>
                    <a:pt x="194" y="1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6" name="TextBox 75"/>
            <p:cNvSpPr txBox="1"/>
            <p:nvPr/>
          </p:nvSpPr>
          <p:spPr>
            <a:xfrm>
              <a:off x="6692997" y="2767557"/>
              <a:ext cx="1193789" cy="720273"/>
            </a:xfrm>
            <a:prstGeom prst="rect">
              <a:avLst/>
            </a:prstGeom>
            <a:noFill/>
          </p:spPr>
          <p:txBody>
            <a:bodyPr wrap="square" lIns="186521" tIns="149217" rIns="186521" bIns="149217" rtlCol="0">
              <a:spAutoFit/>
            </a:bodyPr>
            <a:lstStyle/>
            <a:p>
              <a:pPr algn="ctr">
                <a:lnSpc>
                  <a:spcPct val="90000"/>
                </a:lnSpc>
                <a:spcBef>
                  <a:spcPts val="816"/>
                </a:spcBef>
              </a:pPr>
              <a:r>
                <a:rPr lang="en-US" sz="2448" dirty="0">
                  <a:solidFill>
                    <a:schemeClr val="bg1"/>
                  </a:solidFill>
                </a:rPr>
                <a:t>One</a:t>
              </a:r>
              <a:br>
                <a:rPr lang="en-US" sz="2448" dirty="0">
                  <a:solidFill>
                    <a:schemeClr val="bg1"/>
                  </a:solidFill>
                </a:rPr>
              </a:br>
              <a:r>
                <a:rPr lang="en-US" sz="2448" dirty="0">
                  <a:solidFill>
                    <a:schemeClr val="bg1"/>
                  </a:solidFill>
                </a:rPr>
                <a:t>Core OS</a:t>
              </a:r>
            </a:p>
          </p:txBody>
        </p:sp>
      </p:grpSp>
      <p:grpSp>
        <p:nvGrpSpPr>
          <p:cNvPr id="40" name="Platform"/>
          <p:cNvGrpSpPr/>
          <p:nvPr/>
        </p:nvGrpSpPr>
        <p:grpSpPr>
          <a:xfrm>
            <a:off x="8333547" y="2226073"/>
            <a:ext cx="1623406" cy="1917527"/>
            <a:chOff x="7421996" y="1059739"/>
            <a:chExt cx="1193789" cy="1410074"/>
          </a:xfrm>
        </p:grpSpPr>
        <p:sp>
          <p:nvSpPr>
            <p:cNvPr id="25" name="Freeform 8"/>
            <p:cNvSpPr>
              <a:spLocks/>
            </p:cNvSpPr>
            <p:nvPr/>
          </p:nvSpPr>
          <p:spPr bwMode="auto">
            <a:xfrm>
              <a:off x="7833313" y="1445343"/>
              <a:ext cx="371157" cy="65564"/>
            </a:xfrm>
            <a:custGeom>
              <a:avLst/>
              <a:gdLst>
                <a:gd name="T0" fmla="*/ 260 w 334"/>
                <a:gd name="T1" fmla="*/ 0 h 59"/>
                <a:gd name="T2" fmla="*/ 163 w 334"/>
                <a:gd name="T3" fmla="*/ 23 h 59"/>
                <a:gd name="T4" fmla="*/ 76 w 334"/>
                <a:gd name="T5" fmla="*/ 2 h 59"/>
                <a:gd name="T6" fmla="*/ 0 w 334"/>
                <a:gd name="T7" fmla="*/ 21 h 59"/>
                <a:gd name="T8" fmla="*/ 163 w 334"/>
                <a:gd name="T9" fmla="*/ 59 h 59"/>
                <a:gd name="T10" fmla="*/ 334 w 334"/>
                <a:gd name="T11" fmla="*/ 19 h 59"/>
                <a:gd name="T12" fmla="*/ 260 w 334"/>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34" h="59">
                  <a:moveTo>
                    <a:pt x="260" y="0"/>
                  </a:moveTo>
                  <a:lnTo>
                    <a:pt x="163" y="23"/>
                  </a:lnTo>
                  <a:lnTo>
                    <a:pt x="76" y="2"/>
                  </a:lnTo>
                  <a:lnTo>
                    <a:pt x="0" y="21"/>
                  </a:lnTo>
                  <a:lnTo>
                    <a:pt x="163" y="59"/>
                  </a:lnTo>
                  <a:lnTo>
                    <a:pt x="334" y="19"/>
                  </a:lnTo>
                  <a:lnTo>
                    <a:pt x="2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 name="Freeform 9"/>
            <p:cNvSpPr>
              <a:spLocks/>
            </p:cNvSpPr>
            <p:nvPr/>
          </p:nvSpPr>
          <p:spPr bwMode="auto">
            <a:xfrm>
              <a:off x="7833313" y="1298658"/>
              <a:ext cx="371157" cy="87789"/>
            </a:xfrm>
            <a:custGeom>
              <a:avLst/>
              <a:gdLst>
                <a:gd name="T0" fmla="*/ 76 w 334"/>
                <a:gd name="T1" fmla="*/ 57 h 79"/>
                <a:gd name="T2" fmla="*/ 163 w 334"/>
                <a:gd name="T3" fmla="*/ 79 h 79"/>
                <a:gd name="T4" fmla="*/ 258 w 334"/>
                <a:gd name="T5" fmla="*/ 55 h 79"/>
                <a:gd name="T6" fmla="*/ 258 w 334"/>
                <a:gd name="T7" fmla="*/ 55 h 79"/>
                <a:gd name="T8" fmla="*/ 334 w 334"/>
                <a:gd name="T9" fmla="*/ 38 h 79"/>
                <a:gd name="T10" fmla="*/ 170 w 334"/>
                <a:gd name="T11" fmla="*/ 0 h 79"/>
                <a:gd name="T12" fmla="*/ 0 w 334"/>
                <a:gd name="T13" fmla="*/ 41 h 79"/>
                <a:gd name="T14" fmla="*/ 76 w 334"/>
                <a:gd name="T15" fmla="*/ 57 h 79"/>
                <a:gd name="T16" fmla="*/ 76 w 334"/>
                <a:gd name="T17" fmla="*/ 5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79">
                  <a:moveTo>
                    <a:pt x="76" y="57"/>
                  </a:moveTo>
                  <a:lnTo>
                    <a:pt x="163" y="79"/>
                  </a:lnTo>
                  <a:lnTo>
                    <a:pt x="258" y="55"/>
                  </a:lnTo>
                  <a:lnTo>
                    <a:pt x="258" y="55"/>
                  </a:lnTo>
                  <a:lnTo>
                    <a:pt x="334" y="38"/>
                  </a:lnTo>
                  <a:lnTo>
                    <a:pt x="170" y="0"/>
                  </a:lnTo>
                  <a:lnTo>
                    <a:pt x="0" y="41"/>
                  </a:lnTo>
                  <a:lnTo>
                    <a:pt x="76" y="57"/>
                  </a:lnTo>
                  <a:lnTo>
                    <a:pt x="76"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7" name="Freeform 10"/>
            <p:cNvSpPr>
              <a:spLocks/>
            </p:cNvSpPr>
            <p:nvPr/>
          </p:nvSpPr>
          <p:spPr bwMode="auto">
            <a:xfrm>
              <a:off x="7833313" y="1384224"/>
              <a:ext cx="371157" cy="63341"/>
            </a:xfrm>
            <a:custGeom>
              <a:avLst/>
              <a:gdLst>
                <a:gd name="T0" fmla="*/ 334 w 334"/>
                <a:gd name="T1" fmla="*/ 16 h 57"/>
                <a:gd name="T2" fmla="*/ 260 w 334"/>
                <a:gd name="T3" fmla="*/ 0 h 57"/>
                <a:gd name="T4" fmla="*/ 163 w 334"/>
                <a:gd name="T5" fmla="*/ 21 h 57"/>
                <a:gd name="T6" fmla="*/ 76 w 334"/>
                <a:gd name="T7" fmla="*/ 2 h 57"/>
                <a:gd name="T8" fmla="*/ 0 w 334"/>
                <a:gd name="T9" fmla="*/ 19 h 57"/>
                <a:gd name="T10" fmla="*/ 163 w 334"/>
                <a:gd name="T11" fmla="*/ 57 h 57"/>
                <a:gd name="T12" fmla="*/ 334 w 334"/>
                <a:gd name="T13" fmla="*/ 16 h 57"/>
              </a:gdLst>
              <a:ahLst/>
              <a:cxnLst>
                <a:cxn ang="0">
                  <a:pos x="T0" y="T1"/>
                </a:cxn>
                <a:cxn ang="0">
                  <a:pos x="T2" y="T3"/>
                </a:cxn>
                <a:cxn ang="0">
                  <a:pos x="T4" y="T5"/>
                </a:cxn>
                <a:cxn ang="0">
                  <a:pos x="T6" y="T7"/>
                </a:cxn>
                <a:cxn ang="0">
                  <a:pos x="T8" y="T9"/>
                </a:cxn>
                <a:cxn ang="0">
                  <a:pos x="T10" y="T11"/>
                </a:cxn>
                <a:cxn ang="0">
                  <a:pos x="T12" y="T13"/>
                </a:cxn>
              </a:cxnLst>
              <a:rect l="0" t="0" r="r" b="b"/>
              <a:pathLst>
                <a:path w="334" h="57">
                  <a:moveTo>
                    <a:pt x="334" y="16"/>
                  </a:moveTo>
                  <a:lnTo>
                    <a:pt x="260" y="0"/>
                  </a:lnTo>
                  <a:lnTo>
                    <a:pt x="163" y="21"/>
                  </a:lnTo>
                  <a:lnTo>
                    <a:pt x="76" y="2"/>
                  </a:lnTo>
                  <a:lnTo>
                    <a:pt x="0" y="19"/>
                  </a:lnTo>
                  <a:lnTo>
                    <a:pt x="163" y="57"/>
                  </a:lnTo>
                  <a:lnTo>
                    <a:pt x="334"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1" name="Freeform 11"/>
            <p:cNvSpPr>
              <a:spLocks noEditPoints="1"/>
            </p:cNvSpPr>
            <p:nvPr/>
          </p:nvSpPr>
          <p:spPr bwMode="auto">
            <a:xfrm>
              <a:off x="7677738" y="1059739"/>
              <a:ext cx="684530" cy="690087"/>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28 w 260"/>
                <a:gd name="T11" fmla="*/ 178 h 260"/>
                <a:gd name="T12" fmla="*/ 127 w 260"/>
                <a:gd name="T13" fmla="*/ 178 h 260"/>
                <a:gd name="T14" fmla="*/ 25 w 260"/>
                <a:gd name="T15" fmla="*/ 154 h 260"/>
                <a:gd name="T16" fmla="*/ 74 w 260"/>
                <a:gd name="T17" fmla="*/ 142 h 260"/>
                <a:gd name="T18" fmla="*/ 25 w 260"/>
                <a:gd name="T19" fmla="*/ 130 h 260"/>
                <a:gd name="T20" fmla="*/ 73 w 260"/>
                <a:gd name="T21" fmla="*/ 119 h 260"/>
                <a:gd name="T22" fmla="*/ 25 w 260"/>
                <a:gd name="T23" fmla="*/ 107 h 260"/>
                <a:gd name="T24" fmla="*/ 131 w 260"/>
                <a:gd name="T25" fmla="*/ 82 h 260"/>
                <a:gd name="T26" fmla="*/ 235 w 260"/>
                <a:gd name="T27" fmla="*/ 106 h 260"/>
                <a:gd name="T28" fmla="*/ 186 w 260"/>
                <a:gd name="T29" fmla="*/ 117 h 260"/>
                <a:gd name="T30" fmla="*/ 235 w 260"/>
                <a:gd name="T31" fmla="*/ 129 h 260"/>
                <a:gd name="T32" fmla="*/ 185 w 260"/>
                <a:gd name="T33" fmla="*/ 141 h 260"/>
                <a:gd name="T34" fmla="*/ 235 w 260"/>
                <a:gd name="T35" fmla="*/ 153 h 260"/>
                <a:gd name="T36" fmla="*/ 128 w 260"/>
                <a:gd name="T37" fmla="*/ 17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0" h="260">
                  <a:moveTo>
                    <a:pt x="130" y="0"/>
                  </a:moveTo>
                  <a:cubicBezTo>
                    <a:pt x="58" y="0"/>
                    <a:pt x="0" y="58"/>
                    <a:pt x="0" y="130"/>
                  </a:cubicBezTo>
                  <a:cubicBezTo>
                    <a:pt x="0" y="202"/>
                    <a:pt x="58" y="260"/>
                    <a:pt x="130" y="260"/>
                  </a:cubicBezTo>
                  <a:cubicBezTo>
                    <a:pt x="201" y="260"/>
                    <a:pt x="260" y="202"/>
                    <a:pt x="260" y="130"/>
                  </a:cubicBezTo>
                  <a:cubicBezTo>
                    <a:pt x="260" y="58"/>
                    <a:pt x="201" y="0"/>
                    <a:pt x="130" y="0"/>
                  </a:cubicBezTo>
                  <a:close/>
                  <a:moveTo>
                    <a:pt x="128" y="178"/>
                  </a:moveTo>
                  <a:cubicBezTo>
                    <a:pt x="127" y="178"/>
                    <a:pt x="127" y="178"/>
                    <a:pt x="127" y="178"/>
                  </a:cubicBezTo>
                  <a:cubicBezTo>
                    <a:pt x="25" y="154"/>
                    <a:pt x="25" y="154"/>
                    <a:pt x="25" y="154"/>
                  </a:cubicBezTo>
                  <a:cubicBezTo>
                    <a:pt x="74" y="142"/>
                    <a:pt x="74" y="142"/>
                    <a:pt x="74" y="142"/>
                  </a:cubicBezTo>
                  <a:cubicBezTo>
                    <a:pt x="25" y="130"/>
                    <a:pt x="25" y="130"/>
                    <a:pt x="25" y="130"/>
                  </a:cubicBezTo>
                  <a:cubicBezTo>
                    <a:pt x="73" y="119"/>
                    <a:pt x="73" y="119"/>
                    <a:pt x="73" y="119"/>
                  </a:cubicBezTo>
                  <a:cubicBezTo>
                    <a:pt x="25" y="107"/>
                    <a:pt x="25" y="107"/>
                    <a:pt x="25" y="107"/>
                  </a:cubicBezTo>
                  <a:cubicBezTo>
                    <a:pt x="131" y="82"/>
                    <a:pt x="131" y="82"/>
                    <a:pt x="131" y="82"/>
                  </a:cubicBezTo>
                  <a:cubicBezTo>
                    <a:pt x="235" y="106"/>
                    <a:pt x="235" y="106"/>
                    <a:pt x="235" y="106"/>
                  </a:cubicBezTo>
                  <a:cubicBezTo>
                    <a:pt x="186" y="117"/>
                    <a:pt x="186" y="117"/>
                    <a:pt x="186" y="117"/>
                  </a:cubicBezTo>
                  <a:cubicBezTo>
                    <a:pt x="235" y="129"/>
                    <a:pt x="235" y="129"/>
                    <a:pt x="235" y="129"/>
                  </a:cubicBezTo>
                  <a:cubicBezTo>
                    <a:pt x="185" y="141"/>
                    <a:pt x="185" y="141"/>
                    <a:pt x="185" y="141"/>
                  </a:cubicBezTo>
                  <a:cubicBezTo>
                    <a:pt x="235" y="153"/>
                    <a:pt x="235" y="153"/>
                    <a:pt x="235" y="153"/>
                  </a:cubicBezTo>
                  <a:lnTo>
                    <a:pt x="128" y="1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4" name="TextBox 83"/>
            <p:cNvSpPr txBox="1"/>
            <p:nvPr/>
          </p:nvSpPr>
          <p:spPr>
            <a:xfrm>
              <a:off x="7421996" y="1749540"/>
              <a:ext cx="1193789" cy="720273"/>
            </a:xfrm>
            <a:prstGeom prst="rect">
              <a:avLst/>
            </a:prstGeom>
            <a:noFill/>
          </p:spPr>
          <p:txBody>
            <a:bodyPr wrap="square" lIns="186521" tIns="149217" rIns="186521" bIns="149217" rtlCol="0">
              <a:spAutoFit/>
            </a:bodyPr>
            <a:lstStyle/>
            <a:p>
              <a:pPr algn="ctr">
                <a:lnSpc>
                  <a:spcPct val="90000"/>
                </a:lnSpc>
                <a:spcBef>
                  <a:spcPts val="816"/>
                </a:spcBef>
              </a:pPr>
              <a:r>
                <a:rPr lang="en-US" sz="2448" dirty="0">
                  <a:solidFill>
                    <a:schemeClr val="bg1"/>
                  </a:solidFill>
                </a:rPr>
                <a:t>One App Platform</a:t>
              </a:r>
            </a:p>
          </p:txBody>
        </p:sp>
      </p:grpSp>
      <p:grpSp>
        <p:nvGrpSpPr>
          <p:cNvPr id="39" name="Store" hidden="1"/>
          <p:cNvGrpSpPr/>
          <p:nvPr/>
        </p:nvGrpSpPr>
        <p:grpSpPr>
          <a:xfrm>
            <a:off x="7493807" y="4330948"/>
            <a:ext cx="1623406" cy="1924963"/>
            <a:chOff x="8246542" y="1059739"/>
            <a:chExt cx="1193789" cy="1415542"/>
          </a:xfrm>
        </p:grpSpPr>
        <p:sp>
          <p:nvSpPr>
            <p:cNvPr id="32" name="Freeform 12"/>
            <p:cNvSpPr>
              <a:spLocks/>
            </p:cNvSpPr>
            <p:nvPr/>
          </p:nvSpPr>
          <p:spPr bwMode="auto">
            <a:xfrm>
              <a:off x="8727867" y="1341997"/>
              <a:ext cx="174466" cy="212249"/>
            </a:xfrm>
            <a:custGeom>
              <a:avLst/>
              <a:gdLst>
                <a:gd name="T0" fmla="*/ 64 w 66"/>
                <a:gd name="T1" fmla="*/ 0 h 80"/>
                <a:gd name="T2" fmla="*/ 0 w 66"/>
                <a:gd name="T3" fmla="*/ 0 h 80"/>
                <a:gd name="T4" fmla="*/ 0 w 66"/>
                <a:gd name="T5" fmla="*/ 72 h 80"/>
                <a:gd name="T6" fmla="*/ 8 w 66"/>
                <a:gd name="T7" fmla="*/ 80 h 80"/>
                <a:gd name="T8" fmla="*/ 66 w 66"/>
                <a:gd name="T9" fmla="*/ 80 h 80"/>
                <a:gd name="T10" fmla="*/ 64 w 66"/>
                <a:gd name="T11" fmla="*/ 72 h 80"/>
                <a:gd name="T12" fmla="*/ 64 w 66"/>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66" h="80">
                  <a:moveTo>
                    <a:pt x="64" y="0"/>
                  </a:moveTo>
                  <a:cubicBezTo>
                    <a:pt x="0" y="0"/>
                    <a:pt x="0" y="0"/>
                    <a:pt x="0" y="0"/>
                  </a:cubicBezTo>
                  <a:cubicBezTo>
                    <a:pt x="0" y="72"/>
                    <a:pt x="0" y="72"/>
                    <a:pt x="0" y="72"/>
                  </a:cubicBezTo>
                  <a:cubicBezTo>
                    <a:pt x="0" y="77"/>
                    <a:pt x="4" y="80"/>
                    <a:pt x="8" y="80"/>
                  </a:cubicBezTo>
                  <a:cubicBezTo>
                    <a:pt x="66" y="80"/>
                    <a:pt x="66" y="80"/>
                    <a:pt x="66" y="80"/>
                  </a:cubicBezTo>
                  <a:cubicBezTo>
                    <a:pt x="65" y="78"/>
                    <a:pt x="64" y="75"/>
                    <a:pt x="64" y="72"/>
                  </a:cubicBez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4" name="Freeform 13"/>
            <p:cNvSpPr>
              <a:spLocks/>
            </p:cNvSpPr>
            <p:nvPr/>
          </p:nvSpPr>
          <p:spPr bwMode="auto">
            <a:xfrm>
              <a:off x="8862328" y="1256430"/>
              <a:ext cx="55562" cy="64453"/>
            </a:xfrm>
            <a:custGeom>
              <a:avLst/>
              <a:gdLst>
                <a:gd name="T0" fmla="*/ 5 w 21"/>
                <a:gd name="T1" fmla="*/ 24 h 24"/>
                <a:gd name="T2" fmla="*/ 21 w 21"/>
                <a:gd name="T3" fmla="*/ 24 h 24"/>
                <a:gd name="T4" fmla="*/ 21 w 21"/>
                <a:gd name="T5" fmla="*/ 16 h 24"/>
                <a:gd name="T6" fmla="*/ 5 w 21"/>
                <a:gd name="T7" fmla="*/ 0 h 24"/>
                <a:gd name="T8" fmla="*/ 0 w 21"/>
                <a:gd name="T9" fmla="*/ 1 h 24"/>
                <a:gd name="T10" fmla="*/ 5 w 21"/>
                <a:gd name="T11" fmla="*/ 16 h 24"/>
                <a:gd name="T12" fmla="*/ 5 w 21"/>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5" y="24"/>
                  </a:moveTo>
                  <a:cubicBezTo>
                    <a:pt x="21" y="24"/>
                    <a:pt x="21" y="24"/>
                    <a:pt x="21" y="24"/>
                  </a:cubicBezTo>
                  <a:cubicBezTo>
                    <a:pt x="21" y="16"/>
                    <a:pt x="21" y="16"/>
                    <a:pt x="21" y="16"/>
                  </a:cubicBezTo>
                  <a:cubicBezTo>
                    <a:pt x="21" y="7"/>
                    <a:pt x="14" y="0"/>
                    <a:pt x="5" y="0"/>
                  </a:cubicBezTo>
                  <a:cubicBezTo>
                    <a:pt x="3" y="0"/>
                    <a:pt x="1" y="1"/>
                    <a:pt x="0" y="1"/>
                  </a:cubicBezTo>
                  <a:cubicBezTo>
                    <a:pt x="3" y="5"/>
                    <a:pt x="5" y="10"/>
                    <a:pt x="5" y="16"/>
                  </a:cubicBez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5" name="Freeform 14"/>
            <p:cNvSpPr>
              <a:spLocks/>
            </p:cNvSpPr>
            <p:nvPr/>
          </p:nvSpPr>
          <p:spPr bwMode="auto">
            <a:xfrm>
              <a:off x="8770095" y="1256430"/>
              <a:ext cx="84455" cy="64453"/>
            </a:xfrm>
            <a:custGeom>
              <a:avLst/>
              <a:gdLst>
                <a:gd name="T0" fmla="*/ 32 w 32"/>
                <a:gd name="T1" fmla="*/ 16 h 24"/>
                <a:gd name="T2" fmla="*/ 16 w 32"/>
                <a:gd name="T3" fmla="*/ 0 h 24"/>
                <a:gd name="T4" fmla="*/ 0 w 32"/>
                <a:gd name="T5" fmla="*/ 16 h 24"/>
                <a:gd name="T6" fmla="*/ 0 w 32"/>
                <a:gd name="T7" fmla="*/ 24 h 24"/>
                <a:gd name="T8" fmla="*/ 32 w 32"/>
                <a:gd name="T9" fmla="*/ 24 h 24"/>
                <a:gd name="T10" fmla="*/ 32 w 32"/>
                <a:gd name="T11" fmla="*/ 16 h 24"/>
              </a:gdLst>
              <a:ahLst/>
              <a:cxnLst>
                <a:cxn ang="0">
                  <a:pos x="T0" y="T1"/>
                </a:cxn>
                <a:cxn ang="0">
                  <a:pos x="T2" y="T3"/>
                </a:cxn>
                <a:cxn ang="0">
                  <a:pos x="T4" y="T5"/>
                </a:cxn>
                <a:cxn ang="0">
                  <a:pos x="T6" y="T7"/>
                </a:cxn>
                <a:cxn ang="0">
                  <a:pos x="T8" y="T9"/>
                </a:cxn>
                <a:cxn ang="0">
                  <a:pos x="T10" y="T11"/>
                </a:cxn>
              </a:cxnLst>
              <a:rect l="0" t="0" r="r" b="b"/>
              <a:pathLst>
                <a:path w="32" h="24">
                  <a:moveTo>
                    <a:pt x="32" y="16"/>
                  </a:moveTo>
                  <a:cubicBezTo>
                    <a:pt x="32" y="7"/>
                    <a:pt x="25" y="0"/>
                    <a:pt x="16" y="0"/>
                  </a:cubicBezTo>
                  <a:cubicBezTo>
                    <a:pt x="7" y="0"/>
                    <a:pt x="0" y="7"/>
                    <a:pt x="0" y="16"/>
                  </a:cubicBezTo>
                  <a:cubicBezTo>
                    <a:pt x="0" y="24"/>
                    <a:pt x="0" y="24"/>
                    <a:pt x="0" y="24"/>
                  </a:cubicBezTo>
                  <a:cubicBezTo>
                    <a:pt x="32" y="24"/>
                    <a:pt x="32" y="24"/>
                    <a:pt x="32" y="24"/>
                  </a:cubicBezTo>
                  <a:lnTo>
                    <a:pt x="32"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6" name="Freeform 15"/>
            <p:cNvSpPr>
              <a:spLocks/>
            </p:cNvSpPr>
            <p:nvPr/>
          </p:nvSpPr>
          <p:spPr bwMode="auto">
            <a:xfrm>
              <a:off x="8917891" y="1341997"/>
              <a:ext cx="42227" cy="212249"/>
            </a:xfrm>
            <a:custGeom>
              <a:avLst/>
              <a:gdLst>
                <a:gd name="T0" fmla="*/ 0 w 16"/>
                <a:gd name="T1" fmla="*/ 72 h 80"/>
                <a:gd name="T2" fmla="*/ 8 w 16"/>
                <a:gd name="T3" fmla="*/ 80 h 80"/>
                <a:gd name="T4" fmla="*/ 16 w 16"/>
                <a:gd name="T5" fmla="*/ 72 h 80"/>
                <a:gd name="T6" fmla="*/ 16 w 16"/>
                <a:gd name="T7" fmla="*/ 0 h 80"/>
                <a:gd name="T8" fmla="*/ 0 w 16"/>
                <a:gd name="T9" fmla="*/ 0 h 80"/>
                <a:gd name="T10" fmla="*/ 0 w 16"/>
                <a:gd name="T11" fmla="*/ 72 h 80"/>
              </a:gdLst>
              <a:ahLst/>
              <a:cxnLst>
                <a:cxn ang="0">
                  <a:pos x="T0" y="T1"/>
                </a:cxn>
                <a:cxn ang="0">
                  <a:pos x="T2" y="T3"/>
                </a:cxn>
                <a:cxn ang="0">
                  <a:pos x="T4" y="T5"/>
                </a:cxn>
                <a:cxn ang="0">
                  <a:pos x="T6" y="T7"/>
                </a:cxn>
                <a:cxn ang="0">
                  <a:pos x="T8" y="T9"/>
                </a:cxn>
                <a:cxn ang="0">
                  <a:pos x="T10" y="T11"/>
                </a:cxn>
              </a:cxnLst>
              <a:rect l="0" t="0" r="r" b="b"/>
              <a:pathLst>
                <a:path w="16" h="80">
                  <a:moveTo>
                    <a:pt x="0" y="72"/>
                  </a:moveTo>
                  <a:cubicBezTo>
                    <a:pt x="0" y="77"/>
                    <a:pt x="4" y="80"/>
                    <a:pt x="8" y="80"/>
                  </a:cubicBezTo>
                  <a:cubicBezTo>
                    <a:pt x="12" y="80"/>
                    <a:pt x="16" y="77"/>
                    <a:pt x="16" y="72"/>
                  </a:cubicBezTo>
                  <a:cubicBezTo>
                    <a:pt x="16" y="0"/>
                    <a:pt x="16" y="0"/>
                    <a:pt x="16" y="0"/>
                  </a:cubicBezTo>
                  <a:cubicBezTo>
                    <a:pt x="0" y="0"/>
                    <a:pt x="0" y="0"/>
                    <a:pt x="0" y="0"/>
                  </a:cubicBezTo>
                  <a:lnTo>
                    <a:pt x="0"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7" name="Freeform 16"/>
            <p:cNvSpPr>
              <a:spLocks noEditPoints="1"/>
            </p:cNvSpPr>
            <p:nvPr/>
          </p:nvSpPr>
          <p:spPr bwMode="auto">
            <a:xfrm>
              <a:off x="8501172" y="1059739"/>
              <a:ext cx="684530" cy="691198"/>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82 w 260"/>
                <a:gd name="T11" fmla="*/ 178 h 260"/>
                <a:gd name="T12" fmla="*/ 166 w 260"/>
                <a:gd name="T13" fmla="*/ 194 h 260"/>
                <a:gd name="T14" fmla="*/ 94 w 260"/>
                <a:gd name="T15" fmla="*/ 194 h 260"/>
                <a:gd name="T16" fmla="*/ 78 w 260"/>
                <a:gd name="T17" fmla="*/ 178 h 260"/>
                <a:gd name="T18" fmla="*/ 78 w 260"/>
                <a:gd name="T19" fmla="*/ 98 h 260"/>
                <a:gd name="T20" fmla="*/ 94 w 260"/>
                <a:gd name="T21" fmla="*/ 98 h 260"/>
                <a:gd name="T22" fmla="*/ 94 w 260"/>
                <a:gd name="T23" fmla="*/ 90 h 260"/>
                <a:gd name="T24" fmla="*/ 118 w 260"/>
                <a:gd name="T25" fmla="*/ 66 h 260"/>
                <a:gd name="T26" fmla="*/ 130 w 260"/>
                <a:gd name="T27" fmla="*/ 69 h 260"/>
                <a:gd name="T28" fmla="*/ 142 w 260"/>
                <a:gd name="T29" fmla="*/ 66 h 260"/>
                <a:gd name="T30" fmla="*/ 166 w 260"/>
                <a:gd name="T31" fmla="*/ 90 h 260"/>
                <a:gd name="T32" fmla="*/ 166 w 260"/>
                <a:gd name="T33" fmla="*/ 98 h 260"/>
                <a:gd name="T34" fmla="*/ 182 w 260"/>
                <a:gd name="T35" fmla="*/ 98 h 260"/>
                <a:gd name="T36" fmla="*/ 182 w 260"/>
                <a:gd name="T37" fmla="*/ 17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0" h="260">
                  <a:moveTo>
                    <a:pt x="130" y="0"/>
                  </a:moveTo>
                  <a:cubicBezTo>
                    <a:pt x="58" y="0"/>
                    <a:pt x="0" y="58"/>
                    <a:pt x="0" y="130"/>
                  </a:cubicBezTo>
                  <a:cubicBezTo>
                    <a:pt x="0" y="202"/>
                    <a:pt x="58" y="260"/>
                    <a:pt x="130" y="260"/>
                  </a:cubicBezTo>
                  <a:cubicBezTo>
                    <a:pt x="202" y="260"/>
                    <a:pt x="260" y="202"/>
                    <a:pt x="260" y="130"/>
                  </a:cubicBezTo>
                  <a:cubicBezTo>
                    <a:pt x="260" y="58"/>
                    <a:pt x="202" y="0"/>
                    <a:pt x="130" y="0"/>
                  </a:cubicBezTo>
                  <a:close/>
                  <a:moveTo>
                    <a:pt x="182" y="178"/>
                  </a:moveTo>
                  <a:cubicBezTo>
                    <a:pt x="182" y="187"/>
                    <a:pt x="175" y="194"/>
                    <a:pt x="166" y="194"/>
                  </a:cubicBezTo>
                  <a:cubicBezTo>
                    <a:pt x="94" y="194"/>
                    <a:pt x="94" y="194"/>
                    <a:pt x="94" y="194"/>
                  </a:cubicBezTo>
                  <a:cubicBezTo>
                    <a:pt x="85" y="194"/>
                    <a:pt x="78" y="187"/>
                    <a:pt x="78" y="178"/>
                  </a:cubicBezTo>
                  <a:cubicBezTo>
                    <a:pt x="78" y="98"/>
                    <a:pt x="78" y="98"/>
                    <a:pt x="78" y="98"/>
                  </a:cubicBezTo>
                  <a:cubicBezTo>
                    <a:pt x="94" y="98"/>
                    <a:pt x="94" y="98"/>
                    <a:pt x="94" y="98"/>
                  </a:cubicBezTo>
                  <a:cubicBezTo>
                    <a:pt x="94" y="90"/>
                    <a:pt x="94" y="90"/>
                    <a:pt x="94" y="90"/>
                  </a:cubicBezTo>
                  <a:cubicBezTo>
                    <a:pt x="94" y="77"/>
                    <a:pt x="105" y="66"/>
                    <a:pt x="118" y="66"/>
                  </a:cubicBezTo>
                  <a:cubicBezTo>
                    <a:pt x="122" y="66"/>
                    <a:pt x="127" y="67"/>
                    <a:pt x="130" y="69"/>
                  </a:cubicBezTo>
                  <a:cubicBezTo>
                    <a:pt x="134" y="67"/>
                    <a:pt x="138" y="66"/>
                    <a:pt x="142" y="66"/>
                  </a:cubicBezTo>
                  <a:cubicBezTo>
                    <a:pt x="155" y="66"/>
                    <a:pt x="166" y="77"/>
                    <a:pt x="166" y="90"/>
                  </a:cubicBezTo>
                  <a:cubicBezTo>
                    <a:pt x="166" y="98"/>
                    <a:pt x="166" y="98"/>
                    <a:pt x="166" y="98"/>
                  </a:cubicBezTo>
                  <a:cubicBezTo>
                    <a:pt x="182" y="98"/>
                    <a:pt x="182" y="98"/>
                    <a:pt x="182" y="98"/>
                  </a:cubicBezTo>
                  <a:lnTo>
                    <a:pt x="182" y="1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6" name="TextBox 85"/>
            <p:cNvSpPr txBox="1"/>
            <p:nvPr/>
          </p:nvSpPr>
          <p:spPr>
            <a:xfrm>
              <a:off x="8246542" y="1755008"/>
              <a:ext cx="1193789" cy="720273"/>
            </a:xfrm>
            <a:prstGeom prst="rect">
              <a:avLst/>
            </a:prstGeom>
            <a:noFill/>
          </p:spPr>
          <p:txBody>
            <a:bodyPr wrap="square" lIns="186521" tIns="149217" rIns="186521" bIns="149217" rtlCol="0">
              <a:spAutoFit/>
            </a:bodyPr>
            <a:lstStyle/>
            <a:p>
              <a:pPr algn="ctr">
                <a:lnSpc>
                  <a:spcPct val="90000"/>
                </a:lnSpc>
                <a:spcBef>
                  <a:spcPts val="816"/>
                </a:spcBef>
              </a:pPr>
              <a:r>
                <a:rPr lang="en-US" sz="2448" dirty="0">
                  <a:solidFill>
                    <a:schemeClr val="bg1"/>
                  </a:solidFill>
                </a:rPr>
                <a:t>One</a:t>
              </a:r>
              <a:br>
                <a:rPr lang="en-US" sz="2448" dirty="0">
                  <a:solidFill>
                    <a:schemeClr val="bg1"/>
                  </a:solidFill>
                </a:rPr>
              </a:br>
              <a:r>
                <a:rPr lang="en-US" sz="2448" dirty="0">
                  <a:solidFill>
                    <a:schemeClr val="bg1"/>
                  </a:solidFill>
                </a:rPr>
                <a:t>Store</a:t>
              </a:r>
            </a:p>
          </p:txBody>
        </p:sp>
      </p:grpSp>
      <p:grpSp>
        <p:nvGrpSpPr>
          <p:cNvPr id="54" name="NEW Store"/>
          <p:cNvGrpSpPr/>
          <p:nvPr/>
        </p:nvGrpSpPr>
        <p:grpSpPr>
          <a:xfrm>
            <a:off x="7494543" y="4259661"/>
            <a:ext cx="1623406" cy="1996251"/>
            <a:chOff x="6372627" y="3130550"/>
            <a:chExt cx="1193789" cy="1467965"/>
          </a:xfrm>
        </p:grpSpPr>
        <p:grpSp>
          <p:nvGrpSpPr>
            <p:cNvPr id="13" name="Group 4"/>
            <p:cNvGrpSpPr>
              <a:grpSpLocks noChangeAspect="1"/>
            </p:cNvGrpSpPr>
            <p:nvPr/>
          </p:nvGrpSpPr>
          <p:grpSpPr bwMode="auto">
            <a:xfrm>
              <a:off x="6599238" y="3130550"/>
              <a:ext cx="740569" cy="738188"/>
              <a:chOff x="4157" y="1972"/>
              <a:chExt cx="622" cy="620"/>
            </a:xfrm>
            <a:solidFill>
              <a:schemeClr val="bg1"/>
            </a:solidFill>
          </p:grpSpPr>
          <p:sp>
            <p:nvSpPr>
              <p:cNvPr id="49" name="Freeform 5"/>
              <p:cNvSpPr>
                <a:spLocks/>
              </p:cNvSpPr>
              <p:nvPr/>
            </p:nvSpPr>
            <p:spPr bwMode="auto">
              <a:xfrm>
                <a:off x="4377" y="2320"/>
                <a:ext cx="53" cy="50"/>
              </a:xfrm>
              <a:custGeom>
                <a:avLst/>
                <a:gdLst>
                  <a:gd name="T0" fmla="*/ 0 w 53"/>
                  <a:gd name="T1" fmla="*/ 43 h 50"/>
                  <a:gd name="T2" fmla="*/ 53 w 53"/>
                  <a:gd name="T3" fmla="*/ 50 h 50"/>
                  <a:gd name="T4" fmla="*/ 53 w 53"/>
                  <a:gd name="T5" fmla="*/ 0 h 50"/>
                  <a:gd name="T6" fmla="*/ 0 w 53"/>
                  <a:gd name="T7" fmla="*/ 0 h 50"/>
                  <a:gd name="T8" fmla="*/ 0 w 53"/>
                  <a:gd name="T9" fmla="*/ 43 h 50"/>
                </a:gdLst>
                <a:ahLst/>
                <a:cxnLst>
                  <a:cxn ang="0">
                    <a:pos x="T0" y="T1"/>
                  </a:cxn>
                  <a:cxn ang="0">
                    <a:pos x="T2" y="T3"/>
                  </a:cxn>
                  <a:cxn ang="0">
                    <a:pos x="T4" y="T5"/>
                  </a:cxn>
                  <a:cxn ang="0">
                    <a:pos x="T6" y="T7"/>
                  </a:cxn>
                  <a:cxn ang="0">
                    <a:pos x="T8" y="T9"/>
                  </a:cxn>
                </a:cxnLst>
                <a:rect l="0" t="0" r="r" b="b"/>
                <a:pathLst>
                  <a:path w="53" h="50">
                    <a:moveTo>
                      <a:pt x="0" y="43"/>
                    </a:moveTo>
                    <a:lnTo>
                      <a:pt x="53" y="50"/>
                    </a:lnTo>
                    <a:lnTo>
                      <a:pt x="53" y="0"/>
                    </a:lnTo>
                    <a:lnTo>
                      <a:pt x="0"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0" name="Freeform 6"/>
              <p:cNvSpPr>
                <a:spLocks/>
              </p:cNvSpPr>
              <p:nvPr/>
            </p:nvSpPr>
            <p:spPr bwMode="auto">
              <a:xfrm>
                <a:off x="4437" y="2320"/>
                <a:ext cx="70" cy="60"/>
              </a:xfrm>
              <a:custGeom>
                <a:avLst/>
                <a:gdLst>
                  <a:gd name="T0" fmla="*/ 0 w 70"/>
                  <a:gd name="T1" fmla="*/ 50 h 60"/>
                  <a:gd name="T2" fmla="*/ 70 w 70"/>
                  <a:gd name="T3" fmla="*/ 60 h 60"/>
                  <a:gd name="T4" fmla="*/ 70 w 70"/>
                  <a:gd name="T5" fmla="*/ 0 h 60"/>
                  <a:gd name="T6" fmla="*/ 0 w 70"/>
                  <a:gd name="T7" fmla="*/ 0 h 60"/>
                  <a:gd name="T8" fmla="*/ 0 w 70"/>
                  <a:gd name="T9" fmla="*/ 50 h 60"/>
                </a:gdLst>
                <a:ahLst/>
                <a:cxnLst>
                  <a:cxn ang="0">
                    <a:pos x="T0" y="T1"/>
                  </a:cxn>
                  <a:cxn ang="0">
                    <a:pos x="T2" y="T3"/>
                  </a:cxn>
                  <a:cxn ang="0">
                    <a:pos x="T4" y="T5"/>
                  </a:cxn>
                  <a:cxn ang="0">
                    <a:pos x="T6" y="T7"/>
                  </a:cxn>
                  <a:cxn ang="0">
                    <a:pos x="T8" y="T9"/>
                  </a:cxn>
                </a:cxnLst>
                <a:rect l="0" t="0" r="r" b="b"/>
                <a:pathLst>
                  <a:path w="70" h="60">
                    <a:moveTo>
                      <a:pt x="0" y="50"/>
                    </a:moveTo>
                    <a:lnTo>
                      <a:pt x="70" y="60"/>
                    </a:lnTo>
                    <a:lnTo>
                      <a:pt x="70" y="0"/>
                    </a:lnTo>
                    <a:lnTo>
                      <a:pt x="0" y="0"/>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1" name="Freeform 7"/>
              <p:cNvSpPr>
                <a:spLocks/>
              </p:cNvSpPr>
              <p:nvPr/>
            </p:nvSpPr>
            <p:spPr bwMode="auto">
              <a:xfrm>
                <a:off x="4377" y="2263"/>
                <a:ext cx="53" cy="50"/>
              </a:xfrm>
              <a:custGeom>
                <a:avLst/>
                <a:gdLst>
                  <a:gd name="T0" fmla="*/ 0 w 53"/>
                  <a:gd name="T1" fmla="*/ 50 h 50"/>
                  <a:gd name="T2" fmla="*/ 53 w 53"/>
                  <a:gd name="T3" fmla="*/ 50 h 50"/>
                  <a:gd name="T4" fmla="*/ 53 w 53"/>
                  <a:gd name="T5" fmla="*/ 0 h 50"/>
                  <a:gd name="T6" fmla="*/ 0 w 53"/>
                  <a:gd name="T7" fmla="*/ 7 h 50"/>
                  <a:gd name="T8" fmla="*/ 0 w 53"/>
                  <a:gd name="T9" fmla="*/ 50 h 50"/>
                </a:gdLst>
                <a:ahLst/>
                <a:cxnLst>
                  <a:cxn ang="0">
                    <a:pos x="T0" y="T1"/>
                  </a:cxn>
                  <a:cxn ang="0">
                    <a:pos x="T2" y="T3"/>
                  </a:cxn>
                  <a:cxn ang="0">
                    <a:pos x="T4" y="T5"/>
                  </a:cxn>
                  <a:cxn ang="0">
                    <a:pos x="T6" y="T7"/>
                  </a:cxn>
                  <a:cxn ang="0">
                    <a:pos x="T8" y="T9"/>
                  </a:cxn>
                </a:cxnLst>
                <a:rect l="0" t="0" r="r" b="b"/>
                <a:pathLst>
                  <a:path w="53" h="50">
                    <a:moveTo>
                      <a:pt x="0" y="50"/>
                    </a:moveTo>
                    <a:lnTo>
                      <a:pt x="53" y="50"/>
                    </a:lnTo>
                    <a:lnTo>
                      <a:pt x="53" y="0"/>
                    </a:lnTo>
                    <a:lnTo>
                      <a:pt x="0" y="7"/>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2" name="Freeform 8"/>
              <p:cNvSpPr>
                <a:spLocks/>
              </p:cNvSpPr>
              <p:nvPr/>
            </p:nvSpPr>
            <p:spPr bwMode="auto">
              <a:xfrm>
                <a:off x="4437" y="2251"/>
                <a:ext cx="70" cy="62"/>
              </a:xfrm>
              <a:custGeom>
                <a:avLst/>
                <a:gdLst>
                  <a:gd name="T0" fmla="*/ 0 w 70"/>
                  <a:gd name="T1" fmla="*/ 62 h 62"/>
                  <a:gd name="T2" fmla="*/ 70 w 70"/>
                  <a:gd name="T3" fmla="*/ 62 h 62"/>
                  <a:gd name="T4" fmla="*/ 70 w 70"/>
                  <a:gd name="T5" fmla="*/ 0 h 62"/>
                  <a:gd name="T6" fmla="*/ 0 w 70"/>
                  <a:gd name="T7" fmla="*/ 9 h 62"/>
                  <a:gd name="T8" fmla="*/ 0 w 70"/>
                  <a:gd name="T9" fmla="*/ 62 h 62"/>
                </a:gdLst>
                <a:ahLst/>
                <a:cxnLst>
                  <a:cxn ang="0">
                    <a:pos x="T0" y="T1"/>
                  </a:cxn>
                  <a:cxn ang="0">
                    <a:pos x="T2" y="T3"/>
                  </a:cxn>
                  <a:cxn ang="0">
                    <a:pos x="T4" y="T5"/>
                  </a:cxn>
                  <a:cxn ang="0">
                    <a:pos x="T6" y="T7"/>
                  </a:cxn>
                  <a:cxn ang="0">
                    <a:pos x="T8" y="T9"/>
                  </a:cxn>
                </a:cxnLst>
                <a:rect l="0" t="0" r="r" b="b"/>
                <a:pathLst>
                  <a:path w="70" h="62">
                    <a:moveTo>
                      <a:pt x="0" y="62"/>
                    </a:moveTo>
                    <a:lnTo>
                      <a:pt x="70" y="62"/>
                    </a:lnTo>
                    <a:lnTo>
                      <a:pt x="70" y="0"/>
                    </a:lnTo>
                    <a:lnTo>
                      <a:pt x="0" y="9"/>
                    </a:ln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3" name="Freeform 9"/>
              <p:cNvSpPr>
                <a:spLocks noEditPoints="1"/>
              </p:cNvSpPr>
              <p:nvPr/>
            </p:nvSpPr>
            <p:spPr bwMode="auto">
              <a:xfrm>
                <a:off x="4157" y="1972"/>
                <a:ext cx="622" cy="620"/>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36 w 260"/>
                  <a:gd name="T11" fmla="*/ 70 h 260"/>
                  <a:gd name="T12" fmla="*/ 150 w 260"/>
                  <a:gd name="T13" fmla="*/ 88 h 260"/>
                  <a:gd name="T14" fmla="*/ 148 w 260"/>
                  <a:gd name="T15" fmla="*/ 88 h 260"/>
                  <a:gd name="T16" fmla="*/ 148 w 260"/>
                  <a:gd name="T17" fmla="*/ 85 h 260"/>
                  <a:gd name="T18" fmla="*/ 139 w 260"/>
                  <a:gd name="T19" fmla="*/ 73 h 260"/>
                  <a:gd name="T20" fmla="*/ 136 w 260"/>
                  <a:gd name="T21" fmla="*/ 71 h 260"/>
                  <a:gd name="T22" fmla="*/ 136 w 260"/>
                  <a:gd name="T23" fmla="*/ 70 h 260"/>
                  <a:gd name="T24" fmla="*/ 97 w 260"/>
                  <a:gd name="T25" fmla="*/ 78 h 260"/>
                  <a:gd name="T26" fmla="*/ 117 w 260"/>
                  <a:gd name="T27" fmla="*/ 60 h 260"/>
                  <a:gd name="T28" fmla="*/ 136 w 260"/>
                  <a:gd name="T29" fmla="*/ 78 h 260"/>
                  <a:gd name="T30" fmla="*/ 136 w 260"/>
                  <a:gd name="T31" fmla="*/ 88 h 260"/>
                  <a:gd name="T32" fmla="*/ 133 w 260"/>
                  <a:gd name="T33" fmla="*/ 91 h 260"/>
                  <a:gd name="T34" fmla="*/ 133 w 260"/>
                  <a:gd name="T35" fmla="*/ 81 h 260"/>
                  <a:gd name="T36" fmla="*/ 120 w 260"/>
                  <a:gd name="T37" fmla="*/ 64 h 260"/>
                  <a:gd name="T38" fmla="*/ 103 w 260"/>
                  <a:gd name="T39" fmla="*/ 74 h 260"/>
                  <a:gd name="T40" fmla="*/ 101 w 260"/>
                  <a:gd name="T41" fmla="*/ 82 h 260"/>
                  <a:gd name="T42" fmla="*/ 101 w 260"/>
                  <a:gd name="T43" fmla="*/ 95 h 260"/>
                  <a:gd name="T44" fmla="*/ 97 w 260"/>
                  <a:gd name="T45" fmla="*/ 98 h 260"/>
                  <a:gd name="T46" fmla="*/ 97 w 260"/>
                  <a:gd name="T47" fmla="*/ 78 h 260"/>
                  <a:gd name="T48" fmla="*/ 122 w 260"/>
                  <a:gd name="T49" fmla="*/ 91 h 260"/>
                  <a:gd name="T50" fmla="*/ 118 w 260"/>
                  <a:gd name="T51" fmla="*/ 94 h 260"/>
                  <a:gd name="T52" fmla="*/ 119 w 260"/>
                  <a:gd name="T53" fmla="*/ 83 h 260"/>
                  <a:gd name="T54" fmla="*/ 127 w 260"/>
                  <a:gd name="T55" fmla="*/ 72 h 260"/>
                  <a:gd name="T56" fmla="*/ 131 w 260"/>
                  <a:gd name="T57" fmla="*/ 74 h 260"/>
                  <a:gd name="T58" fmla="*/ 128 w 260"/>
                  <a:gd name="T59" fmla="*/ 75 h 260"/>
                  <a:gd name="T60" fmla="*/ 122 w 260"/>
                  <a:gd name="T61" fmla="*/ 87 h 260"/>
                  <a:gd name="T62" fmla="*/ 122 w 260"/>
                  <a:gd name="T63" fmla="*/ 91 h 260"/>
                  <a:gd name="T64" fmla="*/ 191 w 260"/>
                  <a:gd name="T65" fmla="*/ 191 h 260"/>
                  <a:gd name="T66" fmla="*/ 188 w 260"/>
                  <a:gd name="T67" fmla="*/ 195 h 260"/>
                  <a:gd name="T68" fmla="*/ 178 w 260"/>
                  <a:gd name="T69" fmla="*/ 198 h 260"/>
                  <a:gd name="T70" fmla="*/ 162 w 260"/>
                  <a:gd name="T71" fmla="*/ 200 h 260"/>
                  <a:gd name="T72" fmla="*/ 73 w 260"/>
                  <a:gd name="T73" fmla="*/ 182 h 260"/>
                  <a:gd name="T74" fmla="*/ 70 w 260"/>
                  <a:gd name="T75" fmla="*/ 179 h 260"/>
                  <a:gd name="T76" fmla="*/ 70 w 260"/>
                  <a:gd name="T77" fmla="*/ 111 h 260"/>
                  <a:gd name="T78" fmla="*/ 73 w 260"/>
                  <a:gd name="T79" fmla="*/ 108 h 260"/>
                  <a:gd name="T80" fmla="*/ 170 w 260"/>
                  <a:gd name="T81" fmla="*/ 88 h 260"/>
                  <a:gd name="T82" fmla="*/ 173 w 260"/>
                  <a:gd name="T83" fmla="*/ 89 h 260"/>
                  <a:gd name="T84" fmla="*/ 188 w 260"/>
                  <a:gd name="T85" fmla="*/ 94 h 260"/>
                  <a:gd name="T86" fmla="*/ 191 w 260"/>
                  <a:gd name="T87" fmla="*/ 97 h 260"/>
                  <a:gd name="T88" fmla="*/ 190 w 260"/>
                  <a:gd name="T89" fmla="*/ 144 h 260"/>
                  <a:gd name="T90" fmla="*/ 190 w 260"/>
                  <a:gd name="T91" fmla="*/ 144 h 260"/>
                  <a:gd name="T92" fmla="*/ 191 w 260"/>
                  <a:gd name="T93" fmla="*/ 19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 h="260">
                    <a:moveTo>
                      <a:pt x="130" y="0"/>
                    </a:moveTo>
                    <a:cubicBezTo>
                      <a:pt x="59" y="0"/>
                      <a:pt x="0" y="58"/>
                      <a:pt x="0" y="130"/>
                    </a:cubicBezTo>
                    <a:cubicBezTo>
                      <a:pt x="0" y="202"/>
                      <a:pt x="59" y="260"/>
                      <a:pt x="130" y="260"/>
                    </a:cubicBezTo>
                    <a:cubicBezTo>
                      <a:pt x="202" y="260"/>
                      <a:pt x="260" y="202"/>
                      <a:pt x="260" y="130"/>
                    </a:cubicBezTo>
                    <a:cubicBezTo>
                      <a:pt x="260" y="58"/>
                      <a:pt x="202" y="0"/>
                      <a:pt x="130" y="0"/>
                    </a:cubicBezTo>
                    <a:close/>
                    <a:moveTo>
                      <a:pt x="136" y="70"/>
                    </a:moveTo>
                    <a:cubicBezTo>
                      <a:pt x="146" y="69"/>
                      <a:pt x="152" y="77"/>
                      <a:pt x="150" y="88"/>
                    </a:cubicBezTo>
                    <a:cubicBezTo>
                      <a:pt x="150" y="88"/>
                      <a:pt x="149" y="88"/>
                      <a:pt x="148" y="88"/>
                    </a:cubicBezTo>
                    <a:cubicBezTo>
                      <a:pt x="148" y="87"/>
                      <a:pt x="148" y="86"/>
                      <a:pt x="148" y="85"/>
                    </a:cubicBezTo>
                    <a:cubicBezTo>
                      <a:pt x="148" y="78"/>
                      <a:pt x="145" y="75"/>
                      <a:pt x="139" y="73"/>
                    </a:cubicBezTo>
                    <a:cubicBezTo>
                      <a:pt x="138" y="73"/>
                      <a:pt x="137" y="72"/>
                      <a:pt x="136" y="71"/>
                    </a:cubicBezTo>
                    <a:cubicBezTo>
                      <a:pt x="136" y="71"/>
                      <a:pt x="136" y="70"/>
                      <a:pt x="136" y="70"/>
                    </a:cubicBezTo>
                    <a:close/>
                    <a:moveTo>
                      <a:pt x="97" y="78"/>
                    </a:moveTo>
                    <a:cubicBezTo>
                      <a:pt x="99" y="68"/>
                      <a:pt x="108" y="60"/>
                      <a:pt x="117" y="60"/>
                    </a:cubicBezTo>
                    <a:cubicBezTo>
                      <a:pt x="128" y="60"/>
                      <a:pt x="136" y="68"/>
                      <a:pt x="136" y="78"/>
                    </a:cubicBezTo>
                    <a:cubicBezTo>
                      <a:pt x="136" y="82"/>
                      <a:pt x="136" y="85"/>
                      <a:pt x="136" y="88"/>
                    </a:cubicBezTo>
                    <a:cubicBezTo>
                      <a:pt x="136" y="91"/>
                      <a:pt x="136" y="91"/>
                      <a:pt x="133" y="91"/>
                    </a:cubicBezTo>
                    <a:cubicBezTo>
                      <a:pt x="133" y="88"/>
                      <a:pt x="133" y="84"/>
                      <a:pt x="133" y="81"/>
                    </a:cubicBezTo>
                    <a:cubicBezTo>
                      <a:pt x="133" y="72"/>
                      <a:pt x="127" y="65"/>
                      <a:pt x="120" y="64"/>
                    </a:cubicBezTo>
                    <a:cubicBezTo>
                      <a:pt x="114" y="64"/>
                      <a:pt x="106" y="67"/>
                      <a:pt x="103" y="74"/>
                    </a:cubicBezTo>
                    <a:cubicBezTo>
                      <a:pt x="102" y="76"/>
                      <a:pt x="101" y="79"/>
                      <a:pt x="101" y="82"/>
                    </a:cubicBezTo>
                    <a:cubicBezTo>
                      <a:pt x="101" y="86"/>
                      <a:pt x="101" y="90"/>
                      <a:pt x="101" y="95"/>
                    </a:cubicBezTo>
                    <a:cubicBezTo>
                      <a:pt x="101" y="98"/>
                      <a:pt x="101" y="98"/>
                      <a:pt x="97" y="98"/>
                    </a:cubicBezTo>
                    <a:cubicBezTo>
                      <a:pt x="97" y="91"/>
                      <a:pt x="96" y="85"/>
                      <a:pt x="97" y="78"/>
                    </a:cubicBezTo>
                    <a:close/>
                    <a:moveTo>
                      <a:pt x="122" y="91"/>
                    </a:moveTo>
                    <a:cubicBezTo>
                      <a:pt x="122" y="93"/>
                      <a:pt x="121" y="94"/>
                      <a:pt x="118" y="94"/>
                    </a:cubicBezTo>
                    <a:cubicBezTo>
                      <a:pt x="118" y="90"/>
                      <a:pt x="118" y="87"/>
                      <a:pt x="119" y="83"/>
                    </a:cubicBezTo>
                    <a:cubicBezTo>
                      <a:pt x="119" y="78"/>
                      <a:pt x="123" y="75"/>
                      <a:pt x="127" y="72"/>
                    </a:cubicBezTo>
                    <a:cubicBezTo>
                      <a:pt x="129" y="71"/>
                      <a:pt x="130" y="71"/>
                      <a:pt x="131" y="74"/>
                    </a:cubicBezTo>
                    <a:cubicBezTo>
                      <a:pt x="130" y="74"/>
                      <a:pt x="129" y="74"/>
                      <a:pt x="128" y="75"/>
                    </a:cubicBezTo>
                    <a:cubicBezTo>
                      <a:pt x="124" y="78"/>
                      <a:pt x="121" y="81"/>
                      <a:pt x="122" y="87"/>
                    </a:cubicBezTo>
                    <a:cubicBezTo>
                      <a:pt x="122" y="88"/>
                      <a:pt x="121" y="90"/>
                      <a:pt x="122" y="91"/>
                    </a:cubicBezTo>
                    <a:close/>
                    <a:moveTo>
                      <a:pt x="191" y="191"/>
                    </a:moveTo>
                    <a:cubicBezTo>
                      <a:pt x="191" y="193"/>
                      <a:pt x="190" y="194"/>
                      <a:pt x="188" y="195"/>
                    </a:cubicBezTo>
                    <a:cubicBezTo>
                      <a:pt x="185" y="196"/>
                      <a:pt x="181" y="197"/>
                      <a:pt x="178" y="198"/>
                    </a:cubicBezTo>
                    <a:cubicBezTo>
                      <a:pt x="173" y="201"/>
                      <a:pt x="168" y="201"/>
                      <a:pt x="162" y="200"/>
                    </a:cubicBezTo>
                    <a:cubicBezTo>
                      <a:pt x="133" y="194"/>
                      <a:pt x="103" y="188"/>
                      <a:pt x="73" y="182"/>
                    </a:cubicBezTo>
                    <a:cubicBezTo>
                      <a:pt x="71" y="181"/>
                      <a:pt x="70" y="181"/>
                      <a:pt x="70" y="179"/>
                    </a:cubicBezTo>
                    <a:cubicBezTo>
                      <a:pt x="70" y="156"/>
                      <a:pt x="70" y="134"/>
                      <a:pt x="70" y="111"/>
                    </a:cubicBezTo>
                    <a:cubicBezTo>
                      <a:pt x="70" y="109"/>
                      <a:pt x="71" y="108"/>
                      <a:pt x="73" y="108"/>
                    </a:cubicBezTo>
                    <a:cubicBezTo>
                      <a:pt x="105" y="101"/>
                      <a:pt x="138" y="95"/>
                      <a:pt x="170" y="88"/>
                    </a:cubicBezTo>
                    <a:cubicBezTo>
                      <a:pt x="171" y="88"/>
                      <a:pt x="172" y="88"/>
                      <a:pt x="173" y="89"/>
                    </a:cubicBezTo>
                    <a:cubicBezTo>
                      <a:pt x="178" y="90"/>
                      <a:pt x="183" y="92"/>
                      <a:pt x="188" y="94"/>
                    </a:cubicBezTo>
                    <a:cubicBezTo>
                      <a:pt x="190" y="95"/>
                      <a:pt x="191" y="96"/>
                      <a:pt x="191" y="97"/>
                    </a:cubicBezTo>
                    <a:cubicBezTo>
                      <a:pt x="190" y="113"/>
                      <a:pt x="190" y="129"/>
                      <a:pt x="190" y="144"/>
                    </a:cubicBezTo>
                    <a:cubicBezTo>
                      <a:pt x="190" y="144"/>
                      <a:pt x="190" y="144"/>
                      <a:pt x="190" y="144"/>
                    </a:cubicBezTo>
                    <a:cubicBezTo>
                      <a:pt x="190" y="160"/>
                      <a:pt x="190" y="175"/>
                      <a:pt x="191"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90" name="TextBox 89"/>
            <p:cNvSpPr txBox="1"/>
            <p:nvPr/>
          </p:nvSpPr>
          <p:spPr>
            <a:xfrm>
              <a:off x="6372627" y="3878241"/>
              <a:ext cx="1193789" cy="720274"/>
            </a:xfrm>
            <a:prstGeom prst="rect">
              <a:avLst/>
            </a:prstGeom>
            <a:noFill/>
          </p:spPr>
          <p:txBody>
            <a:bodyPr wrap="square" lIns="186521" tIns="149217" rIns="186521" bIns="149217" rtlCol="0">
              <a:spAutoFit/>
            </a:bodyPr>
            <a:lstStyle/>
            <a:p>
              <a:pPr algn="ctr">
                <a:lnSpc>
                  <a:spcPct val="90000"/>
                </a:lnSpc>
                <a:spcBef>
                  <a:spcPts val="816"/>
                </a:spcBef>
              </a:pPr>
              <a:r>
                <a:rPr lang="en-US" sz="2448" dirty="0">
                  <a:solidFill>
                    <a:schemeClr val="bg1"/>
                  </a:solidFill>
                </a:rPr>
                <a:t>One</a:t>
              </a:r>
              <a:br>
                <a:rPr lang="en-US" sz="2448" dirty="0">
                  <a:solidFill>
                    <a:schemeClr val="bg1"/>
                  </a:solidFill>
                </a:rPr>
              </a:br>
              <a:r>
                <a:rPr lang="en-US" sz="2448" dirty="0">
                  <a:solidFill>
                    <a:schemeClr val="bg1"/>
                  </a:solidFill>
                </a:rPr>
                <a:t>Store  </a:t>
              </a:r>
            </a:p>
          </p:txBody>
        </p:sp>
      </p:grpSp>
    </p:spTree>
    <p:extLst>
      <p:ext uri="{BB962C8B-B14F-4D97-AF65-F5344CB8AC3E}">
        <p14:creationId xmlns:p14="http://schemas.microsoft.com/office/powerpoint/2010/main" val="582899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2)">
                                      <p:cBhvr>
                                        <p:cTn id="7" dur="750"/>
                                        <p:tgtEl>
                                          <p:spTgt spid="4"/>
                                        </p:tgtEl>
                                      </p:cBhvr>
                                    </p:animEffect>
                                  </p:childTnLst>
                                </p:cTn>
                              </p:par>
                              <p:par>
                                <p:cTn id="8" presetID="35" presetClass="path" presetSubtype="0" decel="100000" fill="hold" grpId="1" nodeType="withEffect">
                                  <p:stCondLst>
                                    <p:cond delay="500"/>
                                  </p:stCondLst>
                                  <p:childTnLst>
                                    <p:animMotion origin="layout" path="M 1.78453E-6 -2.89605E-6 L -0.17373 -2.89605E-6 " pathEditMode="relative" rAng="0" ptsTypes="AA">
                                      <p:cBhvr>
                                        <p:cTn id="9" dur="750" fill="hold"/>
                                        <p:tgtEl>
                                          <p:spTgt spid="4"/>
                                        </p:tgtEl>
                                        <p:attrNameLst>
                                          <p:attrName>ppt_x</p:attrName>
                                          <p:attrName>ppt_y</p:attrName>
                                        </p:attrNameLst>
                                      </p:cBhvr>
                                      <p:rCtr x="-8693" y="0"/>
                                    </p:animMotion>
                                  </p:childTnLst>
                                </p:cTn>
                              </p:par>
                              <p:par>
                                <p:cTn id="10" presetID="35" presetClass="path" presetSubtype="0" decel="100000" fill="hold" nodeType="withEffect">
                                  <p:stCondLst>
                                    <p:cond delay="500"/>
                                  </p:stCondLst>
                                  <p:childTnLst>
                                    <p:animMotion origin="layout" path="M -5.38678E-7 4.13073E-7 L -0.17462 4.13073E-7 " pathEditMode="relative" rAng="0" ptsTypes="AA">
                                      <p:cBhvr>
                                        <p:cTn id="11" dur="750" fill="hold"/>
                                        <p:tgtEl>
                                          <p:spTgt spid="3"/>
                                        </p:tgtEl>
                                        <p:attrNameLst>
                                          <p:attrName>ppt_x</p:attrName>
                                          <p:attrName>ppt_y</p:attrName>
                                        </p:attrNameLst>
                                      </p:cBhvr>
                                      <p:rCtr x="-8731" y="0"/>
                                    </p:animMotion>
                                  </p:childTnLst>
                                </p:cTn>
                              </p:par>
                              <p:par>
                                <p:cTn id="12" presetID="10" presetClass="entr" presetSubtype="0" fill="hold" grpId="0" nodeType="withEffect">
                                  <p:stCondLst>
                                    <p:cond delay="75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50"/>
                                        <p:tgtEl>
                                          <p:spTgt spid="60"/>
                                        </p:tgtEl>
                                      </p:cBhvr>
                                    </p:animEffect>
                                  </p:childTnLst>
                                </p:cTn>
                              </p:par>
                              <p:par>
                                <p:cTn id="15" presetID="63" presetClass="path" presetSubtype="0" decel="100000" fill="hold" grpId="1" nodeType="withEffect">
                                  <p:stCondLst>
                                    <p:cond delay="750"/>
                                  </p:stCondLst>
                                  <p:childTnLst>
                                    <p:animMotion origin="layout" path="M -4.16667E-6 1.48148E-6 L 0.16077 1.48148E-6 " pathEditMode="relative" rAng="0" ptsTypes="AA">
                                      <p:cBhvr>
                                        <p:cTn id="16" dur="750" fill="hold"/>
                                        <p:tgtEl>
                                          <p:spTgt spid="60"/>
                                        </p:tgtEl>
                                        <p:attrNameLst>
                                          <p:attrName>ppt_x</p:attrName>
                                          <p:attrName>ppt_y</p:attrName>
                                        </p:attrNameLst>
                                      </p:cBhvr>
                                      <p:rCtr x="8038" y="0"/>
                                    </p:animMotion>
                                  </p:childTnLst>
                                </p:cTn>
                              </p:par>
                              <p:par>
                                <p:cTn id="17" presetID="10" presetClass="entr" presetSubtype="0" fill="hold" nodeType="withEffect">
                                  <p:stCondLst>
                                    <p:cond delay="85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250"/>
                                        <p:tgtEl>
                                          <p:spTgt spid="38"/>
                                        </p:tgtEl>
                                      </p:cBhvr>
                                    </p:animEffect>
                                  </p:childTnLst>
                                </p:cTn>
                              </p:par>
                              <p:par>
                                <p:cTn id="20" presetID="10" presetClass="entr" presetSubtype="0" fill="hold" nodeType="withEffect">
                                  <p:stCondLst>
                                    <p:cond delay="85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250"/>
                                        <p:tgtEl>
                                          <p:spTgt spid="40"/>
                                        </p:tgtEl>
                                      </p:cBhvr>
                                    </p:animEffect>
                                  </p:childTnLst>
                                </p:cTn>
                              </p:par>
                              <p:par>
                                <p:cTn id="23" presetID="10" presetClass="entr" presetSubtype="0" fill="hold" nodeType="withEffect">
                                  <p:stCondLst>
                                    <p:cond delay="85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250"/>
                                        <p:tgtEl>
                                          <p:spTgt spid="54"/>
                                        </p:tgtEl>
                                      </p:cBhvr>
                                    </p:animEffect>
                                  </p:childTnLst>
                                </p:cTn>
                              </p:par>
                              <p:par>
                                <p:cTn id="26" presetID="10" presetClass="entr" presetSubtype="0" fill="hold" nodeType="withEffect">
                                  <p:stCondLst>
                                    <p:cond delay="85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250"/>
                                        <p:tgtEl>
                                          <p:spTgt spid="39"/>
                                        </p:tgtEl>
                                      </p:cBhvr>
                                    </p:animEffect>
                                  </p:childTnLst>
                                </p:cTn>
                              </p:par>
                              <p:par>
                                <p:cTn id="29" presetID="63" presetClass="path" presetSubtype="0" decel="100000" fill="hold" nodeType="withEffect">
                                  <p:stCondLst>
                                    <p:cond delay="850"/>
                                  </p:stCondLst>
                                  <p:childTnLst>
                                    <p:animMotion origin="layout" path="M 2.5E-6 4.19753E-6 L 0.06545 4.19753E-6 " pathEditMode="relative" rAng="0" ptsTypes="AA">
                                      <p:cBhvr>
                                        <p:cTn id="30" dur="500" fill="hold"/>
                                        <p:tgtEl>
                                          <p:spTgt spid="38"/>
                                        </p:tgtEl>
                                        <p:attrNameLst>
                                          <p:attrName>ppt_x</p:attrName>
                                          <p:attrName>ppt_y</p:attrName>
                                        </p:attrNameLst>
                                      </p:cBhvr>
                                      <p:rCtr x="3264" y="0"/>
                                    </p:animMotion>
                                  </p:childTnLst>
                                </p:cTn>
                              </p:par>
                              <p:par>
                                <p:cTn id="31" presetID="63" presetClass="path" presetSubtype="0" decel="100000" fill="hold" nodeType="withEffect">
                                  <p:stCondLst>
                                    <p:cond delay="850"/>
                                  </p:stCondLst>
                                  <p:childTnLst>
                                    <p:animMotion origin="layout" path="M 3.33333E-6 -4.44444E-6 L 0.05277 -4.44444E-6 " pathEditMode="relative" rAng="0" ptsTypes="AA">
                                      <p:cBhvr>
                                        <p:cTn id="32" dur="500" fill="hold"/>
                                        <p:tgtEl>
                                          <p:spTgt spid="40"/>
                                        </p:tgtEl>
                                        <p:attrNameLst>
                                          <p:attrName>ppt_x</p:attrName>
                                          <p:attrName>ppt_y</p:attrName>
                                        </p:attrNameLst>
                                      </p:cBhvr>
                                      <p:rCtr x="2639" y="0"/>
                                    </p:animMotion>
                                  </p:childTnLst>
                                </p:cTn>
                              </p:par>
                              <p:par>
                                <p:cTn id="33" presetID="63" presetClass="path" presetSubtype="0" decel="100000" fill="hold" nodeType="withEffect">
                                  <p:stCondLst>
                                    <p:cond delay="850"/>
                                  </p:stCondLst>
                                  <p:childTnLst>
                                    <p:animMotion origin="layout" path="M -1.94444E-6 2.34568E-6 L 0.06337 2.34568E-6 " pathEditMode="relative" rAng="0" ptsTypes="AA">
                                      <p:cBhvr>
                                        <p:cTn id="34" dur="500" fill="hold"/>
                                        <p:tgtEl>
                                          <p:spTgt spid="54"/>
                                        </p:tgtEl>
                                        <p:attrNameLst>
                                          <p:attrName>ppt_x</p:attrName>
                                          <p:attrName>ppt_y</p:attrName>
                                        </p:attrNameLst>
                                      </p:cBhvr>
                                      <p:rCtr x="3160" y="0"/>
                                    </p:animMotion>
                                  </p:childTnLst>
                                </p:cTn>
                              </p:par>
                              <p:par>
                                <p:cTn id="35" presetID="63" presetClass="path" presetSubtype="0" decel="100000" fill="hold" nodeType="withEffect">
                                  <p:stCondLst>
                                    <p:cond delay="850"/>
                                  </p:stCondLst>
                                  <p:childTnLst>
                                    <p:animMotion origin="layout" path="M -1.94444E-6 2.34568E-6 L 0.06337 2.34568E-6 " pathEditMode="relative" rAng="0" ptsTypes="AA">
                                      <p:cBhvr>
                                        <p:cTn id="36" dur="500" fill="hold"/>
                                        <p:tgtEl>
                                          <p:spTgt spid="39"/>
                                        </p:tgtEl>
                                        <p:attrNameLst>
                                          <p:attrName>ppt_x</p:attrName>
                                          <p:attrName>ppt_y</p:attrName>
                                        </p:attrNameLst>
                                      </p:cBhvr>
                                      <p:rCtr x="31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4" grpId="0" animBg="1"/>
      <p:bldP spid="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tform"/>
          <p:cNvSpPr>
            <a:spLocks/>
          </p:cNvSpPr>
          <p:nvPr/>
        </p:nvSpPr>
        <p:spPr bwMode="auto">
          <a:xfrm>
            <a:off x="4273078" y="2913600"/>
            <a:ext cx="3809477" cy="705900"/>
          </a:xfrm>
          <a:custGeom>
            <a:avLst/>
            <a:gdLst>
              <a:gd name="T0" fmla="*/ 1088 w 1506"/>
              <a:gd name="T1" fmla="*/ 0 h 282"/>
              <a:gd name="T2" fmla="*/ 1077 w 1506"/>
              <a:gd name="T3" fmla="*/ 14 h 282"/>
              <a:gd name="T4" fmla="*/ 1437 w 1506"/>
              <a:gd name="T5" fmla="*/ 98 h 282"/>
              <a:gd name="T6" fmla="*/ 738 w 1506"/>
              <a:gd name="T7" fmla="*/ 266 h 282"/>
              <a:gd name="T8" fmla="*/ 70 w 1506"/>
              <a:gd name="T9" fmla="*/ 108 h 282"/>
              <a:gd name="T10" fmla="*/ 437 w 1506"/>
              <a:gd name="T11" fmla="*/ 21 h 282"/>
              <a:gd name="T12" fmla="*/ 424 w 1506"/>
              <a:gd name="T13" fmla="*/ 7 h 282"/>
              <a:gd name="T14" fmla="*/ 0 w 1506"/>
              <a:gd name="T15" fmla="*/ 109 h 282"/>
              <a:gd name="T16" fmla="*/ 736 w 1506"/>
              <a:gd name="T17" fmla="*/ 282 h 282"/>
              <a:gd name="T18" fmla="*/ 738 w 1506"/>
              <a:gd name="T19" fmla="*/ 282 h 282"/>
              <a:gd name="T20" fmla="*/ 1506 w 1506"/>
              <a:gd name="T21" fmla="*/ 98 h 282"/>
              <a:gd name="T22" fmla="*/ 1088 w 1506"/>
              <a:gd name="T2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6" h="282">
                <a:moveTo>
                  <a:pt x="1088" y="0"/>
                </a:moveTo>
                <a:cubicBezTo>
                  <a:pt x="1085" y="5"/>
                  <a:pt x="1081" y="9"/>
                  <a:pt x="1077" y="14"/>
                </a:cubicBezTo>
                <a:cubicBezTo>
                  <a:pt x="1437" y="98"/>
                  <a:pt x="1437" y="98"/>
                  <a:pt x="1437" y="98"/>
                </a:cubicBezTo>
                <a:cubicBezTo>
                  <a:pt x="738" y="266"/>
                  <a:pt x="738" y="266"/>
                  <a:pt x="738" y="266"/>
                </a:cubicBezTo>
                <a:cubicBezTo>
                  <a:pt x="70" y="108"/>
                  <a:pt x="70" y="108"/>
                  <a:pt x="70" y="108"/>
                </a:cubicBezTo>
                <a:cubicBezTo>
                  <a:pt x="437" y="21"/>
                  <a:pt x="437" y="21"/>
                  <a:pt x="437" y="21"/>
                </a:cubicBezTo>
                <a:cubicBezTo>
                  <a:pt x="432" y="16"/>
                  <a:pt x="428" y="12"/>
                  <a:pt x="424" y="7"/>
                </a:cubicBezTo>
                <a:cubicBezTo>
                  <a:pt x="0" y="109"/>
                  <a:pt x="0" y="109"/>
                  <a:pt x="0" y="109"/>
                </a:cubicBezTo>
                <a:cubicBezTo>
                  <a:pt x="736" y="282"/>
                  <a:pt x="736" y="282"/>
                  <a:pt x="736" y="282"/>
                </a:cubicBezTo>
                <a:cubicBezTo>
                  <a:pt x="738" y="282"/>
                  <a:pt x="738" y="282"/>
                  <a:pt x="738" y="282"/>
                </a:cubicBezTo>
                <a:cubicBezTo>
                  <a:pt x="1506" y="98"/>
                  <a:pt x="1506" y="98"/>
                  <a:pt x="1506" y="98"/>
                </a:cubicBezTo>
                <a:lnTo>
                  <a:pt x="1088" y="0"/>
                </a:lnTo>
                <a:close/>
              </a:path>
            </a:pathLst>
          </a:custGeom>
          <a:solidFill>
            <a:schemeClr val="accent2"/>
          </a:solidFill>
          <a:ln w="20320">
            <a:noFill/>
          </a:ln>
        </p:spPr>
        <p:txBody>
          <a:bodyPr vert="horz" wrap="square" lIns="124347" tIns="62174" rIns="124347" bIns="62174" numCol="1" anchor="t" anchorCtr="0" compatLnSpc="1">
            <a:prstTxWarp prst="textNoShape">
              <a:avLst/>
            </a:prstTxWarp>
          </a:bodyPr>
          <a:lstStyle/>
          <a:p>
            <a:endParaRPr lang="en-US" sz="2448"/>
          </a:p>
        </p:txBody>
      </p:sp>
      <p:grpSp>
        <p:nvGrpSpPr>
          <p:cNvPr id="122" name="WIndows Phone"/>
          <p:cNvGrpSpPr/>
          <p:nvPr/>
        </p:nvGrpSpPr>
        <p:grpSpPr>
          <a:xfrm>
            <a:off x="676464" y="2219824"/>
            <a:ext cx="1711445" cy="1839751"/>
            <a:chOff x="902582" y="1410967"/>
            <a:chExt cx="1258530" cy="1352881"/>
          </a:xfrm>
        </p:grpSpPr>
        <p:grpSp>
          <p:nvGrpSpPr>
            <p:cNvPr id="90" name="Group 89"/>
            <p:cNvGrpSpPr/>
            <p:nvPr/>
          </p:nvGrpSpPr>
          <p:grpSpPr>
            <a:xfrm>
              <a:off x="1189582" y="1410967"/>
              <a:ext cx="684530" cy="690087"/>
              <a:chOff x="2376625" y="3478929"/>
              <a:chExt cx="684530" cy="690087"/>
            </a:xfrm>
          </p:grpSpPr>
          <p:sp>
            <p:nvSpPr>
              <p:cNvPr id="63" name="Freeform 27"/>
              <p:cNvSpPr>
                <a:spLocks noEditPoints="1"/>
              </p:cNvSpPr>
              <p:nvPr/>
            </p:nvSpPr>
            <p:spPr bwMode="auto">
              <a:xfrm>
                <a:off x="2634435" y="3675621"/>
                <a:ext cx="168910" cy="296704"/>
              </a:xfrm>
              <a:custGeom>
                <a:avLst/>
                <a:gdLst>
                  <a:gd name="T0" fmla="*/ 0 w 152"/>
                  <a:gd name="T1" fmla="*/ 0 h 267"/>
                  <a:gd name="T2" fmla="*/ 0 w 152"/>
                  <a:gd name="T3" fmla="*/ 267 h 267"/>
                  <a:gd name="T4" fmla="*/ 152 w 152"/>
                  <a:gd name="T5" fmla="*/ 267 h 267"/>
                  <a:gd name="T6" fmla="*/ 152 w 152"/>
                  <a:gd name="T7" fmla="*/ 0 h 267"/>
                  <a:gd name="T8" fmla="*/ 0 w 152"/>
                  <a:gd name="T9" fmla="*/ 0 h 267"/>
                  <a:gd name="T10" fmla="*/ 95 w 152"/>
                  <a:gd name="T11" fmla="*/ 248 h 267"/>
                  <a:gd name="T12" fmla="*/ 57 w 152"/>
                  <a:gd name="T13" fmla="*/ 248 h 267"/>
                  <a:gd name="T14" fmla="*/ 57 w 152"/>
                  <a:gd name="T15" fmla="*/ 229 h 267"/>
                  <a:gd name="T16" fmla="*/ 95 w 152"/>
                  <a:gd name="T17" fmla="*/ 229 h 267"/>
                  <a:gd name="T18" fmla="*/ 95 w 152"/>
                  <a:gd name="T19" fmla="*/ 24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267">
                    <a:moveTo>
                      <a:pt x="0" y="0"/>
                    </a:moveTo>
                    <a:lnTo>
                      <a:pt x="0" y="267"/>
                    </a:lnTo>
                    <a:lnTo>
                      <a:pt x="152" y="267"/>
                    </a:lnTo>
                    <a:lnTo>
                      <a:pt x="152" y="0"/>
                    </a:lnTo>
                    <a:lnTo>
                      <a:pt x="0" y="0"/>
                    </a:lnTo>
                    <a:close/>
                    <a:moveTo>
                      <a:pt x="95" y="248"/>
                    </a:moveTo>
                    <a:lnTo>
                      <a:pt x="57" y="248"/>
                    </a:lnTo>
                    <a:lnTo>
                      <a:pt x="57" y="229"/>
                    </a:lnTo>
                    <a:lnTo>
                      <a:pt x="95" y="229"/>
                    </a:lnTo>
                    <a:lnTo>
                      <a:pt x="95" y="24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5" name="Freeform 26"/>
              <p:cNvSpPr>
                <a:spLocks noEditPoints="1"/>
              </p:cNvSpPr>
              <p:nvPr/>
            </p:nvSpPr>
            <p:spPr bwMode="auto">
              <a:xfrm>
                <a:off x="2376625" y="3478929"/>
                <a:ext cx="684530" cy="690087"/>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70 w 260"/>
                  <a:gd name="T11" fmla="*/ 186 h 260"/>
                  <a:gd name="T12" fmla="*/ 162 w 260"/>
                  <a:gd name="T13" fmla="*/ 194 h 260"/>
                  <a:gd name="T14" fmla="*/ 98 w 260"/>
                  <a:gd name="T15" fmla="*/ 194 h 260"/>
                  <a:gd name="T16" fmla="*/ 90 w 260"/>
                  <a:gd name="T17" fmla="*/ 186 h 260"/>
                  <a:gd name="T18" fmla="*/ 90 w 260"/>
                  <a:gd name="T19" fmla="*/ 74 h 260"/>
                  <a:gd name="T20" fmla="*/ 98 w 260"/>
                  <a:gd name="T21" fmla="*/ 66 h 260"/>
                  <a:gd name="T22" fmla="*/ 162 w 260"/>
                  <a:gd name="T23" fmla="*/ 66 h 260"/>
                  <a:gd name="T24" fmla="*/ 170 w 260"/>
                  <a:gd name="T25" fmla="*/ 74 h 260"/>
                  <a:gd name="T26" fmla="*/ 170 w 260"/>
                  <a:gd name="T27" fmla="*/ 18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0" h="260">
                    <a:moveTo>
                      <a:pt x="130" y="0"/>
                    </a:moveTo>
                    <a:cubicBezTo>
                      <a:pt x="59" y="0"/>
                      <a:pt x="0" y="58"/>
                      <a:pt x="0" y="130"/>
                    </a:cubicBezTo>
                    <a:cubicBezTo>
                      <a:pt x="0" y="202"/>
                      <a:pt x="59" y="260"/>
                      <a:pt x="130" y="260"/>
                    </a:cubicBezTo>
                    <a:cubicBezTo>
                      <a:pt x="202" y="260"/>
                      <a:pt x="260" y="202"/>
                      <a:pt x="260" y="130"/>
                    </a:cubicBezTo>
                    <a:cubicBezTo>
                      <a:pt x="260" y="58"/>
                      <a:pt x="202" y="0"/>
                      <a:pt x="130" y="0"/>
                    </a:cubicBezTo>
                    <a:close/>
                    <a:moveTo>
                      <a:pt x="170" y="186"/>
                    </a:moveTo>
                    <a:cubicBezTo>
                      <a:pt x="170" y="190"/>
                      <a:pt x="167" y="194"/>
                      <a:pt x="162" y="194"/>
                    </a:cubicBezTo>
                    <a:cubicBezTo>
                      <a:pt x="98" y="194"/>
                      <a:pt x="98" y="194"/>
                      <a:pt x="98" y="194"/>
                    </a:cubicBezTo>
                    <a:cubicBezTo>
                      <a:pt x="94" y="194"/>
                      <a:pt x="90" y="190"/>
                      <a:pt x="90" y="186"/>
                    </a:cubicBezTo>
                    <a:cubicBezTo>
                      <a:pt x="90" y="74"/>
                      <a:pt x="90" y="74"/>
                      <a:pt x="90" y="74"/>
                    </a:cubicBezTo>
                    <a:cubicBezTo>
                      <a:pt x="90" y="70"/>
                      <a:pt x="94" y="66"/>
                      <a:pt x="98" y="66"/>
                    </a:cubicBezTo>
                    <a:cubicBezTo>
                      <a:pt x="162" y="66"/>
                      <a:pt x="162" y="66"/>
                      <a:pt x="162" y="66"/>
                    </a:cubicBezTo>
                    <a:cubicBezTo>
                      <a:pt x="167" y="66"/>
                      <a:pt x="170" y="70"/>
                      <a:pt x="170" y="74"/>
                    </a:cubicBezTo>
                    <a:lnTo>
                      <a:pt x="170" y="18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109" name="Freeform 67"/>
            <p:cNvSpPr>
              <a:spLocks noChangeAspect="1"/>
            </p:cNvSpPr>
            <p:nvPr/>
          </p:nvSpPr>
          <p:spPr bwMode="auto">
            <a:xfrm>
              <a:off x="902582" y="2049678"/>
              <a:ext cx="1258530" cy="233363"/>
            </a:xfrm>
            <a:custGeom>
              <a:avLst/>
              <a:gdLst>
                <a:gd name="T0" fmla="*/ 343 w 456"/>
                <a:gd name="T1" fmla="*/ 0 h 82"/>
                <a:gd name="T2" fmla="*/ 337 w 456"/>
                <a:gd name="T3" fmla="*/ 6 h 82"/>
                <a:gd name="T4" fmla="*/ 421 w 456"/>
                <a:gd name="T5" fmla="*/ 26 h 82"/>
                <a:gd name="T6" fmla="*/ 224 w 456"/>
                <a:gd name="T7" fmla="*/ 74 h 82"/>
                <a:gd name="T8" fmla="*/ 35 w 456"/>
                <a:gd name="T9" fmla="*/ 29 h 82"/>
                <a:gd name="T10" fmla="*/ 121 w 456"/>
                <a:gd name="T11" fmla="*/ 8 h 82"/>
                <a:gd name="T12" fmla="*/ 115 w 456"/>
                <a:gd name="T13" fmla="*/ 2 h 82"/>
                <a:gd name="T14" fmla="*/ 0 w 456"/>
                <a:gd name="T15" fmla="*/ 29 h 82"/>
                <a:gd name="T16" fmla="*/ 223 w 456"/>
                <a:gd name="T17" fmla="*/ 82 h 82"/>
                <a:gd name="T18" fmla="*/ 224 w 456"/>
                <a:gd name="T19" fmla="*/ 82 h 82"/>
                <a:gd name="T20" fmla="*/ 456 w 456"/>
                <a:gd name="T21" fmla="*/ 26 h 82"/>
                <a:gd name="T22" fmla="*/ 343 w 456"/>
                <a:gd name="T2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6" h="82">
                  <a:moveTo>
                    <a:pt x="343" y="0"/>
                  </a:moveTo>
                  <a:cubicBezTo>
                    <a:pt x="341" y="2"/>
                    <a:pt x="339" y="4"/>
                    <a:pt x="337" y="6"/>
                  </a:cubicBezTo>
                  <a:cubicBezTo>
                    <a:pt x="421" y="26"/>
                    <a:pt x="421" y="26"/>
                    <a:pt x="421" y="26"/>
                  </a:cubicBezTo>
                  <a:cubicBezTo>
                    <a:pt x="224" y="74"/>
                    <a:pt x="224" y="74"/>
                    <a:pt x="224" y="74"/>
                  </a:cubicBezTo>
                  <a:cubicBezTo>
                    <a:pt x="35" y="29"/>
                    <a:pt x="35" y="29"/>
                    <a:pt x="35" y="29"/>
                  </a:cubicBezTo>
                  <a:cubicBezTo>
                    <a:pt x="121" y="8"/>
                    <a:pt x="121" y="8"/>
                    <a:pt x="121" y="8"/>
                  </a:cubicBezTo>
                  <a:cubicBezTo>
                    <a:pt x="119" y="6"/>
                    <a:pt x="117" y="4"/>
                    <a:pt x="115" y="2"/>
                  </a:cubicBezTo>
                  <a:cubicBezTo>
                    <a:pt x="0" y="29"/>
                    <a:pt x="0" y="29"/>
                    <a:pt x="0" y="29"/>
                  </a:cubicBezTo>
                  <a:cubicBezTo>
                    <a:pt x="223" y="82"/>
                    <a:pt x="223" y="82"/>
                    <a:pt x="223" y="82"/>
                  </a:cubicBezTo>
                  <a:cubicBezTo>
                    <a:pt x="224" y="82"/>
                    <a:pt x="224" y="82"/>
                    <a:pt x="224" y="82"/>
                  </a:cubicBezTo>
                  <a:cubicBezTo>
                    <a:pt x="456" y="26"/>
                    <a:pt x="456" y="26"/>
                    <a:pt x="456" y="26"/>
                  </a:cubicBezTo>
                  <a:lnTo>
                    <a:pt x="343"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4" name="TextBox 113"/>
            <p:cNvSpPr txBox="1"/>
            <p:nvPr/>
          </p:nvSpPr>
          <p:spPr>
            <a:xfrm>
              <a:off x="1116305" y="2257076"/>
              <a:ext cx="825706" cy="506772"/>
            </a:xfrm>
            <a:prstGeom prst="rect">
              <a:avLst/>
            </a:prstGeom>
            <a:noFill/>
          </p:spPr>
          <p:txBody>
            <a:bodyPr wrap="square" lIns="186521" tIns="149217" rIns="186521" bIns="149217" rtlCol="0">
              <a:spAutoFit/>
            </a:bodyPr>
            <a:lstStyle/>
            <a:p>
              <a:pPr algn="ctr">
                <a:lnSpc>
                  <a:spcPct val="90000"/>
                </a:lnSpc>
                <a:spcBef>
                  <a:spcPts val="816"/>
                </a:spcBef>
              </a:pPr>
              <a:r>
                <a:rPr lang="en-US" sz="1400" dirty="0">
                  <a:gradFill>
                    <a:gsLst>
                      <a:gs pos="59000">
                        <a:schemeClr val="tx1"/>
                      </a:gs>
                      <a:gs pos="12987">
                        <a:schemeClr val="tx1"/>
                      </a:gs>
                    </a:gsLst>
                    <a:lin ang="5400000" scaled="0"/>
                  </a:gradFill>
                </a:rPr>
                <a:t>Windows Phone</a:t>
              </a:r>
            </a:p>
          </p:txBody>
        </p:sp>
      </p:grpSp>
      <p:sp>
        <p:nvSpPr>
          <p:cNvPr id="2" name="Title 1"/>
          <p:cNvSpPr>
            <a:spLocks noGrp="1"/>
          </p:cNvSpPr>
          <p:nvPr>
            <p:ph type="title"/>
          </p:nvPr>
        </p:nvSpPr>
        <p:spPr/>
        <p:txBody>
          <a:bodyPr/>
          <a:lstStyle/>
          <a:p>
            <a:r>
              <a:rPr lang="en-US"/>
              <a:t>Journey to the Universal Windows Platform</a:t>
            </a:r>
            <a:endParaRPr lang="en-US" dirty="0"/>
          </a:p>
        </p:txBody>
      </p:sp>
      <p:grpSp>
        <p:nvGrpSpPr>
          <p:cNvPr id="123" name="Desktop"/>
          <p:cNvGrpSpPr/>
          <p:nvPr/>
        </p:nvGrpSpPr>
        <p:grpSpPr>
          <a:xfrm>
            <a:off x="1977889" y="4297096"/>
            <a:ext cx="1711445" cy="1645853"/>
            <a:chOff x="2210067" y="1410966"/>
            <a:chExt cx="1258530" cy="1210296"/>
          </a:xfrm>
        </p:grpSpPr>
        <p:grpSp>
          <p:nvGrpSpPr>
            <p:cNvPr id="67" name="Desktop"/>
            <p:cNvGrpSpPr/>
            <p:nvPr/>
          </p:nvGrpSpPr>
          <p:grpSpPr>
            <a:xfrm>
              <a:off x="2497067" y="1410966"/>
              <a:ext cx="684530" cy="690087"/>
              <a:chOff x="2862470" y="3497313"/>
              <a:chExt cx="684530" cy="690087"/>
            </a:xfrm>
          </p:grpSpPr>
          <p:sp>
            <p:nvSpPr>
              <p:cNvPr id="68" name="Rectangle 23"/>
              <p:cNvSpPr>
                <a:spLocks noChangeArrowheads="1"/>
              </p:cNvSpPr>
              <p:nvPr/>
            </p:nvSpPr>
            <p:spPr bwMode="auto">
              <a:xfrm>
                <a:off x="3162508" y="3810686"/>
                <a:ext cx="190024" cy="106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9" name="Freeform 24"/>
              <p:cNvSpPr>
                <a:spLocks noEditPoints="1"/>
              </p:cNvSpPr>
              <p:nvPr/>
            </p:nvSpPr>
            <p:spPr bwMode="auto">
              <a:xfrm>
                <a:off x="3058050" y="3726231"/>
                <a:ext cx="104458" cy="233363"/>
              </a:xfrm>
              <a:custGeom>
                <a:avLst/>
                <a:gdLst>
                  <a:gd name="T0" fmla="*/ 19 w 94"/>
                  <a:gd name="T1" fmla="*/ 191 h 210"/>
                  <a:gd name="T2" fmla="*/ 19 w 94"/>
                  <a:gd name="T3" fmla="*/ 172 h 210"/>
                  <a:gd name="T4" fmla="*/ 75 w 94"/>
                  <a:gd name="T5" fmla="*/ 172 h 210"/>
                  <a:gd name="T6" fmla="*/ 75 w 94"/>
                  <a:gd name="T7" fmla="*/ 152 h 210"/>
                  <a:gd name="T8" fmla="*/ 19 w 94"/>
                  <a:gd name="T9" fmla="*/ 152 h 210"/>
                  <a:gd name="T10" fmla="*/ 19 w 94"/>
                  <a:gd name="T11" fmla="*/ 133 h 210"/>
                  <a:gd name="T12" fmla="*/ 75 w 94"/>
                  <a:gd name="T13" fmla="*/ 133 h 210"/>
                  <a:gd name="T14" fmla="*/ 75 w 94"/>
                  <a:gd name="T15" fmla="*/ 57 h 210"/>
                  <a:gd name="T16" fmla="*/ 94 w 94"/>
                  <a:gd name="T17" fmla="*/ 57 h 210"/>
                  <a:gd name="T18" fmla="*/ 94 w 94"/>
                  <a:gd name="T19" fmla="*/ 0 h 210"/>
                  <a:gd name="T20" fmla="*/ 0 w 94"/>
                  <a:gd name="T21" fmla="*/ 0 h 210"/>
                  <a:gd name="T22" fmla="*/ 0 w 94"/>
                  <a:gd name="T23" fmla="*/ 210 h 210"/>
                  <a:gd name="T24" fmla="*/ 94 w 94"/>
                  <a:gd name="T25" fmla="*/ 210 h 210"/>
                  <a:gd name="T26" fmla="*/ 94 w 94"/>
                  <a:gd name="T27" fmla="*/ 191 h 210"/>
                  <a:gd name="T28" fmla="*/ 75 w 94"/>
                  <a:gd name="T29" fmla="*/ 191 h 210"/>
                  <a:gd name="T30" fmla="*/ 19 w 94"/>
                  <a:gd name="T31" fmla="*/ 191 h 210"/>
                  <a:gd name="T32" fmla="*/ 19 w 94"/>
                  <a:gd name="T33" fmla="*/ 19 h 210"/>
                  <a:gd name="T34" fmla="*/ 75 w 94"/>
                  <a:gd name="T35" fmla="*/ 19 h 210"/>
                  <a:gd name="T36" fmla="*/ 75 w 94"/>
                  <a:gd name="T37" fmla="*/ 38 h 210"/>
                  <a:gd name="T38" fmla="*/ 19 w 94"/>
                  <a:gd name="T39" fmla="*/ 38 h 210"/>
                  <a:gd name="T40" fmla="*/ 19 w 94"/>
                  <a:gd name="T41" fmla="*/ 19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210">
                    <a:moveTo>
                      <a:pt x="19" y="191"/>
                    </a:moveTo>
                    <a:lnTo>
                      <a:pt x="19" y="172"/>
                    </a:lnTo>
                    <a:lnTo>
                      <a:pt x="75" y="172"/>
                    </a:lnTo>
                    <a:lnTo>
                      <a:pt x="75" y="152"/>
                    </a:lnTo>
                    <a:lnTo>
                      <a:pt x="19" y="152"/>
                    </a:lnTo>
                    <a:lnTo>
                      <a:pt x="19" y="133"/>
                    </a:lnTo>
                    <a:lnTo>
                      <a:pt x="75" y="133"/>
                    </a:lnTo>
                    <a:lnTo>
                      <a:pt x="75" y="57"/>
                    </a:lnTo>
                    <a:lnTo>
                      <a:pt x="94" y="57"/>
                    </a:lnTo>
                    <a:lnTo>
                      <a:pt x="94" y="0"/>
                    </a:lnTo>
                    <a:lnTo>
                      <a:pt x="0" y="0"/>
                    </a:lnTo>
                    <a:lnTo>
                      <a:pt x="0" y="210"/>
                    </a:lnTo>
                    <a:lnTo>
                      <a:pt x="94" y="210"/>
                    </a:lnTo>
                    <a:lnTo>
                      <a:pt x="94" y="191"/>
                    </a:lnTo>
                    <a:lnTo>
                      <a:pt x="75" y="191"/>
                    </a:lnTo>
                    <a:lnTo>
                      <a:pt x="19" y="191"/>
                    </a:lnTo>
                    <a:close/>
                    <a:moveTo>
                      <a:pt x="19" y="19"/>
                    </a:moveTo>
                    <a:lnTo>
                      <a:pt x="75" y="19"/>
                    </a:lnTo>
                    <a:lnTo>
                      <a:pt x="75" y="38"/>
                    </a:lnTo>
                    <a:lnTo>
                      <a:pt x="19" y="38"/>
                    </a:lnTo>
                    <a:lnTo>
                      <a:pt x="19"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0" name="Freeform 25"/>
              <p:cNvSpPr>
                <a:spLocks noEditPoints="1"/>
              </p:cNvSpPr>
              <p:nvPr/>
            </p:nvSpPr>
            <p:spPr bwMode="auto">
              <a:xfrm>
                <a:off x="2862470" y="3497313"/>
                <a:ext cx="684530" cy="690087"/>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94 w 260"/>
                  <a:gd name="T11" fmla="*/ 166 h 260"/>
                  <a:gd name="T12" fmla="*/ 154 w 260"/>
                  <a:gd name="T13" fmla="*/ 166 h 260"/>
                  <a:gd name="T14" fmla="*/ 154 w 260"/>
                  <a:gd name="T15" fmla="*/ 174 h 260"/>
                  <a:gd name="T16" fmla="*/ 170 w 260"/>
                  <a:gd name="T17" fmla="*/ 174 h 260"/>
                  <a:gd name="T18" fmla="*/ 170 w 260"/>
                  <a:gd name="T19" fmla="*/ 182 h 260"/>
                  <a:gd name="T20" fmla="*/ 130 w 260"/>
                  <a:gd name="T21" fmla="*/ 182 h 260"/>
                  <a:gd name="T22" fmla="*/ 130 w 260"/>
                  <a:gd name="T23" fmla="*/ 174 h 260"/>
                  <a:gd name="T24" fmla="*/ 146 w 260"/>
                  <a:gd name="T25" fmla="*/ 174 h 260"/>
                  <a:gd name="T26" fmla="*/ 146 w 260"/>
                  <a:gd name="T27" fmla="*/ 166 h 260"/>
                  <a:gd name="T28" fmla="*/ 122 w 260"/>
                  <a:gd name="T29" fmla="*/ 166 h 260"/>
                  <a:gd name="T30" fmla="*/ 122 w 260"/>
                  <a:gd name="T31" fmla="*/ 182 h 260"/>
                  <a:gd name="T32" fmla="*/ 66 w 260"/>
                  <a:gd name="T33" fmla="*/ 182 h 260"/>
                  <a:gd name="T34" fmla="*/ 66 w 260"/>
                  <a:gd name="T35" fmla="*/ 78 h 260"/>
                  <a:gd name="T36" fmla="*/ 122 w 260"/>
                  <a:gd name="T37" fmla="*/ 78 h 260"/>
                  <a:gd name="T38" fmla="*/ 122 w 260"/>
                  <a:gd name="T39" fmla="*/ 110 h 260"/>
                  <a:gd name="T40" fmla="*/ 194 w 260"/>
                  <a:gd name="T41" fmla="*/ 110 h 260"/>
                  <a:gd name="T42" fmla="*/ 194 w 260"/>
                  <a:gd name="T43" fmla="*/ 16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260">
                    <a:moveTo>
                      <a:pt x="130" y="0"/>
                    </a:moveTo>
                    <a:cubicBezTo>
                      <a:pt x="58" y="0"/>
                      <a:pt x="0" y="58"/>
                      <a:pt x="0" y="130"/>
                    </a:cubicBezTo>
                    <a:cubicBezTo>
                      <a:pt x="0" y="202"/>
                      <a:pt x="58" y="260"/>
                      <a:pt x="130" y="260"/>
                    </a:cubicBezTo>
                    <a:cubicBezTo>
                      <a:pt x="202" y="260"/>
                      <a:pt x="260" y="202"/>
                      <a:pt x="260" y="130"/>
                    </a:cubicBezTo>
                    <a:cubicBezTo>
                      <a:pt x="260" y="58"/>
                      <a:pt x="202" y="0"/>
                      <a:pt x="130" y="0"/>
                    </a:cubicBezTo>
                    <a:close/>
                    <a:moveTo>
                      <a:pt x="194" y="166"/>
                    </a:moveTo>
                    <a:cubicBezTo>
                      <a:pt x="154" y="166"/>
                      <a:pt x="154" y="166"/>
                      <a:pt x="154" y="166"/>
                    </a:cubicBezTo>
                    <a:cubicBezTo>
                      <a:pt x="154" y="174"/>
                      <a:pt x="154" y="174"/>
                      <a:pt x="154" y="174"/>
                    </a:cubicBezTo>
                    <a:cubicBezTo>
                      <a:pt x="170" y="174"/>
                      <a:pt x="170" y="174"/>
                      <a:pt x="170" y="174"/>
                    </a:cubicBezTo>
                    <a:cubicBezTo>
                      <a:pt x="170" y="182"/>
                      <a:pt x="170" y="182"/>
                      <a:pt x="170" y="182"/>
                    </a:cubicBezTo>
                    <a:cubicBezTo>
                      <a:pt x="130" y="182"/>
                      <a:pt x="130" y="182"/>
                      <a:pt x="130" y="182"/>
                    </a:cubicBezTo>
                    <a:cubicBezTo>
                      <a:pt x="130" y="174"/>
                      <a:pt x="130" y="174"/>
                      <a:pt x="130" y="174"/>
                    </a:cubicBezTo>
                    <a:cubicBezTo>
                      <a:pt x="146" y="174"/>
                      <a:pt x="146" y="174"/>
                      <a:pt x="146" y="174"/>
                    </a:cubicBezTo>
                    <a:cubicBezTo>
                      <a:pt x="146" y="166"/>
                      <a:pt x="146" y="166"/>
                      <a:pt x="146" y="166"/>
                    </a:cubicBezTo>
                    <a:cubicBezTo>
                      <a:pt x="122" y="166"/>
                      <a:pt x="122" y="166"/>
                      <a:pt x="122" y="166"/>
                    </a:cubicBezTo>
                    <a:cubicBezTo>
                      <a:pt x="122" y="182"/>
                      <a:pt x="122" y="182"/>
                      <a:pt x="122" y="182"/>
                    </a:cubicBezTo>
                    <a:cubicBezTo>
                      <a:pt x="66" y="182"/>
                      <a:pt x="66" y="182"/>
                      <a:pt x="66" y="182"/>
                    </a:cubicBezTo>
                    <a:cubicBezTo>
                      <a:pt x="66" y="78"/>
                      <a:pt x="66" y="78"/>
                      <a:pt x="66" y="78"/>
                    </a:cubicBezTo>
                    <a:cubicBezTo>
                      <a:pt x="122" y="78"/>
                      <a:pt x="122" y="78"/>
                      <a:pt x="122" y="78"/>
                    </a:cubicBezTo>
                    <a:cubicBezTo>
                      <a:pt x="122" y="110"/>
                      <a:pt x="122" y="110"/>
                      <a:pt x="122" y="110"/>
                    </a:cubicBezTo>
                    <a:cubicBezTo>
                      <a:pt x="194" y="110"/>
                      <a:pt x="194" y="110"/>
                      <a:pt x="194" y="110"/>
                    </a:cubicBezTo>
                    <a:lnTo>
                      <a:pt x="194" y="1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111" name="Freeform 67"/>
            <p:cNvSpPr>
              <a:spLocks noChangeAspect="1"/>
            </p:cNvSpPr>
            <p:nvPr/>
          </p:nvSpPr>
          <p:spPr bwMode="auto">
            <a:xfrm>
              <a:off x="2210067" y="2048473"/>
              <a:ext cx="1258530" cy="233363"/>
            </a:xfrm>
            <a:custGeom>
              <a:avLst/>
              <a:gdLst>
                <a:gd name="T0" fmla="*/ 343 w 456"/>
                <a:gd name="T1" fmla="*/ 0 h 82"/>
                <a:gd name="T2" fmla="*/ 337 w 456"/>
                <a:gd name="T3" fmla="*/ 6 h 82"/>
                <a:gd name="T4" fmla="*/ 421 w 456"/>
                <a:gd name="T5" fmla="*/ 26 h 82"/>
                <a:gd name="T6" fmla="*/ 224 w 456"/>
                <a:gd name="T7" fmla="*/ 74 h 82"/>
                <a:gd name="T8" fmla="*/ 35 w 456"/>
                <a:gd name="T9" fmla="*/ 29 h 82"/>
                <a:gd name="T10" fmla="*/ 121 w 456"/>
                <a:gd name="T11" fmla="*/ 8 h 82"/>
                <a:gd name="T12" fmla="*/ 115 w 456"/>
                <a:gd name="T13" fmla="*/ 2 h 82"/>
                <a:gd name="T14" fmla="*/ 0 w 456"/>
                <a:gd name="T15" fmla="*/ 29 h 82"/>
                <a:gd name="T16" fmla="*/ 223 w 456"/>
                <a:gd name="T17" fmla="*/ 82 h 82"/>
                <a:gd name="T18" fmla="*/ 224 w 456"/>
                <a:gd name="T19" fmla="*/ 82 h 82"/>
                <a:gd name="T20" fmla="*/ 456 w 456"/>
                <a:gd name="T21" fmla="*/ 26 h 82"/>
                <a:gd name="T22" fmla="*/ 343 w 456"/>
                <a:gd name="T2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6" h="82">
                  <a:moveTo>
                    <a:pt x="343" y="0"/>
                  </a:moveTo>
                  <a:cubicBezTo>
                    <a:pt x="341" y="2"/>
                    <a:pt x="339" y="4"/>
                    <a:pt x="337" y="6"/>
                  </a:cubicBezTo>
                  <a:cubicBezTo>
                    <a:pt x="421" y="26"/>
                    <a:pt x="421" y="26"/>
                    <a:pt x="421" y="26"/>
                  </a:cubicBezTo>
                  <a:cubicBezTo>
                    <a:pt x="224" y="74"/>
                    <a:pt x="224" y="74"/>
                    <a:pt x="224" y="74"/>
                  </a:cubicBezTo>
                  <a:cubicBezTo>
                    <a:pt x="35" y="29"/>
                    <a:pt x="35" y="29"/>
                    <a:pt x="35" y="29"/>
                  </a:cubicBezTo>
                  <a:cubicBezTo>
                    <a:pt x="121" y="8"/>
                    <a:pt x="121" y="8"/>
                    <a:pt x="121" y="8"/>
                  </a:cubicBezTo>
                  <a:cubicBezTo>
                    <a:pt x="119" y="6"/>
                    <a:pt x="117" y="4"/>
                    <a:pt x="115" y="2"/>
                  </a:cubicBezTo>
                  <a:cubicBezTo>
                    <a:pt x="0" y="29"/>
                    <a:pt x="0" y="29"/>
                    <a:pt x="0" y="29"/>
                  </a:cubicBezTo>
                  <a:cubicBezTo>
                    <a:pt x="223" y="82"/>
                    <a:pt x="223" y="82"/>
                    <a:pt x="223" y="82"/>
                  </a:cubicBezTo>
                  <a:cubicBezTo>
                    <a:pt x="224" y="82"/>
                    <a:pt x="224" y="82"/>
                    <a:pt x="224" y="82"/>
                  </a:cubicBezTo>
                  <a:cubicBezTo>
                    <a:pt x="456" y="26"/>
                    <a:pt x="456" y="26"/>
                    <a:pt x="456" y="26"/>
                  </a:cubicBezTo>
                  <a:lnTo>
                    <a:pt x="343"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5" name="TextBox 114"/>
            <p:cNvSpPr txBox="1"/>
            <p:nvPr/>
          </p:nvSpPr>
          <p:spPr>
            <a:xfrm>
              <a:off x="2448732" y="2257076"/>
              <a:ext cx="772226" cy="364186"/>
            </a:xfrm>
            <a:prstGeom prst="rect">
              <a:avLst/>
            </a:prstGeom>
            <a:noFill/>
          </p:spPr>
          <p:txBody>
            <a:bodyPr wrap="square" lIns="186521" tIns="149217" rIns="186521" bIns="149217" rtlCol="0">
              <a:spAutoFit/>
            </a:bodyPr>
            <a:lstStyle/>
            <a:p>
              <a:pPr algn="ctr">
                <a:lnSpc>
                  <a:spcPct val="90000"/>
                </a:lnSpc>
                <a:spcBef>
                  <a:spcPts val="816"/>
                </a:spcBef>
              </a:pPr>
              <a:r>
                <a:rPr lang="en-US" sz="1400" dirty="0">
                  <a:gradFill>
                    <a:gsLst>
                      <a:gs pos="59000">
                        <a:schemeClr val="tx1"/>
                      </a:gs>
                      <a:gs pos="12987">
                        <a:schemeClr val="tx1"/>
                      </a:gs>
                    </a:gsLst>
                    <a:lin ang="5400000" scaled="0"/>
                  </a:gradFill>
                </a:rPr>
                <a:t>Desktop</a:t>
              </a:r>
            </a:p>
          </p:txBody>
        </p:sp>
      </p:grpSp>
      <p:grpSp>
        <p:nvGrpSpPr>
          <p:cNvPr id="120" name="Web"/>
          <p:cNvGrpSpPr/>
          <p:nvPr/>
        </p:nvGrpSpPr>
        <p:grpSpPr>
          <a:xfrm>
            <a:off x="8592477" y="4286948"/>
            <a:ext cx="1711445" cy="1647669"/>
            <a:chOff x="5039653" y="1409631"/>
            <a:chExt cx="1258530" cy="1211631"/>
          </a:xfrm>
        </p:grpSpPr>
        <p:grpSp>
          <p:nvGrpSpPr>
            <p:cNvPr id="56" name="Group 34"/>
            <p:cNvGrpSpPr>
              <a:grpSpLocks noChangeAspect="1"/>
            </p:cNvGrpSpPr>
            <p:nvPr/>
          </p:nvGrpSpPr>
          <p:grpSpPr bwMode="auto">
            <a:xfrm>
              <a:off x="5331901" y="1409631"/>
              <a:ext cx="691198" cy="690086"/>
              <a:chOff x="3758" y="1295"/>
              <a:chExt cx="622" cy="621"/>
            </a:xfrm>
            <a:solidFill>
              <a:srgbClr val="008272"/>
            </a:solidFill>
          </p:grpSpPr>
          <p:sp>
            <p:nvSpPr>
              <p:cNvPr id="58" name="Freeform 35"/>
              <p:cNvSpPr>
                <a:spLocks/>
              </p:cNvSpPr>
              <p:nvPr/>
            </p:nvSpPr>
            <p:spPr bwMode="auto">
              <a:xfrm>
                <a:off x="3947" y="1479"/>
                <a:ext cx="79" cy="69"/>
              </a:xfrm>
              <a:custGeom>
                <a:avLst/>
                <a:gdLst>
                  <a:gd name="T0" fmla="*/ 33 w 33"/>
                  <a:gd name="T1" fmla="*/ 0 h 29"/>
                  <a:gd name="T2" fmla="*/ 0 w 33"/>
                  <a:gd name="T3" fmla="*/ 29 h 29"/>
                  <a:gd name="T4" fmla="*/ 21 w 33"/>
                  <a:gd name="T5" fmla="*/ 29 h 29"/>
                  <a:gd name="T6" fmla="*/ 33 w 33"/>
                  <a:gd name="T7" fmla="*/ 0 h 29"/>
                </a:gdLst>
                <a:ahLst/>
                <a:cxnLst>
                  <a:cxn ang="0">
                    <a:pos x="T0" y="T1"/>
                  </a:cxn>
                  <a:cxn ang="0">
                    <a:pos x="T2" y="T3"/>
                  </a:cxn>
                  <a:cxn ang="0">
                    <a:pos x="T4" y="T5"/>
                  </a:cxn>
                  <a:cxn ang="0">
                    <a:pos x="T6" y="T7"/>
                  </a:cxn>
                </a:cxnLst>
                <a:rect l="0" t="0" r="r" b="b"/>
                <a:pathLst>
                  <a:path w="33" h="29">
                    <a:moveTo>
                      <a:pt x="33" y="0"/>
                    </a:moveTo>
                    <a:cubicBezTo>
                      <a:pt x="18" y="5"/>
                      <a:pt x="7" y="15"/>
                      <a:pt x="0" y="29"/>
                    </a:cubicBezTo>
                    <a:cubicBezTo>
                      <a:pt x="21" y="29"/>
                      <a:pt x="21" y="29"/>
                      <a:pt x="21" y="29"/>
                    </a:cubicBezTo>
                    <a:cubicBezTo>
                      <a:pt x="24" y="17"/>
                      <a:pt x="28" y="7"/>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2" name="Freeform 36"/>
              <p:cNvSpPr>
                <a:spLocks/>
              </p:cNvSpPr>
              <p:nvPr/>
            </p:nvSpPr>
            <p:spPr bwMode="auto">
              <a:xfrm>
                <a:off x="3947" y="1663"/>
                <a:ext cx="79" cy="69"/>
              </a:xfrm>
              <a:custGeom>
                <a:avLst/>
                <a:gdLst>
                  <a:gd name="T0" fmla="*/ 0 w 33"/>
                  <a:gd name="T1" fmla="*/ 0 h 29"/>
                  <a:gd name="T2" fmla="*/ 33 w 33"/>
                  <a:gd name="T3" fmla="*/ 29 h 29"/>
                  <a:gd name="T4" fmla="*/ 21 w 33"/>
                  <a:gd name="T5" fmla="*/ 0 h 29"/>
                  <a:gd name="T6" fmla="*/ 0 w 33"/>
                  <a:gd name="T7" fmla="*/ 0 h 29"/>
                </a:gdLst>
                <a:ahLst/>
                <a:cxnLst>
                  <a:cxn ang="0">
                    <a:pos x="T0" y="T1"/>
                  </a:cxn>
                  <a:cxn ang="0">
                    <a:pos x="T2" y="T3"/>
                  </a:cxn>
                  <a:cxn ang="0">
                    <a:pos x="T4" y="T5"/>
                  </a:cxn>
                  <a:cxn ang="0">
                    <a:pos x="T6" y="T7"/>
                  </a:cxn>
                </a:cxnLst>
                <a:rect l="0" t="0" r="r" b="b"/>
                <a:pathLst>
                  <a:path w="33" h="29">
                    <a:moveTo>
                      <a:pt x="0" y="0"/>
                    </a:moveTo>
                    <a:cubicBezTo>
                      <a:pt x="7" y="13"/>
                      <a:pt x="18" y="24"/>
                      <a:pt x="33" y="29"/>
                    </a:cubicBezTo>
                    <a:cubicBezTo>
                      <a:pt x="28" y="22"/>
                      <a:pt x="24" y="12"/>
                      <a:pt x="2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3" name="Freeform 37"/>
              <p:cNvSpPr>
                <a:spLocks/>
              </p:cNvSpPr>
              <p:nvPr/>
            </p:nvSpPr>
            <p:spPr bwMode="auto">
              <a:xfrm>
                <a:off x="3935" y="1567"/>
                <a:ext cx="60" cy="77"/>
              </a:xfrm>
              <a:custGeom>
                <a:avLst/>
                <a:gdLst>
                  <a:gd name="T0" fmla="*/ 24 w 25"/>
                  <a:gd name="T1" fmla="*/ 16 h 32"/>
                  <a:gd name="T2" fmla="*/ 25 w 25"/>
                  <a:gd name="T3" fmla="*/ 0 h 32"/>
                  <a:gd name="T4" fmla="*/ 2 w 25"/>
                  <a:gd name="T5" fmla="*/ 0 h 32"/>
                  <a:gd name="T6" fmla="*/ 0 w 25"/>
                  <a:gd name="T7" fmla="*/ 16 h 32"/>
                  <a:gd name="T8" fmla="*/ 2 w 25"/>
                  <a:gd name="T9" fmla="*/ 32 h 32"/>
                  <a:gd name="T10" fmla="*/ 25 w 25"/>
                  <a:gd name="T11" fmla="*/ 32 h 32"/>
                  <a:gd name="T12" fmla="*/ 24 w 25"/>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25" h="32">
                    <a:moveTo>
                      <a:pt x="24" y="16"/>
                    </a:moveTo>
                    <a:cubicBezTo>
                      <a:pt x="24" y="10"/>
                      <a:pt x="24" y="5"/>
                      <a:pt x="25" y="0"/>
                    </a:cubicBezTo>
                    <a:cubicBezTo>
                      <a:pt x="2" y="0"/>
                      <a:pt x="2" y="0"/>
                      <a:pt x="2" y="0"/>
                    </a:cubicBezTo>
                    <a:cubicBezTo>
                      <a:pt x="1" y="5"/>
                      <a:pt x="0" y="10"/>
                      <a:pt x="0" y="16"/>
                    </a:cubicBezTo>
                    <a:cubicBezTo>
                      <a:pt x="0" y="21"/>
                      <a:pt x="1" y="27"/>
                      <a:pt x="2" y="32"/>
                    </a:cubicBezTo>
                    <a:cubicBezTo>
                      <a:pt x="25" y="32"/>
                      <a:pt x="25" y="32"/>
                      <a:pt x="25" y="32"/>
                    </a:cubicBezTo>
                    <a:cubicBezTo>
                      <a:pt x="24" y="27"/>
                      <a:pt x="24" y="21"/>
                      <a:pt x="2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4" name="Freeform 38"/>
              <p:cNvSpPr>
                <a:spLocks/>
              </p:cNvSpPr>
              <p:nvPr/>
            </p:nvSpPr>
            <p:spPr bwMode="auto">
              <a:xfrm>
                <a:off x="4012" y="1567"/>
                <a:ext cx="115" cy="77"/>
              </a:xfrm>
              <a:custGeom>
                <a:avLst/>
                <a:gdLst>
                  <a:gd name="T0" fmla="*/ 0 w 48"/>
                  <a:gd name="T1" fmla="*/ 16 h 32"/>
                  <a:gd name="T2" fmla="*/ 1 w 48"/>
                  <a:gd name="T3" fmla="*/ 32 h 32"/>
                  <a:gd name="T4" fmla="*/ 47 w 48"/>
                  <a:gd name="T5" fmla="*/ 32 h 32"/>
                  <a:gd name="T6" fmla="*/ 48 w 48"/>
                  <a:gd name="T7" fmla="*/ 16 h 32"/>
                  <a:gd name="T8" fmla="*/ 47 w 48"/>
                  <a:gd name="T9" fmla="*/ 0 h 32"/>
                  <a:gd name="T10" fmla="*/ 1 w 48"/>
                  <a:gd name="T11" fmla="*/ 0 h 32"/>
                  <a:gd name="T12" fmla="*/ 0 w 48"/>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48" h="32">
                    <a:moveTo>
                      <a:pt x="0" y="16"/>
                    </a:moveTo>
                    <a:cubicBezTo>
                      <a:pt x="0" y="22"/>
                      <a:pt x="0" y="27"/>
                      <a:pt x="1" y="32"/>
                    </a:cubicBezTo>
                    <a:cubicBezTo>
                      <a:pt x="47" y="32"/>
                      <a:pt x="47" y="32"/>
                      <a:pt x="47" y="32"/>
                    </a:cubicBezTo>
                    <a:cubicBezTo>
                      <a:pt x="48" y="27"/>
                      <a:pt x="48" y="22"/>
                      <a:pt x="48" y="16"/>
                    </a:cubicBezTo>
                    <a:cubicBezTo>
                      <a:pt x="48" y="10"/>
                      <a:pt x="48" y="5"/>
                      <a:pt x="47" y="0"/>
                    </a:cubicBezTo>
                    <a:cubicBezTo>
                      <a:pt x="1" y="0"/>
                      <a:pt x="1" y="0"/>
                      <a:pt x="1" y="0"/>
                    </a:cubicBezTo>
                    <a:cubicBezTo>
                      <a:pt x="0" y="5"/>
                      <a:pt x="0" y="10"/>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5" name="Freeform 39"/>
              <p:cNvSpPr>
                <a:spLocks/>
              </p:cNvSpPr>
              <p:nvPr/>
            </p:nvSpPr>
            <p:spPr bwMode="auto">
              <a:xfrm>
                <a:off x="4017" y="1472"/>
                <a:ext cx="102" cy="76"/>
              </a:xfrm>
              <a:custGeom>
                <a:avLst/>
                <a:gdLst>
                  <a:gd name="T0" fmla="*/ 43 w 43"/>
                  <a:gd name="T1" fmla="*/ 32 h 32"/>
                  <a:gd name="T2" fmla="*/ 22 w 43"/>
                  <a:gd name="T3" fmla="*/ 0 h 32"/>
                  <a:gd name="T4" fmla="*/ 0 w 43"/>
                  <a:gd name="T5" fmla="*/ 32 h 32"/>
                  <a:gd name="T6" fmla="*/ 43 w 43"/>
                  <a:gd name="T7" fmla="*/ 32 h 32"/>
                </a:gdLst>
                <a:ahLst/>
                <a:cxnLst>
                  <a:cxn ang="0">
                    <a:pos x="T0" y="T1"/>
                  </a:cxn>
                  <a:cxn ang="0">
                    <a:pos x="T2" y="T3"/>
                  </a:cxn>
                  <a:cxn ang="0">
                    <a:pos x="T4" y="T5"/>
                  </a:cxn>
                  <a:cxn ang="0">
                    <a:pos x="T6" y="T7"/>
                  </a:cxn>
                </a:cxnLst>
                <a:rect l="0" t="0" r="r" b="b"/>
                <a:pathLst>
                  <a:path w="43" h="32">
                    <a:moveTo>
                      <a:pt x="43" y="32"/>
                    </a:moveTo>
                    <a:cubicBezTo>
                      <a:pt x="39" y="12"/>
                      <a:pt x="30" y="0"/>
                      <a:pt x="22" y="0"/>
                    </a:cubicBezTo>
                    <a:cubicBezTo>
                      <a:pt x="14" y="0"/>
                      <a:pt x="5" y="12"/>
                      <a:pt x="0" y="32"/>
                    </a:cubicBezTo>
                    <a:lnTo>
                      <a:pt x="43"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8" name="Freeform 40"/>
              <p:cNvSpPr>
                <a:spLocks noEditPoints="1"/>
              </p:cNvSpPr>
              <p:nvPr/>
            </p:nvSpPr>
            <p:spPr bwMode="auto">
              <a:xfrm>
                <a:off x="3758" y="1295"/>
                <a:ext cx="622" cy="621"/>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30 w 260"/>
                  <a:gd name="T11" fmla="*/ 194 h 260"/>
                  <a:gd name="T12" fmla="*/ 66 w 260"/>
                  <a:gd name="T13" fmla="*/ 130 h 260"/>
                  <a:gd name="T14" fmla="*/ 130 w 260"/>
                  <a:gd name="T15" fmla="*/ 66 h 260"/>
                  <a:gd name="T16" fmla="*/ 194 w 260"/>
                  <a:gd name="T17" fmla="*/ 130 h 260"/>
                  <a:gd name="T18" fmla="*/ 130 w 260"/>
                  <a:gd name="T19" fmla="*/ 19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260">
                    <a:moveTo>
                      <a:pt x="130" y="0"/>
                    </a:moveTo>
                    <a:cubicBezTo>
                      <a:pt x="58" y="0"/>
                      <a:pt x="0" y="58"/>
                      <a:pt x="0" y="130"/>
                    </a:cubicBezTo>
                    <a:cubicBezTo>
                      <a:pt x="0" y="202"/>
                      <a:pt x="58" y="260"/>
                      <a:pt x="130" y="260"/>
                    </a:cubicBezTo>
                    <a:cubicBezTo>
                      <a:pt x="202" y="260"/>
                      <a:pt x="260" y="202"/>
                      <a:pt x="260" y="130"/>
                    </a:cubicBezTo>
                    <a:cubicBezTo>
                      <a:pt x="260" y="58"/>
                      <a:pt x="202" y="0"/>
                      <a:pt x="130" y="0"/>
                    </a:cubicBezTo>
                    <a:close/>
                    <a:moveTo>
                      <a:pt x="130" y="194"/>
                    </a:moveTo>
                    <a:cubicBezTo>
                      <a:pt x="95" y="194"/>
                      <a:pt x="66" y="165"/>
                      <a:pt x="66" y="130"/>
                    </a:cubicBezTo>
                    <a:cubicBezTo>
                      <a:pt x="66" y="95"/>
                      <a:pt x="95" y="66"/>
                      <a:pt x="130" y="66"/>
                    </a:cubicBezTo>
                    <a:cubicBezTo>
                      <a:pt x="165" y="66"/>
                      <a:pt x="194" y="95"/>
                      <a:pt x="194" y="130"/>
                    </a:cubicBezTo>
                    <a:cubicBezTo>
                      <a:pt x="194" y="165"/>
                      <a:pt x="165" y="194"/>
                      <a:pt x="130"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9" name="Freeform 41"/>
              <p:cNvSpPr>
                <a:spLocks/>
              </p:cNvSpPr>
              <p:nvPr/>
            </p:nvSpPr>
            <p:spPr bwMode="auto">
              <a:xfrm>
                <a:off x="4017" y="1663"/>
                <a:ext cx="102" cy="76"/>
              </a:xfrm>
              <a:custGeom>
                <a:avLst/>
                <a:gdLst>
                  <a:gd name="T0" fmla="*/ 0 w 43"/>
                  <a:gd name="T1" fmla="*/ 0 h 32"/>
                  <a:gd name="T2" fmla="*/ 22 w 43"/>
                  <a:gd name="T3" fmla="*/ 32 h 32"/>
                  <a:gd name="T4" fmla="*/ 43 w 43"/>
                  <a:gd name="T5" fmla="*/ 0 h 32"/>
                  <a:gd name="T6" fmla="*/ 0 w 43"/>
                  <a:gd name="T7" fmla="*/ 0 h 32"/>
                </a:gdLst>
                <a:ahLst/>
                <a:cxnLst>
                  <a:cxn ang="0">
                    <a:pos x="T0" y="T1"/>
                  </a:cxn>
                  <a:cxn ang="0">
                    <a:pos x="T2" y="T3"/>
                  </a:cxn>
                  <a:cxn ang="0">
                    <a:pos x="T4" y="T5"/>
                  </a:cxn>
                  <a:cxn ang="0">
                    <a:pos x="T6" y="T7"/>
                  </a:cxn>
                </a:cxnLst>
                <a:rect l="0" t="0" r="r" b="b"/>
                <a:pathLst>
                  <a:path w="43" h="32">
                    <a:moveTo>
                      <a:pt x="0" y="0"/>
                    </a:moveTo>
                    <a:cubicBezTo>
                      <a:pt x="5" y="20"/>
                      <a:pt x="14" y="32"/>
                      <a:pt x="22" y="32"/>
                    </a:cubicBezTo>
                    <a:cubicBezTo>
                      <a:pt x="30" y="32"/>
                      <a:pt x="39" y="20"/>
                      <a:pt x="4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0" name="Freeform 42"/>
              <p:cNvSpPr>
                <a:spLocks/>
              </p:cNvSpPr>
              <p:nvPr/>
            </p:nvSpPr>
            <p:spPr bwMode="auto">
              <a:xfrm>
                <a:off x="4112" y="1479"/>
                <a:ext cx="77" cy="69"/>
              </a:xfrm>
              <a:custGeom>
                <a:avLst/>
                <a:gdLst>
                  <a:gd name="T0" fmla="*/ 0 w 32"/>
                  <a:gd name="T1" fmla="*/ 0 h 29"/>
                  <a:gd name="T2" fmla="*/ 12 w 32"/>
                  <a:gd name="T3" fmla="*/ 29 h 29"/>
                  <a:gd name="T4" fmla="*/ 32 w 32"/>
                  <a:gd name="T5" fmla="*/ 29 h 29"/>
                  <a:gd name="T6" fmla="*/ 0 w 32"/>
                  <a:gd name="T7" fmla="*/ 0 h 29"/>
                </a:gdLst>
                <a:ahLst/>
                <a:cxnLst>
                  <a:cxn ang="0">
                    <a:pos x="T0" y="T1"/>
                  </a:cxn>
                  <a:cxn ang="0">
                    <a:pos x="T2" y="T3"/>
                  </a:cxn>
                  <a:cxn ang="0">
                    <a:pos x="T4" y="T5"/>
                  </a:cxn>
                  <a:cxn ang="0">
                    <a:pos x="T6" y="T7"/>
                  </a:cxn>
                </a:cxnLst>
                <a:rect l="0" t="0" r="r" b="b"/>
                <a:pathLst>
                  <a:path w="32" h="29">
                    <a:moveTo>
                      <a:pt x="0" y="0"/>
                    </a:moveTo>
                    <a:cubicBezTo>
                      <a:pt x="5" y="7"/>
                      <a:pt x="9" y="17"/>
                      <a:pt x="12" y="29"/>
                    </a:cubicBezTo>
                    <a:cubicBezTo>
                      <a:pt x="32" y="29"/>
                      <a:pt x="32" y="29"/>
                      <a:pt x="32" y="29"/>
                    </a:cubicBezTo>
                    <a:cubicBezTo>
                      <a:pt x="26" y="15"/>
                      <a:pt x="14" y="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1" name="Freeform 43"/>
              <p:cNvSpPr>
                <a:spLocks/>
              </p:cNvSpPr>
              <p:nvPr/>
            </p:nvSpPr>
            <p:spPr bwMode="auto">
              <a:xfrm>
                <a:off x="4143" y="1567"/>
                <a:ext cx="60" cy="77"/>
              </a:xfrm>
              <a:custGeom>
                <a:avLst/>
                <a:gdLst>
                  <a:gd name="T0" fmla="*/ 1 w 25"/>
                  <a:gd name="T1" fmla="*/ 16 h 32"/>
                  <a:gd name="T2" fmla="*/ 0 w 25"/>
                  <a:gd name="T3" fmla="*/ 32 h 32"/>
                  <a:gd name="T4" fmla="*/ 23 w 25"/>
                  <a:gd name="T5" fmla="*/ 32 h 32"/>
                  <a:gd name="T6" fmla="*/ 25 w 25"/>
                  <a:gd name="T7" fmla="*/ 16 h 32"/>
                  <a:gd name="T8" fmla="*/ 23 w 25"/>
                  <a:gd name="T9" fmla="*/ 0 h 32"/>
                  <a:gd name="T10" fmla="*/ 0 w 25"/>
                  <a:gd name="T11" fmla="*/ 0 h 32"/>
                  <a:gd name="T12" fmla="*/ 1 w 25"/>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25" h="32">
                    <a:moveTo>
                      <a:pt x="1" y="16"/>
                    </a:moveTo>
                    <a:cubicBezTo>
                      <a:pt x="1" y="21"/>
                      <a:pt x="1" y="27"/>
                      <a:pt x="0" y="32"/>
                    </a:cubicBezTo>
                    <a:cubicBezTo>
                      <a:pt x="23" y="32"/>
                      <a:pt x="23" y="32"/>
                      <a:pt x="23" y="32"/>
                    </a:cubicBezTo>
                    <a:cubicBezTo>
                      <a:pt x="24" y="27"/>
                      <a:pt x="25" y="21"/>
                      <a:pt x="25" y="16"/>
                    </a:cubicBezTo>
                    <a:cubicBezTo>
                      <a:pt x="25" y="10"/>
                      <a:pt x="24" y="5"/>
                      <a:pt x="23" y="0"/>
                    </a:cubicBezTo>
                    <a:cubicBezTo>
                      <a:pt x="0" y="0"/>
                      <a:pt x="0" y="0"/>
                      <a:pt x="0" y="0"/>
                    </a:cubicBezTo>
                    <a:cubicBezTo>
                      <a:pt x="1" y="5"/>
                      <a:pt x="1" y="10"/>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2" name="Freeform 44"/>
              <p:cNvSpPr>
                <a:spLocks/>
              </p:cNvSpPr>
              <p:nvPr/>
            </p:nvSpPr>
            <p:spPr bwMode="auto">
              <a:xfrm>
                <a:off x="4112" y="1663"/>
                <a:ext cx="77" cy="69"/>
              </a:xfrm>
              <a:custGeom>
                <a:avLst/>
                <a:gdLst>
                  <a:gd name="T0" fmla="*/ 0 w 32"/>
                  <a:gd name="T1" fmla="*/ 29 h 29"/>
                  <a:gd name="T2" fmla="*/ 32 w 32"/>
                  <a:gd name="T3" fmla="*/ 0 h 29"/>
                  <a:gd name="T4" fmla="*/ 12 w 32"/>
                  <a:gd name="T5" fmla="*/ 0 h 29"/>
                  <a:gd name="T6" fmla="*/ 0 w 32"/>
                  <a:gd name="T7" fmla="*/ 29 h 29"/>
                </a:gdLst>
                <a:ahLst/>
                <a:cxnLst>
                  <a:cxn ang="0">
                    <a:pos x="T0" y="T1"/>
                  </a:cxn>
                  <a:cxn ang="0">
                    <a:pos x="T2" y="T3"/>
                  </a:cxn>
                  <a:cxn ang="0">
                    <a:pos x="T4" y="T5"/>
                  </a:cxn>
                  <a:cxn ang="0">
                    <a:pos x="T6" y="T7"/>
                  </a:cxn>
                </a:cxnLst>
                <a:rect l="0" t="0" r="r" b="b"/>
                <a:pathLst>
                  <a:path w="32" h="29">
                    <a:moveTo>
                      <a:pt x="0" y="29"/>
                    </a:moveTo>
                    <a:cubicBezTo>
                      <a:pt x="14" y="24"/>
                      <a:pt x="26" y="13"/>
                      <a:pt x="32" y="0"/>
                    </a:cubicBezTo>
                    <a:cubicBezTo>
                      <a:pt x="12" y="0"/>
                      <a:pt x="12" y="0"/>
                      <a:pt x="12" y="0"/>
                    </a:cubicBezTo>
                    <a:cubicBezTo>
                      <a:pt x="9" y="12"/>
                      <a:pt x="5" y="22"/>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112" name="Freeform 67"/>
            <p:cNvSpPr>
              <a:spLocks noChangeAspect="1"/>
            </p:cNvSpPr>
            <p:nvPr/>
          </p:nvSpPr>
          <p:spPr bwMode="auto">
            <a:xfrm>
              <a:off x="5039653" y="2042207"/>
              <a:ext cx="1258530" cy="233363"/>
            </a:xfrm>
            <a:custGeom>
              <a:avLst/>
              <a:gdLst>
                <a:gd name="T0" fmla="*/ 343 w 456"/>
                <a:gd name="T1" fmla="*/ 0 h 82"/>
                <a:gd name="T2" fmla="*/ 337 w 456"/>
                <a:gd name="T3" fmla="*/ 6 h 82"/>
                <a:gd name="T4" fmla="*/ 421 w 456"/>
                <a:gd name="T5" fmla="*/ 26 h 82"/>
                <a:gd name="T6" fmla="*/ 224 w 456"/>
                <a:gd name="T7" fmla="*/ 74 h 82"/>
                <a:gd name="T8" fmla="*/ 35 w 456"/>
                <a:gd name="T9" fmla="*/ 29 h 82"/>
                <a:gd name="T10" fmla="*/ 121 w 456"/>
                <a:gd name="T11" fmla="*/ 8 h 82"/>
                <a:gd name="T12" fmla="*/ 115 w 456"/>
                <a:gd name="T13" fmla="*/ 2 h 82"/>
                <a:gd name="T14" fmla="*/ 0 w 456"/>
                <a:gd name="T15" fmla="*/ 29 h 82"/>
                <a:gd name="T16" fmla="*/ 223 w 456"/>
                <a:gd name="T17" fmla="*/ 82 h 82"/>
                <a:gd name="T18" fmla="*/ 224 w 456"/>
                <a:gd name="T19" fmla="*/ 82 h 82"/>
                <a:gd name="T20" fmla="*/ 456 w 456"/>
                <a:gd name="T21" fmla="*/ 26 h 82"/>
                <a:gd name="T22" fmla="*/ 343 w 456"/>
                <a:gd name="T2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6" h="82">
                  <a:moveTo>
                    <a:pt x="343" y="0"/>
                  </a:moveTo>
                  <a:cubicBezTo>
                    <a:pt x="341" y="2"/>
                    <a:pt x="339" y="4"/>
                    <a:pt x="337" y="6"/>
                  </a:cubicBezTo>
                  <a:cubicBezTo>
                    <a:pt x="421" y="26"/>
                    <a:pt x="421" y="26"/>
                    <a:pt x="421" y="26"/>
                  </a:cubicBezTo>
                  <a:cubicBezTo>
                    <a:pt x="224" y="74"/>
                    <a:pt x="224" y="74"/>
                    <a:pt x="224" y="74"/>
                  </a:cubicBezTo>
                  <a:cubicBezTo>
                    <a:pt x="35" y="29"/>
                    <a:pt x="35" y="29"/>
                    <a:pt x="35" y="29"/>
                  </a:cubicBezTo>
                  <a:cubicBezTo>
                    <a:pt x="121" y="8"/>
                    <a:pt x="121" y="8"/>
                    <a:pt x="121" y="8"/>
                  </a:cubicBezTo>
                  <a:cubicBezTo>
                    <a:pt x="119" y="6"/>
                    <a:pt x="117" y="4"/>
                    <a:pt x="115" y="2"/>
                  </a:cubicBezTo>
                  <a:cubicBezTo>
                    <a:pt x="0" y="29"/>
                    <a:pt x="0" y="29"/>
                    <a:pt x="0" y="29"/>
                  </a:cubicBezTo>
                  <a:cubicBezTo>
                    <a:pt x="223" y="82"/>
                    <a:pt x="223" y="82"/>
                    <a:pt x="223" y="82"/>
                  </a:cubicBezTo>
                  <a:cubicBezTo>
                    <a:pt x="224" y="82"/>
                    <a:pt x="224" y="82"/>
                    <a:pt x="224" y="82"/>
                  </a:cubicBezTo>
                  <a:cubicBezTo>
                    <a:pt x="456" y="26"/>
                    <a:pt x="456" y="26"/>
                    <a:pt x="456" y="26"/>
                  </a:cubicBezTo>
                  <a:lnTo>
                    <a:pt x="343"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7" name="TextBox 116"/>
            <p:cNvSpPr txBox="1"/>
            <p:nvPr/>
          </p:nvSpPr>
          <p:spPr>
            <a:xfrm>
              <a:off x="5388739" y="2257076"/>
              <a:ext cx="575299" cy="364186"/>
            </a:xfrm>
            <a:prstGeom prst="rect">
              <a:avLst/>
            </a:prstGeom>
            <a:noFill/>
          </p:spPr>
          <p:txBody>
            <a:bodyPr wrap="square" lIns="186521" tIns="149217" rIns="186521" bIns="149217" rtlCol="0">
              <a:spAutoFit/>
            </a:bodyPr>
            <a:lstStyle/>
            <a:p>
              <a:pPr algn="ctr">
                <a:lnSpc>
                  <a:spcPct val="90000"/>
                </a:lnSpc>
                <a:spcBef>
                  <a:spcPts val="816"/>
                </a:spcBef>
              </a:pPr>
              <a:r>
                <a:rPr lang="en-US" sz="1400" dirty="0">
                  <a:gradFill>
                    <a:gsLst>
                      <a:gs pos="59000">
                        <a:schemeClr val="tx1"/>
                      </a:gs>
                      <a:gs pos="12987">
                        <a:schemeClr val="tx1"/>
                      </a:gs>
                    </a:gsLst>
                    <a:lin ang="5400000" scaled="0"/>
                  </a:gradFill>
                </a:rPr>
                <a:t>Web</a:t>
              </a:r>
            </a:p>
          </p:txBody>
        </p:sp>
      </p:grpSp>
      <p:grpSp>
        <p:nvGrpSpPr>
          <p:cNvPr id="119" name="Other platforms"/>
          <p:cNvGrpSpPr/>
          <p:nvPr/>
        </p:nvGrpSpPr>
        <p:grpSpPr>
          <a:xfrm>
            <a:off x="9927971" y="2207194"/>
            <a:ext cx="1711445" cy="1839750"/>
            <a:chOff x="6750977" y="1410968"/>
            <a:chExt cx="1258530" cy="1352880"/>
          </a:xfrm>
        </p:grpSpPr>
        <p:grpSp>
          <p:nvGrpSpPr>
            <p:cNvPr id="92" name="Group 52"/>
            <p:cNvGrpSpPr>
              <a:grpSpLocks noChangeAspect="1"/>
            </p:cNvGrpSpPr>
            <p:nvPr/>
          </p:nvGrpSpPr>
          <p:grpSpPr bwMode="auto">
            <a:xfrm>
              <a:off x="7034643" y="1410968"/>
              <a:ext cx="691199" cy="690086"/>
              <a:chOff x="1251" y="1310"/>
              <a:chExt cx="621" cy="620"/>
            </a:xfrm>
            <a:solidFill>
              <a:srgbClr val="E81123"/>
            </a:solidFill>
          </p:grpSpPr>
          <p:sp>
            <p:nvSpPr>
              <p:cNvPr id="94" name="Freeform 53"/>
              <p:cNvSpPr>
                <a:spLocks/>
              </p:cNvSpPr>
              <p:nvPr/>
            </p:nvSpPr>
            <p:spPr bwMode="auto">
              <a:xfrm>
                <a:off x="1368" y="1579"/>
                <a:ext cx="203" cy="34"/>
              </a:xfrm>
              <a:custGeom>
                <a:avLst/>
                <a:gdLst>
                  <a:gd name="T0" fmla="*/ 162 w 203"/>
                  <a:gd name="T1" fmla="*/ 0 h 34"/>
                  <a:gd name="T2" fmla="*/ 98 w 203"/>
                  <a:gd name="T3" fmla="*/ 15 h 34"/>
                  <a:gd name="T4" fmla="*/ 40 w 203"/>
                  <a:gd name="T5" fmla="*/ 0 h 34"/>
                  <a:gd name="T6" fmla="*/ 0 w 203"/>
                  <a:gd name="T7" fmla="*/ 10 h 34"/>
                  <a:gd name="T8" fmla="*/ 98 w 203"/>
                  <a:gd name="T9" fmla="*/ 34 h 34"/>
                  <a:gd name="T10" fmla="*/ 203 w 203"/>
                  <a:gd name="T11" fmla="*/ 10 h 34"/>
                  <a:gd name="T12" fmla="*/ 162 w 203"/>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203" h="34">
                    <a:moveTo>
                      <a:pt x="162" y="0"/>
                    </a:moveTo>
                    <a:lnTo>
                      <a:pt x="98" y="15"/>
                    </a:lnTo>
                    <a:lnTo>
                      <a:pt x="40" y="0"/>
                    </a:lnTo>
                    <a:lnTo>
                      <a:pt x="0" y="10"/>
                    </a:lnTo>
                    <a:lnTo>
                      <a:pt x="98" y="34"/>
                    </a:lnTo>
                    <a:lnTo>
                      <a:pt x="203" y="10"/>
                    </a:lnTo>
                    <a:lnTo>
                      <a:pt x="1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5" name="Freeform 54"/>
              <p:cNvSpPr>
                <a:spLocks/>
              </p:cNvSpPr>
              <p:nvPr/>
            </p:nvSpPr>
            <p:spPr bwMode="auto">
              <a:xfrm>
                <a:off x="1554" y="1630"/>
                <a:ext cx="204" cy="47"/>
              </a:xfrm>
              <a:custGeom>
                <a:avLst/>
                <a:gdLst>
                  <a:gd name="T0" fmla="*/ 204 w 204"/>
                  <a:gd name="T1" fmla="*/ 21 h 47"/>
                  <a:gd name="T2" fmla="*/ 106 w 204"/>
                  <a:gd name="T3" fmla="*/ 0 h 47"/>
                  <a:gd name="T4" fmla="*/ 0 w 204"/>
                  <a:gd name="T5" fmla="*/ 23 h 47"/>
                  <a:gd name="T6" fmla="*/ 98 w 204"/>
                  <a:gd name="T7" fmla="*/ 47 h 47"/>
                  <a:gd name="T8" fmla="*/ 204 w 204"/>
                  <a:gd name="T9" fmla="*/ 21 h 47"/>
                </a:gdLst>
                <a:ahLst/>
                <a:cxnLst>
                  <a:cxn ang="0">
                    <a:pos x="T0" y="T1"/>
                  </a:cxn>
                  <a:cxn ang="0">
                    <a:pos x="T2" y="T3"/>
                  </a:cxn>
                  <a:cxn ang="0">
                    <a:pos x="T4" y="T5"/>
                  </a:cxn>
                  <a:cxn ang="0">
                    <a:pos x="T6" y="T7"/>
                  </a:cxn>
                  <a:cxn ang="0">
                    <a:pos x="T8" y="T9"/>
                  </a:cxn>
                </a:cxnLst>
                <a:rect l="0" t="0" r="r" b="b"/>
                <a:pathLst>
                  <a:path w="204" h="47">
                    <a:moveTo>
                      <a:pt x="204" y="21"/>
                    </a:moveTo>
                    <a:lnTo>
                      <a:pt x="106" y="0"/>
                    </a:lnTo>
                    <a:lnTo>
                      <a:pt x="0" y="23"/>
                    </a:lnTo>
                    <a:lnTo>
                      <a:pt x="98" y="47"/>
                    </a:lnTo>
                    <a:lnTo>
                      <a:pt x="20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6" name="Freeform 55"/>
              <p:cNvSpPr>
                <a:spLocks/>
              </p:cNvSpPr>
              <p:nvPr/>
            </p:nvSpPr>
            <p:spPr bwMode="auto">
              <a:xfrm>
                <a:off x="1368" y="1541"/>
                <a:ext cx="203" cy="36"/>
              </a:xfrm>
              <a:custGeom>
                <a:avLst/>
                <a:gdLst>
                  <a:gd name="T0" fmla="*/ 203 w 203"/>
                  <a:gd name="T1" fmla="*/ 10 h 36"/>
                  <a:gd name="T2" fmla="*/ 162 w 203"/>
                  <a:gd name="T3" fmla="*/ 0 h 36"/>
                  <a:gd name="T4" fmla="*/ 98 w 203"/>
                  <a:gd name="T5" fmla="*/ 17 h 36"/>
                  <a:gd name="T6" fmla="*/ 40 w 203"/>
                  <a:gd name="T7" fmla="*/ 3 h 36"/>
                  <a:gd name="T8" fmla="*/ 0 w 203"/>
                  <a:gd name="T9" fmla="*/ 12 h 36"/>
                  <a:gd name="T10" fmla="*/ 98 w 203"/>
                  <a:gd name="T11" fmla="*/ 36 h 36"/>
                  <a:gd name="T12" fmla="*/ 203 w 203"/>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203" h="36">
                    <a:moveTo>
                      <a:pt x="203" y="10"/>
                    </a:moveTo>
                    <a:lnTo>
                      <a:pt x="162" y="0"/>
                    </a:lnTo>
                    <a:lnTo>
                      <a:pt x="98" y="17"/>
                    </a:lnTo>
                    <a:lnTo>
                      <a:pt x="40" y="3"/>
                    </a:lnTo>
                    <a:lnTo>
                      <a:pt x="0" y="12"/>
                    </a:lnTo>
                    <a:lnTo>
                      <a:pt x="98" y="36"/>
                    </a:lnTo>
                    <a:lnTo>
                      <a:pt x="20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7" name="Freeform 56"/>
              <p:cNvSpPr>
                <a:spLocks/>
              </p:cNvSpPr>
              <p:nvPr/>
            </p:nvSpPr>
            <p:spPr bwMode="auto">
              <a:xfrm>
                <a:off x="1368" y="1491"/>
                <a:ext cx="203" cy="48"/>
              </a:xfrm>
              <a:custGeom>
                <a:avLst/>
                <a:gdLst>
                  <a:gd name="T0" fmla="*/ 40 w 203"/>
                  <a:gd name="T1" fmla="*/ 36 h 48"/>
                  <a:gd name="T2" fmla="*/ 98 w 203"/>
                  <a:gd name="T3" fmla="*/ 48 h 48"/>
                  <a:gd name="T4" fmla="*/ 162 w 203"/>
                  <a:gd name="T5" fmla="*/ 34 h 48"/>
                  <a:gd name="T6" fmla="*/ 162 w 203"/>
                  <a:gd name="T7" fmla="*/ 34 h 48"/>
                  <a:gd name="T8" fmla="*/ 203 w 203"/>
                  <a:gd name="T9" fmla="*/ 24 h 48"/>
                  <a:gd name="T10" fmla="*/ 105 w 203"/>
                  <a:gd name="T11" fmla="*/ 0 h 48"/>
                  <a:gd name="T12" fmla="*/ 0 w 203"/>
                  <a:gd name="T13" fmla="*/ 26 h 48"/>
                  <a:gd name="T14" fmla="*/ 40 w 203"/>
                  <a:gd name="T15" fmla="*/ 36 h 48"/>
                  <a:gd name="T16" fmla="*/ 40 w 203"/>
                  <a:gd name="T1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48">
                    <a:moveTo>
                      <a:pt x="40" y="36"/>
                    </a:moveTo>
                    <a:lnTo>
                      <a:pt x="98" y="48"/>
                    </a:lnTo>
                    <a:lnTo>
                      <a:pt x="162" y="34"/>
                    </a:lnTo>
                    <a:lnTo>
                      <a:pt x="162" y="34"/>
                    </a:lnTo>
                    <a:lnTo>
                      <a:pt x="203" y="24"/>
                    </a:lnTo>
                    <a:lnTo>
                      <a:pt x="105" y="0"/>
                    </a:lnTo>
                    <a:lnTo>
                      <a:pt x="0" y="26"/>
                    </a:lnTo>
                    <a:lnTo>
                      <a:pt x="40" y="36"/>
                    </a:lnTo>
                    <a:lnTo>
                      <a:pt x="4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8" name="Freeform 57"/>
              <p:cNvSpPr>
                <a:spLocks/>
              </p:cNvSpPr>
              <p:nvPr/>
            </p:nvSpPr>
            <p:spPr bwMode="auto">
              <a:xfrm>
                <a:off x="1554" y="1680"/>
                <a:ext cx="204" cy="33"/>
              </a:xfrm>
              <a:custGeom>
                <a:avLst/>
                <a:gdLst>
                  <a:gd name="T0" fmla="*/ 204 w 204"/>
                  <a:gd name="T1" fmla="*/ 9 h 33"/>
                  <a:gd name="T2" fmla="*/ 163 w 204"/>
                  <a:gd name="T3" fmla="*/ 0 h 33"/>
                  <a:gd name="T4" fmla="*/ 98 w 204"/>
                  <a:gd name="T5" fmla="*/ 14 h 33"/>
                  <a:gd name="T6" fmla="*/ 41 w 204"/>
                  <a:gd name="T7" fmla="*/ 0 h 33"/>
                  <a:gd name="T8" fmla="*/ 0 w 204"/>
                  <a:gd name="T9" fmla="*/ 9 h 33"/>
                  <a:gd name="T10" fmla="*/ 98 w 204"/>
                  <a:gd name="T11" fmla="*/ 33 h 33"/>
                  <a:gd name="T12" fmla="*/ 204 w 204"/>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204" h="33">
                    <a:moveTo>
                      <a:pt x="204" y="9"/>
                    </a:moveTo>
                    <a:lnTo>
                      <a:pt x="163" y="0"/>
                    </a:lnTo>
                    <a:lnTo>
                      <a:pt x="98" y="14"/>
                    </a:lnTo>
                    <a:lnTo>
                      <a:pt x="41" y="0"/>
                    </a:lnTo>
                    <a:lnTo>
                      <a:pt x="0" y="9"/>
                    </a:lnTo>
                    <a:lnTo>
                      <a:pt x="98" y="33"/>
                    </a:lnTo>
                    <a:lnTo>
                      <a:pt x="20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9" name="Freeform 58"/>
              <p:cNvSpPr>
                <a:spLocks noEditPoints="1"/>
              </p:cNvSpPr>
              <p:nvPr/>
            </p:nvSpPr>
            <p:spPr bwMode="auto">
              <a:xfrm>
                <a:off x="1251" y="1310"/>
                <a:ext cx="621" cy="620"/>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19 w 260"/>
                  <a:gd name="T11" fmla="*/ 118 h 260"/>
                  <a:gd name="T12" fmla="*/ 51 w 260"/>
                  <a:gd name="T13" fmla="*/ 110 h 260"/>
                  <a:gd name="T14" fmla="*/ 19 w 260"/>
                  <a:gd name="T15" fmla="*/ 102 h 260"/>
                  <a:gd name="T16" fmla="*/ 51 w 260"/>
                  <a:gd name="T17" fmla="*/ 94 h 260"/>
                  <a:gd name="T18" fmla="*/ 19 w 260"/>
                  <a:gd name="T19" fmla="*/ 87 h 260"/>
                  <a:gd name="T20" fmla="*/ 93 w 260"/>
                  <a:gd name="T21" fmla="*/ 69 h 260"/>
                  <a:gd name="T22" fmla="*/ 164 w 260"/>
                  <a:gd name="T23" fmla="*/ 86 h 260"/>
                  <a:gd name="T24" fmla="*/ 132 w 260"/>
                  <a:gd name="T25" fmla="*/ 94 h 260"/>
                  <a:gd name="T26" fmla="*/ 164 w 260"/>
                  <a:gd name="T27" fmla="*/ 101 h 260"/>
                  <a:gd name="T28" fmla="*/ 131 w 260"/>
                  <a:gd name="T29" fmla="*/ 109 h 260"/>
                  <a:gd name="T30" fmla="*/ 164 w 260"/>
                  <a:gd name="T31" fmla="*/ 117 h 260"/>
                  <a:gd name="T32" fmla="*/ 90 w 260"/>
                  <a:gd name="T33" fmla="*/ 134 h 260"/>
                  <a:gd name="T34" fmla="*/ 19 w 260"/>
                  <a:gd name="T35" fmla="*/ 118 h 260"/>
                  <a:gd name="T36" fmla="*/ 168 w 260"/>
                  <a:gd name="T37" fmla="*/ 192 h 260"/>
                  <a:gd name="T38" fmla="*/ 96 w 260"/>
                  <a:gd name="T39" fmla="*/ 175 h 260"/>
                  <a:gd name="T40" fmla="*/ 129 w 260"/>
                  <a:gd name="T41" fmla="*/ 167 h 260"/>
                  <a:gd name="T42" fmla="*/ 96 w 260"/>
                  <a:gd name="T43" fmla="*/ 159 h 260"/>
                  <a:gd name="T44" fmla="*/ 129 w 260"/>
                  <a:gd name="T45" fmla="*/ 152 h 260"/>
                  <a:gd name="T46" fmla="*/ 96 w 260"/>
                  <a:gd name="T47" fmla="*/ 144 h 260"/>
                  <a:gd name="T48" fmla="*/ 171 w 260"/>
                  <a:gd name="T49" fmla="*/ 126 h 260"/>
                  <a:gd name="T50" fmla="*/ 242 w 260"/>
                  <a:gd name="T51" fmla="*/ 143 h 260"/>
                  <a:gd name="T52" fmla="*/ 210 w 260"/>
                  <a:gd name="T53" fmla="*/ 151 h 260"/>
                  <a:gd name="T54" fmla="*/ 242 w 260"/>
                  <a:gd name="T55" fmla="*/ 159 h 260"/>
                  <a:gd name="T56" fmla="*/ 209 w 260"/>
                  <a:gd name="T57" fmla="*/ 166 h 260"/>
                  <a:gd name="T58" fmla="*/ 242 w 260"/>
                  <a:gd name="T59" fmla="*/ 174 h 260"/>
                  <a:gd name="T60" fmla="*/ 168 w 260"/>
                  <a:gd name="T61" fmla="*/ 19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260">
                    <a:moveTo>
                      <a:pt x="130" y="0"/>
                    </a:moveTo>
                    <a:cubicBezTo>
                      <a:pt x="59" y="0"/>
                      <a:pt x="0" y="59"/>
                      <a:pt x="0" y="130"/>
                    </a:cubicBezTo>
                    <a:cubicBezTo>
                      <a:pt x="0" y="202"/>
                      <a:pt x="59" y="260"/>
                      <a:pt x="130" y="260"/>
                    </a:cubicBezTo>
                    <a:cubicBezTo>
                      <a:pt x="202" y="260"/>
                      <a:pt x="260" y="202"/>
                      <a:pt x="260" y="130"/>
                    </a:cubicBezTo>
                    <a:cubicBezTo>
                      <a:pt x="260" y="59"/>
                      <a:pt x="202" y="0"/>
                      <a:pt x="130" y="0"/>
                    </a:cubicBezTo>
                    <a:close/>
                    <a:moveTo>
                      <a:pt x="19" y="118"/>
                    </a:moveTo>
                    <a:cubicBezTo>
                      <a:pt x="51" y="110"/>
                      <a:pt x="51" y="110"/>
                      <a:pt x="51" y="110"/>
                    </a:cubicBezTo>
                    <a:cubicBezTo>
                      <a:pt x="19" y="102"/>
                      <a:pt x="19" y="102"/>
                      <a:pt x="19" y="102"/>
                    </a:cubicBezTo>
                    <a:cubicBezTo>
                      <a:pt x="51" y="94"/>
                      <a:pt x="51" y="94"/>
                      <a:pt x="51" y="94"/>
                    </a:cubicBezTo>
                    <a:cubicBezTo>
                      <a:pt x="19" y="87"/>
                      <a:pt x="19" y="87"/>
                      <a:pt x="19" y="87"/>
                    </a:cubicBezTo>
                    <a:cubicBezTo>
                      <a:pt x="93" y="69"/>
                      <a:pt x="93" y="69"/>
                      <a:pt x="93" y="69"/>
                    </a:cubicBezTo>
                    <a:cubicBezTo>
                      <a:pt x="164" y="86"/>
                      <a:pt x="164" y="86"/>
                      <a:pt x="164" y="86"/>
                    </a:cubicBezTo>
                    <a:cubicBezTo>
                      <a:pt x="132" y="94"/>
                      <a:pt x="132" y="94"/>
                      <a:pt x="132" y="94"/>
                    </a:cubicBezTo>
                    <a:cubicBezTo>
                      <a:pt x="164" y="101"/>
                      <a:pt x="164" y="101"/>
                      <a:pt x="164" y="101"/>
                    </a:cubicBezTo>
                    <a:cubicBezTo>
                      <a:pt x="131" y="109"/>
                      <a:pt x="131" y="109"/>
                      <a:pt x="131" y="109"/>
                    </a:cubicBezTo>
                    <a:cubicBezTo>
                      <a:pt x="164" y="117"/>
                      <a:pt x="164" y="117"/>
                      <a:pt x="164" y="117"/>
                    </a:cubicBezTo>
                    <a:cubicBezTo>
                      <a:pt x="90" y="134"/>
                      <a:pt x="90" y="134"/>
                      <a:pt x="90" y="134"/>
                    </a:cubicBezTo>
                    <a:lnTo>
                      <a:pt x="19" y="118"/>
                    </a:lnTo>
                    <a:close/>
                    <a:moveTo>
                      <a:pt x="168" y="192"/>
                    </a:moveTo>
                    <a:cubicBezTo>
                      <a:pt x="96" y="175"/>
                      <a:pt x="96" y="175"/>
                      <a:pt x="96" y="175"/>
                    </a:cubicBezTo>
                    <a:cubicBezTo>
                      <a:pt x="129" y="167"/>
                      <a:pt x="129" y="167"/>
                      <a:pt x="129" y="167"/>
                    </a:cubicBezTo>
                    <a:cubicBezTo>
                      <a:pt x="96" y="159"/>
                      <a:pt x="96" y="159"/>
                      <a:pt x="96" y="159"/>
                    </a:cubicBezTo>
                    <a:cubicBezTo>
                      <a:pt x="129" y="152"/>
                      <a:pt x="129" y="152"/>
                      <a:pt x="129" y="152"/>
                    </a:cubicBezTo>
                    <a:cubicBezTo>
                      <a:pt x="96" y="144"/>
                      <a:pt x="96" y="144"/>
                      <a:pt x="96" y="144"/>
                    </a:cubicBezTo>
                    <a:cubicBezTo>
                      <a:pt x="171" y="126"/>
                      <a:pt x="171" y="126"/>
                      <a:pt x="171" y="126"/>
                    </a:cubicBezTo>
                    <a:cubicBezTo>
                      <a:pt x="242" y="143"/>
                      <a:pt x="242" y="143"/>
                      <a:pt x="242" y="143"/>
                    </a:cubicBezTo>
                    <a:cubicBezTo>
                      <a:pt x="210" y="151"/>
                      <a:pt x="210" y="151"/>
                      <a:pt x="210" y="151"/>
                    </a:cubicBezTo>
                    <a:cubicBezTo>
                      <a:pt x="242" y="159"/>
                      <a:pt x="242" y="159"/>
                      <a:pt x="242" y="159"/>
                    </a:cubicBezTo>
                    <a:cubicBezTo>
                      <a:pt x="209" y="166"/>
                      <a:pt x="209" y="166"/>
                      <a:pt x="209" y="166"/>
                    </a:cubicBezTo>
                    <a:cubicBezTo>
                      <a:pt x="242" y="174"/>
                      <a:pt x="242" y="174"/>
                      <a:pt x="242" y="174"/>
                    </a:cubicBezTo>
                    <a:lnTo>
                      <a:pt x="168"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0" name="Freeform 59"/>
              <p:cNvSpPr>
                <a:spLocks/>
              </p:cNvSpPr>
              <p:nvPr/>
            </p:nvSpPr>
            <p:spPr bwMode="auto">
              <a:xfrm>
                <a:off x="1554" y="1716"/>
                <a:ext cx="204" cy="35"/>
              </a:xfrm>
              <a:custGeom>
                <a:avLst/>
                <a:gdLst>
                  <a:gd name="T0" fmla="*/ 98 w 204"/>
                  <a:gd name="T1" fmla="*/ 16 h 35"/>
                  <a:gd name="T2" fmla="*/ 41 w 204"/>
                  <a:gd name="T3" fmla="*/ 2 h 35"/>
                  <a:gd name="T4" fmla="*/ 0 w 204"/>
                  <a:gd name="T5" fmla="*/ 11 h 35"/>
                  <a:gd name="T6" fmla="*/ 98 w 204"/>
                  <a:gd name="T7" fmla="*/ 35 h 35"/>
                  <a:gd name="T8" fmla="*/ 204 w 204"/>
                  <a:gd name="T9" fmla="*/ 9 h 35"/>
                  <a:gd name="T10" fmla="*/ 163 w 204"/>
                  <a:gd name="T11" fmla="*/ 0 h 35"/>
                  <a:gd name="T12" fmla="*/ 98 w 204"/>
                  <a:gd name="T13" fmla="*/ 16 h 35"/>
                </a:gdLst>
                <a:ahLst/>
                <a:cxnLst>
                  <a:cxn ang="0">
                    <a:pos x="T0" y="T1"/>
                  </a:cxn>
                  <a:cxn ang="0">
                    <a:pos x="T2" y="T3"/>
                  </a:cxn>
                  <a:cxn ang="0">
                    <a:pos x="T4" y="T5"/>
                  </a:cxn>
                  <a:cxn ang="0">
                    <a:pos x="T6" y="T7"/>
                  </a:cxn>
                  <a:cxn ang="0">
                    <a:pos x="T8" y="T9"/>
                  </a:cxn>
                  <a:cxn ang="0">
                    <a:pos x="T10" y="T11"/>
                  </a:cxn>
                  <a:cxn ang="0">
                    <a:pos x="T12" y="T13"/>
                  </a:cxn>
                </a:cxnLst>
                <a:rect l="0" t="0" r="r" b="b"/>
                <a:pathLst>
                  <a:path w="204" h="35">
                    <a:moveTo>
                      <a:pt x="98" y="16"/>
                    </a:moveTo>
                    <a:lnTo>
                      <a:pt x="41" y="2"/>
                    </a:lnTo>
                    <a:lnTo>
                      <a:pt x="0" y="11"/>
                    </a:lnTo>
                    <a:lnTo>
                      <a:pt x="98" y="35"/>
                    </a:lnTo>
                    <a:lnTo>
                      <a:pt x="204" y="9"/>
                    </a:lnTo>
                    <a:lnTo>
                      <a:pt x="163" y="0"/>
                    </a:lnTo>
                    <a:lnTo>
                      <a:pt x="9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113" name="Freeform 67"/>
            <p:cNvSpPr>
              <a:spLocks noChangeAspect="1"/>
            </p:cNvSpPr>
            <p:nvPr/>
          </p:nvSpPr>
          <p:spPr bwMode="auto">
            <a:xfrm>
              <a:off x="6750977" y="2049678"/>
              <a:ext cx="1258530" cy="233363"/>
            </a:xfrm>
            <a:custGeom>
              <a:avLst/>
              <a:gdLst>
                <a:gd name="T0" fmla="*/ 343 w 456"/>
                <a:gd name="T1" fmla="*/ 0 h 82"/>
                <a:gd name="T2" fmla="*/ 337 w 456"/>
                <a:gd name="T3" fmla="*/ 6 h 82"/>
                <a:gd name="T4" fmla="*/ 421 w 456"/>
                <a:gd name="T5" fmla="*/ 26 h 82"/>
                <a:gd name="T6" fmla="*/ 224 w 456"/>
                <a:gd name="T7" fmla="*/ 74 h 82"/>
                <a:gd name="T8" fmla="*/ 35 w 456"/>
                <a:gd name="T9" fmla="*/ 29 h 82"/>
                <a:gd name="T10" fmla="*/ 121 w 456"/>
                <a:gd name="T11" fmla="*/ 8 h 82"/>
                <a:gd name="T12" fmla="*/ 115 w 456"/>
                <a:gd name="T13" fmla="*/ 2 h 82"/>
                <a:gd name="T14" fmla="*/ 0 w 456"/>
                <a:gd name="T15" fmla="*/ 29 h 82"/>
                <a:gd name="T16" fmla="*/ 223 w 456"/>
                <a:gd name="T17" fmla="*/ 82 h 82"/>
                <a:gd name="T18" fmla="*/ 224 w 456"/>
                <a:gd name="T19" fmla="*/ 82 h 82"/>
                <a:gd name="T20" fmla="*/ 456 w 456"/>
                <a:gd name="T21" fmla="*/ 26 h 82"/>
                <a:gd name="T22" fmla="*/ 343 w 456"/>
                <a:gd name="T2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6" h="82">
                  <a:moveTo>
                    <a:pt x="343" y="0"/>
                  </a:moveTo>
                  <a:cubicBezTo>
                    <a:pt x="341" y="2"/>
                    <a:pt x="339" y="4"/>
                    <a:pt x="337" y="6"/>
                  </a:cubicBezTo>
                  <a:cubicBezTo>
                    <a:pt x="421" y="26"/>
                    <a:pt x="421" y="26"/>
                    <a:pt x="421" y="26"/>
                  </a:cubicBezTo>
                  <a:cubicBezTo>
                    <a:pt x="224" y="74"/>
                    <a:pt x="224" y="74"/>
                    <a:pt x="224" y="74"/>
                  </a:cubicBezTo>
                  <a:cubicBezTo>
                    <a:pt x="35" y="29"/>
                    <a:pt x="35" y="29"/>
                    <a:pt x="35" y="29"/>
                  </a:cubicBezTo>
                  <a:cubicBezTo>
                    <a:pt x="121" y="8"/>
                    <a:pt x="121" y="8"/>
                    <a:pt x="121" y="8"/>
                  </a:cubicBezTo>
                  <a:cubicBezTo>
                    <a:pt x="119" y="6"/>
                    <a:pt x="117" y="4"/>
                    <a:pt x="115" y="2"/>
                  </a:cubicBezTo>
                  <a:cubicBezTo>
                    <a:pt x="0" y="29"/>
                    <a:pt x="0" y="29"/>
                    <a:pt x="0" y="29"/>
                  </a:cubicBezTo>
                  <a:cubicBezTo>
                    <a:pt x="223" y="82"/>
                    <a:pt x="223" y="82"/>
                    <a:pt x="223" y="82"/>
                  </a:cubicBezTo>
                  <a:cubicBezTo>
                    <a:pt x="224" y="82"/>
                    <a:pt x="224" y="82"/>
                    <a:pt x="224" y="82"/>
                  </a:cubicBezTo>
                  <a:cubicBezTo>
                    <a:pt x="456" y="26"/>
                    <a:pt x="456" y="26"/>
                    <a:pt x="456" y="26"/>
                  </a:cubicBezTo>
                  <a:lnTo>
                    <a:pt x="343"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8" name="TextBox 117"/>
            <p:cNvSpPr txBox="1"/>
            <p:nvPr/>
          </p:nvSpPr>
          <p:spPr>
            <a:xfrm>
              <a:off x="6956782" y="2257076"/>
              <a:ext cx="830226" cy="506772"/>
            </a:xfrm>
            <a:prstGeom prst="rect">
              <a:avLst/>
            </a:prstGeom>
            <a:noFill/>
          </p:spPr>
          <p:txBody>
            <a:bodyPr wrap="square" lIns="186521" tIns="149217" rIns="186521" bIns="149217" rtlCol="0">
              <a:spAutoFit/>
            </a:bodyPr>
            <a:lstStyle/>
            <a:p>
              <a:pPr algn="ctr">
                <a:lnSpc>
                  <a:spcPct val="90000"/>
                </a:lnSpc>
                <a:spcBef>
                  <a:spcPts val="816"/>
                </a:spcBef>
              </a:pPr>
              <a:r>
                <a:rPr lang="en-US" sz="1400" dirty="0">
                  <a:gradFill>
                    <a:gsLst>
                      <a:gs pos="59000">
                        <a:schemeClr val="tx1"/>
                      </a:gs>
                      <a:gs pos="12987">
                        <a:schemeClr val="tx1"/>
                      </a:gs>
                    </a:gsLst>
                    <a:lin ang="5400000" scaled="0"/>
                  </a:gradFill>
                </a:rPr>
                <a:t>Other platforms</a:t>
              </a:r>
            </a:p>
          </p:txBody>
        </p:sp>
      </p:grpSp>
      <p:grpSp>
        <p:nvGrpSpPr>
          <p:cNvPr id="126" name="Group 70"/>
          <p:cNvGrpSpPr>
            <a:grpSpLocks noChangeAspect="1"/>
          </p:cNvGrpSpPr>
          <p:nvPr/>
        </p:nvGrpSpPr>
        <p:grpSpPr bwMode="auto">
          <a:xfrm>
            <a:off x="5086200" y="1209891"/>
            <a:ext cx="2043715" cy="2041594"/>
            <a:chOff x="1876" y="679"/>
            <a:chExt cx="1927" cy="1925"/>
          </a:xfrm>
        </p:grpSpPr>
        <p:sp>
          <p:nvSpPr>
            <p:cNvPr id="128" name="Freeform 71"/>
            <p:cNvSpPr>
              <a:spLocks noEditPoints="1"/>
            </p:cNvSpPr>
            <p:nvPr/>
          </p:nvSpPr>
          <p:spPr bwMode="auto">
            <a:xfrm>
              <a:off x="1876" y="679"/>
              <a:ext cx="1577" cy="1503"/>
            </a:xfrm>
            <a:custGeom>
              <a:avLst/>
              <a:gdLst>
                <a:gd name="T0" fmla="*/ 147 w 665"/>
                <a:gd name="T1" fmla="*/ 634 h 634"/>
                <a:gd name="T2" fmla="*/ 143 w 665"/>
                <a:gd name="T3" fmla="*/ 630 h 634"/>
                <a:gd name="T4" fmla="*/ 143 w 665"/>
                <a:gd name="T5" fmla="*/ 112 h 634"/>
                <a:gd name="T6" fmla="*/ 376 w 665"/>
                <a:gd name="T7" fmla="*/ 6 h 634"/>
                <a:gd name="T8" fmla="*/ 610 w 665"/>
                <a:gd name="T9" fmla="*/ 70 h 634"/>
                <a:gd name="T10" fmla="*/ 610 w 665"/>
                <a:gd name="T11" fmla="*/ 38 h 634"/>
                <a:gd name="T12" fmla="*/ 665 w 665"/>
                <a:gd name="T13" fmla="*/ 38 h 634"/>
                <a:gd name="T14" fmla="*/ 665 w 665"/>
                <a:gd name="T15" fmla="*/ 163 h 634"/>
                <a:gd name="T16" fmla="*/ 541 w 665"/>
                <a:gd name="T17" fmla="*/ 163 h 634"/>
                <a:gd name="T18" fmla="*/ 541 w 665"/>
                <a:gd name="T19" fmla="*/ 108 h 634"/>
                <a:gd name="T20" fmla="*/ 568 w 665"/>
                <a:gd name="T21" fmla="*/ 108 h 634"/>
                <a:gd name="T22" fmla="*/ 182 w 665"/>
                <a:gd name="T23" fmla="*/ 151 h 634"/>
                <a:gd name="T24" fmla="*/ 90 w 665"/>
                <a:gd name="T25" fmla="*/ 371 h 634"/>
                <a:gd name="T26" fmla="*/ 182 w 665"/>
                <a:gd name="T27" fmla="*/ 592 h 634"/>
                <a:gd name="T28" fmla="*/ 186 w 665"/>
                <a:gd name="T29" fmla="*/ 596 h 634"/>
                <a:gd name="T30" fmla="*/ 147 w 665"/>
                <a:gd name="T31" fmla="*/ 634 h 634"/>
                <a:gd name="T32" fmla="*/ 402 w 665"/>
                <a:gd name="T33" fmla="*/ 18 h 634"/>
                <a:gd name="T34" fmla="*/ 151 w 665"/>
                <a:gd name="T35" fmla="*/ 121 h 634"/>
                <a:gd name="T36" fmla="*/ 147 w 665"/>
                <a:gd name="T37" fmla="*/ 617 h 634"/>
                <a:gd name="T38" fmla="*/ 169 w 665"/>
                <a:gd name="T39" fmla="*/ 596 h 634"/>
                <a:gd name="T40" fmla="*/ 78 w 665"/>
                <a:gd name="T41" fmla="*/ 371 h 634"/>
                <a:gd name="T42" fmla="*/ 173 w 665"/>
                <a:gd name="T43" fmla="*/ 142 h 634"/>
                <a:gd name="T44" fmla="*/ 377 w 665"/>
                <a:gd name="T45" fmla="*/ 49 h 634"/>
                <a:gd name="T46" fmla="*/ 591 w 665"/>
                <a:gd name="T47" fmla="*/ 109 h 634"/>
                <a:gd name="T48" fmla="*/ 606 w 665"/>
                <a:gd name="T49" fmla="*/ 120 h 634"/>
                <a:gd name="T50" fmla="*/ 553 w 665"/>
                <a:gd name="T51" fmla="*/ 120 h 634"/>
                <a:gd name="T52" fmla="*/ 553 w 665"/>
                <a:gd name="T53" fmla="*/ 151 h 634"/>
                <a:gd name="T54" fmla="*/ 653 w 665"/>
                <a:gd name="T55" fmla="*/ 151 h 634"/>
                <a:gd name="T56" fmla="*/ 653 w 665"/>
                <a:gd name="T57" fmla="*/ 50 h 634"/>
                <a:gd name="T58" fmla="*/ 622 w 665"/>
                <a:gd name="T59" fmla="*/ 50 h 634"/>
                <a:gd name="T60" fmla="*/ 622 w 665"/>
                <a:gd name="T61" fmla="*/ 94 h 634"/>
                <a:gd name="T62" fmla="*/ 613 w 665"/>
                <a:gd name="T63" fmla="*/ 87 h 634"/>
                <a:gd name="T64" fmla="*/ 402 w 665"/>
                <a:gd name="T65" fmla="*/ 1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5" h="634">
                  <a:moveTo>
                    <a:pt x="147" y="634"/>
                  </a:moveTo>
                  <a:cubicBezTo>
                    <a:pt x="143" y="630"/>
                    <a:pt x="143" y="630"/>
                    <a:pt x="143" y="630"/>
                  </a:cubicBezTo>
                  <a:cubicBezTo>
                    <a:pt x="0" y="487"/>
                    <a:pt x="0" y="255"/>
                    <a:pt x="143" y="112"/>
                  </a:cubicBezTo>
                  <a:cubicBezTo>
                    <a:pt x="205" y="50"/>
                    <a:pt x="288" y="12"/>
                    <a:pt x="376" y="6"/>
                  </a:cubicBezTo>
                  <a:cubicBezTo>
                    <a:pt x="460" y="0"/>
                    <a:pt x="542" y="23"/>
                    <a:pt x="610" y="70"/>
                  </a:cubicBezTo>
                  <a:cubicBezTo>
                    <a:pt x="610" y="38"/>
                    <a:pt x="610" y="38"/>
                    <a:pt x="610" y="38"/>
                  </a:cubicBezTo>
                  <a:cubicBezTo>
                    <a:pt x="665" y="38"/>
                    <a:pt x="665" y="38"/>
                    <a:pt x="665" y="38"/>
                  </a:cubicBezTo>
                  <a:cubicBezTo>
                    <a:pt x="665" y="163"/>
                    <a:pt x="665" y="163"/>
                    <a:pt x="665" y="163"/>
                  </a:cubicBezTo>
                  <a:cubicBezTo>
                    <a:pt x="541" y="163"/>
                    <a:pt x="541" y="163"/>
                    <a:pt x="541" y="163"/>
                  </a:cubicBezTo>
                  <a:cubicBezTo>
                    <a:pt x="541" y="108"/>
                    <a:pt x="541" y="108"/>
                    <a:pt x="541" y="108"/>
                  </a:cubicBezTo>
                  <a:cubicBezTo>
                    <a:pt x="568" y="108"/>
                    <a:pt x="568" y="108"/>
                    <a:pt x="568" y="108"/>
                  </a:cubicBezTo>
                  <a:cubicBezTo>
                    <a:pt x="447" y="31"/>
                    <a:pt x="284" y="48"/>
                    <a:pt x="182" y="151"/>
                  </a:cubicBezTo>
                  <a:cubicBezTo>
                    <a:pt x="123" y="210"/>
                    <a:pt x="90" y="288"/>
                    <a:pt x="90" y="371"/>
                  </a:cubicBezTo>
                  <a:cubicBezTo>
                    <a:pt x="90" y="455"/>
                    <a:pt x="123" y="533"/>
                    <a:pt x="182" y="592"/>
                  </a:cubicBezTo>
                  <a:cubicBezTo>
                    <a:pt x="186" y="596"/>
                    <a:pt x="186" y="596"/>
                    <a:pt x="186" y="596"/>
                  </a:cubicBezTo>
                  <a:lnTo>
                    <a:pt x="147" y="634"/>
                  </a:lnTo>
                  <a:close/>
                  <a:moveTo>
                    <a:pt x="402" y="18"/>
                  </a:moveTo>
                  <a:cubicBezTo>
                    <a:pt x="311" y="18"/>
                    <a:pt x="220" y="52"/>
                    <a:pt x="151" y="121"/>
                  </a:cubicBezTo>
                  <a:cubicBezTo>
                    <a:pt x="15" y="257"/>
                    <a:pt x="13" y="479"/>
                    <a:pt x="147" y="617"/>
                  </a:cubicBezTo>
                  <a:cubicBezTo>
                    <a:pt x="169" y="596"/>
                    <a:pt x="169" y="596"/>
                    <a:pt x="169" y="596"/>
                  </a:cubicBezTo>
                  <a:cubicBezTo>
                    <a:pt x="111" y="535"/>
                    <a:pt x="78" y="456"/>
                    <a:pt x="78" y="371"/>
                  </a:cubicBezTo>
                  <a:cubicBezTo>
                    <a:pt x="78" y="285"/>
                    <a:pt x="112" y="203"/>
                    <a:pt x="173" y="142"/>
                  </a:cubicBezTo>
                  <a:cubicBezTo>
                    <a:pt x="228" y="88"/>
                    <a:pt x="300" y="55"/>
                    <a:pt x="377" y="49"/>
                  </a:cubicBezTo>
                  <a:cubicBezTo>
                    <a:pt x="454" y="43"/>
                    <a:pt x="530" y="64"/>
                    <a:pt x="591" y="109"/>
                  </a:cubicBezTo>
                  <a:cubicBezTo>
                    <a:pt x="606" y="120"/>
                    <a:pt x="606" y="120"/>
                    <a:pt x="606" y="120"/>
                  </a:cubicBezTo>
                  <a:cubicBezTo>
                    <a:pt x="553" y="120"/>
                    <a:pt x="553" y="120"/>
                    <a:pt x="553" y="120"/>
                  </a:cubicBezTo>
                  <a:cubicBezTo>
                    <a:pt x="553" y="151"/>
                    <a:pt x="553" y="151"/>
                    <a:pt x="553" y="151"/>
                  </a:cubicBezTo>
                  <a:cubicBezTo>
                    <a:pt x="653" y="151"/>
                    <a:pt x="653" y="151"/>
                    <a:pt x="653" y="151"/>
                  </a:cubicBezTo>
                  <a:cubicBezTo>
                    <a:pt x="653" y="50"/>
                    <a:pt x="653" y="50"/>
                    <a:pt x="653" y="50"/>
                  </a:cubicBezTo>
                  <a:cubicBezTo>
                    <a:pt x="622" y="50"/>
                    <a:pt x="622" y="50"/>
                    <a:pt x="622" y="50"/>
                  </a:cubicBezTo>
                  <a:cubicBezTo>
                    <a:pt x="622" y="94"/>
                    <a:pt x="622" y="94"/>
                    <a:pt x="622" y="94"/>
                  </a:cubicBezTo>
                  <a:cubicBezTo>
                    <a:pt x="613" y="87"/>
                    <a:pt x="613" y="87"/>
                    <a:pt x="613" y="87"/>
                  </a:cubicBezTo>
                  <a:cubicBezTo>
                    <a:pt x="550" y="40"/>
                    <a:pt x="476" y="18"/>
                    <a:pt x="402" y="18"/>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9" name="Freeform 72"/>
            <p:cNvSpPr>
              <a:spLocks noEditPoints="1"/>
            </p:cNvSpPr>
            <p:nvPr/>
          </p:nvSpPr>
          <p:spPr bwMode="auto">
            <a:xfrm>
              <a:off x="2312" y="1060"/>
              <a:ext cx="1491" cy="1544"/>
            </a:xfrm>
            <a:custGeom>
              <a:avLst/>
              <a:gdLst>
                <a:gd name="T0" fmla="*/ 263 w 629"/>
                <a:gd name="T1" fmla="*/ 629 h 651"/>
                <a:gd name="T2" fmla="*/ 54 w 629"/>
                <a:gd name="T3" fmla="*/ 564 h 651"/>
                <a:gd name="T4" fmla="*/ 54 w 629"/>
                <a:gd name="T5" fmla="*/ 596 h 651"/>
                <a:gd name="T6" fmla="*/ 0 w 629"/>
                <a:gd name="T7" fmla="*/ 596 h 651"/>
                <a:gd name="T8" fmla="*/ 0 w 629"/>
                <a:gd name="T9" fmla="*/ 471 h 651"/>
                <a:gd name="T10" fmla="*/ 124 w 629"/>
                <a:gd name="T11" fmla="*/ 471 h 651"/>
                <a:gd name="T12" fmla="*/ 124 w 629"/>
                <a:gd name="T13" fmla="*/ 526 h 651"/>
                <a:gd name="T14" fmla="*/ 97 w 629"/>
                <a:gd name="T15" fmla="*/ 526 h 651"/>
                <a:gd name="T16" fmla="*/ 483 w 629"/>
                <a:gd name="T17" fmla="*/ 483 h 651"/>
                <a:gd name="T18" fmla="*/ 574 w 629"/>
                <a:gd name="T19" fmla="*/ 263 h 651"/>
                <a:gd name="T20" fmla="*/ 483 w 629"/>
                <a:gd name="T21" fmla="*/ 43 h 651"/>
                <a:gd name="T22" fmla="*/ 479 w 629"/>
                <a:gd name="T23" fmla="*/ 38 h 651"/>
                <a:gd name="T24" fmla="*/ 518 w 629"/>
                <a:gd name="T25" fmla="*/ 0 h 651"/>
                <a:gd name="T26" fmla="*/ 522 w 629"/>
                <a:gd name="T27" fmla="*/ 4 h 651"/>
                <a:gd name="T28" fmla="*/ 629 w 629"/>
                <a:gd name="T29" fmla="*/ 263 h 651"/>
                <a:gd name="T30" fmla="*/ 522 w 629"/>
                <a:gd name="T31" fmla="*/ 522 h 651"/>
                <a:gd name="T32" fmla="*/ 522 w 629"/>
                <a:gd name="T33" fmla="*/ 522 h 651"/>
                <a:gd name="T34" fmla="*/ 289 w 629"/>
                <a:gd name="T35" fmla="*/ 628 h 651"/>
                <a:gd name="T36" fmla="*/ 263 w 629"/>
                <a:gd name="T37" fmla="*/ 629 h 651"/>
                <a:gd name="T38" fmla="*/ 42 w 629"/>
                <a:gd name="T39" fmla="*/ 540 h 651"/>
                <a:gd name="T40" fmla="*/ 52 w 629"/>
                <a:gd name="T41" fmla="*/ 548 h 651"/>
                <a:gd name="T42" fmla="*/ 514 w 629"/>
                <a:gd name="T43" fmla="*/ 513 h 651"/>
                <a:gd name="T44" fmla="*/ 514 w 629"/>
                <a:gd name="T45" fmla="*/ 513 h 651"/>
                <a:gd name="T46" fmla="*/ 617 w 629"/>
                <a:gd name="T47" fmla="*/ 263 h 651"/>
                <a:gd name="T48" fmla="*/ 518 w 629"/>
                <a:gd name="T49" fmla="*/ 17 h 651"/>
                <a:gd name="T50" fmla="*/ 496 w 629"/>
                <a:gd name="T51" fmla="*/ 38 h 651"/>
                <a:gd name="T52" fmla="*/ 586 w 629"/>
                <a:gd name="T53" fmla="*/ 263 h 651"/>
                <a:gd name="T54" fmla="*/ 492 w 629"/>
                <a:gd name="T55" fmla="*/ 492 h 651"/>
                <a:gd name="T56" fmla="*/ 287 w 629"/>
                <a:gd name="T57" fmla="*/ 585 h 651"/>
                <a:gd name="T58" fmla="*/ 73 w 629"/>
                <a:gd name="T59" fmla="*/ 525 h 651"/>
                <a:gd name="T60" fmla="*/ 58 w 629"/>
                <a:gd name="T61" fmla="*/ 514 h 651"/>
                <a:gd name="T62" fmla="*/ 112 w 629"/>
                <a:gd name="T63" fmla="*/ 514 h 651"/>
                <a:gd name="T64" fmla="*/ 112 w 629"/>
                <a:gd name="T65" fmla="*/ 483 h 651"/>
                <a:gd name="T66" fmla="*/ 12 w 629"/>
                <a:gd name="T67" fmla="*/ 483 h 651"/>
                <a:gd name="T68" fmla="*/ 12 w 629"/>
                <a:gd name="T69" fmla="*/ 584 h 651"/>
                <a:gd name="T70" fmla="*/ 42 w 629"/>
                <a:gd name="T71" fmla="*/ 584 h 651"/>
                <a:gd name="T72" fmla="*/ 42 w 629"/>
                <a:gd name="T73" fmla="*/ 540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9" h="651">
                  <a:moveTo>
                    <a:pt x="263" y="629"/>
                  </a:moveTo>
                  <a:cubicBezTo>
                    <a:pt x="188" y="629"/>
                    <a:pt x="116" y="606"/>
                    <a:pt x="54" y="564"/>
                  </a:cubicBezTo>
                  <a:cubicBezTo>
                    <a:pt x="54" y="596"/>
                    <a:pt x="54" y="596"/>
                    <a:pt x="54" y="596"/>
                  </a:cubicBezTo>
                  <a:cubicBezTo>
                    <a:pt x="0" y="596"/>
                    <a:pt x="0" y="596"/>
                    <a:pt x="0" y="596"/>
                  </a:cubicBezTo>
                  <a:cubicBezTo>
                    <a:pt x="0" y="471"/>
                    <a:pt x="0" y="471"/>
                    <a:pt x="0" y="471"/>
                  </a:cubicBezTo>
                  <a:cubicBezTo>
                    <a:pt x="124" y="471"/>
                    <a:pt x="124" y="471"/>
                    <a:pt x="124" y="471"/>
                  </a:cubicBezTo>
                  <a:cubicBezTo>
                    <a:pt x="124" y="526"/>
                    <a:pt x="124" y="526"/>
                    <a:pt x="124" y="526"/>
                  </a:cubicBezTo>
                  <a:cubicBezTo>
                    <a:pt x="97" y="526"/>
                    <a:pt x="97" y="526"/>
                    <a:pt x="97" y="526"/>
                  </a:cubicBezTo>
                  <a:cubicBezTo>
                    <a:pt x="218" y="603"/>
                    <a:pt x="381" y="586"/>
                    <a:pt x="483" y="483"/>
                  </a:cubicBezTo>
                  <a:cubicBezTo>
                    <a:pt x="542" y="424"/>
                    <a:pt x="574" y="346"/>
                    <a:pt x="574" y="263"/>
                  </a:cubicBezTo>
                  <a:cubicBezTo>
                    <a:pt x="574" y="180"/>
                    <a:pt x="542" y="101"/>
                    <a:pt x="483" y="43"/>
                  </a:cubicBezTo>
                  <a:cubicBezTo>
                    <a:pt x="479" y="38"/>
                    <a:pt x="479" y="38"/>
                    <a:pt x="479" y="38"/>
                  </a:cubicBezTo>
                  <a:cubicBezTo>
                    <a:pt x="518" y="0"/>
                    <a:pt x="518" y="0"/>
                    <a:pt x="518" y="0"/>
                  </a:cubicBezTo>
                  <a:cubicBezTo>
                    <a:pt x="522" y="4"/>
                    <a:pt x="522" y="4"/>
                    <a:pt x="522" y="4"/>
                  </a:cubicBezTo>
                  <a:cubicBezTo>
                    <a:pt x="591" y="73"/>
                    <a:pt x="629" y="165"/>
                    <a:pt x="629" y="263"/>
                  </a:cubicBezTo>
                  <a:cubicBezTo>
                    <a:pt x="629" y="361"/>
                    <a:pt x="591" y="453"/>
                    <a:pt x="522" y="522"/>
                  </a:cubicBezTo>
                  <a:cubicBezTo>
                    <a:pt x="522" y="522"/>
                    <a:pt x="522" y="522"/>
                    <a:pt x="522" y="522"/>
                  </a:cubicBezTo>
                  <a:cubicBezTo>
                    <a:pt x="460" y="584"/>
                    <a:pt x="377" y="622"/>
                    <a:pt x="289" y="628"/>
                  </a:cubicBezTo>
                  <a:cubicBezTo>
                    <a:pt x="280" y="629"/>
                    <a:pt x="272" y="629"/>
                    <a:pt x="263" y="629"/>
                  </a:cubicBezTo>
                  <a:close/>
                  <a:moveTo>
                    <a:pt x="42" y="540"/>
                  </a:moveTo>
                  <a:cubicBezTo>
                    <a:pt x="52" y="548"/>
                    <a:pt x="52" y="548"/>
                    <a:pt x="52" y="548"/>
                  </a:cubicBezTo>
                  <a:cubicBezTo>
                    <a:pt x="192" y="651"/>
                    <a:pt x="390" y="637"/>
                    <a:pt x="514" y="513"/>
                  </a:cubicBezTo>
                  <a:cubicBezTo>
                    <a:pt x="514" y="513"/>
                    <a:pt x="514" y="513"/>
                    <a:pt x="514" y="513"/>
                  </a:cubicBezTo>
                  <a:cubicBezTo>
                    <a:pt x="580" y="447"/>
                    <a:pt x="617" y="358"/>
                    <a:pt x="617" y="263"/>
                  </a:cubicBezTo>
                  <a:cubicBezTo>
                    <a:pt x="617" y="170"/>
                    <a:pt x="582" y="83"/>
                    <a:pt x="518" y="17"/>
                  </a:cubicBezTo>
                  <a:cubicBezTo>
                    <a:pt x="496" y="38"/>
                    <a:pt x="496" y="38"/>
                    <a:pt x="496" y="38"/>
                  </a:cubicBezTo>
                  <a:cubicBezTo>
                    <a:pt x="554" y="99"/>
                    <a:pt x="586" y="178"/>
                    <a:pt x="586" y="263"/>
                  </a:cubicBezTo>
                  <a:cubicBezTo>
                    <a:pt x="586" y="349"/>
                    <a:pt x="553" y="431"/>
                    <a:pt x="492" y="492"/>
                  </a:cubicBezTo>
                  <a:cubicBezTo>
                    <a:pt x="437" y="546"/>
                    <a:pt x="365" y="580"/>
                    <a:pt x="287" y="585"/>
                  </a:cubicBezTo>
                  <a:cubicBezTo>
                    <a:pt x="211" y="591"/>
                    <a:pt x="135" y="570"/>
                    <a:pt x="73" y="525"/>
                  </a:cubicBezTo>
                  <a:cubicBezTo>
                    <a:pt x="58" y="514"/>
                    <a:pt x="58" y="514"/>
                    <a:pt x="58" y="514"/>
                  </a:cubicBezTo>
                  <a:cubicBezTo>
                    <a:pt x="112" y="514"/>
                    <a:pt x="112" y="514"/>
                    <a:pt x="112" y="514"/>
                  </a:cubicBezTo>
                  <a:cubicBezTo>
                    <a:pt x="112" y="483"/>
                    <a:pt x="112" y="483"/>
                    <a:pt x="112" y="483"/>
                  </a:cubicBezTo>
                  <a:cubicBezTo>
                    <a:pt x="12" y="483"/>
                    <a:pt x="12" y="483"/>
                    <a:pt x="12" y="483"/>
                  </a:cubicBezTo>
                  <a:cubicBezTo>
                    <a:pt x="12" y="584"/>
                    <a:pt x="12" y="584"/>
                    <a:pt x="12" y="584"/>
                  </a:cubicBezTo>
                  <a:cubicBezTo>
                    <a:pt x="42" y="584"/>
                    <a:pt x="42" y="584"/>
                    <a:pt x="42" y="584"/>
                  </a:cubicBezTo>
                  <a:lnTo>
                    <a:pt x="42" y="54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0" name="Freeform 73"/>
            <p:cNvSpPr>
              <a:spLocks/>
            </p:cNvSpPr>
            <p:nvPr/>
          </p:nvSpPr>
          <p:spPr bwMode="auto">
            <a:xfrm>
              <a:off x="2865" y="1195"/>
              <a:ext cx="263" cy="230"/>
            </a:xfrm>
            <a:custGeom>
              <a:avLst/>
              <a:gdLst>
                <a:gd name="T0" fmla="*/ 263 w 263"/>
                <a:gd name="T1" fmla="*/ 0 h 230"/>
                <a:gd name="T2" fmla="*/ 0 w 263"/>
                <a:gd name="T3" fmla="*/ 36 h 230"/>
                <a:gd name="T4" fmla="*/ 0 w 263"/>
                <a:gd name="T5" fmla="*/ 230 h 230"/>
                <a:gd name="T6" fmla="*/ 263 w 263"/>
                <a:gd name="T7" fmla="*/ 230 h 230"/>
                <a:gd name="T8" fmla="*/ 263 w 263"/>
                <a:gd name="T9" fmla="*/ 0 h 230"/>
                <a:gd name="T10" fmla="*/ 263 w 263"/>
                <a:gd name="T11" fmla="*/ 0 h 230"/>
                <a:gd name="T12" fmla="*/ 263 w 263"/>
                <a:gd name="T13" fmla="*/ 0 h 230"/>
              </a:gdLst>
              <a:ahLst/>
              <a:cxnLst>
                <a:cxn ang="0">
                  <a:pos x="T0" y="T1"/>
                </a:cxn>
                <a:cxn ang="0">
                  <a:pos x="T2" y="T3"/>
                </a:cxn>
                <a:cxn ang="0">
                  <a:pos x="T4" y="T5"/>
                </a:cxn>
                <a:cxn ang="0">
                  <a:pos x="T6" y="T7"/>
                </a:cxn>
                <a:cxn ang="0">
                  <a:pos x="T8" y="T9"/>
                </a:cxn>
                <a:cxn ang="0">
                  <a:pos x="T10" y="T11"/>
                </a:cxn>
                <a:cxn ang="0">
                  <a:pos x="T12" y="T13"/>
                </a:cxn>
              </a:cxnLst>
              <a:rect l="0" t="0" r="r" b="b"/>
              <a:pathLst>
                <a:path w="263" h="230">
                  <a:moveTo>
                    <a:pt x="263" y="0"/>
                  </a:moveTo>
                  <a:lnTo>
                    <a:pt x="0" y="36"/>
                  </a:lnTo>
                  <a:lnTo>
                    <a:pt x="0" y="230"/>
                  </a:lnTo>
                  <a:lnTo>
                    <a:pt x="263" y="230"/>
                  </a:lnTo>
                  <a:lnTo>
                    <a:pt x="263" y="0"/>
                  </a:lnTo>
                  <a:lnTo>
                    <a:pt x="263" y="0"/>
                  </a:lnTo>
                  <a:lnTo>
                    <a:pt x="26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1" name="Freeform 74"/>
            <p:cNvSpPr>
              <a:spLocks/>
            </p:cNvSpPr>
            <p:nvPr/>
          </p:nvSpPr>
          <p:spPr bwMode="auto">
            <a:xfrm>
              <a:off x="2637" y="1236"/>
              <a:ext cx="197" cy="189"/>
            </a:xfrm>
            <a:custGeom>
              <a:avLst/>
              <a:gdLst>
                <a:gd name="T0" fmla="*/ 197 w 197"/>
                <a:gd name="T1" fmla="*/ 0 h 189"/>
                <a:gd name="T2" fmla="*/ 0 w 197"/>
                <a:gd name="T3" fmla="*/ 28 h 189"/>
                <a:gd name="T4" fmla="*/ 0 w 197"/>
                <a:gd name="T5" fmla="*/ 189 h 189"/>
                <a:gd name="T6" fmla="*/ 197 w 197"/>
                <a:gd name="T7" fmla="*/ 189 h 189"/>
                <a:gd name="T8" fmla="*/ 197 w 197"/>
                <a:gd name="T9" fmla="*/ 0 h 189"/>
                <a:gd name="T10" fmla="*/ 197 w 197"/>
                <a:gd name="T11" fmla="*/ 0 h 189"/>
                <a:gd name="T12" fmla="*/ 197 w 197"/>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197" h="189">
                  <a:moveTo>
                    <a:pt x="197" y="0"/>
                  </a:moveTo>
                  <a:lnTo>
                    <a:pt x="0" y="28"/>
                  </a:lnTo>
                  <a:lnTo>
                    <a:pt x="0" y="189"/>
                  </a:lnTo>
                  <a:lnTo>
                    <a:pt x="197" y="189"/>
                  </a:lnTo>
                  <a:lnTo>
                    <a:pt x="197" y="0"/>
                  </a:lnTo>
                  <a:lnTo>
                    <a:pt x="197" y="0"/>
                  </a:lnTo>
                  <a:lnTo>
                    <a:pt x="19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2" name="Freeform 75"/>
            <p:cNvSpPr>
              <a:spLocks/>
            </p:cNvSpPr>
            <p:nvPr/>
          </p:nvSpPr>
          <p:spPr bwMode="auto">
            <a:xfrm>
              <a:off x="2637" y="1456"/>
              <a:ext cx="197" cy="190"/>
            </a:xfrm>
            <a:custGeom>
              <a:avLst/>
              <a:gdLst>
                <a:gd name="T0" fmla="*/ 197 w 197"/>
                <a:gd name="T1" fmla="*/ 0 h 190"/>
                <a:gd name="T2" fmla="*/ 0 w 197"/>
                <a:gd name="T3" fmla="*/ 0 h 190"/>
                <a:gd name="T4" fmla="*/ 0 w 197"/>
                <a:gd name="T5" fmla="*/ 162 h 190"/>
                <a:gd name="T6" fmla="*/ 197 w 197"/>
                <a:gd name="T7" fmla="*/ 190 h 190"/>
                <a:gd name="T8" fmla="*/ 197 w 197"/>
                <a:gd name="T9" fmla="*/ 0 h 190"/>
                <a:gd name="T10" fmla="*/ 197 w 197"/>
                <a:gd name="T11" fmla="*/ 0 h 190"/>
                <a:gd name="T12" fmla="*/ 197 w 197"/>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197" h="190">
                  <a:moveTo>
                    <a:pt x="197" y="0"/>
                  </a:moveTo>
                  <a:lnTo>
                    <a:pt x="0" y="0"/>
                  </a:lnTo>
                  <a:lnTo>
                    <a:pt x="0" y="162"/>
                  </a:lnTo>
                  <a:lnTo>
                    <a:pt x="197" y="190"/>
                  </a:lnTo>
                  <a:lnTo>
                    <a:pt x="197" y="0"/>
                  </a:lnTo>
                  <a:lnTo>
                    <a:pt x="197" y="0"/>
                  </a:lnTo>
                  <a:lnTo>
                    <a:pt x="19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3" name="Freeform 76"/>
            <p:cNvSpPr>
              <a:spLocks/>
            </p:cNvSpPr>
            <p:nvPr/>
          </p:nvSpPr>
          <p:spPr bwMode="auto">
            <a:xfrm>
              <a:off x="2865" y="1456"/>
              <a:ext cx="263" cy="230"/>
            </a:xfrm>
            <a:custGeom>
              <a:avLst/>
              <a:gdLst>
                <a:gd name="T0" fmla="*/ 263 w 263"/>
                <a:gd name="T1" fmla="*/ 0 h 230"/>
                <a:gd name="T2" fmla="*/ 0 w 263"/>
                <a:gd name="T3" fmla="*/ 0 h 230"/>
                <a:gd name="T4" fmla="*/ 0 w 263"/>
                <a:gd name="T5" fmla="*/ 192 h 230"/>
                <a:gd name="T6" fmla="*/ 263 w 263"/>
                <a:gd name="T7" fmla="*/ 230 h 230"/>
                <a:gd name="T8" fmla="*/ 263 w 263"/>
                <a:gd name="T9" fmla="*/ 0 h 230"/>
                <a:gd name="T10" fmla="*/ 263 w 263"/>
                <a:gd name="T11" fmla="*/ 0 h 230"/>
                <a:gd name="T12" fmla="*/ 263 w 263"/>
                <a:gd name="T13" fmla="*/ 0 h 230"/>
              </a:gdLst>
              <a:ahLst/>
              <a:cxnLst>
                <a:cxn ang="0">
                  <a:pos x="T0" y="T1"/>
                </a:cxn>
                <a:cxn ang="0">
                  <a:pos x="T2" y="T3"/>
                </a:cxn>
                <a:cxn ang="0">
                  <a:pos x="T4" y="T5"/>
                </a:cxn>
                <a:cxn ang="0">
                  <a:pos x="T6" y="T7"/>
                </a:cxn>
                <a:cxn ang="0">
                  <a:pos x="T8" y="T9"/>
                </a:cxn>
                <a:cxn ang="0">
                  <a:pos x="T10" y="T11"/>
                </a:cxn>
                <a:cxn ang="0">
                  <a:pos x="T12" y="T13"/>
                </a:cxn>
              </a:cxnLst>
              <a:rect l="0" t="0" r="r" b="b"/>
              <a:pathLst>
                <a:path w="263" h="230">
                  <a:moveTo>
                    <a:pt x="263" y="0"/>
                  </a:moveTo>
                  <a:lnTo>
                    <a:pt x="0" y="0"/>
                  </a:lnTo>
                  <a:lnTo>
                    <a:pt x="0" y="192"/>
                  </a:lnTo>
                  <a:lnTo>
                    <a:pt x="263" y="230"/>
                  </a:lnTo>
                  <a:lnTo>
                    <a:pt x="263" y="0"/>
                  </a:lnTo>
                  <a:lnTo>
                    <a:pt x="263" y="0"/>
                  </a:lnTo>
                  <a:lnTo>
                    <a:pt x="26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4" name="Freeform 77"/>
            <p:cNvSpPr>
              <a:spLocks/>
            </p:cNvSpPr>
            <p:nvPr/>
          </p:nvSpPr>
          <p:spPr bwMode="auto">
            <a:xfrm>
              <a:off x="2635" y="1890"/>
              <a:ext cx="128" cy="157"/>
            </a:xfrm>
            <a:custGeom>
              <a:avLst/>
              <a:gdLst>
                <a:gd name="T0" fmla="*/ 54 w 54"/>
                <a:gd name="T1" fmla="*/ 37 h 66"/>
                <a:gd name="T2" fmla="*/ 27 w 54"/>
                <a:gd name="T3" fmla="*/ 66 h 66"/>
                <a:gd name="T4" fmla="*/ 0 w 54"/>
                <a:gd name="T5" fmla="*/ 38 h 66"/>
                <a:gd name="T6" fmla="*/ 0 w 54"/>
                <a:gd name="T7" fmla="*/ 0 h 66"/>
                <a:gd name="T8" fmla="*/ 15 w 54"/>
                <a:gd name="T9" fmla="*/ 0 h 66"/>
                <a:gd name="T10" fmla="*/ 15 w 54"/>
                <a:gd name="T11" fmla="*/ 38 h 66"/>
                <a:gd name="T12" fmla="*/ 27 w 54"/>
                <a:gd name="T13" fmla="*/ 54 h 66"/>
                <a:gd name="T14" fmla="*/ 39 w 54"/>
                <a:gd name="T15" fmla="*/ 38 h 66"/>
                <a:gd name="T16" fmla="*/ 39 w 54"/>
                <a:gd name="T17" fmla="*/ 0 h 66"/>
                <a:gd name="T18" fmla="*/ 54 w 54"/>
                <a:gd name="T19" fmla="*/ 0 h 66"/>
                <a:gd name="T20" fmla="*/ 54 w 54"/>
                <a:gd name="T21"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6">
                  <a:moveTo>
                    <a:pt x="54" y="37"/>
                  </a:moveTo>
                  <a:cubicBezTo>
                    <a:pt x="54" y="57"/>
                    <a:pt x="45" y="66"/>
                    <a:pt x="27" y="66"/>
                  </a:cubicBezTo>
                  <a:cubicBezTo>
                    <a:pt x="9" y="66"/>
                    <a:pt x="0" y="57"/>
                    <a:pt x="0" y="38"/>
                  </a:cubicBezTo>
                  <a:cubicBezTo>
                    <a:pt x="0" y="0"/>
                    <a:pt x="0" y="0"/>
                    <a:pt x="0" y="0"/>
                  </a:cubicBezTo>
                  <a:cubicBezTo>
                    <a:pt x="15" y="0"/>
                    <a:pt x="15" y="0"/>
                    <a:pt x="15" y="0"/>
                  </a:cubicBezTo>
                  <a:cubicBezTo>
                    <a:pt x="15" y="38"/>
                    <a:pt x="15" y="38"/>
                    <a:pt x="15" y="38"/>
                  </a:cubicBezTo>
                  <a:cubicBezTo>
                    <a:pt x="15" y="48"/>
                    <a:pt x="19" y="54"/>
                    <a:pt x="27" y="54"/>
                  </a:cubicBezTo>
                  <a:cubicBezTo>
                    <a:pt x="35" y="54"/>
                    <a:pt x="39" y="49"/>
                    <a:pt x="39" y="38"/>
                  </a:cubicBezTo>
                  <a:cubicBezTo>
                    <a:pt x="39" y="0"/>
                    <a:pt x="39" y="0"/>
                    <a:pt x="39" y="0"/>
                  </a:cubicBezTo>
                  <a:cubicBezTo>
                    <a:pt x="54" y="0"/>
                    <a:pt x="54" y="0"/>
                    <a:pt x="54" y="0"/>
                  </a:cubicBezTo>
                  <a:lnTo>
                    <a:pt x="54" y="37"/>
                  </a:lnTo>
                  <a:close/>
                </a:path>
              </a:pathLst>
            </a:custGeom>
            <a:gradFill>
              <a:gsLst>
                <a:gs pos="96753">
                  <a:schemeClr val="accent2"/>
                </a:gs>
                <a:gs pos="59000">
                  <a:schemeClr val="accent2"/>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5" name="Freeform 78"/>
            <p:cNvSpPr>
              <a:spLocks/>
            </p:cNvSpPr>
            <p:nvPr/>
          </p:nvSpPr>
          <p:spPr bwMode="auto">
            <a:xfrm>
              <a:off x="2779" y="1890"/>
              <a:ext cx="218" cy="154"/>
            </a:xfrm>
            <a:custGeom>
              <a:avLst/>
              <a:gdLst>
                <a:gd name="T0" fmla="*/ 92 w 92"/>
                <a:gd name="T1" fmla="*/ 0 h 65"/>
                <a:gd name="T2" fmla="*/ 75 w 92"/>
                <a:gd name="T3" fmla="*/ 65 h 65"/>
                <a:gd name="T4" fmla="*/ 59 w 92"/>
                <a:gd name="T5" fmla="*/ 65 h 65"/>
                <a:gd name="T6" fmla="*/ 48 w 92"/>
                <a:gd name="T7" fmla="*/ 24 h 65"/>
                <a:gd name="T8" fmla="*/ 47 w 92"/>
                <a:gd name="T9" fmla="*/ 16 h 65"/>
                <a:gd name="T10" fmla="*/ 47 w 92"/>
                <a:gd name="T11" fmla="*/ 16 h 65"/>
                <a:gd name="T12" fmla="*/ 45 w 92"/>
                <a:gd name="T13" fmla="*/ 24 h 65"/>
                <a:gd name="T14" fmla="*/ 34 w 92"/>
                <a:gd name="T15" fmla="*/ 65 h 65"/>
                <a:gd name="T16" fmla="*/ 17 w 92"/>
                <a:gd name="T17" fmla="*/ 65 h 65"/>
                <a:gd name="T18" fmla="*/ 0 w 92"/>
                <a:gd name="T19" fmla="*/ 0 h 65"/>
                <a:gd name="T20" fmla="*/ 16 w 92"/>
                <a:gd name="T21" fmla="*/ 0 h 65"/>
                <a:gd name="T22" fmla="*/ 26 w 92"/>
                <a:gd name="T23" fmla="*/ 43 h 65"/>
                <a:gd name="T24" fmla="*/ 26 w 92"/>
                <a:gd name="T25" fmla="*/ 51 h 65"/>
                <a:gd name="T26" fmla="*/ 27 w 92"/>
                <a:gd name="T27" fmla="*/ 51 h 65"/>
                <a:gd name="T28" fmla="*/ 28 w 92"/>
                <a:gd name="T29" fmla="*/ 43 h 65"/>
                <a:gd name="T30" fmla="*/ 40 w 92"/>
                <a:gd name="T31" fmla="*/ 0 h 65"/>
                <a:gd name="T32" fmla="*/ 55 w 92"/>
                <a:gd name="T33" fmla="*/ 0 h 65"/>
                <a:gd name="T34" fmla="*/ 66 w 92"/>
                <a:gd name="T35" fmla="*/ 44 h 65"/>
                <a:gd name="T36" fmla="*/ 67 w 92"/>
                <a:gd name="T37" fmla="*/ 51 h 65"/>
                <a:gd name="T38" fmla="*/ 67 w 92"/>
                <a:gd name="T39" fmla="*/ 51 h 65"/>
                <a:gd name="T40" fmla="*/ 68 w 92"/>
                <a:gd name="T41" fmla="*/ 44 h 65"/>
                <a:gd name="T42" fmla="*/ 77 w 92"/>
                <a:gd name="T43" fmla="*/ 0 h 65"/>
                <a:gd name="T44" fmla="*/ 92 w 92"/>
                <a:gd name="T4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 h="65">
                  <a:moveTo>
                    <a:pt x="92" y="0"/>
                  </a:moveTo>
                  <a:cubicBezTo>
                    <a:pt x="75" y="65"/>
                    <a:pt x="75" y="65"/>
                    <a:pt x="75" y="65"/>
                  </a:cubicBezTo>
                  <a:cubicBezTo>
                    <a:pt x="59" y="65"/>
                    <a:pt x="59" y="65"/>
                    <a:pt x="59" y="65"/>
                  </a:cubicBezTo>
                  <a:cubicBezTo>
                    <a:pt x="48" y="24"/>
                    <a:pt x="48" y="24"/>
                    <a:pt x="48" y="24"/>
                  </a:cubicBezTo>
                  <a:cubicBezTo>
                    <a:pt x="47" y="21"/>
                    <a:pt x="47" y="19"/>
                    <a:pt x="47" y="16"/>
                  </a:cubicBezTo>
                  <a:cubicBezTo>
                    <a:pt x="47" y="16"/>
                    <a:pt x="47" y="16"/>
                    <a:pt x="47" y="16"/>
                  </a:cubicBezTo>
                  <a:cubicBezTo>
                    <a:pt x="46" y="19"/>
                    <a:pt x="46" y="22"/>
                    <a:pt x="45" y="24"/>
                  </a:cubicBezTo>
                  <a:cubicBezTo>
                    <a:pt x="34" y="65"/>
                    <a:pt x="34" y="65"/>
                    <a:pt x="34" y="65"/>
                  </a:cubicBezTo>
                  <a:cubicBezTo>
                    <a:pt x="17" y="65"/>
                    <a:pt x="17" y="65"/>
                    <a:pt x="17" y="65"/>
                  </a:cubicBezTo>
                  <a:cubicBezTo>
                    <a:pt x="0" y="0"/>
                    <a:pt x="0" y="0"/>
                    <a:pt x="0" y="0"/>
                  </a:cubicBezTo>
                  <a:cubicBezTo>
                    <a:pt x="16" y="0"/>
                    <a:pt x="16" y="0"/>
                    <a:pt x="16" y="0"/>
                  </a:cubicBezTo>
                  <a:cubicBezTo>
                    <a:pt x="26" y="43"/>
                    <a:pt x="26" y="43"/>
                    <a:pt x="26" y="43"/>
                  </a:cubicBezTo>
                  <a:cubicBezTo>
                    <a:pt x="26" y="45"/>
                    <a:pt x="26" y="48"/>
                    <a:pt x="26" y="51"/>
                  </a:cubicBezTo>
                  <a:cubicBezTo>
                    <a:pt x="27" y="51"/>
                    <a:pt x="27" y="51"/>
                    <a:pt x="27" y="51"/>
                  </a:cubicBezTo>
                  <a:cubicBezTo>
                    <a:pt x="27" y="49"/>
                    <a:pt x="27" y="46"/>
                    <a:pt x="28" y="43"/>
                  </a:cubicBezTo>
                  <a:cubicBezTo>
                    <a:pt x="40" y="0"/>
                    <a:pt x="40" y="0"/>
                    <a:pt x="40" y="0"/>
                  </a:cubicBezTo>
                  <a:cubicBezTo>
                    <a:pt x="55" y="0"/>
                    <a:pt x="55" y="0"/>
                    <a:pt x="55" y="0"/>
                  </a:cubicBezTo>
                  <a:cubicBezTo>
                    <a:pt x="66" y="44"/>
                    <a:pt x="66" y="44"/>
                    <a:pt x="66" y="44"/>
                  </a:cubicBezTo>
                  <a:cubicBezTo>
                    <a:pt x="66" y="45"/>
                    <a:pt x="67" y="48"/>
                    <a:pt x="67" y="51"/>
                  </a:cubicBezTo>
                  <a:cubicBezTo>
                    <a:pt x="67" y="51"/>
                    <a:pt x="67" y="51"/>
                    <a:pt x="67" y="51"/>
                  </a:cubicBezTo>
                  <a:cubicBezTo>
                    <a:pt x="67" y="48"/>
                    <a:pt x="68" y="46"/>
                    <a:pt x="68" y="44"/>
                  </a:cubicBezTo>
                  <a:cubicBezTo>
                    <a:pt x="77" y="0"/>
                    <a:pt x="77" y="0"/>
                    <a:pt x="77" y="0"/>
                  </a:cubicBezTo>
                  <a:lnTo>
                    <a:pt x="92" y="0"/>
                  </a:lnTo>
                  <a:close/>
                </a:path>
              </a:pathLst>
            </a:custGeom>
            <a:gradFill>
              <a:gsLst>
                <a:gs pos="96753">
                  <a:schemeClr val="accent2"/>
                </a:gs>
                <a:gs pos="59000">
                  <a:schemeClr val="accent2"/>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6" name="Freeform 79"/>
            <p:cNvSpPr>
              <a:spLocks noEditPoints="1"/>
            </p:cNvSpPr>
            <p:nvPr/>
          </p:nvSpPr>
          <p:spPr bwMode="auto">
            <a:xfrm>
              <a:off x="3016" y="1890"/>
              <a:ext cx="114" cy="154"/>
            </a:xfrm>
            <a:custGeom>
              <a:avLst/>
              <a:gdLst>
                <a:gd name="T0" fmla="*/ 15 w 48"/>
                <a:gd name="T1" fmla="*/ 43 h 65"/>
                <a:gd name="T2" fmla="*/ 15 w 48"/>
                <a:gd name="T3" fmla="*/ 65 h 65"/>
                <a:gd name="T4" fmla="*/ 0 w 48"/>
                <a:gd name="T5" fmla="*/ 65 h 65"/>
                <a:gd name="T6" fmla="*/ 0 w 48"/>
                <a:gd name="T7" fmla="*/ 0 h 65"/>
                <a:gd name="T8" fmla="*/ 23 w 48"/>
                <a:gd name="T9" fmla="*/ 0 h 65"/>
                <a:gd name="T10" fmla="*/ 48 w 48"/>
                <a:gd name="T11" fmla="*/ 21 h 65"/>
                <a:gd name="T12" fmla="*/ 41 w 48"/>
                <a:gd name="T13" fmla="*/ 37 h 65"/>
                <a:gd name="T14" fmla="*/ 22 w 48"/>
                <a:gd name="T15" fmla="*/ 43 h 65"/>
                <a:gd name="T16" fmla="*/ 15 w 48"/>
                <a:gd name="T17" fmla="*/ 43 h 65"/>
                <a:gd name="T18" fmla="*/ 15 w 48"/>
                <a:gd name="T19" fmla="*/ 11 h 65"/>
                <a:gd name="T20" fmla="*/ 15 w 48"/>
                <a:gd name="T21" fmla="*/ 32 h 65"/>
                <a:gd name="T22" fmla="*/ 21 w 48"/>
                <a:gd name="T23" fmla="*/ 32 h 65"/>
                <a:gd name="T24" fmla="*/ 32 w 48"/>
                <a:gd name="T25" fmla="*/ 21 h 65"/>
                <a:gd name="T26" fmla="*/ 21 w 48"/>
                <a:gd name="T27" fmla="*/ 11 h 65"/>
                <a:gd name="T28" fmla="*/ 15 w 48"/>
                <a:gd name="T29"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15" y="43"/>
                  </a:moveTo>
                  <a:cubicBezTo>
                    <a:pt x="15" y="65"/>
                    <a:pt x="15" y="65"/>
                    <a:pt x="15" y="65"/>
                  </a:cubicBezTo>
                  <a:cubicBezTo>
                    <a:pt x="0" y="65"/>
                    <a:pt x="0" y="65"/>
                    <a:pt x="0" y="65"/>
                  </a:cubicBezTo>
                  <a:cubicBezTo>
                    <a:pt x="0" y="0"/>
                    <a:pt x="0" y="0"/>
                    <a:pt x="0" y="0"/>
                  </a:cubicBezTo>
                  <a:cubicBezTo>
                    <a:pt x="23" y="0"/>
                    <a:pt x="23" y="0"/>
                    <a:pt x="23" y="0"/>
                  </a:cubicBezTo>
                  <a:cubicBezTo>
                    <a:pt x="39" y="0"/>
                    <a:pt x="48" y="7"/>
                    <a:pt x="48" y="21"/>
                  </a:cubicBezTo>
                  <a:cubicBezTo>
                    <a:pt x="48" y="27"/>
                    <a:pt x="45" y="33"/>
                    <a:pt x="41" y="37"/>
                  </a:cubicBezTo>
                  <a:cubicBezTo>
                    <a:pt x="36" y="41"/>
                    <a:pt x="30" y="43"/>
                    <a:pt x="22" y="43"/>
                  </a:cubicBezTo>
                  <a:lnTo>
                    <a:pt x="15" y="43"/>
                  </a:lnTo>
                  <a:close/>
                  <a:moveTo>
                    <a:pt x="15" y="11"/>
                  </a:moveTo>
                  <a:cubicBezTo>
                    <a:pt x="15" y="32"/>
                    <a:pt x="15" y="32"/>
                    <a:pt x="15" y="32"/>
                  </a:cubicBezTo>
                  <a:cubicBezTo>
                    <a:pt x="21" y="32"/>
                    <a:pt x="21" y="32"/>
                    <a:pt x="21" y="32"/>
                  </a:cubicBezTo>
                  <a:cubicBezTo>
                    <a:pt x="28" y="32"/>
                    <a:pt x="32" y="28"/>
                    <a:pt x="32" y="21"/>
                  </a:cubicBezTo>
                  <a:cubicBezTo>
                    <a:pt x="32" y="15"/>
                    <a:pt x="28" y="11"/>
                    <a:pt x="21" y="11"/>
                  </a:cubicBezTo>
                  <a:lnTo>
                    <a:pt x="15" y="11"/>
                  </a:lnTo>
                  <a:close/>
                </a:path>
              </a:pathLst>
            </a:custGeom>
            <a:gradFill>
              <a:gsLst>
                <a:gs pos="96753">
                  <a:schemeClr val="accent2"/>
                </a:gs>
                <a:gs pos="59000">
                  <a:schemeClr val="accent2"/>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7" name="Rectangle 80"/>
            <p:cNvSpPr>
              <a:spLocks noChangeArrowheads="1"/>
            </p:cNvSpPr>
            <p:nvPr/>
          </p:nvSpPr>
          <p:spPr bwMode="auto">
            <a:xfrm>
              <a:off x="2538" y="1772"/>
              <a:ext cx="689" cy="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249" name="bridge from phone"/>
          <p:cNvSpPr>
            <a:spLocks/>
          </p:cNvSpPr>
          <p:nvPr/>
        </p:nvSpPr>
        <p:spPr bwMode="auto">
          <a:xfrm>
            <a:off x="2220133" y="2932193"/>
            <a:ext cx="2251633" cy="284962"/>
          </a:xfrm>
          <a:custGeom>
            <a:avLst/>
            <a:gdLst>
              <a:gd name="T0" fmla="*/ 632 w 632"/>
              <a:gd name="T1" fmla="*/ 66 h 66"/>
              <a:gd name="T2" fmla="*/ 0 w 632"/>
              <a:gd name="T3" fmla="*/ 66 h 66"/>
              <a:gd name="T4" fmla="*/ 0 w 632"/>
              <a:gd name="T5" fmla="*/ 50 h 66"/>
              <a:gd name="T6" fmla="*/ 632 w 632"/>
              <a:gd name="T7" fmla="*/ 50 h 66"/>
              <a:gd name="T8" fmla="*/ 632 w 632"/>
              <a:gd name="T9" fmla="*/ 66 h 66"/>
            </a:gdLst>
            <a:ahLst/>
            <a:cxnLst>
              <a:cxn ang="0">
                <a:pos x="T0" y="T1"/>
              </a:cxn>
              <a:cxn ang="0">
                <a:pos x="T2" y="T3"/>
              </a:cxn>
              <a:cxn ang="0">
                <a:pos x="T4" y="T5"/>
              </a:cxn>
              <a:cxn ang="0">
                <a:pos x="T6" y="T7"/>
              </a:cxn>
              <a:cxn ang="0">
                <a:pos x="T8" y="T9"/>
              </a:cxn>
            </a:cxnLst>
            <a:rect l="0" t="0" r="r" b="b"/>
            <a:pathLst>
              <a:path w="632" h="66">
                <a:moveTo>
                  <a:pt x="632" y="66"/>
                </a:moveTo>
                <a:cubicBezTo>
                  <a:pt x="424" y="16"/>
                  <a:pt x="207" y="16"/>
                  <a:pt x="0" y="66"/>
                </a:cubicBezTo>
                <a:cubicBezTo>
                  <a:pt x="0" y="61"/>
                  <a:pt x="0" y="55"/>
                  <a:pt x="0" y="50"/>
                </a:cubicBezTo>
                <a:cubicBezTo>
                  <a:pt x="207" y="0"/>
                  <a:pt x="424" y="0"/>
                  <a:pt x="632" y="50"/>
                </a:cubicBezTo>
                <a:cubicBezTo>
                  <a:pt x="632" y="55"/>
                  <a:pt x="632" y="61"/>
                  <a:pt x="632" y="66"/>
                </a:cubicBezTo>
                <a:close/>
              </a:path>
            </a:pathLst>
          </a:custGeom>
          <a:solidFill>
            <a:schemeClr val="accent2"/>
          </a:solidFill>
          <a:ln w="28575" cap="rnd">
            <a:solidFill>
              <a:schemeClr val="accent2"/>
            </a:solidFill>
            <a:round/>
            <a:headEnd/>
            <a:tailEnd/>
          </a:ln>
        </p:spPr>
        <p:txBody>
          <a:bodyPr vert="horz" wrap="square" lIns="124347" tIns="62174" rIns="124347" bIns="62174" numCol="1" anchor="t" anchorCtr="0" compatLnSpc="1">
            <a:prstTxWarp prst="textNoShape">
              <a:avLst/>
            </a:prstTxWarp>
          </a:bodyPr>
          <a:lstStyle/>
          <a:p>
            <a:endParaRPr lang="en-US" sz="2448" dirty="0"/>
          </a:p>
        </p:txBody>
      </p:sp>
      <p:sp>
        <p:nvSpPr>
          <p:cNvPr id="250" name="bridge from platforms"/>
          <p:cNvSpPr>
            <a:spLocks/>
          </p:cNvSpPr>
          <p:nvPr/>
        </p:nvSpPr>
        <p:spPr bwMode="auto">
          <a:xfrm>
            <a:off x="7816261" y="2920300"/>
            <a:ext cx="2251633" cy="284962"/>
          </a:xfrm>
          <a:custGeom>
            <a:avLst/>
            <a:gdLst>
              <a:gd name="T0" fmla="*/ 632 w 632"/>
              <a:gd name="T1" fmla="*/ 66 h 66"/>
              <a:gd name="T2" fmla="*/ 0 w 632"/>
              <a:gd name="T3" fmla="*/ 66 h 66"/>
              <a:gd name="T4" fmla="*/ 0 w 632"/>
              <a:gd name="T5" fmla="*/ 50 h 66"/>
              <a:gd name="T6" fmla="*/ 632 w 632"/>
              <a:gd name="T7" fmla="*/ 50 h 66"/>
              <a:gd name="T8" fmla="*/ 632 w 632"/>
              <a:gd name="T9" fmla="*/ 66 h 66"/>
            </a:gdLst>
            <a:ahLst/>
            <a:cxnLst>
              <a:cxn ang="0">
                <a:pos x="T0" y="T1"/>
              </a:cxn>
              <a:cxn ang="0">
                <a:pos x="T2" y="T3"/>
              </a:cxn>
              <a:cxn ang="0">
                <a:pos x="T4" y="T5"/>
              </a:cxn>
              <a:cxn ang="0">
                <a:pos x="T6" y="T7"/>
              </a:cxn>
              <a:cxn ang="0">
                <a:pos x="T8" y="T9"/>
              </a:cxn>
            </a:cxnLst>
            <a:rect l="0" t="0" r="r" b="b"/>
            <a:pathLst>
              <a:path w="632" h="66">
                <a:moveTo>
                  <a:pt x="632" y="66"/>
                </a:moveTo>
                <a:cubicBezTo>
                  <a:pt x="424" y="16"/>
                  <a:pt x="207" y="16"/>
                  <a:pt x="0" y="66"/>
                </a:cubicBezTo>
                <a:cubicBezTo>
                  <a:pt x="0" y="61"/>
                  <a:pt x="0" y="55"/>
                  <a:pt x="0" y="50"/>
                </a:cubicBezTo>
                <a:cubicBezTo>
                  <a:pt x="207" y="0"/>
                  <a:pt x="424" y="0"/>
                  <a:pt x="632" y="50"/>
                </a:cubicBezTo>
                <a:cubicBezTo>
                  <a:pt x="632" y="55"/>
                  <a:pt x="632" y="61"/>
                  <a:pt x="632" y="66"/>
                </a:cubicBezTo>
                <a:close/>
              </a:path>
            </a:pathLst>
          </a:custGeom>
          <a:solidFill>
            <a:srgbClr val="0078D7"/>
          </a:solidFill>
          <a:ln w="28575" cap="rnd">
            <a:solidFill>
              <a:schemeClr val="accent2"/>
            </a:solidFill>
            <a:round/>
            <a:headEnd/>
            <a:tailEnd/>
          </a:ln>
        </p:spPr>
        <p:txBody>
          <a:bodyPr vert="horz" wrap="square" lIns="124347" tIns="62174" rIns="124347" bIns="62174" numCol="1" anchor="t" anchorCtr="0" compatLnSpc="1">
            <a:prstTxWarp prst="textNoShape">
              <a:avLst/>
            </a:prstTxWarp>
          </a:bodyPr>
          <a:lstStyle/>
          <a:p>
            <a:endParaRPr lang="en-US" sz="2448"/>
          </a:p>
        </p:txBody>
      </p:sp>
      <p:grpSp>
        <p:nvGrpSpPr>
          <p:cNvPr id="262" name="bridge from iOS"/>
          <p:cNvGrpSpPr>
            <a:grpSpLocks noChangeAspect="1"/>
          </p:cNvGrpSpPr>
          <p:nvPr/>
        </p:nvGrpSpPr>
        <p:grpSpPr bwMode="auto">
          <a:xfrm>
            <a:off x="5761328" y="3487557"/>
            <a:ext cx="791872" cy="2189027"/>
            <a:chOff x="2719" y="1489"/>
            <a:chExt cx="361" cy="1014"/>
          </a:xfrm>
        </p:grpSpPr>
        <p:sp>
          <p:nvSpPr>
            <p:cNvPr id="263" name="AutoShape 130"/>
            <p:cNvSpPr>
              <a:spLocks noChangeAspect="1" noChangeArrowheads="1" noTextEdit="1"/>
            </p:cNvSpPr>
            <p:nvPr/>
          </p:nvSpPr>
          <p:spPr bwMode="auto">
            <a:xfrm>
              <a:off x="2719" y="1489"/>
              <a:ext cx="361" cy="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4" name="Freeform 132"/>
            <p:cNvSpPr>
              <a:spLocks/>
            </p:cNvSpPr>
            <p:nvPr/>
          </p:nvSpPr>
          <p:spPr bwMode="auto">
            <a:xfrm>
              <a:off x="2748" y="1489"/>
              <a:ext cx="301" cy="1004"/>
            </a:xfrm>
            <a:custGeom>
              <a:avLst/>
              <a:gdLst>
                <a:gd name="T0" fmla="*/ 125 w 125"/>
                <a:gd name="T1" fmla="*/ 422 h 422"/>
                <a:gd name="T2" fmla="*/ 0 w 125"/>
                <a:gd name="T3" fmla="*/ 422 h 422"/>
                <a:gd name="T4" fmla="*/ 38 w 125"/>
                <a:gd name="T5" fmla="*/ 0 h 422"/>
                <a:gd name="T6" fmla="*/ 86 w 125"/>
                <a:gd name="T7" fmla="*/ 0 h 422"/>
                <a:gd name="T8" fmla="*/ 125 w 125"/>
                <a:gd name="T9" fmla="*/ 422 h 422"/>
              </a:gdLst>
              <a:ahLst/>
              <a:cxnLst>
                <a:cxn ang="0">
                  <a:pos x="T0" y="T1"/>
                </a:cxn>
                <a:cxn ang="0">
                  <a:pos x="T2" y="T3"/>
                </a:cxn>
                <a:cxn ang="0">
                  <a:pos x="T4" y="T5"/>
                </a:cxn>
                <a:cxn ang="0">
                  <a:pos x="T6" y="T7"/>
                </a:cxn>
                <a:cxn ang="0">
                  <a:pos x="T8" y="T9"/>
                </a:cxn>
              </a:cxnLst>
              <a:rect l="0" t="0" r="r" b="b"/>
              <a:pathLst>
                <a:path w="125" h="422">
                  <a:moveTo>
                    <a:pt x="125" y="422"/>
                  </a:moveTo>
                  <a:cubicBezTo>
                    <a:pt x="84" y="414"/>
                    <a:pt x="41" y="414"/>
                    <a:pt x="0" y="422"/>
                  </a:cubicBezTo>
                  <a:cubicBezTo>
                    <a:pt x="13" y="281"/>
                    <a:pt x="25" y="141"/>
                    <a:pt x="38" y="0"/>
                  </a:cubicBezTo>
                  <a:cubicBezTo>
                    <a:pt x="54" y="0"/>
                    <a:pt x="70" y="0"/>
                    <a:pt x="86" y="0"/>
                  </a:cubicBezTo>
                  <a:cubicBezTo>
                    <a:pt x="99" y="141"/>
                    <a:pt x="112" y="281"/>
                    <a:pt x="125" y="4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5" name="Freeform 133"/>
            <p:cNvSpPr>
              <a:spLocks/>
            </p:cNvSpPr>
            <p:nvPr/>
          </p:nvSpPr>
          <p:spPr bwMode="auto">
            <a:xfrm>
              <a:off x="2717" y="1489"/>
              <a:ext cx="125" cy="1012"/>
            </a:xfrm>
            <a:custGeom>
              <a:avLst/>
              <a:gdLst>
                <a:gd name="T0" fmla="*/ 14 w 52"/>
                <a:gd name="T1" fmla="*/ 422 h 425"/>
                <a:gd name="T2" fmla="*/ 0 w 52"/>
                <a:gd name="T3" fmla="*/ 425 h 425"/>
                <a:gd name="T4" fmla="*/ 46 w 52"/>
                <a:gd name="T5" fmla="*/ 0 h 425"/>
                <a:gd name="T6" fmla="*/ 52 w 52"/>
                <a:gd name="T7" fmla="*/ 0 h 425"/>
                <a:gd name="T8" fmla="*/ 14 w 52"/>
                <a:gd name="T9" fmla="*/ 422 h 425"/>
              </a:gdLst>
              <a:ahLst/>
              <a:cxnLst>
                <a:cxn ang="0">
                  <a:pos x="T0" y="T1"/>
                </a:cxn>
                <a:cxn ang="0">
                  <a:pos x="T2" y="T3"/>
                </a:cxn>
                <a:cxn ang="0">
                  <a:pos x="T4" y="T5"/>
                </a:cxn>
                <a:cxn ang="0">
                  <a:pos x="T6" y="T7"/>
                </a:cxn>
                <a:cxn ang="0">
                  <a:pos x="T8" y="T9"/>
                </a:cxn>
              </a:cxnLst>
              <a:rect l="0" t="0" r="r" b="b"/>
              <a:pathLst>
                <a:path w="52" h="425">
                  <a:moveTo>
                    <a:pt x="14" y="422"/>
                  </a:moveTo>
                  <a:cubicBezTo>
                    <a:pt x="9" y="422"/>
                    <a:pt x="4" y="423"/>
                    <a:pt x="0" y="425"/>
                  </a:cubicBezTo>
                  <a:cubicBezTo>
                    <a:pt x="15" y="283"/>
                    <a:pt x="31" y="142"/>
                    <a:pt x="46" y="0"/>
                  </a:cubicBezTo>
                  <a:cubicBezTo>
                    <a:pt x="48" y="0"/>
                    <a:pt x="50" y="0"/>
                    <a:pt x="52" y="0"/>
                  </a:cubicBezTo>
                  <a:cubicBezTo>
                    <a:pt x="39" y="141"/>
                    <a:pt x="26" y="281"/>
                    <a:pt x="14" y="42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6" name="Freeform 134"/>
            <p:cNvSpPr>
              <a:spLocks/>
            </p:cNvSpPr>
            <p:nvPr/>
          </p:nvSpPr>
          <p:spPr bwMode="auto">
            <a:xfrm>
              <a:off x="2952" y="1489"/>
              <a:ext cx="125" cy="1012"/>
            </a:xfrm>
            <a:custGeom>
              <a:avLst/>
              <a:gdLst>
                <a:gd name="T0" fmla="*/ 52 w 52"/>
                <a:gd name="T1" fmla="*/ 425 h 425"/>
                <a:gd name="T2" fmla="*/ 38 w 52"/>
                <a:gd name="T3" fmla="*/ 422 h 425"/>
                <a:gd name="T4" fmla="*/ 0 w 52"/>
                <a:gd name="T5" fmla="*/ 0 h 425"/>
                <a:gd name="T6" fmla="*/ 5 w 52"/>
                <a:gd name="T7" fmla="*/ 0 h 425"/>
                <a:gd name="T8" fmla="*/ 52 w 52"/>
                <a:gd name="T9" fmla="*/ 425 h 425"/>
              </a:gdLst>
              <a:ahLst/>
              <a:cxnLst>
                <a:cxn ang="0">
                  <a:pos x="T0" y="T1"/>
                </a:cxn>
                <a:cxn ang="0">
                  <a:pos x="T2" y="T3"/>
                </a:cxn>
                <a:cxn ang="0">
                  <a:pos x="T4" y="T5"/>
                </a:cxn>
                <a:cxn ang="0">
                  <a:pos x="T6" y="T7"/>
                </a:cxn>
                <a:cxn ang="0">
                  <a:pos x="T8" y="T9"/>
                </a:cxn>
              </a:cxnLst>
              <a:rect l="0" t="0" r="r" b="b"/>
              <a:pathLst>
                <a:path w="52" h="425">
                  <a:moveTo>
                    <a:pt x="52" y="425"/>
                  </a:moveTo>
                  <a:cubicBezTo>
                    <a:pt x="47" y="423"/>
                    <a:pt x="43" y="422"/>
                    <a:pt x="38" y="422"/>
                  </a:cubicBezTo>
                  <a:cubicBezTo>
                    <a:pt x="25" y="281"/>
                    <a:pt x="13" y="141"/>
                    <a:pt x="0" y="0"/>
                  </a:cubicBezTo>
                  <a:cubicBezTo>
                    <a:pt x="2" y="0"/>
                    <a:pt x="4" y="0"/>
                    <a:pt x="5" y="0"/>
                  </a:cubicBezTo>
                  <a:cubicBezTo>
                    <a:pt x="21" y="142"/>
                    <a:pt x="37" y="283"/>
                    <a:pt x="52" y="42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285" name="Oval 284"/>
          <p:cNvSpPr/>
          <p:nvPr/>
        </p:nvSpPr>
        <p:spPr>
          <a:xfrm>
            <a:off x="5840197" y="5381447"/>
            <a:ext cx="686346" cy="6863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nvGrpSpPr>
          <p:cNvPr id="121" name="iOS"/>
          <p:cNvGrpSpPr/>
          <p:nvPr/>
        </p:nvGrpSpPr>
        <p:grpSpPr>
          <a:xfrm>
            <a:off x="5322094" y="5283310"/>
            <a:ext cx="1711445" cy="1645851"/>
            <a:chOff x="3473100" y="1410967"/>
            <a:chExt cx="1258530" cy="1210295"/>
          </a:xfrm>
        </p:grpSpPr>
        <p:grpSp>
          <p:nvGrpSpPr>
            <p:cNvPr id="85" name="Group 47"/>
            <p:cNvGrpSpPr>
              <a:grpSpLocks noChangeAspect="1"/>
            </p:cNvGrpSpPr>
            <p:nvPr/>
          </p:nvGrpSpPr>
          <p:grpSpPr bwMode="auto">
            <a:xfrm>
              <a:off x="3757878" y="1410967"/>
              <a:ext cx="688975" cy="690086"/>
              <a:chOff x="707" y="925"/>
              <a:chExt cx="620" cy="621"/>
            </a:xfrm>
            <a:solidFill>
              <a:srgbClr val="969696"/>
            </a:solidFill>
          </p:grpSpPr>
          <p:sp>
            <p:nvSpPr>
              <p:cNvPr id="87" name="Freeform 48"/>
              <p:cNvSpPr>
                <a:spLocks/>
              </p:cNvSpPr>
              <p:nvPr/>
            </p:nvSpPr>
            <p:spPr bwMode="auto">
              <a:xfrm>
                <a:off x="914" y="1138"/>
                <a:ext cx="132" cy="169"/>
              </a:xfrm>
              <a:custGeom>
                <a:avLst/>
                <a:gdLst>
                  <a:gd name="T0" fmla="*/ 28 w 55"/>
                  <a:gd name="T1" fmla="*/ 0 h 71"/>
                  <a:gd name="T2" fmla="*/ 0 w 55"/>
                  <a:gd name="T3" fmla="*/ 36 h 71"/>
                  <a:gd name="T4" fmla="*/ 28 w 55"/>
                  <a:gd name="T5" fmla="*/ 71 h 71"/>
                  <a:gd name="T6" fmla="*/ 55 w 55"/>
                  <a:gd name="T7" fmla="*/ 35 h 71"/>
                  <a:gd name="T8" fmla="*/ 28 w 55"/>
                  <a:gd name="T9" fmla="*/ 0 h 71"/>
                </a:gdLst>
                <a:ahLst/>
                <a:cxnLst>
                  <a:cxn ang="0">
                    <a:pos x="T0" y="T1"/>
                  </a:cxn>
                  <a:cxn ang="0">
                    <a:pos x="T2" y="T3"/>
                  </a:cxn>
                  <a:cxn ang="0">
                    <a:pos x="T4" y="T5"/>
                  </a:cxn>
                  <a:cxn ang="0">
                    <a:pos x="T6" y="T7"/>
                  </a:cxn>
                  <a:cxn ang="0">
                    <a:pos x="T8" y="T9"/>
                  </a:cxn>
                </a:cxnLst>
                <a:rect l="0" t="0" r="r" b="b"/>
                <a:pathLst>
                  <a:path w="55" h="71">
                    <a:moveTo>
                      <a:pt x="28" y="0"/>
                    </a:moveTo>
                    <a:cubicBezTo>
                      <a:pt x="9" y="0"/>
                      <a:pt x="0" y="17"/>
                      <a:pt x="0" y="36"/>
                    </a:cubicBezTo>
                    <a:cubicBezTo>
                      <a:pt x="0" y="54"/>
                      <a:pt x="10" y="71"/>
                      <a:pt x="28" y="71"/>
                    </a:cubicBezTo>
                    <a:cubicBezTo>
                      <a:pt x="45" y="71"/>
                      <a:pt x="55" y="55"/>
                      <a:pt x="55" y="35"/>
                    </a:cubicBezTo>
                    <a:cubicBezTo>
                      <a:pt x="55" y="18"/>
                      <a:pt x="46" y="0"/>
                      <a:pt x="2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8" name="Freeform 49"/>
              <p:cNvSpPr>
                <a:spLocks noEditPoints="1"/>
              </p:cNvSpPr>
              <p:nvPr/>
            </p:nvSpPr>
            <p:spPr bwMode="auto">
              <a:xfrm>
                <a:off x="707" y="925"/>
                <a:ext cx="620" cy="621"/>
              </a:xfrm>
              <a:custGeom>
                <a:avLst/>
                <a:gdLst>
                  <a:gd name="T0" fmla="*/ 130 w 260"/>
                  <a:gd name="T1" fmla="*/ 0 h 260"/>
                  <a:gd name="T2" fmla="*/ 0 w 260"/>
                  <a:gd name="T3" fmla="*/ 130 h 260"/>
                  <a:gd name="T4" fmla="*/ 130 w 260"/>
                  <a:gd name="T5" fmla="*/ 260 h 260"/>
                  <a:gd name="T6" fmla="*/ 260 w 260"/>
                  <a:gd name="T7" fmla="*/ 130 h 260"/>
                  <a:gd name="T8" fmla="*/ 130 w 260"/>
                  <a:gd name="T9" fmla="*/ 0 h 260"/>
                  <a:gd name="T10" fmla="*/ 64 w 260"/>
                  <a:gd name="T11" fmla="*/ 167 h 260"/>
                  <a:gd name="T12" fmla="*/ 52 w 260"/>
                  <a:gd name="T13" fmla="*/ 167 h 260"/>
                  <a:gd name="T14" fmla="*/ 52 w 260"/>
                  <a:gd name="T15" fmla="*/ 105 h 260"/>
                  <a:gd name="T16" fmla="*/ 64 w 260"/>
                  <a:gd name="T17" fmla="*/ 105 h 260"/>
                  <a:gd name="T18" fmla="*/ 64 w 260"/>
                  <a:gd name="T19" fmla="*/ 167 h 260"/>
                  <a:gd name="T20" fmla="*/ 58 w 260"/>
                  <a:gd name="T21" fmla="*/ 95 h 260"/>
                  <a:gd name="T22" fmla="*/ 51 w 260"/>
                  <a:gd name="T23" fmla="*/ 88 h 260"/>
                  <a:gd name="T24" fmla="*/ 58 w 260"/>
                  <a:gd name="T25" fmla="*/ 81 h 260"/>
                  <a:gd name="T26" fmla="*/ 65 w 260"/>
                  <a:gd name="T27" fmla="*/ 88 h 260"/>
                  <a:gd name="T28" fmla="*/ 58 w 260"/>
                  <a:gd name="T29" fmla="*/ 95 h 260"/>
                  <a:gd name="T30" fmla="*/ 114 w 260"/>
                  <a:gd name="T31" fmla="*/ 169 h 260"/>
                  <a:gd name="T32" fmla="*/ 75 w 260"/>
                  <a:gd name="T33" fmla="*/ 125 h 260"/>
                  <a:gd name="T34" fmla="*/ 115 w 260"/>
                  <a:gd name="T35" fmla="*/ 80 h 260"/>
                  <a:gd name="T36" fmla="*/ 154 w 260"/>
                  <a:gd name="T37" fmla="*/ 123 h 260"/>
                  <a:gd name="T38" fmla="*/ 114 w 260"/>
                  <a:gd name="T39" fmla="*/ 169 h 260"/>
                  <a:gd name="T40" fmla="*/ 182 w 260"/>
                  <a:gd name="T41" fmla="*/ 169 h 260"/>
                  <a:gd name="T42" fmla="*/ 160 w 260"/>
                  <a:gd name="T43" fmla="*/ 163 h 260"/>
                  <a:gd name="T44" fmla="*/ 163 w 260"/>
                  <a:gd name="T45" fmla="*/ 154 h 260"/>
                  <a:gd name="T46" fmla="*/ 183 w 260"/>
                  <a:gd name="T47" fmla="*/ 160 h 260"/>
                  <a:gd name="T48" fmla="*/ 201 w 260"/>
                  <a:gd name="T49" fmla="*/ 145 h 260"/>
                  <a:gd name="T50" fmla="*/ 185 w 260"/>
                  <a:gd name="T51" fmla="*/ 128 h 260"/>
                  <a:gd name="T52" fmla="*/ 162 w 260"/>
                  <a:gd name="T53" fmla="*/ 103 h 260"/>
                  <a:gd name="T54" fmla="*/ 190 w 260"/>
                  <a:gd name="T55" fmla="*/ 80 h 260"/>
                  <a:gd name="T56" fmla="*/ 209 w 260"/>
                  <a:gd name="T57" fmla="*/ 84 h 260"/>
                  <a:gd name="T58" fmla="*/ 206 w 260"/>
                  <a:gd name="T59" fmla="*/ 93 h 260"/>
                  <a:gd name="T60" fmla="*/ 189 w 260"/>
                  <a:gd name="T61" fmla="*/ 89 h 260"/>
                  <a:gd name="T62" fmla="*/ 173 w 260"/>
                  <a:gd name="T63" fmla="*/ 102 h 260"/>
                  <a:gd name="T64" fmla="*/ 190 w 260"/>
                  <a:gd name="T65" fmla="*/ 119 h 260"/>
                  <a:gd name="T66" fmla="*/ 212 w 260"/>
                  <a:gd name="T67" fmla="*/ 144 h 260"/>
                  <a:gd name="T68" fmla="*/ 182 w 260"/>
                  <a:gd name="T69" fmla="*/ 16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0" h="260">
                    <a:moveTo>
                      <a:pt x="130" y="0"/>
                    </a:moveTo>
                    <a:cubicBezTo>
                      <a:pt x="58" y="0"/>
                      <a:pt x="0" y="58"/>
                      <a:pt x="0" y="130"/>
                    </a:cubicBezTo>
                    <a:cubicBezTo>
                      <a:pt x="0" y="202"/>
                      <a:pt x="58" y="260"/>
                      <a:pt x="130" y="260"/>
                    </a:cubicBezTo>
                    <a:cubicBezTo>
                      <a:pt x="202" y="260"/>
                      <a:pt x="260" y="202"/>
                      <a:pt x="260" y="130"/>
                    </a:cubicBezTo>
                    <a:cubicBezTo>
                      <a:pt x="260" y="58"/>
                      <a:pt x="202" y="0"/>
                      <a:pt x="130" y="0"/>
                    </a:cubicBezTo>
                    <a:close/>
                    <a:moveTo>
                      <a:pt x="64" y="167"/>
                    </a:moveTo>
                    <a:cubicBezTo>
                      <a:pt x="52" y="167"/>
                      <a:pt x="52" y="167"/>
                      <a:pt x="52" y="167"/>
                    </a:cubicBezTo>
                    <a:cubicBezTo>
                      <a:pt x="52" y="105"/>
                      <a:pt x="52" y="105"/>
                      <a:pt x="52" y="105"/>
                    </a:cubicBezTo>
                    <a:cubicBezTo>
                      <a:pt x="64" y="105"/>
                      <a:pt x="64" y="105"/>
                      <a:pt x="64" y="105"/>
                    </a:cubicBezTo>
                    <a:lnTo>
                      <a:pt x="64" y="167"/>
                    </a:lnTo>
                    <a:close/>
                    <a:moveTo>
                      <a:pt x="58" y="95"/>
                    </a:moveTo>
                    <a:cubicBezTo>
                      <a:pt x="54" y="95"/>
                      <a:pt x="51" y="92"/>
                      <a:pt x="51" y="88"/>
                    </a:cubicBezTo>
                    <a:cubicBezTo>
                      <a:pt x="51" y="84"/>
                      <a:pt x="54" y="81"/>
                      <a:pt x="58" y="81"/>
                    </a:cubicBezTo>
                    <a:cubicBezTo>
                      <a:pt x="62" y="81"/>
                      <a:pt x="65" y="84"/>
                      <a:pt x="65" y="88"/>
                    </a:cubicBezTo>
                    <a:cubicBezTo>
                      <a:pt x="65" y="92"/>
                      <a:pt x="62" y="95"/>
                      <a:pt x="58" y="95"/>
                    </a:cubicBezTo>
                    <a:close/>
                    <a:moveTo>
                      <a:pt x="114" y="169"/>
                    </a:moveTo>
                    <a:cubicBezTo>
                      <a:pt x="91" y="169"/>
                      <a:pt x="75" y="151"/>
                      <a:pt x="75" y="125"/>
                    </a:cubicBezTo>
                    <a:cubicBezTo>
                      <a:pt x="75" y="98"/>
                      <a:pt x="92" y="80"/>
                      <a:pt x="115" y="80"/>
                    </a:cubicBezTo>
                    <a:cubicBezTo>
                      <a:pt x="139" y="80"/>
                      <a:pt x="154" y="98"/>
                      <a:pt x="154" y="123"/>
                    </a:cubicBezTo>
                    <a:cubicBezTo>
                      <a:pt x="154" y="153"/>
                      <a:pt x="136" y="169"/>
                      <a:pt x="114" y="169"/>
                    </a:cubicBezTo>
                    <a:close/>
                    <a:moveTo>
                      <a:pt x="182" y="169"/>
                    </a:moveTo>
                    <a:cubicBezTo>
                      <a:pt x="174" y="169"/>
                      <a:pt x="165" y="166"/>
                      <a:pt x="160" y="163"/>
                    </a:cubicBezTo>
                    <a:cubicBezTo>
                      <a:pt x="163" y="154"/>
                      <a:pt x="163" y="154"/>
                      <a:pt x="163" y="154"/>
                    </a:cubicBezTo>
                    <a:cubicBezTo>
                      <a:pt x="168" y="157"/>
                      <a:pt x="175" y="160"/>
                      <a:pt x="183" y="160"/>
                    </a:cubicBezTo>
                    <a:cubicBezTo>
                      <a:pt x="194" y="160"/>
                      <a:pt x="201" y="153"/>
                      <a:pt x="201" y="145"/>
                    </a:cubicBezTo>
                    <a:cubicBezTo>
                      <a:pt x="201" y="137"/>
                      <a:pt x="196" y="132"/>
                      <a:pt x="185" y="128"/>
                    </a:cubicBezTo>
                    <a:cubicBezTo>
                      <a:pt x="171" y="123"/>
                      <a:pt x="162" y="115"/>
                      <a:pt x="162" y="103"/>
                    </a:cubicBezTo>
                    <a:cubicBezTo>
                      <a:pt x="162" y="90"/>
                      <a:pt x="173" y="80"/>
                      <a:pt x="190" y="80"/>
                    </a:cubicBezTo>
                    <a:cubicBezTo>
                      <a:pt x="199" y="80"/>
                      <a:pt x="205" y="82"/>
                      <a:pt x="209" y="84"/>
                    </a:cubicBezTo>
                    <a:cubicBezTo>
                      <a:pt x="206" y="93"/>
                      <a:pt x="206" y="93"/>
                      <a:pt x="206" y="93"/>
                    </a:cubicBezTo>
                    <a:cubicBezTo>
                      <a:pt x="203" y="92"/>
                      <a:pt x="197" y="89"/>
                      <a:pt x="189" y="89"/>
                    </a:cubicBezTo>
                    <a:cubicBezTo>
                      <a:pt x="178" y="89"/>
                      <a:pt x="173" y="96"/>
                      <a:pt x="173" y="102"/>
                    </a:cubicBezTo>
                    <a:cubicBezTo>
                      <a:pt x="173" y="110"/>
                      <a:pt x="178" y="114"/>
                      <a:pt x="190" y="119"/>
                    </a:cubicBezTo>
                    <a:cubicBezTo>
                      <a:pt x="205" y="124"/>
                      <a:pt x="212" y="131"/>
                      <a:pt x="212" y="144"/>
                    </a:cubicBezTo>
                    <a:cubicBezTo>
                      <a:pt x="212" y="157"/>
                      <a:pt x="202" y="169"/>
                      <a:pt x="182" y="16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110" name="Freeform 67"/>
            <p:cNvSpPr>
              <a:spLocks noChangeAspect="1"/>
            </p:cNvSpPr>
            <p:nvPr/>
          </p:nvSpPr>
          <p:spPr bwMode="auto">
            <a:xfrm>
              <a:off x="3473100" y="2049678"/>
              <a:ext cx="1258530" cy="233363"/>
            </a:xfrm>
            <a:custGeom>
              <a:avLst/>
              <a:gdLst>
                <a:gd name="T0" fmla="*/ 343 w 456"/>
                <a:gd name="T1" fmla="*/ 0 h 82"/>
                <a:gd name="T2" fmla="*/ 337 w 456"/>
                <a:gd name="T3" fmla="*/ 6 h 82"/>
                <a:gd name="T4" fmla="*/ 421 w 456"/>
                <a:gd name="T5" fmla="*/ 26 h 82"/>
                <a:gd name="T6" fmla="*/ 224 w 456"/>
                <a:gd name="T7" fmla="*/ 74 h 82"/>
                <a:gd name="T8" fmla="*/ 35 w 456"/>
                <a:gd name="T9" fmla="*/ 29 h 82"/>
                <a:gd name="T10" fmla="*/ 121 w 456"/>
                <a:gd name="T11" fmla="*/ 8 h 82"/>
                <a:gd name="T12" fmla="*/ 115 w 456"/>
                <a:gd name="T13" fmla="*/ 2 h 82"/>
                <a:gd name="T14" fmla="*/ 0 w 456"/>
                <a:gd name="T15" fmla="*/ 29 h 82"/>
                <a:gd name="T16" fmla="*/ 223 w 456"/>
                <a:gd name="T17" fmla="*/ 82 h 82"/>
                <a:gd name="T18" fmla="*/ 224 w 456"/>
                <a:gd name="T19" fmla="*/ 82 h 82"/>
                <a:gd name="T20" fmla="*/ 456 w 456"/>
                <a:gd name="T21" fmla="*/ 26 h 82"/>
                <a:gd name="T22" fmla="*/ 343 w 456"/>
                <a:gd name="T23"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6" h="82">
                  <a:moveTo>
                    <a:pt x="343" y="0"/>
                  </a:moveTo>
                  <a:cubicBezTo>
                    <a:pt x="341" y="2"/>
                    <a:pt x="339" y="4"/>
                    <a:pt x="337" y="6"/>
                  </a:cubicBezTo>
                  <a:cubicBezTo>
                    <a:pt x="421" y="26"/>
                    <a:pt x="421" y="26"/>
                    <a:pt x="421" y="26"/>
                  </a:cubicBezTo>
                  <a:cubicBezTo>
                    <a:pt x="224" y="74"/>
                    <a:pt x="224" y="74"/>
                    <a:pt x="224" y="74"/>
                  </a:cubicBezTo>
                  <a:cubicBezTo>
                    <a:pt x="35" y="29"/>
                    <a:pt x="35" y="29"/>
                    <a:pt x="35" y="29"/>
                  </a:cubicBezTo>
                  <a:cubicBezTo>
                    <a:pt x="121" y="8"/>
                    <a:pt x="121" y="8"/>
                    <a:pt x="121" y="8"/>
                  </a:cubicBezTo>
                  <a:cubicBezTo>
                    <a:pt x="119" y="6"/>
                    <a:pt x="117" y="4"/>
                    <a:pt x="115" y="2"/>
                  </a:cubicBezTo>
                  <a:cubicBezTo>
                    <a:pt x="0" y="29"/>
                    <a:pt x="0" y="29"/>
                    <a:pt x="0" y="29"/>
                  </a:cubicBezTo>
                  <a:cubicBezTo>
                    <a:pt x="223" y="82"/>
                    <a:pt x="223" y="82"/>
                    <a:pt x="223" y="82"/>
                  </a:cubicBezTo>
                  <a:cubicBezTo>
                    <a:pt x="224" y="82"/>
                    <a:pt x="224" y="82"/>
                    <a:pt x="224" y="82"/>
                  </a:cubicBezTo>
                  <a:cubicBezTo>
                    <a:pt x="456" y="26"/>
                    <a:pt x="456" y="26"/>
                    <a:pt x="456" y="26"/>
                  </a:cubicBezTo>
                  <a:lnTo>
                    <a:pt x="343"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dirty="0"/>
            </a:p>
          </p:txBody>
        </p:sp>
        <p:sp>
          <p:nvSpPr>
            <p:cNvPr id="116" name="TextBox 115"/>
            <p:cNvSpPr txBox="1"/>
            <p:nvPr/>
          </p:nvSpPr>
          <p:spPr>
            <a:xfrm>
              <a:off x="3792920" y="2257076"/>
              <a:ext cx="538309" cy="364186"/>
            </a:xfrm>
            <a:prstGeom prst="rect">
              <a:avLst/>
            </a:prstGeom>
            <a:noFill/>
          </p:spPr>
          <p:txBody>
            <a:bodyPr wrap="square" lIns="186521" tIns="149217" rIns="186521" bIns="149217" rtlCol="0">
              <a:spAutoFit/>
            </a:bodyPr>
            <a:lstStyle/>
            <a:p>
              <a:pPr algn="ctr">
                <a:lnSpc>
                  <a:spcPct val="90000"/>
                </a:lnSpc>
                <a:spcBef>
                  <a:spcPts val="816"/>
                </a:spcBef>
              </a:pPr>
              <a:r>
                <a:rPr lang="en-US" sz="1400" dirty="0">
                  <a:gradFill>
                    <a:gsLst>
                      <a:gs pos="59000">
                        <a:schemeClr val="tx1"/>
                      </a:gs>
                      <a:gs pos="12987">
                        <a:schemeClr val="tx1"/>
                      </a:gs>
                    </a:gsLst>
                    <a:lin ang="5400000" scaled="0"/>
                  </a:gradFill>
                </a:rPr>
                <a:t>iOS</a:t>
              </a:r>
            </a:p>
          </p:txBody>
        </p:sp>
      </p:grpSp>
      <p:grpSp>
        <p:nvGrpSpPr>
          <p:cNvPr id="276" name="bridge from web"/>
          <p:cNvGrpSpPr>
            <a:grpSpLocks noChangeAspect="1"/>
          </p:cNvGrpSpPr>
          <p:nvPr/>
        </p:nvGrpSpPr>
        <p:grpSpPr bwMode="auto">
          <a:xfrm>
            <a:off x="6283544" y="3385771"/>
            <a:ext cx="2775864" cy="1881359"/>
            <a:chOff x="2547" y="1428"/>
            <a:chExt cx="1533" cy="1039"/>
          </a:xfrm>
        </p:grpSpPr>
        <p:sp>
          <p:nvSpPr>
            <p:cNvPr id="278" name="Freeform 144"/>
            <p:cNvSpPr>
              <a:spLocks/>
            </p:cNvSpPr>
            <p:nvPr/>
          </p:nvSpPr>
          <p:spPr bwMode="auto">
            <a:xfrm>
              <a:off x="2549" y="1450"/>
              <a:ext cx="1526" cy="1017"/>
            </a:xfrm>
            <a:custGeom>
              <a:avLst/>
              <a:gdLst>
                <a:gd name="T0" fmla="*/ 211 w 1526"/>
                <a:gd name="T1" fmla="*/ 0 h 1004"/>
                <a:gd name="T2" fmla="*/ 0 w 1526"/>
                <a:gd name="T3" fmla="*/ 53 h 1004"/>
                <a:gd name="T4" fmla="*/ 109 w 1526"/>
                <a:gd name="T5" fmla="*/ 79 h 1004"/>
                <a:gd name="T6" fmla="*/ 449 w 1526"/>
                <a:gd name="T7" fmla="*/ 243 h 1004"/>
                <a:gd name="T8" fmla="*/ 912 w 1526"/>
                <a:gd name="T9" fmla="*/ 550 h 1004"/>
                <a:gd name="T10" fmla="*/ 1073 w 1526"/>
                <a:gd name="T11" fmla="*/ 690 h 1004"/>
                <a:gd name="T12" fmla="*/ 1344 w 1526"/>
                <a:gd name="T13" fmla="*/ 971 h 1004"/>
                <a:gd name="T14" fmla="*/ 1363 w 1526"/>
                <a:gd name="T15" fmla="*/ 1004 h 1004"/>
                <a:gd name="T16" fmla="*/ 1526 w 1526"/>
                <a:gd name="T17" fmla="*/ 964 h 1004"/>
                <a:gd name="T18" fmla="*/ 1462 w 1526"/>
                <a:gd name="T19" fmla="*/ 864 h 1004"/>
                <a:gd name="T20" fmla="*/ 1246 w 1526"/>
                <a:gd name="T21" fmla="*/ 638 h 1004"/>
                <a:gd name="T22" fmla="*/ 1033 w 1526"/>
                <a:gd name="T23" fmla="*/ 464 h 1004"/>
                <a:gd name="T24" fmla="*/ 757 w 1526"/>
                <a:gd name="T25" fmla="*/ 272 h 1004"/>
                <a:gd name="T26" fmla="*/ 565 w 1526"/>
                <a:gd name="T27" fmla="*/ 157 h 1004"/>
                <a:gd name="T28" fmla="*/ 347 w 1526"/>
                <a:gd name="T29" fmla="*/ 43 h 1004"/>
                <a:gd name="T30" fmla="*/ 211 w 1526"/>
                <a:gd name="T31" fmla="*/ 0 h 1004"/>
                <a:gd name="T32" fmla="*/ 211 w 1526"/>
                <a:gd name="T33" fmla="*/ 0 h 1004"/>
                <a:gd name="T34" fmla="*/ 211 w 1526"/>
                <a:gd name="T35" fmla="*/ 0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6" h="1004">
                  <a:moveTo>
                    <a:pt x="211" y="0"/>
                  </a:moveTo>
                  <a:lnTo>
                    <a:pt x="0" y="53"/>
                  </a:lnTo>
                  <a:lnTo>
                    <a:pt x="109" y="79"/>
                  </a:lnTo>
                  <a:lnTo>
                    <a:pt x="449" y="243"/>
                  </a:lnTo>
                  <a:lnTo>
                    <a:pt x="912" y="550"/>
                  </a:lnTo>
                  <a:lnTo>
                    <a:pt x="1073" y="690"/>
                  </a:lnTo>
                  <a:lnTo>
                    <a:pt x="1344" y="971"/>
                  </a:lnTo>
                  <a:lnTo>
                    <a:pt x="1363" y="1004"/>
                  </a:lnTo>
                  <a:lnTo>
                    <a:pt x="1526" y="964"/>
                  </a:lnTo>
                  <a:lnTo>
                    <a:pt x="1462" y="864"/>
                  </a:lnTo>
                  <a:lnTo>
                    <a:pt x="1246" y="638"/>
                  </a:lnTo>
                  <a:lnTo>
                    <a:pt x="1033" y="464"/>
                  </a:lnTo>
                  <a:lnTo>
                    <a:pt x="757" y="272"/>
                  </a:lnTo>
                  <a:lnTo>
                    <a:pt x="565" y="157"/>
                  </a:lnTo>
                  <a:lnTo>
                    <a:pt x="347" y="43"/>
                  </a:lnTo>
                  <a:lnTo>
                    <a:pt x="211" y="0"/>
                  </a:lnTo>
                  <a:lnTo>
                    <a:pt x="211" y="0"/>
                  </a:lnTo>
                  <a:lnTo>
                    <a:pt x="21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79" name="Freeform 145"/>
            <p:cNvSpPr>
              <a:spLocks/>
            </p:cNvSpPr>
            <p:nvPr/>
          </p:nvSpPr>
          <p:spPr bwMode="auto">
            <a:xfrm>
              <a:off x="2547" y="1482"/>
              <a:ext cx="1363" cy="985"/>
            </a:xfrm>
            <a:custGeom>
              <a:avLst/>
              <a:gdLst>
                <a:gd name="T0" fmla="*/ 0 w 574"/>
                <a:gd name="T1" fmla="*/ 14 h 414"/>
                <a:gd name="T2" fmla="*/ 574 w 574"/>
                <a:gd name="T3" fmla="*/ 414 h 414"/>
                <a:gd name="T4" fmla="*/ 574 w 574"/>
                <a:gd name="T5" fmla="*/ 399 h 414"/>
                <a:gd name="T6" fmla="*/ 0 w 574"/>
                <a:gd name="T7" fmla="*/ 0 h 414"/>
                <a:gd name="T8" fmla="*/ 0 w 574"/>
                <a:gd name="T9" fmla="*/ 14 h 414"/>
              </a:gdLst>
              <a:ahLst/>
              <a:cxnLst>
                <a:cxn ang="0">
                  <a:pos x="T0" y="T1"/>
                </a:cxn>
                <a:cxn ang="0">
                  <a:pos x="T2" y="T3"/>
                </a:cxn>
                <a:cxn ang="0">
                  <a:pos x="T4" y="T5"/>
                </a:cxn>
                <a:cxn ang="0">
                  <a:pos x="T6" y="T7"/>
                </a:cxn>
                <a:cxn ang="0">
                  <a:pos x="T8" y="T9"/>
                </a:cxn>
              </a:cxnLst>
              <a:rect l="0" t="0" r="r" b="b"/>
              <a:pathLst>
                <a:path w="574" h="414">
                  <a:moveTo>
                    <a:pt x="0" y="14"/>
                  </a:moveTo>
                  <a:cubicBezTo>
                    <a:pt x="219" y="101"/>
                    <a:pt x="418" y="238"/>
                    <a:pt x="574" y="414"/>
                  </a:cubicBezTo>
                  <a:cubicBezTo>
                    <a:pt x="574" y="409"/>
                    <a:pt x="574" y="406"/>
                    <a:pt x="574" y="399"/>
                  </a:cubicBezTo>
                  <a:cubicBezTo>
                    <a:pt x="418" y="223"/>
                    <a:pt x="219" y="86"/>
                    <a:pt x="0" y="0"/>
                  </a:cubicBezTo>
                  <a:cubicBezTo>
                    <a:pt x="0" y="4"/>
                    <a:pt x="0" y="9"/>
                    <a:pt x="0" y="1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0" name="Freeform 146"/>
            <p:cNvSpPr>
              <a:spLocks/>
            </p:cNvSpPr>
            <p:nvPr/>
          </p:nvSpPr>
          <p:spPr bwMode="auto">
            <a:xfrm>
              <a:off x="2760" y="1428"/>
              <a:ext cx="1320" cy="999"/>
            </a:xfrm>
            <a:custGeom>
              <a:avLst/>
              <a:gdLst>
                <a:gd name="T0" fmla="*/ 0 w 556"/>
                <a:gd name="T1" fmla="*/ 15 h 420"/>
                <a:gd name="T2" fmla="*/ 555 w 556"/>
                <a:gd name="T3" fmla="*/ 420 h 420"/>
                <a:gd name="T4" fmla="*/ 556 w 556"/>
                <a:gd name="T5" fmla="*/ 405 h 420"/>
                <a:gd name="T6" fmla="*/ 0 w 556"/>
                <a:gd name="T7" fmla="*/ 0 h 420"/>
                <a:gd name="T8" fmla="*/ 0 w 556"/>
                <a:gd name="T9" fmla="*/ 15 h 420"/>
              </a:gdLst>
              <a:ahLst/>
              <a:cxnLst>
                <a:cxn ang="0">
                  <a:pos x="T0" y="T1"/>
                </a:cxn>
                <a:cxn ang="0">
                  <a:pos x="T2" y="T3"/>
                </a:cxn>
                <a:cxn ang="0">
                  <a:pos x="T4" y="T5"/>
                </a:cxn>
                <a:cxn ang="0">
                  <a:pos x="T6" y="T7"/>
                </a:cxn>
                <a:cxn ang="0">
                  <a:pos x="T8" y="T9"/>
                </a:cxn>
              </a:cxnLst>
              <a:rect l="0" t="0" r="r" b="b"/>
              <a:pathLst>
                <a:path w="556" h="420">
                  <a:moveTo>
                    <a:pt x="0" y="15"/>
                  </a:moveTo>
                  <a:cubicBezTo>
                    <a:pt x="215" y="112"/>
                    <a:pt x="408" y="235"/>
                    <a:pt x="555" y="420"/>
                  </a:cubicBezTo>
                  <a:cubicBezTo>
                    <a:pt x="555" y="414"/>
                    <a:pt x="556" y="412"/>
                    <a:pt x="556" y="405"/>
                  </a:cubicBezTo>
                  <a:cubicBezTo>
                    <a:pt x="408" y="221"/>
                    <a:pt x="216" y="97"/>
                    <a:pt x="0" y="0"/>
                  </a:cubicBezTo>
                  <a:cubicBezTo>
                    <a:pt x="0" y="5"/>
                    <a:pt x="0" y="9"/>
                    <a:pt x="0"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281" name="bridge from desktop"/>
          <p:cNvGrpSpPr>
            <a:grpSpLocks noChangeAspect="1"/>
          </p:cNvGrpSpPr>
          <p:nvPr/>
        </p:nvGrpSpPr>
        <p:grpSpPr bwMode="auto">
          <a:xfrm flipH="1">
            <a:off x="3239514" y="3385303"/>
            <a:ext cx="2776554" cy="1881827"/>
            <a:chOff x="2547" y="1428"/>
            <a:chExt cx="1533" cy="1039"/>
          </a:xfrm>
        </p:grpSpPr>
        <p:sp>
          <p:nvSpPr>
            <p:cNvPr id="282" name="Freeform 144"/>
            <p:cNvSpPr>
              <a:spLocks/>
            </p:cNvSpPr>
            <p:nvPr/>
          </p:nvSpPr>
          <p:spPr bwMode="auto">
            <a:xfrm>
              <a:off x="2549" y="1463"/>
              <a:ext cx="1526" cy="1004"/>
            </a:xfrm>
            <a:custGeom>
              <a:avLst/>
              <a:gdLst>
                <a:gd name="T0" fmla="*/ 211 w 1526"/>
                <a:gd name="T1" fmla="*/ 0 h 1004"/>
                <a:gd name="T2" fmla="*/ 0 w 1526"/>
                <a:gd name="T3" fmla="*/ 53 h 1004"/>
                <a:gd name="T4" fmla="*/ 109 w 1526"/>
                <a:gd name="T5" fmla="*/ 79 h 1004"/>
                <a:gd name="T6" fmla="*/ 449 w 1526"/>
                <a:gd name="T7" fmla="*/ 243 h 1004"/>
                <a:gd name="T8" fmla="*/ 912 w 1526"/>
                <a:gd name="T9" fmla="*/ 550 h 1004"/>
                <a:gd name="T10" fmla="*/ 1073 w 1526"/>
                <a:gd name="T11" fmla="*/ 690 h 1004"/>
                <a:gd name="T12" fmla="*/ 1344 w 1526"/>
                <a:gd name="T13" fmla="*/ 971 h 1004"/>
                <a:gd name="T14" fmla="*/ 1363 w 1526"/>
                <a:gd name="T15" fmla="*/ 1004 h 1004"/>
                <a:gd name="T16" fmla="*/ 1526 w 1526"/>
                <a:gd name="T17" fmla="*/ 964 h 1004"/>
                <a:gd name="T18" fmla="*/ 1462 w 1526"/>
                <a:gd name="T19" fmla="*/ 864 h 1004"/>
                <a:gd name="T20" fmla="*/ 1246 w 1526"/>
                <a:gd name="T21" fmla="*/ 638 h 1004"/>
                <a:gd name="T22" fmla="*/ 1033 w 1526"/>
                <a:gd name="T23" fmla="*/ 464 h 1004"/>
                <a:gd name="T24" fmla="*/ 757 w 1526"/>
                <a:gd name="T25" fmla="*/ 272 h 1004"/>
                <a:gd name="T26" fmla="*/ 565 w 1526"/>
                <a:gd name="T27" fmla="*/ 157 h 1004"/>
                <a:gd name="T28" fmla="*/ 347 w 1526"/>
                <a:gd name="T29" fmla="*/ 43 h 1004"/>
                <a:gd name="T30" fmla="*/ 211 w 1526"/>
                <a:gd name="T31" fmla="*/ 0 h 1004"/>
                <a:gd name="T32" fmla="*/ 211 w 1526"/>
                <a:gd name="T33" fmla="*/ 0 h 1004"/>
                <a:gd name="T34" fmla="*/ 211 w 1526"/>
                <a:gd name="T35" fmla="*/ 0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6" h="1004">
                  <a:moveTo>
                    <a:pt x="211" y="0"/>
                  </a:moveTo>
                  <a:lnTo>
                    <a:pt x="0" y="53"/>
                  </a:lnTo>
                  <a:lnTo>
                    <a:pt x="109" y="79"/>
                  </a:lnTo>
                  <a:lnTo>
                    <a:pt x="449" y="243"/>
                  </a:lnTo>
                  <a:lnTo>
                    <a:pt x="912" y="550"/>
                  </a:lnTo>
                  <a:lnTo>
                    <a:pt x="1073" y="690"/>
                  </a:lnTo>
                  <a:lnTo>
                    <a:pt x="1344" y="971"/>
                  </a:lnTo>
                  <a:lnTo>
                    <a:pt x="1363" y="1004"/>
                  </a:lnTo>
                  <a:lnTo>
                    <a:pt x="1526" y="964"/>
                  </a:lnTo>
                  <a:lnTo>
                    <a:pt x="1462" y="864"/>
                  </a:lnTo>
                  <a:lnTo>
                    <a:pt x="1246" y="638"/>
                  </a:lnTo>
                  <a:lnTo>
                    <a:pt x="1033" y="464"/>
                  </a:lnTo>
                  <a:lnTo>
                    <a:pt x="757" y="272"/>
                  </a:lnTo>
                  <a:lnTo>
                    <a:pt x="565" y="157"/>
                  </a:lnTo>
                  <a:lnTo>
                    <a:pt x="347" y="43"/>
                  </a:lnTo>
                  <a:lnTo>
                    <a:pt x="211" y="0"/>
                  </a:lnTo>
                  <a:lnTo>
                    <a:pt x="211" y="0"/>
                  </a:lnTo>
                  <a:lnTo>
                    <a:pt x="21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3" name="Freeform 145"/>
            <p:cNvSpPr>
              <a:spLocks/>
            </p:cNvSpPr>
            <p:nvPr/>
          </p:nvSpPr>
          <p:spPr bwMode="auto">
            <a:xfrm>
              <a:off x="2547" y="1482"/>
              <a:ext cx="1363" cy="985"/>
            </a:xfrm>
            <a:custGeom>
              <a:avLst/>
              <a:gdLst>
                <a:gd name="T0" fmla="*/ 0 w 574"/>
                <a:gd name="T1" fmla="*/ 14 h 414"/>
                <a:gd name="T2" fmla="*/ 574 w 574"/>
                <a:gd name="T3" fmla="*/ 414 h 414"/>
                <a:gd name="T4" fmla="*/ 574 w 574"/>
                <a:gd name="T5" fmla="*/ 399 h 414"/>
                <a:gd name="T6" fmla="*/ 0 w 574"/>
                <a:gd name="T7" fmla="*/ 0 h 414"/>
                <a:gd name="T8" fmla="*/ 0 w 574"/>
                <a:gd name="T9" fmla="*/ 14 h 414"/>
              </a:gdLst>
              <a:ahLst/>
              <a:cxnLst>
                <a:cxn ang="0">
                  <a:pos x="T0" y="T1"/>
                </a:cxn>
                <a:cxn ang="0">
                  <a:pos x="T2" y="T3"/>
                </a:cxn>
                <a:cxn ang="0">
                  <a:pos x="T4" y="T5"/>
                </a:cxn>
                <a:cxn ang="0">
                  <a:pos x="T6" y="T7"/>
                </a:cxn>
                <a:cxn ang="0">
                  <a:pos x="T8" y="T9"/>
                </a:cxn>
              </a:cxnLst>
              <a:rect l="0" t="0" r="r" b="b"/>
              <a:pathLst>
                <a:path w="574" h="414">
                  <a:moveTo>
                    <a:pt x="0" y="14"/>
                  </a:moveTo>
                  <a:cubicBezTo>
                    <a:pt x="219" y="101"/>
                    <a:pt x="418" y="238"/>
                    <a:pt x="574" y="414"/>
                  </a:cubicBezTo>
                  <a:cubicBezTo>
                    <a:pt x="574" y="409"/>
                    <a:pt x="574" y="406"/>
                    <a:pt x="574" y="399"/>
                  </a:cubicBezTo>
                  <a:cubicBezTo>
                    <a:pt x="418" y="223"/>
                    <a:pt x="219" y="86"/>
                    <a:pt x="0" y="0"/>
                  </a:cubicBezTo>
                  <a:cubicBezTo>
                    <a:pt x="0" y="4"/>
                    <a:pt x="0" y="9"/>
                    <a:pt x="0" y="1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4" name="Freeform 146"/>
            <p:cNvSpPr>
              <a:spLocks/>
            </p:cNvSpPr>
            <p:nvPr/>
          </p:nvSpPr>
          <p:spPr bwMode="auto">
            <a:xfrm>
              <a:off x="2760" y="1428"/>
              <a:ext cx="1320" cy="999"/>
            </a:xfrm>
            <a:custGeom>
              <a:avLst/>
              <a:gdLst>
                <a:gd name="T0" fmla="*/ 0 w 556"/>
                <a:gd name="T1" fmla="*/ 15 h 420"/>
                <a:gd name="T2" fmla="*/ 555 w 556"/>
                <a:gd name="T3" fmla="*/ 420 h 420"/>
                <a:gd name="T4" fmla="*/ 556 w 556"/>
                <a:gd name="T5" fmla="*/ 405 h 420"/>
                <a:gd name="T6" fmla="*/ 0 w 556"/>
                <a:gd name="T7" fmla="*/ 0 h 420"/>
                <a:gd name="T8" fmla="*/ 0 w 556"/>
                <a:gd name="T9" fmla="*/ 15 h 420"/>
              </a:gdLst>
              <a:ahLst/>
              <a:cxnLst>
                <a:cxn ang="0">
                  <a:pos x="T0" y="T1"/>
                </a:cxn>
                <a:cxn ang="0">
                  <a:pos x="T2" y="T3"/>
                </a:cxn>
                <a:cxn ang="0">
                  <a:pos x="T4" y="T5"/>
                </a:cxn>
                <a:cxn ang="0">
                  <a:pos x="T6" y="T7"/>
                </a:cxn>
                <a:cxn ang="0">
                  <a:pos x="T8" y="T9"/>
                </a:cxn>
              </a:cxnLst>
              <a:rect l="0" t="0" r="r" b="b"/>
              <a:pathLst>
                <a:path w="556" h="420">
                  <a:moveTo>
                    <a:pt x="0" y="15"/>
                  </a:moveTo>
                  <a:cubicBezTo>
                    <a:pt x="215" y="112"/>
                    <a:pt x="408" y="235"/>
                    <a:pt x="555" y="420"/>
                  </a:cubicBezTo>
                  <a:cubicBezTo>
                    <a:pt x="555" y="414"/>
                    <a:pt x="556" y="412"/>
                    <a:pt x="556" y="405"/>
                  </a:cubicBezTo>
                  <a:cubicBezTo>
                    <a:pt x="408" y="221"/>
                    <a:pt x="216" y="97"/>
                    <a:pt x="0" y="0"/>
                  </a:cubicBezTo>
                  <a:cubicBezTo>
                    <a:pt x="0" y="5"/>
                    <a:pt x="0" y="9"/>
                    <a:pt x="0"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286" name="TextBox 285"/>
          <p:cNvSpPr txBox="1"/>
          <p:nvPr/>
        </p:nvSpPr>
        <p:spPr>
          <a:xfrm>
            <a:off x="4590441" y="4307849"/>
            <a:ext cx="1352914" cy="552507"/>
          </a:xfrm>
          <a:prstGeom prst="rect">
            <a:avLst/>
          </a:prstGeom>
          <a:noFill/>
        </p:spPr>
        <p:txBody>
          <a:bodyPr wrap="none" lIns="186521" tIns="149217" rIns="186521" bIns="149217" rtlCol="0">
            <a:spAutoFit/>
          </a:bodyPr>
          <a:lstStyle/>
          <a:p>
            <a:pPr algn="ctr"/>
            <a:r>
              <a:rPr lang="en-US" sz="1632" dirty="0">
                <a:gradFill>
                  <a:gsLst>
                    <a:gs pos="9091">
                      <a:schemeClr val="tx1"/>
                    </a:gs>
                    <a:gs pos="83000">
                      <a:schemeClr val="tx1"/>
                    </a:gs>
                  </a:gsLst>
                  <a:lin ang="5400000" scaled="0"/>
                </a:gradFill>
              </a:rPr>
              <a:t>iOS Bridge</a:t>
            </a:r>
          </a:p>
        </p:txBody>
      </p:sp>
      <p:sp>
        <p:nvSpPr>
          <p:cNvPr id="287" name="TextBox 286"/>
          <p:cNvSpPr txBox="1"/>
          <p:nvPr/>
        </p:nvSpPr>
        <p:spPr>
          <a:xfrm>
            <a:off x="3147314" y="3468538"/>
            <a:ext cx="1197294" cy="803665"/>
          </a:xfrm>
          <a:prstGeom prst="rect">
            <a:avLst/>
          </a:prstGeom>
          <a:noFill/>
        </p:spPr>
        <p:txBody>
          <a:bodyPr wrap="none" lIns="186521" tIns="149217" rIns="186521" bIns="149217" rtlCol="0">
            <a:spAutoFit/>
          </a:bodyPr>
          <a:lstStyle/>
          <a:p>
            <a:pPr algn="ctr"/>
            <a:r>
              <a:rPr lang="en-US" sz="1632" dirty="0">
                <a:gradFill>
                  <a:gsLst>
                    <a:gs pos="9091">
                      <a:schemeClr val="tx1"/>
                    </a:gs>
                    <a:gs pos="83000">
                      <a:schemeClr val="tx1"/>
                    </a:gs>
                  </a:gsLst>
                  <a:lin ang="5400000" scaled="0"/>
                </a:gradFill>
              </a:rPr>
              <a:t>Desktop </a:t>
            </a:r>
            <a:br>
              <a:rPr lang="en-US" sz="1632" dirty="0">
                <a:gradFill>
                  <a:gsLst>
                    <a:gs pos="9091">
                      <a:schemeClr val="tx1"/>
                    </a:gs>
                    <a:gs pos="83000">
                      <a:schemeClr val="tx1"/>
                    </a:gs>
                  </a:gsLst>
                  <a:lin ang="5400000" scaled="0"/>
                </a:gradFill>
              </a:rPr>
            </a:br>
            <a:r>
              <a:rPr lang="en-US" sz="1632" dirty="0">
                <a:gradFill>
                  <a:gsLst>
                    <a:gs pos="9091">
                      <a:schemeClr val="tx1"/>
                    </a:gs>
                    <a:gs pos="83000">
                      <a:schemeClr val="tx1"/>
                    </a:gs>
                  </a:gsLst>
                  <a:lin ang="5400000" scaled="0"/>
                </a:gradFill>
              </a:rPr>
              <a:t>Bridge</a:t>
            </a:r>
          </a:p>
        </p:txBody>
      </p:sp>
      <p:sp>
        <p:nvSpPr>
          <p:cNvPr id="288" name="TextBox 287"/>
          <p:cNvSpPr txBox="1"/>
          <p:nvPr/>
        </p:nvSpPr>
        <p:spPr>
          <a:xfrm>
            <a:off x="2374345" y="2152917"/>
            <a:ext cx="1943204" cy="778530"/>
          </a:xfrm>
          <a:prstGeom prst="rect">
            <a:avLst/>
          </a:prstGeom>
          <a:noFill/>
        </p:spPr>
        <p:txBody>
          <a:bodyPr wrap="none" lIns="186521" tIns="149217" rIns="186521" bIns="149217" rtlCol="0">
            <a:spAutoFit/>
          </a:bodyPr>
          <a:lstStyle/>
          <a:p>
            <a:pPr algn="ctr">
              <a:lnSpc>
                <a:spcPct val="90000"/>
              </a:lnSpc>
              <a:spcBef>
                <a:spcPts val="816"/>
              </a:spcBef>
            </a:pPr>
            <a:r>
              <a:rPr lang="en-US" sz="1632" dirty="0" err="1">
                <a:gradFill>
                  <a:gsLst>
                    <a:gs pos="9091">
                      <a:schemeClr val="tx1"/>
                    </a:gs>
                    <a:gs pos="83000">
                      <a:schemeClr val="tx1"/>
                    </a:gs>
                  </a:gsLst>
                  <a:lin ang="5400000" scaled="0"/>
                </a:gradFill>
              </a:rPr>
              <a:t>Mobilize.Net’s</a:t>
            </a:r>
            <a:endParaRPr lang="en-US" sz="1632" dirty="0">
              <a:gradFill>
                <a:gsLst>
                  <a:gs pos="9091">
                    <a:schemeClr val="tx1"/>
                  </a:gs>
                  <a:gs pos="83000">
                    <a:schemeClr val="tx1"/>
                  </a:gs>
                </a:gsLst>
                <a:lin ang="5400000" scaled="0"/>
              </a:gradFill>
            </a:endParaRPr>
          </a:p>
          <a:p>
            <a:pPr algn="ctr"/>
            <a:r>
              <a:rPr lang="en-US" sz="1632" dirty="0">
                <a:gradFill>
                  <a:gsLst>
                    <a:gs pos="9091">
                      <a:schemeClr val="tx1"/>
                    </a:gs>
                    <a:gs pos="83000">
                      <a:schemeClr val="tx1"/>
                    </a:gs>
                  </a:gsLst>
                  <a:lin ang="5400000" scaled="0"/>
                </a:gradFill>
              </a:rPr>
              <a:t>Silverlight Bridge</a:t>
            </a:r>
          </a:p>
        </p:txBody>
      </p:sp>
      <p:sp>
        <p:nvSpPr>
          <p:cNvPr id="289" name="TextBox 288"/>
          <p:cNvSpPr txBox="1"/>
          <p:nvPr/>
        </p:nvSpPr>
        <p:spPr>
          <a:xfrm>
            <a:off x="7823664" y="3447053"/>
            <a:ext cx="1327073" cy="803665"/>
          </a:xfrm>
          <a:prstGeom prst="rect">
            <a:avLst/>
          </a:prstGeom>
          <a:noFill/>
        </p:spPr>
        <p:txBody>
          <a:bodyPr wrap="none" lIns="186521" tIns="149217" rIns="186521" bIns="149217" rtlCol="0">
            <a:spAutoFit/>
          </a:bodyPr>
          <a:lstStyle/>
          <a:p>
            <a:pPr algn="ctr"/>
            <a:r>
              <a:rPr lang="en-US" sz="1632" dirty="0">
                <a:gradFill>
                  <a:gsLst>
                    <a:gs pos="9091">
                      <a:schemeClr val="tx1"/>
                    </a:gs>
                    <a:gs pos="83000">
                      <a:schemeClr val="tx1"/>
                    </a:gs>
                  </a:gsLst>
                  <a:lin ang="5400000" scaled="0"/>
                </a:gradFill>
              </a:rPr>
              <a:t>Hosted </a:t>
            </a:r>
            <a:br>
              <a:rPr lang="en-US" sz="1632" dirty="0">
                <a:gradFill>
                  <a:gsLst>
                    <a:gs pos="9091">
                      <a:schemeClr val="tx1"/>
                    </a:gs>
                    <a:gs pos="83000">
                      <a:schemeClr val="tx1"/>
                    </a:gs>
                  </a:gsLst>
                  <a:lin ang="5400000" scaled="0"/>
                </a:gradFill>
              </a:rPr>
            </a:br>
            <a:r>
              <a:rPr lang="en-US" sz="1632" dirty="0">
                <a:gradFill>
                  <a:gsLst>
                    <a:gs pos="9091">
                      <a:schemeClr val="tx1"/>
                    </a:gs>
                    <a:gs pos="83000">
                      <a:schemeClr val="tx1"/>
                    </a:gs>
                  </a:gsLst>
                  <a:lin ang="5400000" scaled="0"/>
                </a:gradFill>
              </a:rPr>
              <a:t>Web Apps</a:t>
            </a:r>
          </a:p>
        </p:txBody>
      </p:sp>
      <p:sp>
        <p:nvSpPr>
          <p:cNvPr id="290" name="TextBox 289"/>
          <p:cNvSpPr txBox="1"/>
          <p:nvPr/>
        </p:nvSpPr>
        <p:spPr>
          <a:xfrm>
            <a:off x="8326090" y="2152917"/>
            <a:ext cx="1243910" cy="803665"/>
          </a:xfrm>
          <a:prstGeom prst="rect">
            <a:avLst/>
          </a:prstGeom>
          <a:noFill/>
        </p:spPr>
        <p:txBody>
          <a:bodyPr wrap="none" lIns="186521" tIns="149217" rIns="186521" bIns="149217" rtlCol="0">
            <a:spAutoFit/>
          </a:bodyPr>
          <a:lstStyle/>
          <a:p>
            <a:pPr algn="ctr"/>
            <a:r>
              <a:rPr lang="en-US" sz="1632" dirty="0">
                <a:gradFill>
                  <a:gsLst>
                    <a:gs pos="9091">
                      <a:schemeClr val="tx1"/>
                    </a:gs>
                    <a:gs pos="83000">
                      <a:schemeClr val="tx1"/>
                    </a:gs>
                  </a:gsLst>
                  <a:lin ang="5400000" scaled="0"/>
                </a:gradFill>
              </a:rPr>
              <a:t>(Porting)</a:t>
            </a:r>
          </a:p>
          <a:p>
            <a:pPr algn="ctr"/>
            <a:r>
              <a:rPr lang="en-US" sz="1632" dirty="0">
                <a:gradFill>
                  <a:gsLst>
                    <a:gs pos="9091">
                      <a:schemeClr val="tx1"/>
                    </a:gs>
                    <a:gs pos="83000">
                      <a:schemeClr val="tx1"/>
                    </a:gs>
                  </a:gsLst>
                  <a:lin ang="5400000" scaled="0"/>
                </a:gradFill>
              </a:rPr>
              <a:t>Guidance</a:t>
            </a:r>
          </a:p>
        </p:txBody>
      </p:sp>
    </p:spTree>
    <p:extLst>
      <p:ext uri="{BB962C8B-B14F-4D97-AF65-F5344CB8AC3E}">
        <p14:creationId xmlns:p14="http://schemas.microsoft.com/office/powerpoint/2010/main" val="15841455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400"/>
                                        <p:tgtEl>
                                          <p:spTgt spid="43"/>
                                        </p:tgtEl>
                                      </p:cBhvr>
                                    </p:animEffect>
                                    <p:anim calcmode="lin" valueType="num">
                                      <p:cBhvr>
                                        <p:cTn id="8" dur="400" fill="hold"/>
                                        <p:tgtEl>
                                          <p:spTgt spid="43"/>
                                        </p:tgtEl>
                                        <p:attrNameLst>
                                          <p:attrName>ppt_x</p:attrName>
                                        </p:attrNameLst>
                                      </p:cBhvr>
                                      <p:tavLst>
                                        <p:tav tm="0">
                                          <p:val>
                                            <p:strVal val="#ppt_x"/>
                                          </p:val>
                                        </p:tav>
                                        <p:tav tm="100000">
                                          <p:val>
                                            <p:strVal val="#ppt_x"/>
                                          </p:val>
                                        </p:tav>
                                      </p:tavLst>
                                    </p:anim>
                                    <p:anim calcmode="lin" valueType="num">
                                      <p:cBhvr>
                                        <p:cTn id="9" dur="400" fill="hold"/>
                                        <p:tgtEl>
                                          <p:spTgt spid="4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500"/>
                                        <p:tgtEl>
                                          <p:spTgt spid="126"/>
                                        </p:tgtEl>
                                      </p:cBhvr>
                                    </p:animEffect>
                                    <p:anim calcmode="lin" valueType="num">
                                      <p:cBhvr>
                                        <p:cTn id="13" dur="500" fill="hold"/>
                                        <p:tgtEl>
                                          <p:spTgt spid="126"/>
                                        </p:tgtEl>
                                        <p:attrNameLst>
                                          <p:attrName>ppt_x</p:attrName>
                                        </p:attrNameLst>
                                      </p:cBhvr>
                                      <p:tavLst>
                                        <p:tav tm="0">
                                          <p:val>
                                            <p:strVal val="#ppt_x"/>
                                          </p:val>
                                        </p:tav>
                                        <p:tav tm="100000">
                                          <p:val>
                                            <p:strVal val="#ppt_x"/>
                                          </p:val>
                                        </p:tav>
                                      </p:tavLst>
                                    </p:anim>
                                    <p:anim calcmode="lin" valueType="num">
                                      <p:cBhvr>
                                        <p:cTn id="14" dur="5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49"/>
                                        </p:tgtEl>
                                        <p:attrNameLst>
                                          <p:attrName>style.visibility</p:attrName>
                                        </p:attrNameLst>
                                      </p:cBhvr>
                                      <p:to>
                                        <p:strVal val="visible"/>
                                      </p:to>
                                    </p:set>
                                    <p:animEffect transition="in" filter="wipe(left)">
                                      <p:cBhvr>
                                        <p:cTn id="19" dur="500"/>
                                        <p:tgtEl>
                                          <p:spTgt spid="24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50"/>
                                        </p:tgtEl>
                                        <p:attrNameLst>
                                          <p:attrName>style.visibility</p:attrName>
                                        </p:attrNameLst>
                                      </p:cBhvr>
                                      <p:to>
                                        <p:strVal val="visible"/>
                                      </p:to>
                                    </p:set>
                                    <p:animEffect transition="in" filter="wipe(right)">
                                      <p:cBhvr>
                                        <p:cTn id="22" dur="500"/>
                                        <p:tgtEl>
                                          <p:spTgt spid="250"/>
                                        </p:tgtEl>
                                      </p:cBhvr>
                                    </p:animEffect>
                                  </p:childTnLst>
                                </p:cTn>
                              </p:par>
                              <p:par>
                                <p:cTn id="23" presetID="22" presetClass="entr" presetSubtype="4" fill="hold" nodeType="with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wipe(down)">
                                      <p:cBhvr>
                                        <p:cTn id="25" dur="500"/>
                                        <p:tgtEl>
                                          <p:spTgt spid="281"/>
                                        </p:tgtEl>
                                      </p:cBhvr>
                                    </p:animEffect>
                                  </p:childTnLst>
                                </p:cTn>
                              </p:par>
                              <p:par>
                                <p:cTn id="26" presetID="22" presetClass="entr" presetSubtype="4" fill="hold" nodeType="withEffect">
                                  <p:stCondLst>
                                    <p:cond delay="0"/>
                                  </p:stCondLst>
                                  <p:childTnLst>
                                    <p:set>
                                      <p:cBhvr>
                                        <p:cTn id="27" dur="1" fill="hold">
                                          <p:stCondLst>
                                            <p:cond delay="0"/>
                                          </p:stCondLst>
                                        </p:cTn>
                                        <p:tgtEl>
                                          <p:spTgt spid="262"/>
                                        </p:tgtEl>
                                        <p:attrNameLst>
                                          <p:attrName>style.visibility</p:attrName>
                                        </p:attrNameLst>
                                      </p:cBhvr>
                                      <p:to>
                                        <p:strVal val="visible"/>
                                      </p:to>
                                    </p:set>
                                    <p:animEffect transition="in" filter="wipe(down)">
                                      <p:cBhvr>
                                        <p:cTn id="28" dur="500"/>
                                        <p:tgtEl>
                                          <p:spTgt spid="262"/>
                                        </p:tgtEl>
                                      </p:cBhvr>
                                    </p:animEffect>
                                  </p:childTnLst>
                                </p:cTn>
                              </p:par>
                              <p:par>
                                <p:cTn id="29" presetID="22" presetClass="entr" presetSubtype="4" fill="hold" nodeType="withEffect">
                                  <p:stCondLst>
                                    <p:cond delay="0"/>
                                  </p:stCondLst>
                                  <p:childTnLst>
                                    <p:set>
                                      <p:cBhvr>
                                        <p:cTn id="30" dur="1" fill="hold">
                                          <p:stCondLst>
                                            <p:cond delay="0"/>
                                          </p:stCondLst>
                                        </p:cTn>
                                        <p:tgtEl>
                                          <p:spTgt spid="276"/>
                                        </p:tgtEl>
                                        <p:attrNameLst>
                                          <p:attrName>style.visibility</p:attrName>
                                        </p:attrNameLst>
                                      </p:cBhvr>
                                      <p:to>
                                        <p:strVal val="visible"/>
                                      </p:to>
                                    </p:set>
                                    <p:animEffect transition="in" filter="wipe(down)">
                                      <p:cBhvr>
                                        <p:cTn id="31" dur="500"/>
                                        <p:tgtEl>
                                          <p:spTgt spid="276"/>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288"/>
                                        </p:tgtEl>
                                        <p:attrNameLst>
                                          <p:attrName>style.visibility</p:attrName>
                                        </p:attrNameLst>
                                      </p:cBhvr>
                                      <p:to>
                                        <p:strVal val="visible"/>
                                      </p:to>
                                    </p:set>
                                    <p:animEffect transition="in" filter="fade">
                                      <p:cBhvr>
                                        <p:cTn id="34" dur="250"/>
                                        <p:tgtEl>
                                          <p:spTgt spid="288"/>
                                        </p:tgtEl>
                                      </p:cBhvr>
                                    </p:animEffect>
                                    <p:anim calcmode="lin" valueType="num">
                                      <p:cBhvr>
                                        <p:cTn id="35" dur="250" fill="hold"/>
                                        <p:tgtEl>
                                          <p:spTgt spid="288"/>
                                        </p:tgtEl>
                                        <p:attrNameLst>
                                          <p:attrName>ppt_x</p:attrName>
                                        </p:attrNameLst>
                                      </p:cBhvr>
                                      <p:tavLst>
                                        <p:tav tm="0">
                                          <p:val>
                                            <p:strVal val="#ppt_x"/>
                                          </p:val>
                                        </p:tav>
                                        <p:tav tm="100000">
                                          <p:val>
                                            <p:strVal val="#ppt_x"/>
                                          </p:val>
                                        </p:tav>
                                      </p:tavLst>
                                    </p:anim>
                                    <p:anim calcmode="lin" valueType="num">
                                      <p:cBhvr>
                                        <p:cTn id="36" dur="250" fill="hold"/>
                                        <p:tgtEl>
                                          <p:spTgt spid="28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7"/>
                                        </p:tgtEl>
                                        <p:attrNameLst>
                                          <p:attrName>style.visibility</p:attrName>
                                        </p:attrNameLst>
                                      </p:cBhvr>
                                      <p:to>
                                        <p:strVal val="visible"/>
                                      </p:to>
                                    </p:set>
                                    <p:animEffect transition="in" filter="fade">
                                      <p:cBhvr>
                                        <p:cTn id="39" dur="250"/>
                                        <p:tgtEl>
                                          <p:spTgt spid="287"/>
                                        </p:tgtEl>
                                      </p:cBhvr>
                                    </p:animEffect>
                                    <p:anim calcmode="lin" valueType="num">
                                      <p:cBhvr>
                                        <p:cTn id="40" dur="250" fill="hold"/>
                                        <p:tgtEl>
                                          <p:spTgt spid="287"/>
                                        </p:tgtEl>
                                        <p:attrNameLst>
                                          <p:attrName>ppt_x</p:attrName>
                                        </p:attrNameLst>
                                      </p:cBhvr>
                                      <p:tavLst>
                                        <p:tav tm="0">
                                          <p:val>
                                            <p:strVal val="#ppt_x"/>
                                          </p:val>
                                        </p:tav>
                                        <p:tav tm="100000">
                                          <p:val>
                                            <p:strVal val="#ppt_x"/>
                                          </p:val>
                                        </p:tav>
                                      </p:tavLst>
                                    </p:anim>
                                    <p:anim calcmode="lin" valueType="num">
                                      <p:cBhvr>
                                        <p:cTn id="41" dur="250" fill="hold"/>
                                        <p:tgtEl>
                                          <p:spTgt spid="28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86"/>
                                        </p:tgtEl>
                                        <p:attrNameLst>
                                          <p:attrName>style.visibility</p:attrName>
                                        </p:attrNameLst>
                                      </p:cBhvr>
                                      <p:to>
                                        <p:strVal val="visible"/>
                                      </p:to>
                                    </p:set>
                                    <p:animEffect transition="in" filter="fade">
                                      <p:cBhvr>
                                        <p:cTn id="44" dur="250"/>
                                        <p:tgtEl>
                                          <p:spTgt spid="286"/>
                                        </p:tgtEl>
                                      </p:cBhvr>
                                    </p:animEffect>
                                    <p:anim calcmode="lin" valueType="num">
                                      <p:cBhvr>
                                        <p:cTn id="45" dur="250" fill="hold"/>
                                        <p:tgtEl>
                                          <p:spTgt spid="286"/>
                                        </p:tgtEl>
                                        <p:attrNameLst>
                                          <p:attrName>ppt_x</p:attrName>
                                        </p:attrNameLst>
                                      </p:cBhvr>
                                      <p:tavLst>
                                        <p:tav tm="0">
                                          <p:val>
                                            <p:strVal val="#ppt_x"/>
                                          </p:val>
                                        </p:tav>
                                        <p:tav tm="100000">
                                          <p:val>
                                            <p:strVal val="#ppt_x"/>
                                          </p:val>
                                        </p:tav>
                                      </p:tavLst>
                                    </p:anim>
                                    <p:anim calcmode="lin" valueType="num">
                                      <p:cBhvr>
                                        <p:cTn id="46" dur="250" fill="hold"/>
                                        <p:tgtEl>
                                          <p:spTgt spid="28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9"/>
                                        </p:tgtEl>
                                        <p:attrNameLst>
                                          <p:attrName>style.visibility</p:attrName>
                                        </p:attrNameLst>
                                      </p:cBhvr>
                                      <p:to>
                                        <p:strVal val="visible"/>
                                      </p:to>
                                    </p:set>
                                    <p:animEffect transition="in" filter="fade">
                                      <p:cBhvr>
                                        <p:cTn id="49" dur="250"/>
                                        <p:tgtEl>
                                          <p:spTgt spid="289"/>
                                        </p:tgtEl>
                                      </p:cBhvr>
                                    </p:animEffect>
                                    <p:anim calcmode="lin" valueType="num">
                                      <p:cBhvr>
                                        <p:cTn id="50" dur="250" fill="hold"/>
                                        <p:tgtEl>
                                          <p:spTgt spid="289"/>
                                        </p:tgtEl>
                                        <p:attrNameLst>
                                          <p:attrName>ppt_x</p:attrName>
                                        </p:attrNameLst>
                                      </p:cBhvr>
                                      <p:tavLst>
                                        <p:tav tm="0">
                                          <p:val>
                                            <p:strVal val="#ppt_x"/>
                                          </p:val>
                                        </p:tav>
                                        <p:tav tm="100000">
                                          <p:val>
                                            <p:strVal val="#ppt_x"/>
                                          </p:val>
                                        </p:tav>
                                      </p:tavLst>
                                    </p:anim>
                                    <p:anim calcmode="lin" valueType="num">
                                      <p:cBhvr>
                                        <p:cTn id="51" dur="250" fill="hold"/>
                                        <p:tgtEl>
                                          <p:spTgt spid="28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90"/>
                                        </p:tgtEl>
                                        <p:attrNameLst>
                                          <p:attrName>style.visibility</p:attrName>
                                        </p:attrNameLst>
                                      </p:cBhvr>
                                      <p:to>
                                        <p:strVal val="visible"/>
                                      </p:to>
                                    </p:set>
                                    <p:animEffect transition="in" filter="fade">
                                      <p:cBhvr>
                                        <p:cTn id="54" dur="250"/>
                                        <p:tgtEl>
                                          <p:spTgt spid="290"/>
                                        </p:tgtEl>
                                      </p:cBhvr>
                                    </p:animEffect>
                                    <p:anim calcmode="lin" valueType="num">
                                      <p:cBhvr>
                                        <p:cTn id="55" dur="250" fill="hold"/>
                                        <p:tgtEl>
                                          <p:spTgt spid="290"/>
                                        </p:tgtEl>
                                        <p:attrNameLst>
                                          <p:attrName>ppt_x</p:attrName>
                                        </p:attrNameLst>
                                      </p:cBhvr>
                                      <p:tavLst>
                                        <p:tav tm="0">
                                          <p:val>
                                            <p:strVal val="#ppt_x"/>
                                          </p:val>
                                        </p:tav>
                                        <p:tav tm="100000">
                                          <p:val>
                                            <p:strVal val="#ppt_x"/>
                                          </p:val>
                                        </p:tav>
                                      </p:tavLst>
                                    </p:anim>
                                    <p:anim calcmode="lin" valueType="num">
                                      <p:cBhvr>
                                        <p:cTn id="56" dur="250" fill="hold"/>
                                        <p:tgtEl>
                                          <p:spTgt spid="2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49" grpId="0" animBg="1"/>
      <p:bldP spid="250" grpId="0" animBg="1"/>
      <p:bldP spid="286" grpId="0"/>
      <p:bldP spid="287" grpId="0"/>
      <p:bldP spid="288" grpId="0"/>
      <p:bldP spid="289" grpId="0"/>
      <p:bldP spid="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Bringing your code to Windows 10 </a:t>
            </a:r>
          </a:p>
        </p:txBody>
      </p:sp>
      <p:sp>
        <p:nvSpPr>
          <p:cNvPr id="7" name="Content Placeholder 3"/>
          <p:cNvSpPr>
            <a:spLocks noGrp="1"/>
          </p:cNvSpPr>
          <p:nvPr>
            <p:ph type="body" sz="quarter" idx="10"/>
          </p:nvPr>
        </p:nvSpPr>
        <p:spPr>
          <a:xfrm>
            <a:off x="6126798" y="1119848"/>
            <a:ext cx="6035008" cy="4267002"/>
          </a:xfrm>
        </p:spPr>
        <p:txBody>
          <a:bodyPr/>
          <a:lstStyle/>
          <a:p>
            <a:pPr marL="0" indent="0">
              <a:buNone/>
            </a:pPr>
            <a:r>
              <a:rPr lang="en-US" sz="2720" dirty="0">
                <a:gradFill>
                  <a:gsLst>
                    <a:gs pos="0">
                      <a:schemeClr val="accent1"/>
                    </a:gs>
                    <a:gs pos="100000">
                      <a:schemeClr val="accent1"/>
                    </a:gs>
                  </a:gsLst>
                  <a:lin ang="5400000" scaled="1"/>
                </a:gradFill>
              </a:rPr>
              <a:t>New opportunities</a:t>
            </a:r>
          </a:p>
          <a:p>
            <a:pPr marL="342900" lvl="1" indent="-342900"/>
            <a:r>
              <a:rPr lang="en-US" sz="2000" dirty="0"/>
              <a:t>Expand to reach PC, Xbox One, and Mobile</a:t>
            </a:r>
          </a:p>
          <a:p>
            <a:pPr marL="342900" lvl="1" indent="-342900"/>
            <a:r>
              <a:rPr lang="en-US" sz="2000" dirty="0"/>
              <a:t>Emerging form-factors (</a:t>
            </a:r>
            <a:r>
              <a:rPr lang="en-US" sz="2000" dirty="0" err="1"/>
              <a:t>IoT</a:t>
            </a:r>
            <a:r>
              <a:rPr lang="en-US" sz="2000" dirty="0"/>
              <a:t>, Holographic)</a:t>
            </a:r>
          </a:p>
          <a:p>
            <a:pPr marL="0" indent="0">
              <a:buNone/>
            </a:pPr>
            <a:br>
              <a:rPr lang="en-US" sz="2720" dirty="0">
                <a:gradFill>
                  <a:gsLst>
                    <a:gs pos="0">
                      <a:schemeClr val="accent1"/>
                    </a:gs>
                    <a:gs pos="100000">
                      <a:schemeClr val="accent1"/>
                    </a:gs>
                  </a:gsLst>
                  <a:lin ang="5400000" scaled="1"/>
                </a:gradFill>
              </a:rPr>
            </a:br>
            <a:r>
              <a:rPr lang="en-US" sz="2720" dirty="0">
                <a:gradFill>
                  <a:gsLst>
                    <a:gs pos="0">
                      <a:schemeClr val="accent1"/>
                    </a:gs>
                    <a:gs pos="100000">
                      <a:schemeClr val="accent1"/>
                    </a:gs>
                  </a:gsLst>
                  <a:lin ang="5400000" scaled="1"/>
                </a:gradFill>
              </a:rPr>
              <a:t>Reach Windows 10 faster</a:t>
            </a:r>
          </a:p>
          <a:p>
            <a:pPr marL="342900" lvl="1" indent="-342900"/>
            <a:r>
              <a:rPr lang="en-US" sz="2000" dirty="0"/>
              <a:t>Bridges accelerate time to Windows</a:t>
            </a:r>
          </a:p>
          <a:p>
            <a:pPr marL="342900" lvl="1" indent="-342900"/>
            <a:r>
              <a:rPr lang="en-US" sz="2000" dirty="0"/>
              <a:t>Support for middleware + game engines</a:t>
            </a:r>
          </a:p>
          <a:p>
            <a:pPr marL="0" indent="0">
              <a:buNone/>
            </a:pPr>
            <a:br>
              <a:rPr lang="en-US" sz="2720" dirty="0">
                <a:gradFill>
                  <a:gsLst>
                    <a:gs pos="0">
                      <a:schemeClr val="accent1"/>
                    </a:gs>
                    <a:gs pos="100000">
                      <a:schemeClr val="accent1"/>
                    </a:gs>
                  </a:gsLst>
                  <a:lin ang="5400000" scaled="1"/>
                </a:gradFill>
              </a:rPr>
            </a:br>
            <a:r>
              <a:rPr lang="en-US" sz="2720" dirty="0">
                <a:gradFill>
                  <a:gsLst>
                    <a:gs pos="0">
                      <a:schemeClr val="accent1"/>
                    </a:gs>
                    <a:gs pos="100000">
                      <a:schemeClr val="accent1"/>
                    </a:gs>
                  </a:gsLst>
                  <a:lin ang="5400000" scaled="1"/>
                </a:gradFill>
              </a:rPr>
              <a:t>Go native at your pace</a:t>
            </a:r>
          </a:p>
          <a:p>
            <a:pPr marL="342900" lvl="1" indent="-342900"/>
            <a:r>
              <a:rPr lang="en-US" sz="2000" dirty="0"/>
              <a:t>‘Light up’ Windows differentiators</a:t>
            </a:r>
          </a:p>
          <a:p>
            <a:pPr marL="342900" lvl="1" indent="-342900"/>
            <a:r>
              <a:rPr lang="en-US" sz="2000" dirty="0"/>
              <a:t>Get more use out of your core code</a:t>
            </a:r>
          </a:p>
        </p:txBody>
      </p:sp>
      <p:grpSp>
        <p:nvGrpSpPr>
          <p:cNvPr id="13" name="IMAGE"/>
          <p:cNvGrpSpPr>
            <a:grpSpLocks noChangeAspect="1"/>
          </p:cNvGrpSpPr>
          <p:nvPr/>
        </p:nvGrpSpPr>
        <p:grpSpPr bwMode="auto">
          <a:xfrm>
            <a:off x="1494455" y="5297883"/>
            <a:ext cx="4850136" cy="1216866"/>
            <a:chOff x="2124" y="1071"/>
            <a:chExt cx="3639" cy="913"/>
          </a:xfrm>
          <a:solidFill>
            <a:schemeClr val="accent2"/>
          </a:solidFill>
        </p:grpSpPr>
        <p:sp>
          <p:nvSpPr>
            <p:cNvPr id="15" name="Freeform 5"/>
            <p:cNvSpPr>
              <a:spLocks noEditPoints="1"/>
            </p:cNvSpPr>
            <p:nvPr/>
          </p:nvSpPr>
          <p:spPr bwMode="auto">
            <a:xfrm>
              <a:off x="5429" y="1789"/>
              <a:ext cx="188" cy="186"/>
            </a:xfrm>
            <a:custGeom>
              <a:avLst/>
              <a:gdLst>
                <a:gd name="T0" fmla="*/ 0 w 63"/>
                <a:gd name="T1" fmla="*/ 31 h 62"/>
                <a:gd name="T2" fmla="*/ 3 w 63"/>
                <a:gd name="T3" fmla="*/ 44 h 62"/>
                <a:gd name="T4" fmla="*/ 9 w 63"/>
                <a:gd name="T5" fmla="*/ 53 h 62"/>
                <a:gd name="T6" fmla="*/ 19 w 63"/>
                <a:gd name="T7" fmla="*/ 60 h 62"/>
                <a:gd name="T8" fmla="*/ 32 w 63"/>
                <a:gd name="T9" fmla="*/ 62 h 62"/>
                <a:gd name="T10" fmla="*/ 44 w 63"/>
                <a:gd name="T11" fmla="*/ 60 h 62"/>
                <a:gd name="T12" fmla="*/ 54 w 63"/>
                <a:gd name="T13" fmla="*/ 53 h 62"/>
                <a:gd name="T14" fmla="*/ 60 w 63"/>
                <a:gd name="T15" fmla="*/ 44 h 62"/>
                <a:gd name="T16" fmla="*/ 63 w 63"/>
                <a:gd name="T17" fmla="*/ 31 h 62"/>
                <a:gd name="T18" fmla="*/ 60 w 63"/>
                <a:gd name="T19" fmla="*/ 19 h 62"/>
                <a:gd name="T20" fmla="*/ 54 w 63"/>
                <a:gd name="T21" fmla="*/ 9 h 62"/>
                <a:gd name="T22" fmla="*/ 44 w 63"/>
                <a:gd name="T23" fmla="*/ 2 h 62"/>
                <a:gd name="T24" fmla="*/ 32 w 63"/>
                <a:gd name="T25" fmla="*/ 0 h 62"/>
                <a:gd name="T26" fmla="*/ 19 w 63"/>
                <a:gd name="T27" fmla="*/ 2 h 62"/>
                <a:gd name="T28" fmla="*/ 9 w 63"/>
                <a:gd name="T29" fmla="*/ 9 h 62"/>
                <a:gd name="T30" fmla="*/ 3 w 63"/>
                <a:gd name="T31" fmla="*/ 19 h 62"/>
                <a:gd name="T32" fmla="*/ 0 w 63"/>
                <a:gd name="T33" fmla="*/ 31 h 62"/>
                <a:gd name="T34" fmla="*/ 19 w 63"/>
                <a:gd name="T35" fmla="*/ 31 h 62"/>
                <a:gd name="T36" fmla="*/ 20 w 63"/>
                <a:gd name="T37" fmla="*/ 26 h 62"/>
                <a:gd name="T38" fmla="*/ 23 w 63"/>
                <a:gd name="T39" fmla="*/ 22 h 62"/>
                <a:gd name="T40" fmla="*/ 27 w 63"/>
                <a:gd name="T41" fmla="*/ 20 h 62"/>
                <a:gd name="T42" fmla="*/ 32 w 63"/>
                <a:gd name="T43" fmla="*/ 19 h 62"/>
                <a:gd name="T44" fmla="*/ 36 w 63"/>
                <a:gd name="T45" fmla="*/ 20 h 62"/>
                <a:gd name="T46" fmla="*/ 40 w 63"/>
                <a:gd name="T47" fmla="*/ 22 h 62"/>
                <a:gd name="T48" fmla="*/ 43 w 63"/>
                <a:gd name="T49" fmla="*/ 26 h 62"/>
                <a:gd name="T50" fmla="*/ 44 w 63"/>
                <a:gd name="T51" fmla="*/ 31 h 62"/>
                <a:gd name="T52" fmla="*/ 43 w 63"/>
                <a:gd name="T53" fmla="*/ 36 h 62"/>
                <a:gd name="T54" fmla="*/ 40 w 63"/>
                <a:gd name="T55" fmla="*/ 40 h 62"/>
                <a:gd name="T56" fmla="*/ 36 w 63"/>
                <a:gd name="T57" fmla="*/ 43 h 62"/>
                <a:gd name="T58" fmla="*/ 32 w 63"/>
                <a:gd name="T59" fmla="*/ 43 h 62"/>
                <a:gd name="T60" fmla="*/ 27 w 63"/>
                <a:gd name="T61" fmla="*/ 43 h 62"/>
                <a:gd name="T62" fmla="*/ 23 w 63"/>
                <a:gd name="T63" fmla="*/ 40 h 62"/>
                <a:gd name="T64" fmla="*/ 20 w 63"/>
                <a:gd name="T65" fmla="*/ 36 h 62"/>
                <a:gd name="T66" fmla="*/ 19 w 63"/>
                <a:gd name="T6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0" y="31"/>
                  </a:moveTo>
                  <a:cubicBezTo>
                    <a:pt x="0" y="36"/>
                    <a:pt x="1" y="40"/>
                    <a:pt x="3" y="44"/>
                  </a:cubicBezTo>
                  <a:cubicBezTo>
                    <a:pt x="4" y="47"/>
                    <a:pt x="7" y="51"/>
                    <a:pt x="9" y="53"/>
                  </a:cubicBezTo>
                  <a:cubicBezTo>
                    <a:pt x="12" y="56"/>
                    <a:pt x="16" y="58"/>
                    <a:pt x="19" y="60"/>
                  </a:cubicBezTo>
                  <a:cubicBezTo>
                    <a:pt x="23" y="62"/>
                    <a:pt x="27" y="62"/>
                    <a:pt x="32"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ubicBezTo>
                    <a:pt x="51" y="6"/>
                    <a:pt x="47" y="4"/>
                    <a:pt x="44" y="2"/>
                  </a:cubicBezTo>
                  <a:cubicBezTo>
                    <a:pt x="40" y="1"/>
                    <a:pt x="36" y="0"/>
                    <a:pt x="32" y="0"/>
                  </a:cubicBezTo>
                  <a:cubicBezTo>
                    <a:pt x="27" y="0"/>
                    <a:pt x="23" y="1"/>
                    <a:pt x="19" y="2"/>
                  </a:cubicBezTo>
                  <a:cubicBezTo>
                    <a:pt x="16" y="4"/>
                    <a:pt x="12" y="6"/>
                    <a:pt x="9" y="9"/>
                  </a:cubicBezTo>
                  <a:cubicBezTo>
                    <a:pt x="7" y="12"/>
                    <a:pt x="4" y="15"/>
                    <a:pt x="3" y="19"/>
                  </a:cubicBezTo>
                  <a:cubicBezTo>
                    <a:pt x="1" y="23"/>
                    <a:pt x="0" y="27"/>
                    <a:pt x="0" y="31"/>
                  </a:cubicBezTo>
                  <a:close/>
                  <a:moveTo>
                    <a:pt x="19" y="31"/>
                  </a:moveTo>
                  <a:cubicBezTo>
                    <a:pt x="19" y="30"/>
                    <a:pt x="19" y="28"/>
                    <a:pt x="20" y="26"/>
                  </a:cubicBezTo>
                  <a:cubicBezTo>
                    <a:pt x="21" y="25"/>
                    <a:pt x="22" y="24"/>
                    <a:pt x="23" y="22"/>
                  </a:cubicBezTo>
                  <a:cubicBezTo>
                    <a:pt x="24" y="21"/>
                    <a:pt x="25" y="20"/>
                    <a:pt x="27" y="20"/>
                  </a:cubicBezTo>
                  <a:cubicBezTo>
                    <a:pt x="28" y="19"/>
                    <a:pt x="30" y="19"/>
                    <a:pt x="32"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ubicBezTo>
                    <a:pt x="42" y="38"/>
                    <a:pt x="41" y="39"/>
                    <a:pt x="40" y="40"/>
                  </a:cubicBezTo>
                  <a:cubicBezTo>
                    <a:pt x="39" y="41"/>
                    <a:pt x="38" y="42"/>
                    <a:pt x="36" y="43"/>
                  </a:cubicBezTo>
                  <a:cubicBezTo>
                    <a:pt x="35" y="43"/>
                    <a:pt x="33" y="43"/>
                    <a:pt x="32" y="43"/>
                  </a:cubicBezTo>
                  <a:cubicBezTo>
                    <a:pt x="30" y="43"/>
                    <a:pt x="28" y="43"/>
                    <a:pt x="27" y="43"/>
                  </a:cubicBezTo>
                  <a:cubicBezTo>
                    <a:pt x="25" y="42"/>
                    <a:pt x="24" y="41"/>
                    <a:pt x="23" y="40"/>
                  </a:cubicBezTo>
                  <a:cubicBezTo>
                    <a:pt x="22" y="39"/>
                    <a:pt x="21" y="38"/>
                    <a:pt x="20" y="36"/>
                  </a:cubicBezTo>
                  <a:cubicBezTo>
                    <a:pt x="19" y="35"/>
                    <a:pt x="19" y="33"/>
                    <a:pt x="1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7" name="Freeform 6"/>
            <p:cNvSpPr>
              <a:spLocks noEditPoints="1"/>
            </p:cNvSpPr>
            <p:nvPr/>
          </p:nvSpPr>
          <p:spPr bwMode="auto">
            <a:xfrm>
              <a:off x="3502" y="1789"/>
              <a:ext cx="185" cy="186"/>
            </a:xfrm>
            <a:custGeom>
              <a:avLst/>
              <a:gdLst>
                <a:gd name="T0" fmla="*/ 2 w 62"/>
                <a:gd name="T1" fmla="*/ 19 h 62"/>
                <a:gd name="T2" fmla="*/ 0 w 62"/>
                <a:gd name="T3" fmla="*/ 31 h 62"/>
                <a:gd name="T4" fmla="*/ 2 w 62"/>
                <a:gd name="T5" fmla="*/ 44 h 62"/>
                <a:gd name="T6" fmla="*/ 9 w 62"/>
                <a:gd name="T7" fmla="*/ 53 h 62"/>
                <a:gd name="T8" fmla="*/ 19 w 62"/>
                <a:gd name="T9" fmla="*/ 60 h 62"/>
                <a:gd name="T10" fmla="*/ 31 w 62"/>
                <a:gd name="T11" fmla="*/ 62 h 62"/>
                <a:gd name="T12" fmla="*/ 43 w 62"/>
                <a:gd name="T13" fmla="*/ 60 h 62"/>
                <a:gd name="T14" fmla="*/ 53 w 62"/>
                <a:gd name="T15" fmla="*/ 53 h 62"/>
                <a:gd name="T16" fmla="*/ 60 w 62"/>
                <a:gd name="T17" fmla="*/ 44 h 62"/>
                <a:gd name="T18" fmla="*/ 62 w 62"/>
                <a:gd name="T19" fmla="*/ 31 h 62"/>
                <a:gd name="T20" fmla="*/ 60 w 62"/>
                <a:gd name="T21" fmla="*/ 19 h 62"/>
                <a:gd name="T22" fmla="*/ 53 w 62"/>
                <a:gd name="T23" fmla="*/ 9 h 62"/>
                <a:gd name="T24" fmla="*/ 43 w 62"/>
                <a:gd name="T25" fmla="*/ 2 h 62"/>
                <a:gd name="T26" fmla="*/ 31 w 62"/>
                <a:gd name="T27" fmla="*/ 0 h 62"/>
                <a:gd name="T28" fmla="*/ 19 w 62"/>
                <a:gd name="T29" fmla="*/ 2 h 62"/>
                <a:gd name="T30" fmla="*/ 9 w 62"/>
                <a:gd name="T31" fmla="*/ 9 h 62"/>
                <a:gd name="T32" fmla="*/ 2 w 62"/>
                <a:gd name="T33" fmla="*/ 19 h 62"/>
                <a:gd name="T34" fmla="*/ 18 w 62"/>
                <a:gd name="T35" fmla="*/ 31 h 62"/>
                <a:gd name="T36" fmla="*/ 19 w 62"/>
                <a:gd name="T37" fmla="*/ 26 h 62"/>
                <a:gd name="T38" fmla="*/ 22 w 62"/>
                <a:gd name="T39" fmla="*/ 22 h 62"/>
                <a:gd name="T40" fmla="*/ 26 w 62"/>
                <a:gd name="T41" fmla="*/ 20 h 62"/>
                <a:gd name="T42" fmla="*/ 31 w 62"/>
                <a:gd name="T43" fmla="*/ 19 h 62"/>
                <a:gd name="T44" fmla="*/ 36 w 62"/>
                <a:gd name="T45" fmla="*/ 20 h 62"/>
                <a:gd name="T46" fmla="*/ 40 w 62"/>
                <a:gd name="T47" fmla="*/ 22 h 62"/>
                <a:gd name="T48" fmla="*/ 42 w 62"/>
                <a:gd name="T49" fmla="*/ 26 h 62"/>
                <a:gd name="T50" fmla="*/ 43 w 62"/>
                <a:gd name="T51" fmla="*/ 31 h 62"/>
                <a:gd name="T52" fmla="*/ 42 w 62"/>
                <a:gd name="T53" fmla="*/ 36 h 62"/>
                <a:gd name="T54" fmla="*/ 40 w 62"/>
                <a:gd name="T55" fmla="*/ 40 h 62"/>
                <a:gd name="T56" fmla="*/ 36 w 62"/>
                <a:gd name="T57" fmla="*/ 43 h 62"/>
                <a:gd name="T58" fmla="*/ 31 w 62"/>
                <a:gd name="T59" fmla="*/ 43 h 62"/>
                <a:gd name="T60" fmla="*/ 26 w 62"/>
                <a:gd name="T61" fmla="*/ 43 h 62"/>
                <a:gd name="T62" fmla="*/ 22 w 62"/>
                <a:gd name="T63" fmla="*/ 40 h 62"/>
                <a:gd name="T64" fmla="*/ 19 w 62"/>
                <a:gd name="T65" fmla="*/ 36 h 62"/>
                <a:gd name="T66" fmla="*/ 18 w 62"/>
                <a:gd name="T6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 h="62">
                  <a:moveTo>
                    <a:pt x="2" y="19"/>
                  </a:moveTo>
                  <a:cubicBezTo>
                    <a:pt x="0" y="23"/>
                    <a:pt x="0" y="27"/>
                    <a:pt x="0" y="31"/>
                  </a:cubicBezTo>
                  <a:cubicBezTo>
                    <a:pt x="0" y="36"/>
                    <a:pt x="0" y="40"/>
                    <a:pt x="2" y="44"/>
                  </a:cubicBezTo>
                  <a:cubicBezTo>
                    <a:pt x="4" y="47"/>
                    <a:pt x="6" y="51"/>
                    <a:pt x="9" y="53"/>
                  </a:cubicBezTo>
                  <a:cubicBezTo>
                    <a:pt x="12" y="56"/>
                    <a:pt x="15" y="58"/>
                    <a:pt x="19" y="60"/>
                  </a:cubicBezTo>
                  <a:cubicBezTo>
                    <a:pt x="22" y="62"/>
                    <a:pt x="27" y="62"/>
                    <a:pt x="31" y="62"/>
                  </a:cubicBezTo>
                  <a:cubicBezTo>
                    <a:pt x="35" y="62"/>
                    <a:pt x="39" y="62"/>
                    <a:pt x="43" y="60"/>
                  </a:cubicBezTo>
                  <a:cubicBezTo>
                    <a:pt x="47" y="58"/>
                    <a:pt x="50" y="56"/>
                    <a:pt x="53" y="53"/>
                  </a:cubicBezTo>
                  <a:cubicBezTo>
                    <a:pt x="56" y="51"/>
                    <a:pt x="58" y="47"/>
                    <a:pt x="60" y="44"/>
                  </a:cubicBezTo>
                  <a:cubicBezTo>
                    <a:pt x="61" y="40"/>
                    <a:pt x="62" y="36"/>
                    <a:pt x="62" y="31"/>
                  </a:cubicBezTo>
                  <a:cubicBezTo>
                    <a:pt x="62" y="27"/>
                    <a:pt x="61" y="23"/>
                    <a:pt x="60" y="19"/>
                  </a:cubicBezTo>
                  <a:cubicBezTo>
                    <a:pt x="58" y="15"/>
                    <a:pt x="56" y="12"/>
                    <a:pt x="53" y="9"/>
                  </a:cubicBezTo>
                  <a:cubicBezTo>
                    <a:pt x="50" y="6"/>
                    <a:pt x="47" y="4"/>
                    <a:pt x="43" y="2"/>
                  </a:cubicBezTo>
                  <a:cubicBezTo>
                    <a:pt x="39" y="1"/>
                    <a:pt x="35" y="0"/>
                    <a:pt x="31" y="0"/>
                  </a:cubicBezTo>
                  <a:cubicBezTo>
                    <a:pt x="27" y="0"/>
                    <a:pt x="22" y="1"/>
                    <a:pt x="19" y="2"/>
                  </a:cubicBezTo>
                  <a:cubicBezTo>
                    <a:pt x="15" y="4"/>
                    <a:pt x="12" y="6"/>
                    <a:pt x="9" y="9"/>
                  </a:cubicBezTo>
                  <a:cubicBezTo>
                    <a:pt x="6" y="12"/>
                    <a:pt x="4" y="15"/>
                    <a:pt x="2" y="19"/>
                  </a:cubicBezTo>
                  <a:close/>
                  <a:moveTo>
                    <a:pt x="18" y="31"/>
                  </a:moveTo>
                  <a:cubicBezTo>
                    <a:pt x="18" y="30"/>
                    <a:pt x="19" y="28"/>
                    <a:pt x="19" y="26"/>
                  </a:cubicBezTo>
                  <a:cubicBezTo>
                    <a:pt x="20" y="25"/>
                    <a:pt x="21" y="24"/>
                    <a:pt x="22" y="22"/>
                  </a:cubicBezTo>
                  <a:cubicBezTo>
                    <a:pt x="23" y="21"/>
                    <a:pt x="25" y="20"/>
                    <a:pt x="26" y="20"/>
                  </a:cubicBezTo>
                  <a:cubicBezTo>
                    <a:pt x="28" y="19"/>
                    <a:pt x="29" y="19"/>
                    <a:pt x="31" y="19"/>
                  </a:cubicBezTo>
                  <a:cubicBezTo>
                    <a:pt x="33" y="19"/>
                    <a:pt x="34" y="19"/>
                    <a:pt x="36" y="20"/>
                  </a:cubicBezTo>
                  <a:cubicBezTo>
                    <a:pt x="37" y="20"/>
                    <a:pt x="38" y="21"/>
                    <a:pt x="40" y="22"/>
                  </a:cubicBezTo>
                  <a:cubicBezTo>
                    <a:pt x="41" y="24"/>
                    <a:pt x="42" y="25"/>
                    <a:pt x="42" y="26"/>
                  </a:cubicBezTo>
                  <a:cubicBezTo>
                    <a:pt x="43" y="28"/>
                    <a:pt x="43" y="30"/>
                    <a:pt x="43" y="31"/>
                  </a:cubicBezTo>
                  <a:cubicBezTo>
                    <a:pt x="43" y="33"/>
                    <a:pt x="43" y="35"/>
                    <a:pt x="42" y="36"/>
                  </a:cubicBezTo>
                  <a:cubicBezTo>
                    <a:pt x="42" y="38"/>
                    <a:pt x="41" y="39"/>
                    <a:pt x="40" y="40"/>
                  </a:cubicBezTo>
                  <a:cubicBezTo>
                    <a:pt x="38" y="41"/>
                    <a:pt x="37" y="42"/>
                    <a:pt x="36" y="43"/>
                  </a:cubicBezTo>
                  <a:cubicBezTo>
                    <a:pt x="34" y="43"/>
                    <a:pt x="33" y="43"/>
                    <a:pt x="31" y="43"/>
                  </a:cubicBezTo>
                  <a:cubicBezTo>
                    <a:pt x="29" y="43"/>
                    <a:pt x="28" y="43"/>
                    <a:pt x="26" y="43"/>
                  </a:cubicBezTo>
                  <a:cubicBezTo>
                    <a:pt x="25" y="42"/>
                    <a:pt x="23" y="41"/>
                    <a:pt x="22" y="40"/>
                  </a:cubicBezTo>
                  <a:cubicBezTo>
                    <a:pt x="21" y="39"/>
                    <a:pt x="20" y="38"/>
                    <a:pt x="19" y="36"/>
                  </a:cubicBezTo>
                  <a:cubicBezTo>
                    <a:pt x="19" y="35"/>
                    <a:pt x="18" y="33"/>
                    <a:pt x="1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8" name="Freeform 7"/>
            <p:cNvSpPr>
              <a:spLocks noEditPoints="1"/>
            </p:cNvSpPr>
            <p:nvPr/>
          </p:nvSpPr>
          <p:spPr bwMode="auto">
            <a:xfrm>
              <a:off x="4567" y="1789"/>
              <a:ext cx="185" cy="186"/>
            </a:xfrm>
            <a:custGeom>
              <a:avLst/>
              <a:gdLst>
                <a:gd name="T0" fmla="*/ 2 w 62"/>
                <a:gd name="T1" fmla="*/ 19 h 62"/>
                <a:gd name="T2" fmla="*/ 0 w 62"/>
                <a:gd name="T3" fmla="*/ 31 h 62"/>
                <a:gd name="T4" fmla="*/ 2 w 62"/>
                <a:gd name="T5" fmla="*/ 44 h 62"/>
                <a:gd name="T6" fmla="*/ 9 w 62"/>
                <a:gd name="T7" fmla="*/ 53 h 62"/>
                <a:gd name="T8" fmla="*/ 19 w 62"/>
                <a:gd name="T9" fmla="*/ 60 h 62"/>
                <a:gd name="T10" fmla="*/ 31 w 62"/>
                <a:gd name="T11" fmla="*/ 62 h 62"/>
                <a:gd name="T12" fmla="*/ 43 w 62"/>
                <a:gd name="T13" fmla="*/ 60 h 62"/>
                <a:gd name="T14" fmla="*/ 53 w 62"/>
                <a:gd name="T15" fmla="*/ 53 h 62"/>
                <a:gd name="T16" fmla="*/ 60 w 62"/>
                <a:gd name="T17" fmla="*/ 44 h 62"/>
                <a:gd name="T18" fmla="*/ 62 w 62"/>
                <a:gd name="T19" fmla="*/ 31 h 62"/>
                <a:gd name="T20" fmla="*/ 60 w 62"/>
                <a:gd name="T21" fmla="*/ 19 h 62"/>
                <a:gd name="T22" fmla="*/ 53 w 62"/>
                <a:gd name="T23" fmla="*/ 9 h 62"/>
                <a:gd name="T24" fmla="*/ 43 w 62"/>
                <a:gd name="T25" fmla="*/ 2 h 62"/>
                <a:gd name="T26" fmla="*/ 31 w 62"/>
                <a:gd name="T27" fmla="*/ 0 h 62"/>
                <a:gd name="T28" fmla="*/ 19 w 62"/>
                <a:gd name="T29" fmla="*/ 2 h 62"/>
                <a:gd name="T30" fmla="*/ 9 w 62"/>
                <a:gd name="T31" fmla="*/ 9 h 62"/>
                <a:gd name="T32" fmla="*/ 2 w 62"/>
                <a:gd name="T33" fmla="*/ 19 h 62"/>
                <a:gd name="T34" fmla="*/ 19 w 62"/>
                <a:gd name="T35" fmla="*/ 31 h 62"/>
                <a:gd name="T36" fmla="*/ 20 w 62"/>
                <a:gd name="T37" fmla="*/ 26 h 62"/>
                <a:gd name="T38" fmla="*/ 22 w 62"/>
                <a:gd name="T39" fmla="*/ 22 h 62"/>
                <a:gd name="T40" fmla="*/ 26 w 62"/>
                <a:gd name="T41" fmla="*/ 20 h 62"/>
                <a:gd name="T42" fmla="*/ 31 w 62"/>
                <a:gd name="T43" fmla="*/ 19 h 62"/>
                <a:gd name="T44" fmla="*/ 36 w 62"/>
                <a:gd name="T45" fmla="*/ 20 h 62"/>
                <a:gd name="T46" fmla="*/ 40 w 62"/>
                <a:gd name="T47" fmla="*/ 22 h 62"/>
                <a:gd name="T48" fmla="*/ 42 w 62"/>
                <a:gd name="T49" fmla="*/ 26 h 62"/>
                <a:gd name="T50" fmla="*/ 43 w 62"/>
                <a:gd name="T51" fmla="*/ 31 h 62"/>
                <a:gd name="T52" fmla="*/ 42 w 62"/>
                <a:gd name="T53" fmla="*/ 36 h 62"/>
                <a:gd name="T54" fmla="*/ 40 w 62"/>
                <a:gd name="T55" fmla="*/ 40 h 62"/>
                <a:gd name="T56" fmla="*/ 36 w 62"/>
                <a:gd name="T57" fmla="*/ 43 h 62"/>
                <a:gd name="T58" fmla="*/ 31 w 62"/>
                <a:gd name="T59" fmla="*/ 43 h 62"/>
                <a:gd name="T60" fmla="*/ 26 w 62"/>
                <a:gd name="T61" fmla="*/ 43 h 62"/>
                <a:gd name="T62" fmla="*/ 22 w 62"/>
                <a:gd name="T63" fmla="*/ 40 h 62"/>
                <a:gd name="T64" fmla="*/ 20 w 62"/>
                <a:gd name="T65" fmla="*/ 36 h 62"/>
                <a:gd name="T66" fmla="*/ 19 w 62"/>
                <a:gd name="T6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 h="62">
                  <a:moveTo>
                    <a:pt x="2" y="19"/>
                  </a:moveTo>
                  <a:cubicBezTo>
                    <a:pt x="1" y="23"/>
                    <a:pt x="0" y="27"/>
                    <a:pt x="0" y="31"/>
                  </a:cubicBezTo>
                  <a:cubicBezTo>
                    <a:pt x="0" y="36"/>
                    <a:pt x="1" y="40"/>
                    <a:pt x="2" y="44"/>
                  </a:cubicBezTo>
                  <a:cubicBezTo>
                    <a:pt x="4" y="47"/>
                    <a:pt x="6" y="51"/>
                    <a:pt x="9" y="53"/>
                  </a:cubicBezTo>
                  <a:cubicBezTo>
                    <a:pt x="12" y="56"/>
                    <a:pt x="15" y="58"/>
                    <a:pt x="19" y="60"/>
                  </a:cubicBezTo>
                  <a:cubicBezTo>
                    <a:pt x="23" y="62"/>
                    <a:pt x="27" y="62"/>
                    <a:pt x="31" y="62"/>
                  </a:cubicBezTo>
                  <a:cubicBezTo>
                    <a:pt x="35" y="62"/>
                    <a:pt x="39" y="62"/>
                    <a:pt x="43" y="60"/>
                  </a:cubicBezTo>
                  <a:cubicBezTo>
                    <a:pt x="47" y="58"/>
                    <a:pt x="50" y="56"/>
                    <a:pt x="53" y="53"/>
                  </a:cubicBezTo>
                  <a:cubicBezTo>
                    <a:pt x="56" y="51"/>
                    <a:pt x="58" y="47"/>
                    <a:pt x="60" y="44"/>
                  </a:cubicBezTo>
                  <a:cubicBezTo>
                    <a:pt x="61" y="40"/>
                    <a:pt x="62" y="36"/>
                    <a:pt x="62" y="31"/>
                  </a:cubicBezTo>
                  <a:cubicBezTo>
                    <a:pt x="62" y="27"/>
                    <a:pt x="61" y="23"/>
                    <a:pt x="60" y="19"/>
                  </a:cubicBezTo>
                  <a:cubicBezTo>
                    <a:pt x="58" y="15"/>
                    <a:pt x="56" y="12"/>
                    <a:pt x="53" y="9"/>
                  </a:cubicBezTo>
                  <a:cubicBezTo>
                    <a:pt x="50" y="6"/>
                    <a:pt x="47" y="4"/>
                    <a:pt x="43" y="2"/>
                  </a:cubicBezTo>
                  <a:cubicBezTo>
                    <a:pt x="39" y="1"/>
                    <a:pt x="35" y="0"/>
                    <a:pt x="31" y="0"/>
                  </a:cubicBezTo>
                  <a:cubicBezTo>
                    <a:pt x="27" y="0"/>
                    <a:pt x="23" y="1"/>
                    <a:pt x="19" y="2"/>
                  </a:cubicBezTo>
                  <a:cubicBezTo>
                    <a:pt x="15" y="4"/>
                    <a:pt x="12" y="6"/>
                    <a:pt x="9" y="9"/>
                  </a:cubicBezTo>
                  <a:cubicBezTo>
                    <a:pt x="6" y="12"/>
                    <a:pt x="4" y="15"/>
                    <a:pt x="2" y="19"/>
                  </a:cubicBezTo>
                  <a:close/>
                  <a:moveTo>
                    <a:pt x="19" y="31"/>
                  </a:moveTo>
                  <a:cubicBezTo>
                    <a:pt x="19" y="30"/>
                    <a:pt x="19" y="28"/>
                    <a:pt x="20" y="26"/>
                  </a:cubicBezTo>
                  <a:cubicBezTo>
                    <a:pt x="20" y="25"/>
                    <a:pt x="21" y="24"/>
                    <a:pt x="22" y="22"/>
                  </a:cubicBezTo>
                  <a:cubicBezTo>
                    <a:pt x="23" y="21"/>
                    <a:pt x="25" y="20"/>
                    <a:pt x="26" y="20"/>
                  </a:cubicBezTo>
                  <a:cubicBezTo>
                    <a:pt x="28" y="19"/>
                    <a:pt x="29" y="19"/>
                    <a:pt x="31" y="19"/>
                  </a:cubicBezTo>
                  <a:cubicBezTo>
                    <a:pt x="33" y="19"/>
                    <a:pt x="34" y="19"/>
                    <a:pt x="36" y="20"/>
                  </a:cubicBezTo>
                  <a:cubicBezTo>
                    <a:pt x="37" y="20"/>
                    <a:pt x="39" y="21"/>
                    <a:pt x="40" y="22"/>
                  </a:cubicBezTo>
                  <a:cubicBezTo>
                    <a:pt x="41" y="24"/>
                    <a:pt x="42" y="25"/>
                    <a:pt x="42" y="26"/>
                  </a:cubicBezTo>
                  <a:cubicBezTo>
                    <a:pt x="43" y="28"/>
                    <a:pt x="43" y="30"/>
                    <a:pt x="43" y="31"/>
                  </a:cubicBezTo>
                  <a:cubicBezTo>
                    <a:pt x="43" y="33"/>
                    <a:pt x="43" y="35"/>
                    <a:pt x="42" y="36"/>
                  </a:cubicBezTo>
                  <a:cubicBezTo>
                    <a:pt x="42" y="38"/>
                    <a:pt x="41" y="39"/>
                    <a:pt x="40" y="40"/>
                  </a:cubicBezTo>
                  <a:cubicBezTo>
                    <a:pt x="39" y="41"/>
                    <a:pt x="37" y="42"/>
                    <a:pt x="36" y="43"/>
                  </a:cubicBezTo>
                  <a:cubicBezTo>
                    <a:pt x="34" y="43"/>
                    <a:pt x="33" y="43"/>
                    <a:pt x="31" y="43"/>
                  </a:cubicBezTo>
                  <a:cubicBezTo>
                    <a:pt x="29" y="43"/>
                    <a:pt x="28" y="43"/>
                    <a:pt x="26" y="43"/>
                  </a:cubicBezTo>
                  <a:cubicBezTo>
                    <a:pt x="25" y="42"/>
                    <a:pt x="23" y="41"/>
                    <a:pt x="22" y="40"/>
                  </a:cubicBezTo>
                  <a:cubicBezTo>
                    <a:pt x="21" y="39"/>
                    <a:pt x="20" y="38"/>
                    <a:pt x="20" y="36"/>
                  </a:cubicBezTo>
                  <a:cubicBezTo>
                    <a:pt x="19" y="35"/>
                    <a:pt x="19" y="33"/>
                    <a:pt x="1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9" name="Freeform 8"/>
            <p:cNvSpPr>
              <a:spLocks noEditPoints="1"/>
            </p:cNvSpPr>
            <p:nvPr/>
          </p:nvSpPr>
          <p:spPr bwMode="auto">
            <a:xfrm>
              <a:off x="4946" y="1789"/>
              <a:ext cx="188" cy="186"/>
            </a:xfrm>
            <a:custGeom>
              <a:avLst/>
              <a:gdLst>
                <a:gd name="T0" fmla="*/ 0 w 63"/>
                <a:gd name="T1" fmla="*/ 31 h 62"/>
                <a:gd name="T2" fmla="*/ 3 w 63"/>
                <a:gd name="T3" fmla="*/ 44 h 62"/>
                <a:gd name="T4" fmla="*/ 9 w 63"/>
                <a:gd name="T5" fmla="*/ 53 h 62"/>
                <a:gd name="T6" fmla="*/ 19 w 63"/>
                <a:gd name="T7" fmla="*/ 60 h 62"/>
                <a:gd name="T8" fmla="*/ 32 w 63"/>
                <a:gd name="T9" fmla="*/ 62 h 62"/>
                <a:gd name="T10" fmla="*/ 44 w 63"/>
                <a:gd name="T11" fmla="*/ 60 h 62"/>
                <a:gd name="T12" fmla="*/ 54 w 63"/>
                <a:gd name="T13" fmla="*/ 53 h 62"/>
                <a:gd name="T14" fmla="*/ 60 w 63"/>
                <a:gd name="T15" fmla="*/ 44 h 62"/>
                <a:gd name="T16" fmla="*/ 63 w 63"/>
                <a:gd name="T17" fmla="*/ 31 h 62"/>
                <a:gd name="T18" fmla="*/ 60 w 63"/>
                <a:gd name="T19" fmla="*/ 19 h 62"/>
                <a:gd name="T20" fmla="*/ 54 w 63"/>
                <a:gd name="T21" fmla="*/ 9 h 62"/>
                <a:gd name="T22" fmla="*/ 44 w 63"/>
                <a:gd name="T23" fmla="*/ 2 h 62"/>
                <a:gd name="T24" fmla="*/ 32 w 63"/>
                <a:gd name="T25" fmla="*/ 0 h 62"/>
                <a:gd name="T26" fmla="*/ 19 w 63"/>
                <a:gd name="T27" fmla="*/ 2 h 62"/>
                <a:gd name="T28" fmla="*/ 9 w 63"/>
                <a:gd name="T29" fmla="*/ 9 h 62"/>
                <a:gd name="T30" fmla="*/ 3 w 63"/>
                <a:gd name="T31" fmla="*/ 19 h 62"/>
                <a:gd name="T32" fmla="*/ 0 w 63"/>
                <a:gd name="T33" fmla="*/ 31 h 62"/>
                <a:gd name="T34" fmla="*/ 19 w 63"/>
                <a:gd name="T35" fmla="*/ 31 h 62"/>
                <a:gd name="T36" fmla="*/ 20 w 63"/>
                <a:gd name="T37" fmla="*/ 26 h 62"/>
                <a:gd name="T38" fmla="*/ 23 w 63"/>
                <a:gd name="T39" fmla="*/ 22 h 62"/>
                <a:gd name="T40" fmla="*/ 27 w 63"/>
                <a:gd name="T41" fmla="*/ 20 h 62"/>
                <a:gd name="T42" fmla="*/ 32 w 63"/>
                <a:gd name="T43" fmla="*/ 19 h 62"/>
                <a:gd name="T44" fmla="*/ 36 w 63"/>
                <a:gd name="T45" fmla="*/ 20 h 62"/>
                <a:gd name="T46" fmla="*/ 40 w 63"/>
                <a:gd name="T47" fmla="*/ 22 h 62"/>
                <a:gd name="T48" fmla="*/ 43 w 63"/>
                <a:gd name="T49" fmla="*/ 26 h 62"/>
                <a:gd name="T50" fmla="*/ 44 w 63"/>
                <a:gd name="T51" fmla="*/ 31 h 62"/>
                <a:gd name="T52" fmla="*/ 43 w 63"/>
                <a:gd name="T53" fmla="*/ 36 h 62"/>
                <a:gd name="T54" fmla="*/ 40 w 63"/>
                <a:gd name="T55" fmla="*/ 40 h 62"/>
                <a:gd name="T56" fmla="*/ 36 w 63"/>
                <a:gd name="T57" fmla="*/ 43 h 62"/>
                <a:gd name="T58" fmla="*/ 32 w 63"/>
                <a:gd name="T59" fmla="*/ 43 h 62"/>
                <a:gd name="T60" fmla="*/ 27 w 63"/>
                <a:gd name="T61" fmla="*/ 43 h 62"/>
                <a:gd name="T62" fmla="*/ 23 w 63"/>
                <a:gd name="T63" fmla="*/ 40 h 62"/>
                <a:gd name="T64" fmla="*/ 20 w 63"/>
                <a:gd name="T65" fmla="*/ 36 h 62"/>
                <a:gd name="T66" fmla="*/ 19 w 63"/>
                <a:gd name="T6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0" y="31"/>
                  </a:moveTo>
                  <a:cubicBezTo>
                    <a:pt x="0" y="36"/>
                    <a:pt x="1" y="40"/>
                    <a:pt x="3" y="44"/>
                  </a:cubicBezTo>
                  <a:cubicBezTo>
                    <a:pt x="4" y="47"/>
                    <a:pt x="7" y="51"/>
                    <a:pt x="9" y="53"/>
                  </a:cubicBezTo>
                  <a:cubicBezTo>
                    <a:pt x="12" y="56"/>
                    <a:pt x="16" y="58"/>
                    <a:pt x="19" y="60"/>
                  </a:cubicBezTo>
                  <a:cubicBezTo>
                    <a:pt x="23" y="62"/>
                    <a:pt x="27" y="62"/>
                    <a:pt x="32"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ubicBezTo>
                    <a:pt x="51" y="6"/>
                    <a:pt x="47" y="4"/>
                    <a:pt x="44" y="2"/>
                  </a:cubicBezTo>
                  <a:cubicBezTo>
                    <a:pt x="40" y="1"/>
                    <a:pt x="36" y="0"/>
                    <a:pt x="32" y="0"/>
                  </a:cubicBezTo>
                  <a:cubicBezTo>
                    <a:pt x="27" y="0"/>
                    <a:pt x="23" y="1"/>
                    <a:pt x="19" y="2"/>
                  </a:cubicBezTo>
                  <a:cubicBezTo>
                    <a:pt x="16" y="4"/>
                    <a:pt x="12" y="6"/>
                    <a:pt x="9" y="9"/>
                  </a:cubicBezTo>
                  <a:cubicBezTo>
                    <a:pt x="7" y="12"/>
                    <a:pt x="4" y="15"/>
                    <a:pt x="3" y="19"/>
                  </a:cubicBezTo>
                  <a:cubicBezTo>
                    <a:pt x="1" y="23"/>
                    <a:pt x="0" y="27"/>
                    <a:pt x="0" y="31"/>
                  </a:cubicBezTo>
                  <a:close/>
                  <a:moveTo>
                    <a:pt x="19" y="31"/>
                  </a:moveTo>
                  <a:cubicBezTo>
                    <a:pt x="19" y="30"/>
                    <a:pt x="20" y="28"/>
                    <a:pt x="20" y="26"/>
                  </a:cubicBezTo>
                  <a:cubicBezTo>
                    <a:pt x="21" y="25"/>
                    <a:pt x="22" y="24"/>
                    <a:pt x="23" y="22"/>
                  </a:cubicBezTo>
                  <a:cubicBezTo>
                    <a:pt x="24" y="21"/>
                    <a:pt x="25" y="20"/>
                    <a:pt x="27" y="20"/>
                  </a:cubicBezTo>
                  <a:cubicBezTo>
                    <a:pt x="28" y="19"/>
                    <a:pt x="30" y="19"/>
                    <a:pt x="32"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ubicBezTo>
                    <a:pt x="42" y="38"/>
                    <a:pt x="41" y="39"/>
                    <a:pt x="40" y="40"/>
                  </a:cubicBezTo>
                  <a:cubicBezTo>
                    <a:pt x="39" y="41"/>
                    <a:pt x="38" y="42"/>
                    <a:pt x="36" y="43"/>
                  </a:cubicBezTo>
                  <a:cubicBezTo>
                    <a:pt x="35" y="43"/>
                    <a:pt x="33" y="43"/>
                    <a:pt x="32" y="43"/>
                  </a:cubicBezTo>
                  <a:cubicBezTo>
                    <a:pt x="30" y="43"/>
                    <a:pt x="28" y="43"/>
                    <a:pt x="27" y="43"/>
                  </a:cubicBezTo>
                  <a:cubicBezTo>
                    <a:pt x="25" y="42"/>
                    <a:pt x="24" y="41"/>
                    <a:pt x="23" y="40"/>
                  </a:cubicBezTo>
                  <a:cubicBezTo>
                    <a:pt x="22" y="39"/>
                    <a:pt x="21" y="38"/>
                    <a:pt x="20" y="36"/>
                  </a:cubicBezTo>
                  <a:cubicBezTo>
                    <a:pt x="20" y="35"/>
                    <a:pt x="19" y="33"/>
                    <a:pt x="1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0" name="Freeform 9"/>
            <p:cNvSpPr>
              <a:spLocks noEditPoints="1"/>
            </p:cNvSpPr>
            <p:nvPr/>
          </p:nvSpPr>
          <p:spPr bwMode="auto">
            <a:xfrm>
              <a:off x="4430" y="1164"/>
              <a:ext cx="1333" cy="718"/>
            </a:xfrm>
            <a:custGeom>
              <a:avLst/>
              <a:gdLst>
                <a:gd name="T0" fmla="*/ 0 w 447"/>
                <a:gd name="T1" fmla="*/ 233 h 239"/>
                <a:gd name="T2" fmla="*/ 6 w 447"/>
                <a:gd name="T3" fmla="*/ 239 h 239"/>
                <a:gd name="T4" fmla="*/ 30 w 447"/>
                <a:gd name="T5" fmla="*/ 236 h 239"/>
                <a:gd name="T6" fmla="*/ 124 w 447"/>
                <a:gd name="T7" fmla="*/ 212 h 239"/>
                <a:gd name="T8" fmla="*/ 126 w 447"/>
                <a:gd name="T9" fmla="*/ 215 h 239"/>
                <a:gd name="T10" fmla="*/ 130 w 447"/>
                <a:gd name="T11" fmla="*/ 237 h 239"/>
                <a:gd name="T12" fmla="*/ 147 w 447"/>
                <a:gd name="T13" fmla="*/ 239 h 239"/>
                <a:gd name="T14" fmla="*/ 155 w 447"/>
                <a:gd name="T15" fmla="*/ 239 h 239"/>
                <a:gd name="T16" fmla="*/ 155 w 447"/>
                <a:gd name="T17" fmla="*/ 235 h 239"/>
                <a:gd name="T18" fmla="*/ 155 w 447"/>
                <a:gd name="T19" fmla="*/ 233 h 239"/>
                <a:gd name="T20" fmla="*/ 156 w 447"/>
                <a:gd name="T21" fmla="*/ 226 h 239"/>
                <a:gd name="T22" fmla="*/ 160 w 447"/>
                <a:gd name="T23" fmla="*/ 212 h 239"/>
                <a:gd name="T24" fmla="*/ 205 w 447"/>
                <a:gd name="T25" fmla="*/ 185 h 239"/>
                <a:gd name="T26" fmla="*/ 255 w 447"/>
                <a:gd name="T27" fmla="*/ 239 h 239"/>
                <a:gd name="T28" fmla="*/ 317 w 447"/>
                <a:gd name="T29" fmla="*/ 237 h 239"/>
                <a:gd name="T30" fmla="*/ 321 w 447"/>
                <a:gd name="T31" fmla="*/ 215 h 239"/>
                <a:gd name="T32" fmla="*/ 348 w 447"/>
                <a:gd name="T33" fmla="*/ 189 h 239"/>
                <a:gd name="T34" fmla="*/ 385 w 447"/>
                <a:gd name="T35" fmla="*/ 189 h 239"/>
                <a:gd name="T36" fmla="*/ 412 w 447"/>
                <a:gd name="T37" fmla="*/ 215 h 239"/>
                <a:gd name="T38" fmla="*/ 416 w 447"/>
                <a:gd name="T39" fmla="*/ 237 h 239"/>
                <a:gd name="T40" fmla="*/ 441 w 447"/>
                <a:gd name="T41" fmla="*/ 239 h 239"/>
                <a:gd name="T42" fmla="*/ 447 w 447"/>
                <a:gd name="T43" fmla="*/ 233 h 239"/>
                <a:gd name="T44" fmla="*/ 446 w 447"/>
                <a:gd name="T45" fmla="*/ 217 h 239"/>
                <a:gd name="T46" fmla="*/ 435 w 447"/>
                <a:gd name="T47" fmla="*/ 208 h 239"/>
                <a:gd name="T48" fmla="*/ 435 w 447"/>
                <a:gd name="T49" fmla="*/ 137 h 239"/>
                <a:gd name="T50" fmla="*/ 433 w 447"/>
                <a:gd name="T51" fmla="*/ 130 h 239"/>
                <a:gd name="T52" fmla="*/ 381 w 447"/>
                <a:gd name="T53" fmla="*/ 68 h 239"/>
                <a:gd name="T54" fmla="*/ 360 w 447"/>
                <a:gd name="T55" fmla="*/ 66 h 239"/>
                <a:gd name="T56" fmla="*/ 304 w 447"/>
                <a:gd name="T57" fmla="*/ 66 h 239"/>
                <a:gd name="T58" fmla="*/ 297 w 447"/>
                <a:gd name="T59" fmla="*/ 38 h 239"/>
                <a:gd name="T60" fmla="*/ 260 w 447"/>
                <a:gd name="T61" fmla="*/ 5 h 239"/>
                <a:gd name="T62" fmla="*/ 239 w 447"/>
                <a:gd name="T63" fmla="*/ 84 h 239"/>
                <a:gd name="T64" fmla="*/ 239 w 447"/>
                <a:gd name="T65" fmla="*/ 115 h 239"/>
                <a:gd name="T66" fmla="*/ 239 w 447"/>
                <a:gd name="T67" fmla="*/ 173 h 239"/>
                <a:gd name="T68" fmla="*/ 205 w 447"/>
                <a:gd name="T69" fmla="*/ 162 h 239"/>
                <a:gd name="T70" fmla="*/ 140 w 447"/>
                <a:gd name="T71" fmla="*/ 179 h 239"/>
                <a:gd name="T72" fmla="*/ 121 w 447"/>
                <a:gd name="T73" fmla="*/ 179 h 239"/>
                <a:gd name="T74" fmla="*/ 81 w 447"/>
                <a:gd name="T75" fmla="*/ 162 h 239"/>
                <a:gd name="T76" fmla="*/ 40 w 447"/>
                <a:gd name="T77" fmla="*/ 179 h 239"/>
                <a:gd name="T78" fmla="*/ 13 w 447"/>
                <a:gd name="T79" fmla="*/ 186 h 239"/>
                <a:gd name="T80" fmla="*/ 6 w 447"/>
                <a:gd name="T81" fmla="*/ 215 h 239"/>
                <a:gd name="T82" fmla="*/ 2 w 447"/>
                <a:gd name="T83" fmla="*/ 217 h 239"/>
                <a:gd name="T84" fmla="*/ 297 w 447"/>
                <a:gd name="T85" fmla="*/ 84 h 239"/>
                <a:gd name="T86" fmla="*/ 369 w 447"/>
                <a:gd name="T87" fmla="*/ 77 h 239"/>
                <a:gd name="T88" fmla="*/ 398 w 447"/>
                <a:gd name="T89" fmla="*/ 109 h 239"/>
                <a:gd name="T90" fmla="*/ 409 w 447"/>
                <a:gd name="T91" fmla="*/ 123 h 239"/>
                <a:gd name="T92" fmla="*/ 415 w 447"/>
                <a:gd name="T93" fmla="*/ 131 h 239"/>
                <a:gd name="T94" fmla="*/ 415 w 447"/>
                <a:gd name="T95" fmla="*/ 138 h 239"/>
                <a:gd name="T96" fmla="*/ 304 w 447"/>
                <a:gd name="T97" fmla="*/ 140 h 239"/>
                <a:gd name="T98" fmla="*/ 297 w 447"/>
                <a:gd name="T99" fmla="*/ 8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7" h="239">
                  <a:moveTo>
                    <a:pt x="0" y="221"/>
                  </a:moveTo>
                  <a:cubicBezTo>
                    <a:pt x="0" y="233"/>
                    <a:pt x="0" y="233"/>
                    <a:pt x="0" y="233"/>
                  </a:cubicBezTo>
                  <a:cubicBezTo>
                    <a:pt x="0" y="235"/>
                    <a:pt x="0" y="236"/>
                    <a:pt x="2" y="237"/>
                  </a:cubicBezTo>
                  <a:cubicBezTo>
                    <a:pt x="3" y="239"/>
                    <a:pt x="4" y="239"/>
                    <a:pt x="6" y="239"/>
                  </a:cubicBezTo>
                  <a:cubicBezTo>
                    <a:pt x="31" y="239"/>
                    <a:pt x="31" y="239"/>
                    <a:pt x="31" y="239"/>
                  </a:cubicBezTo>
                  <a:cubicBezTo>
                    <a:pt x="31" y="238"/>
                    <a:pt x="30" y="237"/>
                    <a:pt x="30" y="236"/>
                  </a:cubicBezTo>
                  <a:cubicBezTo>
                    <a:pt x="30" y="208"/>
                    <a:pt x="53" y="186"/>
                    <a:pt x="80" y="186"/>
                  </a:cubicBezTo>
                  <a:cubicBezTo>
                    <a:pt x="99" y="186"/>
                    <a:pt x="116" y="196"/>
                    <a:pt x="124" y="212"/>
                  </a:cubicBezTo>
                  <a:cubicBezTo>
                    <a:pt x="124" y="212"/>
                    <a:pt x="124" y="212"/>
                    <a:pt x="124" y="212"/>
                  </a:cubicBezTo>
                  <a:cubicBezTo>
                    <a:pt x="125" y="213"/>
                    <a:pt x="126" y="214"/>
                    <a:pt x="126" y="215"/>
                  </a:cubicBezTo>
                  <a:cubicBezTo>
                    <a:pt x="129" y="221"/>
                    <a:pt x="130" y="227"/>
                    <a:pt x="130" y="234"/>
                  </a:cubicBezTo>
                  <a:cubicBezTo>
                    <a:pt x="130" y="235"/>
                    <a:pt x="130" y="236"/>
                    <a:pt x="130" y="237"/>
                  </a:cubicBezTo>
                  <a:cubicBezTo>
                    <a:pt x="130" y="237"/>
                    <a:pt x="130" y="238"/>
                    <a:pt x="130" y="239"/>
                  </a:cubicBezTo>
                  <a:cubicBezTo>
                    <a:pt x="147" y="239"/>
                    <a:pt x="147" y="239"/>
                    <a:pt x="147" y="239"/>
                  </a:cubicBezTo>
                  <a:cubicBezTo>
                    <a:pt x="148" y="239"/>
                    <a:pt x="148" y="239"/>
                    <a:pt x="148" y="239"/>
                  </a:cubicBezTo>
                  <a:cubicBezTo>
                    <a:pt x="155" y="239"/>
                    <a:pt x="155" y="239"/>
                    <a:pt x="155" y="239"/>
                  </a:cubicBezTo>
                  <a:cubicBezTo>
                    <a:pt x="155" y="238"/>
                    <a:pt x="155" y="237"/>
                    <a:pt x="155" y="235"/>
                  </a:cubicBezTo>
                  <a:cubicBezTo>
                    <a:pt x="155" y="235"/>
                    <a:pt x="155" y="235"/>
                    <a:pt x="155" y="235"/>
                  </a:cubicBezTo>
                  <a:cubicBezTo>
                    <a:pt x="155" y="235"/>
                    <a:pt x="155" y="235"/>
                    <a:pt x="155" y="235"/>
                  </a:cubicBezTo>
                  <a:cubicBezTo>
                    <a:pt x="155" y="234"/>
                    <a:pt x="155" y="234"/>
                    <a:pt x="155" y="233"/>
                  </a:cubicBezTo>
                  <a:cubicBezTo>
                    <a:pt x="155" y="232"/>
                    <a:pt x="155" y="231"/>
                    <a:pt x="155" y="230"/>
                  </a:cubicBezTo>
                  <a:cubicBezTo>
                    <a:pt x="155" y="228"/>
                    <a:pt x="155" y="227"/>
                    <a:pt x="156" y="226"/>
                  </a:cubicBezTo>
                  <a:cubicBezTo>
                    <a:pt x="156" y="226"/>
                    <a:pt x="156" y="225"/>
                    <a:pt x="156" y="225"/>
                  </a:cubicBezTo>
                  <a:cubicBezTo>
                    <a:pt x="157" y="220"/>
                    <a:pt x="158" y="216"/>
                    <a:pt x="160" y="212"/>
                  </a:cubicBezTo>
                  <a:cubicBezTo>
                    <a:pt x="161" y="212"/>
                    <a:pt x="161" y="212"/>
                    <a:pt x="161" y="212"/>
                  </a:cubicBezTo>
                  <a:cubicBezTo>
                    <a:pt x="169" y="196"/>
                    <a:pt x="186" y="185"/>
                    <a:pt x="205" y="185"/>
                  </a:cubicBezTo>
                  <a:cubicBezTo>
                    <a:pt x="233" y="185"/>
                    <a:pt x="255" y="208"/>
                    <a:pt x="255" y="235"/>
                  </a:cubicBezTo>
                  <a:cubicBezTo>
                    <a:pt x="255" y="237"/>
                    <a:pt x="255" y="238"/>
                    <a:pt x="255" y="239"/>
                  </a:cubicBezTo>
                  <a:cubicBezTo>
                    <a:pt x="317" y="239"/>
                    <a:pt x="317" y="239"/>
                    <a:pt x="317" y="239"/>
                  </a:cubicBezTo>
                  <a:cubicBezTo>
                    <a:pt x="317" y="238"/>
                    <a:pt x="317" y="238"/>
                    <a:pt x="317" y="237"/>
                  </a:cubicBezTo>
                  <a:cubicBezTo>
                    <a:pt x="317" y="236"/>
                    <a:pt x="317" y="235"/>
                    <a:pt x="317" y="234"/>
                  </a:cubicBezTo>
                  <a:cubicBezTo>
                    <a:pt x="317" y="228"/>
                    <a:pt x="318" y="221"/>
                    <a:pt x="321" y="215"/>
                  </a:cubicBezTo>
                  <a:cubicBezTo>
                    <a:pt x="324" y="209"/>
                    <a:pt x="327" y="204"/>
                    <a:pt x="332" y="200"/>
                  </a:cubicBezTo>
                  <a:cubicBezTo>
                    <a:pt x="336" y="195"/>
                    <a:pt x="342" y="192"/>
                    <a:pt x="348" y="189"/>
                  </a:cubicBezTo>
                  <a:cubicBezTo>
                    <a:pt x="354" y="187"/>
                    <a:pt x="360" y="186"/>
                    <a:pt x="367" y="186"/>
                  </a:cubicBezTo>
                  <a:cubicBezTo>
                    <a:pt x="373" y="186"/>
                    <a:pt x="379" y="187"/>
                    <a:pt x="385" y="189"/>
                  </a:cubicBezTo>
                  <a:cubicBezTo>
                    <a:pt x="391" y="192"/>
                    <a:pt x="397" y="195"/>
                    <a:pt x="401" y="200"/>
                  </a:cubicBezTo>
                  <a:cubicBezTo>
                    <a:pt x="406" y="204"/>
                    <a:pt x="409" y="209"/>
                    <a:pt x="412" y="215"/>
                  </a:cubicBezTo>
                  <a:cubicBezTo>
                    <a:pt x="415" y="221"/>
                    <a:pt x="416" y="228"/>
                    <a:pt x="416" y="234"/>
                  </a:cubicBezTo>
                  <a:cubicBezTo>
                    <a:pt x="416" y="235"/>
                    <a:pt x="416" y="236"/>
                    <a:pt x="416" y="237"/>
                  </a:cubicBezTo>
                  <a:cubicBezTo>
                    <a:pt x="416" y="238"/>
                    <a:pt x="416" y="238"/>
                    <a:pt x="416" y="239"/>
                  </a:cubicBezTo>
                  <a:cubicBezTo>
                    <a:pt x="441" y="239"/>
                    <a:pt x="441" y="239"/>
                    <a:pt x="441" y="239"/>
                  </a:cubicBezTo>
                  <a:cubicBezTo>
                    <a:pt x="443" y="239"/>
                    <a:pt x="444" y="239"/>
                    <a:pt x="446" y="237"/>
                  </a:cubicBezTo>
                  <a:cubicBezTo>
                    <a:pt x="447" y="236"/>
                    <a:pt x="447" y="235"/>
                    <a:pt x="447" y="233"/>
                  </a:cubicBezTo>
                  <a:cubicBezTo>
                    <a:pt x="447" y="221"/>
                    <a:pt x="447" y="221"/>
                    <a:pt x="447" y="221"/>
                  </a:cubicBezTo>
                  <a:cubicBezTo>
                    <a:pt x="447" y="219"/>
                    <a:pt x="447" y="218"/>
                    <a:pt x="446" y="217"/>
                  </a:cubicBezTo>
                  <a:cubicBezTo>
                    <a:pt x="444" y="215"/>
                    <a:pt x="443" y="215"/>
                    <a:pt x="441" y="215"/>
                  </a:cubicBezTo>
                  <a:cubicBezTo>
                    <a:pt x="438" y="215"/>
                    <a:pt x="435" y="212"/>
                    <a:pt x="435" y="208"/>
                  </a:cubicBezTo>
                  <a:cubicBezTo>
                    <a:pt x="435" y="142"/>
                    <a:pt x="435" y="142"/>
                    <a:pt x="435" y="142"/>
                  </a:cubicBezTo>
                  <a:cubicBezTo>
                    <a:pt x="435" y="140"/>
                    <a:pt x="435" y="139"/>
                    <a:pt x="435" y="137"/>
                  </a:cubicBezTo>
                  <a:cubicBezTo>
                    <a:pt x="435" y="136"/>
                    <a:pt x="434" y="135"/>
                    <a:pt x="434" y="133"/>
                  </a:cubicBezTo>
                  <a:cubicBezTo>
                    <a:pt x="434" y="132"/>
                    <a:pt x="433" y="131"/>
                    <a:pt x="433" y="130"/>
                  </a:cubicBezTo>
                  <a:cubicBezTo>
                    <a:pt x="432" y="129"/>
                    <a:pt x="431" y="127"/>
                    <a:pt x="430" y="126"/>
                  </a:cubicBezTo>
                  <a:cubicBezTo>
                    <a:pt x="381" y="68"/>
                    <a:pt x="381" y="68"/>
                    <a:pt x="381" y="68"/>
                  </a:cubicBezTo>
                  <a:cubicBezTo>
                    <a:pt x="380" y="66"/>
                    <a:pt x="378" y="66"/>
                    <a:pt x="376" y="66"/>
                  </a:cubicBezTo>
                  <a:cubicBezTo>
                    <a:pt x="360" y="66"/>
                    <a:pt x="360" y="66"/>
                    <a:pt x="360" y="66"/>
                  </a:cubicBezTo>
                  <a:cubicBezTo>
                    <a:pt x="323" y="66"/>
                    <a:pt x="323" y="66"/>
                    <a:pt x="323" y="66"/>
                  </a:cubicBezTo>
                  <a:cubicBezTo>
                    <a:pt x="304" y="66"/>
                    <a:pt x="304" y="66"/>
                    <a:pt x="304" y="66"/>
                  </a:cubicBezTo>
                  <a:cubicBezTo>
                    <a:pt x="300" y="66"/>
                    <a:pt x="297" y="63"/>
                    <a:pt x="297" y="59"/>
                  </a:cubicBezTo>
                  <a:cubicBezTo>
                    <a:pt x="297" y="38"/>
                    <a:pt x="297" y="38"/>
                    <a:pt x="297" y="38"/>
                  </a:cubicBezTo>
                  <a:cubicBezTo>
                    <a:pt x="297" y="29"/>
                    <a:pt x="293" y="22"/>
                    <a:pt x="287" y="19"/>
                  </a:cubicBezTo>
                  <a:cubicBezTo>
                    <a:pt x="260" y="5"/>
                    <a:pt x="260" y="5"/>
                    <a:pt x="260" y="5"/>
                  </a:cubicBezTo>
                  <a:cubicBezTo>
                    <a:pt x="250" y="0"/>
                    <a:pt x="239" y="10"/>
                    <a:pt x="239" y="24"/>
                  </a:cubicBezTo>
                  <a:cubicBezTo>
                    <a:pt x="239" y="84"/>
                    <a:pt x="239" y="84"/>
                    <a:pt x="239" y="84"/>
                  </a:cubicBezTo>
                  <a:cubicBezTo>
                    <a:pt x="239" y="86"/>
                    <a:pt x="239" y="87"/>
                    <a:pt x="239" y="88"/>
                  </a:cubicBezTo>
                  <a:cubicBezTo>
                    <a:pt x="239" y="115"/>
                    <a:pt x="239" y="115"/>
                    <a:pt x="239" y="115"/>
                  </a:cubicBezTo>
                  <a:cubicBezTo>
                    <a:pt x="239" y="127"/>
                    <a:pt x="239" y="127"/>
                    <a:pt x="239" y="127"/>
                  </a:cubicBezTo>
                  <a:cubicBezTo>
                    <a:pt x="239" y="173"/>
                    <a:pt x="239" y="173"/>
                    <a:pt x="239" y="173"/>
                  </a:cubicBezTo>
                  <a:cubicBezTo>
                    <a:pt x="239" y="173"/>
                    <a:pt x="239" y="174"/>
                    <a:pt x="239" y="175"/>
                  </a:cubicBezTo>
                  <a:cubicBezTo>
                    <a:pt x="230" y="167"/>
                    <a:pt x="218" y="162"/>
                    <a:pt x="205" y="162"/>
                  </a:cubicBezTo>
                  <a:cubicBezTo>
                    <a:pt x="190" y="162"/>
                    <a:pt x="176" y="169"/>
                    <a:pt x="167" y="179"/>
                  </a:cubicBezTo>
                  <a:cubicBezTo>
                    <a:pt x="140" y="179"/>
                    <a:pt x="140" y="179"/>
                    <a:pt x="140" y="179"/>
                  </a:cubicBezTo>
                  <a:cubicBezTo>
                    <a:pt x="140" y="179"/>
                    <a:pt x="140" y="179"/>
                    <a:pt x="140" y="179"/>
                  </a:cubicBezTo>
                  <a:cubicBezTo>
                    <a:pt x="121" y="179"/>
                    <a:pt x="121" y="179"/>
                    <a:pt x="121" y="179"/>
                  </a:cubicBezTo>
                  <a:cubicBezTo>
                    <a:pt x="119" y="179"/>
                    <a:pt x="118" y="178"/>
                    <a:pt x="116" y="177"/>
                  </a:cubicBezTo>
                  <a:cubicBezTo>
                    <a:pt x="107" y="168"/>
                    <a:pt x="95" y="162"/>
                    <a:pt x="81" y="162"/>
                  </a:cubicBezTo>
                  <a:cubicBezTo>
                    <a:pt x="67" y="162"/>
                    <a:pt x="54" y="168"/>
                    <a:pt x="45" y="177"/>
                  </a:cubicBezTo>
                  <a:cubicBezTo>
                    <a:pt x="44" y="178"/>
                    <a:pt x="42" y="179"/>
                    <a:pt x="40" y="179"/>
                  </a:cubicBezTo>
                  <a:cubicBezTo>
                    <a:pt x="20" y="179"/>
                    <a:pt x="20" y="179"/>
                    <a:pt x="20" y="179"/>
                  </a:cubicBezTo>
                  <a:cubicBezTo>
                    <a:pt x="16" y="179"/>
                    <a:pt x="13" y="182"/>
                    <a:pt x="13" y="186"/>
                  </a:cubicBezTo>
                  <a:cubicBezTo>
                    <a:pt x="13" y="208"/>
                    <a:pt x="13" y="208"/>
                    <a:pt x="13" y="208"/>
                  </a:cubicBezTo>
                  <a:cubicBezTo>
                    <a:pt x="13" y="212"/>
                    <a:pt x="10" y="215"/>
                    <a:pt x="6" y="215"/>
                  </a:cubicBezTo>
                  <a:cubicBezTo>
                    <a:pt x="6" y="215"/>
                    <a:pt x="6" y="215"/>
                    <a:pt x="6" y="215"/>
                  </a:cubicBezTo>
                  <a:cubicBezTo>
                    <a:pt x="4" y="215"/>
                    <a:pt x="3" y="215"/>
                    <a:pt x="2" y="217"/>
                  </a:cubicBezTo>
                  <a:cubicBezTo>
                    <a:pt x="0" y="218"/>
                    <a:pt x="0" y="219"/>
                    <a:pt x="0" y="221"/>
                  </a:cubicBezTo>
                  <a:close/>
                  <a:moveTo>
                    <a:pt x="297" y="84"/>
                  </a:moveTo>
                  <a:cubicBezTo>
                    <a:pt x="297" y="80"/>
                    <a:pt x="300" y="77"/>
                    <a:pt x="304" y="77"/>
                  </a:cubicBezTo>
                  <a:cubicBezTo>
                    <a:pt x="369" y="77"/>
                    <a:pt x="369" y="77"/>
                    <a:pt x="369" y="77"/>
                  </a:cubicBezTo>
                  <a:cubicBezTo>
                    <a:pt x="371" y="77"/>
                    <a:pt x="373" y="78"/>
                    <a:pt x="375" y="80"/>
                  </a:cubicBezTo>
                  <a:cubicBezTo>
                    <a:pt x="381" y="88"/>
                    <a:pt x="394" y="104"/>
                    <a:pt x="398" y="109"/>
                  </a:cubicBezTo>
                  <a:cubicBezTo>
                    <a:pt x="400" y="111"/>
                    <a:pt x="402" y="114"/>
                    <a:pt x="404" y="116"/>
                  </a:cubicBezTo>
                  <a:cubicBezTo>
                    <a:pt x="406" y="119"/>
                    <a:pt x="407" y="121"/>
                    <a:pt x="409" y="123"/>
                  </a:cubicBezTo>
                  <a:cubicBezTo>
                    <a:pt x="411" y="125"/>
                    <a:pt x="412" y="127"/>
                    <a:pt x="413" y="128"/>
                  </a:cubicBezTo>
                  <a:cubicBezTo>
                    <a:pt x="414" y="130"/>
                    <a:pt x="415" y="130"/>
                    <a:pt x="415" y="131"/>
                  </a:cubicBezTo>
                  <a:cubicBezTo>
                    <a:pt x="416" y="132"/>
                    <a:pt x="416" y="133"/>
                    <a:pt x="416" y="135"/>
                  </a:cubicBezTo>
                  <a:cubicBezTo>
                    <a:pt x="416" y="136"/>
                    <a:pt x="416" y="137"/>
                    <a:pt x="415" y="138"/>
                  </a:cubicBezTo>
                  <a:cubicBezTo>
                    <a:pt x="415" y="139"/>
                    <a:pt x="413" y="140"/>
                    <a:pt x="412" y="140"/>
                  </a:cubicBezTo>
                  <a:cubicBezTo>
                    <a:pt x="304" y="140"/>
                    <a:pt x="304" y="140"/>
                    <a:pt x="304" y="140"/>
                  </a:cubicBezTo>
                  <a:cubicBezTo>
                    <a:pt x="300" y="140"/>
                    <a:pt x="297" y="137"/>
                    <a:pt x="297" y="133"/>
                  </a:cubicBezTo>
                  <a:lnTo>
                    <a:pt x="297"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1" name="Freeform 10"/>
            <p:cNvSpPr>
              <a:spLocks/>
            </p:cNvSpPr>
            <p:nvPr/>
          </p:nvSpPr>
          <p:spPr bwMode="auto">
            <a:xfrm>
              <a:off x="3359" y="1071"/>
              <a:ext cx="1742" cy="811"/>
            </a:xfrm>
            <a:custGeom>
              <a:avLst/>
              <a:gdLst>
                <a:gd name="T0" fmla="*/ 131 w 584"/>
                <a:gd name="T1" fmla="*/ 270 h 270"/>
                <a:gd name="T2" fmla="*/ 131 w 584"/>
                <a:gd name="T3" fmla="*/ 268 h 270"/>
                <a:gd name="T4" fmla="*/ 131 w 584"/>
                <a:gd name="T5" fmla="*/ 265 h 270"/>
                <a:gd name="T6" fmla="*/ 127 w 584"/>
                <a:gd name="T7" fmla="*/ 246 h 270"/>
                <a:gd name="T8" fmla="*/ 125 w 584"/>
                <a:gd name="T9" fmla="*/ 243 h 270"/>
                <a:gd name="T10" fmla="*/ 125 w 584"/>
                <a:gd name="T11" fmla="*/ 243 h 270"/>
                <a:gd name="T12" fmla="*/ 81 w 584"/>
                <a:gd name="T13" fmla="*/ 217 h 270"/>
                <a:gd name="T14" fmla="*/ 31 w 584"/>
                <a:gd name="T15" fmla="*/ 267 h 270"/>
                <a:gd name="T16" fmla="*/ 31 w 584"/>
                <a:gd name="T17" fmla="*/ 270 h 270"/>
                <a:gd name="T18" fmla="*/ 6 w 584"/>
                <a:gd name="T19" fmla="*/ 270 h 270"/>
                <a:gd name="T20" fmla="*/ 2 w 584"/>
                <a:gd name="T21" fmla="*/ 268 h 270"/>
                <a:gd name="T22" fmla="*/ 0 w 584"/>
                <a:gd name="T23" fmla="*/ 264 h 270"/>
                <a:gd name="T24" fmla="*/ 0 w 584"/>
                <a:gd name="T25" fmla="*/ 252 h 270"/>
                <a:gd name="T26" fmla="*/ 2 w 584"/>
                <a:gd name="T27" fmla="*/ 248 h 270"/>
                <a:gd name="T28" fmla="*/ 6 w 584"/>
                <a:gd name="T29" fmla="*/ 246 h 270"/>
                <a:gd name="T30" fmla="*/ 6 w 584"/>
                <a:gd name="T31" fmla="*/ 246 h 270"/>
                <a:gd name="T32" fmla="*/ 13 w 584"/>
                <a:gd name="T33" fmla="*/ 239 h 270"/>
                <a:gd name="T34" fmla="*/ 14 w 584"/>
                <a:gd name="T35" fmla="*/ 217 h 270"/>
                <a:gd name="T36" fmla="*/ 20 w 584"/>
                <a:gd name="T37" fmla="*/ 210 h 270"/>
                <a:gd name="T38" fmla="*/ 31 w 584"/>
                <a:gd name="T39" fmla="*/ 210 h 270"/>
                <a:gd name="T40" fmla="*/ 31 w 584"/>
                <a:gd name="T41" fmla="*/ 171 h 270"/>
                <a:gd name="T42" fmla="*/ 31 w 584"/>
                <a:gd name="T43" fmla="*/ 171 h 270"/>
                <a:gd name="T44" fmla="*/ 31 w 584"/>
                <a:gd name="T45" fmla="*/ 0 h 270"/>
                <a:gd name="T46" fmla="*/ 584 w 584"/>
                <a:gd name="T47" fmla="*/ 0 h 270"/>
                <a:gd name="T48" fmla="*/ 584 w 584"/>
                <a:gd name="T49" fmla="*/ 169 h 270"/>
                <a:gd name="T50" fmla="*/ 584 w 584"/>
                <a:gd name="T51" fmla="*/ 171 h 270"/>
                <a:gd name="T52" fmla="*/ 584 w 584"/>
                <a:gd name="T53" fmla="*/ 173 h 270"/>
                <a:gd name="T54" fmla="*/ 584 w 584"/>
                <a:gd name="T55" fmla="*/ 171 h 270"/>
                <a:gd name="T56" fmla="*/ 584 w 584"/>
                <a:gd name="T57" fmla="*/ 171 h 270"/>
                <a:gd name="T58" fmla="*/ 584 w 584"/>
                <a:gd name="T59" fmla="*/ 171 h 270"/>
                <a:gd name="T60" fmla="*/ 584 w 584"/>
                <a:gd name="T61" fmla="*/ 173 h 270"/>
                <a:gd name="T62" fmla="*/ 583 w 584"/>
                <a:gd name="T63" fmla="*/ 174 h 270"/>
                <a:gd name="T64" fmla="*/ 570 w 584"/>
                <a:gd name="T65" fmla="*/ 183 h 270"/>
                <a:gd name="T66" fmla="*/ 564 w 584"/>
                <a:gd name="T67" fmla="*/ 182 h 270"/>
                <a:gd name="T68" fmla="*/ 540 w 584"/>
                <a:gd name="T69" fmla="*/ 189 h 270"/>
                <a:gd name="T70" fmla="*/ 534 w 584"/>
                <a:gd name="T71" fmla="*/ 190 h 270"/>
                <a:gd name="T72" fmla="*/ 469 w 584"/>
                <a:gd name="T73" fmla="*/ 190 h 270"/>
                <a:gd name="T74" fmla="*/ 463 w 584"/>
                <a:gd name="T75" fmla="*/ 189 h 270"/>
                <a:gd name="T76" fmla="*/ 440 w 584"/>
                <a:gd name="T77" fmla="*/ 183 h 270"/>
                <a:gd name="T78" fmla="*/ 416 w 584"/>
                <a:gd name="T79" fmla="*/ 189 h 270"/>
                <a:gd name="T80" fmla="*/ 410 w 584"/>
                <a:gd name="T81" fmla="*/ 190 h 270"/>
                <a:gd name="T82" fmla="*/ 366 w 584"/>
                <a:gd name="T83" fmla="*/ 190 h 270"/>
                <a:gd name="T84" fmla="*/ 355 w 584"/>
                <a:gd name="T85" fmla="*/ 196 h 270"/>
                <a:gd name="T86" fmla="*/ 307 w 584"/>
                <a:gd name="T8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4" h="270">
                  <a:moveTo>
                    <a:pt x="131" y="270"/>
                  </a:moveTo>
                  <a:cubicBezTo>
                    <a:pt x="131" y="269"/>
                    <a:pt x="131" y="268"/>
                    <a:pt x="131" y="268"/>
                  </a:cubicBezTo>
                  <a:cubicBezTo>
                    <a:pt x="131" y="267"/>
                    <a:pt x="131" y="266"/>
                    <a:pt x="131" y="265"/>
                  </a:cubicBezTo>
                  <a:cubicBezTo>
                    <a:pt x="131" y="258"/>
                    <a:pt x="129" y="252"/>
                    <a:pt x="127" y="246"/>
                  </a:cubicBezTo>
                  <a:cubicBezTo>
                    <a:pt x="126" y="245"/>
                    <a:pt x="126" y="244"/>
                    <a:pt x="125" y="243"/>
                  </a:cubicBezTo>
                  <a:cubicBezTo>
                    <a:pt x="125" y="243"/>
                    <a:pt x="125" y="243"/>
                    <a:pt x="125" y="243"/>
                  </a:cubicBezTo>
                  <a:cubicBezTo>
                    <a:pt x="116" y="227"/>
                    <a:pt x="100" y="217"/>
                    <a:pt x="81" y="217"/>
                  </a:cubicBezTo>
                  <a:cubicBezTo>
                    <a:pt x="53" y="217"/>
                    <a:pt x="31" y="239"/>
                    <a:pt x="31" y="267"/>
                  </a:cubicBezTo>
                  <a:cubicBezTo>
                    <a:pt x="31" y="268"/>
                    <a:pt x="31" y="269"/>
                    <a:pt x="31" y="270"/>
                  </a:cubicBezTo>
                  <a:cubicBezTo>
                    <a:pt x="6" y="270"/>
                    <a:pt x="6" y="270"/>
                    <a:pt x="6" y="270"/>
                  </a:cubicBezTo>
                  <a:cubicBezTo>
                    <a:pt x="5" y="270"/>
                    <a:pt x="3" y="270"/>
                    <a:pt x="2" y="268"/>
                  </a:cubicBezTo>
                  <a:cubicBezTo>
                    <a:pt x="1" y="267"/>
                    <a:pt x="0" y="266"/>
                    <a:pt x="0" y="264"/>
                  </a:cubicBezTo>
                  <a:cubicBezTo>
                    <a:pt x="0" y="252"/>
                    <a:pt x="0" y="252"/>
                    <a:pt x="0" y="252"/>
                  </a:cubicBezTo>
                  <a:cubicBezTo>
                    <a:pt x="0" y="250"/>
                    <a:pt x="1" y="249"/>
                    <a:pt x="2" y="248"/>
                  </a:cubicBezTo>
                  <a:cubicBezTo>
                    <a:pt x="3" y="246"/>
                    <a:pt x="5" y="246"/>
                    <a:pt x="6" y="246"/>
                  </a:cubicBezTo>
                  <a:cubicBezTo>
                    <a:pt x="6" y="246"/>
                    <a:pt x="6" y="246"/>
                    <a:pt x="6" y="246"/>
                  </a:cubicBezTo>
                  <a:cubicBezTo>
                    <a:pt x="10" y="246"/>
                    <a:pt x="13" y="243"/>
                    <a:pt x="13" y="239"/>
                  </a:cubicBezTo>
                  <a:cubicBezTo>
                    <a:pt x="14" y="217"/>
                    <a:pt x="14" y="217"/>
                    <a:pt x="14" y="217"/>
                  </a:cubicBezTo>
                  <a:cubicBezTo>
                    <a:pt x="14" y="213"/>
                    <a:pt x="17" y="210"/>
                    <a:pt x="20" y="210"/>
                  </a:cubicBezTo>
                  <a:cubicBezTo>
                    <a:pt x="31" y="210"/>
                    <a:pt x="31" y="210"/>
                    <a:pt x="31" y="210"/>
                  </a:cubicBezTo>
                  <a:cubicBezTo>
                    <a:pt x="31" y="171"/>
                    <a:pt x="31" y="171"/>
                    <a:pt x="31" y="171"/>
                  </a:cubicBezTo>
                  <a:cubicBezTo>
                    <a:pt x="31" y="171"/>
                    <a:pt x="31" y="171"/>
                    <a:pt x="31" y="171"/>
                  </a:cubicBezTo>
                  <a:cubicBezTo>
                    <a:pt x="31" y="0"/>
                    <a:pt x="31" y="0"/>
                    <a:pt x="31" y="0"/>
                  </a:cubicBezTo>
                  <a:cubicBezTo>
                    <a:pt x="584" y="0"/>
                    <a:pt x="584" y="0"/>
                    <a:pt x="584" y="0"/>
                  </a:cubicBezTo>
                  <a:cubicBezTo>
                    <a:pt x="584" y="169"/>
                    <a:pt x="584" y="169"/>
                    <a:pt x="584" y="169"/>
                  </a:cubicBezTo>
                  <a:cubicBezTo>
                    <a:pt x="584" y="171"/>
                    <a:pt x="584" y="171"/>
                    <a:pt x="584" y="171"/>
                  </a:cubicBezTo>
                  <a:cubicBezTo>
                    <a:pt x="584" y="173"/>
                    <a:pt x="584" y="173"/>
                    <a:pt x="584" y="173"/>
                  </a:cubicBezTo>
                  <a:cubicBezTo>
                    <a:pt x="584" y="173"/>
                    <a:pt x="584" y="172"/>
                    <a:pt x="584" y="171"/>
                  </a:cubicBezTo>
                  <a:cubicBezTo>
                    <a:pt x="584" y="171"/>
                    <a:pt x="584" y="171"/>
                    <a:pt x="584" y="171"/>
                  </a:cubicBezTo>
                  <a:cubicBezTo>
                    <a:pt x="584" y="171"/>
                    <a:pt x="584" y="171"/>
                    <a:pt x="584" y="171"/>
                  </a:cubicBezTo>
                  <a:cubicBezTo>
                    <a:pt x="584" y="172"/>
                    <a:pt x="584" y="172"/>
                    <a:pt x="584" y="173"/>
                  </a:cubicBezTo>
                  <a:cubicBezTo>
                    <a:pt x="584" y="173"/>
                    <a:pt x="584" y="173"/>
                    <a:pt x="583" y="174"/>
                  </a:cubicBezTo>
                  <a:cubicBezTo>
                    <a:pt x="582" y="180"/>
                    <a:pt x="576" y="183"/>
                    <a:pt x="570" y="183"/>
                  </a:cubicBezTo>
                  <a:cubicBezTo>
                    <a:pt x="568" y="182"/>
                    <a:pt x="566" y="182"/>
                    <a:pt x="564" y="182"/>
                  </a:cubicBezTo>
                  <a:cubicBezTo>
                    <a:pt x="555" y="182"/>
                    <a:pt x="547" y="185"/>
                    <a:pt x="540" y="189"/>
                  </a:cubicBezTo>
                  <a:cubicBezTo>
                    <a:pt x="538" y="190"/>
                    <a:pt x="536" y="190"/>
                    <a:pt x="534" y="190"/>
                  </a:cubicBezTo>
                  <a:cubicBezTo>
                    <a:pt x="469" y="190"/>
                    <a:pt x="469" y="190"/>
                    <a:pt x="469" y="190"/>
                  </a:cubicBezTo>
                  <a:cubicBezTo>
                    <a:pt x="467" y="190"/>
                    <a:pt x="465" y="190"/>
                    <a:pt x="463" y="189"/>
                  </a:cubicBezTo>
                  <a:cubicBezTo>
                    <a:pt x="456" y="185"/>
                    <a:pt x="448" y="183"/>
                    <a:pt x="440" y="183"/>
                  </a:cubicBezTo>
                  <a:cubicBezTo>
                    <a:pt x="431" y="183"/>
                    <a:pt x="423" y="185"/>
                    <a:pt x="416" y="189"/>
                  </a:cubicBezTo>
                  <a:cubicBezTo>
                    <a:pt x="414" y="190"/>
                    <a:pt x="412" y="190"/>
                    <a:pt x="410" y="190"/>
                  </a:cubicBezTo>
                  <a:cubicBezTo>
                    <a:pt x="366" y="190"/>
                    <a:pt x="366" y="190"/>
                    <a:pt x="366" y="190"/>
                  </a:cubicBezTo>
                  <a:cubicBezTo>
                    <a:pt x="361" y="190"/>
                    <a:pt x="357" y="193"/>
                    <a:pt x="355" y="196"/>
                  </a:cubicBezTo>
                  <a:cubicBezTo>
                    <a:pt x="344" y="214"/>
                    <a:pt x="335" y="270"/>
                    <a:pt x="307" y="2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dirty="0"/>
            </a:p>
          </p:txBody>
        </p:sp>
        <p:sp>
          <p:nvSpPr>
            <p:cNvPr id="22" name="Freeform 11"/>
            <p:cNvSpPr>
              <a:spLocks/>
            </p:cNvSpPr>
            <p:nvPr/>
          </p:nvSpPr>
          <p:spPr bwMode="auto">
            <a:xfrm>
              <a:off x="3001" y="1597"/>
              <a:ext cx="537" cy="384"/>
            </a:xfrm>
            <a:custGeom>
              <a:avLst/>
              <a:gdLst>
                <a:gd name="T0" fmla="*/ 15 w 537"/>
                <a:gd name="T1" fmla="*/ 384 h 384"/>
                <a:gd name="T2" fmla="*/ 0 w 537"/>
                <a:gd name="T3" fmla="*/ 366 h 384"/>
                <a:gd name="T4" fmla="*/ 522 w 537"/>
                <a:gd name="T5" fmla="*/ 0 h 384"/>
                <a:gd name="T6" fmla="*/ 537 w 537"/>
                <a:gd name="T7" fmla="*/ 18 h 384"/>
                <a:gd name="T8" fmla="*/ 15 w 537"/>
                <a:gd name="T9" fmla="*/ 384 h 384"/>
              </a:gdLst>
              <a:ahLst/>
              <a:cxnLst>
                <a:cxn ang="0">
                  <a:pos x="T0" y="T1"/>
                </a:cxn>
                <a:cxn ang="0">
                  <a:pos x="T2" y="T3"/>
                </a:cxn>
                <a:cxn ang="0">
                  <a:pos x="T4" y="T5"/>
                </a:cxn>
                <a:cxn ang="0">
                  <a:pos x="T6" y="T7"/>
                </a:cxn>
                <a:cxn ang="0">
                  <a:pos x="T8" y="T9"/>
                </a:cxn>
              </a:cxnLst>
              <a:rect l="0" t="0" r="r" b="b"/>
              <a:pathLst>
                <a:path w="537" h="384">
                  <a:moveTo>
                    <a:pt x="15" y="384"/>
                  </a:moveTo>
                  <a:lnTo>
                    <a:pt x="0" y="366"/>
                  </a:lnTo>
                  <a:lnTo>
                    <a:pt x="522" y="0"/>
                  </a:lnTo>
                  <a:lnTo>
                    <a:pt x="537" y="18"/>
                  </a:lnTo>
                  <a:lnTo>
                    <a:pt x="15" y="3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3" name="Freeform 12"/>
            <p:cNvSpPr>
              <a:spLocks/>
            </p:cNvSpPr>
            <p:nvPr/>
          </p:nvSpPr>
          <p:spPr bwMode="auto">
            <a:xfrm>
              <a:off x="2220" y="1543"/>
              <a:ext cx="71" cy="75"/>
            </a:xfrm>
            <a:custGeom>
              <a:avLst/>
              <a:gdLst>
                <a:gd name="T0" fmla="*/ 14 w 24"/>
                <a:gd name="T1" fmla="*/ 25 h 25"/>
                <a:gd name="T2" fmla="*/ 23 w 24"/>
                <a:gd name="T3" fmla="*/ 12 h 25"/>
                <a:gd name="T4" fmla="*/ 12 w 24"/>
                <a:gd name="T5" fmla="*/ 1 h 25"/>
                <a:gd name="T6" fmla="*/ 1 w 24"/>
                <a:gd name="T7" fmla="*/ 14 h 25"/>
                <a:gd name="T8" fmla="*/ 14 w 24"/>
                <a:gd name="T9" fmla="*/ 25 h 25"/>
              </a:gdLst>
              <a:ahLst/>
              <a:cxnLst>
                <a:cxn ang="0">
                  <a:pos x="T0" y="T1"/>
                </a:cxn>
                <a:cxn ang="0">
                  <a:pos x="T2" y="T3"/>
                </a:cxn>
                <a:cxn ang="0">
                  <a:pos x="T4" y="T5"/>
                </a:cxn>
                <a:cxn ang="0">
                  <a:pos x="T6" y="T7"/>
                </a:cxn>
                <a:cxn ang="0">
                  <a:pos x="T8" y="T9"/>
                </a:cxn>
              </a:cxnLst>
              <a:rect l="0" t="0" r="r" b="b"/>
              <a:pathLst>
                <a:path w="24" h="25">
                  <a:moveTo>
                    <a:pt x="14" y="25"/>
                  </a:moveTo>
                  <a:cubicBezTo>
                    <a:pt x="21" y="24"/>
                    <a:pt x="24" y="19"/>
                    <a:pt x="23" y="12"/>
                  </a:cubicBezTo>
                  <a:cubicBezTo>
                    <a:pt x="23" y="5"/>
                    <a:pt x="19" y="0"/>
                    <a:pt x="12" y="1"/>
                  </a:cubicBezTo>
                  <a:cubicBezTo>
                    <a:pt x="5" y="2"/>
                    <a:pt x="0" y="7"/>
                    <a:pt x="1" y="14"/>
                  </a:cubicBezTo>
                  <a:cubicBezTo>
                    <a:pt x="1" y="21"/>
                    <a:pt x="7" y="25"/>
                    <a:pt x="1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4" name="Freeform 13"/>
            <p:cNvSpPr>
              <a:spLocks/>
            </p:cNvSpPr>
            <p:nvPr/>
          </p:nvSpPr>
          <p:spPr bwMode="auto">
            <a:xfrm>
              <a:off x="2124" y="1612"/>
              <a:ext cx="236" cy="372"/>
            </a:xfrm>
            <a:custGeom>
              <a:avLst/>
              <a:gdLst>
                <a:gd name="T0" fmla="*/ 59 w 79"/>
                <a:gd name="T1" fmla="*/ 28 h 124"/>
                <a:gd name="T2" fmla="*/ 50 w 79"/>
                <a:gd name="T3" fmla="*/ 6 h 124"/>
                <a:gd name="T4" fmla="*/ 30 w 79"/>
                <a:gd name="T5" fmla="*/ 0 h 124"/>
                <a:gd name="T6" fmla="*/ 20 w 79"/>
                <a:gd name="T7" fmla="*/ 29 h 124"/>
                <a:gd name="T8" fmla="*/ 17 w 79"/>
                <a:gd name="T9" fmla="*/ 44 h 124"/>
                <a:gd name="T10" fmla="*/ 22 w 79"/>
                <a:gd name="T11" fmla="*/ 57 h 124"/>
                <a:gd name="T12" fmla="*/ 7 w 79"/>
                <a:gd name="T13" fmla="*/ 122 h 124"/>
                <a:gd name="T14" fmla="*/ 21 w 79"/>
                <a:gd name="T15" fmla="*/ 124 h 124"/>
                <a:gd name="T16" fmla="*/ 34 w 79"/>
                <a:gd name="T17" fmla="*/ 76 h 124"/>
                <a:gd name="T18" fmla="*/ 40 w 79"/>
                <a:gd name="T19" fmla="*/ 84 h 124"/>
                <a:gd name="T20" fmla="*/ 54 w 79"/>
                <a:gd name="T21" fmla="*/ 120 h 124"/>
                <a:gd name="T22" fmla="*/ 70 w 79"/>
                <a:gd name="T23" fmla="*/ 114 h 124"/>
                <a:gd name="T24" fmla="*/ 53 w 79"/>
                <a:gd name="T25" fmla="*/ 73 h 124"/>
                <a:gd name="T26" fmla="*/ 39 w 79"/>
                <a:gd name="T27" fmla="*/ 55 h 124"/>
                <a:gd name="T28" fmla="*/ 43 w 79"/>
                <a:gd name="T29" fmla="*/ 36 h 124"/>
                <a:gd name="T30" fmla="*/ 50 w 79"/>
                <a:gd name="T31" fmla="*/ 37 h 124"/>
                <a:gd name="T32" fmla="*/ 66 w 79"/>
                <a:gd name="T33" fmla="*/ 42 h 124"/>
                <a:gd name="T34" fmla="*/ 79 w 79"/>
                <a:gd name="T35" fmla="*/ 34 h 124"/>
                <a:gd name="T36" fmla="*/ 79 w 79"/>
                <a:gd name="T37" fmla="*/ 34 h 124"/>
                <a:gd name="T38" fmla="*/ 59 w 79"/>
                <a:gd name="T39" fmla="*/ 2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124">
                  <a:moveTo>
                    <a:pt x="59" y="28"/>
                  </a:moveTo>
                  <a:cubicBezTo>
                    <a:pt x="50" y="6"/>
                    <a:pt x="50" y="6"/>
                    <a:pt x="50" y="6"/>
                  </a:cubicBezTo>
                  <a:cubicBezTo>
                    <a:pt x="30" y="0"/>
                    <a:pt x="30" y="0"/>
                    <a:pt x="30" y="0"/>
                  </a:cubicBezTo>
                  <a:cubicBezTo>
                    <a:pt x="0" y="20"/>
                    <a:pt x="20" y="29"/>
                    <a:pt x="20" y="29"/>
                  </a:cubicBezTo>
                  <a:cubicBezTo>
                    <a:pt x="20" y="29"/>
                    <a:pt x="18" y="39"/>
                    <a:pt x="17" y="44"/>
                  </a:cubicBezTo>
                  <a:cubicBezTo>
                    <a:pt x="15" y="47"/>
                    <a:pt x="20" y="54"/>
                    <a:pt x="22" y="57"/>
                  </a:cubicBezTo>
                  <a:cubicBezTo>
                    <a:pt x="7" y="122"/>
                    <a:pt x="7" y="122"/>
                    <a:pt x="7" y="122"/>
                  </a:cubicBezTo>
                  <a:cubicBezTo>
                    <a:pt x="21" y="124"/>
                    <a:pt x="21" y="124"/>
                    <a:pt x="21" y="124"/>
                  </a:cubicBezTo>
                  <a:cubicBezTo>
                    <a:pt x="34" y="76"/>
                    <a:pt x="34" y="76"/>
                    <a:pt x="34" y="76"/>
                  </a:cubicBezTo>
                  <a:cubicBezTo>
                    <a:pt x="40" y="84"/>
                    <a:pt x="40" y="84"/>
                    <a:pt x="40" y="84"/>
                  </a:cubicBezTo>
                  <a:cubicBezTo>
                    <a:pt x="54" y="120"/>
                    <a:pt x="54" y="120"/>
                    <a:pt x="54" y="120"/>
                  </a:cubicBezTo>
                  <a:cubicBezTo>
                    <a:pt x="70" y="114"/>
                    <a:pt x="70" y="114"/>
                    <a:pt x="70" y="114"/>
                  </a:cubicBezTo>
                  <a:cubicBezTo>
                    <a:pt x="53" y="73"/>
                    <a:pt x="53" y="73"/>
                    <a:pt x="53" y="73"/>
                  </a:cubicBezTo>
                  <a:cubicBezTo>
                    <a:pt x="39" y="55"/>
                    <a:pt x="39" y="55"/>
                    <a:pt x="39" y="55"/>
                  </a:cubicBezTo>
                  <a:cubicBezTo>
                    <a:pt x="41" y="46"/>
                    <a:pt x="42" y="40"/>
                    <a:pt x="43" y="36"/>
                  </a:cubicBezTo>
                  <a:cubicBezTo>
                    <a:pt x="50" y="37"/>
                    <a:pt x="50" y="37"/>
                    <a:pt x="50" y="37"/>
                  </a:cubicBezTo>
                  <a:cubicBezTo>
                    <a:pt x="66" y="42"/>
                    <a:pt x="66" y="42"/>
                    <a:pt x="66" y="42"/>
                  </a:cubicBezTo>
                  <a:cubicBezTo>
                    <a:pt x="72" y="43"/>
                    <a:pt x="78" y="40"/>
                    <a:pt x="79" y="34"/>
                  </a:cubicBezTo>
                  <a:cubicBezTo>
                    <a:pt x="79" y="34"/>
                    <a:pt x="79" y="34"/>
                    <a:pt x="79" y="34"/>
                  </a:cubicBezTo>
                  <a:lnTo>
                    <a:pt x="5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5" name="Freeform 14"/>
            <p:cNvSpPr>
              <a:spLocks/>
            </p:cNvSpPr>
            <p:nvPr/>
          </p:nvSpPr>
          <p:spPr bwMode="auto">
            <a:xfrm>
              <a:off x="2962" y="1437"/>
              <a:ext cx="69" cy="75"/>
            </a:xfrm>
            <a:custGeom>
              <a:avLst/>
              <a:gdLst>
                <a:gd name="T0" fmla="*/ 11 w 23"/>
                <a:gd name="T1" fmla="*/ 24 h 25"/>
                <a:gd name="T2" fmla="*/ 0 w 23"/>
                <a:gd name="T3" fmla="*/ 12 h 25"/>
                <a:gd name="T4" fmla="*/ 11 w 23"/>
                <a:gd name="T5" fmla="*/ 1 h 25"/>
                <a:gd name="T6" fmla="*/ 23 w 23"/>
                <a:gd name="T7" fmla="*/ 13 h 25"/>
                <a:gd name="T8" fmla="*/ 11 w 23"/>
                <a:gd name="T9" fmla="*/ 24 h 25"/>
              </a:gdLst>
              <a:ahLst/>
              <a:cxnLst>
                <a:cxn ang="0">
                  <a:pos x="T0" y="T1"/>
                </a:cxn>
                <a:cxn ang="0">
                  <a:pos x="T2" y="T3"/>
                </a:cxn>
                <a:cxn ang="0">
                  <a:pos x="T4" y="T5"/>
                </a:cxn>
                <a:cxn ang="0">
                  <a:pos x="T6" y="T7"/>
                </a:cxn>
                <a:cxn ang="0">
                  <a:pos x="T8" y="T9"/>
                </a:cxn>
              </a:cxnLst>
              <a:rect l="0" t="0" r="r" b="b"/>
              <a:pathLst>
                <a:path w="23" h="25">
                  <a:moveTo>
                    <a:pt x="11" y="24"/>
                  </a:moveTo>
                  <a:cubicBezTo>
                    <a:pt x="4" y="24"/>
                    <a:pt x="0" y="19"/>
                    <a:pt x="0" y="12"/>
                  </a:cubicBezTo>
                  <a:cubicBezTo>
                    <a:pt x="0" y="5"/>
                    <a:pt x="4" y="0"/>
                    <a:pt x="11" y="1"/>
                  </a:cubicBezTo>
                  <a:cubicBezTo>
                    <a:pt x="18" y="1"/>
                    <a:pt x="23" y="6"/>
                    <a:pt x="23" y="13"/>
                  </a:cubicBezTo>
                  <a:cubicBezTo>
                    <a:pt x="23" y="20"/>
                    <a:pt x="18" y="25"/>
                    <a:pt x="1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 name="Freeform 15"/>
            <p:cNvSpPr>
              <a:spLocks/>
            </p:cNvSpPr>
            <p:nvPr/>
          </p:nvSpPr>
          <p:spPr bwMode="auto">
            <a:xfrm>
              <a:off x="2903" y="1500"/>
              <a:ext cx="235" cy="370"/>
            </a:xfrm>
            <a:custGeom>
              <a:avLst/>
              <a:gdLst>
                <a:gd name="T0" fmla="*/ 19 w 79"/>
                <a:gd name="T1" fmla="*/ 30 h 123"/>
                <a:gd name="T2" fmla="*/ 27 w 79"/>
                <a:gd name="T3" fmla="*/ 8 h 123"/>
                <a:gd name="T4" fmla="*/ 46 w 79"/>
                <a:gd name="T5" fmla="*/ 0 h 123"/>
                <a:gd name="T6" fmla="*/ 58 w 79"/>
                <a:gd name="T7" fmla="*/ 29 h 123"/>
                <a:gd name="T8" fmla="*/ 63 w 79"/>
                <a:gd name="T9" fmla="*/ 43 h 123"/>
                <a:gd name="T10" fmla="*/ 59 w 79"/>
                <a:gd name="T11" fmla="*/ 57 h 123"/>
                <a:gd name="T12" fmla="*/ 79 w 79"/>
                <a:gd name="T13" fmla="*/ 120 h 123"/>
                <a:gd name="T14" fmla="*/ 64 w 79"/>
                <a:gd name="T15" fmla="*/ 123 h 123"/>
                <a:gd name="T16" fmla="*/ 48 w 79"/>
                <a:gd name="T17" fmla="*/ 77 h 123"/>
                <a:gd name="T18" fmla="*/ 43 w 79"/>
                <a:gd name="T19" fmla="*/ 85 h 123"/>
                <a:gd name="T20" fmla="*/ 31 w 79"/>
                <a:gd name="T21" fmla="*/ 122 h 123"/>
                <a:gd name="T22" fmla="*/ 16 w 79"/>
                <a:gd name="T23" fmla="*/ 117 h 123"/>
                <a:gd name="T24" fmla="*/ 29 w 79"/>
                <a:gd name="T25" fmla="*/ 75 h 123"/>
                <a:gd name="T26" fmla="*/ 42 w 79"/>
                <a:gd name="T27" fmla="*/ 56 h 123"/>
                <a:gd name="T28" fmla="*/ 36 w 79"/>
                <a:gd name="T29" fmla="*/ 37 h 123"/>
                <a:gd name="T30" fmla="*/ 30 w 79"/>
                <a:gd name="T31" fmla="*/ 39 h 123"/>
                <a:gd name="T32" fmla="*/ 13 w 79"/>
                <a:gd name="T33" fmla="*/ 45 h 123"/>
                <a:gd name="T34" fmla="*/ 0 w 79"/>
                <a:gd name="T35" fmla="*/ 38 h 123"/>
                <a:gd name="T36" fmla="*/ 0 w 79"/>
                <a:gd name="T37" fmla="*/ 38 h 123"/>
                <a:gd name="T38" fmla="*/ 19 w 79"/>
                <a:gd name="T39" fmla="*/ 3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123">
                  <a:moveTo>
                    <a:pt x="19" y="30"/>
                  </a:moveTo>
                  <a:cubicBezTo>
                    <a:pt x="27" y="8"/>
                    <a:pt x="27" y="8"/>
                    <a:pt x="27" y="8"/>
                  </a:cubicBezTo>
                  <a:cubicBezTo>
                    <a:pt x="46" y="0"/>
                    <a:pt x="46" y="0"/>
                    <a:pt x="46" y="0"/>
                  </a:cubicBezTo>
                  <a:cubicBezTo>
                    <a:pt x="78" y="18"/>
                    <a:pt x="58" y="29"/>
                    <a:pt x="58" y="29"/>
                  </a:cubicBezTo>
                  <a:cubicBezTo>
                    <a:pt x="58" y="29"/>
                    <a:pt x="61" y="38"/>
                    <a:pt x="63" y="43"/>
                  </a:cubicBezTo>
                  <a:cubicBezTo>
                    <a:pt x="65" y="47"/>
                    <a:pt x="61" y="53"/>
                    <a:pt x="59" y="57"/>
                  </a:cubicBezTo>
                  <a:cubicBezTo>
                    <a:pt x="79" y="120"/>
                    <a:pt x="79" y="120"/>
                    <a:pt x="79" y="120"/>
                  </a:cubicBezTo>
                  <a:cubicBezTo>
                    <a:pt x="64" y="123"/>
                    <a:pt x="64" y="123"/>
                    <a:pt x="64" y="123"/>
                  </a:cubicBezTo>
                  <a:cubicBezTo>
                    <a:pt x="48" y="77"/>
                    <a:pt x="48" y="77"/>
                    <a:pt x="48" y="77"/>
                  </a:cubicBezTo>
                  <a:cubicBezTo>
                    <a:pt x="43" y="85"/>
                    <a:pt x="43" y="85"/>
                    <a:pt x="43" y="85"/>
                  </a:cubicBezTo>
                  <a:cubicBezTo>
                    <a:pt x="31" y="122"/>
                    <a:pt x="31" y="122"/>
                    <a:pt x="31" y="122"/>
                  </a:cubicBezTo>
                  <a:cubicBezTo>
                    <a:pt x="16" y="117"/>
                    <a:pt x="16" y="117"/>
                    <a:pt x="16" y="117"/>
                  </a:cubicBezTo>
                  <a:cubicBezTo>
                    <a:pt x="29" y="75"/>
                    <a:pt x="29" y="75"/>
                    <a:pt x="29" y="75"/>
                  </a:cubicBezTo>
                  <a:cubicBezTo>
                    <a:pt x="42" y="56"/>
                    <a:pt x="42" y="56"/>
                    <a:pt x="42" y="56"/>
                  </a:cubicBezTo>
                  <a:cubicBezTo>
                    <a:pt x="39" y="47"/>
                    <a:pt x="37" y="41"/>
                    <a:pt x="36" y="37"/>
                  </a:cubicBezTo>
                  <a:cubicBezTo>
                    <a:pt x="30" y="39"/>
                    <a:pt x="30" y="39"/>
                    <a:pt x="30" y="39"/>
                  </a:cubicBezTo>
                  <a:cubicBezTo>
                    <a:pt x="13" y="45"/>
                    <a:pt x="13" y="45"/>
                    <a:pt x="13" y="45"/>
                  </a:cubicBezTo>
                  <a:cubicBezTo>
                    <a:pt x="8" y="47"/>
                    <a:pt x="2" y="44"/>
                    <a:pt x="0" y="38"/>
                  </a:cubicBezTo>
                  <a:cubicBezTo>
                    <a:pt x="0" y="38"/>
                    <a:pt x="0" y="38"/>
                    <a:pt x="0" y="38"/>
                  </a:cubicBezTo>
                  <a:lnTo>
                    <a:pt x="19"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7" name="Freeform 16"/>
            <p:cNvSpPr>
              <a:spLocks/>
            </p:cNvSpPr>
            <p:nvPr/>
          </p:nvSpPr>
          <p:spPr bwMode="auto">
            <a:xfrm>
              <a:off x="2306" y="1494"/>
              <a:ext cx="21" cy="27"/>
            </a:xfrm>
            <a:custGeom>
              <a:avLst/>
              <a:gdLst>
                <a:gd name="T0" fmla="*/ 21 w 21"/>
                <a:gd name="T1" fmla="*/ 24 h 27"/>
                <a:gd name="T2" fmla="*/ 18 w 21"/>
                <a:gd name="T3" fmla="*/ 24 h 27"/>
                <a:gd name="T4" fmla="*/ 15 w 21"/>
                <a:gd name="T5" fmla="*/ 15 h 27"/>
                <a:gd name="T6" fmla="*/ 6 w 21"/>
                <a:gd name="T7" fmla="*/ 15 h 27"/>
                <a:gd name="T8" fmla="*/ 9 w 21"/>
                <a:gd name="T9" fmla="*/ 27 h 27"/>
                <a:gd name="T10" fmla="*/ 6 w 21"/>
                <a:gd name="T11" fmla="*/ 27 h 27"/>
                <a:gd name="T12" fmla="*/ 0 w 21"/>
                <a:gd name="T13" fmla="*/ 3 h 27"/>
                <a:gd name="T14" fmla="*/ 6 w 21"/>
                <a:gd name="T15" fmla="*/ 3 h 27"/>
                <a:gd name="T16" fmla="*/ 6 w 21"/>
                <a:gd name="T17" fmla="*/ 12 h 27"/>
                <a:gd name="T18" fmla="*/ 15 w 21"/>
                <a:gd name="T19" fmla="*/ 12 h 27"/>
                <a:gd name="T20" fmla="*/ 15 w 21"/>
                <a:gd name="T21" fmla="*/ 3 h 27"/>
                <a:gd name="T22" fmla="*/ 18 w 21"/>
                <a:gd name="T23" fmla="*/ 0 h 27"/>
                <a:gd name="T24" fmla="*/ 21 w 21"/>
                <a:gd name="T2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21" y="24"/>
                  </a:moveTo>
                  <a:lnTo>
                    <a:pt x="18" y="24"/>
                  </a:lnTo>
                  <a:lnTo>
                    <a:pt x="15" y="15"/>
                  </a:lnTo>
                  <a:lnTo>
                    <a:pt x="6" y="15"/>
                  </a:lnTo>
                  <a:lnTo>
                    <a:pt x="9" y="27"/>
                  </a:lnTo>
                  <a:lnTo>
                    <a:pt x="6" y="27"/>
                  </a:lnTo>
                  <a:lnTo>
                    <a:pt x="0" y="3"/>
                  </a:lnTo>
                  <a:lnTo>
                    <a:pt x="6" y="3"/>
                  </a:lnTo>
                  <a:lnTo>
                    <a:pt x="6" y="12"/>
                  </a:lnTo>
                  <a:lnTo>
                    <a:pt x="15" y="12"/>
                  </a:lnTo>
                  <a:lnTo>
                    <a:pt x="15" y="3"/>
                  </a:lnTo>
                  <a:lnTo>
                    <a:pt x="18" y="0"/>
                  </a:lnTo>
                  <a:lnTo>
                    <a:pt x="2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 name="Freeform 17"/>
            <p:cNvSpPr>
              <a:spLocks/>
            </p:cNvSpPr>
            <p:nvPr/>
          </p:nvSpPr>
          <p:spPr bwMode="auto">
            <a:xfrm>
              <a:off x="2327" y="1494"/>
              <a:ext cx="18" cy="21"/>
            </a:xfrm>
            <a:custGeom>
              <a:avLst/>
              <a:gdLst>
                <a:gd name="T0" fmla="*/ 6 w 6"/>
                <a:gd name="T1" fmla="*/ 7 h 7"/>
                <a:gd name="T2" fmla="*/ 6 w 6"/>
                <a:gd name="T3" fmla="*/ 7 h 7"/>
                <a:gd name="T4" fmla="*/ 5 w 6"/>
                <a:gd name="T5" fmla="*/ 7 h 7"/>
                <a:gd name="T6" fmla="*/ 3 w 6"/>
                <a:gd name="T7" fmla="*/ 7 h 7"/>
                <a:gd name="T8" fmla="*/ 2 w 6"/>
                <a:gd name="T9" fmla="*/ 6 h 7"/>
                <a:gd name="T10" fmla="*/ 2 w 6"/>
                <a:gd name="T11" fmla="*/ 3 h 7"/>
                <a:gd name="T12" fmla="*/ 0 w 6"/>
                <a:gd name="T13" fmla="*/ 3 h 7"/>
                <a:gd name="T14" fmla="*/ 0 w 6"/>
                <a:gd name="T15" fmla="*/ 2 h 7"/>
                <a:gd name="T16" fmla="*/ 2 w 6"/>
                <a:gd name="T17" fmla="*/ 2 h 7"/>
                <a:gd name="T18" fmla="*/ 1 w 6"/>
                <a:gd name="T19" fmla="*/ 0 h 7"/>
                <a:gd name="T20" fmla="*/ 2 w 6"/>
                <a:gd name="T21" fmla="*/ 0 h 7"/>
                <a:gd name="T22" fmla="*/ 3 w 6"/>
                <a:gd name="T23" fmla="*/ 2 h 7"/>
                <a:gd name="T24" fmla="*/ 5 w 6"/>
                <a:gd name="T25" fmla="*/ 1 h 7"/>
                <a:gd name="T26" fmla="*/ 5 w 6"/>
                <a:gd name="T27" fmla="*/ 2 h 7"/>
                <a:gd name="T28" fmla="*/ 3 w 6"/>
                <a:gd name="T29" fmla="*/ 2 h 7"/>
                <a:gd name="T30" fmla="*/ 3 w 6"/>
                <a:gd name="T31" fmla="*/ 5 h 7"/>
                <a:gd name="T32" fmla="*/ 4 w 6"/>
                <a:gd name="T33" fmla="*/ 6 h 7"/>
                <a:gd name="T34" fmla="*/ 5 w 6"/>
                <a:gd name="T35" fmla="*/ 6 h 7"/>
                <a:gd name="T36" fmla="*/ 5 w 6"/>
                <a:gd name="T37" fmla="*/ 6 h 7"/>
                <a:gd name="T38" fmla="*/ 6 w 6"/>
                <a:gd name="T39" fmla="*/ 6 h 7"/>
                <a:gd name="T40" fmla="*/ 6 w 6"/>
                <a:gd name="T4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7">
                  <a:moveTo>
                    <a:pt x="6" y="7"/>
                  </a:moveTo>
                  <a:cubicBezTo>
                    <a:pt x="6" y="7"/>
                    <a:pt x="6" y="7"/>
                    <a:pt x="6" y="7"/>
                  </a:cubicBezTo>
                  <a:cubicBezTo>
                    <a:pt x="5" y="7"/>
                    <a:pt x="5" y="7"/>
                    <a:pt x="5" y="7"/>
                  </a:cubicBezTo>
                  <a:cubicBezTo>
                    <a:pt x="4" y="7"/>
                    <a:pt x="4" y="7"/>
                    <a:pt x="3" y="7"/>
                  </a:cubicBezTo>
                  <a:cubicBezTo>
                    <a:pt x="3" y="7"/>
                    <a:pt x="2" y="6"/>
                    <a:pt x="2" y="6"/>
                  </a:cubicBezTo>
                  <a:cubicBezTo>
                    <a:pt x="2" y="3"/>
                    <a:pt x="2" y="3"/>
                    <a:pt x="2" y="3"/>
                  </a:cubicBezTo>
                  <a:cubicBezTo>
                    <a:pt x="0" y="3"/>
                    <a:pt x="0" y="3"/>
                    <a:pt x="0" y="3"/>
                  </a:cubicBezTo>
                  <a:cubicBezTo>
                    <a:pt x="0" y="2"/>
                    <a:pt x="0" y="2"/>
                    <a:pt x="0" y="2"/>
                  </a:cubicBezTo>
                  <a:cubicBezTo>
                    <a:pt x="2" y="2"/>
                    <a:pt x="2" y="2"/>
                    <a:pt x="2" y="2"/>
                  </a:cubicBezTo>
                  <a:cubicBezTo>
                    <a:pt x="1" y="0"/>
                    <a:pt x="1" y="0"/>
                    <a:pt x="1" y="0"/>
                  </a:cubicBezTo>
                  <a:cubicBezTo>
                    <a:pt x="2" y="0"/>
                    <a:pt x="2" y="0"/>
                    <a:pt x="2" y="0"/>
                  </a:cubicBezTo>
                  <a:cubicBezTo>
                    <a:pt x="3" y="2"/>
                    <a:pt x="3" y="2"/>
                    <a:pt x="3" y="2"/>
                  </a:cubicBezTo>
                  <a:cubicBezTo>
                    <a:pt x="5" y="1"/>
                    <a:pt x="5" y="1"/>
                    <a:pt x="5" y="1"/>
                  </a:cubicBezTo>
                  <a:cubicBezTo>
                    <a:pt x="5" y="2"/>
                    <a:pt x="5" y="2"/>
                    <a:pt x="5" y="2"/>
                  </a:cubicBezTo>
                  <a:cubicBezTo>
                    <a:pt x="3" y="2"/>
                    <a:pt x="3" y="2"/>
                    <a:pt x="3" y="2"/>
                  </a:cubicBezTo>
                  <a:cubicBezTo>
                    <a:pt x="3" y="5"/>
                    <a:pt x="3" y="5"/>
                    <a:pt x="3" y="5"/>
                  </a:cubicBezTo>
                  <a:cubicBezTo>
                    <a:pt x="3" y="6"/>
                    <a:pt x="4" y="6"/>
                    <a:pt x="4" y="6"/>
                  </a:cubicBezTo>
                  <a:cubicBezTo>
                    <a:pt x="4" y="6"/>
                    <a:pt x="4" y="6"/>
                    <a:pt x="5" y="6"/>
                  </a:cubicBezTo>
                  <a:cubicBezTo>
                    <a:pt x="5" y="6"/>
                    <a:pt x="5" y="6"/>
                    <a:pt x="5" y="6"/>
                  </a:cubicBezTo>
                  <a:cubicBezTo>
                    <a:pt x="6" y="6"/>
                    <a:pt x="6" y="6"/>
                    <a:pt x="6" y="6"/>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9" name="Freeform 18"/>
            <p:cNvSpPr>
              <a:spLocks/>
            </p:cNvSpPr>
            <p:nvPr/>
          </p:nvSpPr>
          <p:spPr bwMode="auto">
            <a:xfrm>
              <a:off x="2348" y="1491"/>
              <a:ext cx="18" cy="21"/>
            </a:xfrm>
            <a:custGeom>
              <a:avLst/>
              <a:gdLst>
                <a:gd name="T0" fmla="*/ 6 w 6"/>
                <a:gd name="T1" fmla="*/ 7 h 7"/>
                <a:gd name="T2" fmla="*/ 5 w 6"/>
                <a:gd name="T3" fmla="*/ 7 h 7"/>
                <a:gd name="T4" fmla="*/ 4 w 6"/>
                <a:gd name="T5" fmla="*/ 7 h 7"/>
                <a:gd name="T6" fmla="*/ 3 w 6"/>
                <a:gd name="T7" fmla="*/ 7 h 7"/>
                <a:gd name="T8" fmla="*/ 2 w 6"/>
                <a:gd name="T9" fmla="*/ 5 h 7"/>
                <a:gd name="T10" fmla="*/ 1 w 6"/>
                <a:gd name="T11" fmla="*/ 2 h 7"/>
                <a:gd name="T12" fmla="*/ 0 w 6"/>
                <a:gd name="T13" fmla="*/ 3 h 7"/>
                <a:gd name="T14" fmla="*/ 0 w 6"/>
                <a:gd name="T15" fmla="*/ 2 h 7"/>
                <a:gd name="T16" fmla="*/ 1 w 6"/>
                <a:gd name="T17" fmla="*/ 2 h 7"/>
                <a:gd name="T18" fmla="*/ 1 w 6"/>
                <a:gd name="T19" fmla="*/ 0 h 7"/>
                <a:gd name="T20" fmla="*/ 2 w 6"/>
                <a:gd name="T21" fmla="*/ 0 h 7"/>
                <a:gd name="T22" fmla="*/ 2 w 6"/>
                <a:gd name="T23" fmla="*/ 1 h 7"/>
                <a:gd name="T24" fmla="*/ 5 w 6"/>
                <a:gd name="T25" fmla="*/ 1 h 7"/>
                <a:gd name="T26" fmla="*/ 5 w 6"/>
                <a:gd name="T27" fmla="*/ 2 h 7"/>
                <a:gd name="T28" fmla="*/ 2 w 6"/>
                <a:gd name="T29" fmla="*/ 2 h 7"/>
                <a:gd name="T30" fmla="*/ 3 w 6"/>
                <a:gd name="T31" fmla="*/ 5 h 7"/>
                <a:gd name="T32" fmla="*/ 3 w 6"/>
                <a:gd name="T33" fmla="*/ 6 h 7"/>
                <a:gd name="T34" fmla="*/ 4 w 6"/>
                <a:gd name="T35" fmla="*/ 6 h 7"/>
                <a:gd name="T36" fmla="*/ 5 w 6"/>
                <a:gd name="T37" fmla="*/ 6 h 7"/>
                <a:gd name="T38" fmla="*/ 6 w 6"/>
                <a:gd name="T39" fmla="*/ 6 h 7"/>
                <a:gd name="T40" fmla="*/ 6 w 6"/>
                <a:gd name="T4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7">
                  <a:moveTo>
                    <a:pt x="6" y="7"/>
                  </a:moveTo>
                  <a:cubicBezTo>
                    <a:pt x="6" y="7"/>
                    <a:pt x="5" y="7"/>
                    <a:pt x="5" y="7"/>
                  </a:cubicBezTo>
                  <a:cubicBezTo>
                    <a:pt x="5" y="7"/>
                    <a:pt x="5" y="7"/>
                    <a:pt x="4" y="7"/>
                  </a:cubicBezTo>
                  <a:cubicBezTo>
                    <a:pt x="4" y="7"/>
                    <a:pt x="3" y="7"/>
                    <a:pt x="3" y="7"/>
                  </a:cubicBezTo>
                  <a:cubicBezTo>
                    <a:pt x="2" y="7"/>
                    <a:pt x="2" y="6"/>
                    <a:pt x="2" y="5"/>
                  </a:cubicBezTo>
                  <a:cubicBezTo>
                    <a:pt x="1" y="2"/>
                    <a:pt x="1" y="2"/>
                    <a:pt x="1" y="2"/>
                  </a:cubicBezTo>
                  <a:cubicBezTo>
                    <a:pt x="0" y="3"/>
                    <a:pt x="0" y="3"/>
                    <a:pt x="0" y="3"/>
                  </a:cubicBezTo>
                  <a:cubicBezTo>
                    <a:pt x="0" y="2"/>
                    <a:pt x="0" y="2"/>
                    <a:pt x="0" y="2"/>
                  </a:cubicBezTo>
                  <a:cubicBezTo>
                    <a:pt x="1" y="2"/>
                    <a:pt x="1" y="2"/>
                    <a:pt x="1" y="2"/>
                  </a:cubicBezTo>
                  <a:cubicBezTo>
                    <a:pt x="1" y="0"/>
                    <a:pt x="1" y="0"/>
                    <a:pt x="1" y="0"/>
                  </a:cubicBezTo>
                  <a:cubicBezTo>
                    <a:pt x="2" y="0"/>
                    <a:pt x="2" y="0"/>
                    <a:pt x="2" y="0"/>
                  </a:cubicBezTo>
                  <a:cubicBezTo>
                    <a:pt x="2" y="1"/>
                    <a:pt x="2" y="1"/>
                    <a:pt x="2" y="1"/>
                  </a:cubicBezTo>
                  <a:cubicBezTo>
                    <a:pt x="5" y="1"/>
                    <a:pt x="5" y="1"/>
                    <a:pt x="5" y="1"/>
                  </a:cubicBezTo>
                  <a:cubicBezTo>
                    <a:pt x="5" y="2"/>
                    <a:pt x="5" y="2"/>
                    <a:pt x="5" y="2"/>
                  </a:cubicBezTo>
                  <a:cubicBezTo>
                    <a:pt x="2" y="2"/>
                    <a:pt x="2" y="2"/>
                    <a:pt x="2" y="2"/>
                  </a:cubicBezTo>
                  <a:cubicBezTo>
                    <a:pt x="3" y="5"/>
                    <a:pt x="3" y="5"/>
                    <a:pt x="3" y="5"/>
                  </a:cubicBezTo>
                  <a:cubicBezTo>
                    <a:pt x="3" y="6"/>
                    <a:pt x="3" y="6"/>
                    <a:pt x="3" y="6"/>
                  </a:cubicBezTo>
                  <a:cubicBezTo>
                    <a:pt x="4" y="6"/>
                    <a:pt x="4" y="6"/>
                    <a:pt x="4" y="6"/>
                  </a:cubicBezTo>
                  <a:cubicBezTo>
                    <a:pt x="5" y="6"/>
                    <a:pt x="5" y="6"/>
                    <a:pt x="5" y="6"/>
                  </a:cubicBezTo>
                  <a:cubicBezTo>
                    <a:pt x="5" y="6"/>
                    <a:pt x="5" y="6"/>
                    <a:pt x="6" y="6"/>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0" name="Freeform 19"/>
            <p:cNvSpPr>
              <a:spLocks noEditPoints="1"/>
            </p:cNvSpPr>
            <p:nvPr/>
          </p:nvSpPr>
          <p:spPr bwMode="auto">
            <a:xfrm>
              <a:off x="2369" y="1491"/>
              <a:ext cx="15" cy="27"/>
            </a:xfrm>
            <a:custGeom>
              <a:avLst/>
              <a:gdLst>
                <a:gd name="T0" fmla="*/ 5 w 5"/>
                <a:gd name="T1" fmla="*/ 3 h 9"/>
                <a:gd name="T2" fmla="*/ 5 w 5"/>
                <a:gd name="T3" fmla="*/ 4 h 9"/>
                <a:gd name="T4" fmla="*/ 5 w 5"/>
                <a:gd name="T5" fmla="*/ 5 h 9"/>
                <a:gd name="T6" fmla="*/ 4 w 5"/>
                <a:gd name="T7" fmla="*/ 6 h 9"/>
                <a:gd name="T8" fmla="*/ 3 w 5"/>
                <a:gd name="T9" fmla="*/ 6 h 9"/>
                <a:gd name="T10" fmla="*/ 2 w 5"/>
                <a:gd name="T11" fmla="*/ 6 h 9"/>
                <a:gd name="T12" fmla="*/ 2 w 5"/>
                <a:gd name="T13" fmla="*/ 6 h 9"/>
                <a:gd name="T14" fmla="*/ 2 w 5"/>
                <a:gd name="T15" fmla="*/ 9 h 9"/>
                <a:gd name="T16" fmla="*/ 1 w 5"/>
                <a:gd name="T17" fmla="*/ 9 h 9"/>
                <a:gd name="T18" fmla="*/ 0 w 5"/>
                <a:gd name="T19" fmla="*/ 1 h 9"/>
                <a:gd name="T20" fmla="*/ 0 w 5"/>
                <a:gd name="T21" fmla="*/ 0 h 9"/>
                <a:gd name="T22" fmla="*/ 1 w 5"/>
                <a:gd name="T23" fmla="*/ 1 h 9"/>
                <a:gd name="T24" fmla="*/ 1 w 5"/>
                <a:gd name="T25" fmla="*/ 0 h 9"/>
                <a:gd name="T26" fmla="*/ 2 w 5"/>
                <a:gd name="T27" fmla="*/ 0 h 9"/>
                <a:gd name="T28" fmla="*/ 3 w 5"/>
                <a:gd name="T29" fmla="*/ 0 h 9"/>
                <a:gd name="T30" fmla="*/ 4 w 5"/>
                <a:gd name="T31" fmla="*/ 1 h 9"/>
                <a:gd name="T32" fmla="*/ 5 w 5"/>
                <a:gd name="T33" fmla="*/ 1 h 9"/>
                <a:gd name="T34" fmla="*/ 5 w 5"/>
                <a:gd name="T35" fmla="*/ 3 h 9"/>
                <a:gd name="T36" fmla="*/ 4 w 5"/>
                <a:gd name="T37" fmla="*/ 3 h 9"/>
                <a:gd name="T38" fmla="*/ 4 w 5"/>
                <a:gd name="T39" fmla="*/ 2 h 9"/>
                <a:gd name="T40" fmla="*/ 3 w 5"/>
                <a:gd name="T41" fmla="*/ 1 h 9"/>
                <a:gd name="T42" fmla="*/ 3 w 5"/>
                <a:gd name="T43" fmla="*/ 1 h 9"/>
                <a:gd name="T44" fmla="*/ 2 w 5"/>
                <a:gd name="T45" fmla="*/ 1 h 9"/>
                <a:gd name="T46" fmla="*/ 2 w 5"/>
                <a:gd name="T47" fmla="*/ 1 h 9"/>
                <a:gd name="T48" fmla="*/ 2 w 5"/>
                <a:gd name="T49" fmla="*/ 1 h 9"/>
                <a:gd name="T50" fmla="*/ 1 w 5"/>
                <a:gd name="T51" fmla="*/ 2 h 9"/>
                <a:gd name="T52" fmla="*/ 1 w 5"/>
                <a:gd name="T53" fmla="*/ 2 h 9"/>
                <a:gd name="T54" fmla="*/ 1 w 5"/>
                <a:gd name="T55" fmla="*/ 5 h 9"/>
                <a:gd name="T56" fmla="*/ 2 w 5"/>
                <a:gd name="T57" fmla="*/ 5 h 9"/>
                <a:gd name="T58" fmla="*/ 3 w 5"/>
                <a:gd name="T59" fmla="*/ 5 h 9"/>
                <a:gd name="T60" fmla="*/ 4 w 5"/>
                <a:gd name="T61" fmla="*/ 4 h 9"/>
                <a:gd name="T62" fmla="*/ 4 w 5"/>
                <a:gd name="T6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9">
                  <a:moveTo>
                    <a:pt x="5" y="3"/>
                  </a:moveTo>
                  <a:cubicBezTo>
                    <a:pt x="5" y="3"/>
                    <a:pt x="5" y="4"/>
                    <a:pt x="5" y="4"/>
                  </a:cubicBezTo>
                  <a:cubicBezTo>
                    <a:pt x="5" y="4"/>
                    <a:pt x="5" y="5"/>
                    <a:pt x="5" y="5"/>
                  </a:cubicBezTo>
                  <a:cubicBezTo>
                    <a:pt x="4" y="5"/>
                    <a:pt x="4" y="6"/>
                    <a:pt x="4" y="6"/>
                  </a:cubicBezTo>
                  <a:cubicBezTo>
                    <a:pt x="3" y="6"/>
                    <a:pt x="3" y="6"/>
                    <a:pt x="3" y="6"/>
                  </a:cubicBezTo>
                  <a:cubicBezTo>
                    <a:pt x="3" y="6"/>
                    <a:pt x="2" y="6"/>
                    <a:pt x="2" y="6"/>
                  </a:cubicBezTo>
                  <a:cubicBezTo>
                    <a:pt x="2" y="6"/>
                    <a:pt x="2" y="6"/>
                    <a:pt x="2" y="6"/>
                  </a:cubicBezTo>
                  <a:cubicBezTo>
                    <a:pt x="2" y="9"/>
                    <a:pt x="2" y="9"/>
                    <a:pt x="2" y="9"/>
                  </a:cubicBezTo>
                  <a:cubicBezTo>
                    <a:pt x="1" y="9"/>
                    <a:pt x="1" y="9"/>
                    <a:pt x="1" y="9"/>
                  </a:cubicBezTo>
                  <a:cubicBezTo>
                    <a:pt x="0" y="1"/>
                    <a:pt x="0" y="1"/>
                    <a:pt x="0" y="1"/>
                  </a:cubicBezTo>
                  <a:cubicBezTo>
                    <a:pt x="0" y="0"/>
                    <a:pt x="0" y="0"/>
                    <a:pt x="0" y="0"/>
                  </a:cubicBezTo>
                  <a:cubicBezTo>
                    <a:pt x="1" y="1"/>
                    <a:pt x="1" y="1"/>
                    <a:pt x="1" y="1"/>
                  </a:cubicBezTo>
                  <a:cubicBezTo>
                    <a:pt x="1" y="1"/>
                    <a:pt x="1" y="1"/>
                    <a:pt x="1" y="0"/>
                  </a:cubicBezTo>
                  <a:cubicBezTo>
                    <a:pt x="2" y="0"/>
                    <a:pt x="2" y="0"/>
                    <a:pt x="2" y="0"/>
                  </a:cubicBezTo>
                  <a:cubicBezTo>
                    <a:pt x="3" y="0"/>
                    <a:pt x="3" y="0"/>
                    <a:pt x="3" y="0"/>
                  </a:cubicBezTo>
                  <a:cubicBezTo>
                    <a:pt x="4" y="0"/>
                    <a:pt x="4" y="0"/>
                    <a:pt x="4" y="1"/>
                  </a:cubicBezTo>
                  <a:cubicBezTo>
                    <a:pt x="4" y="1"/>
                    <a:pt x="5" y="1"/>
                    <a:pt x="5" y="1"/>
                  </a:cubicBezTo>
                  <a:cubicBezTo>
                    <a:pt x="5" y="2"/>
                    <a:pt x="5" y="2"/>
                    <a:pt x="5" y="3"/>
                  </a:cubicBezTo>
                  <a:close/>
                  <a:moveTo>
                    <a:pt x="4" y="3"/>
                  </a:moveTo>
                  <a:cubicBezTo>
                    <a:pt x="4" y="2"/>
                    <a:pt x="4" y="2"/>
                    <a:pt x="4" y="2"/>
                  </a:cubicBezTo>
                  <a:cubicBezTo>
                    <a:pt x="4" y="2"/>
                    <a:pt x="4" y="1"/>
                    <a:pt x="3" y="1"/>
                  </a:cubicBezTo>
                  <a:cubicBezTo>
                    <a:pt x="3" y="1"/>
                    <a:pt x="3" y="1"/>
                    <a:pt x="3" y="1"/>
                  </a:cubicBezTo>
                  <a:cubicBezTo>
                    <a:pt x="3" y="1"/>
                    <a:pt x="3" y="1"/>
                    <a:pt x="2" y="1"/>
                  </a:cubicBezTo>
                  <a:cubicBezTo>
                    <a:pt x="2" y="1"/>
                    <a:pt x="2" y="1"/>
                    <a:pt x="2" y="1"/>
                  </a:cubicBezTo>
                  <a:cubicBezTo>
                    <a:pt x="2" y="1"/>
                    <a:pt x="2" y="1"/>
                    <a:pt x="2" y="1"/>
                  </a:cubicBezTo>
                  <a:cubicBezTo>
                    <a:pt x="2" y="1"/>
                    <a:pt x="1" y="2"/>
                    <a:pt x="1" y="2"/>
                  </a:cubicBezTo>
                  <a:cubicBezTo>
                    <a:pt x="1" y="2"/>
                    <a:pt x="1" y="2"/>
                    <a:pt x="1" y="2"/>
                  </a:cubicBezTo>
                  <a:cubicBezTo>
                    <a:pt x="1" y="5"/>
                    <a:pt x="1" y="5"/>
                    <a:pt x="1" y="5"/>
                  </a:cubicBezTo>
                  <a:cubicBezTo>
                    <a:pt x="2" y="5"/>
                    <a:pt x="2" y="5"/>
                    <a:pt x="2" y="5"/>
                  </a:cubicBezTo>
                  <a:cubicBezTo>
                    <a:pt x="2" y="5"/>
                    <a:pt x="2" y="5"/>
                    <a:pt x="3" y="5"/>
                  </a:cubicBezTo>
                  <a:cubicBezTo>
                    <a:pt x="3" y="5"/>
                    <a:pt x="4" y="5"/>
                    <a:pt x="4" y="4"/>
                  </a:cubicBezTo>
                  <a:cubicBezTo>
                    <a:pt x="4" y="4"/>
                    <a:pt x="4"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1" name="Freeform 20"/>
            <p:cNvSpPr>
              <a:spLocks/>
            </p:cNvSpPr>
            <p:nvPr/>
          </p:nvSpPr>
          <p:spPr bwMode="auto">
            <a:xfrm>
              <a:off x="2387" y="1482"/>
              <a:ext cx="17" cy="24"/>
            </a:xfrm>
            <a:custGeom>
              <a:avLst/>
              <a:gdLst>
                <a:gd name="T0" fmla="*/ 6 w 6"/>
                <a:gd name="T1" fmla="*/ 7 h 8"/>
                <a:gd name="T2" fmla="*/ 4 w 6"/>
                <a:gd name="T3" fmla="*/ 8 h 8"/>
                <a:gd name="T4" fmla="*/ 1 w 6"/>
                <a:gd name="T5" fmla="*/ 7 h 8"/>
                <a:gd name="T6" fmla="*/ 0 w 6"/>
                <a:gd name="T7" fmla="*/ 5 h 8"/>
                <a:gd name="T8" fmla="*/ 0 w 6"/>
                <a:gd name="T9" fmla="*/ 3 h 8"/>
                <a:gd name="T10" fmla="*/ 0 w 6"/>
                <a:gd name="T11" fmla="*/ 2 h 8"/>
                <a:gd name="T12" fmla="*/ 1 w 6"/>
                <a:gd name="T13" fmla="*/ 1 h 8"/>
                <a:gd name="T14" fmla="*/ 3 w 6"/>
                <a:gd name="T15" fmla="*/ 0 h 8"/>
                <a:gd name="T16" fmla="*/ 4 w 6"/>
                <a:gd name="T17" fmla="*/ 0 h 8"/>
                <a:gd name="T18" fmla="*/ 5 w 6"/>
                <a:gd name="T19" fmla="*/ 0 h 8"/>
                <a:gd name="T20" fmla="*/ 5 w 6"/>
                <a:gd name="T21" fmla="*/ 1 h 8"/>
                <a:gd name="T22" fmla="*/ 4 w 6"/>
                <a:gd name="T23" fmla="*/ 1 h 8"/>
                <a:gd name="T24" fmla="*/ 3 w 6"/>
                <a:gd name="T25" fmla="*/ 1 h 8"/>
                <a:gd name="T26" fmla="*/ 2 w 6"/>
                <a:gd name="T27" fmla="*/ 1 h 8"/>
                <a:gd name="T28" fmla="*/ 1 w 6"/>
                <a:gd name="T29" fmla="*/ 2 h 8"/>
                <a:gd name="T30" fmla="*/ 1 w 6"/>
                <a:gd name="T31" fmla="*/ 3 h 8"/>
                <a:gd name="T32" fmla="*/ 1 w 6"/>
                <a:gd name="T33" fmla="*/ 4 h 8"/>
                <a:gd name="T34" fmla="*/ 2 w 6"/>
                <a:gd name="T35" fmla="*/ 6 h 8"/>
                <a:gd name="T36" fmla="*/ 4 w 6"/>
                <a:gd name="T37" fmla="*/ 7 h 8"/>
                <a:gd name="T38" fmla="*/ 5 w 6"/>
                <a:gd name="T39" fmla="*/ 7 h 8"/>
                <a:gd name="T40" fmla="*/ 6 w 6"/>
                <a:gd name="T41" fmla="*/ 6 h 8"/>
                <a:gd name="T42" fmla="*/ 6 w 6"/>
                <a:gd name="T4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8">
                  <a:moveTo>
                    <a:pt x="6" y="7"/>
                  </a:moveTo>
                  <a:cubicBezTo>
                    <a:pt x="5" y="7"/>
                    <a:pt x="5" y="8"/>
                    <a:pt x="4" y="8"/>
                  </a:cubicBezTo>
                  <a:cubicBezTo>
                    <a:pt x="3" y="8"/>
                    <a:pt x="2" y="8"/>
                    <a:pt x="1" y="7"/>
                  </a:cubicBezTo>
                  <a:cubicBezTo>
                    <a:pt x="1" y="7"/>
                    <a:pt x="0" y="6"/>
                    <a:pt x="0" y="5"/>
                  </a:cubicBezTo>
                  <a:cubicBezTo>
                    <a:pt x="0" y="4"/>
                    <a:pt x="0" y="3"/>
                    <a:pt x="0" y="3"/>
                  </a:cubicBezTo>
                  <a:cubicBezTo>
                    <a:pt x="0" y="2"/>
                    <a:pt x="0" y="2"/>
                    <a:pt x="0" y="2"/>
                  </a:cubicBezTo>
                  <a:cubicBezTo>
                    <a:pt x="1" y="1"/>
                    <a:pt x="1" y="1"/>
                    <a:pt x="1" y="1"/>
                  </a:cubicBezTo>
                  <a:cubicBezTo>
                    <a:pt x="2" y="0"/>
                    <a:pt x="2" y="0"/>
                    <a:pt x="3" y="0"/>
                  </a:cubicBezTo>
                  <a:cubicBezTo>
                    <a:pt x="3" y="0"/>
                    <a:pt x="3" y="0"/>
                    <a:pt x="4" y="0"/>
                  </a:cubicBezTo>
                  <a:cubicBezTo>
                    <a:pt x="4" y="0"/>
                    <a:pt x="4" y="0"/>
                    <a:pt x="5" y="0"/>
                  </a:cubicBezTo>
                  <a:cubicBezTo>
                    <a:pt x="5" y="1"/>
                    <a:pt x="5" y="1"/>
                    <a:pt x="5" y="1"/>
                  </a:cubicBezTo>
                  <a:cubicBezTo>
                    <a:pt x="4" y="1"/>
                    <a:pt x="4" y="1"/>
                    <a:pt x="4" y="1"/>
                  </a:cubicBezTo>
                  <a:cubicBezTo>
                    <a:pt x="4" y="1"/>
                    <a:pt x="3" y="1"/>
                    <a:pt x="3" y="1"/>
                  </a:cubicBezTo>
                  <a:cubicBezTo>
                    <a:pt x="3" y="1"/>
                    <a:pt x="2" y="1"/>
                    <a:pt x="2" y="1"/>
                  </a:cubicBezTo>
                  <a:cubicBezTo>
                    <a:pt x="2" y="2"/>
                    <a:pt x="2" y="2"/>
                    <a:pt x="1" y="2"/>
                  </a:cubicBezTo>
                  <a:cubicBezTo>
                    <a:pt x="1" y="2"/>
                    <a:pt x="1" y="3"/>
                    <a:pt x="1" y="3"/>
                  </a:cubicBezTo>
                  <a:cubicBezTo>
                    <a:pt x="1" y="3"/>
                    <a:pt x="1" y="4"/>
                    <a:pt x="1" y="4"/>
                  </a:cubicBezTo>
                  <a:cubicBezTo>
                    <a:pt x="1" y="5"/>
                    <a:pt x="2" y="6"/>
                    <a:pt x="2" y="6"/>
                  </a:cubicBezTo>
                  <a:cubicBezTo>
                    <a:pt x="3" y="7"/>
                    <a:pt x="3" y="7"/>
                    <a:pt x="4" y="7"/>
                  </a:cubicBezTo>
                  <a:cubicBezTo>
                    <a:pt x="4" y="7"/>
                    <a:pt x="5" y="7"/>
                    <a:pt x="5" y="7"/>
                  </a:cubicBezTo>
                  <a:cubicBezTo>
                    <a:pt x="5" y="6"/>
                    <a:pt x="5" y="6"/>
                    <a:pt x="6" y="6"/>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2" name="Freeform 21"/>
            <p:cNvSpPr>
              <a:spLocks/>
            </p:cNvSpPr>
            <p:nvPr/>
          </p:nvSpPr>
          <p:spPr bwMode="auto">
            <a:xfrm>
              <a:off x="2404" y="1476"/>
              <a:ext cx="18" cy="27"/>
            </a:xfrm>
            <a:custGeom>
              <a:avLst/>
              <a:gdLst>
                <a:gd name="T0" fmla="*/ 6 w 18"/>
                <a:gd name="T1" fmla="*/ 3 h 27"/>
                <a:gd name="T2" fmla="*/ 3 w 18"/>
                <a:gd name="T3" fmla="*/ 6 h 27"/>
                <a:gd name="T4" fmla="*/ 0 w 18"/>
                <a:gd name="T5" fmla="*/ 3 h 27"/>
                <a:gd name="T6" fmla="*/ 9 w 18"/>
                <a:gd name="T7" fmla="*/ 0 h 27"/>
                <a:gd name="T8" fmla="*/ 12 w 18"/>
                <a:gd name="T9" fmla="*/ 24 h 27"/>
                <a:gd name="T10" fmla="*/ 18 w 18"/>
                <a:gd name="T11" fmla="*/ 21 h 27"/>
                <a:gd name="T12" fmla="*/ 18 w 18"/>
                <a:gd name="T13" fmla="*/ 24 h 27"/>
                <a:gd name="T14" fmla="*/ 6 w 18"/>
                <a:gd name="T15" fmla="*/ 27 h 27"/>
                <a:gd name="T16" fmla="*/ 3 w 18"/>
                <a:gd name="T17" fmla="*/ 24 h 27"/>
                <a:gd name="T18" fmla="*/ 9 w 18"/>
                <a:gd name="T19" fmla="*/ 24 h 27"/>
                <a:gd name="T20" fmla="*/ 6 w 18"/>
                <a:gd name="T21"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7">
                  <a:moveTo>
                    <a:pt x="6" y="3"/>
                  </a:moveTo>
                  <a:lnTo>
                    <a:pt x="3" y="6"/>
                  </a:lnTo>
                  <a:lnTo>
                    <a:pt x="0" y="3"/>
                  </a:lnTo>
                  <a:lnTo>
                    <a:pt x="9" y="0"/>
                  </a:lnTo>
                  <a:lnTo>
                    <a:pt x="12" y="24"/>
                  </a:lnTo>
                  <a:lnTo>
                    <a:pt x="18" y="21"/>
                  </a:lnTo>
                  <a:lnTo>
                    <a:pt x="18" y="24"/>
                  </a:lnTo>
                  <a:lnTo>
                    <a:pt x="6" y="27"/>
                  </a:lnTo>
                  <a:lnTo>
                    <a:pt x="3" y="24"/>
                  </a:lnTo>
                  <a:lnTo>
                    <a:pt x="9" y="2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3" name="Freeform 22"/>
            <p:cNvSpPr>
              <a:spLocks noEditPoints="1"/>
            </p:cNvSpPr>
            <p:nvPr/>
          </p:nvSpPr>
          <p:spPr bwMode="auto">
            <a:xfrm>
              <a:off x="2425" y="1473"/>
              <a:ext cx="18" cy="27"/>
            </a:xfrm>
            <a:custGeom>
              <a:avLst/>
              <a:gdLst>
                <a:gd name="T0" fmla="*/ 2 w 6"/>
                <a:gd name="T1" fmla="*/ 4 h 9"/>
                <a:gd name="T2" fmla="*/ 0 w 6"/>
                <a:gd name="T3" fmla="*/ 4 h 9"/>
                <a:gd name="T4" fmla="*/ 0 w 6"/>
                <a:gd name="T5" fmla="*/ 3 h 9"/>
                <a:gd name="T6" fmla="*/ 3 w 6"/>
                <a:gd name="T7" fmla="*/ 3 h 9"/>
                <a:gd name="T8" fmla="*/ 4 w 6"/>
                <a:gd name="T9" fmla="*/ 8 h 9"/>
                <a:gd name="T10" fmla="*/ 6 w 6"/>
                <a:gd name="T11" fmla="*/ 7 h 9"/>
                <a:gd name="T12" fmla="*/ 6 w 6"/>
                <a:gd name="T13" fmla="*/ 8 h 9"/>
                <a:gd name="T14" fmla="*/ 1 w 6"/>
                <a:gd name="T15" fmla="*/ 9 h 9"/>
                <a:gd name="T16" fmla="*/ 1 w 6"/>
                <a:gd name="T17" fmla="*/ 8 h 9"/>
                <a:gd name="T18" fmla="*/ 3 w 6"/>
                <a:gd name="T19" fmla="*/ 8 h 9"/>
                <a:gd name="T20" fmla="*/ 2 w 6"/>
                <a:gd name="T21" fmla="*/ 4 h 9"/>
                <a:gd name="T22" fmla="*/ 2 w 6"/>
                <a:gd name="T23" fmla="*/ 0 h 9"/>
                <a:gd name="T24" fmla="*/ 2 w 6"/>
                <a:gd name="T25" fmla="*/ 0 h 9"/>
                <a:gd name="T26" fmla="*/ 3 w 6"/>
                <a:gd name="T27" fmla="*/ 0 h 9"/>
                <a:gd name="T28" fmla="*/ 3 w 6"/>
                <a:gd name="T29" fmla="*/ 1 h 9"/>
                <a:gd name="T30" fmla="*/ 3 w 6"/>
                <a:gd name="T31" fmla="*/ 1 h 9"/>
                <a:gd name="T32" fmla="*/ 3 w 6"/>
                <a:gd name="T33" fmla="*/ 1 h 9"/>
                <a:gd name="T34" fmla="*/ 3 w 6"/>
                <a:gd name="T35" fmla="*/ 2 h 9"/>
                <a:gd name="T36" fmla="*/ 3 w 6"/>
                <a:gd name="T37" fmla="*/ 2 h 9"/>
                <a:gd name="T38" fmla="*/ 2 w 6"/>
                <a:gd name="T39" fmla="*/ 2 h 9"/>
                <a:gd name="T40" fmla="*/ 2 w 6"/>
                <a:gd name="T41" fmla="*/ 2 h 9"/>
                <a:gd name="T42" fmla="*/ 2 w 6"/>
                <a:gd name="T43" fmla="*/ 2 h 9"/>
                <a:gd name="T44" fmla="*/ 1 w 6"/>
                <a:gd name="T45" fmla="*/ 2 h 9"/>
                <a:gd name="T46" fmla="*/ 1 w 6"/>
                <a:gd name="T47" fmla="*/ 1 h 9"/>
                <a:gd name="T48" fmla="*/ 1 w 6"/>
                <a:gd name="T49" fmla="*/ 1 h 9"/>
                <a:gd name="T50" fmla="*/ 1 w 6"/>
                <a:gd name="T51" fmla="*/ 1 h 9"/>
                <a:gd name="T52" fmla="*/ 2 w 6"/>
                <a:gd name="T53" fmla="*/ 0 h 9"/>
                <a:gd name="T54" fmla="*/ 2 w 6"/>
                <a:gd name="T5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9">
                  <a:moveTo>
                    <a:pt x="2" y="4"/>
                  </a:moveTo>
                  <a:cubicBezTo>
                    <a:pt x="0" y="4"/>
                    <a:pt x="0" y="4"/>
                    <a:pt x="0" y="4"/>
                  </a:cubicBezTo>
                  <a:cubicBezTo>
                    <a:pt x="0" y="3"/>
                    <a:pt x="0" y="3"/>
                    <a:pt x="0" y="3"/>
                  </a:cubicBezTo>
                  <a:cubicBezTo>
                    <a:pt x="3" y="3"/>
                    <a:pt x="3" y="3"/>
                    <a:pt x="3" y="3"/>
                  </a:cubicBezTo>
                  <a:cubicBezTo>
                    <a:pt x="4" y="8"/>
                    <a:pt x="4" y="8"/>
                    <a:pt x="4" y="8"/>
                  </a:cubicBezTo>
                  <a:cubicBezTo>
                    <a:pt x="6" y="7"/>
                    <a:pt x="6" y="7"/>
                    <a:pt x="6" y="7"/>
                  </a:cubicBezTo>
                  <a:cubicBezTo>
                    <a:pt x="6" y="8"/>
                    <a:pt x="6" y="8"/>
                    <a:pt x="6" y="8"/>
                  </a:cubicBezTo>
                  <a:cubicBezTo>
                    <a:pt x="1" y="9"/>
                    <a:pt x="1" y="9"/>
                    <a:pt x="1" y="9"/>
                  </a:cubicBezTo>
                  <a:cubicBezTo>
                    <a:pt x="1" y="8"/>
                    <a:pt x="1" y="8"/>
                    <a:pt x="1" y="8"/>
                  </a:cubicBezTo>
                  <a:cubicBezTo>
                    <a:pt x="3" y="8"/>
                    <a:pt x="3" y="8"/>
                    <a:pt x="3" y="8"/>
                  </a:cubicBezTo>
                  <a:lnTo>
                    <a:pt x="2" y="4"/>
                  </a:lnTo>
                  <a:close/>
                  <a:moveTo>
                    <a:pt x="2" y="0"/>
                  </a:moveTo>
                  <a:cubicBezTo>
                    <a:pt x="2" y="0"/>
                    <a:pt x="2" y="0"/>
                    <a:pt x="2" y="0"/>
                  </a:cubicBezTo>
                  <a:cubicBezTo>
                    <a:pt x="2" y="0"/>
                    <a:pt x="2" y="0"/>
                    <a:pt x="3" y="0"/>
                  </a:cubicBezTo>
                  <a:cubicBezTo>
                    <a:pt x="3" y="1"/>
                    <a:pt x="3" y="1"/>
                    <a:pt x="3" y="1"/>
                  </a:cubicBezTo>
                  <a:cubicBezTo>
                    <a:pt x="3" y="1"/>
                    <a:pt x="3" y="1"/>
                    <a:pt x="3" y="1"/>
                  </a:cubicBezTo>
                  <a:cubicBezTo>
                    <a:pt x="3" y="1"/>
                    <a:pt x="3" y="1"/>
                    <a:pt x="3" y="1"/>
                  </a:cubicBezTo>
                  <a:cubicBezTo>
                    <a:pt x="3" y="1"/>
                    <a:pt x="3" y="2"/>
                    <a:pt x="3" y="2"/>
                  </a:cubicBezTo>
                  <a:cubicBezTo>
                    <a:pt x="3" y="2"/>
                    <a:pt x="3" y="2"/>
                    <a:pt x="3" y="2"/>
                  </a:cubicBezTo>
                  <a:cubicBezTo>
                    <a:pt x="2" y="2"/>
                    <a:pt x="2" y="2"/>
                    <a:pt x="2" y="2"/>
                  </a:cubicBezTo>
                  <a:cubicBezTo>
                    <a:pt x="2" y="2"/>
                    <a:pt x="2" y="2"/>
                    <a:pt x="2" y="2"/>
                  </a:cubicBezTo>
                  <a:cubicBezTo>
                    <a:pt x="2" y="2"/>
                    <a:pt x="2" y="2"/>
                    <a:pt x="2" y="2"/>
                  </a:cubicBezTo>
                  <a:cubicBezTo>
                    <a:pt x="2" y="2"/>
                    <a:pt x="1" y="2"/>
                    <a:pt x="1" y="2"/>
                  </a:cubicBezTo>
                  <a:cubicBezTo>
                    <a:pt x="1" y="1"/>
                    <a:pt x="1" y="1"/>
                    <a:pt x="1" y="1"/>
                  </a:cubicBezTo>
                  <a:cubicBezTo>
                    <a:pt x="1" y="1"/>
                    <a:pt x="1" y="1"/>
                    <a:pt x="1" y="1"/>
                  </a:cubicBezTo>
                  <a:cubicBezTo>
                    <a:pt x="1" y="1"/>
                    <a:pt x="1" y="1"/>
                    <a:pt x="1" y="1"/>
                  </a:cubicBezTo>
                  <a:cubicBezTo>
                    <a:pt x="1" y="1"/>
                    <a:pt x="2" y="1"/>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4" name="Freeform 23"/>
            <p:cNvSpPr>
              <a:spLocks noEditPoints="1"/>
            </p:cNvSpPr>
            <p:nvPr/>
          </p:nvSpPr>
          <p:spPr bwMode="auto">
            <a:xfrm>
              <a:off x="2446" y="1476"/>
              <a:ext cx="15" cy="21"/>
            </a:xfrm>
            <a:custGeom>
              <a:avLst/>
              <a:gdLst>
                <a:gd name="T0" fmla="*/ 5 w 5"/>
                <a:gd name="T1" fmla="*/ 3 h 7"/>
                <a:gd name="T2" fmla="*/ 5 w 5"/>
                <a:gd name="T3" fmla="*/ 3 h 7"/>
                <a:gd name="T4" fmla="*/ 5 w 5"/>
                <a:gd name="T5" fmla="*/ 3 h 7"/>
                <a:gd name="T6" fmla="*/ 1 w 5"/>
                <a:gd name="T7" fmla="*/ 4 h 7"/>
                <a:gd name="T8" fmla="*/ 2 w 5"/>
                <a:gd name="T9" fmla="*/ 5 h 7"/>
                <a:gd name="T10" fmla="*/ 3 w 5"/>
                <a:gd name="T11" fmla="*/ 6 h 7"/>
                <a:gd name="T12" fmla="*/ 4 w 5"/>
                <a:gd name="T13" fmla="*/ 6 h 7"/>
                <a:gd name="T14" fmla="*/ 4 w 5"/>
                <a:gd name="T15" fmla="*/ 5 h 7"/>
                <a:gd name="T16" fmla="*/ 5 w 5"/>
                <a:gd name="T17" fmla="*/ 5 h 7"/>
                <a:gd name="T18" fmla="*/ 5 w 5"/>
                <a:gd name="T19" fmla="*/ 5 h 7"/>
                <a:gd name="T20" fmla="*/ 5 w 5"/>
                <a:gd name="T21" fmla="*/ 6 h 7"/>
                <a:gd name="T22" fmla="*/ 4 w 5"/>
                <a:gd name="T23" fmla="*/ 6 h 7"/>
                <a:gd name="T24" fmla="*/ 3 w 5"/>
                <a:gd name="T25" fmla="*/ 6 h 7"/>
                <a:gd name="T26" fmla="*/ 2 w 5"/>
                <a:gd name="T27" fmla="*/ 7 h 7"/>
                <a:gd name="T28" fmla="*/ 1 w 5"/>
                <a:gd name="T29" fmla="*/ 6 h 7"/>
                <a:gd name="T30" fmla="*/ 0 w 5"/>
                <a:gd name="T31" fmla="*/ 5 h 7"/>
                <a:gd name="T32" fmla="*/ 0 w 5"/>
                <a:gd name="T33" fmla="*/ 4 h 7"/>
                <a:gd name="T34" fmla="*/ 0 w 5"/>
                <a:gd name="T35" fmla="*/ 3 h 7"/>
                <a:gd name="T36" fmla="*/ 0 w 5"/>
                <a:gd name="T37" fmla="*/ 2 h 7"/>
                <a:gd name="T38" fmla="*/ 1 w 5"/>
                <a:gd name="T39" fmla="*/ 1 h 7"/>
                <a:gd name="T40" fmla="*/ 2 w 5"/>
                <a:gd name="T41" fmla="*/ 1 h 7"/>
                <a:gd name="T42" fmla="*/ 3 w 5"/>
                <a:gd name="T43" fmla="*/ 1 h 7"/>
                <a:gd name="T44" fmla="*/ 4 w 5"/>
                <a:gd name="T45" fmla="*/ 1 h 7"/>
                <a:gd name="T46" fmla="*/ 5 w 5"/>
                <a:gd name="T47" fmla="*/ 2 h 7"/>
                <a:gd name="T48" fmla="*/ 5 w 5"/>
                <a:gd name="T49" fmla="*/ 3 h 7"/>
                <a:gd name="T50" fmla="*/ 4 w 5"/>
                <a:gd name="T51" fmla="*/ 3 h 7"/>
                <a:gd name="T52" fmla="*/ 4 w 5"/>
                <a:gd name="T53" fmla="*/ 2 h 7"/>
                <a:gd name="T54" fmla="*/ 3 w 5"/>
                <a:gd name="T55" fmla="*/ 2 h 7"/>
                <a:gd name="T56" fmla="*/ 3 w 5"/>
                <a:gd name="T57" fmla="*/ 1 h 7"/>
                <a:gd name="T58" fmla="*/ 2 w 5"/>
                <a:gd name="T59" fmla="*/ 1 h 7"/>
                <a:gd name="T60" fmla="*/ 1 w 5"/>
                <a:gd name="T61" fmla="*/ 2 h 7"/>
                <a:gd name="T62" fmla="*/ 1 w 5"/>
                <a:gd name="T63" fmla="*/ 2 h 7"/>
                <a:gd name="T64" fmla="*/ 1 w 5"/>
                <a:gd name="T65" fmla="*/ 3 h 7"/>
                <a:gd name="T66" fmla="*/ 1 w 5"/>
                <a:gd name="T67" fmla="*/ 3 h 7"/>
                <a:gd name="T68" fmla="*/ 4 w 5"/>
                <a:gd name="T6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7">
                  <a:moveTo>
                    <a:pt x="5" y="3"/>
                  </a:moveTo>
                  <a:cubicBezTo>
                    <a:pt x="5" y="3"/>
                    <a:pt x="5" y="3"/>
                    <a:pt x="5" y="3"/>
                  </a:cubicBezTo>
                  <a:cubicBezTo>
                    <a:pt x="5" y="3"/>
                    <a:pt x="5" y="3"/>
                    <a:pt x="5" y="3"/>
                  </a:cubicBezTo>
                  <a:cubicBezTo>
                    <a:pt x="1" y="4"/>
                    <a:pt x="1" y="4"/>
                    <a:pt x="1" y="4"/>
                  </a:cubicBezTo>
                  <a:cubicBezTo>
                    <a:pt x="1" y="5"/>
                    <a:pt x="1" y="5"/>
                    <a:pt x="2" y="5"/>
                  </a:cubicBezTo>
                  <a:cubicBezTo>
                    <a:pt x="2" y="6"/>
                    <a:pt x="3" y="6"/>
                    <a:pt x="3" y="6"/>
                  </a:cubicBezTo>
                  <a:cubicBezTo>
                    <a:pt x="3" y="6"/>
                    <a:pt x="4" y="6"/>
                    <a:pt x="4" y="6"/>
                  </a:cubicBezTo>
                  <a:cubicBezTo>
                    <a:pt x="4" y="5"/>
                    <a:pt x="4" y="5"/>
                    <a:pt x="4" y="5"/>
                  </a:cubicBezTo>
                  <a:cubicBezTo>
                    <a:pt x="4" y="5"/>
                    <a:pt x="4" y="5"/>
                    <a:pt x="5" y="5"/>
                  </a:cubicBezTo>
                  <a:cubicBezTo>
                    <a:pt x="5" y="5"/>
                    <a:pt x="5" y="5"/>
                    <a:pt x="5" y="5"/>
                  </a:cubicBezTo>
                  <a:cubicBezTo>
                    <a:pt x="5" y="6"/>
                    <a:pt x="5" y="6"/>
                    <a:pt x="5" y="6"/>
                  </a:cubicBezTo>
                  <a:cubicBezTo>
                    <a:pt x="5" y="6"/>
                    <a:pt x="5" y="6"/>
                    <a:pt x="4" y="6"/>
                  </a:cubicBezTo>
                  <a:cubicBezTo>
                    <a:pt x="4" y="6"/>
                    <a:pt x="4" y="6"/>
                    <a:pt x="3" y="6"/>
                  </a:cubicBezTo>
                  <a:cubicBezTo>
                    <a:pt x="3" y="7"/>
                    <a:pt x="2" y="7"/>
                    <a:pt x="2" y="7"/>
                  </a:cubicBezTo>
                  <a:cubicBezTo>
                    <a:pt x="1" y="6"/>
                    <a:pt x="1" y="6"/>
                    <a:pt x="1" y="6"/>
                  </a:cubicBezTo>
                  <a:cubicBezTo>
                    <a:pt x="1" y="6"/>
                    <a:pt x="0" y="6"/>
                    <a:pt x="0" y="5"/>
                  </a:cubicBezTo>
                  <a:cubicBezTo>
                    <a:pt x="0" y="5"/>
                    <a:pt x="0" y="4"/>
                    <a:pt x="0" y="4"/>
                  </a:cubicBezTo>
                  <a:cubicBezTo>
                    <a:pt x="0" y="4"/>
                    <a:pt x="0" y="3"/>
                    <a:pt x="0" y="3"/>
                  </a:cubicBezTo>
                  <a:cubicBezTo>
                    <a:pt x="0" y="2"/>
                    <a:pt x="0" y="2"/>
                    <a:pt x="0" y="2"/>
                  </a:cubicBezTo>
                  <a:cubicBezTo>
                    <a:pt x="0" y="1"/>
                    <a:pt x="1" y="1"/>
                    <a:pt x="1" y="1"/>
                  </a:cubicBezTo>
                  <a:cubicBezTo>
                    <a:pt x="1" y="1"/>
                    <a:pt x="2" y="1"/>
                    <a:pt x="2" y="1"/>
                  </a:cubicBezTo>
                  <a:cubicBezTo>
                    <a:pt x="2" y="0"/>
                    <a:pt x="3" y="0"/>
                    <a:pt x="3" y="1"/>
                  </a:cubicBezTo>
                  <a:cubicBezTo>
                    <a:pt x="3" y="1"/>
                    <a:pt x="4" y="1"/>
                    <a:pt x="4" y="1"/>
                  </a:cubicBezTo>
                  <a:cubicBezTo>
                    <a:pt x="4" y="1"/>
                    <a:pt x="4" y="1"/>
                    <a:pt x="5" y="2"/>
                  </a:cubicBezTo>
                  <a:cubicBezTo>
                    <a:pt x="5" y="2"/>
                    <a:pt x="5" y="2"/>
                    <a:pt x="5" y="3"/>
                  </a:cubicBezTo>
                  <a:close/>
                  <a:moveTo>
                    <a:pt x="4" y="3"/>
                  </a:moveTo>
                  <a:cubicBezTo>
                    <a:pt x="4" y="3"/>
                    <a:pt x="4" y="2"/>
                    <a:pt x="4" y="2"/>
                  </a:cubicBezTo>
                  <a:cubicBezTo>
                    <a:pt x="4" y="2"/>
                    <a:pt x="3" y="2"/>
                    <a:pt x="3" y="2"/>
                  </a:cubicBezTo>
                  <a:cubicBezTo>
                    <a:pt x="3" y="1"/>
                    <a:pt x="3" y="1"/>
                    <a:pt x="3" y="1"/>
                  </a:cubicBezTo>
                  <a:cubicBezTo>
                    <a:pt x="2" y="1"/>
                    <a:pt x="2" y="1"/>
                    <a:pt x="2" y="1"/>
                  </a:cubicBezTo>
                  <a:cubicBezTo>
                    <a:pt x="2" y="1"/>
                    <a:pt x="2" y="1"/>
                    <a:pt x="1" y="2"/>
                  </a:cubicBezTo>
                  <a:cubicBezTo>
                    <a:pt x="1" y="2"/>
                    <a:pt x="1" y="2"/>
                    <a:pt x="1" y="2"/>
                  </a:cubicBezTo>
                  <a:cubicBezTo>
                    <a:pt x="1" y="2"/>
                    <a:pt x="1" y="2"/>
                    <a:pt x="1" y="3"/>
                  </a:cubicBezTo>
                  <a:cubicBezTo>
                    <a:pt x="1" y="3"/>
                    <a:pt x="1" y="3"/>
                    <a:pt x="1"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5" name="Freeform 24"/>
            <p:cNvSpPr>
              <a:spLocks/>
            </p:cNvSpPr>
            <p:nvPr/>
          </p:nvSpPr>
          <p:spPr bwMode="auto">
            <a:xfrm>
              <a:off x="2464" y="1473"/>
              <a:ext cx="18" cy="21"/>
            </a:xfrm>
            <a:custGeom>
              <a:avLst/>
              <a:gdLst>
                <a:gd name="T0" fmla="*/ 0 w 6"/>
                <a:gd name="T1" fmla="*/ 1 h 7"/>
                <a:gd name="T2" fmla="*/ 1 w 6"/>
                <a:gd name="T3" fmla="*/ 1 h 7"/>
                <a:gd name="T4" fmla="*/ 1 w 6"/>
                <a:gd name="T5" fmla="*/ 2 h 7"/>
                <a:gd name="T6" fmla="*/ 2 w 6"/>
                <a:gd name="T7" fmla="*/ 1 h 7"/>
                <a:gd name="T8" fmla="*/ 2 w 6"/>
                <a:gd name="T9" fmla="*/ 1 h 7"/>
                <a:gd name="T10" fmla="*/ 2 w 6"/>
                <a:gd name="T11" fmla="*/ 0 h 7"/>
                <a:gd name="T12" fmla="*/ 3 w 6"/>
                <a:gd name="T13" fmla="*/ 0 h 7"/>
                <a:gd name="T14" fmla="*/ 4 w 6"/>
                <a:gd name="T15" fmla="*/ 1 h 7"/>
                <a:gd name="T16" fmla="*/ 5 w 6"/>
                <a:gd name="T17" fmla="*/ 2 h 7"/>
                <a:gd name="T18" fmla="*/ 6 w 6"/>
                <a:gd name="T19" fmla="*/ 6 h 7"/>
                <a:gd name="T20" fmla="*/ 5 w 6"/>
                <a:gd name="T21" fmla="*/ 6 h 7"/>
                <a:gd name="T22" fmla="*/ 4 w 6"/>
                <a:gd name="T23" fmla="*/ 2 h 7"/>
                <a:gd name="T24" fmla="*/ 4 w 6"/>
                <a:gd name="T25" fmla="*/ 1 h 7"/>
                <a:gd name="T26" fmla="*/ 3 w 6"/>
                <a:gd name="T27" fmla="*/ 1 h 7"/>
                <a:gd name="T28" fmla="*/ 2 w 6"/>
                <a:gd name="T29" fmla="*/ 1 h 7"/>
                <a:gd name="T30" fmla="*/ 2 w 6"/>
                <a:gd name="T31" fmla="*/ 2 h 7"/>
                <a:gd name="T32" fmla="*/ 2 w 6"/>
                <a:gd name="T33" fmla="*/ 2 h 7"/>
                <a:gd name="T34" fmla="*/ 1 w 6"/>
                <a:gd name="T35" fmla="*/ 3 h 7"/>
                <a:gd name="T36" fmla="*/ 2 w 6"/>
                <a:gd name="T37" fmla="*/ 7 h 7"/>
                <a:gd name="T38" fmla="*/ 1 w 6"/>
                <a:gd name="T39" fmla="*/ 7 h 7"/>
                <a:gd name="T40" fmla="*/ 0 w 6"/>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7">
                  <a:moveTo>
                    <a:pt x="0" y="1"/>
                  </a:moveTo>
                  <a:cubicBezTo>
                    <a:pt x="1" y="1"/>
                    <a:pt x="1" y="1"/>
                    <a:pt x="1" y="1"/>
                  </a:cubicBezTo>
                  <a:cubicBezTo>
                    <a:pt x="1" y="2"/>
                    <a:pt x="1" y="2"/>
                    <a:pt x="1" y="2"/>
                  </a:cubicBezTo>
                  <a:cubicBezTo>
                    <a:pt x="1" y="1"/>
                    <a:pt x="1" y="1"/>
                    <a:pt x="2" y="1"/>
                  </a:cubicBezTo>
                  <a:cubicBezTo>
                    <a:pt x="2" y="1"/>
                    <a:pt x="2" y="1"/>
                    <a:pt x="2" y="1"/>
                  </a:cubicBezTo>
                  <a:cubicBezTo>
                    <a:pt x="2" y="1"/>
                    <a:pt x="2" y="1"/>
                    <a:pt x="2" y="0"/>
                  </a:cubicBezTo>
                  <a:cubicBezTo>
                    <a:pt x="3" y="0"/>
                    <a:pt x="3" y="0"/>
                    <a:pt x="3" y="0"/>
                  </a:cubicBezTo>
                  <a:cubicBezTo>
                    <a:pt x="3" y="0"/>
                    <a:pt x="4" y="0"/>
                    <a:pt x="4" y="1"/>
                  </a:cubicBezTo>
                  <a:cubicBezTo>
                    <a:pt x="5" y="1"/>
                    <a:pt x="5" y="1"/>
                    <a:pt x="5" y="2"/>
                  </a:cubicBezTo>
                  <a:cubicBezTo>
                    <a:pt x="6" y="6"/>
                    <a:pt x="6" y="6"/>
                    <a:pt x="6" y="6"/>
                  </a:cubicBezTo>
                  <a:cubicBezTo>
                    <a:pt x="5" y="6"/>
                    <a:pt x="5" y="6"/>
                    <a:pt x="5" y="6"/>
                  </a:cubicBezTo>
                  <a:cubicBezTo>
                    <a:pt x="4" y="2"/>
                    <a:pt x="4" y="2"/>
                    <a:pt x="4" y="2"/>
                  </a:cubicBezTo>
                  <a:cubicBezTo>
                    <a:pt x="4" y="2"/>
                    <a:pt x="4" y="2"/>
                    <a:pt x="4" y="1"/>
                  </a:cubicBezTo>
                  <a:cubicBezTo>
                    <a:pt x="3" y="1"/>
                    <a:pt x="3" y="1"/>
                    <a:pt x="3" y="1"/>
                  </a:cubicBezTo>
                  <a:cubicBezTo>
                    <a:pt x="3" y="1"/>
                    <a:pt x="3" y="1"/>
                    <a:pt x="2" y="1"/>
                  </a:cubicBezTo>
                  <a:cubicBezTo>
                    <a:pt x="2" y="1"/>
                    <a:pt x="2" y="1"/>
                    <a:pt x="2" y="2"/>
                  </a:cubicBezTo>
                  <a:cubicBezTo>
                    <a:pt x="2" y="2"/>
                    <a:pt x="2" y="2"/>
                    <a:pt x="2" y="2"/>
                  </a:cubicBezTo>
                  <a:cubicBezTo>
                    <a:pt x="2" y="2"/>
                    <a:pt x="2" y="2"/>
                    <a:pt x="1" y="3"/>
                  </a:cubicBezTo>
                  <a:cubicBezTo>
                    <a:pt x="2" y="7"/>
                    <a:pt x="2" y="7"/>
                    <a:pt x="2" y="7"/>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6" name="Freeform 25"/>
            <p:cNvSpPr>
              <a:spLocks/>
            </p:cNvSpPr>
            <p:nvPr/>
          </p:nvSpPr>
          <p:spPr bwMode="auto">
            <a:xfrm>
              <a:off x="2482" y="1467"/>
              <a:ext cx="18" cy="21"/>
            </a:xfrm>
            <a:custGeom>
              <a:avLst/>
              <a:gdLst>
                <a:gd name="T0" fmla="*/ 6 w 6"/>
                <a:gd name="T1" fmla="*/ 7 h 7"/>
                <a:gd name="T2" fmla="*/ 6 w 6"/>
                <a:gd name="T3" fmla="*/ 7 h 7"/>
                <a:gd name="T4" fmla="*/ 5 w 6"/>
                <a:gd name="T5" fmla="*/ 7 h 7"/>
                <a:gd name="T6" fmla="*/ 3 w 6"/>
                <a:gd name="T7" fmla="*/ 7 h 7"/>
                <a:gd name="T8" fmla="*/ 2 w 6"/>
                <a:gd name="T9" fmla="*/ 5 h 7"/>
                <a:gd name="T10" fmla="*/ 2 w 6"/>
                <a:gd name="T11" fmla="*/ 2 h 7"/>
                <a:gd name="T12" fmla="*/ 0 w 6"/>
                <a:gd name="T13" fmla="*/ 3 h 7"/>
                <a:gd name="T14" fmla="*/ 0 w 6"/>
                <a:gd name="T15" fmla="*/ 2 h 7"/>
                <a:gd name="T16" fmla="*/ 2 w 6"/>
                <a:gd name="T17" fmla="*/ 2 h 7"/>
                <a:gd name="T18" fmla="*/ 1 w 6"/>
                <a:gd name="T19" fmla="*/ 0 h 7"/>
                <a:gd name="T20" fmla="*/ 2 w 6"/>
                <a:gd name="T21" fmla="*/ 0 h 7"/>
                <a:gd name="T22" fmla="*/ 3 w 6"/>
                <a:gd name="T23" fmla="*/ 1 h 7"/>
                <a:gd name="T24" fmla="*/ 5 w 6"/>
                <a:gd name="T25" fmla="*/ 1 h 7"/>
                <a:gd name="T26" fmla="*/ 5 w 6"/>
                <a:gd name="T27" fmla="*/ 2 h 7"/>
                <a:gd name="T28" fmla="*/ 3 w 6"/>
                <a:gd name="T29" fmla="*/ 2 h 7"/>
                <a:gd name="T30" fmla="*/ 3 w 6"/>
                <a:gd name="T31" fmla="*/ 5 h 7"/>
                <a:gd name="T32" fmla="*/ 4 w 6"/>
                <a:gd name="T33" fmla="*/ 6 h 7"/>
                <a:gd name="T34" fmla="*/ 5 w 6"/>
                <a:gd name="T35" fmla="*/ 6 h 7"/>
                <a:gd name="T36" fmla="*/ 5 w 6"/>
                <a:gd name="T37" fmla="*/ 6 h 7"/>
                <a:gd name="T38" fmla="*/ 6 w 6"/>
                <a:gd name="T39" fmla="*/ 6 h 7"/>
                <a:gd name="T40" fmla="*/ 6 w 6"/>
                <a:gd name="T4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7">
                  <a:moveTo>
                    <a:pt x="6" y="7"/>
                  </a:moveTo>
                  <a:cubicBezTo>
                    <a:pt x="6" y="7"/>
                    <a:pt x="6" y="7"/>
                    <a:pt x="6" y="7"/>
                  </a:cubicBezTo>
                  <a:cubicBezTo>
                    <a:pt x="5" y="7"/>
                    <a:pt x="5" y="7"/>
                    <a:pt x="5" y="7"/>
                  </a:cubicBezTo>
                  <a:cubicBezTo>
                    <a:pt x="4" y="7"/>
                    <a:pt x="4" y="7"/>
                    <a:pt x="3" y="7"/>
                  </a:cubicBezTo>
                  <a:cubicBezTo>
                    <a:pt x="3" y="7"/>
                    <a:pt x="2" y="6"/>
                    <a:pt x="2" y="5"/>
                  </a:cubicBezTo>
                  <a:cubicBezTo>
                    <a:pt x="2" y="2"/>
                    <a:pt x="2" y="2"/>
                    <a:pt x="2" y="2"/>
                  </a:cubicBezTo>
                  <a:cubicBezTo>
                    <a:pt x="0" y="3"/>
                    <a:pt x="0" y="3"/>
                    <a:pt x="0" y="3"/>
                  </a:cubicBezTo>
                  <a:cubicBezTo>
                    <a:pt x="0" y="2"/>
                    <a:pt x="0" y="2"/>
                    <a:pt x="0" y="2"/>
                  </a:cubicBezTo>
                  <a:cubicBezTo>
                    <a:pt x="2" y="2"/>
                    <a:pt x="2" y="2"/>
                    <a:pt x="2" y="2"/>
                  </a:cubicBezTo>
                  <a:cubicBezTo>
                    <a:pt x="1" y="0"/>
                    <a:pt x="1" y="0"/>
                    <a:pt x="1" y="0"/>
                  </a:cubicBezTo>
                  <a:cubicBezTo>
                    <a:pt x="2" y="0"/>
                    <a:pt x="2" y="0"/>
                    <a:pt x="2" y="0"/>
                  </a:cubicBezTo>
                  <a:cubicBezTo>
                    <a:pt x="3" y="1"/>
                    <a:pt x="3" y="1"/>
                    <a:pt x="3" y="1"/>
                  </a:cubicBezTo>
                  <a:cubicBezTo>
                    <a:pt x="5" y="1"/>
                    <a:pt x="5" y="1"/>
                    <a:pt x="5" y="1"/>
                  </a:cubicBezTo>
                  <a:cubicBezTo>
                    <a:pt x="5" y="2"/>
                    <a:pt x="5" y="2"/>
                    <a:pt x="5" y="2"/>
                  </a:cubicBezTo>
                  <a:cubicBezTo>
                    <a:pt x="3" y="2"/>
                    <a:pt x="3" y="2"/>
                    <a:pt x="3" y="2"/>
                  </a:cubicBezTo>
                  <a:cubicBezTo>
                    <a:pt x="3" y="5"/>
                    <a:pt x="3" y="5"/>
                    <a:pt x="3" y="5"/>
                  </a:cubicBezTo>
                  <a:cubicBezTo>
                    <a:pt x="3" y="6"/>
                    <a:pt x="4" y="6"/>
                    <a:pt x="4" y="6"/>
                  </a:cubicBezTo>
                  <a:cubicBezTo>
                    <a:pt x="4" y="6"/>
                    <a:pt x="4" y="6"/>
                    <a:pt x="5" y="6"/>
                  </a:cubicBezTo>
                  <a:cubicBezTo>
                    <a:pt x="5" y="6"/>
                    <a:pt x="5" y="6"/>
                    <a:pt x="5" y="6"/>
                  </a:cubicBezTo>
                  <a:cubicBezTo>
                    <a:pt x="6" y="6"/>
                    <a:pt x="6" y="6"/>
                    <a:pt x="6" y="6"/>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7" name="Freeform 26"/>
            <p:cNvSpPr>
              <a:spLocks/>
            </p:cNvSpPr>
            <p:nvPr/>
          </p:nvSpPr>
          <p:spPr bwMode="auto">
            <a:xfrm>
              <a:off x="2524" y="1464"/>
              <a:ext cx="15" cy="18"/>
            </a:xfrm>
            <a:custGeom>
              <a:avLst/>
              <a:gdLst>
                <a:gd name="T0" fmla="*/ 5 w 5"/>
                <a:gd name="T1" fmla="*/ 5 h 6"/>
                <a:gd name="T2" fmla="*/ 4 w 5"/>
                <a:gd name="T3" fmla="*/ 6 h 6"/>
                <a:gd name="T4" fmla="*/ 3 w 5"/>
                <a:gd name="T5" fmla="*/ 6 h 6"/>
                <a:gd name="T6" fmla="*/ 1 w 5"/>
                <a:gd name="T7" fmla="*/ 6 h 6"/>
                <a:gd name="T8" fmla="*/ 0 w 5"/>
                <a:gd name="T9" fmla="*/ 3 h 6"/>
                <a:gd name="T10" fmla="*/ 0 w 5"/>
                <a:gd name="T11" fmla="*/ 2 h 6"/>
                <a:gd name="T12" fmla="*/ 0 w 5"/>
                <a:gd name="T13" fmla="*/ 1 h 6"/>
                <a:gd name="T14" fmla="*/ 1 w 5"/>
                <a:gd name="T15" fmla="*/ 0 h 6"/>
                <a:gd name="T16" fmla="*/ 2 w 5"/>
                <a:gd name="T17" fmla="*/ 0 h 6"/>
                <a:gd name="T18" fmla="*/ 3 w 5"/>
                <a:gd name="T19" fmla="*/ 0 h 6"/>
                <a:gd name="T20" fmla="*/ 4 w 5"/>
                <a:gd name="T21" fmla="*/ 0 h 6"/>
                <a:gd name="T22" fmla="*/ 4 w 5"/>
                <a:gd name="T23" fmla="*/ 1 h 6"/>
                <a:gd name="T24" fmla="*/ 3 w 5"/>
                <a:gd name="T25" fmla="*/ 1 h 6"/>
                <a:gd name="T26" fmla="*/ 3 w 5"/>
                <a:gd name="T27" fmla="*/ 1 h 6"/>
                <a:gd name="T28" fmla="*/ 2 w 5"/>
                <a:gd name="T29" fmla="*/ 1 h 6"/>
                <a:gd name="T30" fmla="*/ 1 w 5"/>
                <a:gd name="T31" fmla="*/ 2 h 6"/>
                <a:gd name="T32" fmla="*/ 1 w 5"/>
                <a:gd name="T33" fmla="*/ 2 h 6"/>
                <a:gd name="T34" fmla="*/ 1 w 5"/>
                <a:gd name="T35" fmla="*/ 3 h 6"/>
                <a:gd name="T36" fmla="*/ 2 w 5"/>
                <a:gd name="T37" fmla="*/ 5 h 6"/>
                <a:gd name="T38" fmla="*/ 3 w 5"/>
                <a:gd name="T39" fmla="*/ 5 h 6"/>
                <a:gd name="T40" fmla="*/ 4 w 5"/>
                <a:gd name="T41" fmla="*/ 5 h 6"/>
                <a:gd name="T42" fmla="*/ 5 w 5"/>
                <a:gd name="T43" fmla="*/ 4 h 6"/>
                <a:gd name="T44" fmla="*/ 5 w 5"/>
                <a:gd name="T4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6">
                  <a:moveTo>
                    <a:pt x="5" y="5"/>
                  </a:moveTo>
                  <a:cubicBezTo>
                    <a:pt x="5" y="5"/>
                    <a:pt x="5" y="6"/>
                    <a:pt x="4" y="6"/>
                  </a:cubicBezTo>
                  <a:cubicBezTo>
                    <a:pt x="4" y="6"/>
                    <a:pt x="4" y="6"/>
                    <a:pt x="3" y="6"/>
                  </a:cubicBezTo>
                  <a:cubicBezTo>
                    <a:pt x="3" y="6"/>
                    <a:pt x="2" y="6"/>
                    <a:pt x="1" y="6"/>
                  </a:cubicBezTo>
                  <a:cubicBezTo>
                    <a:pt x="1" y="5"/>
                    <a:pt x="0" y="4"/>
                    <a:pt x="0" y="3"/>
                  </a:cubicBezTo>
                  <a:cubicBezTo>
                    <a:pt x="0" y="3"/>
                    <a:pt x="0" y="3"/>
                    <a:pt x="0" y="2"/>
                  </a:cubicBezTo>
                  <a:cubicBezTo>
                    <a:pt x="0" y="2"/>
                    <a:pt x="0" y="1"/>
                    <a:pt x="0" y="1"/>
                  </a:cubicBezTo>
                  <a:cubicBezTo>
                    <a:pt x="1" y="1"/>
                    <a:pt x="1" y="1"/>
                    <a:pt x="1" y="0"/>
                  </a:cubicBezTo>
                  <a:cubicBezTo>
                    <a:pt x="2" y="0"/>
                    <a:pt x="2" y="0"/>
                    <a:pt x="2" y="0"/>
                  </a:cubicBezTo>
                  <a:cubicBezTo>
                    <a:pt x="3" y="0"/>
                    <a:pt x="3" y="0"/>
                    <a:pt x="3" y="0"/>
                  </a:cubicBezTo>
                  <a:cubicBezTo>
                    <a:pt x="4" y="0"/>
                    <a:pt x="4" y="0"/>
                    <a:pt x="4" y="0"/>
                  </a:cubicBezTo>
                  <a:cubicBezTo>
                    <a:pt x="4" y="1"/>
                    <a:pt x="4" y="1"/>
                    <a:pt x="4" y="1"/>
                  </a:cubicBezTo>
                  <a:cubicBezTo>
                    <a:pt x="4" y="1"/>
                    <a:pt x="4" y="1"/>
                    <a:pt x="3" y="1"/>
                  </a:cubicBezTo>
                  <a:cubicBezTo>
                    <a:pt x="3" y="1"/>
                    <a:pt x="3" y="1"/>
                    <a:pt x="3" y="1"/>
                  </a:cubicBezTo>
                  <a:cubicBezTo>
                    <a:pt x="2" y="1"/>
                    <a:pt x="2" y="1"/>
                    <a:pt x="2" y="1"/>
                  </a:cubicBezTo>
                  <a:cubicBezTo>
                    <a:pt x="2" y="1"/>
                    <a:pt x="2" y="1"/>
                    <a:pt x="1" y="2"/>
                  </a:cubicBezTo>
                  <a:cubicBezTo>
                    <a:pt x="1" y="2"/>
                    <a:pt x="1" y="2"/>
                    <a:pt x="1" y="2"/>
                  </a:cubicBezTo>
                  <a:cubicBezTo>
                    <a:pt x="1" y="3"/>
                    <a:pt x="1" y="3"/>
                    <a:pt x="1" y="3"/>
                  </a:cubicBezTo>
                  <a:cubicBezTo>
                    <a:pt x="1" y="4"/>
                    <a:pt x="1" y="4"/>
                    <a:pt x="2" y="5"/>
                  </a:cubicBezTo>
                  <a:cubicBezTo>
                    <a:pt x="2" y="5"/>
                    <a:pt x="3" y="5"/>
                    <a:pt x="3" y="5"/>
                  </a:cubicBezTo>
                  <a:cubicBezTo>
                    <a:pt x="4" y="5"/>
                    <a:pt x="4" y="5"/>
                    <a:pt x="4" y="5"/>
                  </a:cubicBezTo>
                  <a:cubicBezTo>
                    <a:pt x="4" y="5"/>
                    <a:pt x="5" y="5"/>
                    <a:pt x="5" y="4"/>
                  </a:cubicBez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8" name="Freeform 27"/>
            <p:cNvSpPr>
              <a:spLocks/>
            </p:cNvSpPr>
            <p:nvPr/>
          </p:nvSpPr>
          <p:spPr bwMode="auto">
            <a:xfrm>
              <a:off x="2542" y="1452"/>
              <a:ext cx="18" cy="27"/>
            </a:xfrm>
            <a:custGeom>
              <a:avLst/>
              <a:gdLst>
                <a:gd name="T0" fmla="*/ 6 w 18"/>
                <a:gd name="T1" fmla="*/ 3 h 27"/>
                <a:gd name="T2" fmla="*/ 0 w 18"/>
                <a:gd name="T3" fmla="*/ 6 h 27"/>
                <a:gd name="T4" fmla="*/ 0 w 18"/>
                <a:gd name="T5" fmla="*/ 3 h 27"/>
                <a:gd name="T6" fmla="*/ 9 w 18"/>
                <a:gd name="T7" fmla="*/ 0 h 27"/>
                <a:gd name="T8" fmla="*/ 12 w 18"/>
                <a:gd name="T9" fmla="*/ 24 h 27"/>
                <a:gd name="T10" fmla="*/ 18 w 18"/>
                <a:gd name="T11" fmla="*/ 24 h 27"/>
                <a:gd name="T12" fmla="*/ 18 w 18"/>
                <a:gd name="T13" fmla="*/ 24 h 27"/>
                <a:gd name="T14" fmla="*/ 3 w 18"/>
                <a:gd name="T15" fmla="*/ 27 h 27"/>
                <a:gd name="T16" fmla="*/ 3 w 18"/>
                <a:gd name="T17" fmla="*/ 24 h 27"/>
                <a:gd name="T18" fmla="*/ 9 w 18"/>
                <a:gd name="T19" fmla="*/ 24 h 27"/>
                <a:gd name="T20" fmla="*/ 6 w 18"/>
                <a:gd name="T21"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7">
                  <a:moveTo>
                    <a:pt x="6" y="3"/>
                  </a:moveTo>
                  <a:lnTo>
                    <a:pt x="0" y="6"/>
                  </a:lnTo>
                  <a:lnTo>
                    <a:pt x="0" y="3"/>
                  </a:lnTo>
                  <a:lnTo>
                    <a:pt x="9" y="0"/>
                  </a:lnTo>
                  <a:lnTo>
                    <a:pt x="12" y="24"/>
                  </a:lnTo>
                  <a:lnTo>
                    <a:pt x="18" y="24"/>
                  </a:lnTo>
                  <a:lnTo>
                    <a:pt x="18" y="24"/>
                  </a:lnTo>
                  <a:lnTo>
                    <a:pt x="3" y="27"/>
                  </a:lnTo>
                  <a:lnTo>
                    <a:pt x="3" y="24"/>
                  </a:lnTo>
                  <a:lnTo>
                    <a:pt x="9" y="2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9" name="Freeform 28"/>
            <p:cNvSpPr>
              <a:spLocks noEditPoints="1"/>
            </p:cNvSpPr>
            <p:nvPr/>
          </p:nvSpPr>
          <p:spPr bwMode="auto">
            <a:xfrm>
              <a:off x="2563" y="1449"/>
              <a:ext cx="14" cy="27"/>
            </a:xfrm>
            <a:custGeom>
              <a:avLst/>
              <a:gdLst>
                <a:gd name="T0" fmla="*/ 2 w 5"/>
                <a:gd name="T1" fmla="*/ 4 h 9"/>
                <a:gd name="T2" fmla="*/ 0 w 5"/>
                <a:gd name="T3" fmla="*/ 4 h 9"/>
                <a:gd name="T4" fmla="*/ 0 w 5"/>
                <a:gd name="T5" fmla="*/ 3 h 9"/>
                <a:gd name="T6" fmla="*/ 3 w 5"/>
                <a:gd name="T7" fmla="*/ 3 h 9"/>
                <a:gd name="T8" fmla="*/ 3 w 5"/>
                <a:gd name="T9" fmla="*/ 8 h 9"/>
                <a:gd name="T10" fmla="*/ 5 w 5"/>
                <a:gd name="T11" fmla="*/ 7 h 9"/>
                <a:gd name="T12" fmla="*/ 5 w 5"/>
                <a:gd name="T13" fmla="*/ 8 h 9"/>
                <a:gd name="T14" fmla="*/ 1 w 5"/>
                <a:gd name="T15" fmla="*/ 9 h 9"/>
                <a:gd name="T16" fmla="*/ 0 w 5"/>
                <a:gd name="T17" fmla="*/ 8 h 9"/>
                <a:gd name="T18" fmla="*/ 2 w 5"/>
                <a:gd name="T19" fmla="*/ 8 h 9"/>
                <a:gd name="T20" fmla="*/ 2 w 5"/>
                <a:gd name="T21" fmla="*/ 4 h 9"/>
                <a:gd name="T22" fmla="*/ 1 w 5"/>
                <a:gd name="T23" fmla="*/ 0 h 9"/>
                <a:gd name="T24" fmla="*/ 2 w 5"/>
                <a:gd name="T25" fmla="*/ 0 h 9"/>
                <a:gd name="T26" fmla="*/ 2 w 5"/>
                <a:gd name="T27" fmla="*/ 1 h 9"/>
                <a:gd name="T28" fmla="*/ 2 w 5"/>
                <a:gd name="T29" fmla="*/ 1 h 9"/>
                <a:gd name="T30" fmla="*/ 2 w 5"/>
                <a:gd name="T31" fmla="*/ 1 h 9"/>
                <a:gd name="T32" fmla="*/ 2 w 5"/>
                <a:gd name="T33" fmla="*/ 1 h 9"/>
                <a:gd name="T34" fmla="*/ 2 w 5"/>
                <a:gd name="T35" fmla="*/ 2 h 9"/>
                <a:gd name="T36" fmla="*/ 2 w 5"/>
                <a:gd name="T37" fmla="*/ 2 h 9"/>
                <a:gd name="T38" fmla="*/ 2 w 5"/>
                <a:gd name="T39" fmla="*/ 2 h 9"/>
                <a:gd name="T40" fmla="*/ 1 w 5"/>
                <a:gd name="T41" fmla="*/ 2 h 9"/>
                <a:gd name="T42" fmla="*/ 1 w 5"/>
                <a:gd name="T43" fmla="*/ 2 h 9"/>
                <a:gd name="T44" fmla="*/ 1 w 5"/>
                <a:gd name="T45" fmla="*/ 2 h 9"/>
                <a:gd name="T46" fmla="*/ 1 w 5"/>
                <a:gd name="T47" fmla="*/ 1 h 9"/>
                <a:gd name="T48" fmla="*/ 1 w 5"/>
                <a:gd name="T49" fmla="*/ 1 h 9"/>
                <a:gd name="T50" fmla="*/ 1 w 5"/>
                <a:gd name="T51" fmla="*/ 1 h 9"/>
                <a:gd name="T52" fmla="*/ 1 w 5"/>
                <a:gd name="T53" fmla="*/ 1 h 9"/>
                <a:gd name="T54" fmla="*/ 1 w 5"/>
                <a:gd name="T5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 h="9">
                  <a:moveTo>
                    <a:pt x="2" y="4"/>
                  </a:moveTo>
                  <a:cubicBezTo>
                    <a:pt x="0" y="4"/>
                    <a:pt x="0" y="4"/>
                    <a:pt x="0" y="4"/>
                  </a:cubicBezTo>
                  <a:cubicBezTo>
                    <a:pt x="0" y="3"/>
                    <a:pt x="0" y="3"/>
                    <a:pt x="0" y="3"/>
                  </a:cubicBezTo>
                  <a:cubicBezTo>
                    <a:pt x="3" y="3"/>
                    <a:pt x="3" y="3"/>
                    <a:pt x="3" y="3"/>
                  </a:cubicBezTo>
                  <a:cubicBezTo>
                    <a:pt x="3" y="8"/>
                    <a:pt x="3" y="8"/>
                    <a:pt x="3" y="8"/>
                  </a:cubicBezTo>
                  <a:cubicBezTo>
                    <a:pt x="5" y="7"/>
                    <a:pt x="5" y="7"/>
                    <a:pt x="5" y="7"/>
                  </a:cubicBezTo>
                  <a:cubicBezTo>
                    <a:pt x="5" y="8"/>
                    <a:pt x="5" y="8"/>
                    <a:pt x="5" y="8"/>
                  </a:cubicBezTo>
                  <a:cubicBezTo>
                    <a:pt x="1" y="9"/>
                    <a:pt x="1" y="9"/>
                    <a:pt x="1" y="9"/>
                  </a:cubicBezTo>
                  <a:cubicBezTo>
                    <a:pt x="0" y="8"/>
                    <a:pt x="0" y="8"/>
                    <a:pt x="0" y="8"/>
                  </a:cubicBezTo>
                  <a:cubicBezTo>
                    <a:pt x="2" y="8"/>
                    <a:pt x="2" y="8"/>
                    <a:pt x="2" y="8"/>
                  </a:cubicBezTo>
                  <a:lnTo>
                    <a:pt x="2" y="4"/>
                  </a:lnTo>
                  <a:close/>
                  <a:moveTo>
                    <a:pt x="1" y="0"/>
                  </a:moveTo>
                  <a:cubicBezTo>
                    <a:pt x="2" y="0"/>
                    <a:pt x="2" y="0"/>
                    <a:pt x="2" y="0"/>
                  </a:cubicBezTo>
                  <a:cubicBezTo>
                    <a:pt x="2" y="0"/>
                    <a:pt x="2" y="0"/>
                    <a:pt x="2" y="1"/>
                  </a:cubicBezTo>
                  <a:cubicBezTo>
                    <a:pt x="2" y="1"/>
                    <a:pt x="2" y="1"/>
                    <a:pt x="2" y="1"/>
                  </a:cubicBezTo>
                  <a:cubicBezTo>
                    <a:pt x="2" y="1"/>
                    <a:pt x="2" y="1"/>
                    <a:pt x="2" y="1"/>
                  </a:cubicBezTo>
                  <a:cubicBezTo>
                    <a:pt x="2" y="1"/>
                    <a:pt x="2" y="1"/>
                    <a:pt x="2" y="1"/>
                  </a:cubicBezTo>
                  <a:cubicBezTo>
                    <a:pt x="2" y="1"/>
                    <a:pt x="2" y="2"/>
                    <a:pt x="2" y="2"/>
                  </a:cubicBezTo>
                  <a:cubicBezTo>
                    <a:pt x="2" y="2"/>
                    <a:pt x="2" y="2"/>
                    <a:pt x="2" y="2"/>
                  </a:cubicBezTo>
                  <a:cubicBezTo>
                    <a:pt x="2" y="2"/>
                    <a:pt x="2" y="2"/>
                    <a:pt x="2" y="2"/>
                  </a:cubicBezTo>
                  <a:cubicBezTo>
                    <a:pt x="2" y="2"/>
                    <a:pt x="2" y="2"/>
                    <a:pt x="1" y="2"/>
                  </a:cubicBezTo>
                  <a:cubicBezTo>
                    <a:pt x="1" y="2"/>
                    <a:pt x="1" y="2"/>
                    <a:pt x="1" y="2"/>
                  </a:cubicBezTo>
                  <a:cubicBezTo>
                    <a:pt x="1" y="2"/>
                    <a:pt x="1" y="2"/>
                    <a:pt x="1" y="2"/>
                  </a:cubicBezTo>
                  <a:cubicBezTo>
                    <a:pt x="1" y="2"/>
                    <a:pt x="1" y="1"/>
                    <a:pt x="1" y="1"/>
                  </a:cubicBezTo>
                  <a:cubicBezTo>
                    <a:pt x="1" y="1"/>
                    <a:pt x="1" y="1"/>
                    <a:pt x="1" y="1"/>
                  </a:cubicBezTo>
                  <a:cubicBezTo>
                    <a:pt x="1" y="1"/>
                    <a:pt x="1" y="1"/>
                    <a:pt x="1" y="1"/>
                  </a:cubicBezTo>
                  <a:cubicBezTo>
                    <a:pt x="1" y="1"/>
                    <a:pt x="1"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0" name="Freeform 29"/>
            <p:cNvSpPr>
              <a:spLocks noEditPoints="1"/>
            </p:cNvSpPr>
            <p:nvPr/>
          </p:nvSpPr>
          <p:spPr bwMode="auto">
            <a:xfrm>
              <a:off x="2580" y="1455"/>
              <a:ext cx="18" cy="18"/>
            </a:xfrm>
            <a:custGeom>
              <a:avLst/>
              <a:gdLst>
                <a:gd name="T0" fmla="*/ 5 w 6"/>
                <a:gd name="T1" fmla="*/ 2 h 6"/>
                <a:gd name="T2" fmla="*/ 5 w 6"/>
                <a:gd name="T3" fmla="*/ 2 h 6"/>
                <a:gd name="T4" fmla="*/ 5 w 6"/>
                <a:gd name="T5" fmla="*/ 2 h 6"/>
                <a:gd name="T6" fmla="*/ 1 w 6"/>
                <a:gd name="T7" fmla="*/ 3 h 6"/>
                <a:gd name="T8" fmla="*/ 2 w 6"/>
                <a:gd name="T9" fmla="*/ 4 h 6"/>
                <a:gd name="T10" fmla="*/ 4 w 6"/>
                <a:gd name="T11" fmla="*/ 5 h 6"/>
                <a:gd name="T12" fmla="*/ 4 w 6"/>
                <a:gd name="T13" fmla="*/ 5 h 6"/>
                <a:gd name="T14" fmla="*/ 5 w 6"/>
                <a:gd name="T15" fmla="*/ 4 h 6"/>
                <a:gd name="T16" fmla="*/ 5 w 6"/>
                <a:gd name="T17" fmla="*/ 4 h 6"/>
                <a:gd name="T18" fmla="*/ 5 w 6"/>
                <a:gd name="T19" fmla="*/ 4 h 6"/>
                <a:gd name="T20" fmla="*/ 6 w 6"/>
                <a:gd name="T21" fmla="*/ 5 h 6"/>
                <a:gd name="T22" fmla="*/ 5 w 6"/>
                <a:gd name="T23" fmla="*/ 5 h 6"/>
                <a:gd name="T24" fmla="*/ 4 w 6"/>
                <a:gd name="T25" fmla="*/ 6 h 6"/>
                <a:gd name="T26" fmla="*/ 2 w 6"/>
                <a:gd name="T27" fmla="*/ 6 h 6"/>
                <a:gd name="T28" fmla="*/ 1 w 6"/>
                <a:gd name="T29" fmla="*/ 5 h 6"/>
                <a:gd name="T30" fmla="*/ 1 w 6"/>
                <a:gd name="T31" fmla="*/ 4 h 6"/>
                <a:gd name="T32" fmla="*/ 0 w 6"/>
                <a:gd name="T33" fmla="*/ 3 h 6"/>
                <a:gd name="T34" fmla="*/ 0 w 6"/>
                <a:gd name="T35" fmla="*/ 2 h 6"/>
                <a:gd name="T36" fmla="*/ 1 w 6"/>
                <a:gd name="T37" fmla="*/ 1 h 6"/>
                <a:gd name="T38" fmla="*/ 1 w 6"/>
                <a:gd name="T39" fmla="*/ 0 h 6"/>
                <a:gd name="T40" fmla="*/ 2 w 6"/>
                <a:gd name="T41" fmla="*/ 0 h 6"/>
                <a:gd name="T42" fmla="*/ 4 w 6"/>
                <a:gd name="T43" fmla="*/ 0 h 6"/>
                <a:gd name="T44" fmla="*/ 4 w 6"/>
                <a:gd name="T45" fmla="*/ 0 h 6"/>
                <a:gd name="T46" fmla="*/ 5 w 6"/>
                <a:gd name="T47" fmla="*/ 1 h 6"/>
                <a:gd name="T48" fmla="*/ 5 w 6"/>
                <a:gd name="T49" fmla="*/ 2 h 6"/>
                <a:gd name="T50" fmla="*/ 4 w 6"/>
                <a:gd name="T51" fmla="*/ 2 h 6"/>
                <a:gd name="T52" fmla="*/ 4 w 6"/>
                <a:gd name="T53" fmla="*/ 1 h 6"/>
                <a:gd name="T54" fmla="*/ 4 w 6"/>
                <a:gd name="T55" fmla="*/ 1 h 6"/>
                <a:gd name="T56" fmla="*/ 3 w 6"/>
                <a:gd name="T57" fmla="*/ 0 h 6"/>
                <a:gd name="T58" fmla="*/ 3 w 6"/>
                <a:gd name="T59" fmla="*/ 0 h 6"/>
                <a:gd name="T60" fmla="*/ 2 w 6"/>
                <a:gd name="T61" fmla="*/ 1 h 6"/>
                <a:gd name="T62" fmla="*/ 2 w 6"/>
                <a:gd name="T63" fmla="*/ 1 h 6"/>
                <a:gd name="T64" fmla="*/ 1 w 6"/>
                <a:gd name="T65" fmla="*/ 2 h 6"/>
                <a:gd name="T66" fmla="*/ 1 w 6"/>
                <a:gd name="T67" fmla="*/ 2 h 6"/>
                <a:gd name="T68" fmla="*/ 4 w 6"/>
                <a:gd name="T6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6">
                  <a:moveTo>
                    <a:pt x="5" y="2"/>
                  </a:moveTo>
                  <a:cubicBezTo>
                    <a:pt x="5" y="2"/>
                    <a:pt x="5" y="2"/>
                    <a:pt x="5" y="2"/>
                  </a:cubicBezTo>
                  <a:cubicBezTo>
                    <a:pt x="5" y="2"/>
                    <a:pt x="5" y="2"/>
                    <a:pt x="5" y="2"/>
                  </a:cubicBezTo>
                  <a:cubicBezTo>
                    <a:pt x="1" y="3"/>
                    <a:pt x="1" y="3"/>
                    <a:pt x="1" y="3"/>
                  </a:cubicBezTo>
                  <a:cubicBezTo>
                    <a:pt x="2" y="4"/>
                    <a:pt x="2" y="4"/>
                    <a:pt x="2" y="4"/>
                  </a:cubicBezTo>
                  <a:cubicBezTo>
                    <a:pt x="3" y="5"/>
                    <a:pt x="3" y="5"/>
                    <a:pt x="4" y="5"/>
                  </a:cubicBezTo>
                  <a:cubicBezTo>
                    <a:pt x="4" y="5"/>
                    <a:pt x="4" y="5"/>
                    <a:pt x="4" y="5"/>
                  </a:cubicBezTo>
                  <a:cubicBezTo>
                    <a:pt x="4" y="5"/>
                    <a:pt x="4" y="4"/>
                    <a:pt x="5" y="4"/>
                  </a:cubicBezTo>
                  <a:cubicBezTo>
                    <a:pt x="5" y="4"/>
                    <a:pt x="5" y="4"/>
                    <a:pt x="5" y="4"/>
                  </a:cubicBezTo>
                  <a:cubicBezTo>
                    <a:pt x="5" y="4"/>
                    <a:pt x="5" y="4"/>
                    <a:pt x="5" y="4"/>
                  </a:cubicBezTo>
                  <a:cubicBezTo>
                    <a:pt x="6" y="5"/>
                    <a:pt x="6" y="5"/>
                    <a:pt x="6" y="5"/>
                  </a:cubicBezTo>
                  <a:cubicBezTo>
                    <a:pt x="5" y="5"/>
                    <a:pt x="5" y="5"/>
                    <a:pt x="5" y="5"/>
                  </a:cubicBezTo>
                  <a:cubicBezTo>
                    <a:pt x="4" y="5"/>
                    <a:pt x="4" y="5"/>
                    <a:pt x="4" y="6"/>
                  </a:cubicBezTo>
                  <a:cubicBezTo>
                    <a:pt x="3" y="6"/>
                    <a:pt x="3" y="6"/>
                    <a:pt x="2" y="6"/>
                  </a:cubicBezTo>
                  <a:cubicBezTo>
                    <a:pt x="2" y="5"/>
                    <a:pt x="2" y="5"/>
                    <a:pt x="1" y="5"/>
                  </a:cubicBezTo>
                  <a:cubicBezTo>
                    <a:pt x="1" y="5"/>
                    <a:pt x="1" y="5"/>
                    <a:pt x="1" y="4"/>
                  </a:cubicBezTo>
                  <a:cubicBezTo>
                    <a:pt x="1" y="4"/>
                    <a:pt x="0" y="4"/>
                    <a:pt x="0" y="3"/>
                  </a:cubicBezTo>
                  <a:cubicBezTo>
                    <a:pt x="0" y="3"/>
                    <a:pt x="0" y="2"/>
                    <a:pt x="0" y="2"/>
                  </a:cubicBezTo>
                  <a:cubicBezTo>
                    <a:pt x="0" y="1"/>
                    <a:pt x="0" y="1"/>
                    <a:pt x="1" y="1"/>
                  </a:cubicBezTo>
                  <a:cubicBezTo>
                    <a:pt x="1" y="0"/>
                    <a:pt x="1" y="0"/>
                    <a:pt x="1" y="0"/>
                  </a:cubicBezTo>
                  <a:cubicBezTo>
                    <a:pt x="2" y="0"/>
                    <a:pt x="2" y="0"/>
                    <a:pt x="2" y="0"/>
                  </a:cubicBezTo>
                  <a:cubicBezTo>
                    <a:pt x="3" y="0"/>
                    <a:pt x="3" y="0"/>
                    <a:pt x="4" y="0"/>
                  </a:cubicBezTo>
                  <a:cubicBezTo>
                    <a:pt x="4" y="0"/>
                    <a:pt x="4" y="0"/>
                    <a:pt x="4" y="0"/>
                  </a:cubicBezTo>
                  <a:cubicBezTo>
                    <a:pt x="5" y="0"/>
                    <a:pt x="5" y="0"/>
                    <a:pt x="5" y="1"/>
                  </a:cubicBezTo>
                  <a:cubicBezTo>
                    <a:pt x="5" y="1"/>
                    <a:pt x="5" y="1"/>
                    <a:pt x="5" y="2"/>
                  </a:cubicBezTo>
                  <a:close/>
                  <a:moveTo>
                    <a:pt x="4" y="2"/>
                  </a:moveTo>
                  <a:cubicBezTo>
                    <a:pt x="4" y="2"/>
                    <a:pt x="4" y="1"/>
                    <a:pt x="4" y="1"/>
                  </a:cubicBezTo>
                  <a:cubicBezTo>
                    <a:pt x="4" y="1"/>
                    <a:pt x="4" y="1"/>
                    <a:pt x="4" y="1"/>
                  </a:cubicBezTo>
                  <a:cubicBezTo>
                    <a:pt x="4" y="1"/>
                    <a:pt x="3" y="0"/>
                    <a:pt x="3" y="0"/>
                  </a:cubicBezTo>
                  <a:cubicBezTo>
                    <a:pt x="3" y="0"/>
                    <a:pt x="3" y="0"/>
                    <a:pt x="3" y="0"/>
                  </a:cubicBezTo>
                  <a:cubicBezTo>
                    <a:pt x="2" y="0"/>
                    <a:pt x="2" y="1"/>
                    <a:pt x="2" y="1"/>
                  </a:cubicBezTo>
                  <a:cubicBezTo>
                    <a:pt x="2" y="1"/>
                    <a:pt x="2" y="1"/>
                    <a:pt x="2" y="1"/>
                  </a:cubicBezTo>
                  <a:cubicBezTo>
                    <a:pt x="1" y="1"/>
                    <a:pt x="1" y="1"/>
                    <a:pt x="1" y="2"/>
                  </a:cubicBezTo>
                  <a:cubicBezTo>
                    <a:pt x="1" y="2"/>
                    <a:pt x="1" y="2"/>
                    <a:pt x="1" y="2"/>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1" name="Freeform 30"/>
            <p:cNvSpPr>
              <a:spLocks/>
            </p:cNvSpPr>
            <p:nvPr/>
          </p:nvSpPr>
          <p:spPr bwMode="auto">
            <a:xfrm>
              <a:off x="2601" y="1449"/>
              <a:ext cx="15" cy="21"/>
            </a:xfrm>
            <a:custGeom>
              <a:avLst/>
              <a:gdLst>
                <a:gd name="T0" fmla="*/ 0 w 5"/>
                <a:gd name="T1" fmla="*/ 1 h 7"/>
                <a:gd name="T2" fmla="*/ 0 w 5"/>
                <a:gd name="T3" fmla="*/ 1 h 7"/>
                <a:gd name="T4" fmla="*/ 1 w 5"/>
                <a:gd name="T5" fmla="*/ 2 h 7"/>
                <a:gd name="T6" fmla="*/ 1 w 5"/>
                <a:gd name="T7" fmla="*/ 1 h 7"/>
                <a:gd name="T8" fmla="*/ 1 w 5"/>
                <a:gd name="T9" fmla="*/ 1 h 7"/>
                <a:gd name="T10" fmla="*/ 2 w 5"/>
                <a:gd name="T11" fmla="*/ 0 h 7"/>
                <a:gd name="T12" fmla="*/ 2 w 5"/>
                <a:gd name="T13" fmla="*/ 0 h 7"/>
                <a:gd name="T14" fmla="*/ 4 w 5"/>
                <a:gd name="T15" fmla="*/ 1 h 7"/>
                <a:gd name="T16" fmla="*/ 5 w 5"/>
                <a:gd name="T17" fmla="*/ 2 h 7"/>
                <a:gd name="T18" fmla="*/ 5 w 5"/>
                <a:gd name="T19" fmla="*/ 6 h 7"/>
                <a:gd name="T20" fmla="*/ 4 w 5"/>
                <a:gd name="T21" fmla="*/ 6 h 7"/>
                <a:gd name="T22" fmla="*/ 4 w 5"/>
                <a:gd name="T23" fmla="*/ 2 h 7"/>
                <a:gd name="T24" fmla="*/ 3 w 5"/>
                <a:gd name="T25" fmla="*/ 1 h 7"/>
                <a:gd name="T26" fmla="*/ 2 w 5"/>
                <a:gd name="T27" fmla="*/ 1 h 7"/>
                <a:gd name="T28" fmla="*/ 2 w 5"/>
                <a:gd name="T29" fmla="*/ 1 h 7"/>
                <a:gd name="T30" fmla="*/ 2 w 5"/>
                <a:gd name="T31" fmla="*/ 2 h 7"/>
                <a:gd name="T32" fmla="*/ 1 w 5"/>
                <a:gd name="T33" fmla="*/ 2 h 7"/>
                <a:gd name="T34" fmla="*/ 1 w 5"/>
                <a:gd name="T35" fmla="*/ 3 h 7"/>
                <a:gd name="T36" fmla="*/ 2 w 5"/>
                <a:gd name="T37" fmla="*/ 7 h 7"/>
                <a:gd name="T38" fmla="*/ 1 w 5"/>
                <a:gd name="T39" fmla="*/ 7 h 7"/>
                <a:gd name="T40" fmla="*/ 0 w 5"/>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7">
                  <a:moveTo>
                    <a:pt x="0" y="1"/>
                  </a:moveTo>
                  <a:cubicBezTo>
                    <a:pt x="0" y="1"/>
                    <a:pt x="0" y="1"/>
                    <a:pt x="0" y="1"/>
                  </a:cubicBezTo>
                  <a:cubicBezTo>
                    <a:pt x="1" y="2"/>
                    <a:pt x="1" y="2"/>
                    <a:pt x="1" y="2"/>
                  </a:cubicBezTo>
                  <a:cubicBezTo>
                    <a:pt x="1" y="2"/>
                    <a:pt x="1" y="1"/>
                    <a:pt x="1" y="1"/>
                  </a:cubicBezTo>
                  <a:cubicBezTo>
                    <a:pt x="1" y="1"/>
                    <a:pt x="1" y="1"/>
                    <a:pt x="1" y="1"/>
                  </a:cubicBezTo>
                  <a:cubicBezTo>
                    <a:pt x="2" y="1"/>
                    <a:pt x="2" y="1"/>
                    <a:pt x="2" y="0"/>
                  </a:cubicBezTo>
                  <a:cubicBezTo>
                    <a:pt x="2" y="0"/>
                    <a:pt x="2" y="0"/>
                    <a:pt x="2" y="0"/>
                  </a:cubicBezTo>
                  <a:cubicBezTo>
                    <a:pt x="3" y="0"/>
                    <a:pt x="3" y="0"/>
                    <a:pt x="4" y="1"/>
                  </a:cubicBezTo>
                  <a:cubicBezTo>
                    <a:pt x="4" y="1"/>
                    <a:pt x="4" y="1"/>
                    <a:pt x="5" y="2"/>
                  </a:cubicBezTo>
                  <a:cubicBezTo>
                    <a:pt x="5" y="6"/>
                    <a:pt x="5" y="6"/>
                    <a:pt x="5" y="6"/>
                  </a:cubicBezTo>
                  <a:cubicBezTo>
                    <a:pt x="4" y="6"/>
                    <a:pt x="4" y="6"/>
                    <a:pt x="4" y="6"/>
                  </a:cubicBezTo>
                  <a:cubicBezTo>
                    <a:pt x="4" y="2"/>
                    <a:pt x="4" y="2"/>
                    <a:pt x="4" y="2"/>
                  </a:cubicBezTo>
                  <a:cubicBezTo>
                    <a:pt x="3" y="2"/>
                    <a:pt x="3" y="2"/>
                    <a:pt x="3" y="1"/>
                  </a:cubicBezTo>
                  <a:cubicBezTo>
                    <a:pt x="3" y="1"/>
                    <a:pt x="3" y="1"/>
                    <a:pt x="2" y="1"/>
                  </a:cubicBezTo>
                  <a:cubicBezTo>
                    <a:pt x="2" y="1"/>
                    <a:pt x="2" y="1"/>
                    <a:pt x="2" y="1"/>
                  </a:cubicBezTo>
                  <a:cubicBezTo>
                    <a:pt x="2" y="1"/>
                    <a:pt x="2" y="2"/>
                    <a:pt x="2" y="2"/>
                  </a:cubicBezTo>
                  <a:cubicBezTo>
                    <a:pt x="2" y="2"/>
                    <a:pt x="1" y="2"/>
                    <a:pt x="1" y="2"/>
                  </a:cubicBezTo>
                  <a:cubicBezTo>
                    <a:pt x="1" y="2"/>
                    <a:pt x="1" y="2"/>
                    <a:pt x="1" y="3"/>
                  </a:cubicBezTo>
                  <a:cubicBezTo>
                    <a:pt x="2" y="7"/>
                    <a:pt x="2" y="7"/>
                    <a:pt x="2" y="7"/>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2" name="Freeform 31"/>
            <p:cNvSpPr>
              <a:spLocks/>
            </p:cNvSpPr>
            <p:nvPr/>
          </p:nvSpPr>
          <p:spPr bwMode="auto">
            <a:xfrm>
              <a:off x="2616" y="1443"/>
              <a:ext cx="21" cy="21"/>
            </a:xfrm>
            <a:custGeom>
              <a:avLst/>
              <a:gdLst>
                <a:gd name="T0" fmla="*/ 7 w 7"/>
                <a:gd name="T1" fmla="*/ 7 h 7"/>
                <a:gd name="T2" fmla="*/ 6 w 7"/>
                <a:gd name="T3" fmla="*/ 7 h 7"/>
                <a:gd name="T4" fmla="*/ 5 w 7"/>
                <a:gd name="T5" fmla="*/ 7 h 7"/>
                <a:gd name="T6" fmla="*/ 4 w 7"/>
                <a:gd name="T7" fmla="*/ 7 h 7"/>
                <a:gd name="T8" fmla="*/ 3 w 7"/>
                <a:gd name="T9" fmla="*/ 6 h 7"/>
                <a:gd name="T10" fmla="*/ 2 w 7"/>
                <a:gd name="T11" fmla="*/ 2 h 7"/>
                <a:gd name="T12" fmla="*/ 1 w 7"/>
                <a:gd name="T13" fmla="*/ 3 h 7"/>
                <a:gd name="T14" fmla="*/ 0 w 7"/>
                <a:gd name="T15" fmla="*/ 2 h 7"/>
                <a:gd name="T16" fmla="*/ 2 w 7"/>
                <a:gd name="T17" fmla="*/ 2 h 7"/>
                <a:gd name="T18" fmla="*/ 2 w 7"/>
                <a:gd name="T19" fmla="*/ 0 h 7"/>
                <a:gd name="T20" fmla="*/ 3 w 7"/>
                <a:gd name="T21" fmla="*/ 0 h 7"/>
                <a:gd name="T22" fmla="*/ 3 w 7"/>
                <a:gd name="T23" fmla="*/ 1 h 7"/>
                <a:gd name="T24" fmla="*/ 6 w 7"/>
                <a:gd name="T25" fmla="*/ 1 h 7"/>
                <a:gd name="T26" fmla="*/ 6 w 7"/>
                <a:gd name="T27" fmla="*/ 2 h 7"/>
                <a:gd name="T28" fmla="*/ 3 w 7"/>
                <a:gd name="T29" fmla="*/ 2 h 7"/>
                <a:gd name="T30" fmla="*/ 4 w 7"/>
                <a:gd name="T31" fmla="*/ 5 h 7"/>
                <a:gd name="T32" fmla="*/ 4 w 7"/>
                <a:gd name="T33" fmla="*/ 6 h 7"/>
                <a:gd name="T34" fmla="*/ 5 w 7"/>
                <a:gd name="T35" fmla="*/ 6 h 7"/>
                <a:gd name="T36" fmla="*/ 6 w 7"/>
                <a:gd name="T37" fmla="*/ 6 h 7"/>
                <a:gd name="T38" fmla="*/ 7 w 7"/>
                <a:gd name="T39" fmla="*/ 6 h 7"/>
                <a:gd name="T40" fmla="*/ 7 w 7"/>
                <a:gd name="T4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7">
                  <a:moveTo>
                    <a:pt x="7" y="7"/>
                  </a:moveTo>
                  <a:cubicBezTo>
                    <a:pt x="6" y="7"/>
                    <a:pt x="6" y="7"/>
                    <a:pt x="6" y="7"/>
                  </a:cubicBezTo>
                  <a:cubicBezTo>
                    <a:pt x="6" y="7"/>
                    <a:pt x="6" y="7"/>
                    <a:pt x="5" y="7"/>
                  </a:cubicBezTo>
                  <a:cubicBezTo>
                    <a:pt x="5" y="7"/>
                    <a:pt x="4" y="7"/>
                    <a:pt x="4" y="7"/>
                  </a:cubicBezTo>
                  <a:cubicBezTo>
                    <a:pt x="3" y="7"/>
                    <a:pt x="3" y="6"/>
                    <a:pt x="3" y="6"/>
                  </a:cubicBezTo>
                  <a:cubicBezTo>
                    <a:pt x="2" y="2"/>
                    <a:pt x="2" y="2"/>
                    <a:pt x="2" y="2"/>
                  </a:cubicBezTo>
                  <a:cubicBezTo>
                    <a:pt x="1" y="3"/>
                    <a:pt x="1" y="3"/>
                    <a:pt x="1" y="3"/>
                  </a:cubicBezTo>
                  <a:cubicBezTo>
                    <a:pt x="0" y="2"/>
                    <a:pt x="0" y="2"/>
                    <a:pt x="0" y="2"/>
                  </a:cubicBezTo>
                  <a:cubicBezTo>
                    <a:pt x="2" y="2"/>
                    <a:pt x="2" y="2"/>
                    <a:pt x="2" y="2"/>
                  </a:cubicBezTo>
                  <a:cubicBezTo>
                    <a:pt x="2" y="0"/>
                    <a:pt x="2" y="0"/>
                    <a:pt x="2" y="0"/>
                  </a:cubicBezTo>
                  <a:cubicBezTo>
                    <a:pt x="3" y="0"/>
                    <a:pt x="3" y="0"/>
                    <a:pt x="3" y="0"/>
                  </a:cubicBezTo>
                  <a:cubicBezTo>
                    <a:pt x="3" y="1"/>
                    <a:pt x="3" y="1"/>
                    <a:pt x="3" y="1"/>
                  </a:cubicBezTo>
                  <a:cubicBezTo>
                    <a:pt x="6" y="1"/>
                    <a:pt x="6" y="1"/>
                    <a:pt x="6" y="1"/>
                  </a:cubicBezTo>
                  <a:cubicBezTo>
                    <a:pt x="6" y="2"/>
                    <a:pt x="6" y="2"/>
                    <a:pt x="6" y="2"/>
                  </a:cubicBezTo>
                  <a:cubicBezTo>
                    <a:pt x="3" y="2"/>
                    <a:pt x="3" y="2"/>
                    <a:pt x="3" y="2"/>
                  </a:cubicBezTo>
                  <a:cubicBezTo>
                    <a:pt x="4" y="5"/>
                    <a:pt x="4" y="5"/>
                    <a:pt x="4" y="5"/>
                  </a:cubicBezTo>
                  <a:cubicBezTo>
                    <a:pt x="4" y="6"/>
                    <a:pt x="4" y="6"/>
                    <a:pt x="4" y="6"/>
                  </a:cubicBezTo>
                  <a:cubicBezTo>
                    <a:pt x="5" y="6"/>
                    <a:pt x="5" y="6"/>
                    <a:pt x="5" y="6"/>
                  </a:cubicBezTo>
                  <a:cubicBezTo>
                    <a:pt x="5" y="6"/>
                    <a:pt x="6" y="6"/>
                    <a:pt x="6" y="6"/>
                  </a:cubicBezTo>
                  <a:cubicBezTo>
                    <a:pt x="6" y="6"/>
                    <a:pt x="6" y="6"/>
                    <a:pt x="7" y="6"/>
                  </a:cubicBez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3" name="Freeform 32"/>
            <p:cNvSpPr>
              <a:spLocks noEditPoints="1"/>
            </p:cNvSpPr>
            <p:nvPr/>
          </p:nvSpPr>
          <p:spPr bwMode="auto">
            <a:xfrm>
              <a:off x="2658" y="1443"/>
              <a:ext cx="18" cy="12"/>
            </a:xfrm>
            <a:custGeom>
              <a:avLst/>
              <a:gdLst>
                <a:gd name="T0" fmla="*/ 15 w 18"/>
                <a:gd name="T1" fmla="*/ 3 h 12"/>
                <a:gd name="T2" fmla="*/ 0 w 18"/>
                <a:gd name="T3" fmla="*/ 6 h 12"/>
                <a:gd name="T4" fmla="*/ 0 w 18"/>
                <a:gd name="T5" fmla="*/ 3 h 12"/>
                <a:gd name="T6" fmla="*/ 15 w 18"/>
                <a:gd name="T7" fmla="*/ 0 h 12"/>
                <a:gd name="T8" fmla="*/ 15 w 18"/>
                <a:gd name="T9" fmla="*/ 3 h 12"/>
                <a:gd name="T10" fmla="*/ 18 w 18"/>
                <a:gd name="T11" fmla="*/ 9 h 12"/>
                <a:gd name="T12" fmla="*/ 3 w 18"/>
                <a:gd name="T13" fmla="*/ 12 h 12"/>
                <a:gd name="T14" fmla="*/ 0 w 18"/>
                <a:gd name="T15" fmla="*/ 9 h 12"/>
                <a:gd name="T16" fmla="*/ 15 w 18"/>
                <a:gd name="T17" fmla="*/ 6 h 12"/>
                <a:gd name="T18" fmla="*/ 18 w 18"/>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5" y="3"/>
                  </a:moveTo>
                  <a:lnTo>
                    <a:pt x="0" y="6"/>
                  </a:lnTo>
                  <a:lnTo>
                    <a:pt x="0" y="3"/>
                  </a:lnTo>
                  <a:lnTo>
                    <a:pt x="15" y="0"/>
                  </a:lnTo>
                  <a:lnTo>
                    <a:pt x="15" y="3"/>
                  </a:lnTo>
                  <a:close/>
                  <a:moveTo>
                    <a:pt x="18" y="9"/>
                  </a:moveTo>
                  <a:lnTo>
                    <a:pt x="3" y="12"/>
                  </a:lnTo>
                  <a:lnTo>
                    <a:pt x="0" y="9"/>
                  </a:lnTo>
                  <a:lnTo>
                    <a:pt x="15" y="6"/>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4" name="Freeform 33"/>
            <p:cNvSpPr>
              <a:spLocks/>
            </p:cNvSpPr>
            <p:nvPr/>
          </p:nvSpPr>
          <p:spPr bwMode="auto">
            <a:xfrm>
              <a:off x="2697" y="1434"/>
              <a:ext cx="18" cy="18"/>
            </a:xfrm>
            <a:custGeom>
              <a:avLst/>
              <a:gdLst>
                <a:gd name="T0" fmla="*/ 0 w 6"/>
                <a:gd name="T1" fmla="*/ 0 h 6"/>
                <a:gd name="T2" fmla="*/ 1 w 6"/>
                <a:gd name="T3" fmla="*/ 0 h 6"/>
                <a:gd name="T4" fmla="*/ 1 w 6"/>
                <a:gd name="T5" fmla="*/ 1 h 6"/>
                <a:gd name="T6" fmla="*/ 2 w 6"/>
                <a:gd name="T7" fmla="*/ 0 h 6"/>
                <a:gd name="T8" fmla="*/ 2 w 6"/>
                <a:gd name="T9" fmla="*/ 0 h 6"/>
                <a:gd name="T10" fmla="*/ 2 w 6"/>
                <a:gd name="T11" fmla="*/ 0 h 6"/>
                <a:gd name="T12" fmla="*/ 3 w 6"/>
                <a:gd name="T13" fmla="*/ 0 h 6"/>
                <a:gd name="T14" fmla="*/ 4 w 6"/>
                <a:gd name="T15" fmla="*/ 0 h 6"/>
                <a:gd name="T16" fmla="*/ 5 w 6"/>
                <a:gd name="T17" fmla="*/ 1 h 6"/>
                <a:gd name="T18" fmla="*/ 6 w 6"/>
                <a:gd name="T19" fmla="*/ 5 h 6"/>
                <a:gd name="T20" fmla="*/ 5 w 6"/>
                <a:gd name="T21" fmla="*/ 5 h 6"/>
                <a:gd name="T22" fmla="*/ 4 w 6"/>
                <a:gd name="T23" fmla="*/ 2 h 6"/>
                <a:gd name="T24" fmla="*/ 4 w 6"/>
                <a:gd name="T25" fmla="*/ 1 h 6"/>
                <a:gd name="T26" fmla="*/ 3 w 6"/>
                <a:gd name="T27" fmla="*/ 1 h 6"/>
                <a:gd name="T28" fmla="*/ 2 w 6"/>
                <a:gd name="T29" fmla="*/ 1 h 6"/>
                <a:gd name="T30" fmla="*/ 2 w 6"/>
                <a:gd name="T31" fmla="*/ 1 h 6"/>
                <a:gd name="T32" fmla="*/ 2 w 6"/>
                <a:gd name="T33" fmla="*/ 1 h 6"/>
                <a:gd name="T34" fmla="*/ 1 w 6"/>
                <a:gd name="T35" fmla="*/ 2 h 6"/>
                <a:gd name="T36" fmla="*/ 2 w 6"/>
                <a:gd name="T37" fmla="*/ 6 h 6"/>
                <a:gd name="T38" fmla="*/ 1 w 6"/>
                <a:gd name="T39" fmla="*/ 6 h 6"/>
                <a:gd name="T40" fmla="*/ 0 w 6"/>
                <a:gd name="T4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0" y="0"/>
                  </a:moveTo>
                  <a:cubicBezTo>
                    <a:pt x="1" y="0"/>
                    <a:pt x="1" y="0"/>
                    <a:pt x="1" y="0"/>
                  </a:cubicBezTo>
                  <a:cubicBezTo>
                    <a:pt x="1" y="1"/>
                    <a:pt x="1" y="1"/>
                    <a:pt x="1" y="1"/>
                  </a:cubicBezTo>
                  <a:cubicBezTo>
                    <a:pt x="1" y="1"/>
                    <a:pt x="1" y="1"/>
                    <a:pt x="2" y="0"/>
                  </a:cubicBezTo>
                  <a:cubicBezTo>
                    <a:pt x="2" y="0"/>
                    <a:pt x="2" y="0"/>
                    <a:pt x="2" y="0"/>
                  </a:cubicBezTo>
                  <a:cubicBezTo>
                    <a:pt x="2" y="0"/>
                    <a:pt x="2" y="0"/>
                    <a:pt x="2" y="0"/>
                  </a:cubicBezTo>
                  <a:cubicBezTo>
                    <a:pt x="3" y="0"/>
                    <a:pt x="3" y="0"/>
                    <a:pt x="3" y="0"/>
                  </a:cubicBezTo>
                  <a:cubicBezTo>
                    <a:pt x="3" y="0"/>
                    <a:pt x="4" y="0"/>
                    <a:pt x="4" y="0"/>
                  </a:cubicBezTo>
                  <a:cubicBezTo>
                    <a:pt x="5" y="0"/>
                    <a:pt x="5" y="1"/>
                    <a:pt x="5" y="1"/>
                  </a:cubicBezTo>
                  <a:cubicBezTo>
                    <a:pt x="6" y="5"/>
                    <a:pt x="6" y="5"/>
                    <a:pt x="6" y="5"/>
                  </a:cubicBezTo>
                  <a:cubicBezTo>
                    <a:pt x="5" y="5"/>
                    <a:pt x="5" y="5"/>
                    <a:pt x="5" y="5"/>
                  </a:cubicBezTo>
                  <a:cubicBezTo>
                    <a:pt x="4" y="2"/>
                    <a:pt x="4" y="2"/>
                    <a:pt x="4" y="2"/>
                  </a:cubicBezTo>
                  <a:cubicBezTo>
                    <a:pt x="4" y="1"/>
                    <a:pt x="4" y="1"/>
                    <a:pt x="4" y="1"/>
                  </a:cubicBezTo>
                  <a:cubicBezTo>
                    <a:pt x="3" y="1"/>
                    <a:pt x="3" y="1"/>
                    <a:pt x="3" y="1"/>
                  </a:cubicBezTo>
                  <a:cubicBezTo>
                    <a:pt x="3" y="1"/>
                    <a:pt x="3" y="1"/>
                    <a:pt x="2" y="1"/>
                  </a:cubicBezTo>
                  <a:cubicBezTo>
                    <a:pt x="2" y="1"/>
                    <a:pt x="2" y="1"/>
                    <a:pt x="2" y="1"/>
                  </a:cubicBezTo>
                  <a:cubicBezTo>
                    <a:pt x="2" y="1"/>
                    <a:pt x="2" y="1"/>
                    <a:pt x="2" y="1"/>
                  </a:cubicBezTo>
                  <a:cubicBezTo>
                    <a:pt x="2" y="2"/>
                    <a:pt x="2" y="2"/>
                    <a:pt x="1" y="2"/>
                  </a:cubicBezTo>
                  <a:cubicBezTo>
                    <a:pt x="2" y="6"/>
                    <a:pt x="2" y="6"/>
                    <a:pt x="2" y="6"/>
                  </a:cubicBezTo>
                  <a:cubicBezTo>
                    <a:pt x="1" y="6"/>
                    <a:pt x="1" y="6"/>
                    <a:pt x="1"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5" name="Freeform 34"/>
            <p:cNvSpPr>
              <a:spLocks noEditPoints="1"/>
            </p:cNvSpPr>
            <p:nvPr/>
          </p:nvSpPr>
          <p:spPr bwMode="auto">
            <a:xfrm>
              <a:off x="2718" y="1431"/>
              <a:ext cx="15" cy="18"/>
            </a:xfrm>
            <a:custGeom>
              <a:avLst/>
              <a:gdLst>
                <a:gd name="T0" fmla="*/ 5 w 5"/>
                <a:gd name="T1" fmla="*/ 2 h 6"/>
                <a:gd name="T2" fmla="*/ 5 w 5"/>
                <a:gd name="T3" fmla="*/ 2 h 6"/>
                <a:gd name="T4" fmla="*/ 5 w 5"/>
                <a:gd name="T5" fmla="*/ 3 h 6"/>
                <a:gd name="T6" fmla="*/ 1 w 5"/>
                <a:gd name="T7" fmla="*/ 3 h 6"/>
                <a:gd name="T8" fmla="*/ 2 w 5"/>
                <a:gd name="T9" fmla="*/ 5 h 6"/>
                <a:gd name="T10" fmla="*/ 3 w 5"/>
                <a:gd name="T11" fmla="*/ 5 h 6"/>
                <a:gd name="T12" fmla="*/ 4 w 5"/>
                <a:gd name="T13" fmla="*/ 5 h 6"/>
                <a:gd name="T14" fmla="*/ 4 w 5"/>
                <a:gd name="T15" fmla="*/ 4 h 6"/>
                <a:gd name="T16" fmla="*/ 5 w 5"/>
                <a:gd name="T17" fmla="*/ 4 h 6"/>
                <a:gd name="T18" fmla="*/ 5 w 5"/>
                <a:gd name="T19" fmla="*/ 4 h 6"/>
                <a:gd name="T20" fmla="*/ 5 w 5"/>
                <a:gd name="T21" fmla="*/ 5 h 6"/>
                <a:gd name="T22" fmla="*/ 4 w 5"/>
                <a:gd name="T23" fmla="*/ 5 h 6"/>
                <a:gd name="T24" fmla="*/ 3 w 5"/>
                <a:gd name="T25" fmla="*/ 6 h 6"/>
                <a:gd name="T26" fmla="*/ 2 w 5"/>
                <a:gd name="T27" fmla="*/ 6 h 6"/>
                <a:gd name="T28" fmla="*/ 1 w 5"/>
                <a:gd name="T29" fmla="*/ 5 h 6"/>
                <a:gd name="T30" fmla="*/ 0 w 5"/>
                <a:gd name="T31" fmla="*/ 4 h 6"/>
                <a:gd name="T32" fmla="*/ 0 w 5"/>
                <a:gd name="T33" fmla="*/ 3 h 6"/>
                <a:gd name="T34" fmla="*/ 0 w 5"/>
                <a:gd name="T35" fmla="*/ 2 h 6"/>
                <a:gd name="T36" fmla="*/ 0 w 5"/>
                <a:gd name="T37" fmla="*/ 1 h 6"/>
                <a:gd name="T38" fmla="*/ 1 w 5"/>
                <a:gd name="T39" fmla="*/ 0 h 6"/>
                <a:gd name="T40" fmla="*/ 2 w 5"/>
                <a:gd name="T41" fmla="*/ 0 h 6"/>
                <a:gd name="T42" fmla="*/ 3 w 5"/>
                <a:gd name="T43" fmla="*/ 0 h 6"/>
                <a:gd name="T44" fmla="*/ 4 w 5"/>
                <a:gd name="T45" fmla="*/ 0 h 6"/>
                <a:gd name="T46" fmla="*/ 5 w 5"/>
                <a:gd name="T47" fmla="*/ 1 h 6"/>
                <a:gd name="T48" fmla="*/ 5 w 5"/>
                <a:gd name="T49" fmla="*/ 2 h 6"/>
                <a:gd name="T50" fmla="*/ 4 w 5"/>
                <a:gd name="T51" fmla="*/ 2 h 6"/>
                <a:gd name="T52" fmla="*/ 4 w 5"/>
                <a:gd name="T53" fmla="*/ 1 h 6"/>
                <a:gd name="T54" fmla="*/ 3 w 5"/>
                <a:gd name="T55" fmla="*/ 1 h 6"/>
                <a:gd name="T56" fmla="*/ 3 w 5"/>
                <a:gd name="T57" fmla="*/ 0 h 6"/>
                <a:gd name="T58" fmla="*/ 2 w 5"/>
                <a:gd name="T59" fmla="*/ 0 h 6"/>
                <a:gd name="T60" fmla="*/ 1 w 5"/>
                <a:gd name="T61" fmla="*/ 1 h 6"/>
                <a:gd name="T62" fmla="*/ 1 w 5"/>
                <a:gd name="T63" fmla="*/ 1 h 6"/>
                <a:gd name="T64" fmla="*/ 1 w 5"/>
                <a:gd name="T65" fmla="*/ 2 h 6"/>
                <a:gd name="T66" fmla="*/ 1 w 5"/>
                <a:gd name="T67" fmla="*/ 2 h 6"/>
                <a:gd name="T68" fmla="*/ 4 w 5"/>
                <a:gd name="T6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6">
                  <a:moveTo>
                    <a:pt x="5" y="2"/>
                  </a:moveTo>
                  <a:cubicBezTo>
                    <a:pt x="5" y="2"/>
                    <a:pt x="5" y="2"/>
                    <a:pt x="5" y="2"/>
                  </a:cubicBezTo>
                  <a:cubicBezTo>
                    <a:pt x="5" y="2"/>
                    <a:pt x="5" y="2"/>
                    <a:pt x="5" y="3"/>
                  </a:cubicBezTo>
                  <a:cubicBezTo>
                    <a:pt x="1" y="3"/>
                    <a:pt x="1" y="3"/>
                    <a:pt x="1" y="3"/>
                  </a:cubicBezTo>
                  <a:cubicBezTo>
                    <a:pt x="1" y="4"/>
                    <a:pt x="1" y="4"/>
                    <a:pt x="2" y="5"/>
                  </a:cubicBezTo>
                  <a:cubicBezTo>
                    <a:pt x="2" y="5"/>
                    <a:pt x="3" y="5"/>
                    <a:pt x="3" y="5"/>
                  </a:cubicBezTo>
                  <a:cubicBezTo>
                    <a:pt x="3" y="5"/>
                    <a:pt x="3" y="5"/>
                    <a:pt x="4" y="5"/>
                  </a:cubicBezTo>
                  <a:cubicBezTo>
                    <a:pt x="4" y="5"/>
                    <a:pt x="4" y="5"/>
                    <a:pt x="4" y="4"/>
                  </a:cubicBezTo>
                  <a:cubicBezTo>
                    <a:pt x="4" y="4"/>
                    <a:pt x="4" y="4"/>
                    <a:pt x="5" y="4"/>
                  </a:cubicBezTo>
                  <a:cubicBezTo>
                    <a:pt x="5" y="4"/>
                    <a:pt x="5" y="4"/>
                    <a:pt x="5" y="4"/>
                  </a:cubicBezTo>
                  <a:cubicBezTo>
                    <a:pt x="5" y="5"/>
                    <a:pt x="5" y="5"/>
                    <a:pt x="5" y="5"/>
                  </a:cubicBezTo>
                  <a:cubicBezTo>
                    <a:pt x="5" y="5"/>
                    <a:pt x="5" y="5"/>
                    <a:pt x="4" y="5"/>
                  </a:cubicBezTo>
                  <a:cubicBezTo>
                    <a:pt x="4" y="5"/>
                    <a:pt x="4" y="6"/>
                    <a:pt x="3" y="6"/>
                  </a:cubicBezTo>
                  <a:cubicBezTo>
                    <a:pt x="3" y="6"/>
                    <a:pt x="2" y="6"/>
                    <a:pt x="2" y="6"/>
                  </a:cubicBezTo>
                  <a:cubicBezTo>
                    <a:pt x="1" y="6"/>
                    <a:pt x="1" y="5"/>
                    <a:pt x="1" y="5"/>
                  </a:cubicBezTo>
                  <a:cubicBezTo>
                    <a:pt x="1" y="5"/>
                    <a:pt x="0" y="5"/>
                    <a:pt x="0" y="4"/>
                  </a:cubicBezTo>
                  <a:cubicBezTo>
                    <a:pt x="0" y="4"/>
                    <a:pt x="0" y="4"/>
                    <a:pt x="0" y="3"/>
                  </a:cubicBezTo>
                  <a:cubicBezTo>
                    <a:pt x="0" y="3"/>
                    <a:pt x="0" y="2"/>
                    <a:pt x="0" y="2"/>
                  </a:cubicBezTo>
                  <a:cubicBezTo>
                    <a:pt x="0" y="2"/>
                    <a:pt x="0" y="1"/>
                    <a:pt x="0" y="1"/>
                  </a:cubicBezTo>
                  <a:cubicBezTo>
                    <a:pt x="0" y="1"/>
                    <a:pt x="1" y="0"/>
                    <a:pt x="1" y="0"/>
                  </a:cubicBezTo>
                  <a:cubicBezTo>
                    <a:pt x="1" y="0"/>
                    <a:pt x="1" y="0"/>
                    <a:pt x="2" y="0"/>
                  </a:cubicBezTo>
                  <a:cubicBezTo>
                    <a:pt x="2" y="0"/>
                    <a:pt x="3" y="0"/>
                    <a:pt x="3" y="0"/>
                  </a:cubicBezTo>
                  <a:cubicBezTo>
                    <a:pt x="3" y="0"/>
                    <a:pt x="4" y="0"/>
                    <a:pt x="4" y="0"/>
                  </a:cubicBezTo>
                  <a:cubicBezTo>
                    <a:pt x="4" y="0"/>
                    <a:pt x="4" y="0"/>
                    <a:pt x="5" y="1"/>
                  </a:cubicBezTo>
                  <a:cubicBezTo>
                    <a:pt x="5" y="1"/>
                    <a:pt x="5" y="1"/>
                    <a:pt x="5" y="2"/>
                  </a:cubicBezTo>
                  <a:close/>
                  <a:moveTo>
                    <a:pt x="4" y="2"/>
                  </a:moveTo>
                  <a:cubicBezTo>
                    <a:pt x="4" y="2"/>
                    <a:pt x="4" y="1"/>
                    <a:pt x="4" y="1"/>
                  </a:cubicBezTo>
                  <a:cubicBezTo>
                    <a:pt x="4" y="1"/>
                    <a:pt x="3" y="1"/>
                    <a:pt x="3" y="1"/>
                  </a:cubicBezTo>
                  <a:cubicBezTo>
                    <a:pt x="3" y="1"/>
                    <a:pt x="3" y="0"/>
                    <a:pt x="3" y="0"/>
                  </a:cubicBezTo>
                  <a:cubicBezTo>
                    <a:pt x="2" y="0"/>
                    <a:pt x="2" y="0"/>
                    <a:pt x="2" y="0"/>
                  </a:cubicBezTo>
                  <a:cubicBezTo>
                    <a:pt x="2" y="0"/>
                    <a:pt x="2" y="1"/>
                    <a:pt x="1" y="1"/>
                  </a:cubicBezTo>
                  <a:cubicBezTo>
                    <a:pt x="1" y="1"/>
                    <a:pt x="1" y="1"/>
                    <a:pt x="1" y="1"/>
                  </a:cubicBezTo>
                  <a:cubicBezTo>
                    <a:pt x="1" y="1"/>
                    <a:pt x="1" y="1"/>
                    <a:pt x="1" y="2"/>
                  </a:cubicBezTo>
                  <a:cubicBezTo>
                    <a:pt x="1" y="2"/>
                    <a:pt x="1" y="2"/>
                    <a:pt x="1" y="2"/>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6" name="Freeform 35"/>
            <p:cNvSpPr>
              <a:spLocks/>
            </p:cNvSpPr>
            <p:nvPr/>
          </p:nvSpPr>
          <p:spPr bwMode="auto">
            <a:xfrm>
              <a:off x="2733" y="1425"/>
              <a:ext cx="20" cy="21"/>
            </a:xfrm>
            <a:custGeom>
              <a:avLst/>
              <a:gdLst>
                <a:gd name="T0" fmla="*/ 17 w 20"/>
                <a:gd name="T1" fmla="*/ 0 h 21"/>
                <a:gd name="T2" fmla="*/ 20 w 20"/>
                <a:gd name="T3" fmla="*/ 18 h 21"/>
                <a:gd name="T4" fmla="*/ 14 w 20"/>
                <a:gd name="T5" fmla="*/ 18 h 21"/>
                <a:gd name="T6" fmla="*/ 11 w 20"/>
                <a:gd name="T7" fmla="*/ 12 h 21"/>
                <a:gd name="T8" fmla="*/ 11 w 20"/>
                <a:gd name="T9" fmla="*/ 9 h 21"/>
                <a:gd name="T10" fmla="*/ 11 w 20"/>
                <a:gd name="T11" fmla="*/ 12 h 21"/>
                <a:gd name="T12" fmla="*/ 8 w 20"/>
                <a:gd name="T13" fmla="*/ 21 h 21"/>
                <a:gd name="T14" fmla="*/ 5 w 20"/>
                <a:gd name="T15" fmla="*/ 21 h 21"/>
                <a:gd name="T16" fmla="*/ 0 w 20"/>
                <a:gd name="T17" fmla="*/ 3 h 21"/>
                <a:gd name="T18" fmla="*/ 3 w 20"/>
                <a:gd name="T19" fmla="*/ 3 h 21"/>
                <a:gd name="T20" fmla="*/ 5 w 20"/>
                <a:gd name="T21" fmla="*/ 15 h 21"/>
                <a:gd name="T22" fmla="*/ 8 w 20"/>
                <a:gd name="T23" fmla="*/ 18 h 21"/>
                <a:gd name="T24" fmla="*/ 8 w 20"/>
                <a:gd name="T25" fmla="*/ 15 h 21"/>
                <a:gd name="T26" fmla="*/ 8 w 20"/>
                <a:gd name="T27" fmla="*/ 6 h 21"/>
                <a:gd name="T28" fmla="*/ 11 w 20"/>
                <a:gd name="T29" fmla="*/ 6 h 21"/>
                <a:gd name="T30" fmla="*/ 14 w 20"/>
                <a:gd name="T31" fmla="*/ 12 h 21"/>
                <a:gd name="T32" fmla="*/ 17 w 20"/>
                <a:gd name="T33" fmla="*/ 15 h 21"/>
                <a:gd name="T34" fmla="*/ 17 w 20"/>
                <a:gd name="T35" fmla="*/ 12 h 21"/>
                <a:gd name="T36" fmla="*/ 14 w 20"/>
                <a:gd name="T37" fmla="*/ 0 h 21"/>
                <a:gd name="T38" fmla="*/ 17 w 20"/>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21">
                  <a:moveTo>
                    <a:pt x="17" y="0"/>
                  </a:moveTo>
                  <a:lnTo>
                    <a:pt x="20" y="18"/>
                  </a:lnTo>
                  <a:lnTo>
                    <a:pt x="14" y="18"/>
                  </a:lnTo>
                  <a:lnTo>
                    <a:pt x="11" y="12"/>
                  </a:lnTo>
                  <a:lnTo>
                    <a:pt x="11" y="9"/>
                  </a:lnTo>
                  <a:lnTo>
                    <a:pt x="11" y="12"/>
                  </a:lnTo>
                  <a:lnTo>
                    <a:pt x="8" y="21"/>
                  </a:lnTo>
                  <a:lnTo>
                    <a:pt x="5" y="21"/>
                  </a:lnTo>
                  <a:lnTo>
                    <a:pt x="0" y="3"/>
                  </a:lnTo>
                  <a:lnTo>
                    <a:pt x="3" y="3"/>
                  </a:lnTo>
                  <a:lnTo>
                    <a:pt x="5" y="15"/>
                  </a:lnTo>
                  <a:lnTo>
                    <a:pt x="8" y="18"/>
                  </a:lnTo>
                  <a:lnTo>
                    <a:pt x="8" y="15"/>
                  </a:lnTo>
                  <a:lnTo>
                    <a:pt x="8" y="6"/>
                  </a:lnTo>
                  <a:lnTo>
                    <a:pt x="11" y="6"/>
                  </a:lnTo>
                  <a:lnTo>
                    <a:pt x="14" y="12"/>
                  </a:lnTo>
                  <a:lnTo>
                    <a:pt x="17" y="15"/>
                  </a:lnTo>
                  <a:lnTo>
                    <a:pt x="17" y="12"/>
                  </a:lnTo>
                  <a:lnTo>
                    <a:pt x="14"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7" name="Freeform 36"/>
            <p:cNvSpPr>
              <a:spLocks/>
            </p:cNvSpPr>
            <p:nvPr/>
          </p:nvSpPr>
          <p:spPr bwMode="auto">
            <a:xfrm>
              <a:off x="2315" y="1540"/>
              <a:ext cx="18" cy="24"/>
            </a:xfrm>
            <a:custGeom>
              <a:avLst/>
              <a:gdLst>
                <a:gd name="T0" fmla="*/ 18 w 18"/>
                <a:gd name="T1" fmla="*/ 21 h 24"/>
                <a:gd name="T2" fmla="*/ 15 w 18"/>
                <a:gd name="T3" fmla="*/ 21 h 24"/>
                <a:gd name="T4" fmla="*/ 15 w 18"/>
                <a:gd name="T5" fmla="*/ 12 h 24"/>
                <a:gd name="T6" fmla="*/ 6 w 18"/>
                <a:gd name="T7" fmla="*/ 12 h 24"/>
                <a:gd name="T8" fmla="*/ 6 w 18"/>
                <a:gd name="T9" fmla="*/ 24 h 24"/>
                <a:gd name="T10" fmla="*/ 3 w 18"/>
                <a:gd name="T11" fmla="*/ 24 h 24"/>
                <a:gd name="T12" fmla="*/ 0 w 18"/>
                <a:gd name="T13" fmla="*/ 0 h 24"/>
                <a:gd name="T14" fmla="*/ 3 w 18"/>
                <a:gd name="T15" fmla="*/ 0 h 24"/>
                <a:gd name="T16" fmla="*/ 6 w 18"/>
                <a:gd name="T17" fmla="*/ 12 h 24"/>
                <a:gd name="T18" fmla="*/ 15 w 18"/>
                <a:gd name="T19" fmla="*/ 9 h 24"/>
                <a:gd name="T20" fmla="*/ 12 w 18"/>
                <a:gd name="T21" fmla="*/ 0 h 24"/>
                <a:gd name="T22" fmla="*/ 15 w 18"/>
                <a:gd name="T23" fmla="*/ 0 h 24"/>
                <a:gd name="T24" fmla="*/ 18 w 18"/>
                <a:gd name="T2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4">
                  <a:moveTo>
                    <a:pt x="18" y="21"/>
                  </a:moveTo>
                  <a:lnTo>
                    <a:pt x="15" y="21"/>
                  </a:lnTo>
                  <a:lnTo>
                    <a:pt x="15" y="12"/>
                  </a:lnTo>
                  <a:lnTo>
                    <a:pt x="6" y="12"/>
                  </a:lnTo>
                  <a:lnTo>
                    <a:pt x="6" y="24"/>
                  </a:lnTo>
                  <a:lnTo>
                    <a:pt x="3" y="24"/>
                  </a:lnTo>
                  <a:lnTo>
                    <a:pt x="0" y="0"/>
                  </a:lnTo>
                  <a:lnTo>
                    <a:pt x="3" y="0"/>
                  </a:lnTo>
                  <a:lnTo>
                    <a:pt x="6" y="12"/>
                  </a:lnTo>
                  <a:lnTo>
                    <a:pt x="15" y="9"/>
                  </a:lnTo>
                  <a:lnTo>
                    <a:pt x="12" y="0"/>
                  </a:lnTo>
                  <a:lnTo>
                    <a:pt x="15" y="0"/>
                  </a:lnTo>
                  <a:lnTo>
                    <a:pt x="18"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8" name="Freeform 37"/>
            <p:cNvSpPr>
              <a:spLocks/>
            </p:cNvSpPr>
            <p:nvPr/>
          </p:nvSpPr>
          <p:spPr bwMode="auto">
            <a:xfrm>
              <a:off x="2333" y="1537"/>
              <a:ext cx="21" cy="21"/>
            </a:xfrm>
            <a:custGeom>
              <a:avLst/>
              <a:gdLst>
                <a:gd name="T0" fmla="*/ 7 w 7"/>
                <a:gd name="T1" fmla="*/ 7 h 7"/>
                <a:gd name="T2" fmla="*/ 6 w 7"/>
                <a:gd name="T3" fmla="*/ 7 h 7"/>
                <a:gd name="T4" fmla="*/ 5 w 7"/>
                <a:gd name="T5" fmla="*/ 7 h 7"/>
                <a:gd name="T6" fmla="*/ 4 w 7"/>
                <a:gd name="T7" fmla="*/ 7 h 7"/>
                <a:gd name="T8" fmla="*/ 3 w 7"/>
                <a:gd name="T9" fmla="*/ 6 h 7"/>
                <a:gd name="T10" fmla="*/ 2 w 7"/>
                <a:gd name="T11" fmla="*/ 3 h 7"/>
                <a:gd name="T12" fmla="*/ 1 w 7"/>
                <a:gd name="T13" fmla="*/ 3 h 7"/>
                <a:gd name="T14" fmla="*/ 0 w 7"/>
                <a:gd name="T15" fmla="*/ 2 h 7"/>
                <a:gd name="T16" fmla="*/ 2 w 7"/>
                <a:gd name="T17" fmla="*/ 2 h 7"/>
                <a:gd name="T18" fmla="*/ 2 w 7"/>
                <a:gd name="T19" fmla="*/ 0 h 7"/>
                <a:gd name="T20" fmla="*/ 3 w 7"/>
                <a:gd name="T21" fmla="*/ 0 h 7"/>
                <a:gd name="T22" fmla="*/ 3 w 7"/>
                <a:gd name="T23" fmla="*/ 2 h 7"/>
                <a:gd name="T24" fmla="*/ 6 w 7"/>
                <a:gd name="T25" fmla="*/ 1 h 7"/>
                <a:gd name="T26" fmla="*/ 6 w 7"/>
                <a:gd name="T27" fmla="*/ 2 h 7"/>
                <a:gd name="T28" fmla="*/ 3 w 7"/>
                <a:gd name="T29" fmla="*/ 3 h 7"/>
                <a:gd name="T30" fmla="*/ 4 w 7"/>
                <a:gd name="T31" fmla="*/ 5 h 7"/>
                <a:gd name="T32" fmla="*/ 4 w 7"/>
                <a:gd name="T33" fmla="*/ 6 h 7"/>
                <a:gd name="T34" fmla="*/ 5 w 7"/>
                <a:gd name="T35" fmla="*/ 6 h 7"/>
                <a:gd name="T36" fmla="*/ 6 w 7"/>
                <a:gd name="T37" fmla="*/ 6 h 7"/>
                <a:gd name="T38" fmla="*/ 7 w 7"/>
                <a:gd name="T39" fmla="*/ 6 h 7"/>
                <a:gd name="T40" fmla="*/ 7 w 7"/>
                <a:gd name="T4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7">
                  <a:moveTo>
                    <a:pt x="7" y="7"/>
                  </a:moveTo>
                  <a:cubicBezTo>
                    <a:pt x="6" y="7"/>
                    <a:pt x="6" y="7"/>
                    <a:pt x="6" y="7"/>
                  </a:cubicBezTo>
                  <a:cubicBezTo>
                    <a:pt x="6" y="7"/>
                    <a:pt x="6" y="7"/>
                    <a:pt x="5" y="7"/>
                  </a:cubicBezTo>
                  <a:cubicBezTo>
                    <a:pt x="5" y="7"/>
                    <a:pt x="4" y="7"/>
                    <a:pt x="4" y="7"/>
                  </a:cubicBezTo>
                  <a:cubicBezTo>
                    <a:pt x="3" y="7"/>
                    <a:pt x="3" y="6"/>
                    <a:pt x="3" y="6"/>
                  </a:cubicBezTo>
                  <a:cubicBezTo>
                    <a:pt x="2" y="3"/>
                    <a:pt x="2" y="3"/>
                    <a:pt x="2" y="3"/>
                  </a:cubicBezTo>
                  <a:cubicBezTo>
                    <a:pt x="1" y="3"/>
                    <a:pt x="1" y="3"/>
                    <a:pt x="1" y="3"/>
                  </a:cubicBezTo>
                  <a:cubicBezTo>
                    <a:pt x="0" y="2"/>
                    <a:pt x="0" y="2"/>
                    <a:pt x="0" y="2"/>
                  </a:cubicBezTo>
                  <a:cubicBezTo>
                    <a:pt x="2" y="2"/>
                    <a:pt x="2" y="2"/>
                    <a:pt x="2" y="2"/>
                  </a:cubicBezTo>
                  <a:cubicBezTo>
                    <a:pt x="2" y="0"/>
                    <a:pt x="2" y="0"/>
                    <a:pt x="2" y="0"/>
                  </a:cubicBezTo>
                  <a:cubicBezTo>
                    <a:pt x="3" y="0"/>
                    <a:pt x="3" y="0"/>
                    <a:pt x="3" y="0"/>
                  </a:cubicBezTo>
                  <a:cubicBezTo>
                    <a:pt x="3" y="2"/>
                    <a:pt x="3" y="2"/>
                    <a:pt x="3" y="2"/>
                  </a:cubicBezTo>
                  <a:cubicBezTo>
                    <a:pt x="6" y="1"/>
                    <a:pt x="6" y="1"/>
                    <a:pt x="6" y="1"/>
                  </a:cubicBezTo>
                  <a:cubicBezTo>
                    <a:pt x="6" y="2"/>
                    <a:pt x="6" y="2"/>
                    <a:pt x="6" y="2"/>
                  </a:cubicBezTo>
                  <a:cubicBezTo>
                    <a:pt x="3" y="3"/>
                    <a:pt x="3" y="3"/>
                    <a:pt x="3" y="3"/>
                  </a:cubicBezTo>
                  <a:cubicBezTo>
                    <a:pt x="4" y="5"/>
                    <a:pt x="4" y="5"/>
                    <a:pt x="4" y="5"/>
                  </a:cubicBezTo>
                  <a:cubicBezTo>
                    <a:pt x="4" y="6"/>
                    <a:pt x="4" y="6"/>
                    <a:pt x="4" y="6"/>
                  </a:cubicBezTo>
                  <a:cubicBezTo>
                    <a:pt x="5" y="7"/>
                    <a:pt x="5" y="7"/>
                    <a:pt x="5" y="6"/>
                  </a:cubicBezTo>
                  <a:cubicBezTo>
                    <a:pt x="5" y="6"/>
                    <a:pt x="6" y="6"/>
                    <a:pt x="6" y="6"/>
                  </a:cubicBezTo>
                  <a:cubicBezTo>
                    <a:pt x="6" y="6"/>
                    <a:pt x="6" y="6"/>
                    <a:pt x="7" y="6"/>
                  </a:cubicBez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9" name="Freeform 38"/>
            <p:cNvSpPr>
              <a:spLocks/>
            </p:cNvSpPr>
            <p:nvPr/>
          </p:nvSpPr>
          <p:spPr bwMode="auto">
            <a:xfrm>
              <a:off x="2354" y="1534"/>
              <a:ext cx="18" cy="21"/>
            </a:xfrm>
            <a:custGeom>
              <a:avLst/>
              <a:gdLst>
                <a:gd name="T0" fmla="*/ 6 w 6"/>
                <a:gd name="T1" fmla="*/ 7 h 7"/>
                <a:gd name="T2" fmla="*/ 6 w 6"/>
                <a:gd name="T3" fmla="*/ 7 h 7"/>
                <a:gd name="T4" fmla="*/ 5 w 6"/>
                <a:gd name="T5" fmla="*/ 7 h 7"/>
                <a:gd name="T6" fmla="*/ 3 w 6"/>
                <a:gd name="T7" fmla="*/ 7 h 7"/>
                <a:gd name="T8" fmla="*/ 2 w 6"/>
                <a:gd name="T9" fmla="*/ 6 h 7"/>
                <a:gd name="T10" fmla="*/ 2 w 6"/>
                <a:gd name="T11" fmla="*/ 3 h 7"/>
                <a:gd name="T12" fmla="*/ 0 w 6"/>
                <a:gd name="T13" fmla="*/ 3 h 7"/>
                <a:gd name="T14" fmla="*/ 0 w 6"/>
                <a:gd name="T15" fmla="*/ 2 h 7"/>
                <a:gd name="T16" fmla="*/ 2 w 6"/>
                <a:gd name="T17" fmla="*/ 2 h 7"/>
                <a:gd name="T18" fmla="*/ 1 w 6"/>
                <a:gd name="T19" fmla="*/ 0 h 7"/>
                <a:gd name="T20" fmla="*/ 2 w 6"/>
                <a:gd name="T21" fmla="*/ 0 h 7"/>
                <a:gd name="T22" fmla="*/ 3 w 6"/>
                <a:gd name="T23" fmla="*/ 2 h 7"/>
                <a:gd name="T24" fmla="*/ 5 w 6"/>
                <a:gd name="T25" fmla="*/ 1 h 7"/>
                <a:gd name="T26" fmla="*/ 5 w 6"/>
                <a:gd name="T27" fmla="*/ 2 h 7"/>
                <a:gd name="T28" fmla="*/ 3 w 6"/>
                <a:gd name="T29" fmla="*/ 2 h 7"/>
                <a:gd name="T30" fmla="*/ 3 w 6"/>
                <a:gd name="T31" fmla="*/ 5 h 7"/>
                <a:gd name="T32" fmla="*/ 4 w 6"/>
                <a:gd name="T33" fmla="*/ 6 h 7"/>
                <a:gd name="T34" fmla="*/ 5 w 6"/>
                <a:gd name="T35" fmla="*/ 6 h 7"/>
                <a:gd name="T36" fmla="*/ 5 w 6"/>
                <a:gd name="T37" fmla="*/ 6 h 7"/>
                <a:gd name="T38" fmla="*/ 6 w 6"/>
                <a:gd name="T39" fmla="*/ 6 h 7"/>
                <a:gd name="T40" fmla="*/ 6 w 6"/>
                <a:gd name="T4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7">
                  <a:moveTo>
                    <a:pt x="6" y="7"/>
                  </a:moveTo>
                  <a:cubicBezTo>
                    <a:pt x="6" y="7"/>
                    <a:pt x="6" y="7"/>
                    <a:pt x="6" y="7"/>
                  </a:cubicBezTo>
                  <a:cubicBezTo>
                    <a:pt x="5" y="7"/>
                    <a:pt x="5" y="7"/>
                    <a:pt x="5" y="7"/>
                  </a:cubicBezTo>
                  <a:cubicBezTo>
                    <a:pt x="4" y="7"/>
                    <a:pt x="3" y="7"/>
                    <a:pt x="3" y="7"/>
                  </a:cubicBezTo>
                  <a:cubicBezTo>
                    <a:pt x="3" y="7"/>
                    <a:pt x="2" y="6"/>
                    <a:pt x="2" y="6"/>
                  </a:cubicBezTo>
                  <a:cubicBezTo>
                    <a:pt x="2" y="3"/>
                    <a:pt x="2" y="3"/>
                    <a:pt x="2" y="3"/>
                  </a:cubicBezTo>
                  <a:cubicBezTo>
                    <a:pt x="0" y="3"/>
                    <a:pt x="0" y="3"/>
                    <a:pt x="0" y="3"/>
                  </a:cubicBezTo>
                  <a:cubicBezTo>
                    <a:pt x="0" y="2"/>
                    <a:pt x="0" y="2"/>
                    <a:pt x="0" y="2"/>
                  </a:cubicBezTo>
                  <a:cubicBezTo>
                    <a:pt x="2" y="2"/>
                    <a:pt x="2" y="2"/>
                    <a:pt x="2" y="2"/>
                  </a:cubicBezTo>
                  <a:cubicBezTo>
                    <a:pt x="1" y="0"/>
                    <a:pt x="1" y="0"/>
                    <a:pt x="1" y="0"/>
                  </a:cubicBezTo>
                  <a:cubicBezTo>
                    <a:pt x="2" y="0"/>
                    <a:pt x="2" y="0"/>
                    <a:pt x="2" y="0"/>
                  </a:cubicBezTo>
                  <a:cubicBezTo>
                    <a:pt x="3" y="2"/>
                    <a:pt x="3" y="2"/>
                    <a:pt x="3" y="2"/>
                  </a:cubicBezTo>
                  <a:cubicBezTo>
                    <a:pt x="5" y="1"/>
                    <a:pt x="5" y="1"/>
                    <a:pt x="5" y="1"/>
                  </a:cubicBezTo>
                  <a:cubicBezTo>
                    <a:pt x="5" y="2"/>
                    <a:pt x="5" y="2"/>
                    <a:pt x="5" y="2"/>
                  </a:cubicBezTo>
                  <a:cubicBezTo>
                    <a:pt x="3" y="2"/>
                    <a:pt x="3" y="2"/>
                    <a:pt x="3" y="2"/>
                  </a:cubicBezTo>
                  <a:cubicBezTo>
                    <a:pt x="3" y="5"/>
                    <a:pt x="3" y="5"/>
                    <a:pt x="3" y="5"/>
                  </a:cubicBezTo>
                  <a:cubicBezTo>
                    <a:pt x="3" y="6"/>
                    <a:pt x="4" y="6"/>
                    <a:pt x="4" y="6"/>
                  </a:cubicBezTo>
                  <a:cubicBezTo>
                    <a:pt x="4" y="6"/>
                    <a:pt x="4" y="6"/>
                    <a:pt x="5" y="6"/>
                  </a:cubicBezTo>
                  <a:cubicBezTo>
                    <a:pt x="5" y="6"/>
                    <a:pt x="5" y="6"/>
                    <a:pt x="5" y="6"/>
                  </a:cubicBezTo>
                  <a:cubicBezTo>
                    <a:pt x="6" y="6"/>
                    <a:pt x="6" y="6"/>
                    <a:pt x="6" y="6"/>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0" name="Freeform 39"/>
            <p:cNvSpPr>
              <a:spLocks noEditPoints="1"/>
            </p:cNvSpPr>
            <p:nvPr/>
          </p:nvSpPr>
          <p:spPr bwMode="auto">
            <a:xfrm>
              <a:off x="2375" y="1534"/>
              <a:ext cx="18" cy="27"/>
            </a:xfrm>
            <a:custGeom>
              <a:avLst/>
              <a:gdLst>
                <a:gd name="T0" fmla="*/ 5 w 6"/>
                <a:gd name="T1" fmla="*/ 3 h 9"/>
                <a:gd name="T2" fmla="*/ 6 w 6"/>
                <a:gd name="T3" fmla="*/ 4 h 9"/>
                <a:gd name="T4" fmla="*/ 5 w 6"/>
                <a:gd name="T5" fmla="*/ 5 h 9"/>
                <a:gd name="T6" fmla="*/ 4 w 6"/>
                <a:gd name="T7" fmla="*/ 6 h 9"/>
                <a:gd name="T8" fmla="*/ 3 w 6"/>
                <a:gd name="T9" fmla="*/ 6 h 9"/>
                <a:gd name="T10" fmla="*/ 3 w 6"/>
                <a:gd name="T11" fmla="*/ 6 h 9"/>
                <a:gd name="T12" fmla="*/ 2 w 6"/>
                <a:gd name="T13" fmla="*/ 6 h 9"/>
                <a:gd name="T14" fmla="*/ 2 w 6"/>
                <a:gd name="T15" fmla="*/ 9 h 9"/>
                <a:gd name="T16" fmla="*/ 1 w 6"/>
                <a:gd name="T17" fmla="*/ 9 h 9"/>
                <a:gd name="T18" fmla="*/ 0 w 6"/>
                <a:gd name="T19" fmla="*/ 1 h 9"/>
                <a:gd name="T20" fmla="*/ 1 w 6"/>
                <a:gd name="T21" fmla="*/ 1 h 9"/>
                <a:gd name="T22" fmla="*/ 1 w 6"/>
                <a:gd name="T23" fmla="*/ 2 h 9"/>
                <a:gd name="T24" fmla="*/ 2 w 6"/>
                <a:gd name="T25" fmla="*/ 1 h 9"/>
                <a:gd name="T26" fmla="*/ 3 w 6"/>
                <a:gd name="T27" fmla="*/ 0 h 9"/>
                <a:gd name="T28" fmla="*/ 4 w 6"/>
                <a:gd name="T29" fmla="*/ 0 h 9"/>
                <a:gd name="T30" fmla="*/ 5 w 6"/>
                <a:gd name="T31" fmla="*/ 1 h 9"/>
                <a:gd name="T32" fmla="*/ 5 w 6"/>
                <a:gd name="T33" fmla="*/ 2 h 9"/>
                <a:gd name="T34" fmla="*/ 5 w 6"/>
                <a:gd name="T35" fmla="*/ 3 h 9"/>
                <a:gd name="T36" fmla="*/ 4 w 6"/>
                <a:gd name="T37" fmla="*/ 3 h 9"/>
                <a:gd name="T38" fmla="*/ 4 w 6"/>
                <a:gd name="T39" fmla="*/ 2 h 9"/>
                <a:gd name="T40" fmla="*/ 4 w 6"/>
                <a:gd name="T41" fmla="*/ 1 h 9"/>
                <a:gd name="T42" fmla="*/ 3 w 6"/>
                <a:gd name="T43" fmla="*/ 1 h 9"/>
                <a:gd name="T44" fmla="*/ 3 w 6"/>
                <a:gd name="T45" fmla="*/ 1 h 9"/>
                <a:gd name="T46" fmla="*/ 3 w 6"/>
                <a:gd name="T47" fmla="*/ 1 h 9"/>
                <a:gd name="T48" fmla="*/ 2 w 6"/>
                <a:gd name="T49" fmla="*/ 1 h 9"/>
                <a:gd name="T50" fmla="*/ 2 w 6"/>
                <a:gd name="T51" fmla="*/ 2 h 9"/>
                <a:gd name="T52" fmla="*/ 1 w 6"/>
                <a:gd name="T53" fmla="*/ 3 h 9"/>
                <a:gd name="T54" fmla="*/ 2 w 6"/>
                <a:gd name="T55" fmla="*/ 5 h 9"/>
                <a:gd name="T56" fmla="*/ 2 w 6"/>
                <a:gd name="T57" fmla="*/ 5 h 9"/>
                <a:gd name="T58" fmla="*/ 3 w 6"/>
                <a:gd name="T59" fmla="*/ 5 h 9"/>
                <a:gd name="T60" fmla="*/ 4 w 6"/>
                <a:gd name="T61" fmla="*/ 5 h 9"/>
                <a:gd name="T62" fmla="*/ 4 w 6"/>
                <a:gd name="T6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9">
                  <a:moveTo>
                    <a:pt x="5" y="3"/>
                  </a:moveTo>
                  <a:cubicBezTo>
                    <a:pt x="6" y="3"/>
                    <a:pt x="6" y="4"/>
                    <a:pt x="6" y="4"/>
                  </a:cubicBezTo>
                  <a:cubicBezTo>
                    <a:pt x="5" y="5"/>
                    <a:pt x="5" y="5"/>
                    <a:pt x="5" y="5"/>
                  </a:cubicBezTo>
                  <a:cubicBezTo>
                    <a:pt x="5" y="5"/>
                    <a:pt x="5" y="6"/>
                    <a:pt x="4" y="6"/>
                  </a:cubicBezTo>
                  <a:cubicBezTo>
                    <a:pt x="4" y="6"/>
                    <a:pt x="4" y="6"/>
                    <a:pt x="3" y="6"/>
                  </a:cubicBezTo>
                  <a:cubicBezTo>
                    <a:pt x="3" y="6"/>
                    <a:pt x="3" y="6"/>
                    <a:pt x="3" y="6"/>
                  </a:cubicBezTo>
                  <a:cubicBezTo>
                    <a:pt x="2" y="6"/>
                    <a:pt x="2" y="6"/>
                    <a:pt x="2" y="6"/>
                  </a:cubicBezTo>
                  <a:cubicBezTo>
                    <a:pt x="2" y="9"/>
                    <a:pt x="2" y="9"/>
                    <a:pt x="2" y="9"/>
                  </a:cubicBezTo>
                  <a:cubicBezTo>
                    <a:pt x="1" y="9"/>
                    <a:pt x="1" y="9"/>
                    <a:pt x="1" y="9"/>
                  </a:cubicBezTo>
                  <a:cubicBezTo>
                    <a:pt x="0" y="1"/>
                    <a:pt x="0" y="1"/>
                    <a:pt x="0" y="1"/>
                  </a:cubicBezTo>
                  <a:cubicBezTo>
                    <a:pt x="1" y="1"/>
                    <a:pt x="1" y="1"/>
                    <a:pt x="1" y="1"/>
                  </a:cubicBezTo>
                  <a:cubicBezTo>
                    <a:pt x="1" y="2"/>
                    <a:pt x="1" y="2"/>
                    <a:pt x="1" y="2"/>
                  </a:cubicBezTo>
                  <a:cubicBezTo>
                    <a:pt x="1" y="1"/>
                    <a:pt x="2" y="1"/>
                    <a:pt x="2" y="1"/>
                  </a:cubicBezTo>
                  <a:cubicBezTo>
                    <a:pt x="2" y="0"/>
                    <a:pt x="3" y="0"/>
                    <a:pt x="3" y="0"/>
                  </a:cubicBezTo>
                  <a:cubicBezTo>
                    <a:pt x="3" y="0"/>
                    <a:pt x="4" y="0"/>
                    <a:pt x="4" y="0"/>
                  </a:cubicBezTo>
                  <a:cubicBezTo>
                    <a:pt x="4" y="0"/>
                    <a:pt x="4" y="0"/>
                    <a:pt x="5" y="1"/>
                  </a:cubicBezTo>
                  <a:cubicBezTo>
                    <a:pt x="5" y="1"/>
                    <a:pt x="5" y="1"/>
                    <a:pt x="5" y="2"/>
                  </a:cubicBezTo>
                  <a:cubicBezTo>
                    <a:pt x="5" y="2"/>
                    <a:pt x="5" y="2"/>
                    <a:pt x="5" y="3"/>
                  </a:cubicBezTo>
                  <a:close/>
                  <a:moveTo>
                    <a:pt x="4" y="3"/>
                  </a:moveTo>
                  <a:cubicBezTo>
                    <a:pt x="4" y="3"/>
                    <a:pt x="4" y="2"/>
                    <a:pt x="4" y="2"/>
                  </a:cubicBezTo>
                  <a:cubicBezTo>
                    <a:pt x="4" y="2"/>
                    <a:pt x="4" y="2"/>
                    <a:pt x="4" y="1"/>
                  </a:cubicBezTo>
                  <a:cubicBezTo>
                    <a:pt x="4" y="1"/>
                    <a:pt x="4" y="1"/>
                    <a:pt x="3" y="1"/>
                  </a:cubicBezTo>
                  <a:cubicBezTo>
                    <a:pt x="3" y="1"/>
                    <a:pt x="3" y="1"/>
                    <a:pt x="3" y="1"/>
                  </a:cubicBezTo>
                  <a:cubicBezTo>
                    <a:pt x="3" y="1"/>
                    <a:pt x="3" y="1"/>
                    <a:pt x="3" y="1"/>
                  </a:cubicBezTo>
                  <a:cubicBezTo>
                    <a:pt x="2" y="1"/>
                    <a:pt x="2" y="1"/>
                    <a:pt x="2" y="1"/>
                  </a:cubicBezTo>
                  <a:cubicBezTo>
                    <a:pt x="2" y="2"/>
                    <a:pt x="2" y="2"/>
                    <a:pt x="2" y="2"/>
                  </a:cubicBezTo>
                  <a:cubicBezTo>
                    <a:pt x="2" y="2"/>
                    <a:pt x="2" y="2"/>
                    <a:pt x="1" y="3"/>
                  </a:cubicBezTo>
                  <a:cubicBezTo>
                    <a:pt x="2" y="5"/>
                    <a:pt x="2" y="5"/>
                    <a:pt x="2" y="5"/>
                  </a:cubicBezTo>
                  <a:cubicBezTo>
                    <a:pt x="2" y="5"/>
                    <a:pt x="2" y="5"/>
                    <a:pt x="2" y="5"/>
                  </a:cubicBezTo>
                  <a:cubicBezTo>
                    <a:pt x="3" y="5"/>
                    <a:pt x="3" y="5"/>
                    <a:pt x="3" y="5"/>
                  </a:cubicBezTo>
                  <a:cubicBezTo>
                    <a:pt x="4" y="5"/>
                    <a:pt x="4" y="5"/>
                    <a:pt x="4" y="5"/>
                  </a:cubicBezTo>
                  <a:cubicBezTo>
                    <a:pt x="5" y="4"/>
                    <a:pt x="5"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6" name="Freeform 40"/>
            <p:cNvSpPr>
              <a:spLocks/>
            </p:cNvSpPr>
            <p:nvPr/>
          </p:nvSpPr>
          <p:spPr bwMode="auto">
            <a:xfrm>
              <a:off x="2393" y="1524"/>
              <a:ext cx="17" cy="25"/>
            </a:xfrm>
            <a:custGeom>
              <a:avLst/>
              <a:gdLst>
                <a:gd name="T0" fmla="*/ 6 w 6"/>
                <a:gd name="T1" fmla="*/ 7 h 8"/>
                <a:gd name="T2" fmla="*/ 4 w 6"/>
                <a:gd name="T3" fmla="*/ 8 h 8"/>
                <a:gd name="T4" fmla="*/ 2 w 6"/>
                <a:gd name="T5" fmla="*/ 7 h 8"/>
                <a:gd name="T6" fmla="*/ 1 w 6"/>
                <a:gd name="T7" fmla="*/ 5 h 8"/>
                <a:gd name="T8" fmla="*/ 0 w 6"/>
                <a:gd name="T9" fmla="*/ 3 h 8"/>
                <a:gd name="T10" fmla="*/ 1 w 6"/>
                <a:gd name="T11" fmla="*/ 2 h 8"/>
                <a:gd name="T12" fmla="*/ 2 w 6"/>
                <a:gd name="T13" fmla="*/ 1 h 8"/>
                <a:gd name="T14" fmla="*/ 3 w 6"/>
                <a:gd name="T15" fmla="*/ 0 h 8"/>
                <a:gd name="T16" fmla="*/ 4 w 6"/>
                <a:gd name="T17" fmla="*/ 0 h 8"/>
                <a:gd name="T18" fmla="*/ 5 w 6"/>
                <a:gd name="T19" fmla="*/ 0 h 8"/>
                <a:gd name="T20" fmla="*/ 5 w 6"/>
                <a:gd name="T21" fmla="*/ 1 h 8"/>
                <a:gd name="T22" fmla="*/ 4 w 6"/>
                <a:gd name="T23" fmla="*/ 1 h 8"/>
                <a:gd name="T24" fmla="*/ 3 w 6"/>
                <a:gd name="T25" fmla="*/ 1 h 8"/>
                <a:gd name="T26" fmla="*/ 2 w 6"/>
                <a:gd name="T27" fmla="*/ 2 h 8"/>
                <a:gd name="T28" fmla="*/ 2 w 6"/>
                <a:gd name="T29" fmla="*/ 2 h 8"/>
                <a:gd name="T30" fmla="*/ 2 w 6"/>
                <a:gd name="T31" fmla="*/ 3 h 8"/>
                <a:gd name="T32" fmla="*/ 2 w 6"/>
                <a:gd name="T33" fmla="*/ 5 h 8"/>
                <a:gd name="T34" fmla="*/ 3 w 6"/>
                <a:gd name="T35" fmla="*/ 7 h 8"/>
                <a:gd name="T36" fmla="*/ 4 w 6"/>
                <a:gd name="T37" fmla="*/ 7 h 8"/>
                <a:gd name="T38" fmla="*/ 5 w 6"/>
                <a:gd name="T39" fmla="*/ 7 h 8"/>
                <a:gd name="T40" fmla="*/ 6 w 6"/>
                <a:gd name="T41" fmla="*/ 6 h 8"/>
                <a:gd name="T42" fmla="*/ 6 w 6"/>
                <a:gd name="T4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8">
                  <a:moveTo>
                    <a:pt x="6" y="7"/>
                  </a:moveTo>
                  <a:cubicBezTo>
                    <a:pt x="6" y="8"/>
                    <a:pt x="5" y="8"/>
                    <a:pt x="4" y="8"/>
                  </a:cubicBezTo>
                  <a:cubicBezTo>
                    <a:pt x="3" y="8"/>
                    <a:pt x="3" y="8"/>
                    <a:pt x="2" y="7"/>
                  </a:cubicBezTo>
                  <a:cubicBezTo>
                    <a:pt x="1" y="7"/>
                    <a:pt x="1" y="6"/>
                    <a:pt x="1" y="5"/>
                  </a:cubicBezTo>
                  <a:cubicBezTo>
                    <a:pt x="0" y="4"/>
                    <a:pt x="0" y="4"/>
                    <a:pt x="0" y="3"/>
                  </a:cubicBezTo>
                  <a:cubicBezTo>
                    <a:pt x="1" y="3"/>
                    <a:pt x="1" y="2"/>
                    <a:pt x="1" y="2"/>
                  </a:cubicBezTo>
                  <a:cubicBezTo>
                    <a:pt x="1" y="1"/>
                    <a:pt x="1" y="1"/>
                    <a:pt x="2" y="1"/>
                  </a:cubicBezTo>
                  <a:cubicBezTo>
                    <a:pt x="2" y="1"/>
                    <a:pt x="3" y="0"/>
                    <a:pt x="3" y="0"/>
                  </a:cubicBezTo>
                  <a:cubicBezTo>
                    <a:pt x="4" y="0"/>
                    <a:pt x="4" y="0"/>
                    <a:pt x="4" y="0"/>
                  </a:cubicBezTo>
                  <a:cubicBezTo>
                    <a:pt x="4" y="0"/>
                    <a:pt x="5" y="0"/>
                    <a:pt x="5" y="0"/>
                  </a:cubicBezTo>
                  <a:cubicBezTo>
                    <a:pt x="5" y="1"/>
                    <a:pt x="5" y="1"/>
                    <a:pt x="5" y="1"/>
                  </a:cubicBezTo>
                  <a:cubicBezTo>
                    <a:pt x="5" y="1"/>
                    <a:pt x="5" y="1"/>
                    <a:pt x="4" y="1"/>
                  </a:cubicBezTo>
                  <a:cubicBezTo>
                    <a:pt x="4" y="1"/>
                    <a:pt x="4" y="1"/>
                    <a:pt x="3" y="1"/>
                  </a:cubicBezTo>
                  <a:cubicBezTo>
                    <a:pt x="3" y="1"/>
                    <a:pt x="3" y="1"/>
                    <a:pt x="2" y="2"/>
                  </a:cubicBezTo>
                  <a:cubicBezTo>
                    <a:pt x="2" y="2"/>
                    <a:pt x="2" y="2"/>
                    <a:pt x="2" y="2"/>
                  </a:cubicBezTo>
                  <a:cubicBezTo>
                    <a:pt x="2" y="3"/>
                    <a:pt x="2" y="3"/>
                    <a:pt x="2" y="3"/>
                  </a:cubicBezTo>
                  <a:cubicBezTo>
                    <a:pt x="1" y="4"/>
                    <a:pt x="2" y="4"/>
                    <a:pt x="2" y="5"/>
                  </a:cubicBezTo>
                  <a:cubicBezTo>
                    <a:pt x="2" y="6"/>
                    <a:pt x="2" y="6"/>
                    <a:pt x="3" y="7"/>
                  </a:cubicBezTo>
                  <a:cubicBezTo>
                    <a:pt x="3" y="7"/>
                    <a:pt x="4" y="7"/>
                    <a:pt x="4" y="7"/>
                  </a:cubicBezTo>
                  <a:cubicBezTo>
                    <a:pt x="5" y="7"/>
                    <a:pt x="5" y="7"/>
                    <a:pt x="5" y="7"/>
                  </a:cubicBezTo>
                  <a:cubicBezTo>
                    <a:pt x="6" y="7"/>
                    <a:pt x="6" y="7"/>
                    <a:pt x="6" y="6"/>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7" name="Freeform 41"/>
            <p:cNvSpPr>
              <a:spLocks/>
            </p:cNvSpPr>
            <p:nvPr/>
          </p:nvSpPr>
          <p:spPr bwMode="auto">
            <a:xfrm>
              <a:off x="2413" y="1521"/>
              <a:ext cx="18" cy="25"/>
            </a:xfrm>
            <a:custGeom>
              <a:avLst/>
              <a:gdLst>
                <a:gd name="T0" fmla="*/ 6 w 18"/>
                <a:gd name="T1" fmla="*/ 3 h 25"/>
                <a:gd name="T2" fmla="*/ 0 w 18"/>
                <a:gd name="T3" fmla="*/ 3 h 25"/>
                <a:gd name="T4" fmla="*/ 0 w 18"/>
                <a:gd name="T5" fmla="*/ 0 h 25"/>
                <a:gd name="T6" fmla="*/ 9 w 18"/>
                <a:gd name="T7" fmla="*/ 0 h 25"/>
                <a:gd name="T8" fmla="*/ 12 w 18"/>
                <a:gd name="T9" fmla="*/ 22 h 25"/>
                <a:gd name="T10" fmla="*/ 18 w 18"/>
                <a:gd name="T11" fmla="*/ 22 h 25"/>
                <a:gd name="T12" fmla="*/ 18 w 18"/>
                <a:gd name="T13" fmla="*/ 22 h 25"/>
                <a:gd name="T14" fmla="*/ 3 w 18"/>
                <a:gd name="T15" fmla="*/ 25 h 25"/>
                <a:gd name="T16" fmla="*/ 3 w 18"/>
                <a:gd name="T17" fmla="*/ 22 h 25"/>
                <a:gd name="T18" fmla="*/ 9 w 18"/>
                <a:gd name="T19" fmla="*/ 22 h 25"/>
                <a:gd name="T20" fmla="*/ 6 w 18"/>
                <a:gd name="T21"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5">
                  <a:moveTo>
                    <a:pt x="6" y="3"/>
                  </a:moveTo>
                  <a:lnTo>
                    <a:pt x="0" y="3"/>
                  </a:lnTo>
                  <a:lnTo>
                    <a:pt x="0" y="0"/>
                  </a:lnTo>
                  <a:lnTo>
                    <a:pt x="9" y="0"/>
                  </a:lnTo>
                  <a:lnTo>
                    <a:pt x="12" y="22"/>
                  </a:lnTo>
                  <a:lnTo>
                    <a:pt x="18" y="22"/>
                  </a:lnTo>
                  <a:lnTo>
                    <a:pt x="18" y="22"/>
                  </a:lnTo>
                  <a:lnTo>
                    <a:pt x="3" y="25"/>
                  </a:lnTo>
                  <a:lnTo>
                    <a:pt x="3" y="22"/>
                  </a:lnTo>
                  <a:lnTo>
                    <a:pt x="9" y="22"/>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8" name="Freeform 42"/>
            <p:cNvSpPr>
              <a:spLocks noEditPoints="1"/>
            </p:cNvSpPr>
            <p:nvPr/>
          </p:nvSpPr>
          <p:spPr bwMode="auto">
            <a:xfrm>
              <a:off x="2434" y="1518"/>
              <a:ext cx="15" cy="25"/>
            </a:xfrm>
            <a:custGeom>
              <a:avLst/>
              <a:gdLst>
                <a:gd name="T0" fmla="*/ 2 w 5"/>
                <a:gd name="T1" fmla="*/ 3 h 8"/>
                <a:gd name="T2" fmla="*/ 0 w 5"/>
                <a:gd name="T3" fmla="*/ 3 h 8"/>
                <a:gd name="T4" fmla="*/ 0 w 5"/>
                <a:gd name="T5" fmla="*/ 2 h 8"/>
                <a:gd name="T6" fmla="*/ 3 w 5"/>
                <a:gd name="T7" fmla="*/ 2 h 8"/>
                <a:gd name="T8" fmla="*/ 3 w 5"/>
                <a:gd name="T9" fmla="*/ 7 h 8"/>
                <a:gd name="T10" fmla="*/ 5 w 5"/>
                <a:gd name="T11" fmla="*/ 7 h 8"/>
                <a:gd name="T12" fmla="*/ 5 w 5"/>
                <a:gd name="T13" fmla="*/ 7 h 8"/>
                <a:gd name="T14" fmla="*/ 1 w 5"/>
                <a:gd name="T15" fmla="*/ 8 h 8"/>
                <a:gd name="T16" fmla="*/ 0 w 5"/>
                <a:gd name="T17" fmla="*/ 7 h 8"/>
                <a:gd name="T18" fmla="*/ 2 w 5"/>
                <a:gd name="T19" fmla="*/ 7 h 8"/>
                <a:gd name="T20" fmla="*/ 2 w 5"/>
                <a:gd name="T21" fmla="*/ 3 h 8"/>
                <a:gd name="T22" fmla="*/ 1 w 5"/>
                <a:gd name="T23" fmla="*/ 0 h 8"/>
                <a:gd name="T24" fmla="*/ 2 w 5"/>
                <a:gd name="T25" fmla="*/ 0 h 8"/>
                <a:gd name="T26" fmla="*/ 2 w 5"/>
                <a:gd name="T27" fmla="*/ 0 h 8"/>
                <a:gd name="T28" fmla="*/ 2 w 5"/>
                <a:gd name="T29" fmla="*/ 0 h 8"/>
                <a:gd name="T30" fmla="*/ 2 w 5"/>
                <a:gd name="T31" fmla="*/ 0 h 8"/>
                <a:gd name="T32" fmla="*/ 2 w 5"/>
                <a:gd name="T33" fmla="*/ 1 h 8"/>
                <a:gd name="T34" fmla="*/ 2 w 5"/>
                <a:gd name="T35" fmla="*/ 1 h 8"/>
                <a:gd name="T36" fmla="*/ 2 w 5"/>
                <a:gd name="T37" fmla="*/ 1 h 8"/>
                <a:gd name="T38" fmla="*/ 2 w 5"/>
                <a:gd name="T39" fmla="*/ 1 h 8"/>
                <a:gd name="T40" fmla="*/ 1 w 5"/>
                <a:gd name="T41" fmla="*/ 1 h 8"/>
                <a:gd name="T42" fmla="*/ 1 w 5"/>
                <a:gd name="T43" fmla="*/ 1 h 8"/>
                <a:gd name="T44" fmla="*/ 1 w 5"/>
                <a:gd name="T45" fmla="*/ 1 h 8"/>
                <a:gd name="T46" fmla="*/ 1 w 5"/>
                <a:gd name="T47" fmla="*/ 0 h 8"/>
                <a:gd name="T48" fmla="*/ 1 w 5"/>
                <a:gd name="T49" fmla="*/ 0 h 8"/>
                <a:gd name="T50" fmla="*/ 1 w 5"/>
                <a:gd name="T51" fmla="*/ 0 h 8"/>
                <a:gd name="T52" fmla="*/ 1 w 5"/>
                <a:gd name="T53" fmla="*/ 0 h 8"/>
                <a:gd name="T54" fmla="*/ 1 w 5"/>
                <a:gd name="T5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 h="8">
                  <a:moveTo>
                    <a:pt x="2" y="3"/>
                  </a:moveTo>
                  <a:cubicBezTo>
                    <a:pt x="0" y="3"/>
                    <a:pt x="0" y="3"/>
                    <a:pt x="0" y="3"/>
                  </a:cubicBezTo>
                  <a:cubicBezTo>
                    <a:pt x="0" y="2"/>
                    <a:pt x="0" y="2"/>
                    <a:pt x="0" y="2"/>
                  </a:cubicBezTo>
                  <a:cubicBezTo>
                    <a:pt x="3" y="2"/>
                    <a:pt x="3" y="2"/>
                    <a:pt x="3" y="2"/>
                  </a:cubicBezTo>
                  <a:cubicBezTo>
                    <a:pt x="3" y="7"/>
                    <a:pt x="3" y="7"/>
                    <a:pt x="3" y="7"/>
                  </a:cubicBezTo>
                  <a:cubicBezTo>
                    <a:pt x="5" y="7"/>
                    <a:pt x="5" y="7"/>
                    <a:pt x="5" y="7"/>
                  </a:cubicBezTo>
                  <a:cubicBezTo>
                    <a:pt x="5" y="7"/>
                    <a:pt x="5" y="7"/>
                    <a:pt x="5" y="7"/>
                  </a:cubicBezTo>
                  <a:cubicBezTo>
                    <a:pt x="1" y="8"/>
                    <a:pt x="1" y="8"/>
                    <a:pt x="1" y="8"/>
                  </a:cubicBezTo>
                  <a:cubicBezTo>
                    <a:pt x="0" y="7"/>
                    <a:pt x="0" y="7"/>
                    <a:pt x="0" y="7"/>
                  </a:cubicBezTo>
                  <a:cubicBezTo>
                    <a:pt x="2" y="7"/>
                    <a:pt x="2" y="7"/>
                    <a:pt x="2" y="7"/>
                  </a:cubicBezTo>
                  <a:lnTo>
                    <a:pt x="2" y="3"/>
                  </a:lnTo>
                  <a:close/>
                  <a:moveTo>
                    <a:pt x="1" y="0"/>
                  </a:moveTo>
                  <a:cubicBezTo>
                    <a:pt x="2" y="0"/>
                    <a:pt x="2" y="0"/>
                    <a:pt x="2" y="0"/>
                  </a:cubicBezTo>
                  <a:cubicBezTo>
                    <a:pt x="2" y="0"/>
                    <a:pt x="2" y="0"/>
                    <a:pt x="2" y="0"/>
                  </a:cubicBezTo>
                  <a:cubicBezTo>
                    <a:pt x="2" y="0"/>
                    <a:pt x="2" y="0"/>
                    <a:pt x="2" y="0"/>
                  </a:cubicBezTo>
                  <a:cubicBezTo>
                    <a:pt x="2" y="0"/>
                    <a:pt x="2" y="0"/>
                    <a:pt x="2" y="0"/>
                  </a:cubicBezTo>
                  <a:cubicBezTo>
                    <a:pt x="2" y="0"/>
                    <a:pt x="2" y="0"/>
                    <a:pt x="2" y="1"/>
                  </a:cubicBezTo>
                  <a:cubicBezTo>
                    <a:pt x="2" y="1"/>
                    <a:pt x="2" y="1"/>
                    <a:pt x="2" y="1"/>
                  </a:cubicBezTo>
                  <a:cubicBezTo>
                    <a:pt x="2" y="1"/>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0" name="Freeform 43"/>
            <p:cNvSpPr>
              <a:spLocks noEditPoints="1"/>
            </p:cNvSpPr>
            <p:nvPr/>
          </p:nvSpPr>
          <p:spPr bwMode="auto">
            <a:xfrm>
              <a:off x="2452" y="1521"/>
              <a:ext cx="18" cy="19"/>
            </a:xfrm>
            <a:custGeom>
              <a:avLst/>
              <a:gdLst>
                <a:gd name="T0" fmla="*/ 5 w 6"/>
                <a:gd name="T1" fmla="*/ 2 h 6"/>
                <a:gd name="T2" fmla="*/ 5 w 6"/>
                <a:gd name="T3" fmla="*/ 2 h 6"/>
                <a:gd name="T4" fmla="*/ 5 w 6"/>
                <a:gd name="T5" fmla="*/ 3 h 6"/>
                <a:gd name="T6" fmla="*/ 1 w 6"/>
                <a:gd name="T7" fmla="*/ 3 h 6"/>
                <a:gd name="T8" fmla="*/ 2 w 6"/>
                <a:gd name="T9" fmla="*/ 5 h 6"/>
                <a:gd name="T10" fmla="*/ 4 w 6"/>
                <a:gd name="T11" fmla="*/ 5 h 6"/>
                <a:gd name="T12" fmla="*/ 4 w 6"/>
                <a:gd name="T13" fmla="*/ 5 h 6"/>
                <a:gd name="T14" fmla="*/ 5 w 6"/>
                <a:gd name="T15" fmla="*/ 5 h 6"/>
                <a:gd name="T16" fmla="*/ 5 w 6"/>
                <a:gd name="T17" fmla="*/ 4 h 6"/>
                <a:gd name="T18" fmla="*/ 5 w 6"/>
                <a:gd name="T19" fmla="*/ 4 h 6"/>
                <a:gd name="T20" fmla="*/ 6 w 6"/>
                <a:gd name="T21" fmla="*/ 5 h 6"/>
                <a:gd name="T22" fmla="*/ 5 w 6"/>
                <a:gd name="T23" fmla="*/ 5 h 6"/>
                <a:gd name="T24" fmla="*/ 4 w 6"/>
                <a:gd name="T25" fmla="*/ 6 h 6"/>
                <a:gd name="T26" fmla="*/ 2 w 6"/>
                <a:gd name="T27" fmla="*/ 6 h 6"/>
                <a:gd name="T28" fmla="*/ 1 w 6"/>
                <a:gd name="T29" fmla="*/ 5 h 6"/>
                <a:gd name="T30" fmla="*/ 1 w 6"/>
                <a:gd name="T31" fmla="*/ 4 h 6"/>
                <a:gd name="T32" fmla="*/ 0 w 6"/>
                <a:gd name="T33" fmla="*/ 3 h 6"/>
                <a:gd name="T34" fmla="*/ 0 w 6"/>
                <a:gd name="T35" fmla="*/ 2 h 6"/>
                <a:gd name="T36" fmla="*/ 1 w 6"/>
                <a:gd name="T37" fmla="*/ 1 h 6"/>
                <a:gd name="T38" fmla="*/ 1 w 6"/>
                <a:gd name="T39" fmla="*/ 0 h 6"/>
                <a:gd name="T40" fmla="*/ 2 w 6"/>
                <a:gd name="T41" fmla="*/ 0 h 6"/>
                <a:gd name="T42" fmla="*/ 4 w 6"/>
                <a:gd name="T43" fmla="*/ 0 h 6"/>
                <a:gd name="T44" fmla="*/ 4 w 6"/>
                <a:gd name="T45" fmla="*/ 0 h 6"/>
                <a:gd name="T46" fmla="*/ 5 w 6"/>
                <a:gd name="T47" fmla="*/ 1 h 6"/>
                <a:gd name="T48" fmla="*/ 5 w 6"/>
                <a:gd name="T49" fmla="*/ 2 h 6"/>
                <a:gd name="T50" fmla="*/ 4 w 6"/>
                <a:gd name="T51" fmla="*/ 2 h 6"/>
                <a:gd name="T52" fmla="*/ 4 w 6"/>
                <a:gd name="T53" fmla="*/ 1 h 6"/>
                <a:gd name="T54" fmla="*/ 4 w 6"/>
                <a:gd name="T55" fmla="*/ 1 h 6"/>
                <a:gd name="T56" fmla="*/ 3 w 6"/>
                <a:gd name="T57" fmla="*/ 1 h 6"/>
                <a:gd name="T58" fmla="*/ 2 w 6"/>
                <a:gd name="T59" fmla="*/ 1 h 6"/>
                <a:gd name="T60" fmla="*/ 2 w 6"/>
                <a:gd name="T61" fmla="*/ 1 h 6"/>
                <a:gd name="T62" fmla="*/ 2 w 6"/>
                <a:gd name="T63" fmla="*/ 1 h 6"/>
                <a:gd name="T64" fmla="*/ 1 w 6"/>
                <a:gd name="T65" fmla="*/ 2 h 6"/>
                <a:gd name="T66" fmla="*/ 1 w 6"/>
                <a:gd name="T67" fmla="*/ 3 h 6"/>
                <a:gd name="T68" fmla="*/ 4 w 6"/>
                <a:gd name="T6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6">
                  <a:moveTo>
                    <a:pt x="5" y="2"/>
                  </a:moveTo>
                  <a:cubicBezTo>
                    <a:pt x="5" y="2"/>
                    <a:pt x="5" y="2"/>
                    <a:pt x="5" y="2"/>
                  </a:cubicBezTo>
                  <a:cubicBezTo>
                    <a:pt x="5" y="2"/>
                    <a:pt x="5" y="3"/>
                    <a:pt x="5" y="3"/>
                  </a:cubicBezTo>
                  <a:cubicBezTo>
                    <a:pt x="1" y="3"/>
                    <a:pt x="1" y="3"/>
                    <a:pt x="1" y="3"/>
                  </a:cubicBezTo>
                  <a:cubicBezTo>
                    <a:pt x="2" y="4"/>
                    <a:pt x="2" y="4"/>
                    <a:pt x="2" y="5"/>
                  </a:cubicBezTo>
                  <a:cubicBezTo>
                    <a:pt x="3" y="5"/>
                    <a:pt x="3" y="5"/>
                    <a:pt x="4" y="5"/>
                  </a:cubicBezTo>
                  <a:cubicBezTo>
                    <a:pt x="4" y="5"/>
                    <a:pt x="4" y="5"/>
                    <a:pt x="4" y="5"/>
                  </a:cubicBezTo>
                  <a:cubicBezTo>
                    <a:pt x="4" y="5"/>
                    <a:pt x="4" y="5"/>
                    <a:pt x="5" y="5"/>
                  </a:cubicBezTo>
                  <a:cubicBezTo>
                    <a:pt x="5" y="5"/>
                    <a:pt x="5" y="4"/>
                    <a:pt x="5" y="4"/>
                  </a:cubicBezTo>
                  <a:cubicBezTo>
                    <a:pt x="5" y="4"/>
                    <a:pt x="5" y="4"/>
                    <a:pt x="5" y="4"/>
                  </a:cubicBezTo>
                  <a:cubicBezTo>
                    <a:pt x="6" y="5"/>
                    <a:pt x="6" y="5"/>
                    <a:pt x="6" y="5"/>
                  </a:cubicBezTo>
                  <a:cubicBezTo>
                    <a:pt x="5" y="5"/>
                    <a:pt x="5" y="5"/>
                    <a:pt x="5" y="5"/>
                  </a:cubicBezTo>
                  <a:cubicBezTo>
                    <a:pt x="4" y="6"/>
                    <a:pt x="4" y="6"/>
                    <a:pt x="4" y="6"/>
                  </a:cubicBezTo>
                  <a:cubicBezTo>
                    <a:pt x="3" y="6"/>
                    <a:pt x="3" y="6"/>
                    <a:pt x="2" y="6"/>
                  </a:cubicBezTo>
                  <a:cubicBezTo>
                    <a:pt x="2" y="6"/>
                    <a:pt x="2" y="5"/>
                    <a:pt x="1" y="5"/>
                  </a:cubicBezTo>
                  <a:cubicBezTo>
                    <a:pt x="1" y="5"/>
                    <a:pt x="1" y="5"/>
                    <a:pt x="1" y="4"/>
                  </a:cubicBezTo>
                  <a:cubicBezTo>
                    <a:pt x="1" y="4"/>
                    <a:pt x="0" y="4"/>
                    <a:pt x="0" y="3"/>
                  </a:cubicBezTo>
                  <a:cubicBezTo>
                    <a:pt x="0" y="3"/>
                    <a:pt x="0" y="2"/>
                    <a:pt x="0" y="2"/>
                  </a:cubicBezTo>
                  <a:cubicBezTo>
                    <a:pt x="0" y="2"/>
                    <a:pt x="0" y="1"/>
                    <a:pt x="1" y="1"/>
                  </a:cubicBezTo>
                  <a:cubicBezTo>
                    <a:pt x="1" y="1"/>
                    <a:pt x="1" y="0"/>
                    <a:pt x="1" y="0"/>
                  </a:cubicBezTo>
                  <a:cubicBezTo>
                    <a:pt x="2" y="0"/>
                    <a:pt x="2" y="0"/>
                    <a:pt x="2" y="0"/>
                  </a:cubicBezTo>
                  <a:cubicBezTo>
                    <a:pt x="3" y="0"/>
                    <a:pt x="3" y="0"/>
                    <a:pt x="4" y="0"/>
                  </a:cubicBezTo>
                  <a:cubicBezTo>
                    <a:pt x="4" y="0"/>
                    <a:pt x="4" y="0"/>
                    <a:pt x="4" y="0"/>
                  </a:cubicBezTo>
                  <a:cubicBezTo>
                    <a:pt x="5" y="0"/>
                    <a:pt x="5" y="1"/>
                    <a:pt x="5" y="1"/>
                  </a:cubicBezTo>
                  <a:cubicBezTo>
                    <a:pt x="5" y="1"/>
                    <a:pt x="5" y="2"/>
                    <a:pt x="5" y="2"/>
                  </a:cubicBezTo>
                  <a:close/>
                  <a:moveTo>
                    <a:pt x="4" y="2"/>
                  </a:moveTo>
                  <a:cubicBezTo>
                    <a:pt x="4" y="2"/>
                    <a:pt x="4" y="2"/>
                    <a:pt x="4" y="1"/>
                  </a:cubicBezTo>
                  <a:cubicBezTo>
                    <a:pt x="4" y="1"/>
                    <a:pt x="4" y="1"/>
                    <a:pt x="4" y="1"/>
                  </a:cubicBezTo>
                  <a:cubicBezTo>
                    <a:pt x="4" y="1"/>
                    <a:pt x="3" y="1"/>
                    <a:pt x="3" y="1"/>
                  </a:cubicBezTo>
                  <a:cubicBezTo>
                    <a:pt x="3" y="0"/>
                    <a:pt x="3" y="0"/>
                    <a:pt x="2" y="1"/>
                  </a:cubicBezTo>
                  <a:cubicBezTo>
                    <a:pt x="2" y="1"/>
                    <a:pt x="2" y="1"/>
                    <a:pt x="2" y="1"/>
                  </a:cubicBezTo>
                  <a:cubicBezTo>
                    <a:pt x="2" y="1"/>
                    <a:pt x="2" y="1"/>
                    <a:pt x="2" y="1"/>
                  </a:cubicBezTo>
                  <a:cubicBezTo>
                    <a:pt x="1" y="1"/>
                    <a:pt x="1" y="2"/>
                    <a:pt x="1" y="2"/>
                  </a:cubicBezTo>
                  <a:cubicBezTo>
                    <a:pt x="1" y="2"/>
                    <a:pt x="1" y="2"/>
                    <a:pt x="1" y="3"/>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1" name="Freeform 44"/>
            <p:cNvSpPr>
              <a:spLocks/>
            </p:cNvSpPr>
            <p:nvPr/>
          </p:nvSpPr>
          <p:spPr bwMode="auto">
            <a:xfrm>
              <a:off x="2473" y="1515"/>
              <a:ext cx="15" cy="22"/>
            </a:xfrm>
            <a:custGeom>
              <a:avLst/>
              <a:gdLst>
                <a:gd name="T0" fmla="*/ 0 w 5"/>
                <a:gd name="T1" fmla="*/ 1 h 7"/>
                <a:gd name="T2" fmla="*/ 0 w 5"/>
                <a:gd name="T3" fmla="*/ 1 h 7"/>
                <a:gd name="T4" fmla="*/ 1 w 5"/>
                <a:gd name="T5" fmla="*/ 2 h 7"/>
                <a:gd name="T6" fmla="*/ 1 w 5"/>
                <a:gd name="T7" fmla="*/ 1 h 7"/>
                <a:gd name="T8" fmla="*/ 1 w 5"/>
                <a:gd name="T9" fmla="*/ 1 h 7"/>
                <a:gd name="T10" fmla="*/ 2 w 5"/>
                <a:gd name="T11" fmla="*/ 1 h 7"/>
                <a:gd name="T12" fmla="*/ 2 w 5"/>
                <a:gd name="T13" fmla="*/ 0 h 7"/>
                <a:gd name="T14" fmla="*/ 4 w 5"/>
                <a:gd name="T15" fmla="*/ 1 h 7"/>
                <a:gd name="T16" fmla="*/ 5 w 5"/>
                <a:gd name="T17" fmla="*/ 2 h 7"/>
                <a:gd name="T18" fmla="*/ 5 w 5"/>
                <a:gd name="T19" fmla="*/ 6 h 7"/>
                <a:gd name="T20" fmla="*/ 4 w 5"/>
                <a:gd name="T21" fmla="*/ 6 h 7"/>
                <a:gd name="T22" fmla="*/ 4 w 5"/>
                <a:gd name="T23" fmla="*/ 3 h 7"/>
                <a:gd name="T24" fmla="*/ 3 w 5"/>
                <a:gd name="T25" fmla="*/ 2 h 7"/>
                <a:gd name="T26" fmla="*/ 2 w 5"/>
                <a:gd name="T27" fmla="*/ 1 h 7"/>
                <a:gd name="T28" fmla="*/ 2 w 5"/>
                <a:gd name="T29" fmla="*/ 2 h 7"/>
                <a:gd name="T30" fmla="*/ 2 w 5"/>
                <a:gd name="T31" fmla="*/ 2 h 7"/>
                <a:gd name="T32" fmla="*/ 1 w 5"/>
                <a:gd name="T33" fmla="*/ 2 h 7"/>
                <a:gd name="T34" fmla="*/ 1 w 5"/>
                <a:gd name="T35" fmla="*/ 3 h 7"/>
                <a:gd name="T36" fmla="*/ 2 w 5"/>
                <a:gd name="T37" fmla="*/ 7 h 7"/>
                <a:gd name="T38" fmla="*/ 1 w 5"/>
                <a:gd name="T39" fmla="*/ 7 h 7"/>
                <a:gd name="T40" fmla="*/ 0 w 5"/>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7">
                  <a:moveTo>
                    <a:pt x="0" y="1"/>
                  </a:moveTo>
                  <a:cubicBezTo>
                    <a:pt x="0" y="1"/>
                    <a:pt x="0" y="1"/>
                    <a:pt x="0" y="1"/>
                  </a:cubicBezTo>
                  <a:cubicBezTo>
                    <a:pt x="1" y="2"/>
                    <a:pt x="1" y="2"/>
                    <a:pt x="1" y="2"/>
                  </a:cubicBezTo>
                  <a:cubicBezTo>
                    <a:pt x="1" y="2"/>
                    <a:pt x="1" y="1"/>
                    <a:pt x="1" y="1"/>
                  </a:cubicBezTo>
                  <a:cubicBezTo>
                    <a:pt x="1" y="1"/>
                    <a:pt x="1" y="1"/>
                    <a:pt x="1" y="1"/>
                  </a:cubicBezTo>
                  <a:cubicBezTo>
                    <a:pt x="2" y="1"/>
                    <a:pt x="2" y="1"/>
                    <a:pt x="2" y="1"/>
                  </a:cubicBezTo>
                  <a:cubicBezTo>
                    <a:pt x="2" y="1"/>
                    <a:pt x="2" y="1"/>
                    <a:pt x="2" y="0"/>
                  </a:cubicBezTo>
                  <a:cubicBezTo>
                    <a:pt x="3" y="0"/>
                    <a:pt x="3" y="0"/>
                    <a:pt x="4" y="1"/>
                  </a:cubicBezTo>
                  <a:cubicBezTo>
                    <a:pt x="4" y="1"/>
                    <a:pt x="4" y="2"/>
                    <a:pt x="5" y="2"/>
                  </a:cubicBezTo>
                  <a:cubicBezTo>
                    <a:pt x="5" y="6"/>
                    <a:pt x="5" y="6"/>
                    <a:pt x="5" y="6"/>
                  </a:cubicBezTo>
                  <a:cubicBezTo>
                    <a:pt x="4" y="6"/>
                    <a:pt x="4" y="6"/>
                    <a:pt x="4" y="6"/>
                  </a:cubicBezTo>
                  <a:cubicBezTo>
                    <a:pt x="4" y="3"/>
                    <a:pt x="4" y="3"/>
                    <a:pt x="4" y="3"/>
                  </a:cubicBezTo>
                  <a:cubicBezTo>
                    <a:pt x="3" y="2"/>
                    <a:pt x="3" y="2"/>
                    <a:pt x="3" y="2"/>
                  </a:cubicBezTo>
                  <a:cubicBezTo>
                    <a:pt x="3" y="1"/>
                    <a:pt x="3" y="1"/>
                    <a:pt x="2" y="1"/>
                  </a:cubicBezTo>
                  <a:cubicBezTo>
                    <a:pt x="2" y="1"/>
                    <a:pt x="2" y="1"/>
                    <a:pt x="2" y="2"/>
                  </a:cubicBezTo>
                  <a:cubicBezTo>
                    <a:pt x="2" y="2"/>
                    <a:pt x="2" y="2"/>
                    <a:pt x="2" y="2"/>
                  </a:cubicBezTo>
                  <a:cubicBezTo>
                    <a:pt x="2" y="2"/>
                    <a:pt x="1" y="2"/>
                    <a:pt x="1" y="2"/>
                  </a:cubicBezTo>
                  <a:cubicBezTo>
                    <a:pt x="1" y="2"/>
                    <a:pt x="1" y="3"/>
                    <a:pt x="1" y="3"/>
                  </a:cubicBezTo>
                  <a:cubicBezTo>
                    <a:pt x="2" y="7"/>
                    <a:pt x="2" y="7"/>
                    <a:pt x="2" y="7"/>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2" name="Freeform 45"/>
            <p:cNvSpPr>
              <a:spLocks/>
            </p:cNvSpPr>
            <p:nvPr/>
          </p:nvSpPr>
          <p:spPr bwMode="auto">
            <a:xfrm>
              <a:off x="2488" y="1509"/>
              <a:ext cx="21" cy="21"/>
            </a:xfrm>
            <a:custGeom>
              <a:avLst/>
              <a:gdLst>
                <a:gd name="T0" fmla="*/ 7 w 7"/>
                <a:gd name="T1" fmla="*/ 7 h 7"/>
                <a:gd name="T2" fmla="*/ 6 w 7"/>
                <a:gd name="T3" fmla="*/ 7 h 7"/>
                <a:gd name="T4" fmla="*/ 5 w 7"/>
                <a:gd name="T5" fmla="*/ 7 h 7"/>
                <a:gd name="T6" fmla="*/ 4 w 7"/>
                <a:gd name="T7" fmla="*/ 7 h 7"/>
                <a:gd name="T8" fmla="*/ 3 w 7"/>
                <a:gd name="T9" fmla="*/ 6 h 7"/>
                <a:gd name="T10" fmla="*/ 2 w 7"/>
                <a:gd name="T11" fmla="*/ 3 h 7"/>
                <a:gd name="T12" fmla="*/ 1 w 7"/>
                <a:gd name="T13" fmla="*/ 3 h 7"/>
                <a:gd name="T14" fmla="*/ 0 w 7"/>
                <a:gd name="T15" fmla="*/ 2 h 7"/>
                <a:gd name="T16" fmla="*/ 2 w 7"/>
                <a:gd name="T17" fmla="*/ 2 h 7"/>
                <a:gd name="T18" fmla="*/ 2 w 7"/>
                <a:gd name="T19" fmla="*/ 0 h 7"/>
                <a:gd name="T20" fmla="*/ 3 w 7"/>
                <a:gd name="T21" fmla="*/ 0 h 7"/>
                <a:gd name="T22" fmla="*/ 3 w 7"/>
                <a:gd name="T23" fmla="*/ 2 h 7"/>
                <a:gd name="T24" fmla="*/ 6 w 7"/>
                <a:gd name="T25" fmla="*/ 1 h 7"/>
                <a:gd name="T26" fmla="*/ 6 w 7"/>
                <a:gd name="T27" fmla="*/ 2 h 7"/>
                <a:gd name="T28" fmla="*/ 3 w 7"/>
                <a:gd name="T29" fmla="*/ 2 h 7"/>
                <a:gd name="T30" fmla="*/ 4 w 7"/>
                <a:gd name="T31" fmla="*/ 5 h 7"/>
                <a:gd name="T32" fmla="*/ 4 w 7"/>
                <a:gd name="T33" fmla="*/ 6 h 7"/>
                <a:gd name="T34" fmla="*/ 5 w 7"/>
                <a:gd name="T35" fmla="*/ 6 h 7"/>
                <a:gd name="T36" fmla="*/ 6 w 7"/>
                <a:gd name="T37" fmla="*/ 6 h 7"/>
                <a:gd name="T38" fmla="*/ 7 w 7"/>
                <a:gd name="T39" fmla="*/ 6 h 7"/>
                <a:gd name="T40" fmla="*/ 7 w 7"/>
                <a:gd name="T4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7">
                  <a:moveTo>
                    <a:pt x="7" y="7"/>
                  </a:moveTo>
                  <a:cubicBezTo>
                    <a:pt x="6" y="7"/>
                    <a:pt x="6" y="7"/>
                    <a:pt x="6" y="7"/>
                  </a:cubicBezTo>
                  <a:cubicBezTo>
                    <a:pt x="6" y="7"/>
                    <a:pt x="6" y="7"/>
                    <a:pt x="5" y="7"/>
                  </a:cubicBezTo>
                  <a:cubicBezTo>
                    <a:pt x="5" y="7"/>
                    <a:pt x="4" y="7"/>
                    <a:pt x="4" y="7"/>
                  </a:cubicBezTo>
                  <a:cubicBezTo>
                    <a:pt x="3" y="7"/>
                    <a:pt x="3" y="6"/>
                    <a:pt x="3" y="6"/>
                  </a:cubicBezTo>
                  <a:cubicBezTo>
                    <a:pt x="2" y="3"/>
                    <a:pt x="2" y="3"/>
                    <a:pt x="2" y="3"/>
                  </a:cubicBezTo>
                  <a:cubicBezTo>
                    <a:pt x="1" y="3"/>
                    <a:pt x="1" y="3"/>
                    <a:pt x="1" y="3"/>
                  </a:cubicBezTo>
                  <a:cubicBezTo>
                    <a:pt x="0" y="2"/>
                    <a:pt x="0" y="2"/>
                    <a:pt x="0" y="2"/>
                  </a:cubicBezTo>
                  <a:cubicBezTo>
                    <a:pt x="2" y="2"/>
                    <a:pt x="2" y="2"/>
                    <a:pt x="2" y="2"/>
                  </a:cubicBezTo>
                  <a:cubicBezTo>
                    <a:pt x="2" y="0"/>
                    <a:pt x="2" y="0"/>
                    <a:pt x="2" y="0"/>
                  </a:cubicBezTo>
                  <a:cubicBezTo>
                    <a:pt x="3" y="0"/>
                    <a:pt x="3" y="0"/>
                    <a:pt x="3" y="0"/>
                  </a:cubicBezTo>
                  <a:cubicBezTo>
                    <a:pt x="3" y="2"/>
                    <a:pt x="3" y="2"/>
                    <a:pt x="3" y="2"/>
                  </a:cubicBezTo>
                  <a:cubicBezTo>
                    <a:pt x="6" y="1"/>
                    <a:pt x="6" y="1"/>
                    <a:pt x="6" y="1"/>
                  </a:cubicBezTo>
                  <a:cubicBezTo>
                    <a:pt x="6" y="2"/>
                    <a:pt x="6" y="2"/>
                    <a:pt x="6" y="2"/>
                  </a:cubicBezTo>
                  <a:cubicBezTo>
                    <a:pt x="3" y="2"/>
                    <a:pt x="3" y="2"/>
                    <a:pt x="3" y="2"/>
                  </a:cubicBezTo>
                  <a:cubicBezTo>
                    <a:pt x="4" y="5"/>
                    <a:pt x="4" y="5"/>
                    <a:pt x="4" y="5"/>
                  </a:cubicBezTo>
                  <a:cubicBezTo>
                    <a:pt x="4" y="6"/>
                    <a:pt x="4" y="6"/>
                    <a:pt x="4" y="6"/>
                  </a:cubicBezTo>
                  <a:cubicBezTo>
                    <a:pt x="5" y="6"/>
                    <a:pt x="5" y="6"/>
                    <a:pt x="5" y="6"/>
                  </a:cubicBezTo>
                  <a:cubicBezTo>
                    <a:pt x="5" y="6"/>
                    <a:pt x="6" y="6"/>
                    <a:pt x="6" y="6"/>
                  </a:cubicBezTo>
                  <a:cubicBezTo>
                    <a:pt x="6" y="6"/>
                    <a:pt x="6" y="6"/>
                    <a:pt x="7" y="6"/>
                  </a:cubicBez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3" name="Freeform 46"/>
            <p:cNvSpPr>
              <a:spLocks/>
            </p:cNvSpPr>
            <p:nvPr/>
          </p:nvSpPr>
          <p:spPr bwMode="auto">
            <a:xfrm>
              <a:off x="2515" y="1500"/>
              <a:ext cx="12" cy="34"/>
            </a:xfrm>
            <a:custGeom>
              <a:avLst/>
              <a:gdLst>
                <a:gd name="T0" fmla="*/ 3 w 4"/>
                <a:gd name="T1" fmla="*/ 11 h 11"/>
                <a:gd name="T2" fmla="*/ 0 w 4"/>
                <a:gd name="T3" fmla="*/ 6 h 11"/>
                <a:gd name="T4" fmla="*/ 0 w 4"/>
                <a:gd name="T5" fmla="*/ 5 h 11"/>
                <a:gd name="T6" fmla="*/ 0 w 4"/>
                <a:gd name="T7" fmla="*/ 4 h 11"/>
                <a:gd name="T8" fmla="*/ 1 w 4"/>
                <a:gd name="T9" fmla="*/ 2 h 11"/>
                <a:gd name="T10" fmla="*/ 2 w 4"/>
                <a:gd name="T11" fmla="*/ 0 h 11"/>
                <a:gd name="T12" fmla="*/ 2 w 4"/>
                <a:gd name="T13" fmla="*/ 1 h 11"/>
                <a:gd name="T14" fmla="*/ 1 w 4"/>
                <a:gd name="T15" fmla="*/ 6 h 11"/>
                <a:gd name="T16" fmla="*/ 2 w 4"/>
                <a:gd name="T17" fmla="*/ 9 h 11"/>
                <a:gd name="T18" fmla="*/ 4 w 4"/>
                <a:gd name="T19" fmla="*/ 11 h 11"/>
                <a:gd name="T20" fmla="*/ 3 w 4"/>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
                  <a:moveTo>
                    <a:pt x="3" y="11"/>
                  </a:moveTo>
                  <a:cubicBezTo>
                    <a:pt x="1" y="10"/>
                    <a:pt x="0" y="8"/>
                    <a:pt x="0" y="6"/>
                  </a:cubicBezTo>
                  <a:cubicBezTo>
                    <a:pt x="0" y="6"/>
                    <a:pt x="0" y="6"/>
                    <a:pt x="0" y="5"/>
                  </a:cubicBezTo>
                  <a:cubicBezTo>
                    <a:pt x="0" y="5"/>
                    <a:pt x="0" y="4"/>
                    <a:pt x="0" y="4"/>
                  </a:cubicBezTo>
                  <a:cubicBezTo>
                    <a:pt x="0" y="3"/>
                    <a:pt x="0" y="3"/>
                    <a:pt x="1" y="2"/>
                  </a:cubicBezTo>
                  <a:cubicBezTo>
                    <a:pt x="1" y="1"/>
                    <a:pt x="1" y="1"/>
                    <a:pt x="2" y="0"/>
                  </a:cubicBezTo>
                  <a:cubicBezTo>
                    <a:pt x="2" y="1"/>
                    <a:pt x="2" y="1"/>
                    <a:pt x="2" y="1"/>
                  </a:cubicBezTo>
                  <a:cubicBezTo>
                    <a:pt x="1" y="3"/>
                    <a:pt x="1" y="4"/>
                    <a:pt x="1" y="6"/>
                  </a:cubicBezTo>
                  <a:cubicBezTo>
                    <a:pt x="1" y="7"/>
                    <a:pt x="1" y="8"/>
                    <a:pt x="2" y="9"/>
                  </a:cubicBezTo>
                  <a:cubicBezTo>
                    <a:pt x="2" y="9"/>
                    <a:pt x="3" y="10"/>
                    <a:pt x="4" y="11"/>
                  </a:cubicBez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4" name="Freeform 47"/>
            <p:cNvSpPr>
              <a:spLocks/>
            </p:cNvSpPr>
            <p:nvPr/>
          </p:nvSpPr>
          <p:spPr bwMode="auto">
            <a:xfrm>
              <a:off x="2530" y="1500"/>
              <a:ext cx="12" cy="34"/>
            </a:xfrm>
            <a:custGeom>
              <a:avLst/>
              <a:gdLst>
                <a:gd name="T0" fmla="*/ 1 w 4"/>
                <a:gd name="T1" fmla="*/ 0 h 11"/>
                <a:gd name="T2" fmla="*/ 4 w 4"/>
                <a:gd name="T3" fmla="*/ 5 h 11"/>
                <a:gd name="T4" fmla="*/ 4 w 4"/>
                <a:gd name="T5" fmla="*/ 6 h 11"/>
                <a:gd name="T6" fmla="*/ 4 w 4"/>
                <a:gd name="T7" fmla="*/ 7 h 11"/>
                <a:gd name="T8" fmla="*/ 4 w 4"/>
                <a:gd name="T9" fmla="*/ 9 h 11"/>
                <a:gd name="T10" fmla="*/ 3 w 4"/>
                <a:gd name="T11" fmla="*/ 11 h 11"/>
                <a:gd name="T12" fmla="*/ 2 w 4"/>
                <a:gd name="T13" fmla="*/ 10 h 11"/>
                <a:gd name="T14" fmla="*/ 3 w 4"/>
                <a:gd name="T15" fmla="*/ 8 h 11"/>
                <a:gd name="T16" fmla="*/ 3 w 4"/>
                <a:gd name="T17" fmla="*/ 5 h 11"/>
                <a:gd name="T18" fmla="*/ 0 w 4"/>
                <a:gd name="T19" fmla="*/ 0 h 11"/>
                <a:gd name="T20" fmla="*/ 1 w 4"/>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
                  <a:moveTo>
                    <a:pt x="1" y="0"/>
                  </a:moveTo>
                  <a:cubicBezTo>
                    <a:pt x="3" y="1"/>
                    <a:pt x="4" y="3"/>
                    <a:pt x="4" y="5"/>
                  </a:cubicBezTo>
                  <a:cubicBezTo>
                    <a:pt x="4" y="5"/>
                    <a:pt x="4" y="6"/>
                    <a:pt x="4" y="6"/>
                  </a:cubicBezTo>
                  <a:cubicBezTo>
                    <a:pt x="4" y="6"/>
                    <a:pt x="4" y="7"/>
                    <a:pt x="4" y="7"/>
                  </a:cubicBezTo>
                  <a:cubicBezTo>
                    <a:pt x="4" y="8"/>
                    <a:pt x="4" y="8"/>
                    <a:pt x="4" y="9"/>
                  </a:cubicBezTo>
                  <a:cubicBezTo>
                    <a:pt x="3" y="10"/>
                    <a:pt x="3" y="10"/>
                    <a:pt x="3" y="11"/>
                  </a:cubicBezTo>
                  <a:cubicBezTo>
                    <a:pt x="2" y="10"/>
                    <a:pt x="2" y="10"/>
                    <a:pt x="2" y="10"/>
                  </a:cubicBezTo>
                  <a:cubicBezTo>
                    <a:pt x="3" y="9"/>
                    <a:pt x="3" y="8"/>
                    <a:pt x="3" y="8"/>
                  </a:cubicBezTo>
                  <a:cubicBezTo>
                    <a:pt x="3" y="7"/>
                    <a:pt x="3" y="6"/>
                    <a:pt x="3" y="5"/>
                  </a:cubicBezTo>
                  <a:cubicBezTo>
                    <a:pt x="3" y="3"/>
                    <a:pt x="2" y="2"/>
                    <a:pt x="0" y="0"/>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5" name="Freeform 48"/>
            <p:cNvSpPr>
              <a:spLocks noEditPoints="1"/>
            </p:cNvSpPr>
            <p:nvPr/>
          </p:nvSpPr>
          <p:spPr bwMode="auto">
            <a:xfrm>
              <a:off x="2554" y="1503"/>
              <a:ext cx="9" cy="24"/>
            </a:xfrm>
            <a:custGeom>
              <a:avLst/>
              <a:gdLst>
                <a:gd name="T0" fmla="*/ 0 w 3"/>
                <a:gd name="T1" fmla="*/ 7 h 8"/>
                <a:gd name="T2" fmla="*/ 1 w 3"/>
                <a:gd name="T3" fmla="*/ 7 h 8"/>
                <a:gd name="T4" fmla="*/ 1 w 3"/>
                <a:gd name="T5" fmla="*/ 7 h 8"/>
                <a:gd name="T6" fmla="*/ 2 w 3"/>
                <a:gd name="T7" fmla="*/ 7 h 8"/>
                <a:gd name="T8" fmla="*/ 2 w 3"/>
                <a:gd name="T9" fmla="*/ 6 h 8"/>
                <a:gd name="T10" fmla="*/ 1 w 3"/>
                <a:gd name="T11" fmla="*/ 6 h 8"/>
                <a:gd name="T12" fmla="*/ 1 w 3"/>
                <a:gd name="T13" fmla="*/ 6 h 8"/>
                <a:gd name="T14" fmla="*/ 1 w 3"/>
                <a:gd name="T15" fmla="*/ 5 h 8"/>
                <a:gd name="T16" fmla="*/ 1 w 3"/>
                <a:gd name="T17" fmla="*/ 5 h 8"/>
                <a:gd name="T18" fmla="*/ 1 w 3"/>
                <a:gd name="T19" fmla="*/ 5 h 8"/>
                <a:gd name="T20" fmla="*/ 1 w 3"/>
                <a:gd name="T21" fmla="*/ 4 h 8"/>
                <a:gd name="T22" fmla="*/ 1 w 3"/>
                <a:gd name="T23" fmla="*/ 4 h 8"/>
                <a:gd name="T24" fmla="*/ 1 w 3"/>
                <a:gd name="T25" fmla="*/ 4 h 8"/>
                <a:gd name="T26" fmla="*/ 2 w 3"/>
                <a:gd name="T27" fmla="*/ 4 h 8"/>
                <a:gd name="T28" fmla="*/ 2 w 3"/>
                <a:gd name="T29" fmla="*/ 4 h 8"/>
                <a:gd name="T30" fmla="*/ 3 w 3"/>
                <a:gd name="T31" fmla="*/ 5 h 8"/>
                <a:gd name="T32" fmla="*/ 3 w 3"/>
                <a:gd name="T33" fmla="*/ 5 h 8"/>
                <a:gd name="T34" fmla="*/ 3 w 3"/>
                <a:gd name="T35" fmla="*/ 6 h 8"/>
                <a:gd name="T36" fmla="*/ 2 w 3"/>
                <a:gd name="T37" fmla="*/ 7 h 8"/>
                <a:gd name="T38" fmla="*/ 2 w 3"/>
                <a:gd name="T39" fmla="*/ 8 h 8"/>
                <a:gd name="T40" fmla="*/ 0 w 3"/>
                <a:gd name="T41" fmla="*/ 8 h 8"/>
                <a:gd name="T42" fmla="*/ 0 w 3"/>
                <a:gd name="T43" fmla="*/ 7 h 8"/>
                <a:gd name="T44" fmla="*/ 1 w 3"/>
                <a:gd name="T45" fmla="*/ 0 h 8"/>
                <a:gd name="T46" fmla="*/ 1 w 3"/>
                <a:gd name="T47" fmla="*/ 0 h 8"/>
                <a:gd name="T48" fmla="*/ 2 w 3"/>
                <a:gd name="T49" fmla="*/ 0 h 8"/>
                <a:gd name="T50" fmla="*/ 2 w 3"/>
                <a:gd name="T51" fmla="*/ 0 h 8"/>
                <a:gd name="T52" fmla="*/ 2 w 3"/>
                <a:gd name="T53" fmla="*/ 1 h 8"/>
                <a:gd name="T54" fmla="*/ 2 w 3"/>
                <a:gd name="T55" fmla="*/ 1 h 8"/>
                <a:gd name="T56" fmla="*/ 2 w 3"/>
                <a:gd name="T57" fmla="*/ 1 h 8"/>
                <a:gd name="T58" fmla="*/ 1 w 3"/>
                <a:gd name="T59" fmla="*/ 2 h 8"/>
                <a:gd name="T60" fmla="*/ 1 w 3"/>
                <a:gd name="T61" fmla="*/ 2 h 8"/>
                <a:gd name="T62" fmla="*/ 1 w 3"/>
                <a:gd name="T63" fmla="*/ 2 h 8"/>
                <a:gd name="T64" fmla="*/ 0 w 3"/>
                <a:gd name="T65" fmla="*/ 2 h 8"/>
                <a:gd name="T66" fmla="*/ 0 w 3"/>
                <a:gd name="T67" fmla="*/ 1 h 8"/>
                <a:gd name="T68" fmla="*/ 0 w 3"/>
                <a:gd name="T69" fmla="*/ 1 h 8"/>
                <a:gd name="T70" fmla="*/ 0 w 3"/>
                <a:gd name="T71" fmla="*/ 1 h 8"/>
                <a:gd name="T72" fmla="*/ 0 w 3"/>
                <a:gd name="T73" fmla="*/ 0 h 8"/>
                <a:gd name="T74" fmla="*/ 1 w 3"/>
                <a:gd name="T75" fmla="*/ 0 h 8"/>
                <a:gd name="T76" fmla="*/ 1 w 3"/>
                <a:gd name="T7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 h="8">
                  <a:moveTo>
                    <a:pt x="0" y="7"/>
                  </a:moveTo>
                  <a:cubicBezTo>
                    <a:pt x="0" y="7"/>
                    <a:pt x="1" y="7"/>
                    <a:pt x="1" y="7"/>
                  </a:cubicBezTo>
                  <a:cubicBezTo>
                    <a:pt x="1" y="7"/>
                    <a:pt x="1" y="7"/>
                    <a:pt x="1" y="7"/>
                  </a:cubicBezTo>
                  <a:cubicBezTo>
                    <a:pt x="1" y="7"/>
                    <a:pt x="2" y="7"/>
                    <a:pt x="2" y="7"/>
                  </a:cubicBezTo>
                  <a:cubicBezTo>
                    <a:pt x="2" y="7"/>
                    <a:pt x="2" y="6"/>
                    <a:pt x="2" y="6"/>
                  </a:cubicBezTo>
                  <a:cubicBezTo>
                    <a:pt x="2" y="6"/>
                    <a:pt x="2" y="6"/>
                    <a:pt x="1" y="6"/>
                  </a:cubicBezTo>
                  <a:cubicBezTo>
                    <a:pt x="1" y="6"/>
                    <a:pt x="1" y="6"/>
                    <a:pt x="1" y="6"/>
                  </a:cubicBezTo>
                  <a:cubicBezTo>
                    <a:pt x="1" y="6"/>
                    <a:pt x="1" y="5"/>
                    <a:pt x="1" y="5"/>
                  </a:cubicBezTo>
                  <a:cubicBezTo>
                    <a:pt x="1" y="5"/>
                    <a:pt x="1" y="5"/>
                    <a:pt x="1" y="5"/>
                  </a:cubicBezTo>
                  <a:cubicBezTo>
                    <a:pt x="1" y="5"/>
                    <a:pt x="1" y="5"/>
                    <a:pt x="1" y="5"/>
                  </a:cubicBezTo>
                  <a:cubicBezTo>
                    <a:pt x="1" y="5"/>
                    <a:pt x="1" y="5"/>
                    <a:pt x="1" y="4"/>
                  </a:cubicBezTo>
                  <a:cubicBezTo>
                    <a:pt x="1" y="4"/>
                    <a:pt x="1" y="4"/>
                    <a:pt x="1" y="4"/>
                  </a:cubicBezTo>
                  <a:cubicBezTo>
                    <a:pt x="1" y="4"/>
                    <a:pt x="1" y="4"/>
                    <a:pt x="1" y="4"/>
                  </a:cubicBezTo>
                  <a:cubicBezTo>
                    <a:pt x="2" y="4"/>
                    <a:pt x="2" y="4"/>
                    <a:pt x="2" y="4"/>
                  </a:cubicBezTo>
                  <a:cubicBezTo>
                    <a:pt x="2" y="4"/>
                    <a:pt x="2" y="4"/>
                    <a:pt x="2" y="4"/>
                  </a:cubicBezTo>
                  <a:cubicBezTo>
                    <a:pt x="2" y="4"/>
                    <a:pt x="2" y="5"/>
                    <a:pt x="3" y="5"/>
                  </a:cubicBezTo>
                  <a:cubicBezTo>
                    <a:pt x="3" y="5"/>
                    <a:pt x="3" y="5"/>
                    <a:pt x="3" y="5"/>
                  </a:cubicBezTo>
                  <a:cubicBezTo>
                    <a:pt x="3" y="6"/>
                    <a:pt x="3" y="6"/>
                    <a:pt x="3" y="6"/>
                  </a:cubicBezTo>
                  <a:cubicBezTo>
                    <a:pt x="3" y="7"/>
                    <a:pt x="3" y="7"/>
                    <a:pt x="2" y="7"/>
                  </a:cubicBezTo>
                  <a:cubicBezTo>
                    <a:pt x="2" y="7"/>
                    <a:pt x="2" y="8"/>
                    <a:pt x="2" y="8"/>
                  </a:cubicBezTo>
                  <a:cubicBezTo>
                    <a:pt x="1" y="8"/>
                    <a:pt x="1" y="8"/>
                    <a:pt x="0" y="8"/>
                  </a:cubicBezTo>
                  <a:lnTo>
                    <a:pt x="0" y="7"/>
                  </a:lnTo>
                  <a:close/>
                  <a:moveTo>
                    <a:pt x="1" y="0"/>
                  </a:moveTo>
                  <a:cubicBezTo>
                    <a:pt x="1" y="0"/>
                    <a:pt x="1" y="0"/>
                    <a:pt x="1" y="0"/>
                  </a:cubicBezTo>
                  <a:cubicBezTo>
                    <a:pt x="1" y="0"/>
                    <a:pt x="1" y="0"/>
                    <a:pt x="2" y="0"/>
                  </a:cubicBezTo>
                  <a:cubicBezTo>
                    <a:pt x="2" y="0"/>
                    <a:pt x="2" y="0"/>
                    <a:pt x="2" y="0"/>
                  </a:cubicBezTo>
                  <a:cubicBezTo>
                    <a:pt x="2" y="1"/>
                    <a:pt x="2" y="1"/>
                    <a:pt x="2" y="1"/>
                  </a:cubicBezTo>
                  <a:cubicBezTo>
                    <a:pt x="2" y="1"/>
                    <a:pt x="2" y="1"/>
                    <a:pt x="2" y="1"/>
                  </a:cubicBezTo>
                  <a:cubicBezTo>
                    <a:pt x="2" y="1"/>
                    <a:pt x="2" y="1"/>
                    <a:pt x="2" y="1"/>
                  </a:cubicBezTo>
                  <a:cubicBezTo>
                    <a:pt x="2" y="2"/>
                    <a:pt x="2" y="2"/>
                    <a:pt x="1" y="2"/>
                  </a:cubicBezTo>
                  <a:cubicBezTo>
                    <a:pt x="1" y="2"/>
                    <a:pt x="1" y="2"/>
                    <a:pt x="1" y="2"/>
                  </a:cubicBezTo>
                  <a:cubicBezTo>
                    <a:pt x="1" y="2"/>
                    <a:pt x="1" y="2"/>
                    <a:pt x="1" y="2"/>
                  </a:cubicBezTo>
                  <a:cubicBezTo>
                    <a:pt x="1" y="2"/>
                    <a:pt x="1" y="2"/>
                    <a:pt x="0" y="2"/>
                  </a:cubicBezTo>
                  <a:cubicBezTo>
                    <a:pt x="0" y="2"/>
                    <a:pt x="0" y="2"/>
                    <a:pt x="0" y="1"/>
                  </a:cubicBezTo>
                  <a:cubicBezTo>
                    <a:pt x="0" y="1"/>
                    <a:pt x="0" y="1"/>
                    <a:pt x="0" y="1"/>
                  </a:cubicBezTo>
                  <a:cubicBezTo>
                    <a:pt x="0" y="1"/>
                    <a:pt x="0" y="1"/>
                    <a:pt x="0" y="1"/>
                  </a:cubicBezTo>
                  <a:cubicBezTo>
                    <a:pt x="0" y="1"/>
                    <a:pt x="0" y="1"/>
                    <a:pt x="0" y="0"/>
                  </a:cubicBezTo>
                  <a:cubicBezTo>
                    <a:pt x="0" y="0"/>
                    <a:pt x="0"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6" name="Freeform 49"/>
            <p:cNvSpPr>
              <a:spLocks/>
            </p:cNvSpPr>
            <p:nvPr/>
          </p:nvSpPr>
          <p:spPr bwMode="auto">
            <a:xfrm>
              <a:off x="2566" y="1494"/>
              <a:ext cx="20" cy="24"/>
            </a:xfrm>
            <a:custGeom>
              <a:avLst/>
              <a:gdLst>
                <a:gd name="T0" fmla="*/ 7 w 7"/>
                <a:gd name="T1" fmla="*/ 5 h 8"/>
                <a:gd name="T2" fmla="*/ 7 w 7"/>
                <a:gd name="T3" fmla="*/ 6 h 8"/>
                <a:gd name="T4" fmla="*/ 6 w 7"/>
                <a:gd name="T5" fmla="*/ 7 h 8"/>
                <a:gd name="T6" fmla="*/ 5 w 7"/>
                <a:gd name="T7" fmla="*/ 8 h 8"/>
                <a:gd name="T8" fmla="*/ 4 w 7"/>
                <a:gd name="T9" fmla="*/ 8 h 8"/>
                <a:gd name="T10" fmla="*/ 3 w 7"/>
                <a:gd name="T11" fmla="*/ 8 h 8"/>
                <a:gd name="T12" fmla="*/ 2 w 7"/>
                <a:gd name="T13" fmla="*/ 8 h 8"/>
                <a:gd name="T14" fmla="*/ 2 w 7"/>
                <a:gd name="T15" fmla="*/ 7 h 8"/>
                <a:gd name="T16" fmla="*/ 1 w 7"/>
                <a:gd name="T17" fmla="*/ 6 h 8"/>
                <a:gd name="T18" fmla="*/ 0 w 7"/>
                <a:gd name="T19" fmla="*/ 1 h 8"/>
                <a:gd name="T20" fmla="*/ 1 w 7"/>
                <a:gd name="T21" fmla="*/ 1 h 8"/>
                <a:gd name="T22" fmla="*/ 2 w 7"/>
                <a:gd name="T23" fmla="*/ 6 h 8"/>
                <a:gd name="T24" fmla="*/ 3 w 7"/>
                <a:gd name="T25" fmla="*/ 6 h 8"/>
                <a:gd name="T26" fmla="*/ 3 w 7"/>
                <a:gd name="T27" fmla="*/ 7 h 8"/>
                <a:gd name="T28" fmla="*/ 3 w 7"/>
                <a:gd name="T29" fmla="*/ 7 h 8"/>
                <a:gd name="T30" fmla="*/ 4 w 7"/>
                <a:gd name="T31" fmla="*/ 7 h 8"/>
                <a:gd name="T32" fmla="*/ 5 w 7"/>
                <a:gd name="T33" fmla="*/ 6 h 8"/>
                <a:gd name="T34" fmla="*/ 6 w 7"/>
                <a:gd name="T35" fmla="*/ 5 h 8"/>
                <a:gd name="T36" fmla="*/ 5 w 7"/>
                <a:gd name="T37" fmla="*/ 0 h 8"/>
                <a:gd name="T38" fmla="*/ 6 w 7"/>
                <a:gd name="T39" fmla="*/ 0 h 8"/>
                <a:gd name="T40" fmla="*/ 7 w 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8">
                  <a:moveTo>
                    <a:pt x="7" y="5"/>
                  </a:moveTo>
                  <a:cubicBezTo>
                    <a:pt x="7" y="5"/>
                    <a:pt x="7" y="6"/>
                    <a:pt x="7" y="6"/>
                  </a:cubicBezTo>
                  <a:cubicBezTo>
                    <a:pt x="6" y="6"/>
                    <a:pt x="6" y="7"/>
                    <a:pt x="6" y="7"/>
                  </a:cubicBezTo>
                  <a:cubicBezTo>
                    <a:pt x="6" y="7"/>
                    <a:pt x="6" y="7"/>
                    <a:pt x="5" y="8"/>
                  </a:cubicBezTo>
                  <a:cubicBezTo>
                    <a:pt x="5" y="8"/>
                    <a:pt x="5" y="8"/>
                    <a:pt x="4" y="8"/>
                  </a:cubicBezTo>
                  <a:cubicBezTo>
                    <a:pt x="4" y="8"/>
                    <a:pt x="3" y="8"/>
                    <a:pt x="3" y="8"/>
                  </a:cubicBezTo>
                  <a:cubicBezTo>
                    <a:pt x="3" y="8"/>
                    <a:pt x="2" y="8"/>
                    <a:pt x="2" y="8"/>
                  </a:cubicBezTo>
                  <a:cubicBezTo>
                    <a:pt x="2" y="7"/>
                    <a:pt x="2" y="7"/>
                    <a:pt x="2" y="7"/>
                  </a:cubicBezTo>
                  <a:cubicBezTo>
                    <a:pt x="1" y="7"/>
                    <a:pt x="1" y="6"/>
                    <a:pt x="1" y="6"/>
                  </a:cubicBezTo>
                  <a:cubicBezTo>
                    <a:pt x="0" y="1"/>
                    <a:pt x="0" y="1"/>
                    <a:pt x="0" y="1"/>
                  </a:cubicBezTo>
                  <a:cubicBezTo>
                    <a:pt x="1" y="1"/>
                    <a:pt x="1" y="1"/>
                    <a:pt x="1" y="1"/>
                  </a:cubicBezTo>
                  <a:cubicBezTo>
                    <a:pt x="2" y="6"/>
                    <a:pt x="2" y="6"/>
                    <a:pt x="2" y="6"/>
                  </a:cubicBezTo>
                  <a:cubicBezTo>
                    <a:pt x="2" y="6"/>
                    <a:pt x="2" y="6"/>
                    <a:pt x="3" y="6"/>
                  </a:cubicBezTo>
                  <a:cubicBezTo>
                    <a:pt x="3" y="7"/>
                    <a:pt x="3" y="7"/>
                    <a:pt x="3" y="7"/>
                  </a:cubicBezTo>
                  <a:cubicBezTo>
                    <a:pt x="3" y="7"/>
                    <a:pt x="3" y="7"/>
                    <a:pt x="3" y="7"/>
                  </a:cubicBezTo>
                  <a:cubicBezTo>
                    <a:pt x="4" y="7"/>
                    <a:pt x="4" y="7"/>
                    <a:pt x="4" y="7"/>
                  </a:cubicBezTo>
                  <a:cubicBezTo>
                    <a:pt x="5" y="7"/>
                    <a:pt x="5" y="7"/>
                    <a:pt x="5" y="6"/>
                  </a:cubicBezTo>
                  <a:cubicBezTo>
                    <a:pt x="6" y="6"/>
                    <a:pt x="6" y="6"/>
                    <a:pt x="6" y="5"/>
                  </a:cubicBezTo>
                  <a:cubicBezTo>
                    <a:pt x="5" y="0"/>
                    <a:pt x="5" y="0"/>
                    <a:pt x="5" y="0"/>
                  </a:cubicBezTo>
                  <a:cubicBezTo>
                    <a:pt x="6" y="0"/>
                    <a:pt x="6" y="0"/>
                    <a:pt x="6" y="0"/>
                  </a:cubicBez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7" name="Freeform 50"/>
            <p:cNvSpPr>
              <a:spLocks/>
            </p:cNvSpPr>
            <p:nvPr/>
          </p:nvSpPr>
          <p:spPr bwMode="auto">
            <a:xfrm>
              <a:off x="2589" y="1497"/>
              <a:ext cx="15" cy="18"/>
            </a:xfrm>
            <a:custGeom>
              <a:avLst/>
              <a:gdLst>
                <a:gd name="T0" fmla="*/ 0 w 5"/>
                <a:gd name="T1" fmla="*/ 0 h 6"/>
                <a:gd name="T2" fmla="*/ 1 w 5"/>
                <a:gd name="T3" fmla="*/ 0 h 6"/>
                <a:gd name="T4" fmla="*/ 1 w 5"/>
                <a:gd name="T5" fmla="*/ 1 h 6"/>
                <a:gd name="T6" fmla="*/ 2 w 5"/>
                <a:gd name="T7" fmla="*/ 0 h 6"/>
                <a:gd name="T8" fmla="*/ 3 w 5"/>
                <a:gd name="T9" fmla="*/ 0 h 6"/>
                <a:gd name="T10" fmla="*/ 4 w 5"/>
                <a:gd name="T11" fmla="*/ 0 h 6"/>
                <a:gd name="T12" fmla="*/ 5 w 5"/>
                <a:gd name="T13" fmla="*/ 2 h 6"/>
                <a:gd name="T14" fmla="*/ 4 w 5"/>
                <a:gd name="T15" fmla="*/ 2 h 6"/>
                <a:gd name="T16" fmla="*/ 3 w 5"/>
                <a:gd name="T17" fmla="*/ 1 h 6"/>
                <a:gd name="T18" fmla="*/ 3 w 5"/>
                <a:gd name="T19" fmla="*/ 1 h 6"/>
                <a:gd name="T20" fmla="*/ 2 w 5"/>
                <a:gd name="T21" fmla="*/ 1 h 6"/>
                <a:gd name="T22" fmla="*/ 2 w 5"/>
                <a:gd name="T23" fmla="*/ 1 h 6"/>
                <a:gd name="T24" fmla="*/ 2 w 5"/>
                <a:gd name="T25" fmla="*/ 1 h 6"/>
                <a:gd name="T26" fmla="*/ 1 w 5"/>
                <a:gd name="T27" fmla="*/ 2 h 6"/>
                <a:gd name="T28" fmla="*/ 2 w 5"/>
                <a:gd name="T29" fmla="*/ 6 h 6"/>
                <a:gd name="T30" fmla="*/ 1 w 5"/>
                <a:gd name="T31" fmla="*/ 6 h 6"/>
                <a:gd name="T32" fmla="*/ 0 w 5"/>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6">
                  <a:moveTo>
                    <a:pt x="0" y="0"/>
                  </a:moveTo>
                  <a:cubicBezTo>
                    <a:pt x="1" y="0"/>
                    <a:pt x="1" y="0"/>
                    <a:pt x="1" y="0"/>
                  </a:cubicBezTo>
                  <a:cubicBezTo>
                    <a:pt x="1" y="1"/>
                    <a:pt x="1" y="1"/>
                    <a:pt x="1" y="1"/>
                  </a:cubicBezTo>
                  <a:cubicBezTo>
                    <a:pt x="1" y="1"/>
                    <a:pt x="1" y="0"/>
                    <a:pt x="2" y="0"/>
                  </a:cubicBezTo>
                  <a:cubicBezTo>
                    <a:pt x="2" y="0"/>
                    <a:pt x="2" y="0"/>
                    <a:pt x="3" y="0"/>
                  </a:cubicBezTo>
                  <a:cubicBezTo>
                    <a:pt x="3" y="0"/>
                    <a:pt x="4" y="0"/>
                    <a:pt x="4" y="0"/>
                  </a:cubicBezTo>
                  <a:cubicBezTo>
                    <a:pt x="5" y="0"/>
                    <a:pt x="5" y="1"/>
                    <a:pt x="5" y="2"/>
                  </a:cubicBezTo>
                  <a:cubicBezTo>
                    <a:pt x="4" y="2"/>
                    <a:pt x="4" y="2"/>
                    <a:pt x="4" y="2"/>
                  </a:cubicBezTo>
                  <a:cubicBezTo>
                    <a:pt x="4" y="1"/>
                    <a:pt x="4" y="1"/>
                    <a:pt x="3" y="1"/>
                  </a:cubicBezTo>
                  <a:cubicBezTo>
                    <a:pt x="3" y="1"/>
                    <a:pt x="3" y="0"/>
                    <a:pt x="3" y="1"/>
                  </a:cubicBezTo>
                  <a:cubicBezTo>
                    <a:pt x="3" y="1"/>
                    <a:pt x="2" y="1"/>
                    <a:pt x="2" y="1"/>
                  </a:cubicBezTo>
                  <a:cubicBezTo>
                    <a:pt x="2" y="1"/>
                    <a:pt x="2" y="1"/>
                    <a:pt x="2" y="1"/>
                  </a:cubicBezTo>
                  <a:cubicBezTo>
                    <a:pt x="2" y="1"/>
                    <a:pt x="2" y="1"/>
                    <a:pt x="2" y="1"/>
                  </a:cubicBezTo>
                  <a:cubicBezTo>
                    <a:pt x="1" y="2"/>
                    <a:pt x="1" y="2"/>
                    <a:pt x="1" y="2"/>
                  </a:cubicBezTo>
                  <a:cubicBezTo>
                    <a:pt x="2" y="6"/>
                    <a:pt x="2" y="6"/>
                    <a:pt x="2" y="6"/>
                  </a:cubicBezTo>
                  <a:cubicBezTo>
                    <a:pt x="1" y="6"/>
                    <a:pt x="1" y="6"/>
                    <a:pt x="1"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8" name="Freeform 51"/>
            <p:cNvSpPr>
              <a:spLocks noEditPoints="1"/>
            </p:cNvSpPr>
            <p:nvPr/>
          </p:nvSpPr>
          <p:spPr bwMode="auto">
            <a:xfrm>
              <a:off x="2607" y="1485"/>
              <a:ext cx="18" cy="27"/>
            </a:xfrm>
            <a:custGeom>
              <a:avLst/>
              <a:gdLst>
                <a:gd name="T0" fmla="*/ 2 w 6"/>
                <a:gd name="T1" fmla="*/ 4 h 9"/>
                <a:gd name="T2" fmla="*/ 0 w 6"/>
                <a:gd name="T3" fmla="*/ 4 h 9"/>
                <a:gd name="T4" fmla="*/ 0 w 6"/>
                <a:gd name="T5" fmla="*/ 3 h 9"/>
                <a:gd name="T6" fmla="*/ 3 w 6"/>
                <a:gd name="T7" fmla="*/ 3 h 9"/>
                <a:gd name="T8" fmla="*/ 4 w 6"/>
                <a:gd name="T9" fmla="*/ 8 h 9"/>
                <a:gd name="T10" fmla="*/ 6 w 6"/>
                <a:gd name="T11" fmla="*/ 7 h 9"/>
                <a:gd name="T12" fmla="*/ 6 w 6"/>
                <a:gd name="T13" fmla="*/ 8 h 9"/>
                <a:gd name="T14" fmla="*/ 1 w 6"/>
                <a:gd name="T15" fmla="*/ 9 h 9"/>
                <a:gd name="T16" fmla="*/ 1 w 6"/>
                <a:gd name="T17" fmla="*/ 8 h 9"/>
                <a:gd name="T18" fmla="*/ 3 w 6"/>
                <a:gd name="T19" fmla="*/ 8 h 9"/>
                <a:gd name="T20" fmla="*/ 2 w 6"/>
                <a:gd name="T21" fmla="*/ 4 h 9"/>
                <a:gd name="T22" fmla="*/ 2 w 6"/>
                <a:gd name="T23" fmla="*/ 0 h 9"/>
                <a:gd name="T24" fmla="*/ 2 w 6"/>
                <a:gd name="T25" fmla="*/ 0 h 9"/>
                <a:gd name="T26" fmla="*/ 3 w 6"/>
                <a:gd name="T27" fmla="*/ 0 h 9"/>
                <a:gd name="T28" fmla="*/ 3 w 6"/>
                <a:gd name="T29" fmla="*/ 1 h 9"/>
                <a:gd name="T30" fmla="*/ 3 w 6"/>
                <a:gd name="T31" fmla="*/ 1 h 9"/>
                <a:gd name="T32" fmla="*/ 3 w 6"/>
                <a:gd name="T33" fmla="*/ 1 h 9"/>
                <a:gd name="T34" fmla="*/ 3 w 6"/>
                <a:gd name="T35" fmla="*/ 2 h 9"/>
                <a:gd name="T36" fmla="*/ 3 w 6"/>
                <a:gd name="T37" fmla="*/ 2 h 9"/>
                <a:gd name="T38" fmla="*/ 2 w 6"/>
                <a:gd name="T39" fmla="*/ 2 h 9"/>
                <a:gd name="T40" fmla="*/ 2 w 6"/>
                <a:gd name="T41" fmla="*/ 2 h 9"/>
                <a:gd name="T42" fmla="*/ 2 w 6"/>
                <a:gd name="T43" fmla="*/ 2 h 9"/>
                <a:gd name="T44" fmla="*/ 1 w 6"/>
                <a:gd name="T45" fmla="*/ 2 h 9"/>
                <a:gd name="T46" fmla="*/ 1 w 6"/>
                <a:gd name="T47" fmla="*/ 1 h 9"/>
                <a:gd name="T48" fmla="*/ 1 w 6"/>
                <a:gd name="T49" fmla="*/ 1 h 9"/>
                <a:gd name="T50" fmla="*/ 1 w 6"/>
                <a:gd name="T51" fmla="*/ 1 h 9"/>
                <a:gd name="T52" fmla="*/ 2 w 6"/>
                <a:gd name="T53" fmla="*/ 0 h 9"/>
                <a:gd name="T54" fmla="*/ 2 w 6"/>
                <a:gd name="T5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9">
                  <a:moveTo>
                    <a:pt x="2" y="4"/>
                  </a:moveTo>
                  <a:cubicBezTo>
                    <a:pt x="0" y="4"/>
                    <a:pt x="0" y="4"/>
                    <a:pt x="0" y="4"/>
                  </a:cubicBezTo>
                  <a:cubicBezTo>
                    <a:pt x="0" y="3"/>
                    <a:pt x="0" y="3"/>
                    <a:pt x="0" y="3"/>
                  </a:cubicBezTo>
                  <a:cubicBezTo>
                    <a:pt x="3" y="3"/>
                    <a:pt x="3" y="3"/>
                    <a:pt x="3" y="3"/>
                  </a:cubicBezTo>
                  <a:cubicBezTo>
                    <a:pt x="4" y="8"/>
                    <a:pt x="4" y="8"/>
                    <a:pt x="4" y="8"/>
                  </a:cubicBezTo>
                  <a:cubicBezTo>
                    <a:pt x="6" y="7"/>
                    <a:pt x="6" y="7"/>
                    <a:pt x="6" y="7"/>
                  </a:cubicBezTo>
                  <a:cubicBezTo>
                    <a:pt x="6" y="8"/>
                    <a:pt x="6" y="8"/>
                    <a:pt x="6" y="8"/>
                  </a:cubicBezTo>
                  <a:cubicBezTo>
                    <a:pt x="1" y="9"/>
                    <a:pt x="1" y="9"/>
                    <a:pt x="1" y="9"/>
                  </a:cubicBezTo>
                  <a:cubicBezTo>
                    <a:pt x="1" y="8"/>
                    <a:pt x="1" y="8"/>
                    <a:pt x="1" y="8"/>
                  </a:cubicBezTo>
                  <a:cubicBezTo>
                    <a:pt x="3" y="8"/>
                    <a:pt x="3" y="8"/>
                    <a:pt x="3" y="8"/>
                  </a:cubicBezTo>
                  <a:lnTo>
                    <a:pt x="2" y="4"/>
                  </a:lnTo>
                  <a:close/>
                  <a:moveTo>
                    <a:pt x="2" y="0"/>
                  </a:moveTo>
                  <a:cubicBezTo>
                    <a:pt x="2" y="0"/>
                    <a:pt x="2" y="0"/>
                    <a:pt x="2" y="0"/>
                  </a:cubicBezTo>
                  <a:cubicBezTo>
                    <a:pt x="2" y="0"/>
                    <a:pt x="2" y="0"/>
                    <a:pt x="3" y="0"/>
                  </a:cubicBezTo>
                  <a:cubicBezTo>
                    <a:pt x="3" y="1"/>
                    <a:pt x="3" y="1"/>
                    <a:pt x="3" y="1"/>
                  </a:cubicBezTo>
                  <a:cubicBezTo>
                    <a:pt x="3" y="1"/>
                    <a:pt x="3" y="1"/>
                    <a:pt x="3" y="1"/>
                  </a:cubicBezTo>
                  <a:cubicBezTo>
                    <a:pt x="3" y="1"/>
                    <a:pt x="3" y="1"/>
                    <a:pt x="3" y="1"/>
                  </a:cubicBezTo>
                  <a:cubicBezTo>
                    <a:pt x="3" y="1"/>
                    <a:pt x="3" y="1"/>
                    <a:pt x="3" y="2"/>
                  </a:cubicBezTo>
                  <a:cubicBezTo>
                    <a:pt x="3" y="2"/>
                    <a:pt x="3" y="2"/>
                    <a:pt x="3" y="2"/>
                  </a:cubicBezTo>
                  <a:cubicBezTo>
                    <a:pt x="2" y="2"/>
                    <a:pt x="2" y="2"/>
                    <a:pt x="2" y="2"/>
                  </a:cubicBezTo>
                  <a:cubicBezTo>
                    <a:pt x="2" y="2"/>
                    <a:pt x="2" y="2"/>
                    <a:pt x="2" y="2"/>
                  </a:cubicBezTo>
                  <a:cubicBezTo>
                    <a:pt x="2" y="2"/>
                    <a:pt x="2" y="2"/>
                    <a:pt x="2" y="2"/>
                  </a:cubicBezTo>
                  <a:cubicBezTo>
                    <a:pt x="2" y="2"/>
                    <a:pt x="1" y="2"/>
                    <a:pt x="1" y="2"/>
                  </a:cubicBezTo>
                  <a:cubicBezTo>
                    <a:pt x="1" y="1"/>
                    <a:pt x="1" y="1"/>
                    <a:pt x="1" y="1"/>
                  </a:cubicBezTo>
                  <a:cubicBezTo>
                    <a:pt x="1" y="1"/>
                    <a:pt x="1" y="1"/>
                    <a:pt x="1" y="1"/>
                  </a:cubicBezTo>
                  <a:cubicBezTo>
                    <a:pt x="1" y="1"/>
                    <a:pt x="1" y="1"/>
                    <a:pt x="1" y="1"/>
                  </a:cubicBezTo>
                  <a:cubicBezTo>
                    <a:pt x="1" y="1"/>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69" name="Freeform 52"/>
            <p:cNvSpPr>
              <a:spLocks noEditPoints="1"/>
            </p:cNvSpPr>
            <p:nvPr/>
          </p:nvSpPr>
          <p:spPr bwMode="auto">
            <a:xfrm>
              <a:off x="2646" y="1479"/>
              <a:ext cx="18" cy="24"/>
            </a:xfrm>
            <a:custGeom>
              <a:avLst/>
              <a:gdLst>
                <a:gd name="T0" fmla="*/ 5 w 6"/>
                <a:gd name="T1" fmla="*/ 5 h 8"/>
                <a:gd name="T2" fmla="*/ 5 w 6"/>
                <a:gd name="T3" fmla="*/ 6 h 8"/>
                <a:gd name="T4" fmla="*/ 5 w 6"/>
                <a:gd name="T5" fmla="*/ 7 h 8"/>
                <a:gd name="T6" fmla="*/ 4 w 6"/>
                <a:gd name="T7" fmla="*/ 8 h 8"/>
                <a:gd name="T8" fmla="*/ 3 w 6"/>
                <a:gd name="T9" fmla="*/ 8 h 8"/>
                <a:gd name="T10" fmla="*/ 2 w 6"/>
                <a:gd name="T11" fmla="*/ 8 h 8"/>
                <a:gd name="T12" fmla="*/ 1 w 6"/>
                <a:gd name="T13" fmla="*/ 8 h 8"/>
                <a:gd name="T14" fmla="*/ 0 w 6"/>
                <a:gd name="T15" fmla="*/ 1 h 8"/>
                <a:gd name="T16" fmla="*/ 1 w 6"/>
                <a:gd name="T17" fmla="*/ 0 h 8"/>
                <a:gd name="T18" fmla="*/ 1 w 6"/>
                <a:gd name="T19" fmla="*/ 3 h 8"/>
                <a:gd name="T20" fmla="*/ 1 w 6"/>
                <a:gd name="T21" fmla="*/ 4 h 8"/>
                <a:gd name="T22" fmla="*/ 2 w 6"/>
                <a:gd name="T23" fmla="*/ 3 h 8"/>
                <a:gd name="T24" fmla="*/ 3 w 6"/>
                <a:gd name="T25" fmla="*/ 2 h 8"/>
                <a:gd name="T26" fmla="*/ 4 w 6"/>
                <a:gd name="T27" fmla="*/ 2 h 8"/>
                <a:gd name="T28" fmla="*/ 5 w 6"/>
                <a:gd name="T29" fmla="*/ 3 h 8"/>
                <a:gd name="T30" fmla="*/ 5 w 6"/>
                <a:gd name="T31" fmla="*/ 4 h 8"/>
                <a:gd name="T32" fmla="*/ 5 w 6"/>
                <a:gd name="T33" fmla="*/ 5 h 8"/>
                <a:gd name="T34" fmla="*/ 4 w 6"/>
                <a:gd name="T35" fmla="*/ 5 h 8"/>
                <a:gd name="T36" fmla="*/ 4 w 6"/>
                <a:gd name="T37" fmla="*/ 4 h 8"/>
                <a:gd name="T38" fmla="*/ 4 w 6"/>
                <a:gd name="T39" fmla="*/ 4 h 8"/>
                <a:gd name="T40" fmla="*/ 3 w 6"/>
                <a:gd name="T41" fmla="*/ 3 h 8"/>
                <a:gd name="T42" fmla="*/ 3 w 6"/>
                <a:gd name="T43" fmla="*/ 3 h 8"/>
                <a:gd name="T44" fmla="*/ 3 w 6"/>
                <a:gd name="T45" fmla="*/ 3 h 8"/>
                <a:gd name="T46" fmla="*/ 2 w 6"/>
                <a:gd name="T47" fmla="*/ 4 h 8"/>
                <a:gd name="T48" fmla="*/ 2 w 6"/>
                <a:gd name="T49" fmla="*/ 4 h 8"/>
                <a:gd name="T50" fmla="*/ 1 w 6"/>
                <a:gd name="T51" fmla="*/ 5 h 8"/>
                <a:gd name="T52" fmla="*/ 2 w 6"/>
                <a:gd name="T53" fmla="*/ 7 h 8"/>
                <a:gd name="T54" fmla="*/ 3 w 6"/>
                <a:gd name="T55" fmla="*/ 8 h 8"/>
                <a:gd name="T56" fmla="*/ 3 w 6"/>
                <a:gd name="T57" fmla="*/ 8 h 8"/>
                <a:gd name="T58" fmla="*/ 4 w 6"/>
                <a:gd name="T59" fmla="*/ 7 h 8"/>
                <a:gd name="T60" fmla="*/ 4 w 6"/>
                <a:gd name="T61" fmla="*/ 7 h 8"/>
                <a:gd name="T62" fmla="*/ 4 w 6"/>
                <a:gd name="T63" fmla="*/ 6 h 8"/>
                <a:gd name="T64" fmla="*/ 4 w 6"/>
                <a:gd name="T65"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8">
                  <a:moveTo>
                    <a:pt x="5" y="5"/>
                  </a:moveTo>
                  <a:cubicBezTo>
                    <a:pt x="6" y="5"/>
                    <a:pt x="6" y="6"/>
                    <a:pt x="5" y="6"/>
                  </a:cubicBezTo>
                  <a:cubicBezTo>
                    <a:pt x="5" y="7"/>
                    <a:pt x="5" y="7"/>
                    <a:pt x="5" y="7"/>
                  </a:cubicBezTo>
                  <a:cubicBezTo>
                    <a:pt x="5" y="7"/>
                    <a:pt x="5" y="8"/>
                    <a:pt x="4" y="8"/>
                  </a:cubicBezTo>
                  <a:cubicBezTo>
                    <a:pt x="4" y="8"/>
                    <a:pt x="4" y="8"/>
                    <a:pt x="3" y="8"/>
                  </a:cubicBezTo>
                  <a:cubicBezTo>
                    <a:pt x="3" y="8"/>
                    <a:pt x="2" y="8"/>
                    <a:pt x="2" y="8"/>
                  </a:cubicBezTo>
                  <a:cubicBezTo>
                    <a:pt x="2" y="8"/>
                    <a:pt x="1" y="8"/>
                    <a:pt x="1" y="8"/>
                  </a:cubicBezTo>
                  <a:cubicBezTo>
                    <a:pt x="0" y="1"/>
                    <a:pt x="0" y="1"/>
                    <a:pt x="0" y="1"/>
                  </a:cubicBezTo>
                  <a:cubicBezTo>
                    <a:pt x="1" y="0"/>
                    <a:pt x="1" y="0"/>
                    <a:pt x="1" y="0"/>
                  </a:cubicBezTo>
                  <a:cubicBezTo>
                    <a:pt x="1" y="3"/>
                    <a:pt x="1" y="3"/>
                    <a:pt x="1" y="3"/>
                  </a:cubicBezTo>
                  <a:cubicBezTo>
                    <a:pt x="1" y="4"/>
                    <a:pt x="1" y="4"/>
                    <a:pt x="1" y="4"/>
                  </a:cubicBezTo>
                  <a:cubicBezTo>
                    <a:pt x="1" y="3"/>
                    <a:pt x="2" y="3"/>
                    <a:pt x="2" y="3"/>
                  </a:cubicBezTo>
                  <a:cubicBezTo>
                    <a:pt x="2" y="2"/>
                    <a:pt x="3" y="2"/>
                    <a:pt x="3" y="2"/>
                  </a:cubicBezTo>
                  <a:cubicBezTo>
                    <a:pt x="3" y="2"/>
                    <a:pt x="4" y="2"/>
                    <a:pt x="4" y="2"/>
                  </a:cubicBezTo>
                  <a:cubicBezTo>
                    <a:pt x="4" y="2"/>
                    <a:pt x="4" y="3"/>
                    <a:pt x="5" y="3"/>
                  </a:cubicBezTo>
                  <a:cubicBezTo>
                    <a:pt x="5" y="3"/>
                    <a:pt x="5" y="3"/>
                    <a:pt x="5" y="4"/>
                  </a:cubicBezTo>
                  <a:cubicBezTo>
                    <a:pt x="5" y="4"/>
                    <a:pt x="5" y="4"/>
                    <a:pt x="5" y="5"/>
                  </a:cubicBezTo>
                  <a:close/>
                  <a:moveTo>
                    <a:pt x="4" y="5"/>
                  </a:moveTo>
                  <a:cubicBezTo>
                    <a:pt x="4" y="5"/>
                    <a:pt x="4" y="4"/>
                    <a:pt x="4" y="4"/>
                  </a:cubicBezTo>
                  <a:cubicBezTo>
                    <a:pt x="4" y="4"/>
                    <a:pt x="4" y="4"/>
                    <a:pt x="4" y="4"/>
                  </a:cubicBezTo>
                  <a:cubicBezTo>
                    <a:pt x="4" y="3"/>
                    <a:pt x="4" y="3"/>
                    <a:pt x="3" y="3"/>
                  </a:cubicBezTo>
                  <a:cubicBezTo>
                    <a:pt x="3" y="3"/>
                    <a:pt x="3" y="3"/>
                    <a:pt x="3" y="3"/>
                  </a:cubicBezTo>
                  <a:cubicBezTo>
                    <a:pt x="3" y="3"/>
                    <a:pt x="3" y="3"/>
                    <a:pt x="3" y="3"/>
                  </a:cubicBezTo>
                  <a:cubicBezTo>
                    <a:pt x="2" y="3"/>
                    <a:pt x="2" y="3"/>
                    <a:pt x="2" y="4"/>
                  </a:cubicBezTo>
                  <a:cubicBezTo>
                    <a:pt x="2" y="4"/>
                    <a:pt x="2" y="4"/>
                    <a:pt x="2" y="4"/>
                  </a:cubicBezTo>
                  <a:cubicBezTo>
                    <a:pt x="2" y="4"/>
                    <a:pt x="2" y="4"/>
                    <a:pt x="1" y="5"/>
                  </a:cubicBezTo>
                  <a:cubicBezTo>
                    <a:pt x="2" y="7"/>
                    <a:pt x="2" y="7"/>
                    <a:pt x="2" y="7"/>
                  </a:cubicBezTo>
                  <a:cubicBezTo>
                    <a:pt x="2" y="8"/>
                    <a:pt x="2" y="8"/>
                    <a:pt x="3" y="8"/>
                  </a:cubicBezTo>
                  <a:cubicBezTo>
                    <a:pt x="3" y="8"/>
                    <a:pt x="3" y="8"/>
                    <a:pt x="3" y="8"/>
                  </a:cubicBezTo>
                  <a:cubicBezTo>
                    <a:pt x="3" y="8"/>
                    <a:pt x="4" y="7"/>
                    <a:pt x="4" y="7"/>
                  </a:cubicBezTo>
                  <a:cubicBezTo>
                    <a:pt x="4" y="7"/>
                    <a:pt x="4" y="7"/>
                    <a:pt x="4" y="7"/>
                  </a:cubicBezTo>
                  <a:cubicBezTo>
                    <a:pt x="4" y="7"/>
                    <a:pt x="4" y="6"/>
                    <a:pt x="4" y="6"/>
                  </a:cubicBezTo>
                  <a:cubicBezTo>
                    <a:pt x="5" y="6"/>
                    <a:pt x="5"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0" name="Freeform 53"/>
            <p:cNvSpPr>
              <a:spLocks noEditPoints="1"/>
            </p:cNvSpPr>
            <p:nvPr/>
          </p:nvSpPr>
          <p:spPr bwMode="auto">
            <a:xfrm>
              <a:off x="2667" y="1476"/>
              <a:ext cx="15" cy="27"/>
            </a:xfrm>
            <a:custGeom>
              <a:avLst/>
              <a:gdLst>
                <a:gd name="T0" fmla="*/ 2 w 5"/>
                <a:gd name="T1" fmla="*/ 3 h 9"/>
                <a:gd name="T2" fmla="*/ 0 w 5"/>
                <a:gd name="T3" fmla="*/ 4 h 9"/>
                <a:gd name="T4" fmla="*/ 0 w 5"/>
                <a:gd name="T5" fmla="*/ 3 h 9"/>
                <a:gd name="T6" fmla="*/ 3 w 5"/>
                <a:gd name="T7" fmla="*/ 2 h 9"/>
                <a:gd name="T8" fmla="*/ 3 w 5"/>
                <a:gd name="T9" fmla="*/ 7 h 9"/>
                <a:gd name="T10" fmla="*/ 5 w 5"/>
                <a:gd name="T11" fmla="*/ 7 h 9"/>
                <a:gd name="T12" fmla="*/ 5 w 5"/>
                <a:gd name="T13" fmla="*/ 8 h 9"/>
                <a:gd name="T14" fmla="*/ 1 w 5"/>
                <a:gd name="T15" fmla="*/ 9 h 9"/>
                <a:gd name="T16" fmla="*/ 0 w 5"/>
                <a:gd name="T17" fmla="*/ 8 h 9"/>
                <a:gd name="T18" fmla="*/ 2 w 5"/>
                <a:gd name="T19" fmla="*/ 7 h 9"/>
                <a:gd name="T20" fmla="*/ 2 w 5"/>
                <a:gd name="T21" fmla="*/ 3 h 9"/>
                <a:gd name="T22" fmla="*/ 1 w 5"/>
                <a:gd name="T23" fmla="*/ 0 h 9"/>
                <a:gd name="T24" fmla="*/ 2 w 5"/>
                <a:gd name="T25" fmla="*/ 0 h 9"/>
                <a:gd name="T26" fmla="*/ 2 w 5"/>
                <a:gd name="T27" fmla="*/ 0 h 9"/>
                <a:gd name="T28" fmla="*/ 2 w 5"/>
                <a:gd name="T29" fmla="*/ 0 h 9"/>
                <a:gd name="T30" fmla="*/ 2 w 5"/>
                <a:gd name="T31" fmla="*/ 1 h 9"/>
                <a:gd name="T32" fmla="*/ 2 w 5"/>
                <a:gd name="T33" fmla="*/ 1 h 9"/>
                <a:gd name="T34" fmla="*/ 2 w 5"/>
                <a:gd name="T35" fmla="*/ 1 h 9"/>
                <a:gd name="T36" fmla="*/ 2 w 5"/>
                <a:gd name="T37" fmla="*/ 1 h 9"/>
                <a:gd name="T38" fmla="*/ 2 w 5"/>
                <a:gd name="T39" fmla="*/ 1 h 9"/>
                <a:gd name="T40" fmla="*/ 1 w 5"/>
                <a:gd name="T41" fmla="*/ 1 h 9"/>
                <a:gd name="T42" fmla="*/ 1 w 5"/>
                <a:gd name="T43" fmla="*/ 1 h 9"/>
                <a:gd name="T44" fmla="*/ 1 w 5"/>
                <a:gd name="T45" fmla="*/ 1 h 9"/>
                <a:gd name="T46" fmla="*/ 1 w 5"/>
                <a:gd name="T47" fmla="*/ 1 h 9"/>
                <a:gd name="T48" fmla="*/ 1 w 5"/>
                <a:gd name="T49" fmla="*/ 1 h 9"/>
                <a:gd name="T50" fmla="*/ 1 w 5"/>
                <a:gd name="T51" fmla="*/ 0 h 9"/>
                <a:gd name="T52" fmla="*/ 1 w 5"/>
                <a:gd name="T53" fmla="*/ 0 h 9"/>
                <a:gd name="T54" fmla="*/ 1 w 5"/>
                <a:gd name="T5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 h="9">
                  <a:moveTo>
                    <a:pt x="2" y="3"/>
                  </a:moveTo>
                  <a:cubicBezTo>
                    <a:pt x="0" y="4"/>
                    <a:pt x="0" y="4"/>
                    <a:pt x="0" y="4"/>
                  </a:cubicBezTo>
                  <a:cubicBezTo>
                    <a:pt x="0" y="3"/>
                    <a:pt x="0" y="3"/>
                    <a:pt x="0" y="3"/>
                  </a:cubicBezTo>
                  <a:cubicBezTo>
                    <a:pt x="3" y="2"/>
                    <a:pt x="3" y="2"/>
                    <a:pt x="3" y="2"/>
                  </a:cubicBezTo>
                  <a:cubicBezTo>
                    <a:pt x="3" y="7"/>
                    <a:pt x="3" y="7"/>
                    <a:pt x="3" y="7"/>
                  </a:cubicBezTo>
                  <a:cubicBezTo>
                    <a:pt x="5" y="7"/>
                    <a:pt x="5" y="7"/>
                    <a:pt x="5" y="7"/>
                  </a:cubicBezTo>
                  <a:cubicBezTo>
                    <a:pt x="5" y="8"/>
                    <a:pt x="5" y="8"/>
                    <a:pt x="5" y="8"/>
                  </a:cubicBezTo>
                  <a:cubicBezTo>
                    <a:pt x="1" y="9"/>
                    <a:pt x="1" y="9"/>
                    <a:pt x="1" y="9"/>
                  </a:cubicBezTo>
                  <a:cubicBezTo>
                    <a:pt x="0" y="8"/>
                    <a:pt x="0" y="8"/>
                    <a:pt x="0" y="8"/>
                  </a:cubicBezTo>
                  <a:cubicBezTo>
                    <a:pt x="2" y="7"/>
                    <a:pt x="2" y="7"/>
                    <a:pt x="2" y="7"/>
                  </a:cubicBezTo>
                  <a:lnTo>
                    <a:pt x="2" y="3"/>
                  </a:lnTo>
                  <a:close/>
                  <a:moveTo>
                    <a:pt x="1" y="0"/>
                  </a:moveTo>
                  <a:cubicBezTo>
                    <a:pt x="2" y="0"/>
                    <a:pt x="2" y="0"/>
                    <a:pt x="2" y="0"/>
                  </a:cubicBezTo>
                  <a:cubicBezTo>
                    <a:pt x="2" y="0"/>
                    <a:pt x="2" y="0"/>
                    <a:pt x="2" y="0"/>
                  </a:cubicBezTo>
                  <a:cubicBezTo>
                    <a:pt x="2" y="0"/>
                    <a:pt x="2" y="0"/>
                    <a:pt x="2" y="0"/>
                  </a:cubicBezTo>
                  <a:cubicBezTo>
                    <a:pt x="2" y="0"/>
                    <a:pt x="2" y="0"/>
                    <a:pt x="2" y="1"/>
                  </a:cubicBezTo>
                  <a:cubicBezTo>
                    <a:pt x="2" y="1"/>
                    <a:pt x="2" y="1"/>
                    <a:pt x="2" y="1"/>
                  </a:cubicBezTo>
                  <a:cubicBezTo>
                    <a:pt x="2" y="1"/>
                    <a:pt x="2" y="1"/>
                    <a:pt x="2" y="1"/>
                  </a:cubicBezTo>
                  <a:cubicBezTo>
                    <a:pt x="2" y="1"/>
                    <a:pt x="2" y="1"/>
                    <a:pt x="2" y="1"/>
                  </a:cubicBezTo>
                  <a:cubicBezTo>
                    <a:pt x="2" y="1"/>
                    <a:pt x="2" y="1"/>
                    <a:pt x="2" y="1"/>
                  </a:cubicBezTo>
                  <a:cubicBezTo>
                    <a:pt x="2" y="2"/>
                    <a:pt x="1" y="1"/>
                    <a:pt x="1" y="1"/>
                  </a:cubicBezTo>
                  <a:cubicBezTo>
                    <a:pt x="1" y="1"/>
                    <a:pt x="1" y="1"/>
                    <a:pt x="1" y="1"/>
                  </a:cubicBezTo>
                  <a:cubicBezTo>
                    <a:pt x="1" y="1"/>
                    <a:pt x="1" y="1"/>
                    <a:pt x="1" y="1"/>
                  </a:cubicBezTo>
                  <a:cubicBezTo>
                    <a:pt x="1" y="1"/>
                    <a:pt x="1" y="1"/>
                    <a:pt x="1" y="1"/>
                  </a:cubicBezTo>
                  <a:cubicBezTo>
                    <a:pt x="1" y="1"/>
                    <a:pt x="1" y="1"/>
                    <a:pt x="1" y="1"/>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1" name="Freeform 54"/>
            <p:cNvSpPr>
              <a:spLocks/>
            </p:cNvSpPr>
            <p:nvPr/>
          </p:nvSpPr>
          <p:spPr bwMode="auto">
            <a:xfrm>
              <a:off x="2685" y="1479"/>
              <a:ext cx="18" cy="18"/>
            </a:xfrm>
            <a:custGeom>
              <a:avLst/>
              <a:gdLst>
                <a:gd name="T0" fmla="*/ 0 w 6"/>
                <a:gd name="T1" fmla="*/ 1 h 6"/>
                <a:gd name="T2" fmla="*/ 1 w 6"/>
                <a:gd name="T3" fmla="*/ 0 h 6"/>
                <a:gd name="T4" fmla="*/ 1 w 6"/>
                <a:gd name="T5" fmla="*/ 1 h 6"/>
                <a:gd name="T6" fmla="*/ 2 w 6"/>
                <a:gd name="T7" fmla="*/ 1 h 6"/>
                <a:gd name="T8" fmla="*/ 2 w 6"/>
                <a:gd name="T9" fmla="*/ 0 h 6"/>
                <a:gd name="T10" fmla="*/ 2 w 6"/>
                <a:gd name="T11" fmla="*/ 0 h 6"/>
                <a:gd name="T12" fmla="*/ 3 w 6"/>
                <a:gd name="T13" fmla="*/ 0 h 6"/>
                <a:gd name="T14" fmla="*/ 4 w 6"/>
                <a:gd name="T15" fmla="*/ 0 h 6"/>
                <a:gd name="T16" fmla="*/ 5 w 6"/>
                <a:gd name="T17" fmla="*/ 2 h 6"/>
                <a:gd name="T18" fmla="*/ 6 w 6"/>
                <a:gd name="T19" fmla="*/ 6 h 6"/>
                <a:gd name="T20" fmla="*/ 5 w 6"/>
                <a:gd name="T21" fmla="*/ 6 h 6"/>
                <a:gd name="T22" fmla="*/ 4 w 6"/>
                <a:gd name="T23" fmla="*/ 2 h 6"/>
                <a:gd name="T24" fmla="*/ 4 w 6"/>
                <a:gd name="T25" fmla="*/ 1 h 6"/>
                <a:gd name="T26" fmla="*/ 3 w 6"/>
                <a:gd name="T27" fmla="*/ 1 h 6"/>
                <a:gd name="T28" fmla="*/ 2 w 6"/>
                <a:gd name="T29" fmla="*/ 1 h 6"/>
                <a:gd name="T30" fmla="*/ 2 w 6"/>
                <a:gd name="T31" fmla="*/ 1 h 6"/>
                <a:gd name="T32" fmla="*/ 2 w 6"/>
                <a:gd name="T33" fmla="*/ 2 h 6"/>
                <a:gd name="T34" fmla="*/ 1 w 6"/>
                <a:gd name="T35" fmla="*/ 2 h 6"/>
                <a:gd name="T36" fmla="*/ 2 w 6"/>
                <a:gd name="T37" fmla="*/ 6 h 6"/>
                <a:gd name="T38" fmla="*/ 1 w 6"/>
                <a:gd name="T39" fmla="*/ 6 h 6"/>
                <a:gd name="T40" fmla="*/ 0 w 6"/>
                <a:gd name="T4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0" y="1"/>
                  </a:moveTo>
                  <a:cubicBezTo>
                    <a:pt x="1" y="0"/>
                    <a:pt x="1" y="0"/>
                    <a:pt x="1" y="0"/>
                  </a:cubicBezTo>
                  <a:cubicBezTo>
                    <a:pt x="1" y="1"/>
                    <a:pt x="1" y="1"/>
                    <a:pt x="1" y="1"/>
                  </a:cubicBezTo>
                  <a:cubicBezTo>
                    <a:pt x="1" y="1"/>
                    <a:pt x="1" y="1"/>
                    <a:pt x="2" y="1"/>
                  </a:cubicBezTo>
                  <a:cubicBezTo>
                    <a:pt x="2" y="1"/>
                    <a:pt x="2" y="0"/>
                    <a:pt x="2" y="0"/>
                  </a:cubicBezTo>
                  <a:cubicBezTo>
                    <a:pt x="2" y="0"/>
                    <a:pt x="2" y="0"/>
                    <a:pt x="2" y="0"/>
                  </a:cubicBezTo>
                  <a:cubicBezTo>
                    <a:pt x="3" y="0"/>
                    <a:pt x="3" y="0"/>
                    <a:pt x="3" y="0"/>
                  </a:cubicBezTo>
                  <a:cubicBezTo>
                    <a:pt x="3" y="0"/>
                    <a:pt x="4" y="0"/>
                    <a:pt x="4" y="0"/>
                  </a:cubicBezTo>
                  <a:cubicBezTo>
                    <a:pt x="5" y="1"/>
                    <a:pt x="5" y="1"/>
                    <a:pt x="5" y="2"/>
                  </a:cubicBezTo>
                  <a:cubicBezTo>
                    <a:pt x="6" y="6"/>
                    <a:pt x="6" y="6"/>
                    <a:pt x="6" y="6"/>
                  </a:cubicBezTo>
                  <a:cubicBezTo>
                    <a:pt x="5" y="6"/>
                    <a:pt x="5" y="6"/>
                    <a:pt x="5" y="6"/>
                  </a:cubicBezTo>
                  <a:cubicBezTo>
                    <a:pt x="4" y="2"/>
                    <a:pt x="4" y="2"/>
                    <a:pt x="4" y="2"/>
                  </a:cubicBezTo>
                  <a:cubicBezTo>
                    <a:pt x="4" y="2"/>
                    <a:pt x="4" y="1"/>
                    <a:pt x="4" y="1"/>
                  </a:cubicBezTo>
                  <a:cubicBezTo>
                    <a:pt x="3" y="1"/>
                    <a:pt x="3" y="1"/>
                    <a:pt x="3" y="1"/>
                  </a:cubicBezTo>
                  <a:cubicBezTo>
                    <a:pt x="3" y="1"/>
                    <a:pt x="3" y="1"/>
                    <a:pt x="2" y="1"/>
                  </a:cubicBezTo>
                  <a:cubicBezTo>
                    <a:pt x="2" y="1"/>
                    <a:pt x="2" y="1"/>
                    <a:pt x="2" y="1"/>
                  </a:cubicBezTo>
                  <a:cubicBezTo>
                    <a:pt x="2" y="1"/>
                    <a:pt x="2" y="2"/>
                    <a:pt x="2" y="2"/>
                  </a:cubicBezTo>
                  <a:cubicBezTo>
                    <a:pt x="2" y="2"/>
                    <a:pt x="2" y="2"/>
                    <a:pt x="1" y="2"/>
                  </a:cubicBezTo>
                  <a:cubicBezTo>
                    <a:pt x="2" y="6"/>
                    <a:pt x="2" y="6"/>
                    <a:pt x="2" y="6"/>
                  </a:cubicBezTo>
                  <a:cubicBezTo>
                    <a:pt x="1" y="6"/>
                    <a:pt x="1" y="6"/>
                    <a:pt x="1" y="6"/>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2" name="Freeform 55"/>
            <p:cNvSpPr>
              <a:spLocks noEditPoints="1"/>
            </p:cNvSpPr>
            <p:nvPr/>
          </p:nvSpPr>
          <p:spPr bwMode="auto">
            <a:xfrm>
              <a:off x="2706" y="1476"/>
              <a:ext cx="18" cy="24"/>
            </a:xfrm>
            <a:custGeom>
              <a:avLst/>
              <a:gdLst>
                <a:gd name="T0" fmla="*/ 4 w 6"/>
                <a:gd name="T1" fmla="*/ 1 h 8"/>
                <a:gd name="T2" fmla="*/ 4 w 6"/>
                <a:gd name="T3" fmla="*/ 2 h 8"/>
                <a:gd name="T4" fmla="*/ 3 w 6"/>
                <a:gd name="T5" fmla="*/ 4 h 8"/>
                <a:gd name="T6" fmla="*/ 2 w 6"/>
                <a:gd name="T7" fmla="*/ 4 h 8"/>
                <a:gd name="T8" fmla="*/ 1 w 6"/>
                <a:gd name="T9" fmla="*/ 4 h 8"/>
                <a:gd name="T10" fmla="*/ 1 w 6"/>
                <a:gd name="T11" fmla="*/ 5 h 8"/>
                <a:gd name="T12" fmla="*/ 3 w 6"/>
                <a:gd name="T13" fmla="*/ 5 h 8"/>
                <a:gd name="T14" fmla="*/ 5 w 6"/>
                <a:gd name="T15" fmla="*/ 5 h 8"/>
                <a:gd name="T16" fmla="*/ 6 w 6"/>
                <a:gd name="T17" fmla="*/ 6 h 8"/>
                <a:gd name="T18" fmla="*/ 5 w 6"/>
                <a:gd name="T19" fmla="*/ 7 h 8"/>
                <a:gd name="T20" fmla="*/ 3 w 6"/>
                <a:gd name="T21" fmla="*/ 8 h 8"/>
                <a:gd name="T22" fmla="*/ 1 w 6"/>
                <a:gd name="T23" fmla="*/ 8 h 8"/>
                <a:gd name="T24" fmla="*/ 0 w 6"/>
                <a:gd name="T25" fmla="*/ 7 h 8"/>
                <a:gd name="T26" fmla="*/ 1 w 6"/>
                <a:gd name="T27" fmla="*/ 6 h 8"/>
                <a:gd name="T28" fmla="*/ 0 w 6"/>
                <a:gd name="T29" fmla="*/ 5 h 8"/>
                <a:gd name="T30" fmla="*/ 0 w 6"/>
                <a:gd name="T31" fmla="*/ 5 h 8"/>
                <a:gd name="T32" fmla="*/ 1 w 6"/>
                <a:gd name="T33" fmla="*/ 4 h 8"/>
                <a:gd name="T34" fmla="*/ 0 w 6"/>
                <a:gd name="T35" fmla="*/ 3 h 8"/>
                <a:gd name="T36" fmla="*/ 0 w 6"/>
                <a:gd name="T37" fmla="*/ 2 h 8"/>
                <a:gd name="T38" fmla="*/ 0 w 6"/>
                <a:gd name="T39" fmla="*/ 1 h 8"/>
                <a:gd name="T40" fmla="*/ 2 w 6"/>
                <a:gd name="T41" fmla="*/ 0 h 8"/>
                <a:gd name="T42" fmla="*/ 3 w 6"/>
                <a:gd name="T43" fmla="*/ 0 h 8"/>
                <a:gd name="T44" fmla="*/ 5 w 6"/>
                <a:gd name="T45" fmla="*/ 0 h 8"/>
                <a:gd name="T46" fmla="*/ 1 w 6"/>
                <a:gd name="T47" fmla="*/ 7 h 8"/>
                <a:gd name="T48" fmla="*/ 3 w 6"/>
                <a:gd name="T49" fmla="*/ 7 h 8"/>
                <a:gd name="T50" fmla="*/ 4 w 6"/>
                <a:gd name="T51" fmla="*/ 7 h 8"/>
                <a:gd name="T52" fmla="*/ 5 w 6"/>
                <a:gd name="T53" fmla="*/ 6 h 8"/>
                <a:gd name="T54" fmla="*/ 3 w 6"/>
                <a:gd name="T55" fmla="*/ 6 h 8"/>
                <a:gd name="T56" fmla="*/ 2 w 6"/>
                <a:gd name="T57" fmla="*/ 6 h 8"/>
                <a:gd name="T58" fmla="*/ 1 w 6"/>
                <a:gd name="T59" fmla="*/ 7 h 8"/>
                <a:gd name="T60" fmla="*/ 1 w 6"/>
                <a:gd name="T61" fmla="*/ 2 h 8"/>
                <a:gd name="T62" fmla="*/ 1 w 6"/>
                <a:gd name="T63" fmla="*/ 3 h 8"/>
                <a:gd name="T64" fmla="*/ 2 w 6"/>
                <a:gd name="T65" fmla="*/ 3 h 8"/>
                <a:gd name="T66" fmla="*/ 3 w 6"/>
                <a:gd name="T67" fmla="*/ 3 h 8"/>
                <a:gd name="T68" fmla="*/ 3 w 6"/>
                <a:gd name="T69" fmla="*/ 2 h 8"/>
                <a:gd name="T70" fmla="*/ 3 w 6"/>
                <a:gd name="T71" fmla="*/ 1 h 8"/>
                <a:gd name="T72" fmla="*/ 2 w 6"/>
                <a:gd name="T73" fmla="*/ 1 h 8"/>
                <a:gd name="T74" fmla="*/ 1 w 6"/>
                <a:gd name="T75" fmla="*/ 1 h 8"/>
                <a:gd name="T76" fmla="*/ 1 w 6"/>
                <a:gd name="T7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 h="8">
                  <a:moveTo>
                    <a:pt x="4" y="1"/>
                  </a:moveTo>
                  <a:cubicBezTo>
                    <a:pt x="4" y="1"/>
                    <a:pt x="4" y="1"/>
                    <a:pt x="4" y="1"/>
                  </a:cubicBezTo>
                  <a:cubicBezTo>
                    <a:pt x="4" y="1"/>
                    <a:pt x="4" y="1"/>
                    <a:pt x="4" y="2"/>
                  </a:cubicBezTo>
                  <a:cubicBezTo>
                    <a:pt x="4" y="2"/>
                    <a:pt x="4" y="2"/>
                    <a:pt x="4" y="2"/>
                  </a:cubicBezTo>
                  <a:cubicBezTo>
                    <a:pt x="4" y="3"/>
                    <a:pt x="4" y="3"/>
                    <a:pt x="4" y="3"/>
                  </a:cubicBezTo>
                  <a:cubicBezTo>
                    <a:pt x="4" y="3"/>
                    <a:pt x="4" y="4"/>
                    <a:pt x="3" y="4"/>
                  </a:cubicBezTo>
                  <a:cubicBezTo>
                    <a:pt x="3" y="4"/>
                    <a:pt x="3" y="4"/>
                    <a:pt x="2" y="4"/>
                  </a:cubicBezTo>
                  <a:cubicBezTo>
                    <a:pt x="2" y="4"/>
                    <a:pt x="2" y="4"/>
                    <a:pt x="2" y="4"/>
                  </a:cubicBezTo>
                  <a:cubicBezTo>
                    <a:pt x="2" y="4"/>
                    <a:pt x="1" y="4"/>
                    <a:pt x="1" y="4"/>
                  </a:cubicBezTo>
                  <a:cubicBezTo>
                    <a:pt x="1" y="4"/>
                    <a:pt x="1" y="4"/>
                    <a:pt x="1" y="4"/>
                  </a:cubicBezTo>
                  <a:cubicBezTo>
                    <a:pt x="1" y="4"/>
                    <a:pt x="1" y="4"/>
                    <a:pt x="1" y="5"/>
                  </a:cubicBezTo>
                  <a:cubicBezTo>
                    <a:pt x="1" y="5"/>
                    <a:pt x="1" y="5"/>
                    <a:pt x="1" y="5"/>
                  </a:cubicBezTo>
                  <a:cubicBezTo>
                    <a:pt x="2" y="5"/>
                    <a:pt x="2" y="5"/>
                    <a:pt x="2" y="5"/>
                  </a:cubicBezTo>
                  <a:cubicBezTo>
                    <a:pt x="3" y="5"/>
                    <a:pt x="3" y="5"/>
                    <a:pt x="3" y="5"/>
                  </a:cubicBezTo>
                  <a:cubicBezTo>
                    <a:pt x="4" y="5"/>
                    <a:pt x="4" y="5"/>
                    <a:pt x="4" y="5"/>
                  </a:cubicBezTo>
                  <a:cubicBezTo>
                    <a:pt x="5" y="5"/>
                    <a:pt x="5" y="5"/>
                    <a:pt x="5" y="5"/>
                  </a:cubicBezTo>
                  <a:cubicBezTo>
                    <a:pt x="5" y="5"/>
                    <a:pt x="5" y="5"/>
                    <a:pt x="5" y="5"/>
                  </a:cubicBezTo>
                  <a:cubicBezTo>
                    <a:pt x="6" y="5"/>
                    <a:pt x="6" y="6"/>
                    <a:pt x="6" y="6"/>
                  </a:cubicBezTo>
                  <a:cubicBezTo>
                    <a:pt x="6" y="6"/>
                    <a:pt x="6" y="6"/>
                    <a:pt x="6" y="7"/>
                  </a:cubicBezTo>
                  <a:cubicBezTo>
                    <a:pt x="6" y="7"/>
                    <a:pt x="5" y="7"/>
                    <a:pt x="5" y="7"/>
                  </a:cubicBezTo>
                  <a:cubicBezTo>
                    <a:pt x="5" y="8"/>
                    <a:pt x="5" y="8"/>
                    <a:pt x="4" y="8"/>
                  </a:cubicBezTo>
                  <a:cubicBezTo>
                    <a:pt x="4" y="8"/>
                    <a:pt x="4" y="8"/>
                    <a:pt x="3" y="8"/>
                  </a:cubicBezTo>
                  <a:cubicBezTo>
                    <a:pt x="3" y="8"/>
                    <a:pt x="2" y="8"/>
                    <a:pt x="2" y="8"/>
                  </a:cubicBezTo>
                  <a:cubicBezTo>
                    <a:pt x="2" y="8"/>
                    <a:pt x="1" y="8"/>
                    <a:pt x="1" y="8"/>
                  </a:cubicBezTo>
                  <a:cubicBezTo>
                    <a:pt x="1" y="8"/>
                    <a:pt x="1" y="8"/>
                    <a:pt x="1" y="8"/>
                  </a:cubicBezTo>
                  <a:cubicBezTo>
                    <a:pt x="0" y="8"/>
                    <a:pt x="0" y="7"/>
                    <a:pt x="0" y="7"/>
                  </a:cubicBezTo>
                  <a:cubicBezTo>
                    <a:pt x="0" y="7"/>
                    <a:pt x="0" y="7"/>
                    <a:pt x="0" y="6"/>
                  </a:cubicBezTo>
                  <a:cubicBezTo>
                    <a:pt x="0" y="6"/>
                    <a:pt x="1" y="6"/>
                    <a:pt x="1" y="6"/>
                  </a:cubicBezTo>
                  <a:cubicBezTo>
                    <a:pt x="1" y="6"/>
                    <a:pt x="1" y="6"/>
                    <a:pt x="1" y="6"/>
                  </a:cubicBezTo>
                  <a:cubicBezTo>
                    <a:pt x="1" y="6"/>
                    <a:pt x="0" y="6"/>
                    <a:pt x="0" y="5"/>
                  </a:cubicBezTo>
                  <a:cubicBezTo>
                    <a:pt x="0" y="5"/>
                    <a:pt x="0" y="5"/>
                    <a:pt x="0" y="5"/>
                  </a:cubicBezTo>
                  <a:cubicBezTo>
                    <a:pt x="0" y="5"/>
                    <a:pt x="0" y="5"/>
                    <a:pt x="0" y="5"/>
                  </a:cubicBezTo>
                  <a:cubicBezTo>
                    <a:pt x="0" y="5"/>
                    <a:pt x="0" y="4"/>
                    <a:pt x="0" y="4"/>
                  </a:cubicBezTo>
                  <a:cubicBezTo>
                    <a:pt x="0" y="4"/>
                    <a:pt x="0" y="4"/>
                    <a:pt x="1" y="4"/>
                  </a:cubicBezTo>
                  <a:cubicBezTo>
                    <a:pt x="0" y="3"/>
                    <a:pt x="0" y="3"/>
                    <a:pt x="0" y="3"/>
                  </a:cubicBezTo>
                  <a:cubicBezTo>
                    <a:pt x="0" y="3"/>
                    <a:pt x="0" y="3"/>
                    <a:pt x="0" y="3"/>
                  </a:cubicBezTo>
                  <a:cubicBezTo>
                    <a:pt x="0" y="3"/>
                    <a:pt x="0" y="3"/>
                    <a:pt x="0" y="3"/>
                  </a:cubicBezTo>
                  <a:cubicBezTo>
                    <a:pt x="0" y="3"/>
                    <a:pt x="0" y="3"/>
                    <a:pt x="0" y="2"/>
                  </a:cubicBezTo>
                  <a:cubicBezTo>
                    <a:pt x="0" y="2"/>
                    <a:pt x="0" y="2"/>
                    <a:pt x="0" y="2"/>
                  </a:cubicBezTo>
                  <a:cubicBezTo>
                    <a:pt x="0" y="1"/>
                    <a:pt x="0" y="1"/>
                    <a:pt x="0" y="1"/>
                  </a:cubicBezTo>
                  <a:cubicBezTo>
                    <a:pt x="0" y="1"/>
                    <a:pt x="1" y="0"/>
                    <a:pt x="1" y="0"/>
                  </a:cubicBezTo>
                  <a:cubicBezTo>
                    <a:pt x="1" y="0"/>
                    <a:pt x="1" y="0"/>
                    <a:pt x="2" y="0"/>
                  </a:cubicBezTo>
                  <a:cubicBezTo>
                    <a:pt x="2" y="0"/>
                    <a:pt x="2" y="0"/>
                    <a:pt x="2" y="0"/>
                  </a:cubicBezTo>
                  <a:cubicBezTo>
                    <a:pt x="2" y="0"/>
                    <a:pt x="2" y="0"/>
                    <a:pt x="3" y="0"/>
                  </a:cubicBezTo>
                  <a:cubicBezTo>
                    <a:pt x="5" y="0"/>
                    <a:pt x="5" y="0"/>
                    <a:pt x="5" y="0"/>
                  </a:cubicBezTo>
                  <a:cubicBezTo>
                    <a:pt x="5" y="0"/>
                    <a:pt x="5" y="0"/>
                    <a:pt x="5" y="0"/>
                  </a:cubicBezTo>
                  <a:lnTo>
                    <a:pt x="4" y="1"/>
                  </a:lnTo>
                  <a:close/>
                  <a:moveTo>
                    <a:pt x="1" y="7"/>
                  </a:moveTo>
                  <a:cubicBezTo>
                    <a:pt x="1" y="7"/>
                    <a:pt x="2" y="7"/>
                    <a:pt x="2" y="7"/>
                  </a:cubicBezTo>
                  <a:cubicBezTo>
                    <a:pt x="2" y="8"/>
                    <a:pt x="3" y="8"/>
                    <a:pt x="3" y="7"/>
                  </a:cubicBezTo>
                  <a:cubicBezTo>
                    <a:pt x="3" y="7"/>
                    <a:pt x="4" y="7"/>
                    <a:pt x="4" y="7"/>
                  </a:cubicBezTo>
                  <a:cubicBezTo>
                    <a:pt x="4" y="7"/>
                    <a:pt x="4" y="7"/>
                    <a:pt x="4" y="7"/>
                  </a:cubicBezTo>
                  <a:cubicBezTo>
                    <a:pt x="5" y="7"/>
                    <a:pt x="5" y="7"/>
                    <a:pt x="5" y="7"/>
                  </a:cubicBezTo>
                  <a:cubicBezTo>
                    <a:pt x="5" y="6"/>
                    <a:pt x="5" y="6"/>
                    <a:pt x="5" y="6"/>
                  </a:cubicBezTo>
                  <a:cubicBezTo>
                    <a:pt x="5" y="6"/>
                    <a:pt x="4" y="6"/>
                    <a:pt x="4" y="6"/>
                  </a:cubicBezTo>
                  <a:cubicBezTo>
                    <a:pt x="4" y="6"/>
                    <a:pt x="4" y="6"/>
                    <a:pt x="3" y="6"/>
                  </a:cubicBezTo>
                  <a:cubicBezTo>
                    <a:pt x="2" y="6"/>
                    <a:pt x="2" y="6"/>
                    <a:pt x="2" y="6"/>
                  </a:cubicBezTo>
                  <a:cubicBezTo>
                    <a:pt x="2" y="6"/>
                    <a:pt x="2" y="6"/>
                    <a:pt x="2" y="6"/>
                  </a:cubicBezTo>
                  <a:cubicBezTo>
                    <a:pt x="1" y="6"/>
                    <a:pt x="1" y="6"/>
                    <a:pt x="1" y="6"/>
                  </a:cubicBezTo>
                  <a:cubicBezTo>
                    <a:pt x="1" y="7"/>
                    <a:pt x="1" y="7"/>
                    <a:pt x="1" y="7"/>
                  </a:cubicBezTo>
                  <a:cubicBezTo>
                    <a:pt x="1" y="7"/>
                    <a:pt x="1" y="7"/>
                    <a:pt x="1" y="7"/>
                  </a:cubicBezTo>
                  <a:close/>
                  <a:moveTo>
                    <a:pt x="1" y="2"/>
                  </a:moveTo>
                  <a:cubicBezTo>
                    <a:pt x="1" y="2"/>
                    <a:pt x="1" y="3"/>
                    <a:pt x="1" y="3"/>
                  </a:cubicBezTo>
                  <a:cubicBezTo>
                    <a:pt x="1" y="3"/>
                    <a:pt x="1" y="3"/>
                    <a:pt x="1" y="3"/>
                  </a:cubicBezTo>
                  <a:cubicBezTo>
                    <a:pt x="1" y="3"/>
                    <a:pt x="2" y="3"/>
                    <a:pt x="2" y="3"/>
                  </a:cubicBezTo>
                  <a:cubicBezTo>
                    <a:pt x="2" y="3"/>
                    <a:pt x="2" y="3"/>
                    <a:pt x="2" y="3"/>
                  </a:cubicBezTo>
                  <a:cubicBezTo>
                    <a:pt x="3" y="3"/>
                    <a:pt x="3" y="3"/>
                    <a:pt x="3" y="3"/>
                  </a:cubicBezTo>
                  <a:cubicBezTo>
                    <a:pt x="3" y="3"/>
                    <a:pt x="3" y="3"/>
                    <a:pt x="3" y="3"/>
                  </a:cubicBezTo>
                  <a:cubicBezTo>
                    <a:pt x="3" y="3"/>
                    <a:pt x="3" y="2"/>
                    <a:pt x="3" y="2"/>
                  </a:cubicBezTo>
                  <a:cubicBezTo>
                    <a:pt x="3" y="2"/>
                    <a:pt x="3" y="2"/>
                    <a:pt x="3" y="2"/>
                  </a:cubicBezTo>
                  <a:cubicBezTo>
                    <a:pt x="3" y="2"/>
                    <a:pt x="3" y="1"/>
                    <a:pt x="3" y="1"/>
                  </a:cubicBezTo>
                  <a:cubicBezTo>
                    <a:pt x="3" y="1"/>
                    <a:pt x="3" y="1"/>
                    <a:pt x="3" y="1"/>
                  </a:cubicBezTo>
                  <a:cubicBezTo>
                    <a:pt x="3" y="1"/>
                    <a:pt x="3" y="1"/>
                    <a:pt x="2" y="1"/>
                  </a:cubicBezTo>
                  <a:cubicBezTo>
                    <a:pt x="2" y="1"/>
                    <a:pt x="2" y="1"/>
                    <a:pt x="2" y="1"/>
                  </a:cubicBezTo>
                  <a:cubicBezTo>
                    <a:pt x="2" y="1"/>
                    <a:pt x="2" y="1"/>
                    <a:pt x="1" y="1"/>
                  </a:cubicBezTo>
                  <a:cubicBezTo>
                    <a:pt x="1" y="1"/>
                    <a:pt x="1" y="1"/>
                    <a:pt x="1" y="1"/>
                  </a:cubicBezTo>
                  <a:cubicBezTo>
                    <a:pt x="1" y="1"/>
                    <a:pt x="1" y="2"/>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3" name="Freeform 56"/>
            <p:cNvSpPr>
              <a:spLocks/>
            </p:cNvSpPr>
            <p:nvPr/>
          </p:nvSpPr>
          <p:spPr bwMode="auto">
            <a:xfrm>
              <a:off x="2721" y="1467"/>
              <a:ext cx="20" cy="24"/>
            </a:xfrm>
            <a:custGeom>
              <a:avLst/>
              <a:gdLst>
                <a:gd name="T0" fmla="*/ 7 w 7"/>
                <a:gd name="T1" fmla="*/ 5 h 8"/>
                <a:gd name="T2" fmla="*/ 7 w 7"/>
                <a:gd name="T3" fmla="*/ 6 h 8"/>
                <a:gd name="T4" fmla="*/ 6 w 7"/>
                <a:gd name="T5" fmla="*/ 7 h 8"/>
                <a:gd name="T6" fmla="*/ 5 w 7"/>
                <a:gd name="T7" fmla="*/ 7 h 8"/>
                <a:gd name="T8" fmla="*/ 4 w 7"/>
                <a:gd name="T9" fmla="*/ 8 h 8"/>
                <a:gd name="T10" fmla="*/ 3 w 7"/>
                <a:gd name="T11" fmla="*/ 8 h 8"/>
                <a:gd name="T12" fmla="*/ 2 w 7"/>
                <a:gd name="T13" fmla="*/ 7 h 8"/>
                <a:gd name="T14" fmla="*/ 2 w 7"/>
                <a:gd name="T15" fmla="*/ 7 h 8"/>
                <a:gd name="T16" fmla="*/ 1 w 7"/>
                <a:gd name="T17" fmla="*/ 6 h 8"/>
                <a:gd name="T18" fmla="*/ 0 w 7"/>
                <a:gd name="T19" fmla="*/ 1 h 8"/>
                <a:gd name="T20" fmla="*/ 1 w 7"/>
                <a:gd name="T21" fmla="*/ 0 h 8"/>
                <a:gd name="T22" fmla="*/ 2 w 7"/>
                <a:gd name="T23" fmla="*/ 5 h 8"/>
                <a:gd name="T24" fmla="*/ 3 w 7"/>
                <a:gd name="T25" fmla="*/ 6 h 8"/>
                <a:gd name="T26" fmla="*/ 3 w 7"/>
                <a:gd name="T27" fmla="*/ 7 h 8"/>
                <a:gd name="T28" fmla="*/ 3 w 7"/>
                <a:gd name="T29" fmla="*/ 7 h 8"/>
                <a:gd name="T30" fmla="*/ 4 w 7"/>
                <a:gd name="T31" fmla="*/ 7 h 8"/>
                <a:gd name="T32" fmla="*/ 5 w 7"/>
                <a:gd name="T33" fmla="*/ 6 h 8"/>
                <a:gd name="T34" fmla="*/ 6 w 7"/>
                <a:gd name="T35" fmla="*/ 5 h 8"/>
                <a:gd name="T36" fmla="*/ 5 w 7"/>
                <a:gd name="T37" fmla="*/ 0 h 8"/>
                <a:gd name="T38" fmla="*/ 6 w 7"/>
                <a:gd name="T39" fmla="*/ 0 h 8"/>
                <a:gd name="T40" fmla="*/ 7 w 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8">
                  <a:moveTo>
                    <a:pt x="7" y="5"/>
                  </a:moveTo>
                  <a:cubicBezTo>
                    <a:pt x="7" y="5"/>
                    <a:pt x="7" y="5"/>
                    <a:pt x="7" y="6"/>
                  </a:cubicBezTo>
                  <a:cubicBezTo>
                    <a:pt x="6" y="6"/>
                    <a:pt x="6" y="6"/>
                    <a:pt x="6" y="7"/>
                  </a:cubicBezTo>
                  <a:cubicBezTo>
                    <a:pt x="6" y="7"/>
                    <a:pt x="6" y="7"/>
                    <a:pt x="5" y="7"/>
                  </a:cubicBezTo>
                  <a:cubicBezTo>
                    <a:pt x="5" y="8"/>
                    <a:pt x="5" y="8"/>
                    <a:pt x="4" y="8"/>
                  </a:cubicBezTo>
                  <a:cubicBezTo>
                    <a:pt x="4" y="8"/>
                    <a:pt x="3" y="8"/>
                    <a:pt x="3" y="8"/>
                  </a:cubicBezTo>
                  <a:cubicBezTo>
                    <a:pt x="3" y="8"/>
                    <a:pt x="2" y="8"/>
                    <a:pt x="2" y="7"/>
                  </a:cubicBezTo>
                  <a:cubicBezTo>
                    <a:pt x="2" y="7"/>
                    <a:pt x="2" y="7"/>
                    <a:pt x="2" y="7"/>
                  </a:cubicBezTo>
                  <a:cubicBezTo>
                    <a:pt x="1" y="6"/>
                    <a:pt x="1" y="6"/>
                    <a:pt x="1" y="6"/>
                  </a:cubicBezTo>
                  <a:cubicBezTo>
                    <a:pt x="0" y="1"/>
                    <a:pt x="0" y="1"/>
                    <a:pt x="0" y="1"/>
                  </a:cubicBezTo>
                  <a:cubicBezTo>
                    <a:pt x="1" y="0"/>
                    <a:pt x="1" y="0"/>
                    <a:pt x="1" y="0"/>
                  </a:cubicBezTo>
                  <a:cubicBezTo>
                    <a:pt x="2" y="5"/>
                    <a:pt x="2" y="5"/>
                    <a:pt x="2" y="5"/>
                  </a:cubicBezTo>
                  <a:cubicBezTo>
                    <a:pt x="2" y="6"/>
                    <a:pt x="2" y="6"/>
                    <a:pt x="3" y="6"/>
                  </a:cubicBezTo>
                  <a:cubicBezTo>
                    <a:pt x="3" y="6"/>
                    <a:pt x="3" y="7"/>
                    <a:pt x="3" y="7"/>
                  </a:cubicBezTo>
                  <a:cubicBezTo>
                    <a:pt x="3" y="7"/>
                    <a:pt x="3" y="7"/>
                    <a:pt x="3" y="7"/>
                  </a:cubicBezTo>
                  <a:cubicBezTo>
                    <a:pt x="4" y="7"/>
                    <a:pt x="4" y="7"/>
                    <a:pt x="4" y="7"/>
                  </a:cubicBezTo>
                  <a:cubicBezTo>
                    <a:pt x="5" y="7"/>
                    <a:pt x="5" y="7"/>
                    <a:pt x="5" y="6"/>
                  </a:cubicBezTo>
                  <a:cubicBezTo>
                    <a:pt x="6" y="6"/>
                    <a:pt x="6" y="5"/>
                    <a:pt x="6" y="5"/>
                  </a:cubicBezTo>
                  <a:cubicBezTo>
                    <a:pt x="5" y="0"/>
                    <a:pt x="5" y="0"/>
                    <a:pt x="5" y="0"/>
                  </a:cubicBezTo>
                  <a:cubicBezTo>
                    <a:pt x="6" y="0"/>
                    <a:pt x="6" y="0"/>
                    <a:pt x="6" y="0"/>
                  </a:cubicBez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4" name="Freeform 57"/>
            <p:cNvSpPr>
              <a:spLocks/>
            </p:cNvSpPr>
            <p:nvPr/>
          </p:nvSpPr>
          <p:spPr bwMode="auto">
            <a:xfrm>
              <a:off x="2744" y="1467"/>
              <a:ext cx="15" cy="21"/>
            </a:xfrm>
            <a:custGeom>
              <a:avLst/>
              <a:gdLst>
                <a:gd name="T0" fmla="*/ 0 w 5"/>
                <a:gd name="T1" fmla="*/ 1 h 7"/>
                <a:gd name="T2" fmla="*/ 1 w 5"/>
                <a:gd name="T3" fmla="*/ 1 h 7"/>
                <a:gd name="T4" fmla="*/ 1 w 5"/>
                <a:gd name="T5" fmla="*/ 2 h 7"/>
                <a:gd name="T6" fmla="*/ 2 w 5"/>
                <a:gd name="T7" fmla="*/ 1 h 7"/>
                <a:gd name="T8" fmla="*/ 3 w 5"/>
                <a:gd name="T9" fmla="*/ 1 h 7"/>
                <a:gd name="T10" fmla="*/ 4 w 5"/>
                <a:gd name="T11" fmla="*/ 1 h 7"/>
                <a:gd name="T12" fmla="*/ 5 w 5"/>
                <a:gd name="T13" fmla="*/ 3 h 7"/>
                <a:gd name="T14" fmla="*/ 4 w 5"/>
                <a:gd name="T15" fmla="*/ 3 h 7"/>
                <a:gd name="T16" fmla="*/ 3 w 5"/>
                <a:gd name="T17" fmla="*/ 2 h 7"/>
                <a:gd name="T18" fmla="*/ 3 w 5"/>
                <a:gd name="T19" fmla="*/ 1 h 7"/>
                <a:gd name="T20" fmla="*/ 2 w 5"/>
                <a:gd name="T21" fmla="*/ 2 h 7"/>
                <a:gd name="T22" fmla="*/ 2 w 5"/>
                <a:gd name="T23" fmla="*/ 2 h 7"/>
                <a:gd name="T24" fmla="*/ 2 w 5"/>
                <a:gd name="T25" fmla="*/ 2 h 7"/>
                <a:gd name="T26" fmla="*/ 1 w 5"/>
                <a:gd name="T27" fmla="*/ 3 h 7"/>
                <a:gd name="T28" fmla="*/ 2 w 5"/>
                <a:gd name="T29" fmla="*/ 7 h 7"/>
                <a:gd name="T30" fmla="*/ 1 w 5"/>
                <a:gd name="T31" fmla="*/ 7 h 7"/>
                <a:gd name="T32" fmla="*/ 0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0" y="1"/>
                  </a:moveTo>
                  <a:cubicBezTo>
                    <a:pt x="1" y="1"/>
                    <a:pt x="1" y="1"/>
                    <a:pt x="1" y="1"/>
                  </a:cubicBezTo>
                  <a:cubicBezTo>
                    <a:pt x="1" y="2"/>
                    <a:pt x="1" y="2"/>
                    <a:pt x="1" y="2"/>
                  </a:cubicBezTo>
                  <a:cubicBezTo>
                    <a:pt x="1" y="2"/>
                    <a:pt x="1" y="1"/>
                    <a:pt x="2" y="1"/>
                  </a:cubicBezTo>
                  <a:cubicBezTo>
                    <a:pt x="2" y="1"/>
                    <a:pt x="2" y="1"/>
                    <a:pt x="3" y="1"/>
                  </a:cubicBezTo>
                  <a:cubicBezTo>
                    <a:pt x="3" y="0"/>
                    <a:pt x="4" y="1"/>
                    <a:pt x="4" y="1"/>
                  </a:cubicBezTo>
                  <a:cubicBezTo>
                    <a:pt x="5" y="1"/>
                    <a:pt x="5" y="2"/>
                    <a:pt x="5" y="3"/>
                  </a:cubicBezTo>
                  <a:cubicBezTo>
                    <a:pt x="4" y="3"/>
                    <a:pt x="4" y="3"/>
                    <a:pt x="4" y="3"/>
                  </a:cubicBezTo>
                  <a:cubicBezTo>
                    <a:pt x="4" y="2"/>
                    <a:pt x="4" y="2"/>
                    <a:pt x="3" y="2"/>
                  </a:cubicBezTo>
                  <a:cubicBezTo>
                    <a:pt x="3" y="1"/>
                    <a:pt x="3" y="1"/>
                    <a:pt x="3" y="1"/>
                  </a:cubicBezTo>
                  <a:cubicBezTo>
                    <a:pt x="3" y="1"/>
                    <a:pt x="2" y="1"/>
                    <a:pt x="2" y="2"/>
                  </a:cubicBezTo>
                  <a:cubicBezTo>
                    <a:pt x="2" y="2"/>
                    <a:pt x="2" y="2"/>
                    <a:pt x="2" y="2"/>
                  </a:cubicBezTo>
                  <a:cubicBezTo>
                    <a:pt x="2" y="2"/>
                    <a:pt x="2" y="2"/>
                    <a:pt x="2" y="2"/>
                  </a:cubicBezTo>
                  <a:cubicBezTo>
                    <a:pt x="1" y="3"/>
                    <a:pt x="1" y="3"/>
                    <a:pt x="1" y="3"/>
                  </a:cubicBezTo>
                  <a:cubicBezTo>
                    <a:pt x="2" y="7"/>
                    <a:pt x="2" y="7"/>
                    <a:pt x="2" y="7"/>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5" name="Freeform 58"/>
            <p:cNvSpPr>
              <a:spLocks noEditPoints="1"/>
            </p:cNvSpPr>
            <p:nvPr/>
          </p:nvSpPr>
          <p:spPr bwMode="auto">
            <a:xfrm>
              <a:off x="2762" y="1458"/>
              <a:ext cx="18" cy="27"/>
            </a:xfrm>
            <a:custGeom>
              <a:avLst/>
              <a:gdLst>
                <a:gd name="T0" fmla="*/ 2 w 6"/>
                <a:gd name="T1" fmla="*/ 4 h 9"/>
                <a:gd name="T2" fmla="*/ 0 w 6"/>
                <a:gd name="T3" fmla="*/ 4 h 9"/>
                <a:gd name="T4" fmla="*/ 0 w 6"/>
                <a:gd name="T5" fmla="*/ 3 h 9"/>
                <a:gd name="T6" fmla="*/ 3 w 6"/>
                <a:gd name="T7" fmla="*/ 3 h 9"/>
                <a:gd name="T8" fmla="*/ 4 w 6"/>
                <a:gd name="T9" fmla="*/ 7 h 9"/>
                <a:gd name="T10" fmla="*/ 6 w 6"/>
                <a:gd name="T11" fmla="*/ 7 h 9"/>
                <a:gd name="T12" fmla="*/ 6 w 6"/>
                <a:gd name="T13" fmla="*/ 8 h 9"/>
                <a:gd name="T14" fmla="*/ 1 w 6"/>
                <a:gd name="T15" fmla="*/ 9 h 9"/>
                <a:gd name="T16" fmla="*/ 1 w 6"/>
                <a:gd name="T17" fmla="*/ 8 h 9"/>
                <a:gd name="T18" fmla="*/ 3 w 6"/>
                <a:gd name="T19" fmla="*/ 8 h 9"/>
                <a:gd name="T20" fmla="*/ 2 w 6"/>
                <a:gd name="T21" fmla="*/ 4 h 9"/>
                <a:gd name="T22" fmla="*/ 2 w 6"/>
                <a:gd name="T23" fmla="*/ 0 h 9"/>
                <a:gd name="T24" fmla="*/ 2 w 6"/>
                <a:gd name="T25" fmla="*/ 0 h 9"/>
                <a:gd name="T26" fmla="*/ 3 w 6"/>
                <a:gd name="T27" fmla="*/ 0 h 9"/>
                <a:gd name="T28" fmla="*/ 3 w 6"/>
                <a:gd name="T29" fmla="*/ 1 h 9"/>
                <a:gd name="T30" fmla="*/ 3 w 6"/>
                <a:gd name="T31" fmla="*/ 1 h 9"/>
                <a:gd name="T32" fmla="*/ 3 w 6"/>
                <a:gd name="T33" fmla="*/ 1 h 9"/>
                <a:gd name="T34" fmla="*/ 3 w 6"/>
                <a:gd name="T35" fmla="*/ 1 h 9"/>
                <a:gd name="T36" fmla="*/ 2 w 6"/>
                <a:gd name="T37" fmla="*/ 2 h 9"/>
                <a:gd name="T38" fmla="*/ 2 w 6"/>
                <a:gd name="T39" fmla="*/ 2 h 9"/>
                <a:gd name="T40" fmla="*/ 2 w 6"/>
                <a:gd name="T41" fmla="*/ 2 h 9"/>
                <a:gd name="T42" fmla="*/ 2 w 6"/>
                <a:gd name="T43" fmla="*/ 2 h 9"/>
                <a:gd name="T44" fmla="*/ 1 w 6"/>
                <a:gd name="T45" fmla="*/ 1 h 9"/>
                <a:gd name="T46" fmla="*/ 1 w 6"/>
                <a:gd name="T47" fmla="*/ 1 h 9"/>
                <a:gd name="T48" fmla="*/ 1 w 6"/>
                <a:gd name="T49" fmla="*/ 1 h 9"/>
                <a:gd name="T50" fmla="*/ 1 w 6"/>
                <a:gd name="T51" fmla="*/ 1 h 9"/>
                <a:gd name="T52" fmla="*/ 2 w 6"/>
                <a:gd name="T53" fmla="*/ 0 h 9"/>
                <a:gd name="T54" fmla="*/ 2 w 6"/>
                <a:gd name="T5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9">
                  <a:moveTo>
                    <a:pt x="2" y="4"/>
                  </a:moveTo>
                  <a:cubicBezTo>
                    <a:pt x="0" y="4"/>
                    <a:pt x="0" y="4"/>
                    <a:pt x="0" y="4"/>
                  </a:cubicBezTo>
                  <a:cubicBezTo>
                    <a:pt x="0" y="3"/>
                    <a:pt x="0" y="3"/>
                    <a:pt x="0" y="3"/>
                  </a:cubicBezTo>
                  <a:cubicBezTo>
                    <a:pt x="3" y="3"/>
                    <a:pt x="3" y="3"/>
                    <a:pt x="3" y="3"/>
                  </a:cubicBezTo>
                  <a:cubicBezTo>
                    <a:pt x="4" y="7"/>
                    <a:pt x="4" y="7"/>
                    <a:pt x="4" y="7"/>
                  </a:cubicBezTo>
                  <a:cubicBezTo>
                    <a:pt x="6" y="7"/>
                    <a:pt x="6" y="7"/>
                    <a:pt x="6" y="7"/>
                  </a:cubicBezTo>
                  <a:cubicBezTo>
                    <a:pt x="6" y="8"/>
                    <a:pt x="6" y="8"/>
                    <a:pt x="6" y="8"/>
                  </a:cubicBezTo>
                  <a:cubicBezTo>
                    <a:pt x="1" y="9"/>
                    <a:pt x="1" y="9"/>
                    <a:pt x="1" y="9"/>
                  </a:cubicBezTo>
                  <a:cubicBezTo>
                    <a:pt x="1" y="8"/>
                    <a:pt x="1" y="8"/>
                    <a:pt x="1" y="8"/>
                  </a:cubicBezTo>
                  <a:cubicBezTo>
                    <a:pt x="3" y="8"/>
                    <a:pt x="3" y="8"/>
                    <a:pt x="3" y="8"/>
                  </a:cubicBezTo>
                  <a:lnTo>
                    <a:pt x="2" y="4"/>
                  </a:lnTo>
                  <a:close/>
                  <a:moveTo>
                    <a:pt x="2" y="0"/>
                  </a:moveTo>
                  <a:cubicBezTo>
                    <a:pt x="2" y="0"/>
                    <a:pt x="2" y="0"/>
                    <a:pt x="2" y="0"/>
                  </a:cubicBezTo>
                  <a:cubicBezTo>
                    <a:pt x="2" y="0"/>
                    <a:pt x="2" y="0"/>
                    <a:pt x="3" y="0"/>
                  </a:cubicBezTo>
                  <a:cubicBezTo>
                    <a:pt x="3" y="0"/>
                    <a:pt x="3" y="0"/>
                    <a:pt x="3" y="1"/>
                  </a:cubicBezTo>
                  <a:cubicBezTo>
                    <a:pt x="3" y="1"/>
                    <a:pt x="3" y="1"/>
                    <a:pt x="3" y="1"/>
                  </a:cubicBezTo>
                  <a:cubicBezTo>
                    <a:pt x="3" y="1"/>
                    <a:pt x="3" y="1"/>
                    <a:pt x="3" y="1"/>
                  </a:cubicBezTo>
                  <a:cubicBezTo>
                    <a:pt x="3" y="1"/>
                    <a:pt x="3" y="1"/>
                    <a:pt x="3" y="1"/>
                  </a:cubicBezTo>
                  <a:cubicBezTo>
                    <a:pt x="3" y="2"/>
                    <a:pt x="3" y="2"/>
                    <a:pt x="2" y="2"/>
                  </a:cubicBezTo>
                  <a:cubicBezTo>
                    <a:pt x="2" y="2"/>
                    <a:pt x="2" y="2"/>
                    <a:pt x="2" y="2"/>
                  </a:cubicBezTo>
                  <a:cubicBezTo>
                    <a:pt x="2" y="2"/>
                    <a:pt x="2" y="2"/>
                    <a:pt x="2" y="2"/>
                  </a:cubicBezTo>
                  <a:cubicBezTo>
                    <a:pt x="2" y="2"/>
                    <a:pt x="2" y="2"/>
                    <a:pt x="2" y="2"/>
                  </a:cubicBezTo>
                  <a:cubicBezTo>
                    <a:pt x="2" y="2"/>
                    <a:pt x="1" y="2"/>
                    <a:pt x="1" y="1"/>
                  </a:cubicBezTo>
                  <a:cubicBezTo>
                    <a:pt x="1" y="1"/>
                    <a:pt x="1" y="1"/>
                    <a:pt x="1" y="1"/>
                  </a:cubicBezTo>
                  <a:cubicBezTo>
                    <a:pt x="1" y="1"/>
                    <a:pt x="1" y="1"/>
                    <a:pt x="1" y="1"/>
                  </a:cubicBezTo>
                  <a:cubicBezTo>
                    <a:pt x="1" y="1"/>
                    <a:pt x="1" y="1"/>
                    <a:pt x="1" y="1"/>
                  </a:cubicBezTo>
                  <a:cubicBezTo>
                    <a:pt x="1"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6" name="Freeform 59"/>
            <p:cNvSpPr>
              <a:spLocks noEditPoints="1"/>
            </p:cNvSpPr>
            <p:nvPr/>
          </p:nvSpPr>
          <p:spPr bwMode="auto">
            <a:xfrm>
              <a:off x="2801" y="1461"/>
              <a:ext cx="18" cy="12"/>
            </a:xfrm>
            <a:custGeom>
              <a:avLst/>
              <a:gdLst>
                <a:gd name="T0" fmla="*/ 15 w 18"/>
                <a:gd name="T1" fmla="*/ 3 h 12"/>
                <a:gd name="T2" fmla="*/ 0 w 18"/>
                <a:gd name="T3" fmla="*/ 6 h 12"/>
                <a:gd name="T4" fmla="*/ 0 w 18"/>
                <a:gd name="T5" fmla="*/ 3 h 12"/>
                <a:gd name="T6" fmla="*/ 15 w 18"/>
                <a:gd name="T7" fmla="*/ 0 h 12"/>
                <a:gd name="T8" fmla="*/ 15 w 18"/>
                <a:gd name="T9" fmla="*/ 3 h 12"/>
                <a:gd name="T10" fmla="*/ 18 w 18"/>
                <a:gd name="T11" fmla="*/ 9 h 12"/>
                <a:gd name="T12" fmla="*/ 3 w 18"/>
                <a:gd name="T13" fmla="*/ 12 h 12"/>
                <a:gd name="T14" fmla="*/ 0 w 18"/>
                <a:gd name="T15" fmla="*/ 9 h 12"/>
                <a:gd name="T16" fmla="*/ 15 w 18"/>
                <a:gd name="T17" fmla="*/ 6 h 12"/>
                <a:gd name="T18" fmla="*/ 18 w 18"/>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5" y="3"/>
                  </a:moveTo>
                  <a:lnTo>
                    <a:pt x="0" y="6"/>
                  </a:lnTo>
                  <a:lnTo>
                    <a:pt x="0" y="3"/>
                  </a:lnTo>
                  <a:lnTo>
                    <a:pt x="15" y="0"/>
                  </a:lnTo>
                  <a:lnTo>
                    <a:pt x="15" y="3"/>
                  </a:lnTo>
                  <a:close/>
                  <a:moveTo>
                    <a:pt x="18" y="9"/>
                  </a:moveTo>
                  <a:lnTo>
                    <a:pt x="3" y="12"/>
                  </a:lnTo>
                  <a:lnTo>
                    <a:pt x="0" y="9"/>
                  </a:lnTo>
                  <a:lnTo>
                    <a:pt x="15" y="6"/>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7" name="Freeform 60"/>
            <p:cNvSpPr>
              <a:spLocks/>
            </p:cNvSpPr>
            <p:nvPr/>
          </p:nvSpPr>
          <p:spPr bwMode="auto">
            <a:xfrm>
              <a:off x="2840" y="1452"/>
              <a:ext cx="18" cy="18"/>
            </a:xfrm>
            <a:custGeom>
              <a:avLst/>
              <a:gdLst>
                <a:gd name="T0" fmla="*/ 0 w 6"/>
                <a:gd name="T1" fmla="*/ 1 h 6"/>
                <a:gd name="T2" fmla="*/ 1 w 6"/>
                <a:gd name="T3" fmla="*/ 0 h 6"/>
                <a:gd name="T4" fmla="*/ 1 w 6"/>
                <a:gd name="T5" fmla="*/ 1 h 6"/>
                <a:gd name="T6" fmla="*/ 2 w 6"/>
                <a:gd name="T7" fmla="*/ 1 h 6"/>
                <a:gd name="T8" fmla="*/ 2 w 6"/>
                <a:gd name="T9" fmla="*/ 0 h 6"/>
                <a:gd name="T10" fmla="*/ 2 w 6"/>
                <a:gd name="T11" fmla="*/ 0 h 6"/>
                <a:gd name="T12" fmla="*/ 3 w 6"/>
                <a:gd name="T13" fmla="*/ 0 h 6"/>
                <a:gd name="T14" fmla="*/ 4 w 6"/>
                <a:gd name="T15" fmla="*/ 0 h 6"/>
                <a:gd name="T16" fmla="*/ 5 w 6"/>
                <a:gd name="T17" fmla="*/ 2 h 6"/>
                <a:gd name="T18" fmla="*/ 6 w 6"/>
                <a:gd name="T19" fmla="*/ 5 h 6"/>
                <a:gd name="T20" fmla="*/ 5 w 6"/>
                <a:gd name="T21" fmla="*/ 6 h 6"/>
                <a:gd name="T22" fmla="*/ 4 w 6"/>
                <a:gd name="T23" fmla="*/ 2 h 6"/>
                <a:gd name="T24" fmla="*/ 4 w 6"/>
                <a:gd name="T25" fmla="*/ 1 h 6"/>
                <a:gd name="T26" fmla="*/ 3 w 6"/>
                <a:gd name="T27" fmla="*/ 1 h 6"/>
                <a:gd name="T28" fmla="*/ 2 w 6"/>
                <a:gd name="T29" fmla="*/ 1 h 6"/>
                <a:gd name="T30" fmla="*/ 2 w 6"/>
                <a:gd name="T31" fmla="*/ 1 h 6"/>
                <a:gd name="T32" fmla="*/ 2 w 6"/>
                <a:gd name="T33" fmla="*/ 2 h 6"/>
                <a:gd name="T34" fmla="*/ 1 w 6"/>
                <a:gd name="T35" fmla="*/ 2 h 6"/>
                <a:gd name="T36" fmla="*/ 2 w 6"/>
                <a:gd name="T37" fmla="*/ 6 h 6"/>
                <a:gd name="T38" fmla="*/ 1 w 6"/>
                <a:gd name="T39" fmla="*/ 6 h 6"/>
                <a:gd name="T40" fmla="*/ 0 w 6"/>
                <a:gd name="T4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0" y="1"/>
                  </a:moveTo>
                  <a:cubicBezTo>
                    <a:pt x="1" y="0"/>
                    <a:pt x="1" y="0"/>
                    <a:pt x="1" y="0"/>
                  </a:cubicBezTo>
                  <a:cubicBezTo>
                    <a:pt x="1" y="1"/>
                    <a:pt x="1" y="1"/>
                    <a:pt x="1" y="1"/>
                  </a:cubicBezTo>
                  <a:cubicBezTo>
                    <a:pt x="1" y="1"/>
                    <a:pt x="1" y="1"/>
                    <a:pt x="2" y="1"/>
                  </a:cubicBezTo>
                  <a:cubicBezTo>
                    <a:pt x="2" y="1"/>
                    <a:pt x="2" y="0"/>
                    <a:pt x="2" y="0"/>
                  </a:cubicBezTo>
                  <a:cubicBezTo>
                    <a:pt x="2" y="0"/>
                    <a:pt x="2" y="0"/>
                    <a:pt x="2" y="0"/>
                  </a:cubicBezTo>
                  <a:cubicBezTo>
                    <a:pt x="3" y="0"/>
                    <a:pt x="3" y="0"/>
                    <a:pt x="3" y="0"/>
                  </a:cubicBezTo>
                  <a:cubicBezTo>
                    <a:pt x="3" y="0"/>
                    <a:pt x="4" y="0"/>
                    <a:pt x="4" y="0"/>
                  </a:cubicBezTo>
                  <a:cubicBezTo>
                    <a:pt x="5" y="0"/>
                    <a:pt x="5" y="1"/>
                    <a:pt x="5" y="2"/>
                  </a:cubicBezTo>
                  <a:cubicBezTo>
                    <a:pt x="6" y="5"/>
                    <a:pt x="6" y="5"/>
                    <a:pt x="6" y="5"/>
                  </a:cubicBezTo>
                  <a:cubicBezTo>
                    <a:pt x="5" y="6"/>
                    <a:pt x="5" y="6"/>
                    <a:pt x="5" y="6"/>
                  </a:cubicBezTo>
                  <a:cubicBezTo>
                    <a:pt x="4" y="2"/>
                    <a:pt x="4" y="2"/>
                    <a:pt x="4" y="2"/>
                  </a:cubicBezTo>
                  <a:cubicBezTo>
                    <a:pt x="4" y="2"/>
                    <a:pt x="4" y="1"/>
                    <a:pt x="4" y="1"/>
                  </a:cubicBezTo>
                  <a:cubicBezTo>
                    <a:pt x="3" y="1"/>
                    <a:pt x="3" y="1"/>
                    <a:pt x="3" y="1"/>
                  </a:cubicBezTo>
                  <a:cubicBezTo>
                    <a:pt x="3" y="1"/>
                    <a:pt x="3" y="1"/>
                    <a:pt x="2" y="1"/>
                  </a:cubicBezTo>
                  <a:cubicBezTo>
                    <a:pt x="2" y="1"/>
                    <a:pt x="2" y="1"/>
                    <a:pt x="2" y="1"/>
                  </a:cubicBezTo>
                  <a:cubicBezTo>
                    <a:pt x="2" y="1"/>
                    <a:pt x="2" y="1"/>
                    <a:pt x="2" y="2"/>
                  </a:cubicBezTo>
                  <a:cubicBezTo>
                    <a:pt x="2" y="2"/>
                    <a:pt x="2" y="2"/>
                    <a:pt x="1" y="2"/>
                  </a:cubicBezTo>
                  <a:cubicBezTo>
                    <a:pt x="2" y="6"/>
                    <a:pt x="2" y="6"/>
                    <a:pt x="2" y="6"/>
                  </a:cubicBezTo>
                  <a:cubicBezTo>
                    <a:pt x="1" y="6"/>
                    <a:pt x="1" y="6"/>
                    <a:pt x="1" y="6"/>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8" name="Freeform 61"/>
            <p:cNvSpPr>
              <a:spLocks noEditPoints="1"/>
            </p:cNvSpPr>
            <p:nvPr/>
          </p:nvSpPr>
          <p:spPr bwMode="auto">
            <a:xfrm>
              <a:off x="2861" y="1449"/>
              <a:ext cx="15" cy="18"/>
            </a:xfrm>
            <a:custGeom>
              <a:avLst/>
              <a:gdLst>
                <a:gd name="T0" fmla="*/ 5 w 5"/>
                <a:gd name="T1" fmla="*/ 2 h 6"/>
                <a:gd name="T2" fmla="*/ 5 w 5"/>
                <a:gd name="T3" fmla="*/ 2 h 6"/>
                <a:gd name="T4" fmla="*/ 5 w 5"/>
                <a:gd name="T5" fmla="*/ 3 h 6"/>
                <a:gd name="T6" fmla="*/ 1 w 5"/>
                <a:gd name="T7" fmla="*/ 3 h 6"/>
                <a:gd name="T8" fmla="*/ 2 w 5"/>
                <a:gd name="T9" fmla="*/ 5 h 6"/>
                <a:gd name="T10" fmla="*/ 3 w 5"/>
                <a:gd name="T11" fmla="*/ 5 h 6"/>
                <a:gd name="T12" fmla="*/ 4 w 5"/>
                <a:gd name="T13" fmla="*/ 5 h 6"/>
                <a:gd name="T14" fmla="*/ 4 w 5"/>
                <a:gd name="T15" fmla="*/ 5 h 6"/>
                <a:gd name="T16" fmla="*/ 5 w 5"/>
                <a:gd name="T17" fmla="*/ 5 h 6"/>
                <a:gd name="T18" fmla="*/ 5 w 5"/>
                <a:gd name="T19" fmla="*/ 4 h 6"/>
                <a:gd name="T20" fmla="*/ 5 w 5"/>
                <a:gd name="T21" fmla="*/ 5 h 6"/>
                <a:gd name="T22" fmla="*/ 4 w 5"/>
                <a:gd name="T23" fmla="*/ 6 h 6"/>
                <a:gd name="T24" fmla="*/ 3 w 5"/>
                <a:gd name="T25" fmla="*/ 6 h 6"/>
                <a:gd name="T26" fmla="*/ 2 w 5"/>
                <a:gd name="T27" fmla="*/ 6 h 6"/>
                <a:gd name="T28" fmla="*/ 1 w 5"/>
                <a:gd name="T29" fmla="*/ 5 h 6"/>
                <a:gd name="T30" fmla="*/ 0 w 5"/>
                <a:gd name="T31" fmla="*/ 5 h 6"/>
                <a:gd name="T32" fmla="*/ 0 w 5"/>
                <a:gd name="T33" fmla="*/ 3 h 6"/>
                <a:gd name="T34" fmla="*/ 0 w 5"/>
                <a:gd name="T35" fmla="*/ 2 h 6"/>
                <a:gd name="T36" fmla="*/ 0 w 5"/>
                <a:gd name="T37" fmla="*/ 1 h 6"/>
                <a:gd name="T38" fmla="*/ 1 w 5"/>
                <a:gd name="T39" fmla="*/ 0 h 6"/>
                <a:gd name="T40" fmla="*/ 2 w 5"/>
                <a:gd name="T41" fmla="*/ 0 h 6"/>
                <a:gd name="T42" fmla="*/ 3 w 5"/>
                <a:gd name="T43" fmla="*/ 0 h 6"/>
                <a:gd name="T44" fmla="*/ 4 w 5"/>
                <a:gd name="T45" fmla="*/ 0 h 6"/>
                <a:gd name="T46" fmla="*/ 5 w 5"/>
                <a:gd name="T47" fmla="*/ 1 h 6"/>
                <a:gd name="T48" fmla="*/ 5 w 5"/>
                <a:gd name="T49" fmla="*/ 2 h 6"/>
                <a:gd name="T50" fmla="*/ 4 w 5"/>
                <a:gd name="T51" fmla="*/ 2 h 6"/>
                <a:gd name="T52" fmla="*/ 4 w 5"/>
                <a:gd name="T53" fmla="*/ 1 h 6"/>
                <a:gd name="T54" fmla="*/ 3 w 5"/>
                <a:gd name="T55" fmla="*/ 1 h 6"/>
                <a:gd name="T56" fmla="*/ 3 w 5"/>
                <a:gd name="T57" fmla="*/ 1 h 6"/>
                <a:gd name="T58" fmla="*/ 2 w 5"/>
                <a:gd name="T59" fmla="*/ 1 h 6"/>
                <a:gd name="T60" fmla="*/ 1 w 5"/>
                <a:gd name="T61" fmla="*/ 1 h 6"/>
                <a:gd name="T62" fmla="*/ 1 w 5"/>
                <a:gd name="T63" fmla="*/ 1 h 6"/>
                <a:gd name="T64" fmla="*/ 1 w 5"/>
                <a:gd name="T65" fmla="*/ 2 h 6"/>
                <a:gd name="T66" fmla="*/ 1 w 5"/>
                <a:gd name="T67" fmla="*/ 3 h 6"/>
                <a:gd name="T68" fmla="*/ 4 w 5"/>
                <a:gd name="T6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6">
                  <a:moveTo>
                    <a:pt x="5" y="2"/>
                  </a:moveTo>
                  <a:cubicBezTo>
                    <a:pt x="5" y="2"/>
                    <a:pt x="5" y="2"/>
                    <a:pt x="5" y="2"/>
                  </a:cubicBezTo>
                  <a:cubicBezTo>
                    <a:pt x="5" y="3"/>
                    <a:pt x="5" y="3"/>
                    <a:pt x="5" y="3"/>
                  </a:cubicBezTo>
                  <a:cubicBezTo>
                    <a:pt x="1" y="3"/>
                    <a:pt x="1" y="3"/>
                    <a:pt x="1" y="3"/>
                  </a:cubicBezTo>
                  <a:cubicBezTo>
                    <a:pt x="1" y="4"/>
                    <a:pt x="1" y="4"/>
                    <a:pt x="2" y="5"/>
                  </a:cubicBezTo>
                  <a:cubicBezTo>
                    <a:pt x="2" y="5"/>
                    <a:pt x="3" y="5"/>
                    <a:pt x="3" y="5"/>
                  </a:cubicBezTo>
                  <a:cubicBezTo>
                    <a:pt x="3" y="5"/>
                    <a:pt x="3" y="5"/>
                    <a:pt x="4" y="5"/>
                  </a:cubicBezTo>
                  <a:cubicBezTo>
                    <a:pt x="4" y="5"/>
                    <a:pt x="4" y="5"/>
                    <a:pt x="4" y="5"/>
                  </a:cubicBezTo>
                  <a:cubicBezTo>
                    <a:pt x="4" y="5"/>
                    <a:pt x="4" y="5"/>
                    <a:pt x="5" y="5"/>
                  </a:cubicBezTo>
                  <a:cubicBezTo>
                    <a:pt x="5" y="4"/>
                    <a:pt x="5" y="4"/>
                    <a:pt x="5" y="4"/>
                  </a:cubicBezTo>
                  <a:cubicBezTo>
                    <a:pt x="5" y="5"/>
                    <a:pt x="5" y="5"/>
                    <a:pt x="5" y="5"/>
                  </a:cubicBezTo>
                  <a:cubicBezTo>
                    <a:pt x="5" y="5"/>
                    <a:pt x="5" y="5"/>
                    <a:pt x="4" y="6"/>
                  </a:cubicBezTo>
                  <a:cubicBezTo>
                    <a:pt x="4" y="6"/>
                    <a:pt x="4" y="6"/>
                    <a:pt x="3" y="6"/>
                  </a:cubicBezTo>
                  <a:cubicBezTo>
                    <a:pt x="3" y="6"/>
                    <a:pt x="2" y="6"/>
                    <a:pt x="2" y="6"/>
                  </a:cubicBezTo>
                  <a:cubicBezTo>
                    <a:pt x="1" y="6"/>
                    <a:pt x="1" y="6"/>
                    <a:pt x="1" y="5"/>
                  </a:cubicBezTo>
                  <a:cubicBezTo>
                    <a:pt x="1" y="5"/>
                    <a:pt x="0" y="5"/>
                    <a:pt x="0" y="5"/>
                  </a:cubicBezTo>
                  <a:cubicBezTo>
                    <a:pt x="0" y="4"/>
                    <a:pt x="0" y="4"/>
                    <a:pt x="0" y="3"/>
                  </a:cubicBezTo>
                  <a:cubicBezTo>
                    <a:pt x="0" y="3"/>
                    <a:pt x="0" y="3"/>
                    <a:pt x="0" y="2"/>
                  </a:cubicBezTo>
                  <a:cubicBezTo>
                    <a:pt x="0" y="2"/>
                    <a:pt x="0" y="1"/>
                    <a:pt x="0" y="1"/>
                  </a:cubicBezTo>
                  <a:cubicBezTo>
                    <a:pt x="0" y="1"/>
                    <a:pt x="1" y="1"/>
                    <a:pt x="1" y="0"/>
                  </a:cubicBezTo>
                  <a:cubicBezTo>
                    <a:pt x="1" y="0"/>
                    <a:pt x="1" y="0"/>
                    <a:pt x="2" y="0"/>
                  </a:cubicBezTo>
                  <a:cubicBezTo>
                    <a:pt x="2" y="0"/>
                    <a:pt x="3" y="0"/>
                    <a:pt x="3" y="0"/>
                  </a:cubicBezTo>
                  <a:cubicBezTo>
                    <a:pt x="3" y="0"/>
                    <a:pt x="4" y="0"/>
                    <a:pt x="4" y="0"/>
                  </a:cubicBezTo>
                  <a:cubicBezTo>
                    <a:pt x="4" y="0"/>
                    <a:pt x="4" y="1"/>
                    <a:pt x="5" y="1"/>
                  </a:cubicBezTo>
                  <a:cubicBezTo>
                    <a:pt x="5" y="1"/>
                    <a:pt x="5" y="2"/>
                    <a:pt x="5" y="2"/>
                  </a:cubicBezTo>
                  <a:close/>
                  <a:moveTo>
                    <a:pt x="4" y="2"/>
                  </a:moveTo>
                  <a:cubicBezTo>
                    <a:pt x="4" y="2"/>
                    <a:pt x="4" y="2"/>
                    <a:pt x="4" y="1"/>
                  </a:cubicBezTo>
                  <a:cubicBezTo>
                    <a:pt x="3" y="1"/>
                    <a:pt x="3" y="1"/>
                    <a:pt x="3" y="1"/>
                  </a:cubicBezTo>
                  <a:cubicBezTo>
                    <a:pt x="3" y="1"/>
                    <a:pt x="3" y="1"/>
                    <a:pt x="3" y="1"/>
                  </a:cubicBezTo>
                  <a:cubicBezTo>
                    <a:pt x="2" y="1"/>
                    <a:pt x="2" y="1"/>
                    <a:pt x="2" y="1"/>
                  </a:cubicBezTo>
                  <a:cubicBezTo>
                    <a:pt x="2" y="1"/>
                    <a:pt x="2" y="1"/>
                    <a:pt x="1" y="1"/>
                  </a:cubicBezTo>
                  <a:cubicBezTo>
                    <a:pt x="1" y="1"/>
                    <a:pt x="1" y="1"/>
                    <a:pt x="1" y="1"/>
                  </a:cubicBezTo>
                  <a:cubicBezTo>
                    <a:pt x="1" y="2"/>
                    <a:pt x="1" y="2"/>
                    <a:pt x="1" y="2"/>
                  </a:cubicBezTo>
                  <a:cubicBezTo>
                    <a:pt x="1" y="2"/>
                    <a:pt x="1" y="2"/>
                    <a:pt x="1" y="3"/>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79" name="Freeform 62"/>
            <p:cNvSpPr>
              <a:spLocks/>
            </p:cNvSpPr>
            <p:nvPr/>
          </p:nvSpPr>
          <p:spPr bwMode="auto">
            <a:xfrm>
              <a:off x="2876" y="1443"/>
              <a:ext cx="21" cy="21"/>
            </a:xfrm>
            <a:custGeom>
              <a:avLst/>
              <a:gdLst>
                <a:gd name="T0" fmla="*/ 18 w 21"/>
                <a:gd name="T1" fmla="*/ 0 h 21"/>
                <a:gd name="T2" fmla="*/ 21 w 21"/>
                <a:gd name="T3" fmla="*/ 18 h 21"/>
                <a:gd name="T4" fmla="*/ 15 w 21"/>
                <a:gd name="T5" fmla="*/ 18 h 21"/>
                <a:gd name="T6" fmla="*/ 12 w 21"/>
                <a:gd name="T7" fmla="*/ 12 h 21"/>
                <a:gd name="T8" fmla="*/ 12 w 21"/>
                <a:gd name="T9" fmla="*/ 12 h 21"/>
                <a:gd name="T10" fmla="*/ 12 w 21"/>
                <a:gd name="T11" fmla="*/ 12 h 21"/>
                <a:gd name="T12" fmla="*/ 9 w 21"/>
                <a:gd name="T13" fmla="*/ 21 h 21"/>
                <a:gd name="T14" fmla="*/ 6 w 21"/>
                <a:gd name="T15" fmla="*/ 21 h 21"/>
                <a:gd name="T16" fmla="*/ 0 w 21"/>
                <a:gd name="T17" fmla="*/ 3 h 21"/>
                <a:gd name="T18" fmla="*/ 3 w 21"/>
                <a:gd name="T19" fmla="*/ 3 h 21"/>
                <a:gd name="T20" fmla="*/ 6 w 21"/>
                <a:gd name="T21" fmla="*/ 15 h 21"/>
                <a:gd name="T22" fmla="*/ 9 w 21"/>
                <a:gd name="T23" fmla="*/ 18 h 21"/>
                <a:gd name="T24" fmla="*/ 9 w 21"/>
                <a:gd name="T25" fmla="*/ 15 h 21"/>
                <a:gd name="T26" fmla="*/ 9 w 21"/>
                <a:gd name="T27" fmla="*/ 6 h 21"/>
                <a:gd name="T28" fmla="*/ 12 w 21"/>
                <a:gd name="T29" fmla="*/ 6 h 21"/>
                <a:gd name="T30" fmla="*/ 15 w 21"/>
                <a:gd name="T31" fmla="*/ 15 h 21"/>
                <a:gd name="T32" fmla="*/ 18 w 21"/>
                <a:gd name="T33" fmla="*/ 15 h 21"/>
                <a:gd name="T34" fmla="*/ 18 w 21"/>
                <a:gd name="T35" fmla="*/ 15 h 21"/>
                <a:gd name="T36" fmla="*/ 15 w 21"/>
                <a:gd name="T37" fmla="*/ 0 h 21"/>
                <a:gd name="T38" fmla="*/ 18 w 21"/>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1">
                  <a:moveTo>
                    <a:pt x="18" y="0"/>
                  </a:moveTo>
                  <a:lnTo>
                    <a:pt x="21" y="18"/>
                  </a:lnTo>
                  <a:lnTo>
                    <a:pt x="15" y="18"/>
                  </a:lnTo>
                  <a:lnTo>
                    <a:pt x="12" y="12"/>
                  </a:lnTo>
                  <a:lnTo>
                    <a:pt x="12" y="12"/>
                  </a:lnTo>
                  <a:lnTo>
                    <a:pt x="12" y="12"/>
                  </a:lnTo>
                  <a:lnTo>
                    <a:pt x="9" y="21"/>
                  </a:lnTo>
                  <a:lnTo>
                    <a:pt x="6" y="21"/>
                  </a:lnTo>
                  <a:lnTo>
                    <a:pt x="0" y="3"/>
                  </a:lnTo>
                  <a:lnTo>
                    <a:pt x="3" y="3"/>
                  </a:lnTo>
                  <a:lnTo>
                    <a:pt x="6" y="15"/>
                  </a:lnTo>
                  <a:lnTo>
                    <a:pt x="9" y="18"/>
                  </a:lnTo>
                  <a:lnTo>
                    <a:pt x="9" y="15"/>
                  </a:lnTo>
                  <a:lnTo>
                    <a:pt x="9" y="6"/>
                  </a:lnTo>
                  <a:lnTo>
                    <a:pt x="12" y="6"/>
                  </a:lnTo>
                  <a:lnTo>
                    <a:pt x="15" y="15"/>
                  </a:lnTo>
                  <a:lnTo>
                    <a:pt x="18" y="15"/>
                  </a:lnTo>
                  <a:lnTo>
                    <a:pt x="18" y="15"/>
                  </a:lnTo>
                  <a:lnTo>
                    <a:pt x="15" y="0"/>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0" name="Freeform 63"/>
            <p:cNvSpPr>
              <a:spLocks/>
            </p:cNvSpPr>
            <p:nvPr/>
          </p:nvSpPr>
          <p:spPr bwMode="auto">
            <a:xfrm>
              <a:off x="2321" y="1582"/>
              <a:ext cx="21" cy="24"/>
            </a:xfrm>
            <a:custGeom>
              <a:avLst/>
              <a:gdLst>
                <a:gd name="T0" fmla="*/ 7 w 7"/>
                <a:gd name="T1" fmla="*/ 5 h 8"/>
                <a:gd name="T2" fmla="*/ 7 w 7"/>
                <a:gd name="T3" fmla="*/ 6 h 8"/>
                <a:gd name="T4" fmla="*/ 6 w 7"/>
                <a:gd name="T5" fmla="*/ 7 h 8"/>
                <a:gd name="T6" fmla="*/ 5 w 7"/>
                <a:gd name="T7" fmla="*/ 7 h 8"/>
                <a:gd name="T8" fmla="*/ 4 w 7"/>
                <a:gd name="T9" fmla="*/ 8 h 8"/>
                <a:gd name="T10" fmla="*/ 3 w 7"/>
                <a:gd name="T11" fmla="*/ 8 h 8"/>
                <a:gd name="T12" fmla="*/ 2 w 7"/>
                <a:gd name="T13" fmla="*/ 8 h 8"/>
                <a:gd name="T14" fmla="*/ 2 w 7"/>
                <a:gd name="T15" fmla="*/ 7 h 8"/>
                <a:gd name="T16" fmla="*/ 1 w 7"/>
                <a:gd name="T17" fmla="*/ 6 h 8"/>
                <a:gd name="T18" fmla="*/ 0 w 7"/>
                <a:gd name="T19" fmla="*/ 1 h 8"/>
                <a:gd name="T20" fmla="*/ 1 w 7"/>
                <a:gd name="T21" fmla="*/ 0 h 8"/>
                <a:gd name="T22" fmla="*/ 2 w 7"/>
                <a:gd name="T23" fmla="*/ 5 h 8"/>
                <a:gd name="T24" fmla="*/ 3 w 7"/>
                <a:gd name="T25" fmla="*/ 6 h 8"/>
                <a:gd name="T26" fmla="*/ 3 w 7"/>
                <a:gd name="T27" fmla="*/ 7 h 8"/>
                <a:gd name="T28" fmla="*/ 3 w 7"/>
                <a:gd name="T29" fmla="*/ 7 h 8"/>
                <a:gd name="T30" fmla="*/ 4 w 7"/>
                <a:gd name="T31" fmla="*/ 7 h 8"/>
                <a:gd name="T32" fmla="*/ 5 w 7"/>
                <a:gd name="T33" fmla="*/ 6 h 8"/>
                <a:gd name="T34" fmla="*/ 6 w 7"/>
                <a:gd name="T35" fmla="*/ 5 h 8"/>
                <a:gd name="T36" fmla="*/ 5 w 7"/>
                <a:gd name="T37" fmla="*/ 0 h 8"/>
                <a:gd name="T38" fmla="*/ 6 w 7"/>
                <a:gd name="T39" fmla="*/ 0 h 8"/>
                <a:gd name="T40" fmla="*/ 7 w 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8">
                  <a:moveTo>
                    <a:pt x="7" y="5"/>
                  </a:moveTo>
                  <a:cubicBezTo>
                    <a:pt x="7" y="5"/>
                    <a:pt x="7" y="5"/>
                    <a:pt x="7" y="6"/>
                  </a:cubicBezTo>
                  <a:cubicBezTo>
                    <a:pt x="6" y="6"/>
                    <a:pt x="6" y="7"/>
                    <a:pt x="6" y="7"/>
                  </a:cubicBezTo>
                  <a:cubicBezTo>
                    <a:pt x="6" y="7"/>
                    <a:pt x="6" y="7"/>
                    <a:pt x="5" y="7"/>
                  </a:cubicBezTo>
                  <a:cubicBezTo>
                    <a:pt x="5" y="8"/>
                    <a:pt x="5" y="8"/>
                    <a:pt x="4" y="8"/>
                  </a:cubicBezTo>
                  <a:cubicBezTo>
                    <a:pt x="4" y="8"/>
                    <a:pt x="3" y="8"/>
                    <a:pt x="3" y="8"/>
                  </a:cubicBezTo>
                  <a:cubicBezTo>
                    <a:pt x="3" y="8"/>
                    <a:pt x="2" y="8"/>
                    <a:pt x="2" y="8"/>
                  </a:cubicBezTo>
                  <a:cubicBezTo>
                    <a:pt x="2" y="7"/>
                    <a:pt x="2" y="7"/>
                    <a:pt x="2" y="7"/>
                  </a:cubicBezTo>
                  <a:cubicBezTo>
                    <a:pt x="1" y="6"/>
                    <a:pt x="1" y="6"/>
                    <a:pt x="1" y="6"/>
                  </a:cubicBezTo>
                  <a:cubicBezTo>
                    <a:pt x="0" y="1"/>
                    <a:pt x="0" y="1"/>
                    <a:pt x="0" y="1"/>
                  </a:cubicBezTo>
                  <a:cubicBezTo>
                    <a:pt x="1" y="0"/>
                    <a:pt x="1" y="0"/>
                    <a:pt x="1" y="0"/>
                  </a:cubicBezTo>
                  <a:cubicBezTo>
                    <a:pt x="2" y="5"/>
                    <a:pt x="2" y="5"/>
                    <a:pt x="2" y="5"/>
                  </a:cubicBezTo>
                  <a:cubicBezTo>
                    <a:pt x="2" y="6"/>
                    <a:pt x="2" y="6"/>
                    <a:pt x="3" y="6"/>
                  </a:cubicBezTo>
                  <a:cubicBezTo>
                    <a:pt x="3" y="6"/>
                    <a:pt x="3" y="7"/>
                    <a:pt x="3" y="7"/>
                  </a:cubicBezTo>
                  <a:cubicBezTo>
                    <a:pt x="3" y="7"/>
                    <a:pt x="3" y="7"/>
                    <a:pt x="3" y="7"/>
                  </a:cubicBezTo>
                  <a:cubicBezTo>
                    <a:pt x="4" y="7"/>
                    <a:pt x="4" y="7"/>
                    <a:pt x="4" y="7"/>
                  </a:cubicBezTo>
                  <a:cubicBezTo>
                    <a:pt x="5" y="7"/>
                    <a:pt x="5" y="7"/>
                    <a:pt x="5" y="6"/>
                  </a:cubicBezTo>
                  <a:cubicBezTo>
                    <a:pt x="6" y="6"/>
                    <a:pt x="6" y="5"/>
                    <a:pt x="6" y="5"/>
                  </a:cubicBezTo>
                  <a:cubicBezTo>
                    <a:pt x="5" y="0"/>
                    <a:pt x="5" y="0"/>
                    <a:pt x="5" y="0"/>
                  </a:cubicBezTo>
                  <a:cubicBezTo>
                    <a:pt x="6" y="0"/>
                    <a:pt x="6" y="0"/>
                    <a:pt x="6" y="0"/>
                  </a:cubicBez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1" name="Freeform 64"/>
            <p:cNvSpPr>
              <a:spLocks/>
            </p:cNvSpPr>
            <p:nvPr/>
          </p:nvSpPr>
          <p:spPr bwMode="auto">
            <a:xfrm>
              <a:off x="2345" y="1582"/>
              <a:ext cx="15" cy="21"/>
            </a:xfrm>
            <a:custGeom>
              <a:avLst/>
              <a:gdLst>
                <a:gd name="T0" fmla="*/ 0 w 5"/>
                <a:gd name="T1" fmla="*/ 1 h 7"/>
                <a:gd name="T2" fmla="*/ 1 w 5"/>
                <a:gd name="T3" fmla="*/ 1 h 7"/>
                <a:gd name="T4" fmla="*/ 1 w 5"/>
                <a:gd name="T5" fmla="*/ 2 h 7"/>
                <a:gd name="T6" fmla="*/ 2 w 5"/>
                <a:gd name="T7" fmla="*/ 1 h 7"/>
                <a:gd name="T8" fmla="*/ 3 w 5"/>
                <a:gd name="T9" fmla="*/ 1 h 7"/>
                <a:gd name="T10" fmla="*/ 4 w 5"/>
                <a:gd name="T11" fmla="*/ 1 h 7"/>
                <a:gd name="T12" fmla="*/ 5 w 5"/>
                <a:gd name="T13" fmla="*/ 3 h 7"/>
                <a:gd name="T14" fmla="*/ 4 w 5"/>
                <a:gd name="T15" fmla="*/ 3 h 7"/>
                <a:gd name="T16" fmla="*/ 3 w 5"/>
                <a:gd name="T17" fmla="*/ 2 h 7"/>
                <a:gd name="T18" fmla="*/ 3 w 5"/>
                <a:gd name="T19" fmla="*/ 1 h 7"/>
                <a:gd name="T20" fmla="*/ 2 w 5"/>
                <a:gd name="T21" fmla="*/ 2 h 7"/>
                <a:gd name="T22" fmla="*/ 2 w 5"/>
                <a:gd name="T23" fmla="*/ 2 h 7"/>
                <a:gd name="T24" fmla="*/ 2 w 5"/>
                <a:gd name="T25" fmla="*/ 2 h 7"/>
                <a:gd name="T26" fmla="*/ 1 w 5"/>
                <a:gd name="T27" fmla="*/ 3 h 7"/>
                <a:gd name="T28" fmla="*/ 2 w 5"/>
                <a:gd name="T29" fmla="*/ 7 h 7"/>
                <a:gd name="T30" fmla="*/ 1 w 5"/>
                <a:gd name="T31" fmla="*/ 7 h 7"/>
                <a:gd name="T32" fmla="*/ 0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0" y="1"/>
                  </a:moveTo>
                  <a:cubicBezTo>
                    <a:pt x="1" y="1"/>
                    <a:pt x="1" y="1"/>
                    <a:pt x="1" y="1"/>
                  </a:cubicBezTo>
                  <a:cubicBezTo>
                    <a:pt x="1" y="2"/>
                    <a:pt x="1" y="2"/>
                    <a:pt x="1" y="2"/>
                  </a:cubicBezTo>
                  <a:cubicBezTo>
                    <a:pt x="1" y="2"/>
                    <a:pt x="1" y="1"/>
                    <a:pt x="2" y="1"/>
                  </a:cubicBezTo>
                  <a:cubicBezTo>
                    <a:pt x="2" y="1"/>
                    <a:pt x="2" y="1"/>
                    <a:pt x="3" y="1"/>
                  </a:cubicBezTo>
                  <a:cubicBezTo>
                    <a:pt x="3" y="0"/>
                    <a:pt x="4" y="1"/>
                    <a:pt x="4" y="1"/>
                  </a:cubicBezTo>
                  <a:cubicBezTo>
                    <a:pt x="5" y="1"/>
                    <a:pt x="5" y="2"/>
                    <a:pt x="5" y="3"/>
                  </a:cubicBezTo>
                  <a:cubicBezTo>
                    <a:pt x="4" y="3"/>
                    <a:pt x="4" y="3"/>
                    <a:pt x="4" y="3"/>
                  </a:cubicBezTo>
                  <a:cubicBezTo>
                    <a:pt x="4" y="2"/>
                    <a:pt x="4" y="2"/>
                    <a:pt x="3" y="2"/>
                  </a:cubicBezTo>
                  <a:cubicBezTo>
                    <a:pt x="3" y="1"/>
                    <a:pt x="3" y="1"/>
                    <a:pt x="3" y="1"/>
                  </a:cubicBezTo>
                  <a:cubicBezTo>
                    <a:pt x="3" y="1"/>
                    <a:pt x="2" y="2"/>
                    <a:pt x="2" y="2"/>
                  </a:cubicBezTo>
                  <a:cubicBezTo>
                    <a:pt x="2" y="2"/>
                    <a:pt x="2" y="2"/>
                    <a:pt x="2" y="2"/>
                  </a:cubicBezTo>
                  <a:cubicBezTo>
                    <a:pt x="2" y="2"/>
                    <a:pt x="2" y="2"/>
                    <a:pt x="2" y="2"/>
                  </a:cubicBezTo>
                  <a:cubicBezTo>
                    <a:pt x="1" y="3"/>
                    <a:pt x="1" y="3"/>
                    <a:pt x="1" y="3"/>
                  </a:cubicBezTo>
                  <a:cubicBezTo>
                    <a:pt x="2" y="7"/>
                    <a:pt x="2" y="7"/>
                    <a:pt x="2" y="7"/>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2" name="Freeform 65"/>
            <p:cNvSpPr>
              <a:spLocks noEditPoints="1"/>
            </p:cNvSpPr>
            <p:nvPr/>
          </p:nvSpPr>
          <p:spPr bwMode="auto">
            <a:xfrm>
              <a:off x="2363" y="1573"/>
              <a:ext cx="18" cy="27"/>
            </a:xfrm>
            <a:custGeom>
              <a:avLst/>
              <a:gdLst>
                <a:gd name="T0" fmla="*/ 2 w 6"/>
                <a:gd name="T1" fmla="*/ 4 h 9"/>
                <a:gd name="T2" fmla="*/ 0 w 6"/>
                <a:gd name="T3" fmla="*/ 4 h 9"/>
                <a:gd name="T4" fmla="*/ 0 w 6"/>
                <a:gd name="T5" fmla="*/ 3 h 9"/>
                <a:gd name="T6" fmla="*/ 3 w 6"/>
                <a:gd name="T7" fmla="*/ 3 h 9"/>
                <a:gd name="T8" fmla="*/ 4 w 6"/>
                <a:gd name="T9" fmla="*/ 8 h 9"/>
                <a:gd name="T10" fmla="*/ 6 w 6"/>
                <a:gd name="T11" fmla="*/ 7 h 9"/>
                <a:gd name="T12" fmla="*/ 6 w 6"/>
                <a:gd name="T13" fmla="*/ 8 h 9"/>
                <a:gd name="T14" fmla="*/ 1 w 6"/>
                <a:gd name="T15" fmla="*/ 9 h 9"/>
                <a:gd name="T16" fmla="*/ 1 w 6"/>
                <a:gd name="T17" fmla="*/ 8 h 9"/>
                <a:gd name="T18" fmla="*/ 3 w 6"/>
                <a:gd name="T19" fmla="*/ 8 h 9"/>
                <a:gd name="T20" fmla="*/ 2 w 6"/>
                <a:gd name="T21" fmla="*/ 4 h 9"/>
                <a:gd name="T22" fmla="*/ 2 w 6"/>
                <a:gd name="T23" fmla="*/ 0 h 9"/>
                <a:gd name="T24" fmla="*/ 2 w 6"/>
                <a:gd name="T25" fmla="*/ 0 h 9"/>
                <a:gd name="T26" fmla="*/ 3 w 6"/>
                <a:gd name="T27" fmla="*/ 0 h 9"/>
                <a:gd name="T28" fmla="*/ 3 w 6"/>
                <a:gd name="T29" fmla="*/ 1 h 9"/>
                <a:gd name="T30" fmla="*/ 3 w 6"/>
                <a:gd name="T31" fmla="*/ 1 h 9"/>
                <a:gd name="T32" fmla="*/ 3 w 6"/>
                <a:gd name="T33" fmla="*/ 1 h 9"/>
                <a:gd name="T34" fmla="*/ 3 w 6"/>
                <a:gd name="T35" fmla="*/ 2 h 9"/>
                <a:gd name="T36" fmla="*/ 2 w 6"/>
                <a:gd name="T37" fmla="*/ 2 h 9"/>
                <a:gd name="T38" fmla="*/ 2 w 6"/>
                <a:gd name="T39" fmla="*/ 2 h 9"/>
                <a:gd name="T40" fmla="*/ 2 w 6"/>
                <a:gd name="T41" fmla="*/ 2 h 9"/>
                <a:gd name="T42" fmla="*/ 2 w 6"/>
                <a:gd name="T43" fmla="*/ 2 h 9"/>
                <a:gd name="T44" fmla="*/ 1 w 6"/>
                <a:gd name="T45" fmla="*/ 1 h 9"/>
                <a:gd name="T46" fmla="*/ 1 w 6"/>
                <a:gd name="T47" fmla="*/ 1 h 9"/>
                <a:gd name="T48" fmla="*/ 1 w 6"/>
                <a:gd name="T49" fmla="*/ 1 h 9"/>
                <a:gd name="T50" fmla="*/ 1 w 6"/>
                <a:gd name="T51" fmla="*/ 1 h 9"/>
                <a:gd name="T52" fmla="*/ 2 w 6"/>
                <a:gd name="T53" fmla="*/ 0 h 9"/>
                <a:gd name="T54" fmla="*/ 2 w 6"/>
                <a:gd name="T5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9">
                  <a:moveTo>
                    <a:pt x="2" y="4"/>
                  </a:moveTo>
                  <a:cubicBezTo>
                    <a:pt x="0" y="4"/>
                    <a:pt x="0" y="4"/>
                    <a:pt x="0" y="4"/>
                  </a:cubicBezTo>
                  <a:cubicBezTo>
                    <a:pt x="0" y="3"/>
                    <a:pt x="0" y="3"/>
                    <a:pt x="0" y="3"/>
                  </a:cubicBezTo>
                  <a:cubicBezTo>
                    <a:pt x="3" y="3"/>
                    <a:pt x="3" y="3"/>
                    <a:pt x="3" y="3"/>
                  </a:cubicBezTo>
                  <a:cubicBezTo>
                    <a:pt x="4" y="8"/>
                    <a:pt x="4" y="8"/>
                    <a:pt x="4" y="8"/>
                  </a:cubicBezTo>
                  <a:cubicBezTo>
                    <a:pt x="6" y="7"/>
                    <a:pt x="6" y="7"/>
                    <a:pt x="6" y="7"/>
                  </a:cubicBezTo>
                  <a:cubicBezTo>
                    <a:pt x="6" y="8"/>
                    <a:pt x="6" y="8"/>
                    <a:pt x="6" y="8"/>
                  </a:cubicBezTo>
                  <a:cubicBezTo>
                    <a:pt x="1" y="9"/>
                    <a:pt x="1" y="9"/>
                    <a:pt x="1" y="9"/>
                  </a:cubicBezTo>
                  <a:cubicBezTo>
                    <a:pt x="1" y="8"/>
                    <a:pt x="1" y="8"/>
                    <a:pt x="1" y="8"/>
                  </a:cubicBezTo>
                  <a:cubicBezTo>
                    <a:pt x="3" y="8"/>
                    <a:pt x="3" y="8"/>
                    <a:pt x="3" y="8"/>
                  </a:cubicBezTo>
                  <a:lnTo>
                    <a:pt x="2" y="4"/>
                  </a:lnTo>
                  <a:close/>
                  <a:moveTo>
                    <a:pt x="2" y="0"/>
                  </a:moveTo>
                  <a:cubicBezTo>
                    <a:pt x="2" y="0"/>
                    <a:pt x="2" y="0"/>
                    <a:pt x="2" y="0"/>
                  </a:cubicBezTo>
                  <a:cubicBezTo>
                    <a:pt x="2" y="0"/>
                    <a:pt x="2" y="0"/>
                    <a:pt x="3" y="0"/>
                  </a:cubicBezTo>
                  <a:cubicBezTo>
                    <a:pt x="3" y="0"/>
                    <a:pt x="3" y="1"/>
                    <a:pt x="3" y="1"/>
                  </a:cubicBezTo>
                  <a:cubicBezTo>
                    <a:pt x="3" y="1"/>
                    <a:pt x="3" y="1"/>
                    <a:pt x="3" y="1"/>
                  </a:cubicBezTo>
                  <a:cubicBezTo>
                    <a:pt x="3" y="1"/>
                    <a:pt x="3" y="1"/>
                    <a:pt x="3" y="1"/>
                  </a:cubicBezTo>
                  <a:cubicBezTo>
                    <a:pt x="3" y="1"/>
                    <a:pt x="3" y="1"/>
                    <a:pt x="3" y="2"/>
                  </a:cubicBezTo>
                  <a:cubicBezTo>
                    <a:pt x="3" y="2"/>
                    <a:pt x="3" y="2"/>
                    <a:pt x="2" y="2"/>
                  </a:cubicBezTo>
                  <a:cubicBezTo>
                    <a:pt x="2" y="2"/>
                    <a:pt x="2" y="2"/>
                    <a:pt x="2" y="2"/>
                  </a:cubicBezTo>
                  <a:cubicBezTo>
                    <a:pt x="2" y="2"/>
                    <a:pt x="2" y="2"/>
                    <a:pt x="2" y="2"/>
                  </a:cubicBezTo>
                  <a:cubicBezTo>
                    <a:pt x="2" y="2"/>
                    <a:pt x="2" y="2"/>
                    <a:pt x="2" y="2"/>
                  </a:cubicBezTo>
                  <a:cubicBezTo>
                    <a:pt x="2" y="2"/>
                    <a:pt x="1" y="2"/>
                    <a:pt x="1" y="1"/>
                  </a:cubicBezTo>
                  <a:cubicBezTo>
                    <a:pt x="1" y="1"/>
                    <a:pt x="1" y="1"/>
                    <a:pt x="1" y="1"/>
                  </a:cubicBezTo>
                  <a:cubicBezTo>
                    <a:pt x="1" y="1"/>
                    <a:pt x="1" y="1"/>
                    <a:pt x="1" y="1"/>
                  </a:cubicBezTo>
                  <a:cubicBezTo>
                    <a:pt x="1" y="1"/>
                    <a:pt x="1" y="1"/>
                    <a:pt x="1" y="1"/>
                  </a:cubicBezTo>
                  <a:cubicBezTo>
                    <a:pt x="1" y="1"/>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3" name="Freeform 66"/>
            <p:cNvSpPr>
              <a:spLocks/>
            </p:cNvSpPr>
            <p:nvPr/>
          </p:nvSpPr>
          <p:spPr bwMode="auto">
            <a:xfrm>
              <a:off x="2387" y="1570"/>
              <a:ext cx="11" cy="33"/>
            </a:xfrm>
            <a:custGeom>
              <a:avLst/>
              <a:gdLst>
                <a:gd name="T0" fmla="*/ 3 w 4"/>
                <a:gd name="T1" fmla="*/ 11 h 11"/>
                <a:gd name="T2" fmla="*/ 0 w 4"/>
                <a:gd name="T3" fmla="*/ 6 h 11"/>
                <a:gd name="T4" fmla="*/ 0 w 4"/>
                <a:gd name="T5" fmla="*/ 4 h 11"/>
                <a:gd name="T6" fmla="*/ 0 w 4"/>
                <a:gd name="T7" fmla="*/ 3 h 11"/>
                <a:gd name="T8" fmla="*/ 1 w 4"/>
                <a:gd name="T9" fmla="*/ 1 h 11"/>
                <a:gd name="T10" fmla="*/ 2 w 4"/>
                <a:gd name="T11" fmla="*/ 0 h 11"/>
                <a:gd name="T12" fmla="*/ 2 w 4"/>
                <a:gd name="T13" fmla="*/ 0 h 11"/>
                <a:gd name="T14" fmla="*/ 1 w 4"/>
                <a:gd name="T15" fmla="*/ 5 h 11"/>
                <a:gd name="T16" fmla="*/ 2 w 4"/>
                <a:gd name="T17" fmla="*/ 8 h 11"/>
                <a:gd name="T18" fmla="*/ 4 w 4"/>
                <a:gd name="T19" fmla="*/ 10 h 11"/>
                <a:gd name="T20" fmla="*/ 3 w 4"/>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
                  <a:moveTo>
                    <a:pt x="3" y="11"/>
                  </a:moveTo>
                  <a:cubicBezTo>
                    <a:pt x="1" y="9"/>
                    <a:pt x="0" y="8"/>
                    <a:pt x="0" y="6"/>
                  </a:cubicBezTo>
                  <a:cubicBezTo>
                    <a:pt x="0" y="5"/>
                    <a:pt x="0" y="5"/>
                    <a:pt x="0" y="4"/>
                  </a:cubicBezTo>
                  <a:cubicBezTo>
                    <a:pt x="0" y="4"/>
                    <a:pt x="0" y="3"/>
                    <a:pt x="0" y="3"/>
                  </a:cubicBezTo>
                  <a:cubicBezTo>
                    <a:pt x="0" y="2"/>
                    <a:pt x="0" y="2"/>
                    <a:pt x="1" y="1"/>
                  </a:cubicBezTo>
                  <a:cubicBezTo>
                    <a:pt x="1" y="1"/>
                    <a:pt x="1" y="0"/>
                    <a:pt x="2" y="0"/>
                  </a:cubicBezTo>
                  <a:cubicBezTo>
                    <a:pt x="2" y="0"/>
                    <a:pt x="2" y="0"/>
                    <a:pt x="2" y="0"/>
                  </a:cubicBezTo>
                  <a:cubicBezTo>
                    <a:pt x="1" y="2"/>
                    <a:pt x="1" y="4"/>
                    <a:pt x="1" y="5"/>
                  </a:cubicBezTo>
                  <a:cubicBezTo>
                    <a:pt x="1" y="6"/>
                    <a:pt x="1" y="7"/>
                    <a:pt x="2" y="8"/>
                  </a:cubicBezTo>
                  <a:cubicBezTo>
                    <a:pt x="2" y="9"/>
                    <a:pt x="3" y="9"/>
                    <a:pt x="4" y="10"/>
                  </a:cubicBez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4" name="Freeform 67"/>
            <p:cNvSpPr>
              <a:spLocks noEditPoints="1"/>
            </p:cNvSpPr>
            <p:nvPr/>
          </p:nvSpPr>
          <p:spPr bwMode="auto">
            <a:xfrm>
              <a:off x="2401" y="1567"/>
              <a:ext cx="12" cy="9"/>
            </a:xfrm>
            <a:custGeom>
              <a:avLst/>
              <a:gdLst>
                <a:gd name="T0" fmla="*/ 3 w 12"/>
                <a:gd name="T1" fmla="*/ 0 h 9"/>
                <a:gd name="T2" fmla="*/ 6 w 12"/>
                <a:gd name="T3" fmla="*/ 9 h 9"/>
                <a:gd name="T4" fmla="*/ 3 w 12"/>
                <a:gd name="T5" fmla="*/ 9 h 9"/>
                <a:gd name="T6" fmla="*/ 0 w 12"/>
                <a:gd name="T7" fmla="*/ 0 h 9"/>
                <a:gd name="T8" fmla="*/ 3 w 12"/>
                <a:gd name="T9" fmla="*/ 0 h 9"/>
                <a:gd name="T10" fmla="*/ 12 w 12"/>
                <a:gd name="T11" fmla="*/ 0 h 9"/>
                <a:gd name="T12" fmla="*/ 12 w 12"/>
                <a:gd name="T13" fmla="*/ 6 h 9"/>
                <a:gd name="T14" fmla="*/ 9 w 12"/>
                <a:gd name="T15" fmla="*/ 9 h 9"/>
                <a:gd name="T16" fmla="*/ 6 w 12"/>
                <a:gd name="T17" fmla="*/ 0 h 9"/>
                <a:gd name="T18" fmla="*/ 12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0"/>
                  </a:moveTo>
                  <a:lnTo>
                    <a:pt x="6" y="9"/>
                  </a:lnTo>
                  <a:lnTo>
                    <a:pt x="3" y="9"/>
                  </a:lnTo>
                  <a:lnTo>
                    <a:pt x="0" y="0"/>
                  </a:lnTo>
                  <a:lnTo>
                    <a:pt x="3" y="0"/>
                  </a:lnTo>
                  <a:close/>
                  <a:moveTo>
                    <a:pt x="12" y="0"/>
                  </a:moveTo>
                  <a:lnTo>
                    <a:pt x="12" y="6"/>
                  </a:lnTo>
                  <a:lnTo>
                    <a:pt x="9" y="9"/>
                  </a:lnTo>
                  <a:lnTo>
                    <a:pt x="6"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5" name="Freeform 68"/>
            <p:cNvSpPr>
              <a:spLocks/>
            </p:cNvSpPr>
            <p:nvPr/>
          </p:nvSpPr>
          <p:spPr bwMode="auto">
            <a:xfrm>
              <a:off x="2419" y="1564"/>
              <a:ext cx="18" cy="24"/>
            </a:xfrm>
            <a:custGeom>
              <a:avLst/>
              <a:gdLst>
                <a:gd name="T0" fmla="*/ 6 w 6"/>
                <a:gd name="T1" fmla="*/ 8 h 8"/>
                <a:gd name="T2" fmla="*/ 5 w 6"/>
                <a:gd name="T3" fmla="*/ 8 h 8"/>
                <a:gd name="T4" fmla="*/ 5 w 6"/>
                <a:gd name="T5" fmla="*/ 4 h 8"/>
                <a:gd name="T6" fmla="*/ 4 w 6"/>
                <a:gd name="T7" fmla="*/ 3 h 8"/>
                <a:gd name="T8" fmla="*/ 3 w 6"/>
                <a:gd name="T9" fmla="*/ 3 h 8"/>
                <a:gd name="T10" fmla="*/ 3 w 6"/>
                <a:gd name="T11" fmla="*/ 3 h 8"/>
                <a:gd name="T12" fmla="*/ 3 w 6"/>
                <a:gd name="T13" fmla="*/ 3 h 8"/>
                <a:gd name="T14" fmla="*/ 2 w 6"/>
                <a:gd name="T15" fmla="*/ 4 h 8"/>
                <a:gd name="T16" fmla="*/ 2 w 6"/>
                <a:gd name="T17" fmla="*/ 4 h 8"/>
                <a:gd name="T18" fmla="*/ 3 w 6"/>
                <a:gd name="T19" fmla="*/ 8 h 8"/>
                <a:gd name="T20" fmla="*/ 2 w 6"/>
                <a:gd name="T21" fmla="*/ 8 h 8"/>
                <a:gd name="T22" fmla="*/ 0 w 6"/>
                <a:gd name="T23" fmla="*/ 0 h 8"/>
                <a:gd name="T24" fmla="*/ 1 w 6"/>
                <a:gd name="T25" fmla="*/ 0 h 8"/>
                <a:gd name="T26" fmla="*/ 2 w 6"/>
                <a:gd name="T27" fmla="*/ 3 h 8"/>
                <a:gd name="T28" fmla="*/ 2 w 6"/>
                <a:gd name="T29" fmla="*/ 3 h 8"/>
                <a:gd name="T30" fmla="*/ 2 w 6"/>
                <a:gd name="T31" fmla="*/ 3 h 8"/>
                <a:gd name="T32" fmla="*/ 2 w 6"/>
                <a:gd name="T33" fmla="*/ 2 h 8"/>
                <a:gd name="T34" fmla="*/ 3 w 6"/>
                <a:gd name="T35" fmla="*/ 2 h 8"/>
                <a:gd name="T36" fmla="*/ 3 w 6"/>
                <a:gd name="T37" fmla="*/ 2 h 8"/>
                <a:gd name="T38" fmla="*/ 5 w 6"/>
                <a:gd name="T39" fmla="*/ 2 h 8"/>
                <a:gd name="T40" fmla="*/ 6 w 6"/>
                <a:gd name="T41" fmla="*/ 4 h 8"/>
                <a:gd name="T42" fmla="*/ 6 w 6"/>
                <a:gd name="T4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8">
                  <a:moveTo>
                    <a:pt x="6" y="8"/>
                  </a:moveTo>
                  <a:cubicBezTo>
                    <a:pt x="5" y="8"/>
                    <a:pt x="5" y="8"/>
                    <a:pt x="5" y="8"/>
                  </a:cubicBezTo>
                  <a:cubicBezTo>
                    <a:pt x="5" y="4"/>
                    <a:pt x="5" y="4"/>
                    <a:pt x="5" y="4"/>
                  </a:cubicBezTo>
                  <a:cubicBezTo>
                    <a:pt x="4" y="4"/>
                    <a:pt x="4" y="3"/>
                    <a:pt x="4" y="3"/>
                  </a:cubicBezTo>
                  <a:cubicBezTo>
                    <a:pt x="4" y="3"/>
                    <a:pt x="4" y="3"/>
                    <a:pt x="3" y="3"/>
                  </a:cubicBezTo>
                  <a:cubicBezTo>
                    <a:pt x="3" y="3"/>
                    <a:pt x="3" y="3"/>
                    <a:pt x="3" y="3"/>
                  </a:cubicBezTo>
                  <a:cubicBezTo>
                    <a:pt x="3" y="3"/>
                    <a:pt x="3" y="3"/>
                    <a:pt x="3" y="3"/>
                  </a:cubicBezTo>
                  <a:cubicBezTo>
                    <a:pt x="3" y="3"/>
                    <a:pt x="2" y="4"/>
                    <a:pt x="2" y="4"/>
                  </a:cubicBezTo>
                  <a:cubicBezTo>
                    <a:pt x="2" y="4"/>
                    <a:pt x="2" y="4"/>
                    <a:pt x="2" y="4"/>
                  </a:cubicBezTo>
                  <a:cubicBezTo>
                    <a:pt x="3" y="8"/>
                    <a:pt x="3" y="8"/>
                    <a:pt x="3" y="8"/>
                  </a:cubicBezTo>
                  <a:cubicBezTo>
                    <a:pt x="2" y="8"/>
                    <a:pt x="2" y="8"/>
                    <a:pt x="2" y="8"/>
                  </a:cubicBezTo>
                  <a:cubicBezTo>
                    <a:pt x="0" y="0"/>
                    <a:pt x="0" y="0"/>
                    <a:pt x="0" y="0"/>
                  </a:cubicBezTo>
                  <a:cubicBezTo>
                    <a:pt x="1" y="0"/>
                    <a:pt x="1" y="0"/>
                    <a:pt x="1" y="0"/>
                  </a:cubicBezTo>
                  <a:cubicBezTo>
                    <a:pt x="2" y="3"/>
                    <a:pt x="2" y="3"/>
                    <a:pt x="2" y="3"/>
                  </a:cubicBezTo>
                  <a:cubicBezTo>
                    <a:pt x="2" y="3"/>
                    <a:pt x="2" y="3"/>
                    <a:pt x="2" y="3"/>
                  </a:cubicBezTo>
                  <a:cubicBezTo>
                    <a:pt x="2" y="3"/>
                    <a:pt x="2" y="3"/>
                    <a:pt x="2" y="3"/>
                  </a:cubicBezTo>
                  <a:cubicBezTo>
                    <a:pt x="2" y="3"/>
                    <a:pt x="2" y="3"/>
                    <a:pt x="2" y="2"/>
                  </a:cubicBezTo>
                  <a:cubicBezTo>
                    <a:pt x="3" y="2"/>
                    <a:pt x="3" y="2"/>
                    <a:pt x="3" y="2"/>
                  </a:cubicBezTo>
                  <a:cubicBezTo>
                    <a:pt x="3" y="2"/>
                    <a:pt x="3" y="2"/>
                    <a:pt x="3" y="2"/>
                  </a:cubicBezTo>
                  <a:cubicBezTo>
                    <a:pt x="4" y="2"/>
                    <a:pt x="4" y="2"/>
                    <a:pt x="5" y="2"/>
                  </a:cubicBezTo>
                  <a:cubicBezTo>
                    <a:pt x="5" y="3"/>
                    <a:pt x="5" y="3"/>
                    <a:pt x="6" y="4"/>
                  </a:cubicBezTo>
                  <a:lnTo>
                    <a:pt x="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6" name="Freeform 69"/>
            <p:cNvSpPr>
              <a:spLocks/>
            </p:cNvSpPr>
            <p:nvPr/>
          </p:nvSpPr>
          <p:spPr bwMode="auto">
            <a:xfrm>
              <a:off x="2437" y="1561"/>
              <a:ext cx="21" cy="24"/>
            </a:xfrm>
            <a:custGeom>
              <a:avLst/>
              <a:gdLst>
                <a:gd name="T0" fmla="*/ 7 w 7"/>
                <a:gd name="T1" fmla="*/ 7 h 8"/>
                <a:gd name="T2" fmla="*/ 6 w 7"/>
                <a:gd name="T3" fmla="*/ 8 h 8"/>
                <a:gd name="T4" fmla="*/ 5 w 7"/>
                <a:gd name="T5" fmla="*/ 8 h 8"/>
                <a:gd name="T6" fmla="*/ 4 w 7"/>
                <a:gd name="T7" fmla="*/ 8 h 8"/>
                <a:gd name="T8" fmla="*/ 3 w 7"/>
                <a:gd name="T9" fmla="*/ 6 h 8"/>
                <a:gd name="T10" fmla="*/ 2 w 7"/>
                <a:gd name="T11" fmla="*/ 3 h 8"/>
                <a:gd name="T12" fmla="*/ 1 w 7"/>
                <a:gd name="T13" fmla="*/ 3 h 8"/>
                <a:gd name="T14" fmla="*/ 0 w 7"/>
                <a:gd name="T15" fmla="*/ 3 h 8"/>
                <a:gd name="T16" fmla="*/ 2 w 7"/>
                <a:gd name="T17" fmla="*/ 2 h 8"/>
                <a:gd name="T18" fmla="*/ 2 w 7"/>
                <a:gd name="T19" fmla="*/ 1 h 8"/>
                <a:gd name="T20" fmla="*/ 3 w 7"/>
                <a:gd name="T21" fmla="*/ 0 h 8"/>
                <a:gd name="T22" fmla="*/ 3 w 7"/>
                <a:gd name="T23" fmla="*/ 2 h 8"/>
                <a:gd name="T24" fmla="*/ 6 w 7"/>
                <a:gd name="T25" fmla="*/ 2 h 8"/>
                <a:gd name="T26" fmla="*/ 6 w 7"/>
                <a:gd name="T27" fmla="*/ 3 h 8"/>
                <a:gd name="T28" fmla="*/ 3 w 7"/>
                <a:gd name="T29" fmla="*/ 3 h 8"/>
                <a:gd name="T30" fmla="*/ 4 w 7"/>
                <a:gd name="T31" fmla="*/ 6 h 8"/>
                <a:gd name="T32" fmla="*/ 4 w 7"/>
                <a:gd name="T33" fmla="*/ 7 h 8"/>
                <a:gd name="T34" fmla="*/ 5 w 7"/>
                <a:gd name="T35" fmla="*/ 7 h 8"/>
                <a:gd name="T36" fmla="*/ 6 w 7"/>
                <a:gd name="T37" fmla="*/ 7 h 8"/>
                <a:gd name="T38" fmla="*/ 7 w 7"/>
                <a:gd name="T3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8">
                  <a:moveTo>
                    <a:pt x="7" y="7"/>
                  </a:moveTo>
                  <a:cubicBezTo>
                    <a:pt x="6" y="8"/>
                    <a:pt x="6" y="8"/>
                    <a:pt x="6" y="8"/>
                  </a:cubicBezTo>
                  <a:cubicBezTo>
                    <a:pt x="6" y="8"/>
                    <a:pt x="6" y="8"/>
                    <a:pt x="5" y="8"/>
                  </a:cubicBezTo>
                  <a:cubicBezTo>
                    <a:pt x="5" y="8"/>
                    <a:pt x="4" y="8"/>
                    <a:pt x="4" y="8"/>
                  </a:cubicBezTo>
                  <a:cubicBezTo>
                    <a:pt x="3" y="7"/>
                    <a:pt x="3" y="7"/>
                    <a:pt x="3" y="6"/>
                  </a:cubicBezTo>
                  <a:cubicBezTo>
                    <a:pt x="2" y="3"/>
                    <a:pt x="2" y="3"/>
                    <a:pt x="2" y="3"/>
                  </a:cubicBezTo>
                  <a:cubicBezTo>
                    <a:pt x="1" y="3"/>
                    <a:pt x="1" y="3"/>
                    <a:pt x="1" y="3"/>
                  </a:cubicBezTo>
                  <a:cubicBezTo>
                    <a:pt x="0" y="3"/>
                    <a:pt x="0" y="3"/>
                    <a:pt x="0" y="3"/>
                  </a:cubicBezTo>
                  <a:cubicBezTo>
                    <a:pt x="2" y="2"/>
                    <a:pt x="2" y="2"/>
                    <a:pt x="2" y="2"/>
                  </a:cubicBezTo>
                  <a:cubicBezTo>
                    <a:pt x="2" y="1"/>
                    <a:pt x="2" y="1"/>
                    <a:pt x="2" y="1"/>
                  </a:cubicBezTo>
                  <a:cubicBezTo>
                    <a:pt x="3" y="0"/>
                    <a:pt x="3" y="0"/>
                    <a:pt x="3" y="0"/>
                  </a:cubicBezTo>
                  <a:cubicBezTo>
                    <a:pt x="3" y="2"/>
                    <a:pt x="3" y="2"/>
                    <a:pt x="3" y="2"/>
                  </a:cubicBezTo>
                  <a:cubicBezTo>
                    <a:pt x="6" y="2"/>
                    <a:pt x="6" y="2"/>
                    <a:pt x="6" y="2"/>
                  </a:cubicBezTo>
                  <a:cubicBezTo>
                    <a:pt x="6" y="3"/>
                    <a:pt x="6" y="3"/>
                    <a:pt x="6" y="3"/>
                  </a:cubicBezTo>
                  <a:cubicBezTo>
                    <a:pt x="3" y="3"/>
                    <a:pt x="3" y="3"/>
                    <a:pt x="3" y="3"/>
                  </a:cubicBezTo>
                  <a:cubicBezTo>
                    <a:pt x="4" y="6"/>
                    <a:pt x="4" y="6"/>
                    <a:pt x="4" y="6"/>
                  </a:cubicBezTo>
                  <a:cubicBezTo>
                    <a:pt x="4" y="6"/>
                    <a:pt x="4" y="7"/>
                    <a:pt x="4" y="7"/>
                  </a:cubicBezTo>
                  <a:cubicBezTo>
                    <a:pt x="4" y="7"/>
                    <a:pt x="5" y="7"/>
                    <a:pt x="5" y="7"/>
                  </a:cubicBezTo>
                  <a:cubicBezTo>
                    <a:pt x="5" y="7"/>
                    <a:pt x="6" y="7"/>
                    <a:pt x="6" y="7"/>
                  </a:cubicBezTo>
                  <a:cubicBezTo>
                    <a:pt x="6" y="7"/>
                    <a:pt x="6" y="7"/>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7" name="Freeform 70"/>
            <p:cNvSpPr>
              <a:spLocks/>
            </p:cNvSpPr>
            <p:nvPr/>
          </p:nvSpPr>
          <p:spPr bwMode="auto">
            <a:xfrm>
              <a:off x="2458" y="1558"/>
              <a:ext cx="18" cy="24"/>
            </a:xfrm>
            <a:custGeom>
              <a:avLst/>
              <a:gdLst>
                <a:gd name="T0" fmla="*/ 6 w 6"/>
                <a:gd name="T1" fmla="*/ 7 h 8"/>
                <a:gd name="T2" fmla="*/ 6 w 6"/>
                <a:gd name="T3" fmla="*/ 8 h 8"/>
                <a:gd name="T4" fmla="*/ 5 w 6"/>
                <a:gd name="T5" fmla="*/ 8 h 8"/>
                <a:gd name="T6" fmla="*/ 3 w 6"/>
                <a:gd name="T7" fmla="*/ 8 h 8"/>
                <a:gd name="T8" fmla="*/ 2 w 6"/>
                <a:gd name="T9" fmla="*/ 6 h 8"/>
                <a:gd name="T10" fmla="*/ 2 w 6"/>
                <a:gd name="T11" fmla="*/ 3 h 8"/>
                <a:gd name="T12" fmla="*/ 0 w 6"/>
                <a:gd name="T13" fmla="*/ 3 h 8"/>
                <a:gd name="T14" fmla="*/ 0 w 6"/>
                <a:gd name="T15" fmla="*/ 3 h 8"/>
                <a:gd name="T16" fmla="*/ 2 w 6"/>
                <a:gd name="T17" fmla="*/ 2 h 8"/>
                <a:gd name="T18" fmla="*/ 1 w 6"/>
                <a:gd name="T19" fmla="*/ 1 h 8"/>
                <a:gd name="T20" fmla="*/ 2 w 6"/>
                <a:gd name="T21" fmla="*/ 0 h 8"/>
                <a:gd name="T22" fmla="*/ 3 w 6"/>
                <a:gd name="T23" fmla="*/ 2 h 8"/>
                <a:gd name="T24" fmla="*/ 5 w 6"/>
                <a:gd name="T25" fmla="*/ 2 h 8"/>
                <a:gd name="T26" fmla="*/ 5 w 6"/>
                <a:gd name="T27" fmla="*/ 2 h 8"/>
                <a:gd name="T28" fmla="*/ 3 w 6"/>
                <a:gd name="T29" fmla="*/ 3 h 8"/>
                <a:gd name="T30" fmla="*/ 3 w 6"/>
                <a:gd name="T31" fmla="*/ 6 h 8"/>
                <a:gd name="T32" fmla="*/ 4 w 6"/>
                <a:gd name="T33" fmla="*/ 7 h 8"/>
                <a:gd name="T34" fmla="*/ 5 w 6"/>
                <a:gd name="T35" fmla="*/ 7 h 8"/>
                <a:gd name="T36" fmla="*/ 5 w 6"/>
                <a:gd name="T37" fmla="*/ 7 h 8"/>
                <a:gd name="T38" fmla="*/ 6 w 6"/>
                <a:gd name="T39" fmla="*/ 6 h 8"/>
                <a:gd name="T40" fmla="*/ 6 w 6"/>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8">
                  <a:moveTo>
                    <a:pt x="6" y="7"/>
                  </a:moveTo>
                  <a:cubicBezTo>
                    <a:pt x="6" y="7"/>
                    <a:pt x="6" y="7"/>
                    <a:pt x="6" y="8"/>
                  </a:cubicBezTo>
                  <a:cubicBezTo>
                    <a:pt x="5" y="8"/>
                    <a:pt x="5" y="8"/>
                    <a:pt x="5" y="8"/>
                  </a:cubicBezTo>
                  <a:cubicBezTo>
                    <a:pt x="4" y="8"/>
                    <a:pt x="3" y="8"/>
                    <a:pt x="3" y="8"/>
                  </a:cubicBezTo>
                  <a:cubicBezTo>
                    <a:pt x="3" y="7"/>
                    <a:pt x="2" y="7"/>
                    <a:pt x="2" y="6"/>
                  </a:cubicBezTo>
                  <a:cubicBezTo>
                    <a:pt x="2" y="3"/>
                    <a:pt x="2" y="3"/>
                    <a:pt x="2" y="3"/>
                  </a:cubicBezTo>
                  <a:cubicBezTo>
                    <a:pt x="0" y="3"/>
                    <a:pt x="0" y="3"/>
                    <a:pt x="0" y="3"/>
                  </a:cubicBezTo>
                  <a:cubicBezTo>
                    <a:pt x="0" y="3"/>
                    <a:pt x="0" y="3"/>
                    <a:pt x="0" y="3"/>
                  </a:cubicBezTo>
                  <a:cubicBezTo>
                    <a:pt x="2" y="2"/>
                    <a:pt x="2" y="2"/>
                    <a:pt x="2" y="2"/>
                  </a:cubicBezTo>
                  <a:cubicBezTo>
                    <a:pt x="1" y="1"/>
                    <a:pt x="1" y="1"/>
                    <a:pt x="1" y="1"/>
                  </a:cubicBezTo>
                  <a:cubicBezTo>
                    <a:pt x="2" y="0"/>
                    <a:pt x="2" y="0"/>
                    <a:pt x="2" y="0"/>
                  </a:cubicBezTo>
                  <a:cubicBezTo>
                    <a:pt x="3" y="2"/>
                    <a:pt x="3" y="2"/>
                    <a:pt x="3" y="2"/>
                  </a:cubicBezTo>
                  <a:cubicBezTo>
                    <a:pt x="5" y="2"/>
                    <a:pt x="5" y="2"/>
                    <a:pt x="5" y="2"/>
                  </a:cubicBezTo>
                  <a:cubicBezTo>
                    <a:pt x="5" y="2"/>
                    <a:pt x="5" y="2"/>
                    <a:pt x="5" y="2"/>
                  </a:cubicBezTo>
                  <a:cubicBezTo>
                    <a:pt x="3" y="3"/>
                    <a:pt x="3" y="3"/>
                    <a:pt x="3" y="3"/>
                  </a:cubicBezTo>
                  <a:cubicBezTo>
                    <a:pt x="3" y="6"/>
                    <a:pt x="3" y="6"/>
                    <a:pt x="3" y="6"/>
                  </a:cubicBezTo>
                  <a:cubicBezTo>
                    <a:pt x="3" y="6"/>
                    <a:pt x="3" y="7"/>
                    <a:pt x="4" y="7"/>
                  </a:cubicBezTo>
                  <a:cubicBezTo>
                    <a:pt x="4" y="7"/>
                    <a:pt x="4" y="7"/>
                    <a:pt x="5" y="7"/>
                  </a:cubicBezTo>
                  <a:cubicBezTo>
                    <a:pt x="5" y="7"/>
                    <a:pt x="5" y="7"/>
                    <a:pt x="5" y="7"/>
                  </a:cubicBezTo>
                  <a:cubicBezTo>
                    <a:pt x="6" y="7"/>
                    <a:pt x="6" y="7"/>
                    <a:pt x="6" y="6"/>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8" name="Freeform 71"/>
            <p:cNvSpPr>
              <a:spLocks noEditPoints="1"/>
            </p:cNvSpPr>
            <p:nvPr/>
          </p:nvSpPr>
          <p:spPr bwMode="auto">
            <a:xfrm>
              <a:off x="2479" y="1561"/>
              <a:ext cx="18" cy="24"/>
            </a:xfrm>
            <a:custGeom>
              <a:avLst/>
              <a:gdLst>
                <a:gd name="T0" fmla="*/ 5 w 6"/>
                <a:gd name="T1" fmla="*/ 2 h 8"/>
                <a:gd name="T2" fmla="*/ 5 w 6"/>
                <a:gd name="T3" fmla="*/ 4 h 8"/>
                <a:gd name="T4" fmla="*/ 5 w 6"/>
                <a:gd name="T5" fmla="*/ 5 h 8"/>
                <a:gd name="T6" fmla="*/ 4 w 6"/>
                <a:gd name="T7" fmla="*/ 5 h 8"/>
                <a:gd name="T8" fmla="*/ 3 w 6"/>
                <a:gd name="T9" fmla="*/ 6 h 8"/>
                <a:gd name="T10" fmla="*/ 3 w 6"/>
                <a:gd name="T11" fmla="*/ 6 h 8"/>
                <a:gd name="T12" fmla="*/ 2 w 6"/>
                <a:gd name="T13" fmla="*/ 6 h 8"/>
                <a:gd name="T14" fmla="*/ 2 w 6"/>
                <a:gd name="T15" fmla="*/ 8 h 8"/>
                <a:gd name="T16" fmla="*/ 1 w 6"/>
                <a:gd name="T17" fmla="*/ 8 h 8"/>
                <a:gd name="T18" fmla="*/ 0 w 6"/>
                <a:gd name="T19" fmla="*/ 0 h 8"/>
                <a:gd name="T20" fmla="*/ 1 w 6"/>
                <a:gd name="T21" fmla="*/ 0 h 8"/>
                <a:gd name="T22" fmla="*/ 1 w 6"/>
                <a:gd name="T23" fmla="*/ 1 h 8"/>
                <a:gd name="T24" fmla="*/ 2 w 6"/>
                <a:gd name="T25" fmla="*/ 0 h 8"/>
                <a:gd name="T26" fmla="*/ 3 w 6"/>
                <a:gd name="T27" fmla="*/ 0 h 8"/>
                <a:gd name="T28" fmla="*/ 4 w 6"/>
                <a:gd name="T29" fmla="*/ 0 h 8"/>
                <a:gd name="T30" fmla="*/ 5 w 6"/>
                <a:gd name="T31" fmla="*/ 0 h 8"/>
                <a:gd name="T32" fmla="*/ 5 w 6"/>
                <a:gd name="T33" fmla="*/ 1 h 8"/>
                <a:gd name="T34" fmla="*/ 5 w 6"/>
                <a:gd name="T35" fmla="*/ 2 h 8"/>
                <a:gd name="T36" fmla="*/ 4 w 6"/>
                <a:gd name="T37" fmla="*/ 2 h 8"/>
                <a:gd name="T38" fmla="*/ 4 w 6"/>
                <a:gd name="T39" fmla="*/ 2 h 8"/>
                <a:gd name="T40" fmla="*/ 4 w 6"/>
                <a:gd name="T41" fmla="*/ 1 h 8"/>
                <a:gd name="T42" fmla="*/ 3 w 6"/>
                <a:gd name="T43" fmla="*/ 1 h 8"/>
                <a:gd name="T44" fmla="*/ 3 w 6"/>
                <a:gd name="T45" fmla="*/ 1 h 8"/>
                <a:gd name="T46" fmla="*/ 3 w 6"/>
                <a:gd name="T47" fmla="*/ 1 h 8"/>
                <a:gd name="T48" fmla="*/ 2 w 6"/>
                <a:gd name="T49" fmla="*/ 1 h 8"/>
                <a:gd name="T50" fmla="*/ 2 w 6"/>
                <a:gd name="T51" fmla="*/ 1 h 8"/>
                <a:gd name="T52" fmla="*/ 1 w 6"/>
                <a:gd name="T53" fmla="*/ 2 h 8"/>
                <a:gd name="T54" fmla="*/ 2 w 6"/>
                <a:gd name="T55" fmla="*/ 5 h 8"/>
                <a:gd name="T56" fmla="*/ 2 w 6"/>
                <a:gd name="T57" fmla="*/ 5 h 8"/>
                <a:gd name="T58" fmla="*/ 3 w 6"/>
                <a:gd name="T59" fmla="*/ 5 h 8"/>
                <a:gd name="T60" fmla="*/ 4 w 6"/>
                <a:gd name="T61" fmla="*/ 4 h 8"/>
                <a:gd name="T62" fmla="*/ 4 w 6"/>
                <a:gd name="T63"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8">
                  <a:moveTo>
                    <a:pt x="5" y="2"/>
                  </a:moveTo>
                  <a:cubicBezTo>
                    <a:pt x="6" y="3"/>
                    <a:pt x="6" y="3"/>
                    <a:pt x="5" y="4"/>
                  </a:cubicBezTo>
                  <a:cubicBezTo>
                    <a:pt x="5" y="4"/>
                    <a:pt x="5" y="4"/>
                    <a:pt x="5" y="5"/>
                  </a:cubicBezTo>
                  <a:cubicBezTo>
                    <a:pt x="5" y="5"/>
                    <a:pt x="5" y="5"/>
                    <a:pt x="4" y="5"/>
                  </a:cubicBezTo>
                  <a:cubicBezTo>
                    <a:pt x="4" y="6"/>
                    <a:pt x="4" y="6"/>
                    <a:pt x="3" y="6"/>
                  </a:cubicBezTo>
                  <a:cubicBezTo>
                    <a:pt x="3" y="6"/>
                    <a:pt x="3" y="6"/>
                    <a:pt x="3" y="6"/>
                  </a:cubicBezTo>
                  <a:cubicBezTo>
                    <a:pt x="2" y="6"/>
                    <a:pt x="2" y="6"/>
                    <a:pt x="2" y="6"/>
                  </a:cubicBezTo>
                  <a:cubicBezTo>
                    <a:pt x="2" y="8"/>
                    <a:pt x="2" y="8"/>
                    <a:pt x="2" y="8"/>
                  </a:cubicBezTo>
                  <a:cubicBezTo>
                    <a:pt x="1" y="8"/>
                    <a:pt x="1" y="8"/>
                    <a:pt x="1" y="8"/>
                  </a:cubicBezTo>
                  <a:cubicBezTo>
                    <a:pt x="0" y="0"/>
                    <a:pt x="0" y="0"/>
                    <a:pt x="0" y="0"/>
                  </a:cubicBezTo>
                  <a:cubicBezTo>
                    <a:pt x="1" y="0"/>
                    <a:pt x="1" y="0"/>
                    <a:pt x="1" y="0"/>
                  </a:cubicBezTo>
                  <a:cubicBezTo>
                    <a:pt x="1" y="1"/>
                    <a:pt x="1" y="1"/>
                    <a:pt x="1" y="1"/>
                  </a:cubicBezTo>
                  <a:cubicBezTo>
                    <a:pt x="1" y="1"/>
                    <a:pt x="2" y="0"/>
                    <a:pt x="2" y="0"/>
                  </a:cubicBezTo>
                  <a:cubicBezTo>
                    <a:pt x="2" y="0"/>
                    <a:pt x="3" y="0"/>
                    <a:pt x="3" y="0"/>
                  </a:cubicBezTo>
                  <a:cubicBezTo>
                    <a:pt x="3" y="0"/>
                    <a:pt x="4" y="0"/>
                    <a:pt x="4" y="0"/>
                  </a:cubicBezTo>
                  <a:cubicBezTo>
                    <a:pt x="4" y="0"/>
                    <a:pt x="4" y="0"/>
                    <a:pt x="5" y="0"/>
                  </a:cubicBezTo>
                  <a:cubicBezTo>
                    <a:pt x="5" y="0"/>
                    <a:pt x="5" y="1"/>
                    <a:pt x="5" y="1"/>
                  </a:cubicBezTo>
                  <a:cubicBezTo>
                    <a:pt x="5" y="1"/>
                    <a:pt x="5" y="2"/>
                    <a:pt x="5" y="2"/>
                  </a:cubicBezTo>
                  <a:close/>
                  <a:moveTo>
                    <a:pt x="4" y="2"/>
                  </a:moveTo>
                  <a:cubicBezTo>
                    <a:pt x="4" y="2"/>
                    <a:pt x="4" y="2"/>
                    <a:pt x="4" y="2"/>
                  </a:cubicBezTo>
                  <a:cubicBezTo>
                    <a:pt x="4" y="1"/>
                    <a:pt x="4" y="1"/>
                    <a:pt x="4" y="1"/>
                  </a:cubicBezTo>
                  <a:cubicBezTo>
                    <a:pt x="4" y="1"/>
                    <a:pt x="4" y="1"/>
                    <a:pt x="3" y="1"/>
                  </a:cubicBezTo>
                  <a:cubicBezTo>
                    <a:pt x="3" y="1"/>
                    <a:pt x="3" y="1"/>
                    <a:pt x="3" y="1"/>
                  </a:cubicBezTo>
                  <a:cubicBezTo>
                    <a:pt x="3" y="1"/>
                    <a:pt x="3" y="1"/>
                    <a:pt x="3" y="1"/>
                  </a:cubicBezTo>
                  <a:cubicBezTo>
                    <a:pt x="2" y="1"/>
                    <a:pt x="2" y="1"/>
                    <a:pt x="2" y="1"/>
                  </a:cubicBezTo>
                  <a:cubicBezTo>
                    <a:pt x="2" y="1"/>
                    <a:pt x="2" y="1"/>
                    <a:pt x="2" y="1"/>
                  </a:cubicBezTo>
                  <a:cubicBezTo>
                    <a:pt x="2" y="2"/>
                    <a:pt x="2" y="2"/>
                    <a:pt x="1" y="2"/>
                  </a:cubicBezTo>
                  <a:cubicBezTo>
                    <a:pt x="2" y="5"/>
                    <a:pt x="2" y="5"/>
                    <a:pt x="2" y="5"/>
                  </a:cubicBezTo>
                  <a:cubicBezTo>
                    <a:pt x="2" y="5"/>
                    <a:pt x="2" y="5"/>
                    <a:pt x="2" y="5"/>
                  </a:cubicBezTo>
                  <a:cubicBezTo>
                    <a:pt x="3" y="5"/>
                    <a:pt x="3" y="5"/>
                    <a:pt x="3" y="5"/>
                  </a:cubicBezTo>
                  <a:cubicBezTo>
                    <a:pt x="4" y="5"/>
                    <a:pt x="4" y="5"/>
                    <a:pt x="4" y="4"/>
                  </a:cubicBezTo>
                  <a:cubicBezTo>
                    <a:pt x="5" y="4"/>
                    <a:pt x="5"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9" name="Freeform 72"/>
            <p:cNvSpPr>
              <a:spLocks/>
            </p:cNvSpPr>
            <p:nvPr/>
          </p:nvSpPr>
          <p:spPr bwMode="auto">
            <a:xfrm>
              <a:off x="2500" y="1555"/>
              <a:ext cx="15" cy="21"/>
            </a:xfrm>
            <a:custGeom>
              <a:avLst/>
              <a:gdLst>
                <a:gd name="T0" fmla="*/ 5 w 5"/>
                <a:gd name="T1" fmla="*/ 5 h 7"/>
                <a:gd name="T2" fmla="*/ 5 w 5"/>
                <a:gd name="T3" fmla="*/ 5 h 7"/>
                <a:gd name="T4" fmla="*/ 5 w 5"/>
                <a:gd name="T5" fmla="*/ 6 h 7"/>
                <a:gd name="T6" fmla="*/ 4 w 5"/>
                <a:gd name="T7" fmla="*/ 6 h 7"/>
                <a:gd name="T8" fmla="*/ 4 w 5"/>
                <a:gd name="T9" fmla="*/ 6 h 7"/>
                <a:gd name="T10" fmla="*/ 3 w 5"/>
                <a:gd name="T11" fmla="*/ 7 h 7"/>
                <a:gd name="T12" fmla="*/ 3 w 5"/>
                <a:gd name="T13" fmla="*/ 7 h 7"/>
                <a:gd name="T14" fmla="*/ 2 w 5"/>
                <a:gd name="T15" fmla="*/ 7 h 7"/>
                <a:gd name="T16" fmla="*/ 1 w 5"/>
                <a:gd name="T17" fmla="*/ 7 h 7"/>
                <a:gd name="T18" fmla="*/ 0 w 5"/>
                <a:gd name="T19" fmla="*/ 6 h 7"/>
                <a:gd name="T20" fmla="*/ 2 w 5"/>
                <a:gd name="T21" fmla="*/ 6 h 7"/>
                <a:gd name="T22" fmla="*/ 3 w 5"/>
                <a:gd name="T23" fmla="*/ 6 h 7"/>
                <a:gd name="T24" fmla="*/ 4 w 5"/>
                <a:gd name="T25" fmla="*/ 5 h 7"/>
                <a:gd name="T26" fmla="*/ 4 w 5"/>
                <a:gd name="T27" fmla="*/ 5 h 7"/>
                <a:gd name="T28" fmla="*/ 4 w 5"/>
                <a:gd name="T29" fmla="*/ 5 h 7"/>
                <a:gd name="T30" fmla="*/ 3 w 5"/>
                <a:gd name="T31" fmla="*/ 4 h 7"/>
                <a:gd name="T32" fmla="*/ 3 w 5"/>
                <a:gd name="T33" fmla="*/ 4 h 7"/>
                <a:gd name="T34" fmla="*/ 2 w 5"/>
                <a:gd name="T35" fmla="*/ 4 h 7"/>
                <a:gd name="T36" fmla="*/ 1 w 5"/>
                <a:gd name="T37" fmla="*/ 4 h 7"/>
                <a:gd name="T38" fmla="*/ 1 w 5"/>
                <a:gd name="T39" fmla="*/ 4 h 7"/>
                <a:gd name="T40" fmla="*/ 0 w 5"/>
                <a:gd name="T41" fmla="*/ 3 h 7"/>
                <a:gd name="T42" fmla="*/ 0 w 5"/>
                <a:gd name="T43" fmla="*/ 3 h 7"/>
                <a:gd name="T44" fmla="*/ 0 w 5"/>
                <a:gd name="T45" fmla="*/ 2 h 7"/>
                <a:gd name="T46" fmla="*/ 0 w 5"/>
                <a:gd name="T47" fmla="*/ 1 h 7"/>
                <a:gd name="T48" fmla="*/ 1 w 5"/>
                <a:gd name="T49" fmla="*/ 1 h 7"/>
                <a:gd name="T50" fmla="*/ 2 w 5"/>
                <a:gd name="T51" fmla="*/ 1 h 7"/>
                <a:gd name="T52" fmla="*/ 3 w 5"/>
                <a:gd name="T53" fmla="*/ 0 h 7"/>
                <a:gd name="T54" fmla="*/ 4 w 5"/>
                <a:gd name="T55" fmla="*/ 0 h 7"/>
                <a:gd name="T56" fmla="*/ 4 w 5"/>
                <a:gd name="T57" fmla="*/ 1 h 7"/>
                <a:gd name="T58" fmla="*/ 3 w 5"/>
                <a:gd name="T59" fmla="*/ 1 h 7"/>
                <a:gd name="T60" fmla="*/ 2 w 5"/>
                <a:gd name="T61" fmla="*/ 1 h 7"/>
                <a:gd name="T62" fmla="*/ 2 w 5"/>
                <a:gd name="T63" fmla="*/ 2 h 7"/>
                <a:gd name="T64" fmla="*/ 1 w 5"/>
                <a:gd name="T65" fmla="*/ 2 h 7"/>
                <a:gd name="T66" fmla="*/ 1 w 5"/>
                <a:gd name="T67" fmla="*/ 2 h 7"/>
                <a:gd name="T68" fmla="*/ 1 w 5"/>
                <a:gd name="T69" fmla="*/ 2 h 7"/>
                <a:gd name="T70" fmla="*/ 1 w 5"/>
                <a:gd name="T71" fmla="*/ 3 h 7"/>
                <a:gd name="T72" fmla="*/ 1 w 5"/>
                <a:gd name="T73" fmla="*/ 3 h 7"/>
                <a:gd name="T74" fmla="*/ 2 w 5"/>
                <a:gd name="T75" fmla="*/ 3 h 7"/>
                <a:gd name="T76" fmla="*/ 3 w 5"/>
                <a:gd name="T77" fmla="*/ 3 h 7"/>
                <a:gd name="T78" fmla="*/ 4 w 5"/>
                <a:gd name="T79" fmla="*/ 3 h 7"/>
                <a:gd name="T80" fmla="*/ 4 w 5"/>
                <a:gd name="T81" fmla="*/ 4 h 7"/>
                <a:gd name="T82" fmla="*/ 5 w 5"/>
                <a:gd name="T83" fmla="*/ 4 h 7"/>
                <a:gd name="T84" fmla="*/ 5 w 5"/>
                <a:gd name="T8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7">
                  <a:moveTo>
                    <a:pt x="5" y="5"/>
                  </a:moveTo>
                  <a:cubicBezTo>
                    <a:pt x="5" y="5"/>
                    <a:pt x="5" y="5"/>
                    <a:pt x="5" y="5"/>
                  </a:cubicBezTo>
                  <a:cubicBezTo>
                    <a:pt x="5" y="5"/>
                    <a:pt x="5" y="5"/>
                    <a:pt x="5" y="6"/>
                  </a:cubicBezTo>
                  <a:cubicBezTo>
                    <a:pt x="5" y="6"/>
                    <a:pt x="4" y="6"/>
                    <a:pt x="4" y="6"/>
                  </a:cubicBezTo>
                  <a:cubicBezTo>
                    <a:pt x="4" y="6"/>
                    <a:pt x="4" y="6"/>
                    <a:pt x="4" y="6"/>
                  </a:cubicBezTo>
                  <a:cubicBezTo>
                    <a:pt x="4" y="6"/>
                    <a:pt x="3" y="6"/>
                    <a:pt x="3" y="7"/>
                  </a:cubicBezTo>
                  <a:cubicBezTo>
                    <a:pt x="3" y="7"/>
                    <a:pt x="3" y="7"/>
                    <a:pt x="3" y="7"/>
                  </a:cubicBezTo>
                  <a:cubicBezTo>
                    <a:pt x="2" y="7"/>
                    <a:pt x="2" y="7"/>
                    <a:pt x="2" y="7"/>
                  </a:cubicBezTo>
                  <a:cubicBezTo>
                    <a:pt x="1" y="7"/>
                    <a:pt x="1" y="7"/>
                    <a:pt x="1" y="7"/>
                  </a:cubicBezTo>
                  <a:cubicBezTo>
                    <a:pt x="0" y="6"/>
                    <a:pt x="0" y="6"/>
                    <a:pt x="0" y="6"/>
                  </a:cubicBezTo>
                  <a:cubicBezTo>
                    <a:pt x="1" y="6"/>
                    <a:pt x="1" y="6"/>
                    <a:pt x="2" y="6"/>
                  </a:cubicBezTo>
                  <a:cubicBezTo>
                    <a:pt x="2" y="6"/>
                    <a:pt x="2" y="6"/>
                    <a:pt x="3" y="6"/>
                  </a:cubicBezTo>
                  <a:cubicBezTo>
                    <a:pt x="3" y="6"/>
                    <a:pt x="3" y="6"/>
                    <a:pt x="4" y="5"/>
                  </a:cubicBezTo>
                  <a:cubicBezTo>
                    <a:pt x="4" y="5"/>
                    <a:pt x="4" y="5"/>
                    <a:pt x="4" y="5"/>
                  </a:cubicBezTo>
                  <a:cubicBezTo>
                    <a:pt x="4" y="5"/>
                    <a:pt x="4" y="5"/>
                    <a:pt x="4" y="5"/>
                  </a:cubicBezTo>
                  <a:cubicBezTo>
                    <a:pt x="4" y="4"/>
                    <a:pt x="4" y="4"/>
                    <a:pt x="3" y="4"/>
                  </a:cubicBezTo>
                  <a:cubicBezTo>
                    <a:pt x="3" y="4"/>
                    <a:pt x="3" y="4"/>
                    <a:pt x="3" y="4"/>
                  </a:cubicBezTo>
                  <a:cubicBezTo>
                    <a:pt x="3" y="4"/>
                    <a:pt x="2" y="4"/>
                    <a:pt x="2" y="4"/>
                  </a:cubicBezTo>
                  <a:cubicBezTo>
                    <a:pt x="2" y="4"/>
                    <a:pt x="2" y="4"/>
                    <a:pt x="1" y="4"/>
                  </a:cubicBezTo>
                  <a:cubicBezTo>
                    <a:pt x="1" y="4"/>
                    <a:pt x="1" y="4"/>
                    <a:pt x="1" y="4"/>
                  </a:cubicBezTo>
                  <a:cubicBezTo>
                    <a:pt x="1" y="4"/>
                    <a:pt x="0" y="3"/>
                    <a:pt x="0" y="3"/>
                  </a:cubicBezTo>
                  <a:cubicBezTo>
                    <a:pt x="0" y="3"/>
                    <a:pt x="0" y="3"/>
                    <a:pt x="0" y="3"/>
                  </a:cubicBezTo>
                  <a:cubicBezTo>
                    <a:pt x="0" y="2"/>
                    <a:pt x="0" y="2"/>
                    <a:pt x="0" y="2"/>
                  </a:cubicBezTo>
                  <a:cubicBezTo>
                    <a:pt x="0" y="2"/>
                    <a:pt x="0" y="2"/>
                    <a:pt x="0" y="1"/>
                  </a:cubicBezTo>
                  <a:cubicBezTo>
                    <a:pt x="0" y="1"/>
                    <a:pt x="1" y="1"/>
                    <a:pt x="1" y="1"/>
                  </a:cubicBezTo>
                  <a:cubicBezTo>
                    <a:pt x="1" y="1"/>
                    <a:pt x="2" y="1"/>
                    <a:pt x="2" y="1"/>
                  </a:cubicBezTo>
                  <a:cubicBezTo>
                    <a:pt x="2" y="1"/>
                    <a:pt x="3" y="1"/>
                    <a:pt x="3" y="0"/>
                  </a:cubicBezTo>
                  <a:cubicBezTo>
                    <a:pt x="3" y="0"/>
                    <a:pt x="3" y="0"/>
                    <a:pt x="4" y="0"/>
                  </a:cubicBezTo>
                  <a:cubicBezTo>
                    <a:pt x="4" y="1"/>
                    <a:pt x="4" y="1"/>
                    <a:pt x="4" y="1"/>
                  </a:cubicBezTo>
                  <a:cubicBezTo>
                    <a:pt x="4" y="1"/>
                    <a:pt x="3" y="1"/>
                    <a:pt x="3" y="1"/>
                  </a:cubicBezTo>
                  <a:cubicBezTo>
                    <a:pt x="3" y="1"/>
                    <a:pt x="2" y="1"/>
                    <a:pt x="2" y="1"/>
                  </a:cubicBezTo>
                  <a:cubicBezTo>
                    <a:pt x="2" y="1"/>
                    <a:pt x="2" y="2"/>
                    <a:pt x="2" y="2"/>
                  </a:cubicBezTo>
                  <a:cubicBezTo>
                    <a:pt x="1" y="2"/>
                    <a:pt x="1" y="2"/>
                    <a:pt x="1" y="2"/>
                  </a:cubicBezTo>
                  <a:cubicBezTo>
                    <a:pt x="1" y="2"/>
                    <a:pt x="1" y="2"/>
                    <a:pt x="1" y="2"/>
                  </a:cubicBezTo>
                  <a:cubicBezTo>
                    <a:pt x="1" y="2"/>
                    <a:pt x="1" y="2"/>
                    <a:pt x="1" y="2"/>
                  </a:cubicBezTo>
                  <a:cubicBezTo>
                    <a:pt x="1" y="3"/>
                    <a:pt x="1" y="3"/>
                    <a:pt x="1" y="3"/>
                  </a:cubicBezTo>
                  <a:cubicBezTo>
                    <a:pt x="1" y="3"/>
                    <a:pt x="1" y="3"/>
                    <a:pt x="1" y="3"/>
                  </a:cubicBezTo>
                  <a:cubicBezTo>
                    <a:pt x="2" y="3"/>
                    <a:pt x="2" y="3"/>
                    <a:pt x="2" y="3"/>
                  </a:cubicBezTo>
                  <a:cubicBezTo>
                    <a:pt x="2" y="3"/>
                    <a:pt x="2" y="3"/>
                    <a:pt x="3" y="3"/>
                  </a:cubicBezTo>
                  <a:cubicBezTo>
                    <a:pt x="3" y="3"/>
                    <a:pt x="3" y="3"/>
                    <a:pt x="4" y="3"/>
                  </a:cubicBezTo>
                  <a:cubicBezTo>
                    <a:pt x="4" y="3"/>
                    <a:pt x="4" y="3"/>
                    <a:pt x="4" y="4"/>
                  </a:cubicBezTo>
                  <a:cubicBezTo>
                    <a:pt x="4" y="4"/>
                    <a:pt x="5" y="4"/>
                    <a:pt x="5" y="4"/>
                  </a:cubicBezTo>
                  <a:cubicBezTo>
                    <a:pt x="5" y="4"/>
                    <a:pt x="5" y="4"/>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0" name="Freeform 73"/>
            <p:cNvSpPr>
              <a:spLocks noEditPoints="1"/>
            </p:cNvSpPr>
            <p:nvPr/>
          </p:nvSpPr>
          <p:spPr bwMode="auto">
            <a:xfrm>
              <a:off x="2524" y="1552"/>
              <a:ext cx="6" cy="21"/>
            </a:xfrm>
            <a:custGeom>
              <a:avLst/>
              <a:gdLst>
                <a:gd name="T0" fmla="*/ 0 w 2"/>
                <a:gd name="T1" fmla="*/ 1 h 7"/>
                <a:gd name="T2" fmla="*/ 1 w 2"/>
                <a:gd name="T3" fmla="*/ 1 h 7"/>
                <a:gd name="T4" fmla="*/ 1 w 2"/>
                <a:gd name="T5" fmla="*/ 1 h 7"/>
                <a:gd name="T6" fmla="*/ 1 w 2"/>
                <a:gd name="T7" fmla="*/ 1 h 7"/>
                <a:gd name="T8" fmla="*/ 1 w 2"/>
                <a:gd name="T9" fmla="*/ 1 h 7"/>
                <a:gd name="T10" fmla="*/ 1 w 2"/>
                <a:gd name="T11" fmla="*/ 2 h 7"/>
                <a:gd name="T12" fmla="*/ 1 w 2"/>
                <a:gd name="T13" fmla="*/ 2 h 7"/>
                <a:gd name="T14" fmla="*/ 1 w 2"/>
                <a:gd name="T15" fmla="*/ 2 h 7"/>
                <a:gd name="T16" fmla="*/ 1 w 2"/>
                <a:gd name="T17" fmla="*/ 2 h 7"/>
                <a:gd name="T18" fmla="*/ 0 w 2"/>
                <a:gd name="T19" fmla="*/ 2 h 7"/>
                <a:gd name="T20" fmla="*/ 0 w 2"/>
                <a:gd name="T21" fmla="*/ 2 h 7"/>
                <a:gd name="T22" fmla="*/ 0 w 2"/>
                <a:gd name="T23" fmla="*/ 2 h 7"/>
                <a:gd name="T24" fmla="*/ 0 w 2"/>
                <a:gd name="T25" fmla="*/ 2 h 7"/>
                <a:gd name="T26" fmla="*/ 0 w 2"/>
                <a:gd name="T27" fmla="*/ 1 h 7"/>
                <a:gd name="T28" fmla="*/ 0 w 2"/>
                <a:gd name="T29" fmla="*/ 1 h 7"/>
                <a:gd name="T30" fmla="*/ 0 w 2"/>
                <a:gd name="T31" fmla="*/ 1 h 7"/>
                <a:gd name="T32" fmla="*/ 0 w 2"/>
                <a:gd name="T33" fmla="*/ 1 h 7"/>
                <a:gd name="T34" fmla="*/ 1 w 2"/>
                <a:gd name="T35" fmla="*/ 5 h 7"/>
                <a:gd name="T36" fmla="*/ 1 w 2"/>
                <a:gd name="T37" fmla="*/ 5 h 7"/>
                <a:gd name="T38" fmla="*/ 2 w 2"/>
                <a:gd name="T39" fmla="*/ 5 h 7"/>
                <a:gd name="T40" fmla="*/ 2 w 2"/>
                <a:gd name="T41" fmla="*/ 5 h 7"/>
                <a:gd name="T42" fmla="*/ 2 w 2"/>
                <a:gd name="T43" fmla="*/ 5 h 7"/>
                <a:gd name="T44" fmla="*/ 2 w 2"/>
                <a:gd name="T45" fmla="*/ 6 h 7"/>
                <a:gd name="T46" fmla="*/ 2 w 2"/>
                <a:gd name="T47" fmla="*/ 6 h 7"/>
                <a:gd name="T48" fmla="*/ 2 w 2"/>
                <a:gd name="T49" fmla="*/ 6 h 7"/>
                <a:gd name="T50" fmla="*/ 1 w 2"/>
                <a:gd name="T51" fmla="*/ 7 h 7"/>
                <a:gd name="T52" fmla="*/ 1 w 2"/>
                <a:gd name="T53" fmla="*/ 6 h 7"/>
                <a:gd name="T54" fmla="*/ 1 w 2"/>
                <a:gd name="T55" fmla="*/ 6 h 7"/>
                <a:gd name="T56" fmla="*/ 0 w 2"/>
                <a:gd name="T57" fmla="*/ 6 h 7"/>
                <a:gd name="T58" fmla="*/ 0 w 2"/>
                <a:gd name="T59" fmla="*/ 6 h 7"/>
                <a:gd name="T60" fmla="*/ 0 w 2"/>
                <a:gd name="T61" fmla="*/ 5 h 7"/>
                <a:gd name="T62" fmla="*/ 0 w 2"/>
                <a:gd name="T63" fmla="*/ 5 h 7"/>
                <a:gd name="T64" fmla="*/ 1 w 2"/>
                <a:gd name="T65" fmla="*/ 5 h 7"/>
                <a:gd name="T66" fmla="*/ 1 w 2"/>
                <a:gd name="T6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 h="7">
                  <a:moveTo>
                    <a:pt x="0" y="1"/>
                  </a:moveTo>
                  <a:cubicBezTo>
                    <a:pt x="0" y="0"/>
                    <a:pt x="1" y="0"/>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1" y="2"/>
                    <a:pt x="1" y="2"/>
                    <a:pt x="1" y="2"/>
                  </a:cubicBezTo>
                  <a:cubicBezTo>
                    <a:pt x="1" y="2"/>
                    <a:pt x="0" y="2"/>
                    <a:pt x="0" y="2"/>
                  </a:cubicBezTo>
                  <a:cubicBezTo>
                    <a:pt x="0" y="2"/>
                    <a:pt x="0"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0" y="1"/>
                    <a:pt x="0" y="1"/>
                    <a:pt x="0" y="1"/>
                  </a:cubicBezTo>
                  <a:close/>
                  <a:moveTo>
                    <a:pt x="1" y="5"/>
                  </a:moveTo>
                  <a:cubicBezTo>
                    <a:pt x="1" y="5"/>
                    <a:pt x="1" y="5"/>
                    <a:pt x="1" y="5"/>
                  </a:cubicBezTo>
                  <a:cubicBezTo>
                    <a:pt x="2" y="5"/>
                    <a:pt x="2" y="5"/>
                    <a:pt x="2" y="5"/>
                  </a:cubicBezTo>
                  <a:cubicBezTo>
                    <a:pt x="2" y="5"/>
                    <a:pt x="2" y="5"/>
                    <a:pt x="2" y="5"/>
                  </a:cubicBezTo>
                  <a:cubicBezTo>
                    <a:pt x="2" y="5"/>
                    <a:pt x="2" y="5"/>
                    <a:pt x="2" y="5"/>
                  </a:cubicBezTo>
                  <a:cubicBezTo>
                    <a:pt x="2" y="6"/>
                    <a:pt x="2" y="6"/>
                    <a:pt x="2" y="6"/>
                  </a:cubicBezTo>
                  <a:cubicBezTo>
                    <a:pt x="2" y="6"/>
                    <a:pt x="2" y="6"/>
                    <a:pt x="2" y="6"/>
                  </a:cubicBezTo>
                  <a:cubicBezTo>
                    <a:pt x="2" y="6"/>
                    <a:pt x="2" y="6"/>
                    <a:pt x="2" y="6"/>
                  </a:cubicBezTo>
                  <a:cubicBezTo>
                    <a:pt x="2" y="6"/>
                    <a:pt x="1" y="6"/>
                    <a:pt x="1" y="7"/>
                  </a:cubicBezTo>
                  <a:cubicBezTo>
                    <a:pt x="1" y="7"/>
                    <a:pt x="1" y="7"/>
                    <a:pt x="1" y="6"/>
                  </a:cubicBezTo>
                  <a:cubicBezTo>
                    <a:pt x="1" y="6"/>
                    <a:pt x="1" y="6"/>
                    <a:pt x="1" y="6"/>
                  </a:cubicBezTo>
                  <a:cubicBezTo>
                    <a:pt x="1" y="6"/>
                    <a:pt x="1" y="6"/>
                    <a:pt x="0" y="6"/>
                  </a:cubicBezTo>
                  <a:cubicBezTo>
                    <a:pt x="0" y="6"/>
                    <a:pt x="0" y="6"/>
                    <a:pt x="0" y="6"/>
                  </a:cubicBezTo>
                  <a:cubicBezTo>
                    <a:pt x="0" y="6"/>
                    <a:pt x="0" y="6"/>
                    <a:pt x="0" y="5"/>
                  </a:cubicBezTo>
                  <a:cubicBezTo>
                    <a:pt x="0" y="5"/>
                    <a:pt x="0" y="5"/>
                    <a:pt x="0" y="5"/>
                  </a:cubicBezTo>
                  <a:cubicBezTo>
                    <a:pt x="1" y="5"/>
                    <a:pt x="1" y="5"/>
                    <a:pt x="1" y="5"/>
                  </a:cubicBezTo>
                  <a:cubicBezTo>
                    <a:pt x="1"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1" name="Freeform 74"/>
            <p:cNvSpPr>
              <a:spLocks/>
            </p:cNvSpPr>
            <p:nvPr/>
          </p:nvSpPr>
          <p:spPr bwMode="auto">
            <a:xfrm>
              <a:off x="2539" y="1543"/>
              <a:ext cx="12" cy="30"/>
            </a:xfrm>
            <a:custGeom>
              <a:avLst/>
              <a:gdLst>
                <a:gd name="T0" fmla="*/ 12 w 12"/>
                <a:gd name="T1" fmla="*/ 0 h 30"/>
                <a:gd name="T2" fmla="*/ 3 w 12"/>
                <a:gd name="T3" fmla="*/ 30 h 30"/>
                <a:gd name="T4" fmla="*/ 0 w 12"/>
                <a:gd name="T5" fmla="*/ 30 h 30"/>
                <a:gd name="T6" fmla="*/ 9 w 12"/>
                <a:gd name="T7" fmla="*/ 0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3" y="30"/>
                  </a:lnTo>
                  <a:lnTo>
                    <a:pt x="0" y="30"/>
                  </a:lnTo>
                  <a:lnTo>
                    <a:pt x="9"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2" name="Freeform 75"/>
            <p:cNvSpPr>
              <a:spLocks/>
            </p:cNvSpPr>
            <p:nvPr/>
          </p:nvSpPr>
          <p:spPr bwMode="auto">
            <a:xfrm>
              <a:off x="2560" y="1540"/>
              <a:ext cx="8" cy="30"/>
            </a:xfrm>
            <a:custGeom>
              <a:avLst/>
              <a:gdLst>
                <a:gd name="T0" fmla="*/ 8 w 8"/>
                <a:gd name="T1" fmla="*/ 0 h 30"/>
                <a:gd name="T2" fmla="*/ 3 w 8"/>
                <a:gd name="T3" fmla="*/ 30 h 30"/>
                <a:gd name="T4" fmla="*/ 0 w 8"/>
                <a:gd name="T5" fmla="*/ 30 h 30"/>
                <a:gd name="T6" fmla="*/ 6 w 8"/>
                <a:gd name="T7" fmla="*/ 0 h 30"/>
                <a:gd name="T8" fmla="*/ 8 w 8"/>
                <a:gd name="T9" fmla="*/ 0 h 30"/>
              </a:gdLst>
              <a:ahLst/>
              <a:cxnLst>
                <a:cxn ang="0">
                  <a:pos x="T0" y="T1"/>
                </a:cxn>
                <a:cxn ang="0">
                  <a:pos x="T2" y="T3"/>
                </a:cxn>
                <a:cxn ang="0">
                  <a:pos x="T4" y="T5"/>
                </a:cxn>
                <a:cxn ang="0">
                  <a:pos x="T6" y="T7"/>
                </a:cxn>
                <a:cxn ang="0">
                  <a:pos x="T8" y="T9"/>
                </a:cxn>
              </a:cxnLst>
              <a:rect l="0" t="0" r="r" b="b"/>
              <a:pathLst>
                <a:path w="8" h="30">
                  <a:moveTo>
                    <a:pt x="8" y="0"/>
                  </a:moveTo>
                  <a:lnTo>
                    <a:pt x="3" y="30"/>
                  </a:lnTo>
                  <a:lnTo>
                    <a:pt x="0" y="30"/>
                  </a:lnTo>
                  <a:lnTo>
                    <a:pt x="6"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3" name="Freeform 76"/>
            <p:cNvSpPr>
              <a:spLocks/>
            </p:cNvSpPr>
            <p:nvPr/>
          </p:nvSpPr>
          <p:spPr bwMode="auto">
            <a:xfrm>
              <a:off x="2574" y="1543"/>
              <a:ext cx="18" cy="18"/>
            </a:xfrm>
            <a:custGeom>
              <a:avLst/>
              <a:gdLst>
                <a:gd name="T0" fmla="*/ 18 w 18"/>
                <a:gd name="T1" fmla="*/ 0 h 18"/>
                <a:gd name="T2" fmla="*/ 18 w 18"/>
                <a:gd name="T3" fmla="*/ 18 h 18"/>
                <a:gd name="T4" fmla="*/ 15 w 18"/>
                <a:gd name="T5" fmla="*/ 18 h 18"/>
                <a:gd name="T6" fmla="*/ 12 w 18"/>
                <a:gd name="T7" fmla="*/ 12 h 18"/>
                <a:gd name="T8" fmla="*/ 9 w 18"/>
                <a:gd name="T9" fmla="*/ 9 h 18"/>
                <a:gd name="T10" fmla="*/ 9 w 18"/>
                <a:gd name="T11" fmla="*/ 12 h 18"/>
                <a:gd name="T12" fmla="*/ 9 w 18"/>
                <a:gd name="T13" fmla="*/ 18 h 18"/>
                <a:gd name="T14" fmla="*/ 6 w 18"/>
                <a:gd name="T15" fmla="*/ 18 h 18"/>
                <a:gd name="T16" fmla="*/ 0 w 18"/>
                <a:gd name="T17" fmla="*/ 3 h 18"/>
                <a:gd name="T18" fmla="*/ 3 w 18"/>
                <a:gd name="T19" fmla="*/ 3 h 18"/>
                <a:gd name="T20" fmla="*/ 6 w 18"/>
                <a:gd name="T21" fmla="*/ 12 h 18"/>
                <a:gd name="T22" fmla="*/ 6 w 18"/>
                <a:gd name="T23" fmla="*/ 15 h 18"/>
                <a:gd name="T24" fmla="*/ 6 w 18"/>
                <a:gd name="T25" fmla="*/ 12 h 18"/>
                <a:gd name="T26" fmla="*/ 9 w 18"/>
                <a:gd name="T27" fmla="*/ 6 h 18"/>
                <a:gd name="T28" fmla="*/ 9 w 18"/>
                <a:gd name="T29" fmla="*/ 6 h 18"/>
                <a:gd name="T30" fmla="*/ 15 w 18"/>
                <a:gd name="T31" fmla="*/ 12 h 18"/>
                <a:gd name="T32" fmla="*/ 15 w 18"/>
                <a:gd name="T33" fmla="*/ 15 h 18"/>
                <a:gd name="T34" fmla="*/ 15 w 18"/>
                <a:gd name="T35" fmla="*/ 12 h 18"/>
                <a:gd name="T36" fmla="*/ 15 w 18"/>
                <a:gd name="T37" fmla="*/ 0 h 18"/>
                <a:gd name="T38" fmla="*/ 18 w 18"/>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18">
                  <a:moveTo>
                    <a:pt x="18" y="0"/>
                  </a:moveTo>
                  <a:lnTo>
                    <a:pt x="18" y="18"/>
                  </a:lnTo>
                  <a:lnTo>
                    <a:pt x="15" y="18"/>
                  </a:lnTo>
                  <a:lnTo>
                    <a:pt x="12" y="12"/>
                  </a:lnTo>
                  <a:lnTo>
                    <a:pt x="9" y="9"/>
                  </a:lnTo>
                  <a:lnTo>
                    <a:pt x="9" y="12"/>
                  </a:lnTo>
                  <a:lnTo>
                    <a:pt x="9" y="18"/>
                  </a:lnTo>
                  <a:lnTo>
                    <a:pt x="6" y="18"/>
                  </a:lnTo>
                  <a:lnTo>
                    <a:pt x="0" y="3"/>
                  </a:lnTo>
                  <a:lnTo>
                    <a:pt x="3" y="3"/>
                  </a:lnTo>
                  <a:lnTo>
                    <a:pt x="6" y="12"/>
                  </a:lnTo>
                  <a:lnTo>
                    <a:pt x="6" y="15"/>
                  </a:lnTo>
                  <a:lnTo>
                    <a:pt x="6" y="12"/>
                  </a:lnTo>
                  <a:lnTo>
                    <a:pt x="9" y="6"/>
                  </a:lnTo>
                  <a:lnTo>
                    <a:pt x="9" y="6"/>
                  </a:lnTo>
                  <a:lnTo>
                    <a:pt x="15" y="12"/>
                  </a:lnTo>
                  <a:lnTo>
                    <a:pt x="15" y="15"/>
                  </a:lnTo>
                  <a:lnTo>
                    <a:pt x="15" y="12"/>
                  </a:lnTo>
                  <a:lnTo>
                    <a:pt x="15" y="0"/>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4" name="Freeform 77"/>
            <p:cNvSpPr>
              <a:spLocks/>
            </p:cNvSpPr>
            <p:nvPr/>
          </p:nvSpPr>
          <p:spPr bwMode="auto">
            <a:xfrm>
              <a:off x="2592" y="1540"/>
              <a:ext cx="21" cy="18"/>
            </a:xfrm>
            <a:custGeom>
              <a:avLst/>
              <a:gdLst>
                <a:gd name="T0" fmla="*/ 18 w 21"/>
                <a:gd name="T1" fmla="*/ 0 h 18"/>
                <a:gd name="T2" fmla="*/ 21 w 21"/>
                <a:gd name="T3" fmla="*/ 15 h 18"/>
                <a:gd name="T4" fmla="*/ 15 w 21"/>
                <a:gd name="T5" fmla="*/ 18 h 18"/>
                <a:gd name="T6" fmla="*/ 12 w 21"/>
                <a:gd name="T7" fmla="*/ 9 h 18"/>
                <a:gd name="T8" fmla="*/ 12 w 21"/>
                <a:gd name="T9" fmla="*/ 9 h 18"/>
                <a:gd name="T10" fmla="*/ 12 w 21"/>
                <a:gd name="T11" fmla="*/ 12 h 18"/>
                <a:gd name="T12" fmla="*/ 9 w 21"/>
                <a:gd name="T13" fmla="*/ 18 h 18"/>
                <a:gd name="T14" fmla="*/ 6 w 21"/>
                <a:gd name="T15" fmla="*/ 18 h 18"/>
                <a:gd name="T16" fmla="*/ 0 w 21"/>
                <a:gd name="T17" fmla="*/ 3 h 18"/>
                <a:gd name="T18" fmla="*/ 3 w 21"/>
                <a:gd name="T19" fmla="*/ 0 h 18"/>
                <a:gd name="T20" fmla="*/ 6 w 21"/>
                <a:gd name="T21" fmla="*/ 12 h 18"/>
                <a:gd name="T22" fmla="*/ 9 w 21"/>
                <a:gd name="T23" fmla="*/ 15 h 18"/>
                <a:gd name="T24" fmla="*/ 9 w 21"/>
                <a:gd name="T25" fmla="*/ 12 h 18"/>
                <a:gd name="T26" fmla="*/ 9 w 21"/>
                <a:gd name="T27" fmla="*/ 6 h 18"/>
                <a:gd name="T28" fmla="*/ 12 w 21"/>
                <a:gd name="T29" fmla="*/ 3 h 18"/>
                <a:gd name="T30" fmla="*/ 15 w 21"/>
                <a:gd name="T31" fmla="*/ 12 h 18"/>
                <a:gd name="T32" fmla="*/ 18 w 21"/>
                <a:gd name="T33" fmla="*/ 15 h 18"/>
                <a:gd name="T34" fmla="*/ 18 w 21"/>
                <a:gd name="T35" fmla="*/ 12 h 18"/>
                <a:gd name="T36" fmla="*/ 15 w 21"/>
                <a:gd name="T37" fmla="*/ 0 h 18"/>
                <a:gd name="T38" fmla="*/ 18 w 21"/>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18">
                  <a:moveTo>
                    <a:pt x="18" y="0"/>
                  </a:moveTo>
                  <a:lnTo>
                    <a:pt x="21" y="15"/>
                  </a:lnTo>
                  <a:lnTo>
                    <a:pt x="15" y="18"/>
                  </a:lnTo>
                  <a:lnTo>
                    <a:pt x="12" y="9"/>
                  </a:lnTo>
                  <a:lnTo>
                    <a:pt x="12" y="9"/>
                  </a:lnTo>
                  <a:lnTo>
                    <a:pt x="12" y="12"/>
                  </a:lnTo>
                  <a:lnTo>
                    <a:pt x="9" y="18"/>
                  </a:lnTo>
                  <a:lnTo>
                    <a:pt x="6" y="18"/>
                  </a:lnTo>
                  <a:lnTo>
                    <a:pt x="0" y="3"/>
                  </a:lnTo>
                  <a:lnTo>
                    <a:pt x="3" y="0"/>
                  </a:lnTo>
                  <a:lnTo>
                    <a:pt x="6" y="12"/>
                  </a:lnTo>
                  <a:lnTo>
                    <a:pt x="9" y="15"/>
                  </a:lnTo>
                  <a:lnTo>
                    <a:pt x="9" y="12"/>
                  </a:lnTo>
                  <a:lnTo>
                    <a:pt x="9" y="6"/>
                  </a:lnTo>
                  <a:lnTo>
                    <a:pt x="12" y="3"/>
                  </a:lnTo>
                  <a:lnTo>
                    <a:pt x="15" y="12"/>
                  </a:lnTo>
                  <a:lnTo>
                    <a:pt x="18" y="15"/>
                  </a:lnTo>
                  <a:lnTo>
                    <a:pt x="18" y="12"/>
                  </a:lnTo>
                  <a:lnTo>
                    <a:pt x="15" y="0"/>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5" name="Freeform 78"/>
            <p:cNvSpPr>
              <a:spLocks/>
            </p:cNvSpPr>
            <p:nvPr/>
          </p:nvSpPr>
          <p:spPr bwMode="auto">
            <a:xfrm>
              <a:off x="2613" y="1534"/>
              <a:ext cx="18" cy="21"/>
            </a:xfrm>
            <a:custGeom>
              <a:avLst/>
              <a:gdLst>
                <a:gd name="T0" fmla="*/ 18 w 18"/>
                <a:gd name="T1" fmla="*/ 0 h 21"/>
                <a:gd name="T2" fmla="*/ 18 w 18"/>
                <a:gd name="T3" fmla="*/ 18 h 21"/>
                <a:gd name="T4" fmla="*/ 15 w 18"/>
                <a:gd name="T5" fmla="*/ 21 h 21"/>
                <a:gd name="T6" fmla="*/ 12 w 18"/>
                <a:gd name="T7" fmla="*/ 12 h 21"/>
                <a:gd name="T8" fmla="*/ 9 w 18"/>
                <a:gd name="T9" fmla="*/ 12 h 21"/>
                <a:gd name="T10" fmla="*/ 9 w 18"/>
                <a:gd name="T11" fmla="*/ 12 h 21"/>
                <a:gd name="T12" fmla="*/ 9 w 18"/>
                <a:gd name="T13" fmla="*/ 21 h 21"/>
                <a:gd name="T14" fmla="*/ 6 w 18"/>
                <a:gd name="T15" fmla="*/ 21 h 21"/>
                <a:gd name="T16" fmla="*/ 0 w 18"/>
                <a:gd name="T17" fmla="*/ 3 h 21"/>
                <a:gd name="T18" fmla="*/ 3 w 18"/>
                <a:gd name="T19" fmla="*/ 3 h 21"/>
                <a:gd name="T20" fmla="*/ 6 w 18"/>
                <a:gd name="T21" fmla="*/ 15 h 21"/>
                <a:gd name="T22" fmla="*/ 6 w 18"/>
                <a:gd name="T23" fmla="*/ 18 h 21"/>
                <a:gd name="T24" fmla="*/ 6 w 18"/>
                <a:gd name="T25" fmla="*/ 15 h 21"/>
                <a:gd name="T26" fmla="*/ 9 w 18"/>
                <a:gd name="T27" fmla="*/ 6 h 21"/>
                <a:gd name="T28" fmla="*/ 9 w 18"/>
                <a:gd name="T29" fmla="*/ 6 h 21"/>
                <a:gd name="T30" fmla="*/ 15 w 18"/>
                <a:gd name="T31" fmla="*/ 15 h 21"/>
                <a:gd name="T32" fmla="*/ 15 w 18"/>
                <a:gd name="T33" fmla="*/ 15 h 21"/>
                <a:gd name="T34" fmla="*/ 15 w 18"/>
                <a:gd name="T35" fmla="*/ 15 h 21"/>
                <a:gd name="T36" fmla="*/ 15 w 18"/>
                <a:gd name="T37" fmla="*/ 3 h 21"/>
                <a:gd name="T38" fmla="*/ 18 w 18"/>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8" y="0"/>
                  </a:moveTo>
                  <a:lnTo>
                    <a:pt x="18" y="18"/>
                  </a:lnTo>
                  <a:lnTo>
                    <a:pt x="15" y="21"/>
                  </a:lnTo>
                  <a:lnTo>
                    <a:pt x="12" y="12"/>
                  </a:lnTo>
                  <a:lnTo>
                    <a:pt x="9" y="12"/>
                  </a:lnTo>
                  <a:lnTo>
                    <a:pt x="9" y="12"/>
                  </a:lnTo>
                  <a:lnTo>
                    <a:pt x="9" y="21"/>
                  </a:lnTo>
                  <a:lnTo>
                    <a:pt x="6" y="21"/>
                  </a:lnTo>
                  <a:lnTo>
                    <a:pt x="0" y="3"/>
                  </a:lnTo>
                  <a:lnTo>
                    <a:pt x="3" y="3"/>
                  </a:lnTo>
                  <a:lnTo>
                    <a:pt x="6" y="15"/>
                  </a:lnTo>
                  <a:lnTo>
                    <a:pt x="6" y="18"/>
                  </a:lnTo>
                  <a:lnTo>
                    <a:pt x="6" y="15"/>
                  </a:lnTo>
                  <a:lnTo>
                    <a:pt x="9" y="6"/>
                  </a:lnTo>
                  <a:lnTo>
                    <a:pt x="9" y="6"/>
                  </a:lnTo>
                  <a:lnTo>
                    <a:pt x="15" y="15"/>
                  </a:lnTo>
                  <a:lnTo>
                    <a:pt x="15" y="15"/>
                  </a:lnTo>
                  <a:lnTo>
                    <a:pt x="15" y="15"/>
                  </a:lnTo>
                  <a:lnTo>
                    <a:pt x="15" y="3"/>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6" name="Freeform 79"/>
            <p:cNvSpPr>
              <a:spLocks/>
            </p:cNvSpPr>
            <p:nvPr/>
          </p:nvSpPr>
          <p:spPr bwMode="auto">
            <a:xfrm>
              <a:off x="2640" y="1546"/>
              <a:ext cx="6" cy="6"/>
            </a:xfrm>
            <a:custGeom>
              <a:avLst/>
              <a:gdLst>
                <a:gd name="T0" fmla="*/ 1 w 2"/>
                <a:gd name="T1" fmla="*/ 0 h 2"/>
                <a:gd name="T2" fmla="*/ 1 w 2"/>
                <a:gd name="T3" fmla="*/ 0 h 2"/>
                <a:gd name="T4" fmla="*/ 2 w 2"/>
                <a:gd name="T5" fmla="*/ 0 h 2"/>
                <a:gd name="T6" fmla="*/ 2 w 2"/>
                <a:gd name="T7" fmla="*/ 0 h 2"/>
                <a:gd name="T8" fmla="*/ 2 w 2"/>
                <a:gd name="T9" fmla="*/ 1 h 2"/>
                <a:gd name="T10" fmla="*/ 2 w 2"/>
                <a:gd name="T11" fmla="*/ 1 h 2"/>
                <a:gd name="T12" fmla="*/ 2 w 2"/>
                <a:gd name="T13" fmla="*/ 1 h 2"/>
                <a:gd name="T14" fmla="*/ 2 w 2"/>
                <a:gd name="T15" fmla="*/ 2 h 2"/>
                <a:gd name="T16" fmla="*/ 1 w 2"/>
                <a:gd name="T17" fmla="*/ 2 h 2"/>
                <a:gd name="T18" fmla="*/ 1 w 2"/>
                <a:gd name="T19" fmla="*/ 2 h 2"/>
                <a:gd name="T20" fmla="*/ 1 w 2"/>
                <a:gd name="T21" fmla="*/ 2 h 2"/>
                <a:gd name="T22" fmla="*/ 0 w 2"/>
                <a:gd name="T23" fmla="*/ 1 h 2"/>
                <a:gd name="T24" fmla="*/ 0 w 2"/>
                <a:gd name="T25" fmla="*/ 1 h 2"/>
                <a:gd name="T26" fmla="*/ 0 w 2"/>
                <a:gd name="T27" fmla="*/ 1 h 2"/>
                <a:gd name="T28" fmla="*/ 0 w 2"/>
                <a:gd name="T29" fmla="*/ 0 h 2"/>
                <a:gd name="T30" fmla="*/ 1 w 2"/>
                <a:gd name="T31" fmla="*/ 0 h 2"/>
                <a:gd name="T32" fmla="*/ 1 w 2"/>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1" y="0"/>
                  </a:moveTo>
                  <a:cubicBezTo>
                    <a:pt x="1" y="0"/>
                    <a:pt x="1" y="0"/>
                    <a:pt x="1" y="0"/>
                  </a:cubicBezTo>
                  <a:cubicBezTo>
                    <a:pt x="1" y="0"/>
                    <a:pt x="2" y="0"/>
                    <a:pt x="2" y="0"/>
                  </a:cubicBezTo>
                  <a:cubicBezTo>
                    <a:pt x="2" y="0"/>
                    <a:pt x="2" y="0"/>
                    <a:pt x="2" y="0"/>
                  </a:cubicBezTo>
                  <a:cubicBezTo>
                    <a:pt x="2" y="0"/>
                    <a:pt x="2" y="0"/>
                    <a:pt x="2" y="1"/>
                  </a:cubicBezTo>
                  <a:cubicBezTo>
                    <a:pt x="2" y="1"/>
                    <a:pt x="2" y="1"/>
                    <a:pt x="2" y="1"/>
                  </a:cubicBezTo>
                  <a:cubicBezTo>
                    <a:pt x="2" y="1"/>
                    <a:pt x="2" y="1"/>
                    <a:pt x="2" y="1"/>
                  </a:cubicBezTo>
                  <a:cubicBezTo>
                    <a:pt x="2" y="1"/>
                    <a:pt x="2" y="1"/>
                    <a:pt x="2" y="2"/>
                  </a:cubicBezTo>
                  <a:cubicBezTo>
                    <a:pt x="2" y="2"/>
                    <a:pt x="1" y="2"/>
                    <a:pt x="1" y="2"/>
                  </a:cubicBezTo>
                  <a:cubicBezTo>
                    <a:pt x="1" y="2"/>
                    <a:pt x="1" y="2"/>
                    <a:pt x="1" y="2"/>
                  </a:cubicBezTo>
                  <a:cubicBezTo>
                    <a:pt x="1" y="2"/>
                    <a:pt x="1" y="2"/>
                    <a:pt x="1" y="2"/>
                  </a:cubicBezTo>
                  <a:cubicBezTo>
                    <a:pt x="0" y="1"/>
                    <a:pt x="0" y="1"/>
                    <a:pt x="0" y="1"/>
                  </a:cubicBezTo>
                  <a:cubicBezTo>
                    <a:pt x="0" y="1"/>
                    <a:pt x="0" y="1"/>
                    <a:pt x="0" y="1"/>
                  </a:cubicBezTo>
                  <a:cubicBezTo>
                    <a:pt x="0" y="1"/>
                    <a:pt x="0" y="1"/>
                    <a:pt x="0" y="1"/>
                  </a:cubicBezTo>
                  <a:cubicBezTo>
                    <a:pt x="0" y="0"/>
                    <a:pt x="0" y="0"/>
                    <a:pt x="0" y="0"/>
                  </a:cubicBezTo>
                  <a:cubicBezTo>
                    <a:pt x="0"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7" name="Freeform 80"/>
            <p:cNvSpPr>
              <a:spLocks noEditPoints="1"/>
            </p:cNvSpPr>
            <p:nvPr/>
          </p:nvSpPr>
          <p:spPr bwMode="auto">
            <a:xfrm>
              <a:off x="2652" y="1524"/>
              <a:ext cx="18" cy="25"/>
            </a:xfrm>
            <a:custGeom>
              <a:avLst/>
              <a:gdLst>
                <a:gd name="T0" fmla="*/ 6 w 6"/>
                <a:gd name="T1" fmla="*/ 4 h 8"/>
                <a:gd name="T2" fmla="*/ 6 w 6"/>
                <a:gd name="T3" fmla="*/ 5 h 8"/>
                <a:gd name="T4" fmla="*/ 6 w 6"/>
                <a:gd name="T5" fmla="*/ 6 h 8"/>
                <a:gd name="T6" fmla="*/ 5 w 6"/>
                <a:gd name="T7" fmla="*/ 7 h 8"/>
                <a:gd name="T8" fmla="*/ 4 w 6"/>
                <a:gd name="T9" fmla="*/ 8 h 8"/>
                <a:gd name="T10" fmla="*/ 3 w 6"/>
                <a:gd name="T11" fmla="*/ 8 h 8"/>
                <a:gd name="T12" fmla="*/ 1 w 6"/>
                <a:gd name="T13" fmla="*/ 8 h 8"/>
                <a:gd name="T14" fmla="*/ 0 w 6"/>
                <a:gd name="T15" fmla="*/ 0 h 8"/>
                <a:gd name="T16" fmla="*/ 1 w 6"/>
                <a:gd name="T17" fmla="*/ 0 h 8"/>
                <a:gd name="T18" fmla="*/ 1 w 6"/>
                <a:gd name="T19" fmla="*/ 2 h 8"/>
                <a:gd name="T20" fmla="*/ 2 w 6"/>
                <a:gd name="T21" fmla="*/ 3 h 8"/>
                <a:gd name="T22" fmla="*/ 2 w 6"/>
                <a:gd name="T23" fmla="*/ 2 h 8"/>
                <a:gd name="T24" fmla="*/ 3 w 6"/>
                <a:gd name="T25" fmla="*/ 1 h 8"/>
                <a:gd name="T26" fmla="*/ 4 w 6"/>
                <a:gd name="T27" fmla="*/ 1 h 8"/>
                <a:gd name="T28" fmla="*/ 5 w 6"/>
                <a:gd name="T29" fmla="*/ 2 h 8"/>
                <a:gd name="T30" fmla="*/ 6 w 6"/>
                <a:gd name="T31" fmla="*/ 3 h 8"/>
                <a:gd name="T32" fmla="*/ 6 w 6"/>
                <a:gd name="T33" fmla="*/ 4 h 8"/>
                <a:gd name="T34" fmla="*/ 5 w 6"/>
                <a:gd name="T35" fmla="*/ 4 h 8"/>
                <a:gd name="T36" fmla="*/ 5 w 6"/>
                <a:gd name="T37" fmla="*/ 3 h 8"/>
                <a:gd name="T38" fmla="*/ 4 w 6"/>
                <a:gd name="T39" fmla="*/ 3 h 8"/>
                <a:gd name="T40" fmla="*/ 4 w 6"/>
                <a:gd name="T41" fmla="*/ 2 h 8"/>
                <a:gd name="T42" fmla="*/ 3 w 6"/>
                <a:gd name="T43" fmla="*/ 2 h 8"/>
                <a:gd name="T44" fmla="*/ 3 w 6"/>
                <a:gd name="T45" fmla="*/ 2 h 8"/>
                <a:gd name="T46" fmla="*/ 3 w 6"/>
                <a:gd name="T47" fmla="*/ 3 h 8"/>
                <a:gd name="T48" fmla="*/ 2 w 6"/>
                <a:gd name="T49" fmla="*/ 3 h 8"/>
                <a:gd name="T50" fmla="*/ 2 w 6"/>
                <a:gd name="T51" fmla="*/ 4 h 8"/>
                <a:gd name="T52" fmla="*/ 2 w 6"/>
                <a:gd name="T53" fmla="*/ 7 h 8"/>
                <a:gd name="T54" fmla="*/ 3 w 6"/>
                <a:gd name="T55" fmla="*/ 7 h 8"/>
                <a:gd name="T56" fmla="*/ 4 w 6"/>
                <a:gd name="T57" fmla="*/ 7 h 8"/>
                <a:gd name="T58" fmla="*/ 4 w 6"/>
                <a:gd name="T59" fmla="*/ 7 h 8"/>
                <a:gd name="T60" fmla="*/ 5 w 6"/>
                <a:gd name="T61" fmla="*/ 6 h 8"/>
                <a:gd name="T62" fmla="*/ 5 w 6"/>
                <a:gd name="T63" fmla="*/ 5 h 8"/>
                <a:gd name="T64" fmla="*/ 5 w 6"/>
                <a:gd name="T6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8">
                  <a:moveTo>
                    <a:pt x="6" y="4"/>
                  </a:moveTo>
                  <a:cubicBezTo>
                    <a:pt x="6" y="4"/>
                    <a:pt x="6" y="5"/>
                    <a:pt x="6" y="5"/>
                  </a:cubicBezTo>
                  <a:cubicBezTo>
                    <a:pt x="6" y="6"/>
                    <a:pt x="6" y="6"/>
                    <a:pt x="6" y="6"/>
                  </a:cubicBezTo>
                  <a:cubicBezTo>
                    <a:pt x="5" y="7"/>
                    <a:pt x="5" y="7"/>
                    <a:pt x="5" y="7"/>
                  </a:cubicBezTo>
                  <a:cubicBezTo>
                    <a:pt x="4" y="7"/>
                    <a:pt x="4" y="7"/>
                    <a:pt x="4" y="8"/>
                  </a:cubicBezTo>
                  <a:cubicBezTo>
                    <a:pt x="3" y="8"/>
                    <a:pt x="3" y="8"/>
                    <a:pt x="3" y="8"/>
                  </a:cubicBezTo>
                  <a:cubicBezTo>
                    <a:pt x="2" y="8"/>
                    <a:pt x="2" y="8"/>
                    <a:pt x="1" y="8"/>
                  </a:cubicBezTo>
                  <a:cubicBezTo>
                    <a:pt x="0" y="0"/>
                    <a:pt x="0" y="0"/>
                    <a:pt x="0" y="0"/>
                  </a:cubicBezTo>
                  <a:cubicBezTo>
                    <a:pt x="1" y="0"/>
                    <a:pt x="1" y="0"/>
                    <a:pt x="1" y="0"/>
                  </a:cubicBezTo>
                  <a:cubicBezTo>
                    <a:pt x="1" y="2"/>
                    <a:pt x="1" y="2"/>
                    <a:pt x="1" y="2"/>
                  </a:cubicBezTo>
                  <a:cubicBezTo>
                    <a:pt x="2" y="3"/>
                    <a:pt x="2" y="3"/>
                    <a:pt x="2" y="3"/>
                  </a:cubicBezTo>
                  <a:cubicBezTo>
                    <a:pt x="2" y="2"/>
                    <a:pt x="2" y="2"/>
                    <a:pt x="2" y="2"/>
                  </a:cubicBezTo>
                  <a:cubicBezTo>
                    <a:pt x="3" y="2"/>
                    <a:pt x="3" y="2"/>
                    <a:pt x="3" y="1"/>
                  </a:cubicBezTo>
                  <a:cubicBezTo>
                    <a:pt x="4" y="1"/>
                    <a:pt x="4" y="1"/>
                    <a:pt x="4" y="1"/>
                  </a:cubicBezTo>
                  <a:cubicBezTo>
                    <a:pt x="5" y="2"/>
                    <a:pt x="5" y="2"/>
                    <a:pt x="5" y="2"/>
                  </a:cubicBezTo>
                  <a:cubicBezTo>
                    <a:pt x="5" y="2"/>
                    <a:pt x="5" y="2"/>
                    <a:pt x="6" y="3"/>
                  </a:cubicBezTo>
                  <a:cubicBezTo>
                    <a:pt x="6" y="3"/>
                    <a:pt x="6" y="4"/>
                    <a:pt x="6" y="4"/>
                  </a:cubicBezTo>
                  <a:close/>
                  <a:moveTo>
                    <a:pt x="5" y="4"/>
                  </a:moveTo>
                  <a:cubicBezTo>
                    <a:pt x="5" y="4"/>
                    <a:pt x="5" y="4"/>
                    <a:pt x="5" y="3"/>
                  </a:cubicBezTo>
                  <a:cubicBezTo>
                    <a:pt x="5" y="3"/>
                    <a:pt x="5" y="3"/>
                    <a:pt x="4" y="3"/>
                  </a:cubicBezTo>
                  <a:cubicBezTo>
                    <a:pt x="4" y="3"/>
                    <a:pt x="4" y="2"/>
                    <a:pt x="4" y="2"/>
                  </a:cubicBezTo>
                  <a:cubicBezTo>
                    <a:pt x="4" y="2"/>
                    <a:pt x="4" y="2"/>
                    <a:pt x="3" y="2"/>
                  </a:cubicBezTo>
                  <a:cubicBezTo>
                    <a:pt x="3" y="2"/>
                    <a:pt x="3" y="2"/>
                    <a:pt x="3" y="2"/>
                  </a:cubicBezTo>
                  <a:cubicBezTo>
                    <a:pt x="3" y="3"/>
                    <a:pt x="3" y="3"/>
                    <a:pt x="3" y="3"/>
                  </a:cubicBezTo>
                  <a:cubicBezTo>
                    <a:pt x="3" y="3"/>
                    <a:pt x="2" y="3"/>
                    <a:pt x="2" y="3"/>
                  </a:cubicBezTo>
                  <a:cubicBezTo>
                    <a:pt x="2" y="3"/>
                    <a:pt x="2" y="4"/>
                    <a:pt x="2" y="4"/>
                  </a:cubicBezTo>
                  <a:cubicBezTo>
                    <a:pt x="2" y="7"/>
                    <a:pt x="2" y="7"/>
                    <a:pt x="2" y="7"/>
                  </a:cubicBezTo>
                  <a:cubicBezTo>
                    <a:pt x="3" y="7"/>
                    <a:pt x="3" y="7"/>
                    <a:pt x="3" y="7"/>
                  </a:cubicBezTo>
                  <a:cubicBezTo>
                    <a:pt x="3" y="7"/>
                    <a:pt x="3" y="7"/>
                    <a:pt x="4" y="7"/>
                  </a:cubicBezTo>
                  <a:cubicBezTo>
                    <a:pt x="4" y="7"/>
                    <a:pt x="4" y="7"/>
                    <a:pt x="4" y="7"/>
                  </a:cubicBezTo>
                  <a:cubicBezTo>
                    <a:pt x="4" y="6"/>
                    <a:pt x="5" y="6"/>
                    <a:pt x="5" y="6"/>
                  </a:cubicBezTo>
                  <a:cubicBezTo>
                    <a:pt x="5" y="6"/>
                    <a:pt x="5" y="6"/>
                    <a:pt x="5" y="5"/>
                  </a:cubicBezTo>
                  <a:cubicBezTo>
                    <a:pt x="5" y="5"/>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8" name="Freeform 81"/>
            <p:cNvSpPr>
              <a:spLocks noEditPoints="1"/>
            </p:cNvSpPr>
            <p:nvPr/>
          </p:nvSpPr>
          <p:spPr bwMode="auto">
            <a:xfrm>
              <a:off x="2673" y="1518"/>
              <a:ext cx="18" cy="28"/>
            </a:xfrm>
            <a:custGeom>
              <a:avLst/>
              <a:gdLst>
                <a:gd name="T0" fmla="*/ 2 w 6"/>
                <a:gd name="T1" fmla="*/ 3 h 9"/>
                <a:gd name="T2" fmla="*/ 0 w 6"/>
                <a:gd name="T3" fmla="*/ 4 h 9"/>
                <a:gd name="T4" fmla="*/ 0 w 6"/>
                <a:gd name="T5" fmla="*/ 3 h 9"/>
                <a:gd name="T6" fmla="*/ 3 w 6"/>
                <a:gd name="T7" fmla="*/ 2 h 9"/>
                <a:gd name="T8" fmla="*/ 4 w 6"/>
                <a:gd name="T9" fmla="*/ 7 h 9"/>
                <a:gd name="T10" fmla="*/ 6 w 6"/>
                <a:gd name="T11" fmla="*/ 7 h 9"/>
                <a:gd name="T12" fmla="*/ 6 w 6"/>
                <a:gd name="T13" fmla="*/ 8 h 9"/>
                <a:gd name="T14" fmla="*/ 1 w 6"/>
                <a:gd name="T15" fmla="*/ 9 h 9"/>
                <a:gd name="T16" fmla="*/ 1 w 6"/>
                <a:gd name="T17" fmla="*/ 8 h 9"/>
                <a:gd name="T18" fmla="*/ 3 w 6"/>
                <a:gd name="T19" fmla="*/ 8 h 9"/>
                <a:gd name="T20" fmla="*/ 2 w 6"/>
                <a:gd name="T21" fmla="*/ 3 h 9"/>
                <a:gd name="T22" fmla="*/ 2 w 6"/>
                <a:gd name="T23" fmla="*/ 0 h 9"/>
                <a:gd name="T24" fmla="*/ 2 w 6"/>
                <a:gd name="T25" fmla="*/ 0 h 9"/>
                <a:gd name="T26" fmla="*/ 3 w 6"/>
                <a:gd name="T27" fmla="*/ 0 h 9"/>
                <a:gd name="T28" fmla="*/ 3 w 6"/>
                <a:gd name="T29" fmla="*/ 0 h 9"/>
                <a:gd name="T30" fmla="*/ 3 w 6"/>
                <a:gd name="T31" fmla="*/ 1 h 9"/>
                <a:gd name="T32" fmla="*/ 3 w 6"/>
                <a:gd name="T33" fmla="*/ 1 h 9"/>
                <a:gd name="T34" fmla="*/ 3 w 6"/>
                <a:gd name="T35" fmla="*/ 1 h 9"/>
                <a:gd name="T36" fmla="*/ 2 w 6"/>
                <a:gd name="T37" fmla="*/ 2 h 9"/>
                <a:gd name="T38" fmla="*/ 2 w 6"/>
                <a:gd name="T39" fmla="*/ 2 h 9"/>
                <a:gd name="T40" fmla="*/ 2 w 6"/>
                <a:gd name="T41" fmla="*/ 2 h 9"/>
                <a:gd name="T42" fmla="*/ 2 w 6"/>
                <a:gd name="T43" fmla="*/ 2 h 9"/>
                <a:gd name="T44" fmla="*/ 1 w 6"/>
                <a:gd name="T45" fmla="*/ 1 h 9"/>
                <a:gd name="T46" fmla="*/ 1 w 6"/>
                <a:gd name="T47" fmla="*/ 1 h 9"/>
                <a:gd name="T48" fmla="*/ 1 w 6"/>
                <a:gd name="T49" fmla="*/ 1 h 9"/>
                <a:gd name="T50" fmla="*/ 1 w 6"/>
                <a:gd name="T51" fmla="*/ 0 h 9"/>
                <a:gd name="T52" fmla="*/ 2 w 6"/>
                <a:gd name="T53" fmla="*/ 0 h 9"/>
                <a:gd name="T54" fmla="*/ 2 w 6"/>
                <a:gd name="T5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9">
                  <a:moveTo>
                    <a:pt x="2" y="3"/>
                  </a:moveTo>
                  <a:cubicBezTo>
                    <a:pt x="0" y="4"/>
                    <a:pt x="0" y="4"/>
                    <a:pt x="0" y="4"/>
                  </a:cubicBezTo>
                  <a:cubicBezTo>
                    <a:pt x="0" y="3"/>
                    <a:pt x="0" y="3"/>
                    <a:pt x="0" y="3"/>
                  </a:cubicBezTo>
                  <a:cubicBezTo>
                    <a:pt x="3" y="2"/>
                    <a:pt x="3" y="2"/>
                    <a:pt x="3" y="2"/>
                  </a:cubicBezTo>
                  <a:cubicBezTo>
                    <a:pt x="4" y="7"/>
                    <a:pt x="4" y="7"/>
                    <a:pt x="4" y="7"/>
                  </a:cubicBezTo>
                  <a:cubicBezTo>
                    <a:pt x="6" y="7"/>
                    <a:pt x="6" y="7"/>
                    <a:pt x="6" y="7"/>
                  </a:cubicBezTo>
                  <a:cubicBezTo>
                    <a:pt x="6" y="8"/>
                    <a:pt x="6" y="8"/>
                    <a:pt x="6" y="8"/>
                  </a:cubicBezTo>
                  <a:cubicBezTo>
                    <a:pt x="1" y="9"/>
                    <a:pt x="1" y="9"/>
                    <a:pt x="1" y="9"/>
                  </a:cubicBezTo>
                  <a:cubicBezTo>
                    <a:pt x="1" y="8"/>
                    <a:pt x="1" y="8"/>
                    <a:pt x="1" y="8"/>
                  </a:cubicBezTo>
                  <a:cubicBezTo>
                    <a:pt x="3" y="8"/>
                    <a:pt x="3" y="8"/>
                    <a:pt x="3" y="8"/>
                  </a:cubicBezTo>
                  <a:lnTo>
                    <a:pt x="2" y="3"/>
                  </a:lnTo>
                  <a:close/>
                  <a:moveTo>
                    <a:pt x="2" y="0"/>
                  </a:moveTo>
                  <a:cubicBezTo>
                    <a:pt x="2" y="0"/>
                    <a:pt x="2" y="0"/>
                    <a:pt x="2" y="0"/>
                  </a:cubicBezTo>
                  <a:cubicBezTo>
                    <a:pt x="2" y="0"/>
                    <a:pt x="2" y="0"/>
                    <a:pt x="3" y="0"/>
                  </a:cubicBezTo>
                  <a:cubicBezTo>
                    <a:pt x="3" y="0"/>
                    <a:pt x="3" y="0"/>
                    <a:pt x="3" y="0"/>
                  </a:cubicBezTo>
                  <a:cubicBezTo>
                    <a:pt x="3" y="1"/>
                    <a:pt x="3" y="1"/>
                    <a:pt x="3" y="1"/>
                  </a:cubicBezTo>
                  <a:cubicBezTo>
                    <a:pt x="3" y="1"/>
                    <a:pt x="3" y="1"/>
                    <a:pt x="3" y="1"/>
                  </a:cubicBezTo>
                  <a:cubicBezTo>
                    <a:pt x="3" y="1"/>
                    <a:pt x="3" y="1"/>
                    <a:pt x="3" y="1"/>
                  </a:cubicBezTo>
                  <a:cubicBezTo>
                    <a:pt x="3" y="1"/>
                    <a:pt x="3" y="1"/>
                    <a:pt x="2" y="2"/>
                  </a:cubicBezTo>
                  <a:cubicBezTo>
                    <a:pt x="2" y="2"/>
                    <a:pt x="2" y="2"/>
                    <a:pt x="2" y="2"/>
                  </a:cubicBezTo>
                  <a:cubicBezTo>
                    <a:pt x="2" y="2"/>
                    <a:pt x="2" y="2"/>
                    <a:pt x="2" y="2"/>
                  </a:cubicBezTo>
                  <a:cubicBezTo>
                    <a:pt x="2" y="2"/>
                    <a:pt x="2" y="2"/>
                    <a:pt x="2" y="2"/>
                  </a:cubicBezTo>
                  <a:cubicBezTo>
                    <a:pt x="1" y="1"/>
                    <a:pt x="1" y="1"/>
                    <a:pt x="1" y="1"/>
                  </a:cubicBezTo>
                  <a:cubicBezTo>
                    <a:pt x="1" y="1"/>
                    <a:pt x="1" y="1"/>
                    <a:pt x="1" y="1"/>
                  </a:cubicBezTo>
                  <a:cubicBezTo>
                    <a:pt x="1" y="1"/>
                    <a:pt x="1" y="1"/>
                    <a:pt x="1" y="1"/>
                  </a:cubicBezTo>
                  <a:cubicBezTo>
                    <a:pt x="1" y="1"/>
                    <a:pt x="1" y="1"/>
                    <a:pt x="1" y="0"/>
                  </a:cubicBezTo>
                  <a:cubicBezTo>
                    <a:pt x="1"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9" name="Freeform 82"/>
            <p:cNvSpPr>
              <a:spLocks/>
            </p:cNvSpPr>
            <p:nvPr/>
          </p:nvSpPr>
          <p:spPr bwMode="auto">
            <a:xfrm>
              <a:off x="2694" y="1521"/>
              <a:ext cx="15" cy="22"/>
            </a:xfrm>
            <a:custGeom>
              <a:avLst/>
              <a:gdLst>
                <a:gd name="T0" fmla="*/ 0 w 5"/>
                <a:gd name="T1" fmla="*/ 1 h 7"/>
                <a:gd name="T2" fmla="*/ 0 w 5"/>
                <a:gd name="T3" fmla="*/ 1 h 7"/>
                <a:gd name="T4" fmla="*/ 1 w 5"/>
                <a:gd name="T5" fmla="*/ 2 h 7"/>
                <a:gd name="T6" fmla="*/ 1 w 5"/>
                <a:gd name="T7" fmla="*/ 1 h 7"/>
                <a:gd name="T8" fmla="*/ 1 w 5"/>
                <a:gd name="T9" fmla="*/ 1 h 7"/>
                <a:gd name="T10" fmla="*/ 2 w 5"/>
                <a:gd name="T11" fmla="*/ 0 h 7"/>
                <a:gd name="T12" fmla="*/ 2 w 5"/>
                <a:gd name="T13" fmla="*/ 0 h 7"/>
                <a:gd name="T14" fmla="*/ 4 w 5"/>
                <a:gd name="T15" fmla="*/ 0 h 7"/>
                <a:gd name="T16" fmla="*/ 5 w 5"/>
                <a:gd name="T17" fmla="*/ 2 h 7"/>
                <a:gd name="T18" fmla="*/ 5 w 5"/>
                <a:gd name="T19" fmla="*/ 6 h 7"/>
                <a:gd name="T20" fmla="*/ 4 w 5"/>
                <a:gd name="T21" fmla="*/ 6 h 7"/>
                <a:gd name="T22" fmla="*/ 4 w 5"/>
                <a:gd name="T23" fmla="*/ 2 h 7"/>
                <a:gd name="T24" fmla="*/ 3 w 5"/>
                <a:gd name="T25" fmla="*/ 1 h 7"/>
                <a:gd name="T26" fmla="*/ 2 w 5"/>
                <a:gd name="T27" fmla="*/ 1 h 7"/>
                <a:gd name="T28" fmla="*/ 2 w 5"/>
                <a:gd name="T29" fmla="*/ 1 h 7"/>
                <a:gd name="T30" fmla="*/ 2 w 5"/>
                <a:gd name="T31" fmla="*/ 1 h 7"/>
                <a:gd name="T32" fmla="*/ 1 w 5"/>
                <a:gd name="T33" fmla="*/ 2 h 7"/>
                <a:gd name="T34" fmla="*/ 1 w 5"/>
                <a:gd name="T35" fmla="*/ 3 h 7"/>
                <a:gd name="T36" fmla="*/ 2 w 5"/>
                <a:gd name="T37" fmla="*/ 6 h 7"/>
                <a:gd name="T38" fmla="*/ 1 w 5"/>
                <a:gd name="T39" fmla="*/ 7 h 7"/>
                <a:gd name="T40" fmla="*/ 0 w 5"/>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7">
                  <a:moveTo>
                    <a:pt x="0" y="1"/>
                  </a:moveTo>
                  <a:cubicBezTo>
                    <a:pt x="0" y="1"/>
                    <a:pt x="0" y="1"/>
                    <a:pt x="0" y="1"/>
                  </a:cubicBezTo>
                  <a:cubicBezTo>
                    <a:pt x="1" y="2"/>
                    <a:pt x="1" y="2"/>
                    <a:pt x="1" y="2"/>
                  </a:cubicBezTo>
                  <a:cubicBezTo>
                    <a:pt x="1" y="1"/>
                    <a:pt x="1" y="1"/>
                    <a:pt x="1" y="1"/>
                  </a:cubicBezTo>
                  <a:cubicBezTo>
                    <a:pt x="1" y="1"/>
                    <a:pt x="1" y="1"/>
                    <a:pt x="1" y="1"/>
                  </a:cubicBezTo>
                  <a:cubicBezTo>
                    <a:pt x="2" y="0"/>
                    <a:pt x="2" y="0"/>
                    <a:pt x="2" y="0"/>
                  </a:cubicBezTo>
                  <a:cubicBezTo>
                    <a:pt x="2" y="0"/>
                    <a:pt x="2" y="0"/>
                    <a:pt x="2" y="0"/>
                  </a:cubicBezTo>
                  <a:cubicBezTo>
                    <a:pt x="3" y="0"/>
                    <a:pt x="3" y="0"/>
                    <a:pt x="4" y="0"/>
                  </a:cubicBezTo>
                  <a:cubicBezTo>
                    <a:pt x="4" y="1"/>
                    <a:pt x="4" y="1"/>
                    <a:pt x="5" y="2"/>
                  </a:cubicBezTo>
                  <a:cubicBezTo>
                    <a:pt x="5" y="6"/>
                    <a:pt x="5" y="6"/>
                    <a:pt x="5" y="6"/>
                  </a:cubicBezTo>
                  <a:cubicBezTo>
                    <a:pt x="4" y="6"/>
                    <a:pt x="4" y="6"/>
                    <a:pt x="4" y="6"/>
                  </a:cubicBezTo>
                  <a:cubicBezTo>
                    <a:pt x="4" y="2"/>
                    <a:pt x="4" y="2"/>
                    <a:pt x="4" y="2"/>
                  </a:cubicBezTo>
                  <a:cubicBezTo>
                    <a:pt x="3" y="2"/>
                    <a:pt x="3" y="1"/>
                    <a:pt x="3" y="1"/>
                  </a:cubicBezTo>
                  <a:cubicBezTo>
                    <a:pt x="3" y="1"/>
                    <a:pt x="3" y="1"/>
                    <a:pt x="2" y="1"/>
                  </a:cubicBezTo>
                  <a:cubicBezTo>
                    <a:pt x="2" y="1"/>
                    <a:pt x="2" y="1"/>
                    <a:pt x="2" y="1"/>
                  </a:cubicBezTo>
                  <a:cubicBezTo>
                    <a:pt x="2" y="1"/>
                    <a:pt x="2" y="1"/>
                    <a:pt x="2" y="1"/>
                  </a:cubicBezTo>
                  <a:cubicBezTo>
                    <a:pt x="1" y="2"/>
                    <a:pt x="1" y="2"/>
                    <a:pt x="1" y="2"/>
                  </a:cubicBezTo>
                  <a:cubicBezTo>
                    <a:pt x="1" y="2"/>
                    <a:pt x="1" y="2"/>
                    <a:pt x="1" y="3"/>
                  </a:cubicBezTo>
                  <a:cubicBezTo>
                    <a:pt x="2" y="6"/>
                    <a:pt x="2" y="6"/>
                    <a:pt x="2" y="6"/>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0" name="Freeform 83"/>
            <p:cNvSpPr>
              <a:spLocks noEditPoints="1"/>
            </p:cNvSpPr>
            <p:nvPr/>
          </p:nvSpPr>
          <p:spPr bwMode="auto">
            <a:xfrm>
              <a:off x="2712" y="1518"/>
              <a:ext cx="18" cy="28"/>
            </a:xfrm>
            <a:custGeom>
              <a:avLst/>
              <a:gdLst>
                <a:gd name="T0" fmla="*/ 5 w 6"/>
                <a:gd name="T1" fmla="*/ 1 h 9"/>
                <a:gd name="T2" fmla="*/ 5 w 6"/>
                <a:gd name="T3" fmla="*/ 3 h 9"/>
                <a:gd name="T4" fmla="*/ 4 w 6"/>
                <a:gd name="T5" fmla="*/ 4 h 9"/>
                <a:gd name="T6" fmla="*/ 2 w 6"/>
                <a:gd name="T7" fmla="*/ 4 h 9"/>
                <a:gd name="T8" fmla="*/ 2 w 6"/>
                <a:gd name="T9" fmla="*/ 4 h 9"/>
                <a:gd name="T10" fmla="*/ 2 w 6"/>
                <a:gd name="T11" fmla="*/ 5 h 9"/>
                <a:gd name="T12" fmla="*/ 4 w 6"/>
                <a:gd name="T13" fmla="*/ 5 h 9"/>
                <a:gd name="T14" fmla="*/ 5 w 6"/>
                <a:gd name="T15" fmla="*/ 5 h 9"/>
                <a:gd name="T16" fmla="*/ 6 w 6"/>
                <a:gd name="T17" fmla="*/ 6 h 9"/>
                <a:gd name="T18" fmla="*/ 6 w 6"/>
                <a:gd name="T19" fmla="*/ 8 h 9"/>
                <a:gd name="T20" fmla="*/ 4 w 6"/>
                <a:gd name="T21" fmla="*/ 8 h 9"/>
                <a:gd name="T22" fmla="*/ 2 w 6"/>
                <a:gd name="T23" fmla="*/ 8 h 9"/>
                <a:gd name="T24" fmla="*/ 1 w 6"/>
                <a:gd name="T25" fmla="*/ 7 h 9"/>
                <a:gd name="T26" fmla="*/ 1 w 6"/>
                <a:gd name="T27" fmla="*/ 6 h 9"/>
                <a:gd name="T28" fmla="*/ 1 w 6"/>
                <a:gd name="T29" fmla="*/ 6 h 9"/>
                <a:gd name="T30" fmla="*/ 1 w 6"/>
                <a:gd name="T31" fmla="*/ 5 h 9"/>
                <a:gd name="T32" fmla="*/ 1 w 6"/>
                <a:gd name="T33" fmla="*/ 4 h 9"/>
                <a:gd name="T34" fmla="*/ 1 w 6"/>
                <a:gd name="T35" fmla="*/ 3 h 9"/>
                <a:gd name="T36" fmla="*/ 0 w 6"/>
                <a:gd name="T37" fmla="*/ 3 h 9"/>
                <a:gd name="T38" fmla="*/ 1 w 6"/>
                <a:gd name="T39" fmla="*/ 1 h 9"/>
                <a:gd name="T40" fmla="*/ 2 w 6"/>
                <a:gd name="T41" fmla="*/ 0 h 9"/>
                <a:gd name="T42" fmla="*/ 3 w 6"/>
                <a:gd name="T43" fmla="*/ 0 h 9"/>
                <a:gd name="T44" fmla="*/ 5 w 6"/>
                <a:gd name="T45" fmla="*/ 1 h 9"/>
                <a:gd name="T46" fmla="*/ 2 w 6"/>
                <a:gd name="T47" fmla="*/ 7 h 9"/>
                <a:gd name="T48" fmla="*/ 4 w 6"/>
                <a:gd name="T49" fmla="*/ 8 h 9"/>
                <a:gd name="T50" fmla="*/ 5 w 6"/>
                <a:gd name="T51" fmla="*/ 7 h 9"/>
                <a:gd name="T52" fmla="*/ 5 w 6"/>
                <a:gd name="T53" fmla="*/ 6 h 9"/>
                <a:gd name="T54" fmla="*/ 4 w 6"/>
                <a:gd name="T55" fmla="*/ 6 h 9"/>
                <a:gd name="T56" fmla="*/ 2 w 6"/>
                <a:gd name="T57" fmla="*/ 6 h 9"/>
                <a:gd name="T58" fmla="*/ 2 w 6"/>
                <a:gd name="T59" fmla="*/ 7 h 9"/>
                <a:gd name="T60" fmla="*/ 1 w 6"/>
                <a:gd name="T61" fmla="*/ 2 h 9"/>
                <a:gd name="T62" fmla="*/ 2 w 6"/>
                <a:gd name="T63" fmla="*/ 3 h 9"/>
                <a:gd name="T64" fmla="*/ 3 w 6"/>
                <a:gd name="T65" fmla="*/ 3 h 9"/>
                <a:gd name="T66" fmla="*/ 4 w 6"/>
                <a:gd name="T67" fmla="*/ 3 h 9"/>
                <a:gd name="T68" fmla="*/ 4 w 6"/>
                <a:gd name="T69" fmla="*/ 2 h 9"/>
                <a:gd name="T70" fmla="*/ 3 w 6"/>
                <a:gd name="T71" fmla="*/ 1 h 9"/>
                <a:gd name="T72" fmla="*/ 2 w 6"/>
                <a:gd name="T73" fmla="*/ 1 h 9"/>
                <a:gd name="T74" fmla="*/ 2 w 6"/>
                <a:gd name="T75" fmla="*/ 1 h 9"/>
                <a:gd name="T76" fmla="*/ 1 w 6"/>
                <a:gd name="T7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 h="9">
                  <a:moveTo>
                    <a:pt x="4" y="1"/>
                  </a:moveTo>
                  <a:cubicBezTo>
                    <a:pt x="4" y="1"/>
                    <a:pt x="5" y="1"/>
                    <a:pt x="5" y="1"/>
                  </a:cubicBezTo>
                  <a:cubicBezTo>
                    <a:pt x="5" y="1"/>
                    <a:pt x="5" y="2"/>
                    <a:pt x="5" y="2"/>
                  </a:cubicBezTo>
                  <a:cubicBezTo>
                    <a:pt x="5" y="2"/>
                    <a:pt x="5" y="2"/>
                    <a:pt x="5" y="3"/>
                  </a:cubicBezTo>
                  <a:cubicBezTo>
                    <a:pt x="5" y="3"/>
                    <a:pt x="5" y="3"/>
                    <a:pt x="4" y="3"/>
                  </a:cubicBezTo>
                  <a:cubicBezTo>
                    <a:pt x="4" y="4"/>
                    <a:pt x="4" y="4"/>
                    <a:pt x="4" y="4"/>
                  </a:cubicBezTo>
                  <a:cubicBezTo>
                    <a:pt x="4" y="4"/>
                    <a:pt x="3" y="4"/>
                    <a:pt x="3" y="4"/>
                  </a:cubicBezTo>
                  <a:cubicBezTo>
                    <a:pt x="3" y="4"/>
                    <a:pt x="2" y="4"/>
                    <a:pt x="2" y="4"/>
                  </a:cubicBezTo>
                  <a:cubicBezTo>
                    <a:pt x="2" y="4"/>
                    <a:pt x="2" y="4"/>
                    <a:pt x="2" y="4"/>
                  </a:cubicBezTo>
                  <a:cubicBezTo>
                    <a:pt x="2" y="4"/>
                    <a:pt x="2" y="4"/>
                    <a:pt x="2" y="4"/>
                  </a:cubicBezTo>
                  <a:cubicBezTo>
                    <a:pt x="2" y="5"/>
                    <a:pt x="2" y="5"/>
                    <a:pt x="2" y="5"/>
                  </a:cubicBezTo>
                  <a:cubicBezTo>
                    <a:pt x="2" y="5"/>
                    <a:pt x="2" y="5"/>
                    <a:pt x="2" y="5"/>
                  </a:cubicBezTo>
                  <a:cubicBezTo>
                    <a:pt x="2" y="5"/>
                    <a:pt x="2" y="5"/>
                    <a:pt x="2" y="5"/>
                  </a:cubicBezTo>
                  <a:cubicBezTo>
                    <a:pt x="4" y="5"/>
                    <a:pt x="4" y="5"/>
                    <a:pt x="4" y="5"/>
                  </a:cubicBezTo>
                  <a:cubicBezTo>
                    <a:pt x="4" y="5"/>
                    <a:pt x="5" y="5"/>
                    <a:pt x="5" y="5"/>
                  </a:cubicBezTo>
                  <a:cubicBezTo>
                    <a:pt x="5" y="5"/>
                    <a:pt x="5" y="5"/>
                    <a:pt x="5" y="5"/>
                  </a:cubicBezTo>
                  <a:cubicBezTo>
                    <a:pt x="6" y="5"/>
                    <a:pt x="6" y="5"/>
                    <a:pt x="6" y="5"/>
                  </a:cubicBezTo>
                  <a:cubicBezTo>
                    <a:pt x="6" y="6"/>
                    <a:pt x="6" y="6"/>
                    <a:pt x="6" y="6"/>
                  </a:cubicBezTo>
                  <a:cubicBezTo>
                    <a:pt x="6" y="6"/>
                    <a:pt x="6" y="7"/>
                    <a:pt x="6" y="7"/>
                  </a:cubicBezTo>
                  <a:cubicBezTo>
                    <a:pt x="6" y="7"/>
                    <a:pt x="6" y="7"/>
                    <a:pt x="6" y="8"/>
                  </a:cubicBezTo>
                  <a:cubicBezTo>
                    <a:pt x="6" y="8"/>
                    <a:pt x="5" y="8"/>
                    <a:pt x="5" y="8"/>
                  </a:cubicBezTo>
                  <a:cubicBezTo>
                    <a:pt x="5" y="8"/>
                    <a:pt x="4" y="8"/>
                    <a:pt x="4" y="8"/>
                  </a:cubicBezTo>
                  <a:cubicBezTo>
                    <a:pt x="3" y="9"/>
                    <a:pt x="3" y="9"/>
                    <a:pt x="2" y="9"/>
                  </a:cubicBezTo>
                  <a:cubicBezTo>
                    <a:pt x="2" y="9"/>
                    <a:pt x="2" y="9"/>
                    <a:pt x="2" y="8"/>
                  </a:cubicBezTo>
                  <a:cubicBezTo>
                    <a:pt x="1" y="8"/>
                    <a:pt x="1" y="8"/>
                    <a:pt x="1" y="8"/>
                  </a:cubicBezTo>
                  <a:cubicBezTo>
                    <a:pt x="1" y="8"/>
                    <a:pt x="1" y="8"/>
                    <a:pt x="1" y="7"/>
                  </a:cubicBezTo>
                  <a:cubicBezTo>
                    <a:pt x="1" y="7"/>
                    <a:pt x="1" y="7"/>
                    <a:pt x="1" y="7"/>
                  </a:cubicBezTo>
                  <a:cubicBezTo>
                    <a:pt x="1" y="6"/>
                    <a:pt x="1" y="6"/>
                    <a:pt x="1" y="6"/>
                  </a:cubicBezTo>
                  <a:cubicBezTo>
                    <a:pt x="1" y="6"/>
                    <a:pt x="1" y="6"/>
                    <a:pt x="1" y="6"/>
                  </a:cubicBezTo>
                  <a:cubicBezTo>
                    <a:pt x="1" y="6"/>
                    <a:pt x="1" y="6"/>
                    <a:pt x="1" y="6"/>
                  </a:cubicBezTo>
                  <a:cubicBezTo>
                    <a:pt x="1" y="6"/>
                    <a:pt x="1" y="5"/>
                    <a:pt x="1" y="5"/>
                  </a:cubicBezTo>
                  <a:cubicBezTo>
                    <a:pt x="1" y="5"/>
                    <a:pt x="1" y="5"/>
                    <a:pt x="1" y="5"/>
                  </a:cubicBezTo>
                  <a:cubicBezTo>
                    <a:pt x="1" y="5"/>
                    <a:pt x="1" y="5"/>
                    <a:pt x="1" y="4"/>
                  </a:cubicBezTo>
                  <a:cubicBezTo>
                    <a:pt x="1" y="4"/>
                    <a:pt x="1" y="4"/>
                    <a:pt x="1" y="4"/>
                  </a:cubicBezTo>
                  <a:cubicBezTo>
                    <a:pt x="1" y="4"/>
                    <a:pt x="1" y="4"/>
                    <a:pt x="1" y="4"/>
                  </a:cubicBezTo>
                  <a:cubicBezTo>
                    <a:pt x="1" y="3"/>
                    <a:pt x="1" y="3"/>
                    <a:pt x="1" y="3"/>
                  </a:cubicBezTo>
                  <a:cubicBezTo>
                    <a:pt x="1" y="3"/>
                    <a:pt x="0" y="3"/>
                    <a:pt x="0" y="3"/>
                  </a:cubicBezTo>
                  <a:cubicBezTo>
                    <a:pt x="0" y="3"/>
                    <a:pt x="0" y="3"/>
                    <a:pt x="0" y="3"/>
                  </a:cubicBezTo>
                  <a:cubicBezTo>
                    <a:pt x="0" y="2"/>
                    <a:pt x="0" y="2"/>
                    <a:pt x="0" y="2"/>
                  </a:cubicBezTo>
                  <a:cubicBezTo>
                    <a:pt x="0" y="1"/>
                    <a:pt x="1" y="1"/>
                    <a:pt x="1" y="1"/>
                  </a:cubicBezTo>
                  <a:cubicBezTo>
                    <a:pt x="1" y="1"/>
                    <a:pt x="1" y="1"/>
                    <a:pt x="1" y="0"/>
                  </a:cubicBezTo>
                  <a:cubicBezTo>
                    <a:pt x="2" y="0"/>
                    <a:pt x="2" y="0"/>
                    <a:pt x="2" y="0"/>
                  </a:cubicBezTo>
                  <a:cubicBezTo>
                    <a:pt x="2" y="0"/>
                    <a:pt x="3" y="0"/>
                    <a:pt x="3" y="0"/>
                  </a:cubicBezTo>
                  <a:cubicBezTo>
                    <a:pt x="3" y="0"/>
                    <a:pt x="3" y="0"/>
                    <a:pt x="3" y="0"/>
                  </a:cubicBezTo>
                  <a:cubicBezTo>
                    <a:pt x="5" y="0"/>
                    <a:pt x="5" y="0"/>
                    <a:pt x="5" y="0"/>
                  </a:cubicBezTo>
                  <a:cubicBezTo>
                    <a:pt x="5" y="1"/>
                    <a:pt x="5" y="1"/>
                    <a:pt x="5" y="1"/>
                  </a:cubicBezTo>
                  <a:lnTo>
                    <a:pt x="4" y="1"/>
                  </a:lnTo>
                  <a:close/>
                  <a:moveTo>
                    <a:pt x="2" y="7"/>
                  </a:moveTo>
                  <a:cubicBezTo>
                    <a:pt x="2" y="7"/>
                    <a:pt x="2" y="8"/>
                    <a:pt x="2" y="8"/>
                  </a:cubicBezTo>
                  <a:cubicBezTo>
                    <a:pt x="3" y="8"/>
                    <a:pt x="3" y="8"/>
                    <a:pt x="4" y="8"/>
                  </a:cubicBezTo>
                  <a:cubicBezTo>
                    <a:pt x="4" y="8"/>
                    <a:pt x="4" y="8"/>
                    <a:pt x="4" y="7"/>
                  </a:cubicBezTo>
                  <a:cubicBezTo>
                    <a:pt x="5" y="7"/>
                    <a:pt x="5" y="7"/>
                    <a:pt x="5" y="7"/>
                  </a:cubicBezTo>
                  <a:cubicBezTo>
                    <a:pt x="5" y="7"/>
                    <a:pt x="5" y="7"/>
                    <a:pt x="5" y="7"/>
                  </a:cubicBezTo>
                  <a:cubicBezTo>
                    <a:pt x="5" y="7"/>
                    <a:pt x="5" y="6"/>
                    <a:pt x="5" y="6"/>
                  </a:cubicBezTo>
                  <a:cubicBezTo>
                    <a:pt x="5" y="6"/>
                    <a:pt x="5" y="6"/>
                    <a:pt x="5" y="6"/>
                  </a:cubicBezTo>
                  <a:cubicBezTo>
                    <a:pt x="5" y="6"/>
                    <a:pt x="4" y="6"/>
                    <a:pt x="4" y="6"/>
                  </a:cubicBezTo>
                  <a:cubicBezTo>
                    <a:pt x="2" y="6"/>
                    <a:pt x="2" y="6"/>
                    <a:pt x="2" y="6"/>
                  </a:cubicBezTo>
                  <a:cubicBezTo>
                    <a:pt x="2" y="6"/>
                    <a:pt x="2" y="6"/>
                    <a:pt x="2" y="6"/>
                  </a:cubicBezTo>
                  <a:cubicBezTo>
                    <a:pt x="2" y="6"/>
                    <a:pt x="2" y="7"/>
                    <a:pt x="2" y="7"/>
                  </a:cubicBezTo>
                  <a:cubicBezTo>
                    <a:pt x="2" y="7"/>
                    <a:pt x="2" y="7"/>
                    <a:pt x="2" y="7"/>
                  </a:cubicBezTo>
                  <a:cubicBezTo>
                    <a:pt x="2" y="7"/>
                    <a:pt x="2" y="7"/>
                    <a:pt x="2" y="7"/>
                  </a:cubicBezTo>
                  <a:close/>
                  <a:moveTo>
                    <a:pt x="1" y="2"/>
                  </a:moveTo>
                  <a:cubicBezTo>
                    <a:pt x="1" y="3"/>
                    <a:pt x="1" y="3"/>
                    <a:pt x="2" y="3"/>
                  </a:cubicBezTo>
                  <a:cubicBezTo>
                    <a:pt x="2" y="3"/>
                    <a:pt x="2" y="3"/>
                    <a:pt x="2" y="3"/>
                  </a:cubicBezTo>
                  <a:cubicBezTo>
                    <a:pt x="2" y="3"/>
                    <a:pt x="2" y="3"/>
                    <a:pt x="2" y="3"/>
                  </a:cubicBezTo>
                  <a:cubicBezTo>
                    <a:pt x="2" y="3"/>
                    <a:pt x="3" y="3"/>
                    <a:pt x="3" y="3"/>
                  </a:cubicBezTo>
                  <a:cubicBezTo>
                    <a:pt x="3" y="3"/>
                    <a:pt x="3" y="3"/>
                    <a:pt x="3" y="3"/>
                  </a:cubicBezTo>
                  <a:cubicBezTo>
                    <a:pt x="3" y="3"/>
                    <a:pt x="4" y="3"/>
                    <a:pt x="4" y="3"/>
                  </a:cubicBezTo>
                  <a:cubicBezTo>
                    <a:pt x="4" y="3"/>
                    <a:pt x="4" y="3"/>
                    <a:pt x="4" y="2"/>
                  </a:cubicBezTo>
                  <a:cubicBezTo>
                    <a:pt x="4" y="2"/>
                    <a:pt x="4" y="2"/>
                    <a:pt x="4" y="2"/>
                  </a:cubicBezTo>
                  <a:cubicBezTo>
                    <a:pt x="4" y="2"/>
                    <a:pt x="4" y="2"/>
                    <a:pt x="4" y="1"/>
                  </a:cubicBezTo>
                  <a:cubicBezTo>
                    <a:pt x="4" y="1"/>
                    <a:pt x="3" y="1"/>
                    <a:pt x="3" y="1"/>
                  </a:cubicBezTo>
                  <a:cubicBezTo>
                    <a:pt x="3" y="1"/>
                    <a:pt x="3" y="1"/>
                    <a:pt x="3" y="1"/>
                  </a:cubicBezTo>
                  <a:cubicBezTo>
                    <a:pt x="3" y="1"/>
                    <a:pt x="3" y="1"/>
                    <a:pt x="2" y="1"/>
                  </a:cubicBezTo>
                  <a:cubicBezTo>
                    <a:pt x="2" y="1"/>
                    <a:pt x="2" y="1"/>
                    <a:pt x="2" y="1"/>
                  </a:cubicBezTo>
                  <a:cubicBezTo>
                    <a:pt x="2" y="1"/>
                    <a:pt x="2" y="1"/>
                    <a:pt x="2" y="1"/>
                  </a:cubicBezTo>
                  <a:cubicBezTo>
                    <a:pt x="1" y="2"/>
                    <a:pt x="1" y="2"/>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1" name="Freeform 84"/>
            <p:cNvSpPr>
              <a:spLocks/>
            </p:cNvSpPr>
            <p:nvPr/>
          </p:nvSpPr>
          <p:spPr bwMode="auto">
            <a:xfrm>
              <a:off x="2738" y="1527"/>
              <a:ext cx="6" cy="7"/>
            </a:xfrm>
            <a:custGeom>
              <a:avLst/>
              <a:gdLst>
                <a:gd name="T0" fmla="*/ 0 w 2"/>
                <a:gd name="T1" fmla="*/ 0 h 2"/>
                <a:gd name="T2" fmla="*/ 1 w 2"/>
                <a:gd name="T3" fmla="*/ 0 h 2"/>
                <a:gd name="T4" fmla="*/ 1 w 2"/>
                <a:gd name="T5" fmla="*/ 0 h 2"/>
                <a:gd name="T6" fmla="*/ 1 w 2"/>
                <a:gd name="T7" fmla="*/ 1 h 2"/>
                <a:gd name="T8" fmla="*/ 2 w 2"/>
                <a:gd name="T9" fmla="*/ 1 h 2"/>
                <a:gd name="T10" fmla="*/ 2 w 2"/>
                <a:gd name="T11" fmla="*/ 1 h 2"/>
                <a:gd name="T12" fmla="*/ 1 w 2"/>
                <a:gd name="T13" fmla="*/ 2 h 2"/>
                <a:gd name="T14" fmla="*/ 1 w 2"/>
                <a:gd name="T15" fmla="*/ 2 h 2"/>
                <a:gd name="T16" fmla="*/ 1 w 2"/>
                <a:gd name="T17" fmla="*/ 2 h 2"/>
                <a:gd name="T18" fmla="*/ 0 w 2"/>
                <a:gd name="T19" fmla="*/ 2 h 2"/>
                <a:gd name="T20" fmla="*/ 0 w 2"/>
                <a:gd name="T21" fmla="*/ 2 h 2"/>
                <a:gd name="T22" fmla="*/ 0 w 2"/>
                <a:gd name="T23" fmla="*/ 2 h 2"/>
                <a:gd name="T24" fmla="*/ 0 w 2"/>
                <a:gd name="T25" fmla="*/ 1 h 2"/>
                <a:gd name="T26" fmla="*/ 0 w 2"/>
                <a:gd name="T27" fmla="*/ 1 h 2"/>
                <a:gd name="T28" fmla="*/ 0 w 2"/>
                <a:gd name="T29" fmla="*/ 0 h 2"/>
                <a:gd name="T30" fmla="*/ 0 w 2"/>
                <a:gd name="T31" fmla="*/ 0 h 2"/>
                <a:gd name="T32" fmla="*/ 0 w 2"/>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0" y="0"/>
                  </a:moveTo>
                  <a:cubicBezTo>
                    <a:pt x="1" y="0"/>
                    <a:pt x="1" y="0"/>
                    <a:pt x="1" y="0"/>
                  </a:cubicBezTo>
                  <a:cubicBezTo>
                    <a:pt x="1" y="0"/>
                    <a:pt x="1" y="0"/>
                    <a:pt x="1" y="0"/>
                  </a:cubicBezTo>
                  <a:cubicBezTo>
                    <a:pt x="1" y="0"/>
                    <a:pt x="1" y="0"/>
                    <a:pt x="1" y="1"/>
                  </a:cubicBezTo>
                  <a:cubicBezTo>
                    <a:pt x="2" y="1"/>
                    <a:pt x="2" y="1"/>
                    <a:pt x="2" y="1"/>
                  </a:cubicBezTo>
                  <a:cubicBezTo>
                    <a:pt x="2" y="1"/>
                    <a:pt x="2" y="1"/>
                    <a:pt x="2" y="1"/>
                  </a:cubicBezTo>
                  <a:cubicBezTo>
                    <a:pt x="2" y="1"/>
                    <a:pt x="2" y="2"/>
                    <a:pt x="1" y="2"/>
                  </a:cubicBezTo>
                  <a:cubicBezTo>
                    <a:pt x="1" y="2"/>
                    <a:pt x="1" y="2"/>
                    <a:pt x="1" y="2"/>
                  </a:cubicBezTo>
                  <a:cubicBezTo>
                    <a:pt x="1" y="2"/>
                    <a:pt x="1" y="2"/>
                    <a:pt x="1" y="2"/>
                  </a:cubicBezTo>
                  <a:cubicBezTo>
                    <a:pt x="1" y="2"/>
                    <a:pt x="1"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2" name="Freeform 85"/>
            <p:cNvSpPr>
              <a:spLocks/>
            </p:cNvSpPr>
            <p:nvPr/>
          </p:nvSpPr>
          <p:spPr bwMode="auto">
            <a:xfrm>
              <a:off x="2750" y="1512"/>
              <a:ext cx="15" cy="18"/>
            </a:xfrm>
            <a:custGeom>
              <a:avLst/>
              <a:gdLst>
                <a:gd name="T0" fmla="*/ 5 w 5"/>
                <a:gd name="T1" fmla="*/ 5 h 6"/>
                <a:gd name="T2" fmla="*/ 5 w 5"/>
                <a:gd name="T3" fmla="*/ 6 h 6"/>
                <a:gd name="T4" fmla="*/ 4 w 5"/>
                <a:gd name="T5" fmla="*/ 6 h 6"/>
                <a:gd name="T6" fmla="*/ 2 w 5"/>
                <a:gd name="T7" fmla="*/ 5 h 6"/>
                <a:gd name="T8" fmla="*/ 1 w 5"/>
                <a:gd name="T9" fmla="*/ 3 h 6"/>
                <a:gd name="T10" fmla="*/ 1 w 5"/>
                <a:gd name="T11" fmla="*/ 2 h 6"/>
                <a:gd name="T12" fmla="*/ 1 w 5"/>
                <a:gd name="T13" fmla="*/ 1 h 6"/>
                <a:gd name="T14" fmla="*/ 2 w 5"/>
                <a:gd name="T15" fmla="*/ 0 h 6"/>
                <a:gd name="T16" fmla="*/ 3 w 5"/>
                <a:gd name="T17" fmla="*/ 0 h 6"/>
                <a:gd name="T18" fmla="*/ 4 w 5"/>
                <a:gd name="T19" fmla="*/ 0 h 6"/>
                <a:gd name="T20" fmla="*/ 5 w 5"/>
                <a:gd name="T21" fmla="*/ 0 h 6"/>
                <a:gd name="T22" fmla="*/ 5 w 5"/>
                <a:gd name="T23" fmla="*/ 1 h 6"/>
                <a:gd name="T24" fmla="*/ 4 w 5"/>
                <a:gd name="T25" fmla="*/ 1 h 6"/>
                <a:gd name="T26" fmla="*/ 3 w 5"/>
                <a:gd name="T27" fmla="*/ 1 h 6"/>
                <a:gd name="T28" fmla="*/ 2 w 5"/>
                <a:gd name="T29" fmla="*/ 1 h 6"/>
                <a:gd name="T30" fmla="*/ 2 w 5"/>
                <a:gd name="T31" fmla="*/ 1 h 6"/>
                <a:gd name="T32" fmla="*/ 2 w 5"/>
                <a:gd name="T33" fmla="*/ 2 h 6"/>
                <a:gd name="T34" fmla="*/ 2 w 5"/>
                <a:gd name="T35" fmla="*/ 3 h 6"/>
                <a:gd name="T36" fmla="*/ 2 w 5"/>
                <a:gd name="T37" fmla="*/ 5 h 6"/>
                <a:gd name="T38" fmla="*/ 4 w 5"/>
                <a:gd name="T39" fmla="*/ 5 h 6"/>
                <a:gd name="T40" fmla="*/ 5 w 5"/>
                <a:gd name="T41" fmla="*/ 5 h 6"/>
                <a:gd name="T42" fmla="*/ 5 w 5"/>
                <a:gd name="T43" fmla="*/ 4 h 6"/>
                <a:gd name="T44" fmla="*/ 5 w 5"/>
                <a:gd name="T4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6">
                  <a:moveTo>
                    <a:pt x="5" y="5"/>
                  </a:moveTo>
                  <a:cubicBezTo>
                    <a:pt x="5" y="5"/>
                    <a:pt x="5" y="5"/>
                    <a:pt x="5" y="6"/>
                  </a:cubicBezTo>
                  <a:cubicBezTo>
                    <a:pt x="4" y="6"/>
                    <a:pt x="4" y="6"/>
                    <a:pt x="4" y="6"/>
                  </a:cubicBezTo>
                  <a:cubicBezTo>
                    <a:pt x="3" y="6"/>
                    <a:pt x="2" y="6"/>
                    <a:pt x="2" y="5"/>
                  </a:cubicBezTo>
                  <a:cubicBezTo>
                    <a:pt x="1" y="5"/>
                    <a:pt x="1" y="4"/>
                    <a:pt x="1" y="3"/>
                  </a:cubicBezTo>
                  <a:cubicBezTo>
                    <a:pt x="0" y="3"/>
                    <a:pt x="0" y="2"/>
                    <a:pt x="1" y="2"/>
                  </a:cubicBezTo>
                  <a:cubicBezTo>
                    <a:pt x="1" y="2"/>
                    <a:pt x="1" y="1"/>
                    <a:pt x="1" y="1"/>
                  </a:cubicBezTo>
                  <a:cubicBezTo>
                    <a:pt x="1" y="1"/>
                    <a:pt x="1" y="0"/>
                    <a:pt x="2" y="0"/>
                  </a:cubicBezTo>
                  <a:cubicBezTo>
                    <a:pt x="2" y="0"/>
                    <a:pt x="2" y="0"/>
                    <a:pt x="3" y="0"/>
                  </a:cubicBezTo>
                  <a:cubicBezTo>
                    <a:pt x="3" y="0"/>
                    <a:pt x="3" y="0"/>
                    <a:pt x="4" y="0"/>
                  </a:cubicBezTo>
                  <a:cubicBezTo>
                    <a:pt x="4" y="0"/>
                    <a:pt x="4" y="0"/>
                    <a:pt x="5" y="0"/>
                  </a:cubicBezTo>
                  <a:cubicBezTo>
                    <a:pt x="5" y="1"/>
                    <a:pt x="5" y="1"/>
                    <a:pt x="5" y="1"/>
                  </a:cubicBezTo>
                  <a:cubicBezTo>
                    <a:pt x="4" y="1"/>
                    <a:pt x="4" y="1"/>
                    <a:pt x="4" y="1"/>
                  </a:cubicBezTo>
                  <a:cubicBezTo>
                    <a:pt x="4" y="1"/>
                    <a:pt x="3" y="1"/>
                    <a:pt x="3" y="1"/>
                  </a:cubicBezTo>
                  <a:cubicBezTo>
                    <a:pt x="3" y="1"/>
                    <a:pt x="3" y="1"/>
                    <a:pt x="2" y="1"/>
                  </a:cubicBezTo>
                  <a:cubicBezTo>
                    <a:pt x="2" y="1"/>
                    <a:pt x="2" y="1"/>
                    <a:pt x="2" y="1"/>
                  </a:cubicBezTo>
                  <a:cubicBezTo>
                    <a:pt x="2" y="2"/>
                    <a:pt x="2" y="2"/>
                    <a:pt x="2" y="2"/>
                  </a:cubicBezTo>
                  <a:cubicBezTo>
                    <a:pt x="1" y="2"/>
                    <a:pt x="1" y="3"/>
                    <a:pt x="2" y="3"/>
                  </a:cubicBezTo>
                  <a:cubicBezTo>
                    <a:pt x="2" y="4"/>
                    <a:pt x="2" y="4"/>
                    <a:pt x="2" y="5"/>
                  </a:cubicBezTo>
                  <a:cubicBezTo>
                    <a:pt x="3" y="5"/>
                    <a:pt x="3" y="5"/>
                    <a:pt x="4" y="5"/>
                  </a:cubicBezTo>
                  <a:cubicBezTo>
                    <a:pt x="4" y="5"/>
                    <a:pt x="4" y="5"/>
                    <a:pt x="5" y="5"/>
                  </a:cubicBezTo>
                  <a:cubicBezTo>
                    <a:pt x="5" y="5"/>
                    <a:pt x="5" y="4"/>
                    <a:pt x="5" y="4"/>
                  </a:cubicBez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3" name="Freeform 86"/>
            <p:cNvSpPr>
              <a:spLocks noEditPoints="1"/>
            </p:cNvSpPr>
            <p:nvPr/>
          </p:nvSpPr>
          <p:spPr bwMode="auto">
            <a:xfrm>
              <a:off x="2771" y="1509"/>
              <a:ext cx="15" cy="18"/>
            </a:xfrm>
            <a:custGeom>
              <a:avLst/>
              <a:gdLst>
                <a:gd name="T0" fmla="*/ 5 w 5"/>
                <a:gd name="T1" fmla="*/ 2 h 6"/>
                <a:gd name="T2" fmla="*/ 5 w 5"/>
                <a:gd name="T3" fmla="*/ 3 h 6"/>
                <a:gd name="T4" fmla="*/ 5 w 5"/>
                <a:gd name="T5" fmla="*/ 5 h 6"/>
                <a:gd name="T6" fmla="*/ 4 w 5"/>
                <a:gd name="T7" fmla="*/ 5 h 6"/>
                <a:gd name="T8" fmla="*/ 3 w 5"/>
                <a:gd name="T9" fmla="*/ 6 h 6"/>
                <a:gd name="T10" fmla="*/ 2 w 5"/>
                <a:gd name="T11" fmla="*/ 6 h 6"/>
                <a:gd name="T12" fmla="*/ 1 w 5"/>
                <a:gd name="T13" fmla="*/ 5 h 6"/>
                <a:gd name="T14" fmla="*/ 0 w 5"/>
                <a:gd name="T15" fmla="*/ 4 h 6"/>
                <a:gd name="T16" fmla="*/ 0 w 5"/>
                <a:gd name="T17" fmla="*/ 3 h 6"/>
                <a:gd name="T18" fmla="*/ 0 w 5"/>
                <a:gd name="T19" fmla="*/ 2 h 6"/>
                <a:gd name="T20" fmla="*/ 0 w 5"/>
                <a:gd name="T21" fmla="*/ 1 h 6"/>
                <a:gd name="T22" fmla="*/ 1 w 5"/>
                <a:gd name="T23" fmla="*/ 0 h 6"/>
                <a:gd name="T24" fmla="*/ 2 w 5"/>
                <a:gd name="T25" fmla="*/ 0 h 6"/>
                <a:gd name="T26" fmla="*/ 3 w 5"/>
                <a:gd name="T27" fmla="*/ 0 h 6"/>
                <a:gd name="T28" fmla="*/ 4 w 5"/>
                <a:gd name="T29" fmla="*/ 0 h 6"/>
                <a:gd name="T30" fmla="*/ 5 w 5"/>
                <a:gd name="T31" fmla="*/ 1 h 6"/>
                <a:gd name="T32" fmla="*/ 5 w 5"/>
                <a:gd name="T33" fmla="*/ 2 h 6"/>
                <a:gd name="T34" fmla="*/ 4 w 5"/>
                <a:gd name="T35" fmla="*/ 2 h 6"/>
                <a:gd name="T36" fmla="*/ 4 w 5"/>
                <a:gd name="T37" fmla="*/ 2 h 6"/>
                <a:gd name="T38" fmla="*/ 3 w 5"/>
                <a:gd name="T39" fmla="*/ 1 h 6"/>
                <a:gd name="T40" fmla="*/ 3 w 5"/>
                <a:gd name="T41" fmla="*/ 1 h 6"/>
                <a:gd name="T42" fmla="*/ 2 w 5"/>
                <a:gd name="T43" fmla="*/ 1 h 6"/>
                <a:gd name="T44" fmla="*/ 1 w 5"/>
                <a:gd name="T45" fmla="*/ 1 h 6"/>
                <a:gd name="T46" fmla="*/ 1 w 5"/>
                <a:gd name="T47" fmla="*/ 1 h 6"/>
                <a:gd name="T48" fmla="*/ 1 w 5"/>
                <a:gd name="T49" fmla="*/ 2 h 6"/>
                <a:gd name="T50" fmla="*/ 1 w 5"/>
                <a:gd name="T51" fmla="*/ 3 h 6"/>
                <a:gd name="T52" fmla="*/ 1 w 5"/>
                <a:gd name="T53" fmla="*/ 4 h 6"/>
                <a:gd name="T54" fmla="*/ 1 w 5"/>
                <a:gd name="T55" fmla="*/ 5 h 6"/>
                <a:gd name="T56" fmla="*/ 2 w 5"/>
                <a:gd name="T57" fmla="*/ 5 h 6"/>
                <a:gd name="T58" fmla="*/ 3 w 5"/>
                <a:gd name="T59" fmla="*/ 5 h 6"/>
                <a:gd name="T60" fmla="*/ 3 w 5"/>
                <a:gd name="T61" fmla="*/ 5 h 6"/>
                <a:gd name="T62" fmla="*/ 4 w 5"/>
                <a:gd name="T63" fmla="*/ 4 h 6"/>
                <a:gd name="T64" fmla="*/ 4 w 5"/>
                <a:gd name="T65" fmla="*/ 3 h 6"/>
                <a:gd name="T66" fmla="*/ 4 w 5"/>
                <a:gd name="T6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6">
                  <a:moveTo>
                    <a:pt x="5" y="2"/>
                  </a:moveTo>
                  <a:cubicBezTo>
                    <a:pt x="5" y="3"/>
                    <a:pt x="5" y="3"/>
                    <a:pt x="5" y="3"/>
                  </a:cubicBezTo>
                  <a:cubicBezTo>
                    <a:pt x="5" y="4"/>
                    <a:pt x="5" y="4"/>
                    <a:pt x="5" y="5"/>
                  </a:cubicBezTo>
                  <a:cubicBezTo>
                    <a:pt x="4" y="5"/>
                    <a:pt x="4" y="5"/>
                    <a:pt x="4" y="5"/>
                  </a:cubicBezTo>
                  <a:cubicBezTo>
                    <a:pt x="4" y="6"/>
                    <a:pt x="3" y="6"/>
                    <a:pt x="3" y="6"/>
                  </a:cubicBezTo>
                  <a:cubicBezTo>
                    <a:pt x="2" y="6"/>
                    <a:pt x="2" y="6"/>
                    <a:pt x="2" y="6"/>
                  </a:cubicBezTo>
                  <a:cubicBezTo>
                    <a:pt x="1" y="6"/>
                    <a:pt x="1" y="6"/>
                    <a:pt x="1" y="5"/>
                  </a:cubicBezTo>
                  <a:cubicBezTo>
                    <a:pt x="0" y="5"/>
                    <a:pt x="0" y="5"/>
                    <a:pt x="0" y="4"/>
                  </a:cubicBezTo>
                  <a:cubicBezTo>
                    <a:pt x="0" y="4"/>
                    <a:pt x="0" y="4"/>
                    <a:pt x="0" y="3"/>
                  </a:cubicBezTo>
                  <a:cubicBezTo>
                    <a:pt x="0" y="3"/>
                    <a:pt x="0" y="2"/>
                    <a:pt x="0" y="2"/>
                  </a:cubicBezTo>
                  <a:cubicBezTo>
                    <a:pt x="0" y="2"/>
                    <a:pt x="0" y="1"/>
                    <a:pt x="0" y="1"/>
                  </a:cubicBezTo>
                  <a:cubicBezTo>
                    <a:pt x="0" y="1"/>
                    <a:pt x="0" y="0"/>
                    <a:pt x="1" y="0"/>
                  </a:cubicBezTo>
                  <a:cubicBezTo>
                    <a:pt x="1" y="0"/>
                    <a:pt x="1" y="0"/>
                    <a:pt x="2" y="0"/>
                  </a:cubicBezTo>
                  <a:cubicBezTo>
                    <a:pt x="2" y="0"/>
                    <a:pt x="3" y="0"/>
                    <a:pt x="3" y="0"/>
                  </a:cubicBezTo>
                  <a:cubicBezTo>
                    <a:pt x="3" y="0"/>
                    <a:pt x="4" y="0"/>
                    <a:pt x="4" y="0"/>
                  </a:cubicBezTo>
                  <a:cubicBezTo>
                    <a:pt x="4" y="0"/>
                    <a:pt x="4" y="1"/>
                    <a:pt x="5" y="1"/>
                  </a:cubicBezTo>
                  <a:cubicBezTo>
                    <a:pt x="5" y="1"/>
                    <a:pt x="5" y="2"/>
                    <a:pt x="5" y="2"/>
                  </a:cubicBezTo>
                  <a:close/>
                  <a:moveTo>
                    <a:pt x="4" y="2"/>
                  </a:moveTo>
                  <a:cubicBezTo>
                    <a:pt x="4" y="2"/>
                    <a:pt x="4" y="2"/>
                    <a:pt x="4" y="2"/>
                  </a:cubicBezTo>
                  <a:cubicBezTo>
                    <a:pt x="4" y="1"/>
                    <a:pt x="3" y="1"/>
                    <a:pt x="3" y="1"/>
                  </a:cubicBezTo>
                  <a:cubicBezTo>
                    <a:pt x="3" y="1"/>
                    <a:pt x="3" y="1"/>
                    <a:pt x="3" y="1"/>
                  </a:cubicBezTo>
                  <a:cubicBezTo>
                    <a:pt x="2" y="1"/>
                    <a:pt x="2" y="1"/>
                    <a:pt x="2" y="1"/>
                  </a:cubicBezTo>
                  <a:cubicBezTo>
                    <a:pt x="2" y="1"/>
                    <a:pt x="1" y="1"/>
                    <a:pt x="1" y="1"/>
                  </a:cubicBezTo>
                  <a:cubicBezTo>
                    <a:pt x="1" y="1"/>
                    <a:pt x="1" y="1"/>
                    <a:pt x="1" y="1"/>
                  </a:cubicBezTo>
                  <a:cubicBezTo>
                    <a:pt x="1" y="2"/>
                    <a:pt x="1" y="2"/>
                    <a:pt x="1" y="2"/>
                  </a:cubicBezTo>
                  <a:cubicBezTo>
                    <a:pt x="1" y="2"/>
                    <a:pt x="1" y="3"/>
                    <a:pt x="1" y="3"/>
                  </a:cubicBezTo>
                  <a:cubicBezTo>
                    <a:pt x="1" y="3"/>
                    <a:pt x="1" y="4"/>
                    <a:pt x="1" y="4"/>
                  </a:cubicBezTo>
                  <a:cubicBezTo>
                    <a:pt x="1" y="4"/>
                    <a:pt x="1" y="4"/>
                    <a:pt x="1" y="5"/>
                  </a:cubicBezTo>
                  <a:cubicBezTo>
                    <a:pt x="2" y="5"/>
                    <a:pt x="2" y="5"/>
                    <a:pt x="2" y="5"/>
                  </a:cubicBezTo>
                  <a:cubicBezTo>
                    <a:pt x="2" y="5"/>
                    <a:pt x="2" y="5"/>
                    <a:pt x="3" y="5"/>
                  </a:cubicBezTo>
                  <a:cubicBezTo>
                    <a:pt x="3" y="5"/>
                    <a:pt x="3" y="5"/>
                    <a:pt x="3" y="5"/>
                  </a:cubicBezTo>
                  <a:cubicBezTo>
                    <a:pt x="4" y="4"/>
                    <a:pt x="4" y="4"/>
                    <a:pt x="4" y="4"/>
                  </a:cubicBezTo>
                  <a:cubicBezTo>
                    <a:pt x="4" y="4"/>
                    <a:pt x="4" y="4"/>
                    <a:pt x="4" y="3"/>
                  </a:cubicBezTo>
                  <a:cubicBezTo>
                    <a:pt x="4" y="3"/>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4" name="Freeform 87"/>
            <p:cNvSpPr>
              <a:spLocks/>
            </p:cNvSpPr>
            <p:nvPr/>
          </p:nvSpPr>
          <p:spPr bwMode="auto">
            <a:xfrm>
              <a:off x="2789" y="1503"/>
              <a:ext cx="18" cy="21"/>
            </a:xfrm>
            <a:custGeom>
              <a:avLst/>
              <a:gdLst>
                <a:gd name="T0" fmla="*/ 5 w 6"/>
                <a:gd name="T1" fmla="*/ 6 h 7"/>
                <a:gd name="T2" fmla="*/ 4 w 6"/>
                <a:gd name="T3" fmla="*/ 2 h 7"/>
                <a:gd name="T4" fmla="*/ 4 w 6"/>
                <a:gd name="T5" fmla="*/ 2 h 7"/>
                <a:gd name="T6" fmla="*/ 4 w 6"/>
                <a:gd name="T7" fmla="*/ 1 h 7"/>
                <a:gd name="T8" fmla="*/ 4 w 6"/>
                <a:gd name="T9" fmla="*/ 1 h 7"/>
                <a:gd name="T10" fmla="*/ 4 w 6"/>
                <a:gd name="T11" fmla="*/ 1 h 7"/>
                <a:gd name="T12" fmla="*/ 4 w 6"/>
                <a:gd name="T13" fmla="*/ 1 h 7"/>
                <a:gd name="T14" fmla="*/ 4 w 6"/>
                <a:gd name="T15" fmla="*/ 2 h 7"/>
                <a:gd name="T16" fmla="*/ 3 w 6"/>
                <a:gd name="T17" fmla="*/ 2 h 7"/>
                <a:gd name="T18" fmla="*/ 3 w 6"/>
                <a:gd name="T19" fmla="*/ 3 h 7"/>
                <a:gd name="T20" fmla="*/ 4 w 6"/>
                <a:gd name="T21" fmla="*/ 6 h 7"/>
                <a:gd name="T22" fmla="*/ 3 w 6"/>
                <a:gd name="T23" fmla="*/ 7 h 7"/>
                <a:gd name="T24" fmla="*/ 2 w 6"/>
                <a:gd name="T25" fmla="*/ 3 h 7"/>
                <a:gd name="T26" fmla="*/ 2 w 6"/>
                <a:gd name="T27" fmla="*/ 2 h 7"/>
                <a:gd name="T28" fmla="*/ 2 w 6"/>
                <a:gd name="T29" fmla="*/ 2 h 7"/>
                <a:gd name="T30" fmla="*/ 2 w 6"/>
                <a:gd name="T31" fmla="*/ 2 h 7"/>
                <a:gd name="T32" fmla="*/ 2 w 6"/>
                <a:gd name="T33" fmla="*/ 2 h 7"/>
                <a:gd name="T34" fmla="*/ 1 w 6"/>
                <a:gd name="T35" fmla="*/ 2 h 7"/>
                <a:gd name="T36" fmla="*/ 1 w 6"/>
                <a:gd name="T37" fmla="*/ 2 h 7"/>
                <a:gd name="T38" fmla="*/ 1 w 6"/>
                <a:gd name="T39" fmla="*/ 2 h 7"/>
                <a:gd name="T40" fmla="*/ 1 w 6"/>
                <a:gd name="T41" fmla="*/ 3 h 7"/>
                <a:gd name="T42" fmla="*/ 2 w 6"/>
                <a:gd name="T43" fmla="*/ 7 h 7"/>
                <a:gd name="T44" fmla="*/ 1 w 6"/>
                <a:gd name="T45" fmla="*/ 7 h 7"/>
                <a:gd name="T46" fmla="*/ 0 w 6"/>
                <a:gd name="T47" fmla="*/ 1 h 7"/>
                <a:gd name="T48" fmla="*/ 0 w 6"/>
                <a:gd name="T49" fmla="*/ 1 h 7"/>
                <a:gd name="T50" fmla="*/ 1 w 6"/>
                <a:gd name="T51" fmla="*/ 2 h 7"/>
                <a:gd name="T52" fmla="*/ 1 w 6"/>
                <a:gd name="T53" fmla="*/ 2 h 7"/>
                <a:gd name="T54" fmla="*/ 1 w 6"/>
                <a:gd name="T55" fmla="*/ 1 h 7"/>
                <a:gd name="T56" fmla="*/ 1 w 6"/>
                <a:gd name="T57" fmla="*/ 1 h 7"/>
                <a:gd name="T58" fmla="*/ 2 w 6"/>
                <a:gd name="T59" fmla="*/ 1 h 7"/>
                <a:gd name="T60" fmla="*/ 2 w 6"/>
                <a:gd name="T61" fmla="*/ 1 h 7"/>
                <a:gd name="T62" fmla="*/ 3 w 6"/>
                <a:gd name="T63" fmla="*/ 2 h 7"/>
                <a:gd name="T64" fmla="*/ 3 w 6"/>
                <a:gd name="T65" fmla="*/ 1 h 7"/>
                <a:gd name="T66" fmla="*/ 3 w 6"/>
                <a:gd name="T67" fmla="*/ 1 h 7"/>
                <a:gd name="T68" fmla="*/ 4 w 6"/>
                <a:gd name="T69" fmla="*/ 0 h 7"/>
                <a:gd name="T70" fmla="*/ 4 w 6"/>
                <a:gd name="T71" fmla="*/ 0 h 7"/>
                <a:gd name="T72" fmla="*/ 5 w 6"/>
                <a:gd name="T73" fmla="*/ 2 h 7"/>
                <a:gd name="T74" fmla="*/ 6 w 6"/>
                <a:gd name="T75" fmla="*/ 6 h 7"/>
                <a:gd name="T76" fmla="*/ 5 w 6"/>
                <a:gd name="T7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 h="7">
                  <a:moveTo>
                    <a:pt x="5" y="6"/>
                  </a:move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2"/>
                  </a:cubicBezTo>
                  <a:cubicBezTo>
                    <a:pt x="3" y="2"/>
                    <a:pt x="3" y="2"/>
                    <a:pt x="3" y="2"/>
                  </a:cubicBezTo>
                  <a:cubicBezTo>
                    <a:pt x="3" y="2"/>
                    <a:pt x="3" y="2"/>
                    <a:pt x="3" y="3"/>
                  </a:cubicBezTo>
                  <a:cubicBezTo>
                    <a:pt x="4" y="6"/>
                    <a:pt x="4" y="6"/>
                    <a:pt x="4" y="6"/>
                  </a:cubicBezTo>
                  <a:cubicBezTo>
                    <a:pt x="3" y="7"/>
                    <a:pt x="3" y="7"/>
                    <a:pt x="3" y="7"/>
                  </a:cubicBezTo>
                  <a:cubicBezTo>
                    <a:pt x="2" y="3"/>
                    <a:pt x="2" y="3"/>
                    <a:pt x="2" y="3"/>
                  </a:cubicBezTo>
                  <a:cubicBezTo>
                    <a:pt x="2" y="2"/>
                    <a:pt x="2" y="2"/>
                    <a:pt x="2" y="2"/>
                  </a:cubicBezTo>
                  <a:cubicBezTo>
                    <a:pt x="2" y="2"/>
                    <a:pt x="2" y="2"/>
                    <a:pt x="2" y="2"/>
                  </a:cubicBezTo>
                  <a:cubicBezTo>
                    <a:pt x="2" y="2"/>
                    <a:pt x="2" y="2"/>
                    <a:pt x="2" y="2"/>
                  </a:cubicBezTo>
                  <a:cubicBezTo>
                    <a:pt x="2" y="2"/>
                    <a:pt x="2" y="2"/>
                    <a:pt x="2" y="2"/>
                  </a:cubicBezTo>
                  <a:cubicBezTo>
                    <a:pt x="2" y="2"/>
                    <a:pt x="1" y="2"/>
                    <a:pt x="1" y="2"/>
                  </a:cubicBezTo>
                  <a:cubicBezTo>
                    <a:pt x="1" y="2"/>
                    <a:pt x="1" y="2"/>
                    <a:pt x="1" y="2"/>
                  </a:cubicBezTo>
                  <a:cubicBezTo>
                    <a:pt x="1" y="2"/>
                    <a:pt x="1" y="2"/>
                    <a:pt x="1" y="2"/>
                  </a:cubicBezTo>
                  <a:cubicBezTo>
                    <a:pt x="1" y="3"/>
                    <a:pt x="1" y="3"/>
                    <a:pt x="1" y="3"/>
                  </a:cubicBezTo>
                  <a:cubicBezTo>
                    <a:pt x="2" y="7"/>
                    <a:pt x="2" y="7"/>
                    <a:pt x="2" y="7"/>
                  </a:cubicBezTo>
                  <a:cubicBezTo>
                    <a:pt x="1" y="7"/>
                    <a:pt x="1" y="7"/>
                    <a:pt x="1" y="7"/>
                  </a:cubicBezTo>
                  <a:cubicBezTo>
                    <a:pt x="0" y="1"/>
                    <a:pt x="0" y="1"/>
                    <a:pt x="0" y="1"/>
                  </a:cubicBezTo>
                  <a:cubicBezTo>
                    <a:pt x="0" y="1"/>
                    <a:pt x="0" y="1"/>
                    <a:pt x="0" y="1"/>
                  </a:cubicBezTo>
                  <a:cubicBezTo>
                    <a:pt x="1" y="2"/>
                    <a:pt x="1" y="2"/>
                    <a:pt x="1" y="2"/>
                  </a:cubicBezTo>
                  <a:cubicBezTo>
                    <a:pt x="1" y="2"/>
                    <a:pt x="1" y="2"/>
                    <a:pt x="1" y="2"/>
                  </a:cubicBezTo>
                  <a:cubicBezTo>
                    <a:pt x="1" y="1"/>
                    <a:pt x="1" y="1"/>
                    <a:pt x="1" y="1"/>
                  </a:cubicBezTo>
                  <a:cubicBezTo>
                    <a:pt x="1" y="1"/>
                    <a:pt x="1" y="1"/>
                    <a:pt x="1" y="1"/>
                  </a:cubicBezTo>
                  <a:cubicBezTo>
                    <a:pt x="1" y="1"/>
                    <a:pt x="2" y="1"/>
                    <a:pt x="2" y="1"/>
                  </a:cubicBezTo>
                  <a:cubicBezTo>
                    <a:pt x="2" y="1"/>
                    <a:pt x="2" y="1"/>
                    <a:pt x="2" y="1"/>
                  </a:cubicBezTo>
                  <a:cubicBezTo>
                    <a:pt x="3" y="1"/>
                    <a:pt x="3" y="1"/>
                    <a:pt x="3" y="2"/>
                  </a:cubicBezTo>
                  <a:cubicBezTo>
                    <a:pt x="3" y="2"/>
                    <a:pt x="3" y="1"/>
                    <a:pt x="3" y="1"/>
                  </a:cubicBezTo>
                  <a:cubicBezTo>
                    <a:pt x="3" y="1"/>
                    <a:pt x="3" y="1"/>
                    <a:pt x="3" y="1"/>
                  </a:cubicBezTo>
                  <a:cubicBezTo>
                    <a:pt x="3" y="1"/>
                    <a:pt x="3" y="1"/>
                    <a:pt x="4" y="0"/>
                  </a:cubicBezTo>
                  <a:cubicBezTo>
                    <a:pt x="4" y="0"/>
                    <a:pt x="4" y="0"/>
                    <a:pt x="4" y="0"/>
                  </a:cubicBezTo>
                  <a:cubicBezTo>
                    <a:pt x="5" y="0"/>
                    <a:pt x="5" y="1"/>
                    <a:pt x="5" y="2"/>
                  </a:cubicBezTo>
                  <a:cubicBezTo>
                    <a:pt x="6" y="6"/>
                    <a:pt x="6" y="6"/>
                    <a:pt x="6" y="6"/>
                  </a:cubicBez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5" name="Freeform 88"/>
            <p:cNvSpPr>
              <a:spLocks noEditPoints="1"/>
            </p:cNvSpPr>
            <p:nvPr/>
          </p:nvSpPr>
          <p:spPr bwMode="auto">
            <a:xfrm>
              <a:off x="2810" y="1494"/>
              <a:ext cx="9" cy="9"/>
            </a:xfrm>
            <a:custGeom>
              <a:avLst/>
              <a:gdLst>
                <a:gd name="T0" fmla="*/ 3 w 9"/>
                <a:gd name="T1" fmla="*/ 0 h 9"/>
                <a:gd name="T2" fmla="*/ 3 w 9"/>
                <a:gd name="T3" fmla="*/ 9 h 9"/>
                <a:gd name="T4" fmla="*/ 0 w 9"/>
                <a:gd name="T5" fmla="*/ 9 h 9"/>
                <a:gd name="T6" fmla="*/ 0 w 9"/>
                <a:gd name="T7" fmla="*/ 3 h 9"/>
                <a:gd name="T8" fmla="*/ 3 w 9"/>
                <a:gd name="T9" fmla="*/ 0 h 9"/>
                <a:gd name="T10" fmla="*/ 9 w 9"/>
                <a:gd name="T11" fmla="*/ 0 h 9"/>
                <a:gd name="T12" fmla="*/ 9 w 9"/>
                <a:gd name="T13" fmla="*/ 9 h 9"/>
                <a:gd name="T14" fmla="*/ 9 w 9"/>
                <a:gd name="T15" fmla="*/ 9 h 9"/>
                <a:gd name="T16" fmla="*/ 6 w 9"/>
                <a:gd name="T17" fmla="*/ 0 h 9"/>
                <a:gd name="T18" fmla="*/ 9 w 9"/>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9">
                  <a:moveTo>
                    <a:pt x="3" y="0"/>
                  </a:moveTo>
                  <a:lnTo>
                    <a:pt x="3" y="9"/>
                  </a:lnTo>
                  <a:lnTo>
                    <a:pt x="0" y="9"/>
                  </a:lnTo>
                  <a:lnTo>
                    <a:pt x="0" y="3"/>
                  </a:lnTo>
                  <a:lnTo>
                    <a:pt x="3" y="0"/>
                  </a:lnTo>
                  <a:close/>
                  <a:moveTo>
                    <a:pt x="9" y="0"/>
                  </a:moveTo>
                  <a:lnTo>
                    <a:pt x="9" y="9"/>
                  </a:lnTo>
                  <a:lnTo>
                    <a:pt x="9" y="9"/>
                  </a:lnTo>
                  <a:lnTo>
                    <a:pt x="6"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6" name="Freeform 89"/>
            <p:cNvSpPr>
              <a:spLocks/>
            </p:cNvSpPr>
            <p:nvPr/>
          </p:nvSpPr>
          <p:spPr bwMode="auto">
            <a:xfrm>
              <a:off x="2828" y="1491"/>
              <a:ext cx="12" cy="33"/>
            </a:xfrm>
            <a:custGeom>
              <a:avLst/>
              <a:gdLst>
                <a:gd name="T0" fmla="*/ 1 w 4"/>
                <a:gd name="T1" fmla="*/ 0 h 11"/>
                <a:gd name="T2" fmla="*/ 4 w 4"/>
                <a:gd name="T3" fmla="*/ 5 h 11"/>
                <a:gd name="T4" fmla="*/ 4 w 4"/>
                <a:gd name="T5" fmla="*/ 6 h 11"/>
                <a:gd name="T6" fmla="*/ 4 w 4"/>
                <a:gd name="T7" fmla="*/ 8 h 11"/>
                <a:gd name="T8" fmla="*/ 4 w 4"/>
                <a:gd name="T9" fmla="*/ 9 h 11"/>
                <a:gd name="T10" fmla="*/ 3 w 4"/>
                <a:gd name="T11" fmla="*/ 11 h 11"/>
                <a:gd name="T12" fmla="*/ 2 w 4"/>
                <a:gd name="T13" fmla="*/ 10 h 11"/>
                <a:gd name="T14" fmla="*/ 3 w 4"/>
                <a:gd name="T15" fmla="*/ 8 h 11"/>
                <a:gd name="T16" fmla="*/ 3 w 4"/>
                <a:gd name="T17" fmla="*/ 5 h 11"/>
                <a:gd name="T18" fmla="*/ 0 w 4"/>
                <a:gd name="T19" fmla="*/ 1 h 11"/>
                <a:gd name="T20" fmla="*/ 1 w 4"/>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
                  <a:moveTo>
                    <a:pt x="1" y="0"/>
                  </a:moveTo>
                  <a:cubicBezTo>
                    <a:pt x="3" y="1"/>
                    <a:pt x="4" y="3"/>
                    <a:pt x="4" y="5"/>
                  </a:cubicBezTo>
                  <a:cubicBezTo>
                    <a:pt x="4" y="5"/>
                    <a:pt x="4" y="6"/>
                    <a:pt x="4" y="6"/>
                  </a:cubicBezTo>
                  <a:cubicBezTo>
                    <a:pt x="4" y="7"/>
                    <a:pt x="4" y="7"/>
                    <a:pt x="4" y="8"/>
                  </a:cubicBezTo>
                  <a:cubicBezTo>
                    <a:pt x="4" y="8"/>
                    <a:pt x="4" y="9"/>
                    <a:pt x="4" y="9"/>
                  </a:cubicBezTo>
                  <a:cubicBezTo>
                    <a:pt x="3" y="10"/>
                    <a:pt x="3" y="10"/>
                    <a:pt x="3" y="11"/>
                  </a:cubicBezTo>
                  <a:cubicBezTo>
                    <a:pt x="2" y="10"/>
                    <a:pt x="2" y="10"/>
                    <a:pt x="2" y="10"/>
                  </a:cubicBezTo>
                  <a:cubicBezTo>
                    <a:pt x="3" y="9"/>
                    <a:pt x="3" y="9"/>
                    <a:pt x="3" y="8"/>
                  </a:cubicBezTo>
                  <a:cubicBezTo>
                    <a:pt x="3" y="7"/>
                    <a:pt x="3" y="6"/>
                    <a:pt x="3" y="5"/>
                  </a:cubicBezTo>
                  <a:cubicBezTo>
                    <a:pt x="3" y="3"/>
                    <a:pt x="2" y="2"/>
                    <a:pt x="0"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7" name="Freeform 90"/>
            <p:cNvSpPr>
              <a:spLocks noEditPoints="1"/>
            </p:cNvSpPr>
            <p:nvPr/>
          </p:nvSpPr>
          <p:spPr bwMode="auto">
            <a:xfrm>
              <a:off x="2852" y="1494"/>
              <a:ext cx="9" cy="24"/>
            </a:xfrm>
            <a:custGeom>
              <a:avLst/>
              <a:gdLst>
                <a:gd name="T0" fmla="*/ 0 w 3"/>
                <a:gd name="T1" fmla="*/ 8 h 8"/>
                <a:gd name="T2" fmla="*/ 1 w 3"/>
                <a:gd name="T3" fmla="*/ 7 h 8"/>
                <a:gd name="T4" fmla="*/ 1 w 3"/>
                <a:gd name="T5" fmla="*/ 7 h 8"/>
                <a:gd name="T6" fmla="*/ 2 w 3"/>
                <a:gd name="T7" fmla="*/ 7 h 8"/>
                <a:gd name="T8" fmla="*/ 2 w 3"/>
                <a:gd name="T9" fmla="*/ 6 h 8"/>
                <a:gd name="T10" fmla="*/ 1 w 3"/>
                <a:gd name="T11" fmla="*/ 6 h 8"/>
                <a:gd name="T12" fmla="*/ 1 w 3"/>
                <a:gd name="T13" fmla="*/ 6 h 8"/>
                <a:gd name="T14" fmla="*/ 1 w 3"/>
                <a:gd name="T15" fmla="*/ 5 h 8"/>
                <a:gd name="T16" fmla="*/ 1 w 3"/>
                <a:gd name="T17" fmla="*/ 5 h 8"/>
                <a:gd name="T18" fmla="*/ 1 w 3"/>
                <a:gd name="T19" fmla="*/ 5 h 8"/>
                <a:gd name="T20" fmla="*/ 1 w 3"/>
                <a:gd name="T21" fmla="*/ 5 h 8"/>
                <a:gd name="T22" fmla="*/ 1 w 3"/>
                <a:gd name="T23" fmla="*/ 4 h 8"/>
                <a:gd name="T24" fmla="*/ 1 w 3"/>
                <a:gd name="T25" fmla="*/ 4 h 8"/>
                <a:gd name="T26" fmla="*/ 2 w 3"/>
                <a:gd name="T27" fmla="*/ 4 h 8"/>
                <a:gd name="T28" fmla="*/ 2 w 3"/>
                <a:gd name="T29" fmla="*/ 4 h 8"/>
                <a:gd name="T30" fmla="*/ 3 w 3"/>
                <a:gd name="T31" fmla="*/ 5 h 8"/>
                <a:gd name="T32" fmla="*/ 3 w 3"/>
                <a:gd name="T33" fmla="*/ 5 h 8"/>
                <a:gd name="T34" fmla="*/ 3 w 3"/>
                <a:gd name="T35" fmla="*/ 6 h 8"/>
                <a:gd name="T36" fmla="*/ 2 w 3"/>
                <a:gd name="T37" fmla="*/ 7 h 8"/>
                <a:gd name="T38" fmla="*/ 2 w 3"/>
                <a:gd name="T39" fmla="*/ 8 h 8"/>
                <a:gd name="T40" fmla="*/ 0 w 3"/>
                <a:gd name="T41" fmla="*/ 8 h 8"/>
                <a:gd name="T42" fmla="*/ 1 w 3"/>
                <a:gd name="T43" fmla="*/ 0 h 8"/>
                <a:gd name="T44" fmla="*/ 1 w 3"/>
                <a:gd name="T45" fmla="*/ 0 h 8"/>
                <a:gd name="T46" fmla="*/ 1 w 3"/>
                <a:gd name="T47" fmla="*/ 0 h 8"/>
                <a:gd name="T48" fmla="*/ 2 w 3"/>
                <a:gd name="T49" fmla="*/ 1 h 8"/>
                <a:gd name="T50" fmla="*/ 2 w 3"/>
                <a:gd name="T51" fmla="*/ 1 h 8"/>
                <a:gd name="T52" fmla="*/ 2 w 3"/>
                <a:gd name="T53" fmla="*/ 1 h 8"/>
                <a:gd name="T54" fmla="*/ 2 w 3"/>
                <a:gd name="T55" fmla="*/ 2 h 8"/>
                <a:gd name="T56" fmla="*/ 1 w 3"/>
                <a:gd name="T57" fmla="*/ 2 h 8"/>
                <a:gd name="T58" fmla="*/ 1 w 3"/>
                <a:gd name="T59" fmla="*/ 2 h 8"/>
                <a:gd name="T60" fmla="*/ 1 w 3"/>
                <a:gd name="T61" fmla="*/ 2 h 8"/>
                <a:gd name="T62" fmla="*/ 0 w 3"/>
                <a:gd name="T63" fmla="*/ 2 h 8"/>
                <a:gd name="T64" fmla="*/ 0 w 3"/>
                <a:gd name="T65" fmla="*/ 2 h 8"/>
                <a:gd name="T66" fmla="*/ 0 w 3"/>
                <a:gd name="T67" fmla="*/ 1 h 8"/>
                <a:gd name="T68" fmla="*/ 0 w 3"/>
                <a:gd name="T69" fmla="*/ 1 h 8"/>
                <a:gd name="T70" fmla="*/ 0 w 3"/>
                <a:gd name="T71" fmla="*/ 1 h 8"/>
                <a:gd name="T72" fmla="*/ 0 w 3"/>
                <a:gd name="T73" fmla="*/ 0 h 8"/>
                <a:gd name="T74" fmla="*/ 1 w 3"/>
                <a:gd name="T7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 h="8">
                  <a:moveTo>
                    <a:pt x="0" y="8"/>
                  </a:moveTo>
                  <a:cubicBezTo>
                    <a:pt x="0" y="8"/>
                    <a:pt x="1" y="8"/>
                    <a:pt x="1" y="7"/>
                  </a:cubicBezTo>
                  <a:cubicBezTo>
                    <a:pt x="1" y="7"/>
                    <a:pt x="1" y="7"/>
                    <a:pt x="1" y="7"/>
                  </a:cubicBezTo>
                  <a:cubicBezTo>
                    <a:pt x="1" y="7"/>
                    <a:pt x="1" y="7"/>
                    <a:pt x="2" y="7"/>
                  </a:cubicBezTo>
                  <a:cubicBezTo>
                    <a:pt x="2" y="7"/>
                    <a:pt x="2" y="7"/>
                    <a:pt x="2" y="6"/>
                  </a:cubicBezTo>
                  <a:cubicBezTo>
                    <a:pt x="2" y="6"/>
                    <a:pt x="2" y="6"/>
                    <a:pt x="1" y="6"/>
                  </a:cubicBezTo>
                  <a:cubicBezTo>
                    <a:pt x="1" y="6"/>
                    <a:pt x="1" y="6"/>
                    <a:pt x="1" y="6"/>
                  </a:cubicBezTo>
                  <a:cubicBezTo>
                    <a:pt x="1" y="6"/>
                    <a:pt x="1" y="6"/>
                    <a:pt x="1" y="5"/>
                  </a:cubicBezTo>
                  <a:cubicBezTo>
                    <a:pt x="1" y="5"/>
                    <a:pt x="1" y="5"/>
                    <a:pt x="1" y="5"/>
                  </a:cubicBezTo>
                  <a:cubicBezTo>
                    <a:pt x="1" y="5"/>
                    <a:pt x="1" y="5"/>
                    <a:pt x="1" y="5"/>
                  </a:cubicBezTo>
                  <a:cubicBezTo>
                    <a:pt x="1" y="5"/>
                    <a:pt x="1" y="5"/>
                    <a:pt x="1" y="5"/>
                  </a:cubicBezTo>
                  <a:cubicBezTo>
                    <a:pt x="1" y="5"/>
                    <a:pt x="1" y="4"/>
                    <a:pt x="1" y="4"/>
                  </a:cubicBezTo>
                  <a:cubicBezTo>
                    <a:pt x="1" y="4"/>
                    <a:pt x="1" y="4"/>
                    <a:pt x="1" y="4"/>
                  </a:cubicBezTo>
                  <a:cubicBezTo>
                    <a:pt x="2" y="4"/>
                    <a:pt x="2" y="4"/>
                    <a:pt x="2" y="4"/>
                  </a:cubicBezTo>
                  <a:cubicBezTo>
                    <a:pt x="2" y="4"/>
                    <a:pt x="2" y="4"/>
                    <a:pt x="2" y="4"/>
                  </a:cubicBezTo>
                  <a:cubicBezTo>
                    <a:pt x="2" y="5"/>
                    <a:pt x="2" y="5"/>
                    <a:pt x="3" y="5"/>
                  </a:cubicBezTo>
                  <a:cubicBezTo>
                    <a:pt x="3" y="5"/>
                    <a:pt x="3" y="5"/>
                    <a:pt x="3" y="5"/>
                  </a:cubicBezTo>
                  <a:cubicBezTo>
                    <a:pt x="3" y="6"/>
                    <a:pt x="3" y="6"/>
                    <a:pt x="3" y="6"/>
                  </a:cubicBezTo>
                  <a:cubicBezTo>
                    <a:pt x="3" y="7"/>
                    <a:pt x="3" y="7"/>
                    <a:pt x="2" y="7"/>
                  </a:cubicBezTo>
                  <a:cubicBezTo>
                    <a:pt x="2" y="8"/>
                    <a:pt x="2" y="8"/>
                    <a:pt x="2" y="8"/>
                  </a:cubicBezTo>
                  <a:cubicBezTo>
                    <a:pt x="1" y="8"/>
                    <a:pt x="1" y="8"/>
                    <a:pt x="0" y="8"/>
                  </a:cubicBezTo>
                  <a:close/>
                  <a:moveTo>
                    <a:pt x="1" y="0"/>
                  </a:moveTo>
                  <a:cubicBezTo>
                    <a:pt x="1" y="0"/>
                    <a:pt x="1" y="0"/>
                    <a:pt x="1" y="0"/>
                  </a:cubicBezTo>
                  <a:cubicBezTo>
                    <a:pt x="1" y="0"/>
                    <a:pt x="1" y="0"/>
                    <a:pt x="1" y="0"/>
                  </a:cubicBezTo>
                  <a:cubicBezTo>
                    <a:pt x="2" y="0"/>
                    <a:pt x="2" y="0"/>
                    <a:pt x="2" y="1"/>
                  </a:cubicBezTo>
                  <a:cubicBezTo>
                    <a:pt x="2" y="1"/>
                    <a:pt x="2" y="1"/>
                    <a:pt x="2" y="1"/>
                  </a:cubicBezTo>
                  <a:cubicBezTo>
                    <a:pt x="2" y="1"/>
                    <a:pt x="2" y="1"/>
                    <a:pt x="2" y="1"/>
                  </a:cubicBezTo>
                  <a:cubicBezTo>
                    <a:pt x="2" y="1"/>
                    <a:pt x="2" y="1"/>
                    <a:pt x="2" y="2"/>
                  </a:cubicBezTo>
                  <a:cubicBezTo>
                    <a:pt x="2" y="2"/>
                    <a:pt x="2" y="2"/>
                    <a:pt x="1" y="2"/>
                  </a:cubicBezTo>
                  <a:cubicBezTo>
                    <a:pt x="1" y="2"/>
                    <a:pt x="1" y="2"/>
                    <a:pt x="1" y="2"/>
                  </a:cubicBezTo>
                  <a:cubicBezTo>
                    <a:pt x="1" y="2"/>
                    <a:pt x="1" y="2"/>
                    <a:pt x="1" y="2"/>
                  </a:cubicBezTo>
                  <a:cubicBezTo>
                    <a:pt x="1" y="2"/>
                    <a:pt x="1" y="2"/>
                    <a:pt x="0" y="2"/>
                  </a:cubicBezTo>
                  <a:cubicBezTo>
                    <a:pt x="0" y="2"/>
                    <a:pt x="0" y="2"/>
                    <a:pt x="0" y="2"/>
                  </a:cubicBezTo>
                  <a:cubicBezTo>
                    <a:pt x="0" y="1"/>
                    <a:pt x="0" y="1"/>
                    <a:pt x="0" y="1"/>
                  </a:cubicBezTo>
                  <a:cubicBezTo>
                    <a:pt x="0" y="1"/>
                    <a:pt x="0" y="1"/>
                    <a:pt x="0" y="1"/>
                  </a:cubicBezTo>
                  <a:cubicBezTo>
                    <a:pt x="0" y="1"/>
                    <a:pt x="0" y="1"/>
                    <a:pt x="0" y="1"/>
                  </a:cubicBezTo>
                  <a:cubicBezTo>
                    <a:pt x="0" y="0"/>
                    <a:pt x="0"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8" name="Freeform 91"/>
            <p:cNvSpPr>
              <a:spLocks/>
            </p:cNvSpPr>
            <p:nvPr/>
          </p:nvSpPr>
          <p:spPr bwMode="auto">
            <a:xfrm>
              <a:off x="2330" y="1624"/>
              <a:ext cx="18" cy="24"/>
            </a:xfrm>
            <a:custGeom>
              <a:avLst/>
              <a:gdLst>
                <a:gd name="T0" fmla="*/ 18 w 18"/>
                <a:gd name="T1" fmla="*/ 21 h 24"/>
                <a:gd name="T2" fmla="*/ 15 w 18"/>
                <a:gd name="T3" fmla="*/ 24 h 24"/>
                <a:gd name="T4" fmla="*/ 15 w 18"/>
                <a:gd name="T5" fmla="*/ 12 h 24"/>
                <a:gd name="T6" fmla="*/ 6 w 18"/>
                <a:gd name="T7" fmla="*/ 15 h 24"/>
                <a:gd name="T8" fmla="*/ 6 w 18"/>
                <a:gd name="T9" fmla="*/ 24 h 24"/>
                <a:gd name="T10" fmla="*/ 3 w 18"/>
                <a:gd name="T11" fmla="*/ 24 h 24"/>
                <a:gd name="T12" fmla="*/ 0 w 18"/>
                <a:gd name="T13" fmla="*/ 3 h 24"/>
                <a:gd name="T14" fmla="*/ 3 w 18"/>
                <a:gd name="T15" fmla="*/ 3 h 24"/>
                <a:gd name="T16" fmla="*/ 3 w 18"/>
                <a:gd name="T17" fmla="*/ 12 h 24"/>
                <a:gd name="T18" fmla="*/ 15 w 18"/>
                <a:gd name="T19" fmla="*/ 9 h 24"/>
                <a:gd name="T20" fmla="*/ 12 w 18"/>
                <a:gd name="T21" fmla="*/ 0 h 24"/>
                <a:gd name="T22" fmla="*/ 15 w 18"/>
                <a:gd name="T23" fmla="*/ 0 h 24"/>
                <a:gd name="T24" fmla="*/ 18 w 18"/>
                <a:gd name="T2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4">
                  <a:moveTo>
                    <a:pt x="18" y="21"/>
                  </a:moveTo>
                  <a:lnTo>
                    <a:pt x="15" y="24"/>
                  </a:lnTo>
                  <a:lnTo>
                    <a:pt x="15" y="12"/>
                  </a:lnTo>
                  <a:lnTo>
                    <a:pt x="6" y="15"/>
                  </a:lnTo>
                  <a:lnTo>
                    <a:pt x="6" y="24"/>
                  </a:lnTo>
                  <a:lnTo>
                    <a:pt x="3" y="24"/>
                  </a:lnTo>
                  <a:lnTo>
                    <a:pt x="0" y="3"/>
                  </a:lnTo>
                  <a:lnTo>
                    <a:pt x="3" y="3"/>
                  </a:lnTo>
                  <a:lnTo>
                    <a:pt x="3" y="12"/>
                  </a:lnTo>
                  <a:lnTo>
                    <a:pt x="15" y="9"/>
                  </a:lnTo>
                  <a:lnTo>
                    <a:pt x="12" y="0"/>
                  </a:lnTo>
                  <a:lnTo>
                    <a:pt x="15" y="0"/>
                  </a:lnTo>
                  <a:lnTo>
                    <a:pt x="18"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9" name="Freeform 92"/>
            <p:cNvSpPr>
              <a:spLocks/>
            </p:cNvSpPr>
            <p:nvPr/>
          </p:nvSpPr>
          <p:spPr bwMode="auto">
            <a:xfrm>
              <a:off x="2348" y="1621"/>
              <a:ext cx="21" cy="24"/>
            </a:xfrm>
            <a:custGeom>
              <a:avLst/>
              <a:gdLst>
                <a:gd name="T0" fmla="*/ 7 w 7"/>
                <a:gd name="T1" fmla="*/ 7 h 8"/>
                <a:gd name="T2" fmla="*/ 6 w 7"/>
                <a:gd name="T3" fmla="*/ 8 h 8"/>
                <a:gd name="T4" fmla="*/ 5 w 7"/>
                <a:gd name="T5" fmla="*/ 8 h 8"/>
                <a:gd name="T6" fmla="*/ 4 w 7"/>
                <a:gd name="T7" fmla="*/ 8 h 8"/>
                <a:gd name="T8" fmla="*/ 3 w 7"/>
                <a:gd name="T9" fmla="*/ 6 h 8"/>
                <a:gd name="T10" fmla="*/ 2 w 7"/>
                <a:gd name="T11" fmla="*/ 3 h 8"/>
                <a:gd name="T12" fmla="*/ 1 w 7"/>
                <a:gd name="T13" fmla="*/ 3 h 8"/>
                <a:gd name="T14" fmla="*/ 0 w 7"/>
                <a:gd name="T15" fmla="*/ 3 h 8"/>
                <a:gd name="T16" fmla="*/ 2 w 7"/>
                <a:gd name="T17" fmla="*/ 2 h 8"/>
                <a:gd name="T18" fmla="*/ 2 w 7"/>
                <a:gd name="T19" fmla="*/ 1 h 8"/>
                <a:gd name="T20" fmla="*/ 3 w 7"/>
                <a:gd name="T21" fmla="*/ 0 h 8"/>
                <a:gd name="T22" fmla="*/ 3 w 7"/>
                <a:gd name="T23" fmla="*/ 2 h 8"/>
                <a:gd name="T24" fmla="*/ 6 w 7"/>
                <a:gd name="T25" fmla="*/ 2 h 8"/>
                <a:gd name="T26" fmla="*/ 6 w 7"/>
                <a:gd name="T27" fmla="*/ 2 h 8"/>
                <a:gd name="T28" fmla="*/ 3 w 7"/>
                <a:gd name="T29" fmla="*/ 3 h 8"/>
                <a:gd name="T30" fmla="*/ 4 w 7"/>
                <a:gd name="T31" fmla="*/ 6 h 8"/>
                <a:gd name="T32" fmla="*/ 4 w 7"/>
                <a:gd name="T33" fmla="*/ 7 h 8"/>
                <a:gd name="T34" fmla="*/ 5 w 7"/>
                <a:gd name="T35" fmla="*/ 7 h 8"/>
                <a:gd name="T36" fmla="*/ 6 w 7"/>
                <a:gd name="T37" fmla="*/ 7 h 8"/>
                <a:gd name="T38" fmla="*/ 7 w 7"/>
                <a:gd name="T39" fmla="*/ 6 h 8"/>
                <a:gd name="T40" fmla="*/ 7 w 7"/>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8">
                  <a:moveTo>
                    <a:pt x="7" y="7"/>
                  </a:moveTo>
                  <a:cubicBezTo>
                    <a:pt x="6" y="7"/>
                    <a:pt x="6" y="8"/>
                    <a:pt x="6" y="8"/>
                  </a:cubicBezTo>
                  <a:cubicBezTo>
                    <a:pt x="6" y="8"/>
                    <a:pt x="6" y="8"/>
                    <a:pt x="5" y="8"/>
                  </a:cubicBezTo>
                  <a:cubicBezTo>
                    <a:pt x="5" y="8"/>
                    <a:pt x="4" y="8"/>
                    <a:pt x="4" y="8"/>
                  </a:cubicBezTo>
                  <a:cubicBezTo>
                    <a:pt x="3" y="7"/>
                    <a:pt x="3" y="7"/>
                    <a:pt x="3" y="6"/>
                  </a:cubicBezTo>
                  <a:cubicBezTo>
                    <a:pt x="2" y="3"/>
                    <a:pt x="2" y="3"/>
                    <a:pt x="2" y="3"/>
                  </a:cubicBezTo>
                  <a:cubicBezTo>
                    <a:pt x="1" y="3"/>
                    <a:pt x="1" y="3"/>
                    <a:pt x="1" y="3"/>
                  </a:cubicBezTo>
                  <a:cubicBezTo>
                    <a:pt x="0" y="3"/>
                    <a:pt x="0" y="3"/>
                    <a:pt x="0" y="3"/>
                  </a:cubicBezTo>
                  <a:cubicBezTo>
                    <a:pt x="2" y="2"/>
                    <a:pt x="2" y="2"/>
                    <a:pt x="2" y="2"/>
                  </a:cubicBezTo>
                  <a:cubicBezTo>
                    <a:pt x="2" y="1"/>
                    <a:pt x="2" y="1"/>
                    <a:pt x="2" y="1"/>
                  </a:cubicBezTo>
                  <a:cubicBezTo>
                    <a:pt x="3" y="0"/>
                    <a:pt x="3" y="0"/>
                    <a:pt x="3" y="0"/>
                  </a:cubicBezTo>
                  <a:cubicBezTo>
                    <a:pt x="3" y="2"/>
                    <a:pt x="3" y="2"/>
                    <a:pt x="3" y="2"/>
                  </a:cubicBezTo>
                  <a:cubicBezTo>
                    <a:pt x="6" y="2"/>
                    <a:pt x="6" y="2"/>
                    <a:pt x="6" y="2"/>
                  </a:cubicBezTo>
                  <a:cubicBezTo>
                    <a:pt x="6" y="2"/>
                    <a:pt x="6" y="2"/>
                    <a:pt x="6" y="2"/>
                  </a:cubicBezTo>
                  <a:cubicBezTo>
                    <a:pt x="3" y="3"/>
                    <a:pt x="3" y="3"/>
                    <a:pt x="3" y="3"/>
                  </a:cubicBezTo>
                  <a:cubicBezTo>
                    <a:pt x="4" y="6"/>
                    <a:pt x="4" y="6"/>
                    <a:pt x="4" y="6"/>
                  </a:cubicBezTo>
                  <a:cubicBezTo>
                    <a:pt x="4" y="6"/>
                    <a:pt x="4" y="7"/>
                    <a:pt x="4" y="7"/>
                  </a:cubicBezTo>
                  <a:cubicBezTo>
                    <a:pt x="4" y="7"/>
                    <a:pt x="5" y="7"/>
                    <a:pt x="5" y="7"/>
                  </a:cubicBezTo>
                  <a:cubicBezTo>
                    <a:pt x="5" y="7"/>
                    <a:pt x="6" y="7"/>
                    <a:pt x="6" y="7"/>
                  </a:cubicBezTo>
                  <a:cubicBezTo>
                    <a:pt x="6" y="7"/>
                    <a:pt x="6" y="7"/>
                    <a:pt x="7" y="6"/>
                  </a:cubicBez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0" name="Freeform 93"/>
            <p:cNvSpPr>
              <a:spLocks/>
            </p:cNvSpPr>
            <p:nvPr/>
          </p:nvSpPr>
          <p:spPr bwMode="auto">
            <a:xfrm>
              <a:off x="2369" y="1618"/>
              <a:ext cx="18" cy="24"/>
            </a:xfrm>
            <a:custGeom>
              <a:avLst/>
              <a:gdLst>
                <a:gd name="T0" fmla="*/ 6 w 6"/>
                <a:gd name="T1" fmla="*/ 7 h 8"/>
                <a:gd name="T2" fmla="*/ 5 w 6"/>
                <a:gd name="T3" fmla="*/ 7 h 8"/>
                <a:gd name="T4" fmla="*/ 5 w 6"/>
                <a:gd name="T5" fmla="*/ 8 h 8"/>
                <a:gd name="T6" fmla="*/ 3 w 6"/>
                <a:gd name="T7" fmla="*/ 7 h 8"/>
                <a:gd name="T8" fmla="*/ 2 w 6"/>
                <a:gd name="T9" fmla="*/ 6 h 8"/>
                <a:gd name="T10" fmla="*/ 2 w 6"/>
                <a:gd name="T11" fmla="*/ 3 h 8"/>
                <a:gd name="T12" fmla="*/ 0 w 6"/>
                <a:gd name="T13" fmla="*/ 3 h 8"/>
                <a:gd name="T14" fmla="*/ 0 w 6"/>
                <a:gd name="T15" fmla="*/ 2 h 8"/>
                <a:gd name="T16" fmla="*/ 2 w 6"/>
                <a:gd name="T17" fmla="*/ 2 h 8"/>
                <a:gd name="T18" fmla="*/ 1 w 6"/>
                <a:gd name="T19" fmla="*/ 1 h 8"/>
                <a:gd name="T20" fmla="*/ 2 w 6"/>
                <a:gd name="T21" fmla="*/ 0 h 8"/>
                <a:gd name="T22" fmla="*/ 3 w 6"/>
                <a:gd name="T23" fmla="*/ 2 h 8"/>
                <a:gd name="T24" fmla="*/ 5 w 6"/>
                <a:gd name="T25" fmla="*/ 1 h 8"/>
                <a:gd name="T26" fmla="*/ 5 w 6"/>
                <a:gd name="T27" fmla="*/ 2 h 8"/>
                <a:gd name="T28" fmla="*/ 3 w 6"/>
                <a:gd name="T29" fmla="*/ 3 h 8"/>
                <a:gd name="T30" fmla="*/ 3 w 6"/>
                <a:gd name="T31" fmla="*/ 6 h 8"/>
                <a:gd name="T32" fmla="*/ 4 w 6"/>
                <a:gd name="T33" fmla="*/ 7 h 8"/>
                <a:gd name="T34" fmla="*/ 5 w 6"/>
                <a:gd name="T35" fmla="*/ 7 h 8"/>
                <a:gd name="T36" fmla="*/ 5 w 6"/>
                <a:gd name="T37" fmla="*/ 7 h 8"/>
                <a:gd name="T38" fmla="*/ 6 w 6"/>
                <a:gd name="T39" fmla="*/ 6 h 8"/>
                <a:gd name="T40" fmla="*/ 6 w 6"/>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8">
                  <a:moveTo>
                    <a:pt x="6" y="7"/>
                  </a:moveTo>
                  <a:cubicBezTo>
                    <a:pt x="6" y="7"/>
                    <a:pt x="6" y="7"/>
                    <a:pt x="5" y="7"/>
                  </a:cubicBezTo>
                  <a:cubicBezTo>
                    <a:pt x="5" y="7"/>
                    <a:pt x="5" y="8"/>
                    <a:pt x="5" y="8"/>
                  </a:cubicBezTo>
                  <a:cubicBezTo>
                    <a:pt x="4" y="8"/>
                    <a:pt x="3" y="8"/>
                    <a:pt x="3" y="7"/>
                  </a:cubicBezTo>
                  <a:cubicBezTo>
                    <a:pt x="3" y="7"/>
                    <a:pt x="2" y="7"/>
                    <a:pt x="2" y="6"/>
                  </a:cubicBezTo>
                  <a:cubicBezTo>
                    <a:pt x="2" y="3"/>
                    <a:pt x="2" y="3"/>
                    <a:pt x="2" y="3"/>
                  </a:cubicBezTo>
                  <a:cubicBezTo>
                    <a:pt x="0" y="3"/>
                    <a:pt x="0" y="3"/>
                    <a:pt x="0" y="3"/>
                  </a:cubicBezTo>
                  <a:cubicBezTo>
                    <a:pt x="0" y="2"/>
                    <a:pt x="0" y="2"/>
                    <a:pt x="0" y="2"/>
                  </a:cubicBezTo>
                  <a:cubicBezTo>
                    <a:pt x="2" y="2"/>
                    <a:pt x="2" y="2"/>
                    <a:pt x="2" y="2"/>
                  </a:cubicBezTo>
                  <a:cubicBezTo>
                    <a:pt x="1" y="1"/>
                    <a:pt x="1" y="1"/>
                    <a:pt x="1" y="1"/>
                  </a:cubicBezTo>
                  <a:cubicBezTo>
                    <a:pt x="2" y="0"/>
                    <a:pt x="2" y="0"/>
                    <a:pt x="2" y="0"/>
                  </a:cubicBezTo>
                  <a:cubicBezTo>
                    <a:pt x="3" y="2"/>
                    <a:pt x="3" y="2"/>
                    <a:pt x="3" y="2"/>
                  </a:cubicBezTo>
                  <a:cubicBezTo>
                    <a:pt x="5" y="1"/>
                    <a:pt x="5" y="1"/>
                    <a:pt x="5" y="1"/>
                  </a:cubicBezTo>
                  <a:cubicBezTo>
                    <a:pt x="5" y="2"/>
                    <a:pt x="5" y="2"/>
                    <a:pt x="5" y="2"/>
                  </a:cubicBezTo>
                  <a:cubicBezTo>
                    <a:pt x="3" y="3"/>
                    <a:pt x="3" y="3"/>
                    <a:pt x="3" y="3"/>
                  </a:cubicBezTo>
                  <a:cubicBezTo>
                    <a:pt x="3" y="6"/>
                    <a:pt x="3" y="6"/>
                    <a:pt x="3" y="6"/>
                  </a:cubicBezTo>
                  <a:cubicBezTo>
                    <a:pt x="3" y="6"/>
                    <a:pt x="3" y="6"/>
                    <a:pt x="4" y="7"/>
                  </a:cubicBezTo>
                  <a:cubicBezTo>
                    <a:pt x="4" y="7"/>
                    <a:pt x="4" y="7"/>
                    <a:pt x="5" y="7"/>
                  </a:cubicBezTo>
                  <a:cubicBezTo>
                    <a:pt x="5" y="7"/>
                    <a:pt x="5" y="7"/>
                    <a:pt x="5" y="7"/>
                  </a:cubicBezTo>
                  <a:cubicBezTo>
                    <a:pt x="6" y="7"/>
                    <a:pt x="6" y="6"/>
                    <a:pt x="6" y="6"/>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1" name="Freeform 94"/>
            <p:cNvSpPr>
              <a:spLocks noEditPoints="1"/>
            </p:cNvSpPr>
            <p:nvPr/>
          </p:nvSpPr>
          <p:spPr bwMode="auto">
            <a:xfrm>
              <a:off x="2390" y="1618"/>
              <a:ext cx="17" cy="27"/>
            </a:xfrm>
            <a:custGeom>
              <a:avLst/>
              <a:gdLst>
                <a:gd name="T0" fmla="*/ 5 w 6"/>
                <a:gd name="T1" fmla="*/ 3 h 9"/>
                <a:gd name="T2" fmla="*/ 5 w 6"/>
                <a:gd name="T3" fmla="*/ 4 h 9"/>
                <a:gd name="T4" fmla="*/ 5 w 6"/>
                <a:gd name="T5" fmla="*/ 6 h 9"/>
                <a:gd name="T6" fmla="*/ 4 w 6"/>
                <a:gd name="T7" fmla="*/ 6 h 9"/>
                <a:gd name="T8" fmla="*/ 3 w 6"/>
                <a:gd name="T9" fmla="*/ 7 h 9"/>
                <a:gd name="T10" fmla="*/ 3 w 6"/>
                <a:gd name="T11" fmla="*/ 7 h 9"/>
                <a:gd name="T12" fmla="*/ 2 w 6"/>
                <a:gd name="T13" fmla="*/ 7 h 9"/>
                <a:gd name="T14" fmla="*/ 2 w 6"/>
                <a:gd name="T15" fmla="*/ 9 h 9"/>
                <a:gd name="T16" fmla="*/ 1 w 6"/>
                <a:gd name="T17" fmla="*/ 9 h 9"/>
                <a:gd name="T18" fmla="*/ 0 w 6"/>
                <a:gd name="T19" fmla="*/ 1 h 9"/>
                <a:gd name="T20" fmla="*/ 1 w 6"/>
                <a:gd name="T21" fmla="*/ 1 h 9"/>
                <a:gd name="T22" fmla="*/ 1 w 6"/>
                <a:gd name="T23" fmla="*/ 2 h 9"/>
                <a:gd name="T24" fmla="*/ 2 w 6"/>
                <a:gd name="T25" fmla="*/ 1 h 9"/>
                <a:gd name="T26" fmla="*/ 3 w 6"/>
                <a:gd name="T27" fmla="*/ 1 h 9"/>
                <a:gd name="T28" fmla="*/ 4 w 6"/>
                <a:gd name="T29" fmla="*/ 1 h 9"/>
                <a:gd name="T30" fmla="*/ 5 w 6"/>
                <a:gd name="T31" fmla="*/ 1 h 9"/>
                <a:gd name="T32" fmla="*/ 5 w 6"/>
                <a:gd name="T33" fmla="*/ 2 h 9"/>
                <a:gd name="T34" fmla="*/ 5 w 6"/>
                <a:gd name="T35" fmla="*/ 3 h 9"/>
                <a:gd name="T36" fmla="*/ 4 w 6"/>
                <a:gd name="T37" fmla="*/ 3 h 9"/>
                <a:gd name="T38" fmla="*/ 4 w 6"/>
                <a:gd name="T39" fmla="*/ 2 h 9"/>
                <a:gd name="T40" fmla="*/ 4 w 6"/>
                <a:gd name="T41" fmla="*/ 2 h 9"/>
                <a:gd name="T42" fmla="*/ 3 w 6"/>
                <a:gd name="T43" fmla="*/ 2 h 9"/>
                <a:gd name="T44" fmla="*/ 3 w 6"/>
                <a:gd name="T45" fmla="*/ 1 h 9"/>
                <a:gd name="T46" fmla="*/ 3 w 6"/>
                <a:gd name="T47" fmla="*/ 2 h 9"/>
                <a:gd name="T48" fmla="*/ 2 w 6"/>
                <a:gd name="T49" fmla="*/ 2 h 9"/>
                <a:gd name="T50" fmla="*/ 2 w 6"/>
                <a:gd name="T51" fmla="*/ 2 h 9"/>
                <a:gd name="T52" fmla="*/ 1 w 6"/>
                <a:gd name="T53" fmla="*/ 3 h 9"/>
                <a:gd name="T54" fmla="*/ 2 w 6"/>
                <a:gd name="T55" fmla="*/ 6 h 9"/>
                <a:gd name="T56" fmla="*/ 2 w 6"/>
                <a:gd name="T57" fmla="*/ 6 h 9"/>
                <a:gd name="T58" fmla="*/ 3 w 6"/>
                <a:gd name="T59" fmla="*/ 6 h 9"/>
                <a:gd name="T60" fmla="*/ 4 w 6"/>
                <a:gd name="T61" fmla="*/ 5 h 9"/>
                <a:gd name="T62" fmla="*/ 4 w 6"/>
                <a:gd name="T6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9">
                  <a:moveTo>
                    <a:pt x="5" y="3"/>
                  </a:moveTo>
                  <a:cubicBezTo>
                    <a:pt x="6" y="4"/>
                    <a:pt x="6" y="4"/>
                    <a:pt x="5" y="4"/>
                  </a:cubicBezTo>
                  <a:cubicBezTo>
                    <a:pt x="5" y="5"/>
                    <a:pt x="5" y="5"/>
                    <a:pt x="5" y="6"/>
                  </a:cubicBezTo>
                  <a:cubicBezTo>
                    <a:pt x="5" y="6"/>
                    <a:pt x="5" y="6"/>
                    <a:pt x="4" y="6"/>
                  </a:cubicBezTo>
                  <a:cubicBezTo>
                    <a:pt x="4" y="6"/>
                    <a:pt x="4" y="7"/>
                    <a:pt x="3" y="7"/>
                  </a:cubicBezTo>
                  <a:cubicBezTo>
                    <a:pt x="3" y="7"/>
                    <a:pt x="3" y="7"/>
                    <a:pt x="3" y="7"/>
                  </a:cubicBezTo>
                  <a:cubicBezTo>
                    <a:pt x="2" y="7"/>
                    <a:pt x="2" y="7"/>
                    <a:pt x="2" y="7"/>
                  </a:cubicBezTo>
                  <a:cubicBezTo>
                    <a:pt x="2" y="9"/>
                    <a:pt x="2" y="9"/>
                    <a:pt x="2" y="9"/>
                  </a:cubicBezTo>
                  <a:cubicBezTo>
                    <a:pt x="1" y="9"/>
                    <a:pt x="1" y="9"/>
                    <a:pt x="1" y="9"/>
                  </a:cubicBezTo>
                  <a:cubicBezTo>
                    <a:pt x="0" y="1"/>
                    <a:pt x="0" y="1"/>
                    <a:pt x="0" y="1"/>
                  </a:cubicBezTo>
                  <a:cubicBezTo>
                    <a:pt x="1" y="1"/>
                    <a:pt x="1" y="1"/>
                    <a:pt x="1" y="1"/>
                  </a:cubicBezTo>
                  <a:cubicBezTo>
                    <a:pt x="1" y="2"/>
                    <a:pt x="1" y="2"/>
                    <a:pt x="1" y="2"/>
                  </a:cubicBezTo>
                  <a:cubicBezTo>
                    <a:pt x="1" y="2"/>
                    <a:pt x="2" y="1"/>
                    <a:pt x="2" y="1"/>
                  </a:cubicBezTo>
                  <a:cubicBezTo>
                    <a:pt x="2" y="1"/>
                    <a:pt x="3" y="1"/>
                    <a:pt x="3" y="1"/>
                  </a:cubicBezTo>
                  <a:cubicBezTo>
                    <a:pt x="3" y="0"/>
                    <a:pt x="4" y="0"/>
                    <a:pt x="4" y="1"/>
                  </a:cubicBezTo>
                  <a:cubicBezTo>
                    <a:pt x="4" y="1"/>
                    <a:pt x="4" y="1"/>
                    <a:pt x="5" y="1"/>
                  </a:cubicBezTo>
                  <a:cubicBezTo>
                    <a:pt x="5" y="1"/>
                    <a:pt x="5" y="2"/>
                    <a:pt x="5" y="2"/>
                  </a:cubicBezTo>
                  <a:cubicBezTo>
                    <a:pt x="5" y="2"/>
                    <a:pt x="5" y="3"/>
                    <a:pt x="5" y="3"/>
                  </a:cubicBezTo>
                  <a:close/>
                  <a:moveTo>
                    <a:pt x="4" y="3"/>
                  </a:moveTo>
                  <a:cubicBezTo>
                    <a:pt x="4" y="3"/>
                    <a:pt x="4" y="3"/>
                    <a:pt x="4" y="2"/>
                  </a:cubicBezTo>
                  <a:cubicBezTo>
                    <a:pt x="4" y="2"/>
                    <a:pt x="4" y="2"/>
                    <a:pt x="4" y="2"/>
                  </a:cubicBezTo>
                  <a:cubicBezTo>
                    <a:pt x="4" y="2"/>
                    <a:pt x="4" y="2"/>
                    <a:pt x="3" y="2"/>
                  </a:cubicBezTo>
                  <a:cubicBezTo>
                    <a:pt x="3" y="1"/>
                    <a:pt x="3" y="1"/>
                    <a:pt x="3" y="1"/>
                  </a:cubicBezTo>
                  <a:cubicBezTo>
                    <a:pt x="3" y="1"/>
                    <a:pt x="3" y="2"/>
                    <a:pt x="3" y="2"/>
                  </a:cubicBezTo>
                  <a:cubicBezTo>
                    <a:pt x="2" y="2"/>
                    <a:pt x="2" y="2"/>
                    <a:pt x="2" y="2"/>
                  </a:cubicBezTo>
                  <a:cubicBezTo>
                    <a:pt x="2" y="2"/>
                    <a:pt x="2" y="2"/>
                    <a:pt x="2" y="2"/>
                  </a:cubicBezTo>
                  <a:cubicBezTo>
                    <a:pt x="2" y="2"/>
                    <a:pt x="1" y="3"/>
                    <a:pt x="1" y="3"/>
                  </a:cubicBezTo>
                  <a:cubicBezTo>
                    <a:pt x="2" y="6"/>
                    <a:pt x="2" y="6"/>
                    <a:pt x="2" y="6"/>
                  </a:cubicBezTo>
                  <a:cubicBezTo>
                    <a:pt x="2" y="6"/>
                    <a:pt x="2" y="6"/>
                    <a:pt x="2" y="6"/>
                  </a:cubicBezTo>
                  <a:cubicBezTo>
                    <a:pt x="3" y="6"/>
                    <a:pt x="3" y="6"/>
                    <a:pt x="3" y="6"/>
                  </a:cubicBezTo>
                  <a:cubicBezTo>
                    <a:pt x="4" y="6"/>
                    <a:pt x="4" y="5"/>
                    <a:pt x="4" y="5"/>
                  </a:cubicBezTo>
                  <a:cubicBezTo>
                    <a:pt x="4" y="5"/>
                    <a:pt x="5"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2" name="Freeform 95"/>
            <p:cNvSpPr>
              <a:spLocks noEditPoints="1"/>
            </p:cNvSpPr>
            <p:nvPr/>
          </p:nvSpPr>
          <p:spPr bwMode="auto">
            <a:xfrm>
              <a:off x="2407" y="1612"/>
              <a:ext cx="21" cy="24"/>
            </a:xfrm>
            <a:custGeom>
              <a:avLst/>
              <a:gdLst>
                <a:gd name="T0" fmla="*/ 7 w 7"/>
                <a:gd name="T1" fmla="*/ 7 h 8"/>
                <a:gd name="T2" fmla="*/ 5 w 7"/>
                <a:gd name="T3" fmla="*/ 7 h 8"/>
                <a:gd name="T4" fmla="*/ 4 w 7"/>
                <a:gd name="T5" fmla="*/ 5 h 8"/>
                <a:gd name="T6" fmla="*/ 4 w 7"/>
                <a:gd name="T7" fmla="*/ 4 h 8"/>
                <a:gd name="T8" fmla="*/ 3 w 7"/>
                <a:gd name="T9" fmla="*/ 4 h 8"/>
                <a:gd name="T10" fmla="*/ 3 w 7"/>
                <a:gd name="T11" fmla="*/ 4 h 8"/>
                <a:gd name="T12" fmla="*/ 2 w 7"/>
                <a:gd name="T13" fmla="*/ 4 h 8"/>
                <a:gd name="T14" fmla="*/ 2 w 7"/>
                <a:gd name="T15" fmla="*/ 4 h 8"/>
                <a:gd name="T16" fmla="*/ 3 w 7"/>
                <a:gd name="T17" fmla="*/ 8 h 8"/>
                <a:gd name="T18" fmla="*/ 2 w 7"/>
                <a:gd name="T19" fmla="*/ 8 h 8"/>
                <a:gd name="T20" fmla="*/ 0 w 7"/>
                <a:gd name="T21" fmla="*/ 0 h 8"/>
                <a:gd name="T22" fmla="*/ 2 w 7"/>
                <a:gd name="T23" fmla="*/ 0 h 8"/>
                <a:gd name="T24" fmla="*/ 3 w 7"/>
                <a:gd name="T25" fmla="*/ 0 h 8"/>
                <a:gd name="T26" fmla="*/ 4 w 7"/>
                <a:gd name="T27" fmla="*/ 0 h 8"/>
                <a:gd name="T28" fmla="*/ 5 w 7"/>
                <a:gd name="T29" fmla="*/ 1 h 8"/>
                <a:gd name="T30" fmla="*/ 5 w 7"/>
                <a:gd name="T31" fmla="*/ 1 h 8"/>
                <a:gd name="T32" fmla="*/ 5 w 7"/>
                <a:gd name="T33" fmla="*/ 2 h 8"/>
                <a:gd name="T34" fmla="*/ 5 w 7"/>
                <a:gd name="T35" fmla="*/ 3 h 8"/>
                <a:gd name="T36" fmla="*/ 4 w 7"/>
                <a:gd name="T37" fmla="*/ 3 h 8"/>
                <a:gd name="T38" fmla="*/ 4 w 7"/>
                <a:gd name="T39" fmla="*/ 4 h 8"/>
                <a:gd name="T40" fmla="*/ 4 w 7"/>
                <a:gd name="T41" fmla="*/ 4 h 8"/>
                <a:gd name="T42" fmla="*/ 5 w 7"/>
                <a:gd name="T43" fmla="*/ 5 h 8"/>
                <a:gd name="T44" fmla="*/ 7 w 7"/>
                <a:gd name="T45" fmla="*/ 7 h 8"/>
                <a:gd name="T46" fmla="*/ 4 w 7"/>
                <a:gd name="T47" fmla="*/ 2 h 8"/>
                <a:gd name="T48" fmla="*/ 4 w 7"/>
                <a:gd name="T49" fmla="*/ 1 h 8"/>
                <a:gd name="T50" fmla="*/ 2 w 7"/>
                <a:gd name="T51" fmla="*/ 1 h 8"/>
                <a:gd name="T52" fmla="*/ 1 w 7"/>
                <a:gd name="T53" fmla="*/ 1 h 8"/>
                <a:gd name="T54" fmla="*/ 2 w 7"/>
                <a:gd name="T55" fmla="*/ 3 h 8"/>
                <a:gd name="T56" fmla="*/ 3 w 7"/>
                <a:gd name="T57" fmla="*/ 3 h 8"/>
                <a:gd name="T58" fmla="*/ 3 w 7"/>
                <a:gd name="T59" fmla="*/ 3 h 8"/>
                <a:gd name="T60" fmla="*/ 4 w 7"/>
                <a:gd name="T61" fmla="*/ 3 h 8"/>
                <a:gd name="T62" fmla="*/ 4 w 7"/>
                <a:gd name="T63" fmla="*/ 2 h 8"/>
                <a:gd name="T64" fmla="*/ 4 w 7"/>
                <a:gd name="T6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 h="8">
                  <a:moveTo>
                    <a:pt x="7" y="7"/>
                  </a:moveTo>
                  <a:cubicBezTo>
                    <a:pt x="5" y="7"/>
                    <a:pt x="5" y="7"/>
                    <a:pt x="5" y="7"/>
                  </a:cubicBezTo>
                  <a:cubicBezTo>
                    <a:pt x="4" y="5"/>
                    <a:pt x="4" y="5"/>
                    <a:pt x="4" y="5"/>
                  </a:cubicBezTo>
                  <a:cubicBezTo>
                    <a:pt x="4" y="5"/>
                    <a:pt x="4" y="5"/>
                    <a:pt x="4" y="4"/>
                  </a:cubicBezTo>
                  <a:cubicBezTo>
                    <a:pt x="3" y="4"/>
                    <a:pt x="3" y="4"/>
                    <a:pt x="3" y="4"/>
                  </a:cubicBezTo>
                  <a:cubicBezTo>
                    <a:pt x="3" y="4"/>
                    <a:pt x="3" y="4"/>
                    <a:pt x="3" y="4"/>
                  </a:cubicBezTo>
                  <a:cubicBezTo>
                    <a:pt x="3" y="4"/>
                    <a:pt x="3" y="4"/>
                    <a:pt x="2" y="4"/>
                  </a:cubicBezTo>
                  <a:cubicBezTo>
                    <a:pt x="2" y="4"/>
                    <a:pt x="2" y="4"/>
                    <a:pt x="2" y="4"/>
                  </a:cubicBezTo>
                  <a:cubicBezTo>
                    <a:pt x="3" y="8"/>
                    <a:pt x="3" y="8"/>
                    <a:pt x="3" y="8"/>
                  </a:cubicBezTo>
                  <a:cubicBezTo>
                    <a:pt x="2" y="8"/>
                    <a:pt x="2" y="8"/>
                    <a:pt x="2" y="8"/>
                  </a:cubicBezTo>
                  <a:cubicBezTo>
                    <a:pt x="0" y="0"/>
                    <a:pt x="0" y="0"/>
                    <a:pt x="0" y="0"/>
                  </a:cubicBezTo>
                  <a:cubicBezTo>
                    <a:pt x="2" y="0"/>
                    <a:pt x="2" y="0"/>
                    <a:pt x="2" y="0"/>
                  </a:cubicBezTo>
                  <a:cubicBezTo>
                    <a:pt x="3" y="0"/>
                    <a:pt x="3" y="0"/>
                    <a:pt x="3" y="0"/>
                  </a:cubicBezTo>
                  <a:cubicBezTo>
                    <a:pt x="4" y="0"/>
                    <a:pt x="4" y="0"/>
                    <a:pt x="4" y="0"/>
                  </a:cubicBezTo>
                  <a:cubicBezTo>
                    <a:pt x="5" y="0"/>
                    <a:pt x="5" y="0"/>
                    <a:pt x="5" y="1"/>
                  </a:cubicBezTo>
                  <a:cubicBezTo>
                    <a:pt x="5" y="1"/>
                    <a:pt x="5" y="1"/>
                    <a:pt x="5" y="1"/>
                  </a:cubicBezTo>
                  <a:cubicBezTo>
                    <a:pt x="5" y="2"/>
                    <a:pt x="5" y="2"/>
                    <a:pt x="5" y="2"/>
                  </a:cubicBezTo>
                  <a:cubicBezTo>
                    <a:pt x="5" y="2"/>
                    <a:pt x="5" y="3"/>
                    <a:pt x="5" y="3"/>
                  </a:cubicBezTo>
                  <a:cubicBezTo>
                    <a:pt x="5" y="3"/>
                    <a:pt x="5" y="3"/>
                    <a:pt x="4" y="3"/>
                  </a:cubicBezTo>
                  <a:cubicBezTo>
                    <a:pt x="4" y="3"/>
                    <a:pt x="4" y="4"/>
                    <a:pt x="4" y="4"/>
                  </a:cubicBezTo>
                  <a:cubicBezTo>
                    <a:pt x="4" y="4"/>
                    <a:pt x="4" y="4"/>
                    <a:pt x="4" y="4"/>
                  </a:cubicBezTo>
                  <a:cubicBezTo>
                    <a:pt x="5" y="4"/>
                    <a:pt x="5" y="4"/>
                    <a:pt x="5" y="5"/>
                  </a:cubicBezTo>
                  <a:lnTo>
                    <a:pt x="7" y="7"/>
                  </a:lnTo>
                  <a:close/>
                  <a:moveTo>
                    <a:pt x="4" y="2"/>
                  </a:moveTo>
                  <a:cubicBezTo>
                    <a:pt x="4" y="1"/>
                    <a:pt x="4" y="1"/>
                    <a:pt x="4" y="1"/>
                  </a:cubicBezTo>
                  <a:cubicBezTo>
                    <a:pt x="3" y="1"/>
                    <a:pt x="3" y="1"/>
                    <a:pt x="2" y="1"/>
                  </a:cubicBezTo>
                  <a:cubicBezTo>
                    <a:pt x="1" y="1"/>
                    <a:pt x="1" y="1"/>
                    <a:pt x="1" y="1"/>
                  </a:cubicBezTo>
                  <a:cubicBezTo>
                    <a:pt x="2" y="3"/>
                    <a:pt x="2" y="3"/>
                    <a:pt x="2" y="3"/>
                  </a:cubicBezTo>
                  <a:cubicBezTo>
                    <a:pt x="3" y="3"/>
                    <a:pt x="3" y="3"/>
                    <a:pt x="3" y="3"/>
                  </a:cubicBezTo>
                  <a:cubicBezTo>
                    <a:pt x="3" y="3"/>
                    <a:pt x="3" y="3"/>
                    <a:pt x="3" y="3"/>
                  </a:cubicBezTo>
                  <a:cubicBezTo>
                    <a:pt x="4" y="3"/>
                    <a:pt x="4" y="3"/>
                    <a:pt x="4" y="3"/>
                  </a:cubicBezTo>
                  <a:cubicBezTo>
                    <a:pt x="4" y="3"/>
                    <a:pt x="4" y="2"/>
                    <a:pt x="4" y="2"/>
                  </a:cubicBezTo>
                  <a:cubicBezTo>
                    <a:pt x="4" y="2"/>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3" name="Freeform 96"/>
            <p:cNvSpPr>
              <a:spLocks noEditPoints="1"/>
            </p:cNvSpPr>
            <p:nvPr/>
          </p:nvSpPr>
          <p:spPr bwMode="auto">
            <a:xfrm>
              <a:off x="2428" y="1612"/>
              <a:ext cx="18" cy="18"/>
            </a:xfrm>
            <a:custGeom>
              <a:avLst/>
              <a:gdLst>
                <a:gd name="T0" fmla="*/ 5 w 6"/>
                <a:gd name="T1" fmla="*/ 3 h 6"/>
                <a:gd name="T2" fmla="*/ 5 w 6"/>
                <a:gd name="T3" fmla="*/ 3 h 6"/>
                <a:gd name="T4" fmla="*/ 5 w 6"/>
                <a:gd name="T5" fmla="*/ 3 h 6"/>
                <a:gd name="T6" fmla="*/ 1 w 6"/>
                <a:gd name="T7" fmla="*/ 4 h 6"/>
                <a:gd name="T8" fmla="*/ 2 w 6"/>
                <a:gd name="T9" fmla="*/ 5 h 6"/>
                <a:gd name="T10" fmla="*/ 4 w 6"/>
                <a:gd name="T11" fmla="*/ 5 h 6"/>
                <a:gd name="T12" fmla="*/ 4 w 6"/>
                <a:gd name="T13" fmla="*/ 5 h 6"/>
                <a:gd name="T14" fmla="*/ 5 w 6"/>
                <a:gd name="T15" fmla="*/ 5 h 6"/>
                <a:gd name="T16" fmla="*/ 5 w 6"/>
                <a:gd name="T17" fmla="*/ 5 h 6"/>
                <a:gd name="T18" fmla="*/ 5 w 6"/>
                <a:gd name="T19" fmla="*/ 5 h 6"/>
                <a:gd name="T20" fmla="*/ 6 w 6"/>
                <a:gd name="T21" fmla="*/ 6 h 6"/>
                <a:gd name="T22" fmla="*/ 5 w 6"/>
                <a:gd name="T23" fmla="*/ 6 h 6"/>
                <a:gd name="T24" fmla="*/ 4 w 6"/>
                <a:gd name="T25" fmla="*/ 6 h 6"/>
                <a:gd name="T26" fmla="*/ 2 w 6"/>
                <a:gd name="T27" fmla="*/ 6 h 6"/>
                <a:gd name="T28" fmla="*/ 1 w 6"/>
                <a:gd name="T29" fmla="*/ 6 h 6"/>
                <a:gd name="T30" fmla="*/ 1 w 6"/>
                <a:gd name="T31" fmla="*/ 5 h 6"/>
                <a:gd name="T32" fmla="*/ 0 w 6"/>
                <a:gd name="T33" fmla="*/ 4 h 6"/>
                <a:gd name="T34" fmla="*/ 0 w 6"/>
                <a:gd name="T35" fmla="*/ 3 h 6"/>
                <a:gd name="T36" fmla="*/ 1 w 6"/>
                <a:gd name="T37" fmla="*/ 2 h 6"/>
                <a:gd name="T38" fmla="*/ 1 w 6"/>
                <a:gd name="T39" fmla="*/ 1 h 6"/>
                <a:gd name="T40" fmla="*/ 2 w 6"/>
                <a:gd name="T41" fmla="*/ 0 h 6"/>
                <a:gd name="T42" fmla="*/ 3 w 6"/>
                <a:gd name="T43" fmla="*/ 0 h 6"/>
                <a:gd name="T44" fmla="*/ 4 w 6"/>
                <a:gd name="T45" fmla="*/ 1 h 6"/>
                <a:gd name="T46" fmla="*/ 5 w 6"/>
                <a:gd name="T47" fmla="*/ 2 h 6"/>
                <a:gd name="T48" fmla="*/ 5 w 6"/>
                <a:gd name="T49" fmla="*/ 3 h 6"/>
                <a:gd name="T50" fmla="*/ 4 w 6"/>
                <a:gd name="T51" fmla="*/ 3 h 6"/>
                <a:gd name="T52" fmla="*/ 4 w 6"/>
                <a:gd name="T53" fmla="*/ 2 h 6"/>
                <a:gd name="T54" fmla="*/ 4 w 6"/>
                <a:gd name="T55" fmla="*/ 1 h 6"/>
                <a:gd name="T56" fmla="*/ 3 w 6"/>
                <a:gd name="T57" fmla="*/ 1 h 6"/>
                <a:gd name="T58" fmla="*/ 2 w 6"/>
                <a:gd name="T59" fmla="*/ 1 h 6"/>
                <a:gd name="T60" fmla="*/ 2 w 6"/>
                <a:gd name="T61" fmla="*/ 1 h 6"/>
                <a:gd name="T62" fmla="*/ 1 w 6"/>
                <a:gd name="T63" fmla="*/ 2 h 6"/>
                <a:gd name="T64" fmla="*/ 1 w 6"/>
                <a:gd name="T65" fmla="*/ 2 h 6"/>
                <a:gd name="T66" fmla="*/ 1 w 6"/>
                <a:gd name="T67" fmla="*/ 3 h 6"/>
                <a:gd name="T68" fmla="*/ 4 w 6"/>
                <a:gd name="T6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6">
                  <a:moveTo>
                    <a:pt x="5" y="3"/>
                  </a:moveTo>
                  <a:cubicBezTo>
                    <a:pt x="5" y="3"/>
                    <a:pt x="5" y="3"/>
                    <a:pt x="5" y="3"/>
                  </a:cubicBezTo>
                  <a:cubicBezTo>
                    <a:pt x="5" y="3"/>
                    <a:pt x="5" y="3"/>
                    <a:pt x="5" y="3"/>
                  </a:cubicBezTo>
                  <a:cubicBezTo>
                    <a:pt x="1" y="4"/>
                    <a:pt x="1" y="4"/>
                    <a:pt x="1" y="4"/>
                  </a:cubicBezTo>
                  <a:cubicBezTo>
                    <a:pt x="1" y="5"/>
                    <a:pt x="2" y="5"/>
                    <a:pt x="2" y="5"/>
                  </a:cubicBezTo>
                  <a:cubicBezTo>
                    <a:pt x="2" y="5"/>
                    <a:pt x="3" y="6"/>
                    <a:pt x="4" y="5"/>
                  </a:cubicBezTo>
                  <a:cubicBezTo>
                    <a:pt x="4" y="5"/>
                    <a:pt x="4" y="5"/>
                    <a:pt x="4" y="5"/>
                  </a:cubicBezTo>
                  <a:cubicBezTo>
                    <a:pt x="4" y="5"/>
                    <a:pt x="4" y="5"/>
                    <a:pt x="5" y="5"/>
                  </a:cubicBezTo>
                  <a:cubicBezTo>
                    <a:pt x="5" y="5"/>
                    <a:pt x="5" y="5"/>
                    <a:pt x="5" y="5"/>
                  </a:cubicBezTo>
                  <a:cubicBezTo>
                    <a:pt x="5" y="5"/>
                    <a:pt x="5" y="5"/>
                    <a:pt x="5" y="5"/>
                  </a:cubicBezTo>
                  <a:cubicBezTo>
                    <a:pt x="6" y="6"/>
                    <a:pt x="6" y="6"/>
                    <a:pt x="6" y="6"/>
                  </a:cubicBezTo>
                  <a:cubicBezTo>
                    <a:pt x="5" y="6"/>
                    <a:pt x="5" y="6"/>
                    <a:pt x="5" y="6"/>
                  </a:cubicBezTo>
                  <a:cubicBezTo>
                    <a:pt x="4" y="6"/>
                    <a:pt x="4" y="6"/>
                    <a:pt x="4" y="6"/>
                  </a:cubicBezTo>
                  <a:cubicBezTo>
                    <a:pt x="3" y="6"/>
                    <a:pt x="3" y="6"/>
                    <a:pt x="2" y="6"/>
                  </a:cubicBezTo>
                  <a:cubicBezTo>
                    <a:pt x="2" y="6"/>
                    <a:pt x="2" y="6"/>
                    <a:pt x="1" y="6"/>
                  </a:cubicBezTo>
                  <a:cubicBezTo>
                    <a:pt x="1" y="6"/>
                    <a:pt x="1" y="5"/>
                    <a:pt x="1" y="5"/>
                  </a:cubicBezTo>
                  <a:cubicBezTo>
                    <a:pt x="0" y="5"/>
                    <a:pt x="0" y="4"/>
                    <a:pt x="0" y="4"/>
                  </a:cubicBezTo>
                  <a:cubicBezTo>
                    <a:pt x="0" y="3"/>
                    <a:pt x="0" y="3"/>
                    <a:pt x="0" y="3"/>
                  </a:cubicBezTo>
                  <a:cubicBezTo>
                    <a:pt x="0" y="2"/>
                    <a:pt x="0" y="2"/>
                    <a:pt x="1" y="2"/>
                  </a:cubicBezTo>
                  <a:cubicBezTo>
                    <a:pt x="1" y="1"/>
                    <a:pt x="1" y="1"/>
                    <a:pt x="1" y="1"/>
                  </a:cubicBezTo>
                  <a:cubicBezTo>
                    <a:pt x="2" y="1"/>
                    <a:pt x="2" y="0"/>
                    <a:pt x="2" y="0"/>
                  </a:cubicBezTo>
                  <a:cubicBezTo>
                    <a:pt x="3" y="0"/>
                    <a:pt x="3" y="0"/>
                    <a:pt x="3" y="0"/>
                  </a:cubicBezTo>
                  <a:cubicBezTo>
                    <a:pt x="4" y="0"/>
                    <a:pt x="4" y="1"/>
                    <a:pt x="4" y="1"/>
                  </a:cubicBezTo>
                  <a:cubicBezTo>
                    <a:pt x="5" y="1"/>
                    <a:pt x="5" y="1"/>
                    <a:pt x="5" y="2"/>
                  </a:cubicBezTo>
                  <a:cubicBezTo>
                    <a:pt x="5" y="2"/>
                    <a:pt x="5" y="2"/>
                    <a:pt x="5" y="3"/>
                  </a:cubicBezTo>
                  <a:close/>
                  <a:moveTo>
                    <a:pt x="4" y="3"/>
                  </a:moveTo>
                  <a:cubicBezTo>
                    <a:pt x="4" y="2"/>
                    <a:pt x="4" y="2"/>
                    <a:pt x="4" y="2"/>
                  </a:cubicBezTo>
                  <a:cubicBezTo>
                    <a:pt x="4" y="2"/>
                    <a:pt x="4" y="2"/>
                    <a:pt x="4" y="1"/>
                  </a:cubicBezTo>
                  <a:cubicBezTo>
                    <a:pt x="4" y="1"/>
                    <a:pt x="3" y="1"/>
                    <a:pt x="3" y="1"/>
                  </a:cubicBezTo>
                  <a:cubicBezTo>
                    <a:pt x="3" y="1"/>
                    <a:pt x="3" y="1"/>
                    <a:pt x="2" y="1"/>
                  </a:cubicBezTo>
                  <a:cubicBezTo>
                    <a:pt x="2" y="1"/>
                    <a:pt x="2" y="1"/>
                    <a:pt x="2" y="1"/>
                  </a:cubicBezTo>
                  <a:cubicBezTo>
                    <a:pt x="2" y="2"/>
                    <a:pt x="2" y="2"/>
                    <a:pt x="1" y="2"/>
                  </a:cubicBezTo>
                  <a:cubicBezTo>
                    <a:pt x="1" y="2"/>
                    <a:pt x="1" y="2"/>
                    <a:pt x="1" y="2"/>
                  </a:cubicBezTo>
                  <a:cubicBezTo>
                    <a:pt x="1" y="3"/>
                    <a:pt x="1" y="3"/>
                    <a:pt x="1"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4" name="Freeform 97"/>
            <p:cNvSpPr>
              <a:spLocks/>
            </p:cNvSpPr>
            <p:nvPr/>
          </p:nvSpPr>
          <p:spPr bwMode="auto">
            <a:xfrm>
              <a:off x="2449" y="1609"/>
              <a:ext cx="15" cy="18"/>
            </a:xfrm>
            <a:custGeom>
              <a:avLst/>
              <a:gdLst>
                <a:gd name="T0" fmla="*/ 5 w 5"/>
                <a:gd name="T1" fmla="*/ 4 h 6"/>
                <a:gd name="T2" fmla="*/ 5 w 5"/>
                <a:gd name="T3" fmla="*/ 5 h 6"/>
                <a:gd name="T4" fmla="*/ 5 w 5"/>
                <a:gd name="T5" fmla="*/ 5 h 6"/>
                <a:gd name="T6" fmla="*/ 4 w 5"/>
                <a:gd name="T7" fmla="*/ 6 h 6"/>
                <a:gd name="T8" fmla="*/ 4 w 5"/>
                <a:gd name="T9" fmla="*/ 6 h 6"/>
                <a:gd name="T10" fmla="*/ 3 w 5"/>
                <a:gd name="T11" fmla="*/ 6 h 6"/>
                <a:gd name="T12" fmla="*/ 3 w 5"/>
                <a:gd name="T13" fmla="*/ 6 h 6"/>
                <a:gd name="T14" fmla="*/ 2 w 5"/>
                <a:gd name="T15" fmla="*/ 6 h 6"/>
                <a:gd name="T16" fmla="*/ 1 w 5"/>
                <a:gd name="T17" fmla="*/ 6 h 6"/>
                <a:gd name="T18" fmla="*/ 0 w 5"/>
                <a:gd name="T19" fmla="*/ 5 h 6"/>
                <a:gd name="T20" fmla="*/ 2 w 5"/>
                <a:gd name="T21" fmla="*/ 6 h 6"/>
                <a:gd name="T22" fmla="*/ 3 w 5"/>
                <a:gd name="T23" fmla="*/ 5 h 6"/>
                <a:gd name="T24" fmla="*/ 4 w 5"/>
                <a:gd name="T25" fmla="*/ 5 h 6"/>
                <a:gd name="T26" fmla="*/ 4 w 5"/>
                <a:gd name="T27" fmla="*/ 4 h 6"/>
                <a:gd name="T28" fmla="*/ 4 w 5"/>
                <a:gd name="T29" fmla="*/ 4 h 6"/>
                <a:gd name="T30" fmla="*/ 3 w 5"/>
                <a:gd name="T31" fmla="*/ 4 h 6"/>
                <a:gd name="T32" fmla="*/ 3 w 5"/>
                <a:gd name="T33" fmla="*/ 4 h 6"/>
                <a:gd name="T34" fmla="*/ 2 w 5"/>
                <a:gd name="T35" fmla="*/ 4 h 6"/>
                <a:gd name="T36" fmla="*/ 1 w 5"/>
                <a:gd name="T37" fmla="*/ 4 h 6"/>
                <a:gd name="T38" fmla="*/ 1 w 5"/>
                <a:gd name="T39" fmla="*/ 3 h 6"/>
                <a:gd name="T40" fmla="*/ 0 w 5"/>
                <a:gd name="T41" fmla="*/ 3 h 6"/>
                <a:gd name="T42" fmla="*/ 0 w 5"/>
                <a:gd name="T43" fmla="*/ 2 h 6"/>
                <a:gd name="T44" fmla="*/ 0 w 5"/>
                <a:gd name="T45" fmla="*/ 2 h 6"/>
                <a:gd name="T46" fmla="*/ 0 w 5"/>
                <a:gd name="T47" fmla="*/ 1 h 6"/>
                <a:gd name="T48" fmla="*/ 1 w 5"/>
                <a:gd name="T49" fmla="*/ 1 h 6"/>
                <a:gd name="T50" fmla="*/ 2 w 5"/>
                <a:gd name="T51" fmla="*/ 0 h 6"/>
                <a:gd name="T52" fmla="*/ 3 w 5"/>
                <a:gd name="T53" fmla="*/ 0 h 6"/>
                <a:gd name="T54" fmla="*/ 4 w 5"/>
                <a:gd name="T55" fmla="*/ 0 h 6"/>
                <a:gd name="T56" fmla="*/ 4 w 5"/>
                <a:gd name="T57" fmla="*/ 1 h 6"/>
                <a:gd name="T58" fmla="*/ 3 w 5"/>
                <a:gd name="T59" fmla="*/ 1 h 6"/>
                <a:gd name="T60" fmla="*/ 2 w 5"/>
                <a:gd name="T61" fmla="*/ 1 h 6"/>
                <a:gd name="T62" fmla="*/ 2 w 5"/>
                <a:gd name="T63" fmla="*/ 1 h 6"/>
                <a:gd name="T64" fmla="*/ 1 w 5"/>
                <a:gd name="T65" fmla="*/ 1 h 6"/>
                <a:gd name="T66" fmla="*/ 1 w 5"/>
                <a:gd name="T67" fmla="*/ 2 h 6"/>
                <a:gd name="T68" fmla="*/ 1 w 5"/>
                <a:gd name="T69" fmla="*/ 2 h 6"/>
                <a:gd name="T70" fmla="*/ 1 w 5"/>
                <a:gd name="T71" fmla="*/ 2 h 6"/>
                <a:gd name="T72" fmla="*/ 1 w 5"/>
                <a:gd name="T73" fmla="*/ 2 h 6"/>
                <a:gd name="T74" fmla="*/ 2 w 5"/>
                <a:gd name="T75" fmla="*/ 3 h 6"/>
                <a:gd name="T76" fmla="*/ 3 w 5"/>
                <a:gd name="T77" fmla="*/ 3 h 6"/>
                <a:gd name="T78" fmla="*/ 4 w 5"/>
                <a:gd name="T79" fmla="*/ 3 h 6"/>
                <a:gd name="T80" fmla="*/ 4 w 5"/>
                <a:gd name="T81" fmla="*/ 3 h 6"/>
                <a:gd name="T82" fmla="*/ 5 w 5"/>
                <a:gd name="T83" fmla="*/ 4 h 6"/>
                <a:gd name="T84" fmla="*/ 5 w 5"/>
                <a:gd name="T8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6">
                  <a:moveTo>
                    <a:pt x="5" y="4"/>
                  </a:moveTo>
                  <a:cubicBezTo>
                    <a:pt x="5" y="4"/>
                    <a:pt x="5" y="5"/>
                    <a:pt x="5" y="5"/>
                  </a:cubicBezTo>
                  <a:cubicBezTo>
                    <a:pt x="5" y="5"/>
                    <a:pt x="5" y="5"/>
                    <a:pt x="5" y="5"/>
                  </a:cubicBezTo>
                  <a:cubicBezTo>
                    <a:pt x="5" y="5"/>
                    <a:pt x="4" y="5"/>
                    <a:pt x="4" y="6"/>
                  </a:cubicBezTo>
                  <a:cubicBezTo>
                    <a:pt x="4" y="6"/>
                    <a:pt x="4" y="6"/>
                    <a:pt x="4" y="6"/>
                  </a:cubicBezTo>
                  <a:cubicBezTo>
                    <a:pt x="4" y="6"/>
                    <a:pt x="3" y="6"/>
                    <a:pt x="3" y="6"/>
                  </a:cubicBezTo>
                  <a:cubicBezTo>
                    <a:pt x="3" y="6"/>
                    <a:pt x="3" y="6"/>
                    <a:pt x="3" y="6"/>
                  </a:cubicBezTo>
                  <a:cubicBezTo>
                    <a:pt x="2" y="6"/>
                    <a:pt x="2" y="6"/>
                    <a:pt x="2" y="6"/>
                  </a:cubicBezTo>
                  <a:cubicBezTo>
                    <a:pt x="1" y="6"/>
                    <a:pt x="1" y="6"/>
                    <a:pt x="1" y="6"/>
                  </a:cubicBezTo>
                  <a:cubicBezTo>
                    <a:pt x="0" y="5"/>
                    <a:pt x="0" y="5"/>
                    <a:pt x="0" y="5"/>
                  </a:cubicBezTo>
                  <a:cubicBezTo>
                    <a:pt x="1" y="6"/>
                    <a:pt x="1" y="6"/>
                    <a:pt x="2" y="6"/>
                  </a:cubicBezTo>
                  <a:cubicBezTo>
                    <a:pt x="2" y="6"/>
                    <a:pt x="2" y="5"/>
                    <a:pt x="3" y="5"/>
                  </a:cubicBezTo>
                  <a:cubicBezTo>
                    <a:pt x="3" y="5"/>
                    <a:pt x="3" y="5"/>
                    <a:pt x="4" y="5"/>
                  </a:cubicBezTo>
                  <a:cubicBezTo>
                    <a:pt x="4" y="5"/>
                    <a:pt x="4" y="5"/>
                    <a:pt x="4" y="4"/>
                  </a:cubicBezTo>
                  <a:cubicBezTo>
                    <a:pt x="4" y="4"/>
                    <a:pt x="4" y="4"/>
                    <a:pt x="4" y="4"/>
                  </a:cubicBezTo>
                  <a:cubicBezTo>
                    <a:pt x="4" y="4"/>
                    <a:pt x="4" y="4"/>
                    <a:pt x="3" y="4"/>
                  </a:cubicBezTo>
                  <a:cubicBezTo>
                    <a:pt x="3" y="4"/>
                    <a:pt x="3" y="4"/>
                    <a:pt x="3" y="4"/>
                  </a:cubicBezTo>
                  <a:cubicBezTo>
                    <a:pt x="3" y="4"/>
                    <a:pt x="2" y="4"/>
                    <a:pt x="2" y="4"/>
                  </a:cubicBezTo>
                  <a:cubicBezTo>
                    <a:pt x="2" y="4"/>
                    <a:pt x="2" y="4"/>
                    <a:pt x="1" y="4"/>
                  </a:cubicBezTo>
                  <a:cubicBezTo>
                    <a:pt x="1" y="3"/>
                    <a:pt x="1" y="3"/>
                    <a:pt x="1" y="3"/>
                  </a:cubicBezTo>
                  <a:cubicBezTo>
                    <a:pt x="0" y="3"/>
                    <a:pt x="0" y="3"/>
                    <a:pt x="0" y="3"/>
                  </a:cubicBezTo>
                  <a:cubicBezTo>
                    <a:pt x="0" y="3"/>
                    <a:pt x="0" y="2"/>
                    <a:pt x="0" y="2"/>
                  </a:cubicBezTo>
                  <a:cubicBezTo>
                    <a:pt x="0" y="2"/>
                    <a:pt x="0" y="2"/>
                    <a:pt x="0" y="2"/>
                  </a:cubicBezTo>
                  <a:cubicBezTo>
                    <a:pt x="0" y="1"/>
                    <a:pt x="0" y="1"/>
                    <a:pt x="0" y="1"/>
                  </a:cubicBezTo>
                  <a:cubicBezTo>
                    <a:pt x="0" y="1"/>
                    <a:pt x="1" y="1"/>
                    <a:pt x="1" y="1"/>
                  </a:cubicBezTo>
                  <a:cubicBezTo>
                    <a:pt x="1" y="0"/>
                    <a:pt x="2" y="0"/>
                    <a:pt x="2" y="0"/>
                  </a:cubicBezTo>
                  <a:cubicBezTo>
                    <a:pt x="2" y="0"/>
                    <a:pt x="3" y="0"/>
                    <a:pt x="3" y="0"/>
                  </a:cubicBezTo>
                  <a:cubicBezTo>
                    <a:pt x="3" y="0"/>
                    <a:pt x="3" y="0"/>
                    <a:pt x="4" y="0"/>
                  </a:cubicBezTo>
                  <a:cubicBezTo>
                    <a:pt x="4" y="1"/>
                    <a:pt x="4" y="1"/>
                    <a:pt x="4" y="1"/>
                  </a:cubicBezTo>
                  <a:cubicBezTo>
                    <a:pt x="4" y="1"/>
                    <a:pt x="3" y="1"/>
                    <a:pt x="3" y="1"/>
                  </a:cubicBezTo>
                  <a:cubicBezTo>
                    <a:pt x="3" y="1"/>
                    <a:pt x="2" y="1"/>
                    <a:pt x="2" y="1"/>
                  </a:cubicBezTo>
                  <a:cubicBezTo>
                    <a:pt x="2" y="1"/>
                    <a:pt x="2" y="1"/>
                    <a:pt x="2" y="1"/>
                  </a:cubicBezTo>
                  <a:cubicBezTo>
                    <a:pt x="1" y="1"/>
                    <a:pt x="1" y="1"/>
                    <a:pt x="1" y="1"/>
                  </a:cubicBezTo>
                  <a:cubicBezTo>
                    <a:pt x="1" y="2"/>
                    <a:pt x="1" y="2"/>
                    <a:pt x="1" y="2"/>
                  </a:cubicBezTo>
                  <a:cubicBezTo>
                    <a:pt x="1" y="2"/>
                    <a:pt x="1" y="2"/>
                    <a:pt x="1" y="2"/>
                  </a:cubicBezTo>
                  <a:cubicBezTo>
                    <a:pt x="1" y="2"/>
                    <a:pt x="1" y="2"/>
                    <a:pt x="1" y="2"/>
                  </a:cubicBezTo>
                  <a:cubicBezTo>
                    <a:pt x="1" y="2"/>
                    <a:pt x="1" y="2"/>
                    <a:pt x="1" y="2"/>
                  </a:cubicBezTo>
                  <a:cubicBezTo>
                    <a:pt x="1" y="3"/>
                    <a:pt x="2" y="3"/>
                    <a:pt x="2" y="3"/>
                  </a:cubicBezTo>
                  <a:cubicBezTo>
                    <a:pt x="2" y="3"/>
                    <a:pt x="2" y="3"/>
                    <a:pt x="3" y="3"/>
                  </a:cubicBezTo>
                  <a:cubicBezTo>
                    <a:pt x="3" y="3"/>
                    <a:pt x="3" y="3"/>
                    <a:pt x="4" y="3"/>
                  </a:cubicBezTo>
                  <a:cubicBezTo>
                    <a:pt x="4" y="3"/>
                    <a:pt x="4" y="3"/>
                    <a:pt x="4" y="3"/>
                  </a:cubicBezTo>
                  <a:cubicBezTo>
                    <a:pt x="4" y="3"/>
                    <a:pt x="5" y="3"/>
                    <a:pt x="5" y="4"/>
                  </a:cubicBezTo>
                  <a:cubicBezTo>
                    <a:pt x="5" y="4"/>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5" name="Freeform 98"/>
            <p:cNvSpPr>
              <a:spLocks noEditPoints="1"/>
            </p:cNvSpPr>
            <p:nvPr/>
          </p:nvSpPr>
          <p:spPr bwMode="auto">
            <a:xfrm>
              <a:off x="2467" y="1606"/>
              <a:ext cx="18" cy="27"/>
            </a:xfrm>
            <a:custGeom>
              <a:avLst/>
              <a:gdLst>
                <a:gd name="T0" fmla="*/ 5 w 6"/>
                <a:gd name="T1" fmla="*/ 3 h 9"/>
                <a:gd name="T2" fmla="*/ 5 w 6"/>
                <a:gd name="T3" fmla="*/ 4 h 9"/>
                <a:gd name="T4" fmla="*/ 5 w 6"/>
                <a:gd name="T5" fmla="*/ 5 h 9"/>
                <a:gd name="T6" fmla="*/ 4 w 6"/>
                <a:gd name="T7" fmla="*/ 6 h 9"/>
                <a:gd name="T8" fmla="*/ 3 w 6"/>
                <a:gd name="T9" fmla="*/ 6 h 9"/>
                <a:gd name="T10" fmla="*/ 3 w 6"/>
                <a:gd name="T11" fmla="*/ 6 h 9"/>
                <a:gd name="T12" fmla="*/ 2 w 6"/>
                <a:gd name="T13" fmla="*/ 6 h 9"/>
                <a:gd name="T14" fmla="*/ 2 w 6"/>
                <a:gd name="T15" fmla="*/ 9 h 9"/>
                <a:gd name="T16" fmla="*/ 1 w 6"/>
                <a:gd name="T17" fmla="*/ 9 h 9"/>
                <a:gd name="T18" fmla="*/ 0 w 6"/>
                <a:gd name="T19" fmla="*/ 1 h 9"/>
                <a:gd name="T20" fmla="*/ 1 w 6"/>
                <a:gd name="T21" fmla="*/ 0 h 9"/>
                <a:gd name="T22" fmla="*/ 1 w 6"/>
                <a:gd name="T23" fmla="*/ 1 h 9"/>
                <a:gd name="T24" fmla="*/ 2 w 6"/>
                <a:gd name="T25" fmla="*/ 0 h 9"/>
                <a:gd name="T26" fmla="*/ 3 w 6"/>
                <a:gd name="T27" fmla="*/ 0 h 9"/>
                <a:gd name="T28" fmla="*/ 4 w 6"/>
                <a:gd name="T29" fmla="*/ 0 h 9"/>
                <a:gd name="T30" fmla="*/ 5 w 6"/>
                <a:gd name="T31" fmla="*/ 1 h 9"/>
                <a:gd name="T32" fmla="*/ 5 w 6"/>
                <a:gd name="T33" fmla="*/ 1 h 9"/>
                <a:gd name="T34" fmla="*/ 5 w 6"/>
                <a:gd name="T35" fmla="*/ 3 h 9"/>
                <a:gd name="T36" fmla="*/ 4 w 6"/>
                <a:gd name="T37" fmla="*/ 3 h 9"/>
                <a:gd name="T38" fmla="*/ 4 w 6"/>
                <a:gd name="T39" fmla="*/ 2 h 9"/>
                <a:gd name="T40" fmla="*/ 4 w 6"/>
                <a:gd name="T41" fmla="*/ 1 h 9"/>
                <a:gd name="T42" fmla="*/ 3 w 6"/>
                <a:gd name="T43" fmla="*/ 1 h 9"/>
                <a:gd name="T44" fmla="*/ 3 w 6"/>
                <a:gd name="T45" fmla="*/ 1 h 9"/>
                <a:gd name="T46" fmla="*/ 2 w 6"/>
                <a:gd name="T47" fmla="*/ 1 h 9"/>
                <a:gd name="T48" fmla="*/ 2 w 6"/>
                <a:gd name="T49" fmla="*/ 1 h 9"/>
                <a:gd name="T50" fmla="*/ 2 w 6"/>
                <a:gd name="T51" fmla="*/ 2 h 9"/>
                <a:gd name="T52" fmla="*/ 1 w 6"/>
                <a:gd name="T53" fmla="*/ 2 h 9"/>
                <a:gd name="T54" fmla="*/ 2 w 6"/>
                <a:gd name="T55" fmla="*/ 5 h 9"/>
                <a:gd name="T56" fmla="*/ 2 w 6"/>
                <a:gd name="T57" fmla="*/ 5 h 9"/>
                <a:gd name="T58" fmla="*/ 3 w 6"/>
                <a:gd name="T59" fmla="*/ 5 h 9"/>
                <a:gd name="T60" fmla="*/ 4 w 6"/>
                <a:gd name="T61" fmla="*/ 4 h 9"/>
                <a:gd name="T62" fmla="*/ 4 w 6"/>
                <a:gd name="T6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9">
                  <a:moveTo>
                    <a:pt x="5" y="3"/>
                  </a:moveTo>
                  <a:cubicBezTo>
                    <a:pt x="6" y="3"/>
                    <a:pt x="6" y="4"/>
                    <a:pt x="5" y="4"/>
                  </a:cubicBezTo>
                  <a:cubicBezTo>
                    <a:pt x="5" y="4"/>
                    <a:pt x="5" y="5"/>
                    <a:pt x="5" y="5"/>
                  </a:cubicBezTo>
                  <a:cubicBezTo>
                    <a:pt x="5" y="5"/>
                    <a:pt x="5" y="6"/>
                    <a:pt x="4" y="6"/>
                  </a:cubicBezTo>
                  <a:cubicBezTo>
                    <a:pt x="4" y="6"/>
                    <a:pt x="4" y="6"/>
                    <a:pt x="3" y="6"/>
                  </a:cubicBezTo>
                  <a:cubicBezTo>
                    <a:pt x="3" y="6"/>
                    <a:pt x="3" y="6"/>
                    <a:pt x="3" y="6"/>
                  </a:cubicBezTo>
                  <a:cubicBezTo>
                    <a:pt x="2" y="6"/>
                    <a:pt x="2" y="6"/>
                    <a:pt x="2" y="6"/>
                  </a:cubicBezTo>
                  <a:cubicBezTo>
                    <a:pt x="2" y="9"/>
                    <a:pt x="2" y="9"/>
                    <a:pt x="2" y="9"/>
                  </a:cubicBezTo>
                  <a:cubicBezTo>
                    <a:pt x="1" y="9"/>
                    <a:pt x="1" y="9"/>
                    <a:pt x="1" y="9"/>
                  </a:cubicBezTo>
                  <a:cubicBezTo>
                    <a:pt x="0" y="1"/>
                    <a:pt x="0" y="1"/>
                    <a:pt x="0" y="1"/>
                  </a:cubicBezTo>
                  <a:cubicBezTo>
                    <a:pt x="1" y="0"/>
                    <a:pt x="1" y="0"/>
                    <a:pt x="1" y="0"/>
                  </a:cubicBezTo>
                  <a:cubicBezTo>
                    <a:pt x="1" y="1"/>
                    <a:pt x="1" y="1"/>
                    <a:pt x="1" y="1"/>
                  </a:cubicBezTo>
                  <a:cubicBezTo>
                    <a:pt x="1" y="1"/>
                    <a:pt x="2" y="1"/>
                    <a:pt x="2" y="0"/>
                  </a:cubicBezTo>
                  <a:cubicBezTo>
                    <a:pt x="2" y="0"/>
                    <a:pt x="3" y="0"/>
                    <a:pt x="3" y="0"/>
                  </a:cubicBezTo>
                  <a:cubicBezTo>
                    <a:pt x="3" y="0"/>
                    <a:pt x="4" y="0"/>
                    <a:pt x="4" y="0"/>
                  </a:cubicBezTo>
                  <a:cubicBezTo>
                    <a:pt x="4" y="0"/>
                    <a:pt x="4" y="0"/>
                    <a:pt x="5" y="1"/>
                  </a:cubicBezTo>
                  <a:cubicBezTo>
                    <a:pt x="5" y="1"/>
                    <a:pt x="5" y="1"/>
                    <a:pt x="5" y="1"/>
                  </a:cubicBezTo>
                  <a:cubicBezTo>
                    <a:pt x="5" y="2"/>
                    <a:pt x="5" y="2"/>
                    <a:pt x="5" y="3"/>
                  </a:cubicBezTo>
                  <a:close/>
                  <a:moveTo>
                    <a:pt x="4" y="3"/>
                  </a:moveTo>
                  <a:cubicBezTo>
                    <a:pt x="4" y="2"/>
                    <a:pt x="4" y="2"/>
                    <a:pt x="4" y="2"/>
                  </a:cubicBezTo>
                  <a:cubicBezTo>
                    <a:pt x="4" y="2"/>
                    <a:pt x="4" y="1"/>
                    <a:pt x="4" y="1"/>
                  </a:cubicBezTo>
                  <a:cubicBezTo>
                    <a:pt x="4" y="1"/>
                    <a:pt x="4" y="1"/>
                    <a:pt x="3" y="1"/>
                  </a:cubicBezTo>
                  <a:cubicBezTo>
                    <a:pt x="3" y="1"/>
                    <a:pt x="3" y="1"/>
                    <a:pt x="3" y="1"/>
                  </a:cubicBezTo>
                  <a:cubicBezTo>
                    <a:pt x="3" y="1"/>
                    <a:pt x="3" y="1"/>
                    <a:pt x="2" y="1"/>
                  </a:cubicBezTo>
                  <a:cubicBezTo>
                    <a:pt x="2" y="1"/>
                    <a:pt x="2" y="1"/>
                    <a:pt x="2" y="1"/>
                  </a:cubicBezTo>
                  <a:cubicBezTo>
                    <a:pt x="2" y="1"/>
                    <a:pt x="2" y="2"/>
                    <a:pt x="2" y="2"/>
                  </a:cubicBezTo>
                  <a:cubicBezTo>
                    <a:pt x="2" y="2"/>
                    <a:pt x="1" y="2"/>
                    <a:pt x="1" y="2"/>
                  </a:cubicBezTo>
                  <a:cubicBezTo>
                    <a:pt x="2" y="5"/>
                    <a:pt x="2" y="5"/>
                    <a:pt x="2" y="5"/>
                  </a:cubicBezTo>
                  <a:cubicBezTo>
                    <a:pt x="2" y="5"/>
                    <a:pt x="2" y="5"/>
                    <a:pt x="2" y="5"/>
                  </a:cubicBezTo>
                  <a:cubicBezTo>
                    <a:pt x="3" y="5"/>
                    <a:pt x="3" y="5"/>
                    <a:pt x="3" y="5"/>
                  </a:cubicBezTo>
                  <a:cubicBezTo>
                    <a:pt x="4" y="5"/>
                    <a:pt x="4" y="5"/>
                    <a:pt x="4" y="4"/>
                  </a:cubicBezTo>
                  <a:cubicBezTo>
                    <a:pt x="4" y="4"/>
                    <a:pt x="5"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6" name="Freeform 99"/>
            <p:cNvSpPr>
              <a:spLocks noEditPoints="1"/>
            </p:cNvSpPr>
            <p:nvPr/>
          </p:nvSpPr>
          <p:spPr bwMode="auto">
            <a:xfrm>
              <a:off x="2488" y="1603"/>
              <a:ext cx="15" cy="18"/>
            </a:xfrm>
            <a:custGeom>
              <a:avLst/>
              <a:gdLst>
                <a:gd name="T0" fmla="*/ 5 w 5"/>
                <a:gd name="T1" fmla="*/ 2 h 6"/>
                <a:gd name="T2" fmla="*/ 5 w 5"/>
                <a:gd name="T3" fmla="*/ 4 h 6"/>
                <a:gd name="T4" fmla="*/ 5 w 5"/>
                <a:gd name="T5" fmla="*/ 5 h 6"/>
                <a:gd name="T6" fmla="*/ 4 w 5"/>
                <a:gd name="T7" fmla="*/ 6 h 6"/>
                <a:gd name="T8" fmla="*/ 3 w 5"/>
                <a:gd name="T9" fmla="*/ 6 h 6"/>
                <a:gd name="T10" fmla="*/ 2 w 5"/>
                <a:gd name="T11" fmla="*/ 6 h 6"/>
                <a:gd name="T12" fmla="*/ 1 w 5"/>
                <a:gd name="T13" fmla="*/ 6 h 6"/>
                <a:gd name="T14" fmla="*/ 0 w 5"/>
                <a:gd name="T15" fmla="*/ 5 h 6"/>
                <a:gd name="T16" fmla="*/ 0 w 5"/>
                <a:gd name="T17" fmla="*/ 3 h 6"/>
                <a:gd name="T18" fmla="*/ 0 w 5"/>
                <a:gd name="T19" fmla="*/ 2 h 6"/>
                <a:gd name="T20" fmla="*/ 0 w 5"/>
                <a:gd name="T21" fmla="*/ 1 h 6"/>
                <a:gd name="T22" fmla="*/ 1 w 5"/>
                <a:gd name="T23" fmla="*/ 0 h 6"/>
                <a:gd name="T24" fmla="*/ 2 w 5"/>
                <a:gd name="T25" fmla="*/ 0 h 6"/>
                <a:gd name="T26" fmla="*/ 3 w 5"/>
                <a:gd name="T27" fmla="*/ 0 h 6"/>
                <a:gd name="T28" fmla="*/ 4 w 5"/>
                <a:gd name="T29" fmla="*/ 0 h 6"/>
                <a:gd name="T30" fmla="*/ 5 w 5"/>
                <a:gd name="T31" fmla="*/ 1 h 6"/>
                <a:gd name="T32" fmla="*/ 5 w 5"/>
                <a:gd name="T33" fmla="*/ 2 h 6"/>
                <a:gd name="T34" fmla="*/ 4 w 5"/>
                <a:gd name="T35" fmla="*/ 3 h 6"/>
                <a:gd name="T36" fmla="*/ 4 w 5"/>
                <a:gd name="T37" fmla="*/ 2 h 6"/>
                <a:gd name="T38" fmla="*/ 3 w 5"/>
                <a:gd name="T39" fmla="*/ 1 h 6"/>
                <a:gd name="T40" fmla="*/ 3 w 5"/>
                <a:gd name="T41" fmla="*/ 1 h 6"/>
                <a:gd name="T42" fmla="*/ 2 w 5"/>
                <a:gd name="T43" fmla="*/ 1 h 6"/>
                <a:gd name="T44" fmla="*/ 1 w 5"/>
                <a:gd name="T45" fmla="*/ 1 h 6"/>
                <a:gd name="T46" fmla="*/ 1 w 5"/>
                <a:gd name="T47" fmla="*/ 2 h 6"/>
                <a:gd name="T48" fmla="*/ 1 w 5"/>
                <a:gd name="T49" fmla="*/ 2 h 6"/>
                <a:gd name="T50" fmla="*/ 1 w 5"/>
                <a:gd name="T51" fmla="*/ 3 h 6"/>
                <a:gd name="T52" fmla="*/ 1 w 5"/>
                <a:gd name="T53" fmla="*/ 4 h 6"/>
                <a:gd name="T54" fmla="*/ 1 w 5"/>
                <a:gd name="T55" fmla="*/ 5 h 6"/>
                <a:gd name="T56" fmla="*/ 2 w 5"/>
                <a:gd name="T57" fmla="*/ 5 h 6"/>
                <a:gd name="T58" fmla="*/ 3 w 5"/>
                <a:gd name="T59" fmla="*/ 5 h 6"/>
                <a:gd name="T60" fmla="*/ 3 w 5"/>
                <a:gd name="T61" fmla="*/ 5 h 6"/>
                <a:gd name="T62" fmla="*/ 4 w 5"/>
                <a:gd name="T63" fmla="*/ 4 h 6"/>
                <a:gd name="T64" fmla="*/ 4 w 5"/>
                <a:gd name="T65" fmla="*/ 4 h 6"/>
                <a:gd name="T66" fmla="*/ 4 w 5"/>
                <a:gd name="T6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6">
                  <a:moveTo>
                    <a:pt x="5" y="2"/>
                  </a:moveTo>
                  <a:cubicBezTo>
                    <a:pt x="5" y="3"/>
                    <a:pt x="5" y="3"/>
                    <a:pt x="5" y="4"/>
                  </a:cubicBezTo>
                  <a:cubicBezTo>
                    <a:pt x="5" y="4"/>
                    <a:pt x="5" y="4"/>
                    <a:pt x="5" y="5"/>
                  </a:cubicBezTo>
                  <a:cubicBezTo>
                    <a:pt x="4" y="5"/>
                    <a:pt x="4" y="5"/>
                    <a:pt x="4" y="6"/>
                  </a:cubicBezTo>
                  <a:cubicBezTo>
                    <a:pt x="4" y="6"/>
                    <a:pt x="3" y="6"/>
                    <a:pt x="3" y="6"/>
                  </a:cubicBezTo>
                  <a:cubicBezTo>
                    <a:pt x="2" y="6"/>
                    <a:pt x="2" y="6"/>
                    <a:pt x="2" y="6"/>
                  </a:cubicBezTo>
                  <a:cubicBezTo>
                    <a:pt x="1" y="6"/>
                    <a:pt x="1" y="6"/>
                    <a:pt x="1" y="6"/>
                  </a:cubicBezTo>
                  <a:cubicBezTo>
                    <a:pt x="0" y="5"/>
                    <a:pt x="0" y="5"/>
                    <a:pt x="0" y="5"/>
                  </a:cubicBezTo>
                  <a:cubicBezTo>
                    <a:pt x="0" y="4"/>
                    <a:pt x="0" y="4"/>
                    <a:pt x="0" y="3"/>
                  </a:cubicBezTo>
                  <a:cubicBezTo>
                    <a:pt x="0" y="3"/>
                    <a:pt x="0" y="3"/>
                    <a:pt x="0" y="2"/>
                  </a:cubicBezTo>
                  <a:cubicBezTo>
                    <a:pt x="0" y="2"/>
                    <a:pt x="0" y="1"/>
                    <a:pt x="0" y="1"/>
                  </a:cubicBezTo>
                  <a:cubicBezTo>
                    <a:pt x="0" y="1"/>
                    <a:pt x="0" y="1"/>
                    <a:pt x="1" y="0"/>
                  </a:cubicBezTo>
                  <a:cubicBezTo>
                    <a:pt x="1" y="0"/>
                    <a:pt x="1" y="0"/>
                    <a:pt x="2" y="0"/>
                  </a:cubicBezTo>
                  <a:cubicBezTo>
                    <a:pt x="2" y="0"/>
                    <a:pt x="3" y="0"/>
                    <a:pt x="3" y="0"/>
                  </a:cubicBezTo>
                  <a:cubicBezTo>
                    <a:pt x="3" y="0"/>
                    <a:pt x="4" y="0"/>
                    <a:pt x="4" y="0"/>
                  </a:cubicBezTo>
                  <a:cubicBezTo>
                    <a:pt x="4" y="1"/>
                    <a:pt x="4" y="1"/>
                    <a:pt x="5" y="1"/>
                  </a:cubicBezTo>
                  <a:cubicBezTo>
                    <a:pt x="5" y="2"/>
                    <a:pt x="5" y="2"/>
                    <a:pt x="5" y="2"/>
                  </a:cubicBezTo>
                  <a:close/>
                  <a:moveTo>
                    <a:pt x="4" y="3"/>
                  </a:moveTo>
                  <a:cubicBezTo>
                    <a:pt x="4" y="2"/>
                    <a:pt x="4" y="2"/>
                    <a:pt x="4" y="2"/>
                  </a:cubicBezTo>
                  <a:cubicBezTo>
                    <a:pt x="4" y="1"/>
                    <a:pt x="3" y="1"/>
                    <a:pt x="3" y="1"/>
                  </a:cubicBezTo>
                  <a:cubicBezTo>
                    <a:pt x="3" y="1"/>
                    <a:pt x="3" y="1"/>
                    <a:pt x="3" y="1"/>
                  </a:cubicBezTo>
                  <a:cubicBezTo>
                    <a:pt x="2" y="1"/>
                    <a:pt x="2" y="1"/>
                    <a:pt x="2" y="1"/>
                  </a:cubicBezTo>
                  <a:cubicBezTo>
                    <a:pt x="2" y="1"/>
                    <a:pt x="1" y="1"/>
                    <a:pt x="1" y="1"/>
                  </a:cubicBezTo>
                  <a:cubicBezTo>
                    <a:pt x="1" y="1"/>
                    <a:pt x="1" y="1"/>
                    <a:pt x="1" y="2"/>
                  </a:cubicBezTo>
                  <a:cubicBezTo>
                    <a:pt x="1" y="2"/>
                    <a:pt x="1" y="2"/>
                    <a:pt x="1" y="2"/>
                  </a:cubicBezTo>
                  <a:cubicBezTo>
                    <a:pt x="1" y="3"/>
                    <a:pt x="1" y="3"/>
                    <a:pt x="1" y="3"/>
                  </a:cubicBezTo>
                  <a:cubicBezTo>
                    <a:pt x="1" y="4"/>
                    <a:pt x="1" y="4"/>
                    <a:pt x="1" y="4"/>
                  </a:cubicBezTo>
                  <a:cubicBezTo>
                    <a:pt x="1" y="4"/>
                    <a:pt x="1" y="5"/>
                    <a:pt x="1" y="5"/>
                  </a:cubicBezTo>
                  <a:cubicBezTo>
                    <a:pt x="2" y="5"/>
                    <a:pt x="2" y="5"/>
                    <a:pt x="2" y="5"/>
                  </a:cubicBezTo>
                  <a:cubicBezTo>
                    <a:pt x="2" y="5"/>
                    <a:pt x="2" y="5"/>
                    <a:pt x="3" y="5"/>
                  </a:cubicBezTo>
                  <a:cubicBezTo>
                    <a:pt x="3" y="5"/>
                    <a:pt x="3" y="5"/>
                    <a:pt x="3" y="5"/>
                  </a:cubicBezTo>
                  <a:cubicBezTo>
                    <a:pt x="4" y="5"/>
                    <a:pt x="4" y="4"/>
                    <a:pt x="4" y="4"/>
                  </a:cubicBezTo>
                  <a:cubicBezTo>
                    <a:pt x="4" y="4"/>
                    <a:pt x="4" y="4"/>
                    <a:pt x="4" y="4"/>
                  </a:cubicBezTo>
                  <a:cubicBezTo>
                    <a:pt x="4" y="3"/>
                    <a:pt x="4"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7" name="Freeform 100"/>
            <p:cNvSpPr>
              <a:spLocks/>
            </p:cNvSpPr>
            <p:nvPr/>
          </p:nvSpPr>
          <p:spPr bwMode="auto">
            <a:xfrm>
              <a:off x="2506" y="1600"/>
              <a:ext cx="18" cy="18"/>
            </a:xfrm>
            <a:custGeom>
              <a:avLst/>
              <a:gdLst>
                <a:gd name="T0" fmla="*/ 0 w 6"/>
                <a:gd name="T1" fmla="*/ 0 h 6"/>
                <a:gd name="T2" fmla="*/ 1 w 6"/>
                <a:gd name="T3" fmla="*/ 0 h 6"/>
                <a:gd name="T4" fmla="*/ 1 w 6"/>
                <a:gd name="T5" fmla="*/ 1 h 6"/>
                <a:gd name="T6" fmla="*/ 1 w 6"/>
                <a:gd name="T7" fmla="*/ 1 h 6"/>
                <a:gd name="T8" fmla="*/ 2 w 6"/>
                <a:gd name="T9" fmla="*/ 0 h 6"/>
                <a:gd name="T10" fmla="*/ 2 w 6"/>
                <a:gd name="T11" fmla="*/ 0 h 6"/>
                <a:gd name="T12" fmla="*/ 3 w 6"/>
                <a:gd name="T13" fmla="*/ 0 h 6"/>
                <a:gd name="T14" fmla="*/ 4 w 6"/>
                <a:gd name="T15" fmla="*/ 0 h 6"/>
                <a:gd name="T16" fmla="*/ 5 w 6"/>
                <a:gd name="T17" fmla="*/ 2 h 6"/>
                <a:gd name="T18" fmla="*/ 6 w 6"/>
                <a:gd name="T19" fmla="*/ 5 h 6"/>
                <a:gd name="T20" fmla="*/ 5 w 6"/>
                <a:gd name="T21" fmla="*/ 5 h 6"/>
                <a:gd name="T22" fmla="*/ 4 w 6"/>
                <a:gd name="T23" fmla="*/ 2 h 6"/>
                <a:gd name="T24" fmla="*/ 4 w 6"/>
                <a:gd name="T25" fmla="*/ 1 h 6"/>
                <a:gd name="T26" fmla="*/ 3 w 6"/>
                <a:gd name="T27" fmla="*/ 1 h 6"/>
                <a:gd name="T28" fmla="*/ 2 w 6"/>
                <a:gd name="T29" fmla="*/ 1 h 6"/>
                <a:gd name="T30" fmla="*/ 2 w 6"/>
                <a:gd name="T31" fmla="*/ 1 h 6"/>
                <a:gd name="T32" fmla="*/ 2 w 6"/>
                <a:gd name="T33" fmla="*/ 1 h 6"/>
                <a:gd name="T34" fmla="*/ 1 w 6"/>
                <a:gd name="T35" fmla="*/ 2 h 6"/>
                <a:gd name="T36" fmla="*/ 2 w 6"/>
                <a:gd name="T37" fmla="*/ 6 h 6"/>
                <a:gd name="T38" fmla="*/ 1 w 6"/>
                <a:gd name="T39" fmla="*/ 6 h 6"/>
                <a:gd name="T40" fmla="*/ 0 w 6"/>
                <a:gd name="T4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0" y="0"/>
                  </a:moveTo>
                  <a:cubicBezTo>
                    <a:pt x="1" y="0"/>
                    <a:pt x="1" y="0"/>
                    <a:pt x="1" y="0"/>
                  </a:cubicBezTo>
                  <a:cubicBezTo>
                    <a:pt x="1" y="1"/>
                    <a:pt x="1" y="1"/>
                    <a:pt x="1" y="1"/>
                  </a:cubicBezTo>
                  <a:cubicBezTo>
                    <a:pt x="1" y="1"/>
                    <a:pt x="1" y="1"/>
                    <a:pt x="1" y="1"/>
                  </a:cubicBezTo>
                  <a:cubicBezTo>
                    <a:pt x="2" y="0"/>
                    <a:pt x="2" y="0"/>
                    <a:pt x="2" y="0"/>
                  </a:cubicBezTo>
                  <a:cubicBezTo>
                    <a:pt x="2" y="0"/>
                    <a:pt x="2" y="0"/>
                    <a:pt x="2" y="0"/>
                  </a:cubicBezTo>
                  <a:cubicBezTo>
                    <a:pt x="2" y="0"/>
                    <a:pt x="3" y="0"/>
                    <a:pt x="3" y="0"/>
                  </a:cubicBezTo>
                  <a:cubicBezTo>
                    <a:pt x="3" y="0"/>
                    <a:pt x="4" y="0"/>
                    <a:pt x="4" y="0"/>
                  </a:cubicBezTo>
                  <a:cubicBezTo>
                    <a:pt x="5" y="0"/>
                    <a:pt x="5" y="1"/>
                    <a:pt x="5" y="2"/>
                  </a:cubicBezTo>
                  <a:cubicBezTo>
                    <a:pt x="6" y="5"/>
                    <a:pt x="6" y="5"/>
                    <a:pt x="6" y="5"/>
                  </a:cubicBezTo>
                  <a:cubicBezTo>
                    <a:pt x="5" y="5"/>
                    <a:pt x="5" y="5"/>
                    <a:pt x="5" y="5"/>
                  </a:cubicBezTo>
                  <a:cubicBezTo>
                    <a:pt x="4" y="2"/>
                    <a:pt x="4" y="2"/>
                    <a:pt x="4" y="2"/>
                  </a:cubicBezTo>
                  <a:cubicBezTo>
                    <a:pt x="4" y="1"/>
                    <a:pt x="4" y="1"/>
                    <a:pt x="4" y="1"/>
                  </a:cubicBezTo>
                  <a:cubicBezTo>
                    <a:pt x="3" y="1"/>
                    <a:pt x="3" y="1"/>
                    <a:pt x="3" y="1"/>
                  </a:cubicBezTo>
                  <a:cubicBezTo>
                    <a:pt x="3" y="1"/>
                    <a:pt x="3" y="1"/>
                    <a:pt x="2" y="1"/>
                  </a:cubicBezTo>
                  <a:cubicBezTo>
                    <a:pt x="2" y="1"/>
                    <a:pt x="2" y="1"/>
                    <a:pt x="2" y="1"/>
                  </a:cubicBezTo>
                  <a:cubicBezTo>
                    <a:pt x="2" y="1"/>
                    <a:pt x="2" y="1"/>
                    <a:pt x="2" y="1"/>
                  </a:cubicBezTo>
                  <a:cubicBezTo>
                    <a:pt x="2" y="2"/>
                    <a:pt x="1" y="2"/>
                    <a:pt x="1" y="2"/>
                  </a:cubicBezTo>
                  <a:cubicBezTo>
                    <a:pt x="2" y="6"/>
                    <a:pt x="2" y="6"/>
                    <a:pt x="2" y="6"/>
                  </a:cubicBezTo>
                  <a:cubicBezTo>
                    <a:pt x="1" y="6"/>
                    <a:pt x="1" y="6"/>
                    <a:pt x="1"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8" name="Freeform 101"/>
            <p:cNvSpPr>
              <a:spLocks/>
            </p:cNvSpPr>
            <p:nvPr/>
          </p:nvSpPr>
          <p:spPr bwMode="auto">
            <a:xfrm>
              <a:off x="2527" y="1597"/>
              <a:ext cx="15" cy="18"/>
            </a:xfrm>
            <a:custGeom>
              <a:avLst/>
              <a:gdLst>
                <a:gd name="T0" fmla="*/ 5 w 5"/>
                <a:gd name="T1" fmla="*/ 4 h 6"/>
                <a:gd name="T2" fmla="*/ 5 w 5"/>
                <a:gd name="T3" fmla="*/ 4 h 6"/>
                <a:gd name="T4" fmla="*/ 5 w 5"/>
                <a:gd name="T5" fmla="*/ 5 h 6"/>
                <a:gd name="T6" fmla="*/ 4 w 5"/>
                <a:gd name="T7" fmla="*/ 5 h 6"/>
                <a:gd name="T8" fmla="*/ 4 w 5"/>
                <a:gd name="T9" fmla="*/ 5 h 6"/>
                <a:gd name="T10" fmla="*/ 3 w 5"/>
                <a:gd name="T11" fmla="*/ 6 h 6"/>
                <a:gd name="T12" fmla="*/ 3 w 5"/>
                <a:gd name="T13" fmla="*/ 6 h 6"/>
                <a:gd name="T14" fmla="*/ 2 w 5"/>
                <a:gd name="T15" fmla="*/ 6 h 6"/>
                <a:gd name="T16" fmla="*/ 1 w 5"/>
                <a:gd name="T17" fmla="*/ 6 h 6"/>
                <a:gd name="T18" fmla="*/ 0 w 5"/>
                <a:gd name="T19" fmla="*/ 5 h 6"/>
                <a:gd name="T20" fmla="*/ 2 w 5"/>
                <a:gd name="T21" fmla="*/ 5 h 6"/>
                <a:gd name="T22" fmla="*/ 3 w 5"/>
                <a:gd name="T23" fmla="*/ 5 h 6"/>
                <a:gd name="T24" fmla="*/ 4 w 5"/>
                <a:gd name="T25" fmla="*/ 4 h 6"/>
                <a:gd name="T26" fmla="*/ 4 w 5"/>
                <a:gd name="T27" fmla="*/ 4 h 6"/>
                <a:gd name="T28" fmla="*/ 4 w 5"/>
                <a:gd name="T29" fmla="*/ 4 h 6"/>
                <a:gd name="T30" fmla="*/ 3 w 5"/>
                <a:gd name="T31" fmla="*/ 3 h 6"/>
                <a:gd name="T32" fmla="*/ 3 w 5"/>
                <a:gd name="T33" fmla="*/ 3 h 6"/>
                <a:gd name="T34" fmla="*/ 2 w 5"/>
                <a:gd name="T35" fmla="*/ 3 h 6"/>
                <a:gd name="T36" fmla="*/ 1 w 5"/>
                <a:gd name="T37" fmla="*/ 3 h 6"/>
                <a:gd name="T38" fmla="*/ 1 w 5"/>
                <a:gd name="T39" fmla="*/ 3 h 6"/>
                <a:gd name="T40" fmla="*/ 0 w 5"/>
                <a:gd name="T41" fmla="*/ 2 h 6"/>
                <a:gd name="T42" fmla="*/ 0 w 5"/>
                <a:gd name="T43" fmla="*/ 2 h 6"/>
                <a:gd name="T44" fmla="*/ 0 w 5"/>
                <a:gd name="T45" fmla="*/ 1 h 6"/>
                <a:gd name="T46" fmla="*/ 0 w 5"/>
                <a:gd name="T47" fmla="*/ 1 h 6"/>
                <a:gd name="T48" fmla="*/ 1 w 5"/>
                <a:gd name="T49" fmla="*/ 0 h 6"/>
                <a:gd name="T50" fmla="*/ 2 w 5"/>
                <a:gd name="T51" fmla="*/ 0 h 6"/>
                <a:gd name="T52" fmla="*/ 3 w 5"/>
                <a:gd name="T53" fmla="*/ 0 h 6"/>
                <a:gd name="T54" fmla="*/ 4 w 5"/>
                <a:gd name="T55" fmla="*/ 0 h 6"/>
                <a:gd name="T56" fmla="*/ 4 w 5"/>
                <a:gd name="T57" fmla="*/ 0 h 6"/>
                <a:gd name="T58" fmla="*/ 3 w 5"/>
                <a:gd name="T59" fmla="*/ 0 h 6"/>
                <a:gd name="T60" fmla="*/ 2 w 5"/>
                <a:gd name="T61" fmla="*/ 0 h 6"/>
                <a:gd name="T62" fmla="*/ 2 w 5"/>
                <a:gd name="T63" fmla="*/ 1 h 6"/>
                <a:gd name="T64" fmla="*/ 1 w 5"/>
                <a:gd name="T65" fmla="*/ 1 h 6"/>
                <a:gd name="T66" fmla="*/ 1 w 5"/>
                <a:gd name="T67" fmla="*/ 1 h 6"/>
                <a:gd name="T68" fmla="*/ 1 w 5"/>
                <a:gd name="T69" fmla="*/ 1 h 6"/>
                <a:gd name="T70" fmla="*/ 1 w 5"/>
                <a:gd name="T71" fmla="*/ 2 h 6"/>
                <a:gd name="T72" fmla="*/ 1 w 5"/>
                <a:gd name="T73" fmla="*/ 2 h 6"/>
                <a:gd name="T74" fmla="*/ 2 w 5"/>
                <a:gd name="T75" fmla="*/ 2 h 6"/>
                <a:gd name="T76" fmla="*/ 3 w 5"/>
                <a:gd name="T77" fmla="*/ 2 h 6"/>
                <a:gd name="T78" fmla="*/ 4 w 5"/>
                <a:gd name="T79" fmla="*/ 2 h 6"/>
                <a:gd name="T80" fmla="*/ 4 w 5"/>
                <a:gd name="T81" fmla="*/ 3 h 6"/>
                <a:gd name="T82" fmla="*/ 5 w 5"/>
                <a:gd name="T83" fmla="*/ 3 h 6"/>
                <a:gd name="T84" fmla="*/ 5 w 5"/>
                <a:gd name="T8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6">
                  <a:moveTo>
                    <a:pt x="5" y="4"/>
                  </a:moveTo>
                  <a:cubicBezTo>
                    <a:pt x="5" y="4"/>
                    <a:pt x="5" y="4"/>
                    <a:pt x="5" y="4"/>
                  </a:cubicBezTo>
                  <a:cubicBezTo>
                    <a:pt x="5" y="4"/>
                    <a:pt x="5" y="5"/>
                    <a:pt x="5" y="5"/>
                  </a:cubicBezTo>
                  <a:cubicBezTo>
                    <a:pt x="5" y="5"/>
                    <a:pt x="4" y="5"/>
                    <a:pt x="4" y="5"/>
                  </a:cubicBezTo>
                  <a:cubicBezTo>
                    <a:pt x="4" y="5"/>
                    <a:pt x="4" y="5"/>
                    <a:pt x="4" y="5"/>
                  </a:cubicBezTo>
                  <a:cubicBezTo>
                    <a:pt x="4" y="5"/>
                    <a:pt x="3" y="6"/>
                    <a:pt x="3" y="6"/>
                  </a:cubicBezTo>
                  <a:cubicBezTo>
                    <a:pt x="3" y="6"/>
                    <a:pt x="3" y="6"/>
                    <a:pt x="3" y="6"/>
                  </a:cubicBezTo>
                  <a:cubicBezTo>
                    <a:pt x="2" y="6"/>
                    <a:pt x="2" y="6"/>
                    <a:pt x="2" y="6"/>
                  </a:cubicBezTo>
                  <a:cubicBezTo>
                    <a:pt x="1" y="6"/>
                    <a:pt x="1" y="6"/>
                    <a:pt x="1" y="6"/>
                  </a:cubicBezTo>
                  <a:cubicBezTo>
                    <a:pt x="0" y="5"/>
                    <a:pt x="0" y="5"/>
                    <a:pt x="0" y="5"/>
                  </a:cubicBezTo>
                  <a:cubicBezTo>
                    <a:pt x="1" y="5"/>
                    <a:pt x="1" y="5"/>
                    <a:pt x="2" y="5"/>
                  </a:cubicBezTo>
                  <a:cubicBezTo>
                    <a:pt x="2" y="5"/>
                    <a:pt x="2" y="5"/>
                    <a:pt x="3" y="5"/>
                  </a:cubicBezTo>
                  <a:cubicBezTo>
                    <a:pt x="3" y="5"/>
                    <a:pt x="3" y="5"/>
                    <a:pt x="4" y="4"/>
                  </a:cubicBezTo>
                  <a:cubicBezTo>
                    <a:pt x="4" y="4"/>
                    <a:pt x="4" y="4"/>
                    <a:pt x="4" y="4"/>
                  </a:cubicBezTo>
                  <a:cubicBezTo>
                    <a:pt x="4" y="4"/>
                    <a:pt x="4" y="4"/>
                    <a:pt x="4" y="4"/>
                  </a:cubicBezTo>
                  <a:cubicBezTo>
                    <a:pt x="4" y="4"/>
                    <a:pt x="4" y="3"/>
                    <a:pt x="3" y="3"/>
                  </a:cubicBezTo>
                  <a:cubicBezTo>
                    <a:pt x="3" y="3"/>
                    <a:pt x="3" y="3"/>
                    <a:pt x="3" y="3"/>
                  </a:cubicBezTo>
                  <a:cubicBezTo>
                    <a:pt x="3" y="3"/>
                    <a:pt x="2" y="3"/>
                    <a:pt x="2" y="3"/>
                  </a:cubicBezTo>
                  <a:cubicBezTo>
                    <a:pt x="2" y="3"/>
                    <a:pt x="2" y="3"/>
                    <a:pt x="1" y="3"/>
                  </a:cubicBezTo>
                  <a:cubicBezTo>
                    <a:pt x="1" y="3"/>
                    <a:pt x="1" y="3"/>
                    <a:pt x="1" y="3"/>
                  </a:cubicBezTo>
                  <a:cubicBezTo>
                    <a:pt x="0" y="3"/>
                    <a:pt x="0" y="2"/>
                    <a:pt x="0" y="2"/>
                  </a:cubicBezTo>
                  <a:cubicBezTo>
                    <a:pt x="0" y="2"/>
                    <a:pt x="0" y="2"/>
                    <a:pt x="0" y="2"/>
                  </a:cubicBezTo>
                  <a:cubicBezTo>
                    <a:pt x="0" y="2"/>
                    <a:pt x="0" y="1"/>
                    <a:pt x="0" y="1"/>
                  </a:cubicBezTo>
                  <a:cubicBezTo>
                    <a:pt x="0" y="1"/>
                    <a:pt x="0" y="1"/>
                    <a:pt x="0" y="1"/>
                  </a:cubicBezTo>
                  <a:cubicBezTo>
                    <a:pt x="0" y="0"/>
                    <a:pt x="1" y="0"/>
                    <a:pt x="1" y="0"/>
                  </a:cubicBezTo>
                  <a:cubicBezTo>
                    <a:pt x="1" y="0"/>
                    <a:pt x="2" y="0"/>
                    <a:pt x="2" y="0"/>
                  </a:cubicBezTo>
                  <a:cubicBezTo>
                    <a:pt x="2" y="0"/>
                    <a:pt x="3" y="0"/>
                    <a:pt x="3" y="0"/>
                  </a:cubicBezTo>
                  <a:cubicBezTo>
                    <a:pt x="3" y="0"/>
                    <a:pt x="3" y="0"/>
                    <a:pt x="4" y="0"/>
                  </a:cubicBezTo>
                  <a:cubicBezTo>
                    <a:pt x="4" y="0"/>
                    <a:pt x="4" y="0"/>
                    <a:pt x="4" y="0"/>
                  </a:cubicBezTo>
                  <a:cubicBezTo>
                    <a:pt x="4" y="0"/>
                    <a:pt x="3" y="0"/>
                    <a:pt x="3" y="0"/>
                  </a:cubicBezTo>
                  <a:cubicBezTo>
                    <a:pt x="3" y="0"/>
                    <a:pt x="2" y="0"/>
                    <a:pt x="2" y="0"/>
                  </a:cubicBezTo>
                  <a:cubicBezTo>
                    <a:pt x="2" y="1"/>
                    <a:pt x="2" y="1"/>
                    <a:pt x="2" y="1"/>
                  </a:cubicBezTo>
                  <a:cubicBezTo>
                    <a:pt x="1" y="1"/>
                    <a:pt x="1" y="1"/>
                    <a:pt x="1" y="1"/>
                  </a:cubicBezTo>
                  <a:cubicBezTo>
                    <a:pt x="1" y="1"/>
                    <a:pt x="1" y="1"/>
                    <a:pt x="1" y="1"/>
                  </a:cubicBezTo>
                  <a:cubicBezTo>
                    <a:pt x="1" y="1"/>
                    <a:pt x="1" y="1"/>
                    <a:pt x="1" y="1"/>
                  </a:cubicBezTo>
                  <a:cubicBezTo>
                    <a:pt x="1" y="2"/>
                    <a:pt x="1" y="2"/>
                    <a:pt x="1" y="2"/>
                  </a:cubicBezTo>
                  <a:cubicBezTo>
                    <a:pt x="1" y="2"/>
                    <a:pt x="1" y="2"/>
                    <a:pt x="1" y="2"/>
                  </a:cubicBezTo>
                  <a:cubicBezTo>
                    <a:pt x="1" y="2"/>
                    <a:pt x="2" y="2"/>
                    <a:pt x="2" y="2"/>
                  </a:cubicBezTo>
                  <a:cubicBezTo>
                    <a:pt x="2" y="2"/>
                    <a:pt x="2" y="2"/>
                    <a:pt x="3" y="2"/>
                  </a:cubicBezTo>
                  <a:cubicBezTo>
                    <a:pt x="3" y="2"/>
                    <a:pt x="3" y="2"/>
                    <a:pt x="4" y="2"/>
                  </a:cubicBezTo>
                  <a:cubicBezTo>
                    <a:pt x="4" y="2"/>
                    <a:pt x="4" y="3"/>
                    <a:pt x="4" y="3"/>
                  </a:cubicBezTo>
                  <a:cubicBezTo>
                    <a:pt x="4" y="3"/>
                    <a:pt x="5" y="3"/>
                    <a:pt x="5" y="3"/>
                  </a:cubicBezTo>
                  <a:cubicBezTo>
                    <a:pt x="5" y="3"/>
                    <a:pt x="5" y="3"/>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9" name="Freeform 102"/>
            <p:cNvSpPr>
              <a:spLocks noEditPoints="1"/>
            </p:cNvSpPr>
            <p:nvPr/>
          </p:nvSpPr>
          <p:spPr bwMode="auto">
            <a:xfrm>
              <a:off x="2545" y="1591"/>
              <a:ext cx="18" cy="21"/>
            </a:xfrm>
            <a:custGeom>
              <a:avLst/>
              <a:gdLst>
                <a:gd name="T0" fmla="*/ 5 w 6"/>
                <a:gd name="T1" fmla="*/ 3 h 7"/>
                <a:gd name="T2" fmla="*/ 5 w 6"/>
                <a:gd name="T3" fmla="*/ 3 h 7"/>
                <a:gd name="T4" fmla="*/ 5 w 6"/>
                <a:gd name="T5" fmla="*/ 3 h 7"/>
                <a:gd name="T6" fmla="*/ 1 w 6"/>
                <a:gd name="T7" fmla="*/ 4 h 7"/>
                <a:gd name="T8" fmla="*/ 2 w 6"/>
                <a:gd name="T9" fmla="*/ 5 h 7"/>
                <a:gd name="T10" fmla="*/ 4 w 6"/>
                <a:gd name="T11" fmla="*/ 6 h 7"/>
                <a:gd name="T12" fmla="*/ 4 w 6"/>
                <a:gd name="T13" fmla="*/ 6 h 7"/>
                <a:gd name="T14" fmla="*/ 5 w 6"/>
                <a:gd name="T15" fmla="*/ 5 h 7"/>
                <a:gd name="T16" fmla="*/ 5 w 6"/>
                <a:gd name="T17" fmla="*/ 5 h 7"/>
                <a:gd name="T18" fmla="*/ 5 w 6"/>
                <a:gd name="T19" fmla="*/ 5 h 7"/>
                <a:gd name="T20" fmla="*/ 6 w 6"/>
                <a:gd name="T21" fmla="*/ 6 h 7"/>
                <a:gd name="T22" fmla="*/ 5 w 6"/>
                <a:gd name="T23" fmla="*/ 6 h 7"/>
                <a:gd name="T24" fmla="*/ 4 w 6"/>
                <a:gd name="T25" fmla="*/ 7 h 7"/>
                <a:gd name="T26" fmla="*/ 2 w 6"/>
                <a:gd name="T27" fmla="*/ 7 h 7"/>
                <a:gd name="T28" fmla="*/ 1 w 6"/>
                <a:gd name="T29" fmla="*/ 6 h 7"/>
                <a:gd name="T30" fmla="*/ 1 w 6"/>
                <a:gd name="T31" fmla="*/ 5 h 7"/>
                <a:gd name="T32" fmla="*/ 0 w 6"/>
                <a:gd name="T33" fmla="*/ 4 h 7"/>
                <a:gd name="T34" fmla="*/ 0 w 6"/>
                <a:gd name="T35" fmla="*/ 3 h 7"/>
                <a:gd name="T36" fmla="*/ 1 w 6"/>
                <a:gd name="T37" fmla="*/ 2 h 7"/>
                <a:gd name="T38" fmla="*/ 1 w 6"/>
                <a:gd name="T39" fmla="*/ 1 h 7"/>
                <a:gd name="T40" fmla="*/ 2 w 6"/>
                <a:gd name="T41" fmla="*/ 1 h 7"/>
                <a:gd name="T42" fmla="*/ 3 w 6"/>
                <a:gd name="T43" fmla="*/ 1 h 7"/>
                <a:gd name="T44" fmla="*/ 4 w 6"/>
                <a:gd name="T45" fmla="*/ 1 h 7"/>
                <a:gd name="T46" fmla="*/ 5 w 6"/>
                <a:gd name="T47" fmla="*/ 2 h 7"/>
                <a:gd name="T48" fmla="*/ 5 w 6"/>
                <a:gd name="T49" fmla="*/ 3 h 7"/>
                <a:gd name="T50" fmla="*/ 4 w 6"/>
                <a:gd name="T51" fmla="*/ 3 h 7"/>
                <a:gd name="T52" fmla="*/ 4 w 6"/>
                <a:gd name="T53" fmla="*/ 2 h 7"/>
                <a:gd name="T54" fmla="*/ 4 w 6"/>
                <a:gd name="T55" fmla="*/ 2 h 7"/>
                <a:gd name="T56" fmla="*/ 3 w 6"/>
                <a:gd name="T57" fmla="*/ 1 h 7"/>
                <a:gd name="T58" fmla="*/ 2 w 6"/>
                <a:gd name="T59" fmla="*/ 1 h 7"/>
                <a:gd name="T60" fmla="*/ 2 w 6"/>
                <a:gd name="T61" fmla="*/ 2 h 7"/>
                <a:gd name="T62" fmla="*/ 1 w 6"/>
                <a:gd name="T63" fmla="*/ 2 h 7"/>
                <a:gd name="T64" fmla="*/ 1 w 6"/>
                <a:gd name="T65" fmla="*/ 3 h 7"/>
                <a:gd name="T66" fmla="*/ 1 w 6"/>
                <a:gd name="T67" fmla="*/ 3 h 7"/>
                <a:gd name="T68" fmla="*/ 4 w 6"/>
                <a:gd name="T6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7">
                  <a:moveTo>
                    <a:pt x="5" y="3"/>
                  </a:moveTo>
                  <a:cubicBezTo>
                    <a:pt x="5" y="3"/>
                    <a:pt x="5" y="3"/>
                    <a:pt x="5" y="3"/>
                  </a:cubicBezTo>
                  <a:cubicBezTo>
                    <a:pt x="5" y="3"/>
                    <a:pt x="5" y="3"/>
                    <a:pt x="5" y="3"/>
                  </a:cubicBezTo>
                  <a:cubicBezTo>
                    <a:pt x="1" y="4"/>
                    <a:pt x="1" y="4"/>
                    <a:pt x="1" y="4"/>
                  </a:cubicBezTo>
                  <a:cubicBezTo>
                    <a:pt x="1" y="5"/>
                    <a:pt x="2" y="5"/>
                    <a:pt x="2" y="5"/>
                  </a:cubicBezTo>
                  <a:cubicBezTo>
                    <a:pt x="2" y="6"/>
                    <a:pt x="3" y="6"/>
                    <a:pt x="4" y="6"/>
                  </a:cubicBezTo>
                  <a:cubicBezTo>
                    <a:pt x="4" y="6"/>
                    <a:pt x="4" y="6"/>
                    <a:pt x="4" y="6"/>
                  </a:cubicBezTo>
                  <a:cubicBezTo>
                    <a:pt x="4" y="5"/>
                    <a:pt x="4" y="5"/>
                    <a:pt x="5" y="5"/>
                  </a:cubicBezTo>
                  <a:cubicBezTo>
                    <a:pt x="5" y="5"/>
                    <a:pt x="5" y="5"/>
                    <a:pt x="5" y="5"/>
                  </a:cubicBezTo>
                  <a:cubicBezTo>
                    <a:pt x="5" y="5"/>
                    <a:pt x="5" y="5"/>
                    <a:pt x="5" y="5"/>
                  </a:cubicBezTo>
                  <a:cubicBezTo>
                    <a:pt x="6" y="6"/>
                    <a:pt x="6" y="6"/>
                    <a:pt x="6" y="6"/>
                  </a:cubicBezTo>
                  <a:cubicBezTo>
                    <a:pt x="5" y="6"/>
                    <a:pt x="5" y="6"/>
                    <a:pt x="5" y="6"/>
                  </a:cubicBezTo>
                  <a:cubicBezTo>
                    <a:pt x="4" y="6"/>
                    <a:pt x="4" y="6"/>
                    <a:pt x="4" y="7"/>
                  </a:cubicBezTo>
                  <a:cubicBezTo>
                    <a:pt x="3" y="7"/>
                    <a:pt x="3" y="7"/>
                    <a:pt x="2" y="7"/>
                  </a:cubicBezTo>
                  <a:cubicBezTo>
                    <a:pt x="2" y="6"/>
                    <a:pt x="2" y="6"/>
                    <a:pt x="1" y="6"/>
                  </a:cubicBezTo>
                  <a:cubicBezTo>
                    <a:pt x="1" y="6"/>
                    <a:pt x="1" y="6"/>
                    <a:pt x="1" y="5"/>
                  </a:cubicBezTo>
                  <a:cubicBezTo>
                    <a:pt x="0" y="5"/>
                    <a:pt x="0" y="4"/>
                    <a:pt x="0" y="4"/>
                  </a:cubicBezTo>
                  <a:cubicBezTo>
                    <a:pt x="0" y="4"/>
                    <a:pt x="0" y="3"/>
                    <a:pt x="0" y="3"/>
                  </a:cubicBezTo>
                  <a:cubicBezTo>
                    <a:pt x="0" y="2"/>
                    <a:pt x="0" y="2"/>
                    <a:pt x="1" y="2"/>
                  </a:cubicBezTo>
                  <a:cubicBezTo>
                    <a:pt x="1" y="1"/>
                    <a:pt x="1" y="1"/>
                    <a:pt x="1" y="1"/>
                  </a:cubicBezTo>
                  <a:cubicBezTo>
                    <a:pt x="2" y="1"/>
                    <a:pt x="2" y="1"/>
                    <a:pt x="2" y="1"/>
                  </a:cubicBezTo>
                  <a:cubicBezTo>
                    <a:pt x="3" y="0"/>
                    <a:pt x="3" y="0"/>
                    <a:pt x="3" y="1"/>
                  </a:cubicBezTo>
                  <a:cubicBezTo>
                    <a:pt x="4" y="1"/>
                    <a:pt x="4" y="1"/>
                    <a:pt x="4" y="1"/>
                  </a:cubicBezTo>
                  <a:cubicBezTo>
                    <a:pt x="5" y="1"/>
                    <a:pt x="5" y="1"/>
                    <a:pt x="5" y="2"/>
                  </a:cubicBezTo>
                  <a:cubicBezTo>
                    <a:pt x="5" y="2"/>
                    <a:pt x="5" y="2"/>
                    <a:pt x="5" y="3"/>
                  </a:cubicBezTo>
                  <a:close/>
                  <a:moveTo>
                    <a:pt x="4" y="3"/>
                  </a:moveTo>
                  <a:cubicBezTo>
                    <a:pt x="4" y="3"/>
                    <a:pt x="4" y="2"/>
                    <a:pt x="4" y="2"/>
                  </a:cubicBezTo>
                  <a:cubicBezTo>
                    <a:pt x="4" y="2"/>
                    <a:pt x="4" y="2"/>
                    <a:pt x="4" y="2"/>
                  </a:cubicBezTo>
                  <a:cubicBezTo>
                    <a:pt x="4" y="2"/>
                    <a:pt x="3" y="1"/>
                    <a:pt x="3" y="1"/>
                  </a:cubicBezTo>
                  <a:cubicBezTo>
                    <a:pt x="3" y="1"/>
                    <a:pt x="3" y="1"/>
                    <a:pt x="2" y="1"/>
                  </a:cubicBezTo>
                  <a:cubicBezTo>
                    <a:pt x="2" y="1"/>
                    <a:pt x="2" y="1"/>
                    <a:pt x="2" y="2"/>
                  </a:cubicBezTo>
                  <a:cubicBezTo>
                    <a:pt x="2" y="2"/>
                    <a:pt x="2" y="2"/>
                    <a:pt x="1" y="2"/>
                  </a:cubicBezTo>
                  <a:cubicBezTo>
                    <a:pt x="1" y="2"/>
                    <a:pt x="1" y="2"/>
                    <a:pt x="1" y="3"/>
                  </a:cubicBezTo>
                  <a:cubicBezTo>
                    <a:pt x="1" y="3"/>
                    <a:pt x="1" y="3"/>
                    <a:pt x="1"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0" name="Freeform 103"/>
            <p:cNvSpPr>
              <a:spLocks/>
            </p:cNvSpPr>
            <p:nvPr/>
          </p:nvSpPr>
          <p:spPr bwMode="auto">
            <a:xfrm>
              <a:off x="2563" y="1582"/>
              <a:ext cx="20" cy="27"/>
            </a:xfrm>
            <a:custGeom>
              <a:avLst/>
              <a:gdLst>
                <a:gd name="T0" fmla="*/ 20 w 20"/>
                <a:gd name="T1" fmla="*/ 24 h 27"/>
                <a:gd name="T2" fmla="*/ 17 w 20"/>
                <a:gd name="T3" fmla="*/ 24 h 27"/>
                <a:gd name="T4" fmla="*/ 14 w 20"/>
                <a:gd name="T5" fmla="*/ 9 h 27"/>
                <a:gd name="T6" fmla="*/ 11 w 20"/>
                <a:gd name="T7" fmla="*/ 3 h 27"/>
                <a:gd name="T8" fmla="*/ 11 w 20"/>
                <a:gd name="T9" fmla="*/ 9 h 27"/>
                <a:gd name="T10" fmla="*/ 11 w 20"/>
                <a:gd name="T11" fmla="*/ 18 h 27"/>
                <a:gd name="T12" fmla="*/ 8 w 20"/>
                <a:gd name="T13" fmla="*/ 18 h 27"/>
                <a:gd name="T14" fmla="*/ 3 w 20"/>
                <a:gd name="T15" fmla="*/ 9 h 27"/>
                <a:gd name="T16" fmla="*/ 3 w 20"/>
                <a:gd name="T17" fmla="*/ 6 h 27"/>
                <a:gd name="T18" fmla="*/ 3 w 20"/>
                <a:gd name="T19" fmla="*/ 12 h 27"/>
                <a:gd name="T20" fmla="*/ 5 w 20"/>
                <a:gd name="T21" fmla="*/ 27 h 27"/>
                <a:gd name="T22" fmla="*/ 3 w 20"/>
                <a:gd name="T23" fmla="*/ 27 h 27"/>
                <a:gd name="T24" fmla="*/ 0 w 20"/>
                <a:gd name="T25" fmla="*/ 3 h 27"/>
                <a:gd name="T26" fmla="*/ 3 w 20"/>
                <a:gd name="T27" fmla="*/ 3 h 27"/>
                <a:gd name="T28" fmla="*/ 8 w 20"/>
                <a:gd name="T29" fmla="*/ 12 h 27"/>
                <a:gd name="T30" fmla="*/ 8 w 20"/>
                <a:gd name="T31" fmla="*/ 15 h 27"/>
                <a:gd name="T32" fmla="*/ 8 w 20"/>
                <a:gd name="T33" fmla="*/ 12 h 27"/>
                <a:gd name="T34" fmla="*/ 11 w 20"/>
                <a:gd name="T35" fmla="*/ 3 h 27"/>
                <a:gd name="T36" fmla="*/ 14 w 20"/>
                <a:gd name="T37" fmla="*/ 0 h 27"/>
                <a:gd name="T38" fmla="*/ 20 w 20"/>
                <a:gd name="T3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27">
                  <a:moveTo>
                    <a:pt x="20" y="24"/>
                  </a:moveTo>
                  <a:lnTo>
                    <a:pt x="17" y="24"/>
                  </a:lnTo>
                  <a:lnTo>
                    <a:pt x="14" y="9"/>
                  </a:lnTo>
                  <a:lnTo>
                    <a:pt x="11" y="3"/>
                  </a:lnTo>
                  <a:lnTo>
                    <a:pt x="11" y="9"/>
                  </a:lnTo>
                  <a:lnTo>
                    <a:pt x="11" y="18"/>
                  </a:lnTo>
                  <a:lnTo>
                    <a:pt x="8" y="18"/>
                  </a:lnTo>
                  <a:lnTo>
                    <a:pt x="3" y="9"/>
                  </a:lnTo>
                  <a:lnTo>
                    <a:pt x="3" y="6"/>
                  </a:lnTo>
                  <a:lnTo>
                    <a:pt x="3" y="12"/>
                  </a:lnTo>
                  <a:lnTo>
                    <a:pt x="5" y="27"/>
                  </a:lnTo>
                  <a:lnTo>
                    <a:pt x="3" y="27"/>
                  </a:lnTo>
                  <a:lnTo>
                    <a:pt x="0" y="3"/>
                  </a:lnTo>
                  <a:lnTo>
                    <a:pt x="3" y="3"/>
                  </a:lnTo>
                  <a:lnTo>
                    <a:pt x="8" y="12"/>
                  </a:lnTo>
                  <a:lnTo>
                    <a:pt x="8" y="15"/>
                  </a:lnTo>
                  <a:lnTo>
                    <a:pt x="8" y="12"/>
                  </a:lnTo>
                  <a:lnTo>
                    <a:pt x="11" y="3"/>
                  </a:lnTo>
                  <a:lnTo>
                    <a:pt x="14" y="0"/>
                  </a:lnTo>
                  <a:lnTo>
                    <a:pt x="2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1" name="Freeform 104"/>
            <p:cNvSpPr>
              <a:spLocks noEditPoints="1"/>
            </p:cNvSpPr>
            <p:nvPr/>
          </p:nvSpPr>
          <p:spPr bwMode="auto">
            <a:xfrm>
              <a:off x="2583" y="1585"/>
              <a:ext cx="18" cy="18"/>
            </a:xfrm>
            <a:custGeom>
              <a:avLst/>
              <a:gdLst>
                <a:gd name="T0" fmla="*/ 5 w 6"/>
                <a:gd name="T1" fmla="*/ 3 h 6"/>
                <a:gd name="T2" fmla="*/ 5 w 6"/>
                <a:gd name="T3" fmla="*/ 3 h 6"/>
                <a:gd name="T4" fmla="*/ 5 w 6"/>
                <a:gd name="T5" fmla="*/ 3 h 6"/>
                <a:gd name="T6" fmla="*/ 1 w 6"/>
                <a:gd name="T7" fmla="*/ 4 h 6"/>
                <a:gd name="T8" fmla="*/ 2 w 6"/>
                <a:gd name="T9" fmla="*/ 5 h 6"/>
                <a:gd name="T10" fmla="*/ 4 w 6"/>
                <a:gd name="T11" fmla="*/ 5 h 6"/>
                <a:gd name="T12" fmla="*/ 4 w 6"/>
                <a:gd name="T13" fmla="*/ 5 h 6"/>
                <a:gd name="T14" fmla="*/ 5 w 6"/>
                <a:gd name="T15" fmla="*/ 5 h 6"/>
                <a:gd name="T16" fmla="*/ 5 w 6"/>
                <a:gd name="T17" fmla="*/ 5 h 6"/>
                <a:gd name="T18" fmla="*/ 5 w 6"/>
                <a:gd name="T19" fmla="*/ 5 h 6"/>
                <a:gd name="T20" fmla="*/ 6 w 6"/>
                <a:gd name="T21" fmla="*/ 6 h 6"/>
                <a:gd name="T22" fmla="*/ 5 w 6"/>
                <a:gd name="T23" fmla="*/ 6 h 6"/>
                <a:gd name="T24" fmla="*/ 4 w 6"/>
                <a:gd name="T25" fmla="*/ 6 h 6"/>
                <a:gd name="T26" fmla="*/ 2 w 6"/>
                <a:gd name="T27" fmla="*/ 6 h 6"/>
                <a:gd name="T28" fmla="*/ 1 w 6"/>
                <a:gd name="T29" fmla="*/ 6 h 6"/>
                <a:gd name="T30" fmla="*/ 1 w 6"/>
                <a:gd name="T31" fmla="*/ 5 h 6"/>
                <a:gd name="T32" fmla="*/ 0 w 6"/>
                <a:gd name="T33" fmla="*/ 4 h 6"/>
                <a:gd name="T34" fmla="*/ 0 w 6"/>
                <a:gd name="T35" fmla="*/ 3 h 6"/>
                <a:gd name="T36" fmla="*/ 1 w 6"/>
                <a:gd name="T37" fmla="*/ 2 h 6"/>
                <a:gd name="T38" fmla="*/ 1 w 6"/>
                <a:gd name="T39" fmla="*/ 1 h 6"/>
                <a:gd name="T40" fmla="*/ 2 w 6"/>
                <a:gd name="T41" fmla="*/ 0 h 6"/>
                <a:gd name="T42" fmla="*/ 3 w 6"/>
                <a:gd name="T43" fmla="*/ 0 h 6"/>
                <a:gd name="T44" fmla="*/ 4 w 6"/>
                <a:gd name="T45" fmla="*/ 1 h 6"/>
                <a:gd name="T46" fmla="*/ 5 w 6"/>
                <a:gd name="T47" fmla="*/ 1 h 6"/>
                <a:gd name="T48" fmla="*/ 5 w 6"/>
                <a:gd name="T49" fmla="*/ 3 h 6"/>
                <a:gd name="T50" fmla="*/ 4 w 6"/>
                <a:gd name="T51" fmla="*/ 3 h 6"/>
                <a:gd name="T52" fmla="*/ 4 w 6"/>
                <a:gd name="T53" fmla="*/ 2 h 6"/>
                <a:gd name="T54" fmla="*/ 4 w 6"/>
                <a:gd name="T55" fmla="*/ 1 h 6"/>
                <a:gd name="T56" fmla="*/ 3 w 6"/>
                <a:gd name="T57" fmla="*/ 1 h 6"/>
                <a:gd name="T58" fmla="*/ 2 w 6"/>
                <a:gd name="T59" fmla="*/ 1 h 6"/>
                <a:gd name="T60" fmla="*/ 2 w 6"/>
                <a:gd name="T61" fmla="*/ 1 h 6"/>
                <a:gd name="T62" fmla="*/ 1 w 6"/>
                <a:gd name="T63" fmla="*/ 2 h 6"/>
                <a:gd name="T64" fmla="*/ 1 w 6"/>
                <a:gd name="T65" fmla="*/ 2 h 6"/>
                <a:gd name="T66" fmla="*/ 1 w 6"/>
                <a:gd name="T67" fmla="*/ 3 h 6"/>
                <a:gd name="T68" fmla="*/ 4 w 6"/>
                <a:gd name="T6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6">
                  <a:moveTo>
                    <a:pt x="5" y="3"/>
                  </a:moveTo>
                  <a:cubicBezTo>
                    <a:pt x="5" y="3"/>
                    <a:pt x="5" y="3"/>
                    <a:pt x="5" y="3"/>
                  </a:cubicBezTo>
                  <a:cubicBezTo>
                    <a:pt x="5" y="3"/>
                    <a:pt x="5" y="3"/>
                    <a:pt x="5" y="3"/>
                  </a:cubicBezTo>
                  <a:cubicBezTo>
                    <a:pt x="1" y="4"/>
                    <a:pt x="1" y="4"/>
                    <a:pt x="1" y="4"/>
                  </a:cubicBezTo>
                  <a:cubicBezTo>
                    <a:pt x="1" y="4"/>
                    <a:pt x="2" y="5"/>
                    <a:pt x="2" y="5"/>
                  </a:cubicBezTo>
                  <a:cubicBezTo>
                    <a:pt x="2" y="5"/>
                    <a:pt x="3" y="5"/>
                    <a:pt x="4" y="5"/>
                  </a:cubicBezTo>
                  <a:cubicBezTo>
                    <a:pt x="4" y="5"/>
                    <a:pt x="4" y="5"/>
                    <a:pt x="4" y="5"/>
                  </a:cubicBezTo>
                  <a:cubicBezTo>
                    <a:pt x="4" y="5"/>
                    <a:pt x="4" y="5"/>
                    <a:pt x="5" y="5"/>
                  </a:cubicBezTo>
                  <a:cubicBezTo>
                    <a:pt x="5" y="5"/>
                    <a:pt x="5" y="5"/>
                    <a:pt x="5" y="5"/>
                  </a:cubicBezTo>
                  <a:cubicBezTo>
                    <a:pt x="5" y="5"/>
                    <a:pt x="5" y="5"/>
                    <a:pt x="5" y="5"/>
                  </a:cubicBezTo>
                  <a:cubicBezTo>
                    <a:pt x="6" y="6"/>
                    <a:pt x="6" y="6"/>
                    <a:pt x="6" y="6"/>
                  </a:cubicBezTo>
                  <a:cubicBezTo>
                    <a:pt x="5" y="6"/>
                    <a:pt x="5" y="6"/>
                    <a:pt x="5" y="6"/>
                  </a:cubicBezTo>
                  <a:cubicBezTo>
                    <a:pt x="4" y="6"/>
                    <a:pt x="4" y="6"/>
                    <a:pt x="4" y="6"/>
                  </a:cubicBezTo>
                  <a:cubicBezTo>
                    <a:pt x="3" y="6"/>
                    <a:pt x="3" y="6"/>
                    <a:pt x="2" y="6"/>
                  </a:cubicBezTo>
                  <a:cubicBezTo>
                    <a:pt x="2" y="6"/>
                    <a:pt x="2" y="6"/>
                    <a:pt x="1" y="6"/>
                  </a:cubicBezTo>
                  <a:cubicBezTo>
                    <a:pt x="1" y="6"/>
                    <a:pt x="1" y="5"/>
                    <a:pt x="1" y="5"/>
                  </a:cubicBezTo>
                  <a:cubicBezTo>
                    <a:pt x="0" y="5"/>
                    <a:pt x="0" y="4"/>
                    <a:pt x="0" y="4"/>
                  </a:cubicBezTo>
                  <a:cubicBezTo>
                    <a:pt x="0" y="3"/>
                    <a:pt x="0" y="3"/>
                    <a:pt x="0" y="3"/>
                  </a:cubicBezTo>
                  <a:cubicBezTo>
                    <a:pt x="0" y="2"/>
                    <a:pt x="0" y="2"/>
                    <a:pt x="1" y="2"/>
                  </a:cubicBezTo>
                  <a:cubicBezTo>
                    <a:pt x="1" y="1"/>
                    <a:pt x="1" y="1"/>
                    <a:pt x="1" y="1"/>
                  </a:cubicBezTo>
                  <a:cubicBezTo>
                    <a:pt x="2" y="0"/>
                    <a:pt x="2" y="0"/>
                    <a:pt x="2" y="0"/>
                  </a:cubicBezTo>
                  <a:cubicBezTo>
                    <a:pt x="3" y="0"/>
                    <a:pt x="3" y="0"/>
                    <a:pt x="3" y="0"/>
                  </a:cubicBezTo>
                  <a:cubicBezTo>
                    <a:pt x="4" y="0"/>
                    <a:pt x="4" y="0"/>
                    <a:pt x="4" y="1"/>
                  </a:cubicBezTo>
                  <a:cubicBezTo>
                    <a:pt x="5" y="1"/>
                    <a:pt x="5" y="1"/>
                    <a:pt x="5" y="1"/>
                  </a:cubicBezTo>
                  <a:cubicBezTo>
                    <a:pt x="5" y="2"/>
                    <a:pt x="5" y="2"/>
                    <a:pt x="5" y="3"/>
                  </a:cubicBezTo>
                  <a:close/>
                  <a:moveTo>
                    <a:pt x="4" y="3"/>
                  </a:moveTo>
                  <a:cubicBezTo>
                    <a:pt x="4" y="2"/>
                    <a:pt x="4" y="2"/>
                    <a:pt x="4" y="2"/>
                  </a:cubicBezTo>
                  <a:cubicBezTo>
                    <a:pt x="4" y="2"/>
                    <a:pt x="4" y="1"/>
                    <a:pt x="4" y="1"/>
                  </a:cubicBezTo>
                  <a:cubicBezTo>
                    <a:pt x="4" y="1"/>
                    <a:pt x="3" y="1"/>
                    <a:pt x="3" y="1"/>
                  </a:cubicBezTo>
                  <a:cubicBezTo>
                    <a:pt x="3" y="1"/>
                    <a:pt x="3" y="1"/>
                    <a:pt x="2" y="1"/>
                  </a:cubicBezTo>
                  <a:cubicBezTo>
                    <a:pt x="2" y="1"/>
                    <a:pt x="2" y="1"/>
                    <a:pt x="2" y="1"/>
                  </a:cubicBezTo>
                  <a:cubicBezTo>
                    <a:pt x="2" y="1"/>
                    <a:pt x="2" y="2"/>
                    <a:pt x="1" y="2"/>
                  </a:cubicBezTo>
                  <a:cubicBezTo>
                    <a:pt x="1" y="2"/>
                    <a:pt x="1" y="2"/>
                    <a:pt x="1" y="2"/>
                  </a:cubicBezTo>
                  <a:cubicBezTo>
                    <a:pt x="1" y="3"/>
                    <a:pt x="1" y="3"/>
                    <a:pt x="1"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2" name="Freeform 105"/>
            <p:cNvSpPr>
              <a:spLocks/>
            </p:cNvSpPr>
            <p:nvPr/>
          </p:nvSpPr>
          <p:spPr bwMode="auto">
            <a:xfrm>
              <a:off x="2604" y="1582"/>
              <a:ext cx="15" cy="18"/>
            </a:xfrm>
            <a:custGeom>
              <a:avLst/>
              <a:gdLst>
                <a:gd name="T0" fmla="*/ 5 w 5"/>
                <a:gd name="T1" fmla="*/ 4 h 6"/>
                <a:gd name="T2" fmla="*/ 5 w 5"/>
                <a:gd name="T3" fmla="*/ 5 h 6"/>
                <a:gd name="T4" fmla="*/ 5 w 5"/>
                <a:gd name="T5" fmla="*/ 5 h 6"/>
                <a:gd name="T6" fmla="*/ 4 w 5"/>
                <a:gd name="T7" fmla="*/ 6 h 6"/>
                <a:gd name="T8" fmla="*/ 4 w 5"/>
                <a:gd name="T9" fmla="*/ 6 h 6"/>
                <a:gd name="T10" fmla="*/ 3 w 5"/>
                <a:gd name="T11" fmla="*/ 6 h 6"/>
                <a:gd name="T12" fmla="*/ 3 w 5"/>
                <a:gd name="T13" fmla="*/ 6 h 6"/>
                <a:gd name="T14" fmla="*/ 2 w 5"/>
                <a:gd name="T15" fmla="*/ 6 h 6"/>
                <a:gd name="T16" fmla="*/ 1 w 5"/>
                <a:gd name="T17" fmla="*/ 6 h 6"/>
                <a:gd name="T18" fmla="*/ 0 w 5"/>
                <a:gd name="T19" fmla="*/ 5 h 6"/>
                <a:gd name="T20" fmla="*/ 1 w 5"/>
                <a:gd name="T21" fmla="*/ 5 h 6"/>
                <a:gd name="T22" fmla="*/ 3 w 5"/>
                <a:gd name="T23" fmla="*/ 5 h 6"/>
                <a:gd name="T24" fmla="*/ 4 w 5"/>
                <a:gd name="T25" fmla="*/ 5 h 6"/>
                <a:gd name="T26" fmla="*/ 4 w 5"/>
                <a:gd name="T27" fmla="*/ 4 h 6"/>
                <a:gd name="T28" fmla="*/ 4 w 5"/>
                <a:gd name="T29" fmla="*/ 4 h 6"/>
                <a:gd name="T30" fmla="*/ 3 w 5"/>
                <a:gd name="T31" fmla="*/ 4 h 6"/>
                <a:gd name="T32" fmla="*/ 3 w 5"/>
                <a:gd name="T33" fmla="*/ 4 h 6"/>
                <a:gd name="T34" fmla="*/ 2 w 5"/>
                <a:gd name="T35" fmla="*/ 4 h 6"/>
                <a:gd name="T36" fmla="*/ 1 w 5"/>
                <a:gd name="T37" fmla="*/ 3 h 6"/>
                <a:gd name="T38" fmla="*/ 1 w 5"/>
                <a:gd name="T39" fmla="*/ 3 h 6"/>
                <a:gd name="T40" fmla="*/ 0 w 5"/>
                <a:gd name="T41" fmla="*/ 3 h 6"/>
                <a:gd name="T42" fmla="*/ 0 w 5"/>
                <a:gd name="T43" fmla="*/ 2 h 6"/>
                <a:gd name="T44" fmla="*/ 0 w 5"/>
                <a:gd name="T45" fmla="*/ 2 h 6"/>
                <a:gd name="T46" fmla="*/ 0 w 5"/>
                <a:gd name="T47" fmla="*/ 1 h 6"/>
                <a:gd name="T48" fmla="*/ 1 w 5"/>
                <a:gd name="T49" fmla="*/ 0 h 6"/>
                <a:gd name="T50" fmla="*/ 2 w 5"/>
                <a:gd name="T51" fmla="*/ 0 h 6"/>
                <a:gd name="T52" fmla="*/ 3 w 5"/>
                <a:gd name="T53" fmla="*/ 0 h 6"/>
                <a:gd name="T54" fmla="*/ 4 w 5"/>
                <a:gd name="T55" fmla="*/ 0 h 6"/>
                <a:gd name="T56" fmla="*/ 4 w 5"/>
                <a:gd name="T57" fmla="*/ 1 h 6"/>
                <a:gd name="T58" fmla="*/ 3 w 5"/>
                <a:gd name="T59" fmla="*/ 1 h 6"/>
                <a:gd name="T60" fmla="*/ 2 w 5"/>
                <a:gd name="T61" fmla="*/ 1 h 6"/>
                <a:gd name="T62" fmla="*/ 2 w 5"/>
                <a:gd name="T63" fmla="*/ 1 h 6"/>
                <a:gd name="T64" fmla="*/ 1 w 5"/>
                <a:gd name="T65" fmla="*/ 1 h 6"/>
                <a:gd name="T66" fmla="*/ 1 w 5"/>
                <a:gd name="T67" fmla="*/ 2 h 6"/>
                <a:gd name="T68" fmla="*/ 1 w 5"/>
                <a:gd name="T69" fmla="*/ 2 h 6"/>
                <a:gd name="T70" fmla="*/ 1 w 5"/>
                <a:gd name="T71" fmla="*/ 2 h 6"/>
                <a:gd name="T72" fmla="*/ 1 w 5"/>
                <a:gd name="T73" fmla="*/ 2 h 6"/>
                <a:gd name="T74" fmla="*/ 2 w 5"/>
                <a:gd name="T75" fmla="*/ 3 h 6"/>
                <a:gd name="T76" fmla="*/ 3 w 5"/>
                <a:gd name="T77" fmla="*/ 3 h 6"/>
                <a:gd name="T78" fmla="*/ 4 w 5"/>
                <a:gd name="T79" fmla="*/ 3 h 6"/>
                <a:gd name="T80" fmla="*/ 4 w 5"/>
                <a:gd name="T81" fmla="*/ 3 h 6"/>
                <a:gd name="T82" fmla="*/ 5 w 5"/>
                <a:gd name="T83" fmla="*/ 4 h 6"/>
                <a:gd name="T84" fmla="*/ 5 w 5"/>
                <a:gd name="T8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6">
                  <a:moveTo>
                    <a:pt x="5" y="4"/>
                  </a:moveTo>
                  <a:cubicBezTo>
                    <a:pt x="5" y="4"/>
                    <a:pt x="5" y="4"/>
                    <a:pt x="5" y="5"/>
                  </a:cubicBezTo>
                  <a:cubicBezTo>
                    <a:pt x="5" y="5"/>
                    <a:pt x="5" y="5"/>
                    <a:pt x="5" y="5"/>
                  </a:cubicBezTo>
                  <a:cubicBezTo>
                    <a:pt x="5" y="5"/>
                    <a:pt x="4" y="5"/>
                    <a:pt x="4" y="6"/>
                  </a:cubicBezTo>
                  <a:cubicBezTo>
                    <a:pt x="4" y="6"/>
                    <a:pt x="4" y="6"/>
                    <a:pt x="4" y="6"/>
                  </a:cubicBezTo>
                  <a:cubicBezTo>
                    <a:pt x="4" y="6"/>
                    <a:pt x="3" y="6"/>
                    <a:pt x="3" y="6"/>
                  </a:cubicBezTo>
                  <a:cubicBezTo>
                    <a:pt x="3" y="6"/>
                    <a:pt x="3" y="6"/>
                    <a:pt x="3" y="6"/>
                  </a:cubicBezTo>
                  <a:cubicBezTo>
                    <a:pt x="2" y="6"/>
                    <a:pt x="2" y="6"/>
                    <a:pt x="2" y="6"/>
                  </a:cubicBezTo>
                  <a:cubicBezTo>
                    <a:pt x="1" y="6"/>
                    <a:pt x="1" y="6"/>
                    <a:pt x="1" y="6"/>
                  </a:cubicBezTo>
                  <a:cubicBezTo>
                    <a:pt x="0" y="5"/>
                    <a:pt x="0" y="5"/>
                    <a:pt x="0" y="5"/>
                  </a:cubicBezTo>
                  <a:cubicBezTo>
                    <a:pt x="1" y="5"/>
                    <a:pt x="1" y="5"/>
                    <a:pt x="1" y="5"/>
                  </a:cubicBezTo>
                  <a:cubicBezTo>
                    <a:pt x="2" y="5"/>
                    <a:pt x="2" y="5"/>
                    <a:pt x="3" y="5"/>
                  </a:cubicBezTo>
                  <a:cubicBezTo>
                    <a:pt x="3" y="5"/>
                    <a:pt x="3" y="5"/>
                    <a:pt x="4" y="5"/>
                  </a:cubicBezTo>
                  <a:cubicBezTo>
                    <a:pt x="4" y="5"/>
                    <a:pt x="4" y="5"/>
                    <a:pt x="4" y="4"/>
                  </a:cubicBezTo>
                  <a:cubicBezTo>
                    <a:pt x="4" y="4"/>
                    <a:pt x="4" y="4"/>
                    <a:pt x="4" y="4"/>
                  </a:cubicBezTo>
                  <a:cubicBezTo>
                    <a:pt x="4" y="4"/>
                    <a:pt x="4" y="4"/>
                    <a:pt x="3" y="4"/>
                  </a:cubicBezTo>
                  <a:cubicBezTo>
                    <a:pt x="3" y="4"/>
                    <a:pt x="3" y="4"/>
                    <a:pt x="3" y="4"/>
                  </a:cubicBezTo>
                  <a:cubicBezTo>
                    <a:pt x="3" y="4"/>
                    <a:pt x="2" y="4"/>
                    <a:pt x="2" y="4"/>
                  </a:cubicBezTo>
                  <a:cubicBezTo>
                    <a:pt x="2" y="4"/>
                    <a:pt x="2" y="3"/>
                    <a:pt x="1" y="3"/>
                  </a:cubicBezTo>
                  <a:cubicBezTo>
                    <a:pt x="1" y="3"/>
                    <a:pt x="1" y="3"/>
                    <a:pt x="1" y="3"/>
                  </a:cubicBezTo>
                  <a:cubicBezTo>
                    <a:pt x="0" y="3"/>
                    <a:pt x="0" y="3"/>
                    <a:pt x="0" y="3"/>
                  </a:cubicBezTo>
                  <a:cubicBezTo>
                    <a:pt x="0" y="3"/>
                    <a:pt x="0" y="2"/>
                    <a:pt x="0" y="2"/>
                  </a:cubicBezTo>
                  <a:cubicBezTo>
                    <a:pt x="0" y="2"/>
                    <a:pt x="0" y="2"/>
                    <a:pt x="0" y="2"/>
                  </a:cubicBezTo>
                  <a:cubicBezTo>
                    <a:pt x="0" y="1"/>
                    <a:pt x="0" y="1"/>
                    <a:pt x="0" y="1"/>
                  </a:cubicBezTo>
                  <a:cubicBezTo>
                    <a:pt x="0" y="1"/>
                    <a:pt x="1" y="1"/>
                    <a:pt x="1" y="0"/>
                  </a:cubicBezTo>
                  <a:cubicBezTo>
                    <a:pt x="1" y="0"/>
                    <a:pt x="2" y="0"/>
                    <a:pt x="2" y="0"/>
                  </a:cubicBezTo>
                  <a:cubicBezTo>
                    <a:pt x="2" y="0"/>
                    <a:pt x="3" y="0"/>
                    <a:pt x="3" y="0"/>
                  </a:cubicBezTo>
                  <a:cubicBezTo>
                    <a:pt x="3" y="0"/>
                    <a:pt x="3" y="0"/>
                    <a:pt x="4" y="0"/>
                  </a:cubicBezTo>
                  <a:cubicBezTo>
                    <a:pt x="4" y="1"/>
                    <a:pt x="4" y="1"/>
                    <a:pt x="4" y="1"/>
                  </a:cubicBezTo>
                  <a:cubicBezTo>
                    <a:pt x="4" y="1"/>
                    <a:pt x="3" y="1"/>
                    <a:pt x="3" y="1"/>
                  </a:cubicBezTo>
                  <a:cubicBezTo>
                    <a:pt x="3" y="1"/>
                    <a:pt x="2" y="1"/>
                    <a:pt x="2" y="1"/>
                  </a:cubicBezTo>
                  <a:cubicBezTo>
                    <a:pt x="2" y="1"/>
                    <a:pt x="2" y="1"/>
                    <a:pt x="2" y="1"/>
                  </a:cubicBezTo>
                  <a:cubicBezTo>
                    <a:pt x="1" y="1"/>
                    <a:pt x="1" y="1"/>
                    <a:pt x="1" y="1"/>
                  </a:cubicBezTo>
                  <a:cubicBezTo>
                    <a:pt x="1" y="1"/>
                    <a:pt x="1" y="2"/>
                    <a:pt x="1" y="2"/>
                  </a:cubicBezTo>
                  <a:cubicBezTo>
                    <a:pt x="1" y="2"/>
                    <a:pt x="1" y="2"/>
                    <a:pt x="1" y="2"/>
                  </a:cubicBezTo>
                  <a:cubicBezTo>
                    <a:pt x="1" y="2"/>
                    <a:pt x="1" y="2"/>
                    <a:pt x="1" y="2"/>
                  </a:cubicBezTo>
                  <a:cubicBezTo>
                    <a:pt x="1" y="2"/>
                    <a:pt x="1" y="2"/>
                    <a:pt x="1" y="2"/>
                  </a:cubicBezTo>
                  <a:cubicBezTo>
                    <a:pt x="1" y="2"/>
                    <a:pt x="2" y="3"/>
                    <a:pt x="2" y="3"/>
                  </a:cubicBezTo>
                  <a:cubicBezTo>
                    <a:pt x="2" y="3"/>
                    <a:pt x="2" y="3"/>
                    <a:pt x="3" y="3"/>
                  </a:cubicBezTo>
                  <a:cubicBezTo>
                    <a:pt x="3" y="3"/>
                    <a:pt x="3" y="3"/>
                    <a:pt x="4" y="3"/>
                  </a:cubicBezTo>
                  <a:cubicBezTo>
                    <a:pt x="4" y="3"/>
                    <a:pt x="4" y="3"/>
                    <a:pt x="4" y="3"/>
                  </a:cubicBezTo>
                  <a:cubicBezTo>
                    <a:pt x="4" y="3"/>
                    <a:pt x="5" y="3"/>
                    <a:pt x="5" y="4"/>
                  </a:cubicBezTo>
                  <a:cubicBezTo>
                    <a:pt x="5" y="4"/>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3" name="Freeform 106"/>
            <p:cNvSpPr>
              <a:spLocks/>
            </p:cNvSpPr>
            <p:nvPr/>
          </p:nvSpPr>
          <p:spPr bwMode="auto">
            <a:xfrm>
              <a:off x="2622" y="1579"/>
              <a:ext cx="15" cy="18"/>
            </a:xfrm>
            <a:custGeom>
              <a:avLst/>
              <a:gdLst>
                <a:gd name="T0" fmla="*/ 5 w 5"/>
                <a:gd name="T1" fmla="*/ 4 h 6"/>
                <a:gd name="T2" fmla="*/ 5 w 5"/>
                <a:gd name="T3" fmla="*/ 4 h 6"/>
                <a:gd name="T4" fmla="*/ 5 w 5"/>
                <a:gd name="T5" fmla="*/ 5 h 6"/>
                <a:gd name="T6" fmla="*/ 5 w 5"/>
                <a:gd name="T7" fmla="*/ 5 h 6"/>
                <a:gd name="T8" fmla="*/ 4 w 5"/>
                <a:gd name="T9" fmla="*/ 6 h 6"/>
                <a:gd name="T10" fmla="*/ 4 w 5"/>
                <a:gd name="T11" fmla="*/ 6 h 6"/>
                <a:gd name="T12" fmla="*/ 3 w 5"/>
                <a:gd name="T13" fmla="*/ 6 h 6"/>
                <a:gd name="T14" fmla="*/ 2 w 5"/>
                <a:gd name="T15" fmla="*/ 6 h 6"/>
                <a:gd name="T16" fmla="*/ 1 w 5"/>
                <a:gd name="T17" fmla="*/ 6 h 6"/>
                <a:gd name="T18" fmla="*/ 1 w 5"/>
                <a:gd name="T19" fmla="*/ 5 h 6"/>
                <a:gd name="T20" fmla="*/ 2 w 5"/>
                <a:gd name="T21" fmla="*/ 5 h 6"/>
                <a:gd name="T22" fmla="*/ 3 w 5"/>
                <a:gd name="T23" fmla="*/ 5 h 6"/>
                <a:gd name="T24" fmla="*/ 4 w 5"/>
                <a:gd name="T25" fmla="*/ 5 h 6"/>
                <a:gd name="T26" fmla="*/ 4 w 5"/>
                <a:gd name="T27" fmla="*/ 4 h 6"/>
                <a:gd name="T28" fmla="*/ 4 w 5"/>
                <a:gd name="T29" fmla="*/ 4 h 6"/>
                <a:gd name="T30" fmla="*/ 4 w 5"/>
                <a:gd name="T31" fmla="*/ 4 h 6"/>
                <a:gd name="T32" fmla="*/ 3 w 5"/>
                <a:gd name="T33" fmla="*/ 4 h 6"/>
                <a:gd name="T34" fmla="*/ 3 w 5"/>
                <a:gd name="T35" fmla="*/ 3 h 6"/>
                <a:gd name="T36" fmla="*/ 2 w 5"/>
                <a:gd name="T37" fmla="*/ 3 h 6"/>
                <a:gd name="T38" fmla="*/ 1 w 5"/>
                <a:gd name="T39" fmla="*/ 3 h 6"/>
                <a:gd name="T40" fmla="*/ 1 w 5"/>
                <a:gd name="T41" fmla="*/ 3 h 6"/>
                <a:gd name="T42" fmla="*/ 0 w 5"/>
                <a:gd name="T43" fmla="*/ 2 h 6"/>
                <a:gd name="T44" fmla="*/ 0 w 5"/>
                <a:gd name="T45" fmla="*/ 1 h 6"/>
                <a:gd name="T46" fmla="*/ 1 w 5"/>
                <a:gd name="T47" fmla="*/ 1 h 6"/>
                <a:gd name="T48" fmla="*/ 1 w 5"/>
                <a:gd name="T49" fmla="*/ 0 h 6"/>
                <a:gd name="T50" fmla="*/ 3 w 5"/>
                <a:gd name="T51" fmla="*/ 0 h 6"/>
                <a:gd name="T52" fmla="*/ 3 w 5"/>
                <a:gd name="T53" fmla="*/ 0 h 6"/>
                <a:gd name="T54" fmla="*/ 4 w 5"/>
                <a:gd name="T55" fmla="*/ 0 h 6"/>
                <a:gd name="T56" fmla="*/ 4 w 5"/>
                <a:gd name="T57" fmla="*/ 1 h 6"/>
                <a:gd name="T58" fmla="*/ 3 w 5"/>
                <a:gd name="T59" fmla="*/ 1 h 6"/>
                <a:gd name="T60" fmla="*/ 3 w 5"/>
                <a:gd name="T61" fmla="*/ 1 h 6"/>
                <a:gd name="T62" fmla="*/ 2 w 5"/>
                <a:gd name="T63" fmla="*/ 1 h 6"/>
                <a:gd name="T64" fmla="*/ 2 w 5"/>
                <a:gd name="T65" fmla="*/ 1 h 6"/>
                <a:gd name="T66" fmla="*/ 1 w 5"/>
                <a:gd name="T67" fmla="*/ 1 h 6"/>
                <a:gd name="T68" fmla="*/ 1 w 5"/>
                <a:gd name="T69" fmla="*/ 2 h 6"/>
                <a:gd name="T70" fmla="*/ 2 w 5"/>
                <a:gd name="T71" fmla="*/ 2 h 6"/>
                <a:gd name="T72" fmla="*/ 2 w 5"/>
                <a:gd name="T73" fmla="*/ 2 h 6"/>
                <a:gd name="T74" fmla="*/ 2 w 5"/>
                <a:gd name="T75" fmla="*/ 2 h 6"/>
                <a:gd name="T76" fmla="*/ 3 w 5"/>
                <a:gd name="T77" fmla="*/ 3 h 6"/>
                <a:gd name="T78" fmla="*/ 4 w 5"/>
                <a:gd name="T79" fmla="*/ 3 h 6"/>
                <a:gd name="T80" fmla="*/ 5 w 5"/>
                <a:gd name="T81" fmla="*/ 3 h 6"/>
                <a:gd name="T82" fmla="*/ 5 w 5"/>
                <a:gd name="T83" fmla="*/ 3 h 6"/>
                <a:gd name="T84" fmla="*/ 5 w 5"/>
                <a:gd name="T8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6">
                  <a:moveTo>
                    <a:pt x="5" y="4"/>
                  </a:moveTo>
                  <a:cubicBezTo>
                    <a:pt x="5" y="4"/>
                    <a:pt x="5" y="4"/>
                    <a:pt x="5" y="4"/>
                  </a:cubicBezTo>
                  <a:cubicBezTo>
                    <a:pt x="5" y="5"/>
                    <a:pt x="5" y="5"/>
                    <a:pt x="5" y="5"/>
                  </a:cubicBezTo>
                  <a:cubicBezTo>
                    <a:pt x="5" y="5"/>
                    <a:pt x="5" y="5"/>
                    <a:pt x="5" y="5"/>
                  </a:cubicBezTo>
                  <a:cubicBezTo>
                    <a:pt x="5" y="5"/>
                    <a:pt x="4" y="6"/>
                    <a:pt x="4" y="6"/>
                  </a:cubicBezTo>
                  <a:cubicBezTo>
                    <a:pt x="4" y="6"/>
                    <a:pt x="4" y="6"/>
                    <a:pt x="4" y="6"/>
                  </a:cubicBezTo>
                  <a:cubicBezTo>
                    <a:pt x="4" y="6"/>
                    <a:pt x="3" y="6"/>
                    <a:pt x="3" y="6"/>
                  </a:cubicBezTo>
                  <a:cubicBezTo>
                    <a:pt x="3" y="6"/>
                    <a:pt x="2" y="6"/>
                    <a:pt x="2" y="6"/>
                  </a:cubicBezTo>
                  <a:cubicBezTo>
                    <a:pt x="2" y="6"/>
                    <a:pt x="1" y="6"/>
                    <a:pt x="1" y="6"/>
                  </a:cubicBezTo>
                  <a:cubicBezTo>
                    <a:pt x="1" y="5"/>
                    <a:pt x="1" y="5"/>
                    <a:pt x="1" y="5"/>
                  </a:cubicBezTo>
                  <a:cubicBezTo>
                    <a:pt x="1" y="5"/>
                    <a:pt x="2" y="5"/>
                    <a:pt x="2" y="5"/>
                  </a:cubicBezTo>
                  <a:cubicBezTo>
                    <a:pt x="2" y="5"/>
                    <a:pt x="3" y="5"/>
                    <a:pt x="3" y="5"/>
                  </a:cubicBezTo>
                  <a:cubicBezTo>
                    <a:pt x="3" y="5"/>
                    <a:pt x="4" y="5"/>
                    <a:pt x="4" y="5"/>
                  </a:cubicBezTo>
                  <a:cubicBezTo>
                    <a:pt x="4" y="5"/>
                    <a:pt x="4" y="4"/>
                    <a:pt x="4" y="4"/>
                  </a:cubicBezTo>
                  <a:cubicBezTo>
                    <a:pt x="4" y="4"/>
                    <a:pt x="4" y="4"/>
                    <a:pt x="4" y="4"/>
                  </a:cubicBezTo>
                  <a:cubicBezTo>
                    <a:pt x="4" y="4"/>
                    <a:pt x="4" y="4"/>
                    <a:pt x="4" y="4"/>
                  </a:cubicBezTo>
                  <a:cubicBezTo>
                    <a:pt x="4" y="4"/>
                    <a:pt x="4" y="4"/>
                    <a:pt x="3" y="4"/>
                  </a:cubicBezTo>
                  <a:cubicBezTo>
                    <a:pt x="3" y="4"/>
                    <a:pt x="3" y="3"/>
                    <a:pt x="3" y="3"/>
                  </a:cubicBezTo>
                  <a:cubicBezTo>
                    <a:pt x="2" y="3"/>
                    <a:pt x="2" y="3"/>
                    <a:pt x="2" y="3"/>
                  </a:cubicBezTo>
                  <a:cubicBezTo>
                    <a:pt x="2" y="3"/>
                    <a:pt x="1" y="3"/>
                    <a:pt x="1" y="3"/>
                  </a:cubicBezTo>
                  <a:cubicBezTo>
                    <a:pt x="1" y="3"/>
                    <a:pt x="1" y="3"/>
                    <a:pt x="1" y="3"/>
                  </a:cubicBezTo>
                  <a:cubicBezTo>
                    <a:pt x="1" y="2"/>
                    <a:pt x="1" y="2"/>
                    <a:pt x="0" y="2"/>
                  </a:cubicBezTo>
                  <a:cubicBezTo>
                    <a:pt x="0" y="2"/>
                    <a:pt x="0" y="2"/>
                    <a:pt x="0" y="1"/>
                  </a:cubicBezTo>
                  <a:cubicBezTo>
                    <a:pt x="1" y="1"/>
                    <a:pt x="1" y="1"/>
                    <a:pt x="1" y="1"/>
                  </a:cubicBezTo>
                  <a:cubicBezTo>
                    <a:pt x="1" y="1"/>
                    <a:pt x="1" y="0"/>
                    <a:pt x="1" y="0"/>
                  </a:cubicBezTo>
                  <a:cubicBezTo>
                    <a:pt x="2" y="0"/>
                    <a:pt x="2" y="0"/>
                    <a:pt x="3" y="0"/>
                  </a:cubicBezTo>
                  <a:cubicBezTo>
                    <a:pt x="3" y="0"/>
                    <a:pt x="3" y="0"/>
                    <a:pt x="3" y="0"/>
                  </a:cubicBezTo>
                  <a:cubicBezTo>
                    <a:pt x="4" y="0"/>
                    <a:pt x="4" y="0"/>
                    <a:pt x="4" y="0"/>
                  </a:cubicBezTo>
                  <a:cubicBezTo>
                    <a:pt x="4" y="1"/>
                    <a:pt x="4" y="1"/>
                    <a:pt x="4" y="1"/>
                  </a:cubicBezTo>
                  <a:cubicBezTo>
                    <a:pt x="4" y="1"/>
                    <a:pt x="4" y="1"/>
                    <a:pt x="3" y="1"/>
                  </a:cubicBezTo>
                  <a:cubicBezTo>
                    <a:pt x="3" y="1"/>
                    <a:pt x="3" y="1"/>
                    <a:pt x="3" y="1"/>
                  </a:cubicBezTo>
                  <a:cubicBezTo>
                    <a:pt x="2" y="1"/>
                    <a:pt x="2" y="1"/>
                    <a:pt x="2" y="1"/>
                  </a:cubicBezTo>
                  <a:cubicBezTo>
                    <a:pt x="2" y="1"/>
                    <a:pt x="2" y="1"/>
                    <a:pt x="2" y="1"/>
                  </a:cubicBezTo>
                  <a:cubicBezTo>
                    <a:pt x="2" y="1"/>
                    <a:pt x="2" y="1"/>
                    <a:pt x="1" y="1"/>
                  </a:cubicBezTo>
                  <a:cubicBezTo>
                    <a:pt x="1" y="2"/>
                    <a:pt x="1" y="2"/>
                    <a:pt x="1" y="2"/>
                  </a:cubicBezTo>
                  <a:cubicBezTo>
                    <a:pt x="1" y="2"/>
                    <a:pt x="2" y="2"/>
                    <a:pt x="2" y="2"/>
                  </a:cubicBezTo>
                  <a:cubicBezTo>
                    <a:pt x="2" y="2"/>
                    <a:pt x="2" y="2"/>
                    <a:pt x="2" y="2"/>
                  </a:cubicBezTo>
                  <a:cubicBezTo>
                    <a:pt x="2" y="2"/>
                    <a:pt x="2" y="2"/>
                    <a:pt x="2" y="2"/>
                  </a:cubicBezTo>
                  <a:cubicBezTo>
                    <a:pt x="3" y="2"/>
                    <a:pt x="3" y="2"/>
                    <a:pt x="3" y="3"/>
                  </a:cubicBezTo>
                  <a:cubicBezTo>
                    <a:pt x="4" y="3"/>
                    <a:pt x="4" y="3"/>
                    <a:pt x="4" y="3"/>
                  </a:cubicBezTo>
                  <a:cubicBezTo>
                    <a:pt x="4" y="3"/>
                    <a:pt x="5" y="3"/>
                    <a:pt x="5" y="3"/>
                  </a:cubicBezTo>
                  <a:cubicBezTo>
                    <a:pt x="5" y="3"/>
                    <a:pt x="5" y="3"/>
                    <a:pt x="5" y="3"/>
                  </a:cubicBezTo>
                  <a:cubicBezTo>
                    <a:pt x="5" y="4"/>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4" name="Freeform 107"/>
            <p:cNvSpPr>
              <a:spLocks noEditPoints="1"/>
            </p:cNvSpPr>
            <p:nvPr/>
          </p:nvSpPr>
          <p:spPr bwMode="auto">
            <a:xfrm>
              <a:off x="2643" y="1576"/>
              <a:ext cx="15" cy="18"/>
            </a:xfrm>
            <a:custGeom>
              <a:avLst/>
              <a:gdLst>
                <a:gd name="T0" fmla="*/ 4 w 5"/>
                <a:gd name="T1" fmla="*/ 6 h 6"/>
                <a:gd name="T2" fmla="*/ 4 w 5"/>
                <a:gd name="T3" fmla="*/ 5 h 6"/>
                <a:gd name="T4" fmla="*/ 3 w 5"/>
                <a:gd name="T5" fmla="*/ 6 h 6"/>
                <a:gd name="T6" fmla="*/ 2 w 5"/>
                <a:gd name="T7" fmla="*/ 6 h 6"/>
                <a:gd name="T8" fmla="*/ 1 w 5"/>
                <a:gd name="T9" fmla="*/ 6 h 6"/>
                <a:gd name="T10" fmla="*/ 1 w 5"/>
                <a:gd name="T11" fmla="*/ 6 h 6"/>
                <a:gd name="T12" fmla="*/ 0 w 5"/>
                <a:gd name="T13" fmla="*/ 5 h 6"/>
                <a:gd name="T14" fmla="*/ 0 w 5"/>
                <a:gd name="T15" fmla="*/ 5 h 6"/>
                <a:gd name="T16" fmla="*/ 0 w 5"/>
                <a:gd name="T17" fmla="*/ 3 h 6"/>
                <a:gd name="T18" fmla="*/ 2 w 5"/>
                <a:gd name="T19" fmla="*/ 2 h 6"/>
                <a:gd name="T20" fmla="*/ 4 w 5"/>
                <a:gd name="T21" fmla="*/ 2 h 6"/>
                <a:gd name="T22" fmla="*/ 3 w 5"/>
                <a:gd name="T23" fmla="*/ 2 h 6"/>
                <a:gd name="T24" fmla="*/ 3 w 5"/>
                <a:gd name="T25" fmla="*/ 1 h 6"/>
                <a:gd name="T26" fmla="*/ 2 w 5"/>
                <a:gd name="T27" fmla="*/ 1 h 6"/>
                <a:gd name="T28" fmla="*/ 1 w 5"/>
                <a:gd name="T29" fmla="*/ 1 h 6"/>
                <a:gd name="T30" fmla="*/ 0 w 5"/>
                <a:gd name="T31" fmla="*/ 1 h 6"/>
                <a:gd name="T32" fmla="*/ 0 w 5"/>
                <a:gd name="T33" fmla="*/ 1 h 6"/>
                <a:gd name="T34" fmla="*/ 0 w 5"/>
                <a:gd name="T35" fmla="*/ 0 h 6"/>
                <a:gd name="T36" fmla="*/ 1 w 5"/>
                <a:gd name="T37" fmla="*/ 0 h 6"/>
                <a:gd name="T38" fmla="*/ 1 w 5"/>
                <a:gd name="T39" fmla="*/ 0 h 6"/>
                <a:gd name="T40" fmla="*/ 2 w 5"/>
                <a:gd name="T41" fmla="*/ 0 h 6"/>
                <a:gd name="T42" fmla="*/ 3 w 5"/>
                <a:gd name="T43" fmla="*/ 0 h 6"/>
                <a:gd name="T44" fmla="*/ 4 w 5"/>
                <a:gd name="T45" fmla="*/ 0 h 6"/>
                <a:gd name="T46" fmla="*/ 4 w 5"/>
                <a:gd name="T47" fmla="*/ 1 h 6"/>
                <a:gd name="T48" fmla="*/ 4 w 5"/>
                <a:gd name="T49" fmla="*/ 1 h 6"/>
                <a:gd name="T50" fmla="*/ 5 w 5"/>
                <a:gd name="T51" fmla="*/ 5 h 6"/>
                <a:gd name="T52" fmla="*/ 4 w 5"/>
                <a:gd name="T53" fmla="*/ 6 h 6"/>
                <a:gd name="T54" fmla="*/ 4 w 5"/>
                <a:gd name="T55" fmla="*/ 3 h 6"/>
                <a:gd name="T56" fmla="*/ 2 w 5"/>
                <a:gd name="T57" fmla="*/ 3 h 6"/>
                <a:gd name="T58" fmla="*/ 2 w 5"/>
                <a:gd name="T59" fmla="*/ 3 h 6"/>
                <a:gd name="T60" fmla="*/ 1 w 5"/>
                <a:gd name="T61" fmla="*/ 4 h 6"/>
                <a:gd name="T62" fmla="*/ 1 w 5"/>
                <a:gd name="T63" fmla="*/ 4 h 6"/>
                <a:gd name="T64" fmla="*/ 1 w 5"/>
                <a:gd name="T65" fmla="*/ 4 h 6"/>
                <a:gd name="T66" fmla="*/ 1 w 5"/>
                <a:gd name="T67" fmla="*/ 5 h 6"/>
                <a:gd name="T68" fmla="*/ 1 w 5"/>
                <a:gd name="T69" fmla="*/ 5 h 6"/>
                <a:gd name="T70" fmla="*/ 2 w 5"/>
                <a:gd name="T71" fmla="*/ 5 h 6"/>
                <a:gd name="T72" fmla="*/ 2 w 5"/>
                <a:gd name="T73" fmla="*/ 5 h 6"/>
                <a:gd name="T74" fmla="*/ 3 w 5"/>
                <a:gd name="T75" fmla="*/ 5 h 6"/>
                <a:gd name="T76" fmla="*/ 4 w 5"/>
                <a:gd name="T77" fmla="*/ 4 h 6"/>
                <a:gd name="T78" fmla="*/ 4 w 5"/>
                <a:gd name="T7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 h="6">
                  <a:moveTo>
                    <a:pt x="4" y="6"/>
                  </a:moveTo>
                  <a:cubicBezTo>
                    <a:pt x="4" y="5"/>
                    <a:pt x="4" y="5"/>
                    <a:pt x="4" y="5"/>
                  </a:cubicBezTo>
                  <a:cubicBezTo>
                    <a:pt x="4" y="5"/>
                    <a:pt x="4" y="5"/>
                    <a:pt x="3" y="6"/>
                  </a:cubicBezTo>
                  <a:cubicBezTo>
                    <a:pt x="3" y="6"/>
                    <a:pt x="3" y="6"/>
                    <a:pt x="2" y="6"/>
                  </a:cubicBezTo>
                  <a:cubicBezTo>
                    <a:pt x="2" y="6"/>
                    <a:pt x="2" y="6"/>
                    <a:pt x="1" y="6"/>
                  </a:cubicBezTo>
                  <a:cubicBezTo>
                    <a:pt x="1" y="6"/>
                    <a:pt x="1" y="6"/>
                    <a:pt x="1" y="6"/>
                  </a:cubicBezTo>
                  <a:cubicBezTo>
                    <a:pt x="1" y="6"/>
                    <a:pt x="0" y="5"/>
                    <a:pt x="0" y="5"/>
                  </a:cubicBezTo>
                  <a:cubicBezTo>
                    <a:pt x="0" y="5"/>
                    <a:pt x="0" y="5"/>
                    <a:pt x="0" y="5"/>
                  </a:cubicBezTo>
                  <a:cubicBezTo>
                    <a:pt x="0" y="4"/>
                    <a:pt x="0" y="4"/>
                    <a:pt x="0" y="3"/>
                  </a:cubicBezTo>
                  <a:cubicBezTo>
                    <a:pt x="1" y="3"/>
                    <a:pt x="1" y="2"/>
                    <a:pt x="2" y="2"/>
                  </a:cubicBezTo>
                  <a:cubicBezTo>
                    <a:pt x="4" y="2"/>
                    <a:pt x="4" y="2"/>
                    <a:pt x="4" y="2"/>
                  </a:cubicBezTo>
                  <a:cubicBezTo>
                    <a:pt x="3" y="2"/>
                    <a:pt x="3" y="2"/>
                    <a:pt x="3" y="2"/>
                  </a:cubicBezTo>
                  <a:cubicBezTo>
                    <a:pt x="3" y="1"/>
                    <a:pt x="3" y="1"/>
                    <a:pt x="3" y="1"/>
                  </a:cubicBezTo>
                  <a:cubicBezTo>
                    <a:pt x="3" y="1"/>
                    <a:pt x="2" y="1"/>
                    <a:pt x="2" y="1"/>
                  </a:cubicBezTo>
                  <a:cubicBezTo>
                    <a:pt x="2" y="1"/>
                    <a:pt x="1" y="1"/>
                    <a:pt x="1" y="1"/>
                  </a:cubicBezTo>
                  <a:cubicBezTo>
                    <a:pt x="1" y="1"/>
                    <a:pt x="0" y="1"/>
                    <a:pt x="0" y="1"/>
                  </a:cubicBezTo>
                  <a:cubicBezTo>
                    <a:pt x="0" y="1"/>
                    <a:pt x="0" y="1"/>
                    <a:pt x="0" y="1"/>
                  </a:cubicBezTo>
                  <a:cubicBezTo>
                    <a:pt x="0" y="1"/>
                    <a:pt x="0" y="0"/>
                    <a:pt x="0" y="0"/>
                  </a:cubicBezTo>
                  <a:cubicBezTo>
                    <a:pt x="0" y="0"/>
                    <a:pt x="1" y="0"/>
                    <a:pt x="1" y="0"/>
                  </a:cubicBezTo>
                  <a:cubicBezTo>
                    <a:pt x="1" y="0"/>
                    <a:pt x="1" y="0"/>
                    <a:pt x="1" y="0"/>
                  </a:cubicBezTo>
                  <a:cubicBezTo>
                    <a:pt x="1" y="0"/>
                    <a:pt x="2" y="0"/>
                    <a:pt x="2" y="0"/>
                  </a:cubicBezTo>
                  <a:cubicBezTo>
                    <a:pt x="2" y="0"/>
                    <a:pt x="3" y="0"/>
                    <a:pt x="3" y="0"/>
                  </a:cubicBezTo>
                  <a:cubicBezTo>
                    <a:pt x="3" y="0"/>
                    <a:pt x="3" y="0"/>
                    <a:pt x="4" y="0"/>
                  </a:cubicBezTo>
                  <a:cubicBezTo>
                    <a:pt x="4" y="0"/>
                    <a:pt x="4" y="0"/>
                    <a:pt x="4" y="1"/>
                  </a:cubicBezTo>
                  <a:cubicBezTo>
                    <a:pt x="4" y="1"/>
                    <a:pt x="4" y="1"/>
                    <a:pt x="4" y="1"/>
                  </a:cubicBezTo>
                  <a:cubicBezTo>
                    <a:pt x="5" y="5"/>
                    <a:pt x="5" y="5"/>
                    <a:pt x="5" y="5"/>
                  </a:cubicBezTo>
                  <a:lnTo>
                    <a:pt x="4" y="6"/>
                  </a:lnTo>
                  <a:close/>
                  <a:moveTo>
                    <a:pt x="4" y="3"/>
                  </a:moveTo>
                  <a:cubicBezTo>
                    <a:pt x="2" y="3"/>
                    <a:pt x="2" y="3"/>
                    <a:pt x="2" y="3"/>
                  </a:cubicBezTo>
                  <a:cubicBezTo>
                    <a:pt x="2" y="3"/>
                    <a:pt x="2" y="3"/>
                    <a:pt x="2" y="3"/>
                  </a:cubicBezTo>
                  <a:cubicBezTo>
                    <a:pt x="2" y="3"/>
                    <a:pt x="1" y="3"/>
                    <a:pt x="1" y="4"/>
                  </a:cubicBezTo>
                  <a:cubicBezTo>
                    <a:pt x="1" y="4"/>
                    <a:pt x="1" y="4"/>
                    <a:pt x="1" y="4"/>
                  </a:cubicBezTo>
                  <a:cubicBezTo>
                    <a:pt x="1" y="4"/>
                    <a:pt x="1" y="4"/>
                    <a:pt x="1" y="4"/>
                  </a:cubicBezTo>
                  <a:cubicBezTo>
                    <a:pt x="1" y="5"/>
                    <a:pt x="1" y="5"/>
                    <a:pt x="1" y="5"/>
                  </a:cubicBezTo>
                  <a:cubicBezTo>
                    <a:pt x="1" y="5"/>
                    <a:pt x="1" y="5"/>
                    <a:pt x="1" y="5"/>
                  </a:cubicBezTo>
                  <a:cubicBezTo>
                    <a:pt x="2" y="5"/>
                    <a:pt x="2" y="5"/>
                    <a:pt x="2" y="5"/>
                  </a:cubicBezTo>
                  <a:cubicBezTo>
                    <a:pt x="2" y="5"/>
                    <a:pt x="2" y="5"/>
                    <a:pt x="2" y="5"/>
                  </a:cubicBezTo>
                  <a:cubicBezTo>
                    <a:pt x="2" y="5"/>
                    <a:pt x="3" y="5"/>
                    <a:pt x="3" y="5"/>
                  </a:cubicBezTo>
                  <a:cubicBezTo>
                    <a:pt x="3" y="5"/>
                    <a:pt x="4" y="4"/>
                    <a:pt x="4" y="4"/>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5" name="Freeform 108"/>
            <p:cNvSpPr>
              <a:spLocks noEditPoints="1"/>
            </p:cNvSpPr>
            <p:nvPr/>
          </p:nvSpPr>
          <p:spPr bwMode="auto">
            <a:xfrm>
              <a:off x="2661" y="1570"/>
              <a:ext cx="18" cy="27"/>
            </a:xfrm>
            <a:custGeom>
              <a:avLst/>
              <a:gdLst>
                <a:gd name="T0" fmla="*/ 5 w 6"/>
                <a:gd name="T1" fmla="*/ 2 h 9"/>
                <a:gd name="T2" fmla="*/ 5 w 6"/>
                <a:gd name="T3" fmla="*/ 3 h 9"/>
                <a:gd name="T4" fmla="*/ 4 w 6"/>
                <a:gd name="T5" fmla="*/ 4 h 9"/>
                <a:gd name="T6" fmla="*/ 2 w 6"/>
                <a:gd name="T7" fmla="*/ 5 h 9"/>
                <a:gd name="T8" fmla="*/ 2 w 6"/>
                <a:gd name="T9" fmla="*/ 5 h 9"/>
                <a:gd name="T10" fmla="*/ 2 w 6"/>
                <a:gd name="T11" fmla="*/ 6 h 9"/>
                <a:gd name="T12" fmla="*/ 4 w 6"/>
                <a:gd name="T13" fmla="*/ 6 h 9"/>
                <a:gd name="T14" fmla="*/ 5 w 6"/>
                <a:gd name="T15" fmla="*/ 6 h 9"/>
                <a:gd name="T16" fmla="*/ 6 w 6"/>
                <a:gd name="T17" fmla="*/ 7 h 9"/>
                <a:gd name="T18" fmla="*/ 6 w 6"/>
                <a:gd name="T19" fmla="*/ 8 h 9"/>
                <a:gd name="T20" fmla="*/ 4 w 6"/>
                <a:gd name="T21" fmla="*/ 9 h 9"/>
                <a:gd name="T22" fmla="*/ 2 w 6"/>
                <a:gd name="T23" fmla="*/ 9 h 9"/>
                <a:gd name="T24" fmla="*/ 1 w 6"/>
                <a:gd name="T25" fmla="*/ 8 h 9"/>
                <a:gd name="T26" fmla="*/ 1 w 6"/>
                <a:gd name="T27" fmla="*/ 7 h 9"/>
                <a:gd name="T28" fmla="*/ 1 w 6"/>
                <a:gd name="T29" fmla="*/ 6 h 9"/>
                <a:gd name="T30" fmla="*/ 1 w 6"/>
                <a:gd name="T31" fmla="*/ 6 h 9"/>
                <a:gd name="T32" fmla="*/ 1 w 6"/>
                <a:gd name="T33" fmla="*/ 4 h 9"/>
                <a:gd name="T34" fmla="*/ 1 w 6"/>
                <a:gd name="T35" fmla="*/ 4 h 9"/>
                <a:gd name="T36" fmla="*/ 0 w 6"/>
                <a:gd name="T37" fmla="*/ 3 h 9"/>
                <a:gd name="T38" fmla="*/ 1 w 6"/>
                <a:gd name="T39" fmla="*/ 2 h 9"/>
                <a:gd name="T40" fmla="*/ 2 w 6"/>
                <a:gd name="T41" fmla="*/ 1 h 9"/>
                <a:gd name="T42" fmla="*/ 3 w 6"/>
                <a:gd name="T43" fmla="*/ 1 h 9"/>
                <a:gd name="T44" fmla="*/ 5 w 6"/>
                <a:gd name="T45" fmla="*/ 1 h 9"/>
                <a:gd name="T46" fmla="*/ 2 w 6"/>
                <a:gd name="T47" fmla="*/ 8 h 9"/>
                <a:gd name="T48" fmla="*/ 4 w 6"/>
                <a:gd name="T49" fmla="*/ 8 h 9"/>
                <a:gd name="T50" fmla="*/ 5 w 6"/>
                <a:gd name="T51" fmla="*/ 8 h 9"/>
                <a:gd name="T52" fmla="*/ 5 w 6"/>
                <a:gd name="T53" fmla="*/ 7 h 9"/>
                <a:gd name="T54" fmla="*/ 4 w 6"/>
                <a:gd name="T55" fmla="*/ 6 h 9"/>
                <a:gd name="T56" fmla="*/ 2 w 6"/>
                <a:gd name="T57" fmla="*/ 7 h 9"/>
                <a:gd name="T58" fmla="*/ 2 w 6"/>
                <a:gd name="T59" fmla="*/ 7 h 9"/>
                <a:gd name="T60" fmla="*/ 1 w 6"/>
                <a:gd name="T61" fmla="*/ 3 h 9"/>
                <a:gd name="T62" fmla="*/ 2 w 6"/>
                <a:gd name="T63" fmla="*/ 4 h 9"/>
                <a:gd name="T64" fmla="*/ 3 w 6"/>
                <a:gd name="T65" fmla="*/ 4 h 9"/>
                <a:gd name="T66" fmla="*/ 4 w 6"/>
                <a:gd name="T67" fmla="*/ 3 h 9"/>
                <a:gd name="T68" fmla="*/ 4 w 6"/>
                <a:gd name="T69" fmla="*/ 3 h 9"/>
                <a:gd name="T70" fmla="*/ 3 w 6"/>
                <a:gd name="T71" fmla="*/ 2 h 9"/>
                <a:gd name="T72" fmla="*/ 2 w 6"/>
                <a:gd name="T73" fmla="*/ 2 h 9"/>
                <a:gd name="T74" fmla="*/ 1 w 6"/>
                <a:gd name="T75" fmla="*/ 2 h 9"/>
                <a:gd name="T76" fmla="*/ 1 w 6"/>
                <a:gd name="T7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 h="9">
                  <a:moveTo>
                    <a:pt x="4" y="1"/>
                  </a:moveTo>
                  <a:cubicBezTo>
                    <a:pt x="4" y="1"/>
                    <a:pt x="5" y="2"/>
                    <a:pt x="5" y="2"/>
                  </a:cubicBezTo>
                  <a:cubicBezTo>
                    <a:pt x="5" y="2"/>
                    <a:pt x="5" y="2"/>
                    <a:pt x="5" y="2"/>
                  </a:cubicBezTo>
                  <a:cubicBezTo>
                    <a:pt x="5" y="3"/>
                    <a:pt x="5" y="3"/>
                    <a:pt x="5" y="3"/>
                  </a:cubicBezTo>
                  <a:cubicBezTo>
                    <a:pt x="5" y="3"/>
                    <a:pt x="5" y="4"/>
                    <a:pt x="4" y="4"/>
                  </a:cubicBezTo>
                  <a:cubicBezTo>
                    <a:pt x="4" y="4"/>
                    <a:pt x="4" y="4"/>
                    <a:pt x="4" y="4"/>
                  </a:cubicBezTo>
                  <a:cubicBezTo>
                    <a:pt x="4" y="5"/>
                    <a:pt x="3" y="5"/>
                    <a:pt x="3" y="5"/>
                  </a:cubicBezTo>
                  <a:cubicBezTo>
                    <a:pt x="3" y="5"/>
                    <a:pt x="2" y="5"/>
                    <a:pt x="2" y="5"/>
                  </a:cubicBezTo>
                  <a:cubicBezTo>
                    <a:pt x="2" y="5"/>
                    <a:pt x="2" y="5"/>
                    <a:pt x="2" y="5"/>
                  </a:cubicBezTo>
                  <a:cubicBezTo>
                    <a:pt x="2" y="5"/>
                    <a:pt x="2" y="5"/>
                    <a:pt x="2" y="5"/>
                  </a:cubicBezTo>
                  <a:cubicBezTo>
                    <a:pt x="2" y="5"/>
                    <a:pt x="2" y="5"/>
                    <a:pt x="2" y="5"/>
                  </a:cubicBezTo>
                  <a:cubicBezTo>
                    <a:pt x="2" y="5"/>
                    <a:pt x="2" y="6"/>
                    <a:pt x="2" y="6"/>
                  </a:cubicBezTo>
                  <a:cubicBezTo>
                    <a:pt x="2" y="6"/>
                    <a:pt x="2" y="6"/>
                    <a:pt x="2" y="6"/>
                  </a:cubicBezTo>
                  <a:cubicBezTo>
                    <a:pt x="4" y="6"/>
                    <a:pt x="4" y="6"/>
                    <a:pt x="4" y="6"/>
                  </a:cubicBezTo>
                  <a:cubicBezTo>
                    <a:pt x="4" y="5"/>
                    <a:pt x="4" y="5"/>
                    <a:pt x="5" y="5"/>
                  </a:cubicBezTo>
                  <a:cubicBezTo>
                    <a:pt x="5" y="6"/>
                    <a:pt x="5" y="6"/>
                    <a:pt x="5" y="6"/>
                  </a:cubicBezTo>
                  <a:cubicBezTo>
                    <a:pt x="6" y="6"/>
                    <a:pt x="6" y="6"/>
                    <a:pt x="6" y="6"/>
                  </a:cubicBezTo>
                  <a:cubicBezTo>
                    <a:pt x="6" y="6"/>
                    <a:pt x="6" y="6"/>
                    <a:pt x="6" y="7"/>
                  </a:cubicBezTo>
                  <a:cubicBezTo>
                    <a:pt x="6" y="7"/>
                    <a:pt x="6" y="7"/>
                    <a:pt x="6" y="7"/>
                  </a:cubicBezTo>
                  <a:cubicBezTo>
                    <a:pt x="6" y="8"/>
                    <a:pt x="6" y="8"/>
                    <a:pt x="6" y="8"/>
                  </a:cubicBezTo>
                  <a:cubicBezTo>
                    <a:pt x="6" y="8"/>
                    <a:pt x="5" y="9"/>
                    <a:pt x="5" y="9"/>
                  </a:cubicBezTo>
                  <a:cubicBezTo>
                    <a:pt x="5" y="9"/>
                    <a:pt x="4" y="9"/>
                    <a:pt x="4" y="9"/>
                  </a:cubicBezTo>
                  <a:cubicBezTo>
                    <a:pt x="3" y="9"/>
                    <a:pt x="3" y="9"/>
                    <a:pt x="2" y="9"/>
                  </a:cubicBezTo>
                  <a:cubicBezTo>
                    <a:pt x="2" y="9"/>
                    <a:pt x="2" y="9"/>
                    <a:pt x="2" y="9"/>
                  </a:cubicBezTo>
                  <a:cubicBezTo>
                    <a:pt x="1" y="9"/>
                    <a:pt x="1" y="9"/>
                    <a:pt x="1" y="9"/>
                  </a:cubicBezTo>
                  <a:cubicBezTo>
                    <a:pt x="1" y="8"/>
                    <a:pt x="1" y="8"/>
                    <a:pt x="1" y="8"/>
                  </a:cubicBezTo>
                  <a:cubicBezTo>
                    <a:pt x="1" y="8"/>
                    <a:pt x="1" y="7"/>
                    <a:pt x="1" y="7"/>
                  </a:cubicBezTo>
                  <a:cubicBezTo>
                    <a:pt x="1" y="7"/>
                    <a:pt x="1" y="7"/>
                    <a:pt x="1" y="7"/>
                  </a:cubicBezTo>
                  <a:cubicBezTo>
                    <a:pt x="1" y="7"/>
                    <a:pt x="1" y="6"/>
                    <a:pt x="1" y="6"/>
                  </a:cubicBezTo>
                  <a:cubicBezTo>
                    <a:pt x="1" y="6"/>
                    <a:pt x="1" y="6"/>
                    <a:pt x="1" y="6"/>
                  </a:cubicBezTo>
                  <a:cubicBezTo>
                    <a:pt x="1" y="6"/>
                    <a:pt x="1" y="6"/>
                    <a:pt x="1" y="6"/>
                  </a:cubicBezTo>
                  <a:cubicBezTo>
                    <a:pt x="1" y="6"/>
                    <a:pt x="1" y="6"/>
                    <a:pt x="1" y="6"/>
                  </a:cubicBezTo>
                  <a:cubicBezTo>
                    <a:pt x="1" y="5"/>
                    <a:pt x="1" y="5"/>
                    <a:pt x="1" y="5"/>
                  </a:cubicBezTo>
                  <a:cubicBezTo>
                    <a:pt x="1" y="5"/>
                    <a:pt x="1" y="5"/>
                    <a:pt x="1" y="4"/>
                  </a:cubicBezTo>
                  <a:cubicBezTo>
                    <a:pt x="1" y="4"/>
                    <a:pt x="1" y="4"/>
                    <a:pt x="1" y="4"/>
                  </a:cubicBezTo>
                  <a:cubicBezTo>
                    <a:pt x="1" y="4"/>
                    <a:pt x="1" y="4"/>
                    <a:pt x="1" y="4"/>
                  </a:cubicBezTo>
                  <a:cubicBezTo>
                    <a:pt x="0" y="4"/>
                    <a:pt x="0" y="4"/>
                    <a:pt x="0" y="4"/>
                  </a:cubicBezTo>
                  <a:cubicBezTo>
                    <a:pt x="0" y="3"/>
                    <a:pt x="0" y="3"/>
                    <a:pt x="0" y="3"/>
                  </a:cubicBezTo>
                  <a:cubicBezTo>
                    <a:pt x="0" y="3"/>
                    <a:pt x="0" y="3"/>
                    <a:pt x="0" y="2"/>
                  </a:cubicBezTo>
                  <a:cubicBezTo>
                    <a:pt x="0" y="2"/>
                    <a:pt x="1" y="2"/>
                    <a:pt x="1" y="2"/>
                  </a:cubicBezTo>
                  <a:cubicBezTo>
                    <a:pt x="1" y="1"/>
                    <a:pt x="1" y="1"/>
                    <a:pt x="1" y="1"/>
                  </a:cubicBezTo>
                  <a:cubicBezTo>
                    <a:pt x="2" y="1"/>
                    <a:pt x="2" y="1"/>
                    <a:pt x="2" y="1"/>
                  </a:cubicBezTo>
                  <a:cubicBezTo>
                    <a:pt x="2" y="1"/>
                    <a:pt x="2" y="1"/>
                    <a:pt x="3" y="1"/>
                  </a:cubicBezTo>
                  <a:cubicBezTo>
                    <a:pt x="3" y="1"/>
                    <a:pt x="3" y="1"/>
                    <a:pt x="3" y="1"/>
                  </a:cubicBezTo>
                  <a:cubicBezTo>
                    <a:pt x="5" y="0"/>
                    <a:pt x="5" y="0"/>
                    <a:pt x="5" y="0"/>
                  </a:cubicBezTo>
                  <a:cubicBezTo>
                    <a:pt x="5" y="1"/>
                    <a:pt x="5" y="1"/>
                    <a:pt x="5" y="1"/>
                  </a:cubicBezTo>
                  <a:lnTo>
                    <a:pt x="4" y="1"/>
                  </a:lnTo>
                  <a:close/>
                  <a:moveTo>
                    <a:pt x="2" y="8"/>
                  </a:moveTo>
                  <a:cubicBezTo>
                    <a:pt x="2" y="8"/>
                    <a:pt x="2" y="8"/>
                    <a:pt x="2" y="8"/>
                  </a:cubicBezTo>
                  <a:cubicBezTo>
                    <a:pt x="3" y="8"/>
                    <a:pt x="3" y="8"/>
                    <a:pt x="4" y="8"/>
                  </a:cubicBezTo>
                  <a:cubicBezTo>
                    <a:pt x="4" y="8"/>
                    <a:pt x="4" y="8"/>
                    <a:pt x="4" y="8"/>
                  </a:cubicBezTo>
                  <a:cubicBezTo>
                    <a:pt x="5" y="8"/>
                    <a:pt x="5" y="8"/>
                    <a:pt x="5" y="8"/>
                  </a:cubicBezTo>
                  <a:cubicBezTo>
                    <a:pt x="5" y="8"/>
                    <a:pt x="5" y="7"/>
                    <a:pt x="5" y="7"/>
                  </a:cubicBezTo>
                  <a:cubicBezTo>
                    <a:pt x="5" y="7"/>
                    <a:pt x="5" y="7"/>
                    <a:pt x="5" y="7"/>
                  </a:cubicBezTo>
                  <a:cubicBezTo>
                    <a:pt x="5" y="7"/>
                    <a:pt x="5" y="7"/>
                    <a:pt x="5" y="6"/>
                  </a:cubicBezTo>
                  <a:cubicBezTo>
                    <a:pt x="5" y="6"/>
                    <a:pt x="4" y="6"/>
                    <a:pt x="4" y="6"/>
                  </a:cubicBezTo>
                  <a:cubicBezTo>
                    <a:pt x="2" y="7"/>
                    <a:pt x="2" y="7"/>
                    <a:pt x="2" y="7"/>
                  </a:cubicBezTo>
                  <a:cubicBezTo>
                    <a:pt x="2" y="7"/>
                    <a:pt x="2" y="7"/>
                    <a:pt x="2" y="7"/>
                  </a:cubicBezTo>
                  <a:cubicBezTo>
                    <a:pt x="2" y="7"/>
                    <a:pt x="2" y="7"/>
                    <a:pt x="2" y="7"/>
                  </a:cubicBezTo>
                  <a:cubicBezTo>
                    <a:pt x="2" y="7"/>
                    <a:pt x="2" y="7"/>
                    <a:pt x="2" y="7"/>
                  </a:cubicBezTo>
                  <a:cubicBezTo>
                    <a:pt x="2" y="8"/>
                    <a:pt x="2" y="8"/>
                    <a:pt x="2" y="8"/>
                  </a:cubicBezTo>
                  <a:close/>
                  <a:moveTo>
                    <a:pt x="1" y="3"/>
                  </a:moveTo>
                  <a:cubicBezTo>
                    <a:pt x="1" y="3"/>
                    <a:pt x="1" y="3"/>
                    <a:pt x="1" y="3"/>
                  </a:cubicBezTo>
                  <a:cubicBezTo>
                    <a:pt x="2" y="4"/>
                    <a:pt x="2" y="4"/>
                    <a:pt x="2" y="4"/>
                  </a:cubicBezTo>
                  <a:cubicBezTo>
                    <a:pt x="2" y="4"/>
                    <a:pt x="2" y="4"/>
                    <a:pt x="2" y="4"/>
                  </a:cubicBezTo>
                  <a:cubicBezTo>
                    <a:pt x="2" y="4"/>
                    <a:pt x="3" y="4"/>
                    <a:pt x="3" y="4"/>
                  </a:cubicBezTo>
                  <a:cubicBezTo>
                    <a:pt x="3" y="4"/>
                    <a:pt x="3" y="4"/>
                    <a:pt x="3" y="4"/>
                  </a:cubicBezTo>
                  <a:cubicBezTo>
                    <a:pt x="3" y="4"/>
                    <a:pt x="4" y="4"/>
                    <a:pt x="4" y="3"/>
                  </a:cubicBezTo>
                  <a:cubicBezTo>
                    <a:pt x="4" y="3"/>
                    <a:pt x="4" y="3"/>
                    <a:pt x="4" y="3"/>
                  </a:cubicBezTo>
                  <a:cubicBezTo>
                    <a:pt x="4" y="3"/>
                    <a:pt x="4" y="3"/>
                    <a:pt x="4" y="3"/>
                  </a:cubicBezTo>
                  <a:cubicBezTo>
                    <a:pt x="4" y="2"/>
                    <a:pt x="4" y="2"/>
                    <a:pt x="4" y="2"/>
                  </a:cubicBezTo>
                  <a:cubicBezTo>
                    <a:pt x="4" y="2"/>
                    <a:pt x="3" y="2"/>
                    <a:pt x="3" y="2"/>
                  </a:cubicBezTo>
                  <a:cubicBezTo>
                    <a:pt x="3" y="2"/>
                    <a:pt x="3" y="2"/>
                    <a:pt x="3" y="2"/>
                  </a:cubicBezTo>
                  <a:cubicBezTo>
                    <a:pt x="3" y="1"/>
                    <a:pt x="3" y="1"/>
                    <a:pt x="2" y="2"/>
                  </a:cubicBezTo>
                  <a:cubicBezTo>
                    <a:pt x="2" y="2"/>
                    <a:pt x="2" y="2"/>
                    <a:pt x="2" y="2"/>
                  </a:cubicBezTo>
                  <a:cubicBezTo>
                    <a:pt x="2" y="2"/>
                    <a:pt x="2" y="2"/>
                    <a:pt x="1" y="2"/>
                  </a:cubicBezTo>
                  <a:cubicBezTo>
                    <a:pt x="1" y="2"/>
                    <a:pt x="1" y="2"/>
                    <a:pt x="1" y="2"/>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6" name="Freeform 109"/>
            <p:cNvSpPr>
              <a:spLocks noEditPoints="1"/>
            </p:cNvSpPr>
            <p:nvPr/>
          </p:nvSpPr>
          <p:spPr bwMode="auto">
            <a:xfrm>
              <a:off x="2682" y="1570"/>
              <a:ext cx="15" cy="18"/>
            </a:xfrm>
            <a:custGeom>
              <a:avLst/>
              <a:gdLst>
                <a:gd name="T0" fmla="*/ 5 w 5"/>
                <a:gd name="T1" fmla="*/ 2 h 6"/>
                <a:gd name="T2" fmla="*/ 5 w 5"/>
                <a:gd name="T3" fmla="*/ 2 h 6"/>
                <a:gd name="T4" fmla="*/ 5 w 5"/>
                <a:gd name="T5" fmla="*/ 2 h 6"/>
                <a:gd name="T6" fmla="*/ 1 w 5"/>
                <a:gd name="T7" fmla="*/ 3 h 6"/>
                <a:gd name="T8" fmla="*/ 2 w 5"/>
                <a:gd name="T9" fmla="*/ 4 h 6"/>
                <a:gd name="T10" fmla="*/ 3 w 5"/>
                <a:gd name="T11" fmla="*/ 5 h 6"/>
                <a:gd name="T12" fmla="*/ 4 w 5"/>
                <a:gd name="T13" fmla="*/ 5 h 6"/>
                <a:gd name="T14" fmla="*/ 4 w 5"/>
                <a:gd name="T15" fmla="*/ 4 h 6"/>
                <a:gd name="T16" fmla="*/ 5 w 5"/>
                <a:gd name="T17" fmla="*/ 4 h 6"/>
                <a:gd name="T18" fmla="*/ 5 w 5"/>
                <a:gd name="T19" fmla="*/ 4 h 6"/>
                <a:gd name="T20" fmla="*/ 5 w 5"/>
                <a:gd name="T21" fmla="*/ 5 h 6"/>
                <a:gd name="T22" fmla="*/ 4 w 5"/>
                <a:gd name="T23" fmla="*/ 5 h 6"/>
                <a:gd name="T24" fmla="*/ 3 w 5"/>
                <a:gd name="T25" fmla="*/ 6 h 6"/>
                <a:gd name="T26" fmla="*/ 2 w 5"/>
                <a:gd name="T27" fmla="*/ 6 h 6"/>
                <a:gd name="T28" fmla="*/ 1 w 5"/>
                <a:gd name="T29" fmla="*/ 5 h 6"/>
                <a:gd name="T30" fmla="*/ 0 w 5"/>
                <a:gd name="T31" fmla="*/ 4 h 6"/>
                <a:gd name="T32" fmla="*/ 0 w 5"/>
                <a:gd name="T33" fmla="*/ 3 h 6"/>
                <a:gd name="T34" fmla="*/ 0 w 5"/>
                <a:gd name="T35" fmla="*/ 2 h 6"/>
                <a:gd name="T36" fmla="*/ 0 w 5"/>
                <a:gd name="T37" fmla="*/ 1 h 6"/>
                <a:gd name="T38" fmla="*/ 1 w 5"/>
                <a:gd name="T39" fmla="*/ 0 h 6"/>
                <a:gd name="T40" fmla="*/ 2 w 5"/>
                <a:gd name="T41" fmla="*/ 0 h 6"/>
                <a:gd name="T42" fmla="*/ 3 w 5"/>
                <a:gd name="T43" fmla="*/ 0 h 6"/>
                <a:gd name="T44" fmla="*/ 4 w 5"/>
                <a:gd name="T45" fmla="*/ 0 h 6"/>
                <a:gd name="T46" fmla="*/ 4 w 5"/>
                <a:gd name="T47" fmla="*/ 1 h 6"/>
                <a:gd name="T48" fmla="*/ 5 w 5"/>
                <a:gd name="T49" fmla="*/ 2 h 6"/>
                <a:gd name="T50" fmla="*/ 4 w 5"/>
                <a:gd name="T51" fmla="*/ 2 h 6"/>
                <a:gd name="T52" fmla="*/ 4 w 5"/>
                <a:gd name="T53" fmla="*/ 1 h 6"/>
                <a:gd name="T54" fmla="*/ 3 w 5"/>
                <a:gd name="T55" fmla="*/ 1 h 6"/>
                <a:gd name="T56" fmla="*/ 3 w 5"/>
                <a:gd name="T57" fmla="*/ 0 h 6"/>
                <a:gd name="T58" fmla="*/ 2 w 5"/>
                <a:gd name="T59" fmla="*/ 0 h 6"/>
                <a:gd name="T60" fmla="*/ 1 w 5"/>
                <a:gd name="T61" fmla="*/ 1 h 6"/>
                <a:gd name="T62" fmla="*/ 1 w 5"/>
                <a:gd name="T63" fmla="*/ 1 h 6"/>
                <a:gd name="T64" fmla="*/ 1 w 5"/>
                <a:gd name="T65" fmla="*/ 2 h 6"/>
                <a:gd name="T66" fmla="*/ 1 w 5"/>
                <a:gd name="T67" fmla="*/ 2 h 6"/>
                <a:gd name="T68" fmla="*/ 4 w 5"/>
                <a:gd name="T6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6">
                  <a:moveTo>
                    <a:pt x="5" y="2"/>
                  </a:moveTo>
                  <a:cubicBezTo>
                    <a:pt x="5" y="2"/>
                    <a:pt x="5" y="2"/>
                    <a:pt x="5" y="2"/>
                  </a:cubicBezTo>
                  <a:cubicBezTo>
                    <a:pt x="5" y="2"/>
                    <a:pt x="5" y="2"/>
                    <a:pt x="5" y="2"/>
                  </a:cubicBezTo>
                  <a:cubicBezTo>
                    <a:pt x="1" y="3"/>
                    <a:pt x="1" y="3"/>
                    <a:pt x="1" y="3"/>
                  </a:cubicBezTo>
                  <a:cubicBezTo>
                    <a:pt x="1" y="4"/>
                    <a:pt x="1" y="4"/>
                    <a:pt x="2" y="4"/>
                  </a:cubicBezTo>
                  <a:cubicBezTo>
                    <a:pt x="2" y="5"/>
                    <a:pt x="2" y="5"/>
                    <a:pt x="3" y="5"/>
                  </a:cubicBezTo>
                  <a:cubicBezTo>
                    <a:pt x="3" y="5"/>
                    <a:pt x="3" y="5"/>
                    <a:pt x="4" y="5"/>
                  </a:cubicBezTo>
                  <a:cubicBezTo>
                    <a:pt x="4" y="5"/>
                    <a:pt x="4" y="4"/>
                    <a:pt x="4" y="4"/>
                  </a:cubicBezTo>
                  <a:cubicBezTo>
                    <a:pt x="4" y="4"/>
                    <a:pt x="4" y="4"/>
                    <a:pt x="5" y="4"/>
                  </a:cubicBezTo>
                  <a:cubicBezTo>
                    <a:pt x="5" y="4"/>
                    <a:pt x="5" y="4"/>
                    <a:pt x="5" y="4"/>
                  </a:cubicBezTo>
                  <a:cubicBezTo>
                    <a:pt x="5" y="5"/>
                    <a:pt x="5" y="5"/>
                    <a:pt x="5" y="5"/>
                  </a:cubicBezTo>
                  <a:cubicBezTo>
                    <a:pt x="5" y="5"/>
                    <a:pt x="4" y="5"/>
                    <a:pt x="4" y="5"/>
                  </a:cubicBezTo>
                  <a:cubicBezTo>
                    <a:pt x="4" y="5"/>
                    <a:pt x="3" y="5"/>
                    <a:pt x="3" y="6"/>
                  </a:cubicBezTo>
                  <a:cubicBezTo>
                    <a:pt x="3" y="6"/>
                    <a:pt x="2" y="6"/>
                    <a:pt x="2" y="6"/>
                  </a:cubicBezTo>
                  <a:cubicBezTo>
                    <a:pt x="1" y="6"/>
                    <a:pt x="1" y="5"/>
                    <a:pt x="1" y="5"/>
                  </a:cubicBezTo>
                  <a:cubicBezTo>
                    <a:pt x="1" y="5"/>
                    <a:pt x="0" y="5"/>
                    <a:pt x="0" y="4"/>
                  </a:cubicBezTo>
                  <a:cubicBezTo>
                    <a:pt x="0" y="4"/>
                    <a:pt x="0" y="4"/>
                    <a:pt x="0" y="3"/>
                  </a:cubicBezTo>
                  <a:cubicBezTo>
                    <a:pt x="0" y="3"/>
                    <a:pt x="0" y="2"/>
                    <a:pt x="0" y="2"/>
                  </a:cubicBezTo>
                  <a:cubicBezTo>
                    <a:pt x="0" y="1"/>
                    <a:pt x="0" y="1"/>
                    <a:pt x="0" y="1"/>
                  </a:cubicBezTo>
                  <a:cubicBezTo>
                    <a:pt x="0" y="1"/>
                    <a:pt x="0" y="0"/>
                    <a:pt x="1" y="0"/>
                  </a:cubicBezTo>
                  <a:cubicBezTo>
                    <a:pt x="1" y="0"/>
                    <a:pt x="1" y="0"/>
                    <a:pt x="2" y="0"/>
                  </a:cubicBezTo>
                  <a:cubicBezTo>
                    <a:pt x="2" y="0"/>
                    <a:pt x="3" y="0"/>
                    <a:pt x="3" y="0"/>
                  </a:cubicBezTo>
                  <a:cubicBezTo>
                    <a:pt x="3" y="0"/>
                    <a:pt x="4" y="0"/>
                    <a:pt x="4" y="0"/>
                  </a:cubicBezTo>
                  <a:cubicBezTo>
                    <a:pt x="4" y="0"/>
                    <a:pt x="4" y="0"/>
                    <a:pt x="4" y="1"/>
                  </a:cubicBezTo>
                  <a:cubicBezTo>
                    <a:pt x="5" y="1"/>
                    <a:pt x="5" y="1"/>
                    <a:pt x="5" y="2"/>
                  </a:cubicBezTo>
                  <a:close/>
                  <a:moveTo>
                    <a:pt x="4" y="2"/>
                  </a:moveTo>
                  <a:cubicBezTo>
                    <a:pt x="4" y="2"/>
                    <a:pt x="4" y="1"/>
                    <a:pt x="4" y="1"/>
                  </a:cubicBezTo>
                  <a:cubicBezTo>
                    <a:pt x="3" y="1"/>
                    <a:pt x="3" y="1"/>
                    <a:pt x="3" y="1"/>
                  </a:cubicBezTo>
                  <a:cubicBezTo>
                    <a:pt x="3" y="1"/>
                    <a:pt x="3" y="0"/>
                    <a:pt x="3" y="0"/>
                  </a:cubicBezTo>
                  <a:cubicBezTo>
                    <a:pt x="2" y="0"/>
                    <a:pt x="2" y="0"/>
                    <a:pt x="2" y="0"/>
                  </a:cubicBezTo>
                  <a:cubicBezTo>
                    <a:pt x="2" y="0"/>
                    <a:pt x="2" y="1"/>
                    <a:pt x="1" y="1"/>
                  </a:cubicBezTo>
                  <a:cubicBezTo>
                    <a:pt x="1" y="1"/>
                    <a:pt x="1" y="1"/>
                    <a:pt x="1" y="1"/>
                  </a:cubicBezTo>
                  <a:cubicBezTo>
                    <a:pt x="1" y="1"/>
                    <a:pt x="1" y="1"/>
                    <a:pt x="1" y="2"/>
                  </a:cubicBezTo>
                  <a:cubicBezTo>
                    <a:pt x="1" y="2"/>
                    <a:pt x="1" y="2"/>
                    <a:pt x="1" y="2"/>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7" name="Freeform 110"/>
            <p:cNvSpPr>
              <a:spLocks/>
            </p:cNvSpPr>
            <p:nvPr/>
          </p:nvSpPr>
          <p:spPr bwMode="auto">
            <a:xfrm>
              <a:off x="2721" y="1561"/>
              <a:ext cx="15" cy="21"/>
            </a:xfrm>
            <a:custGeom>
              <a:avLst/>
              <a:gdLst>
                <a:gd name="T0" fmla="*/ 0 w 5"/>
                <a:gd name="T1" fmla="*/ 1 h 7"/>
                <a:gd name="T2" fmla="*/ 1 w 5"/>
                <a:gd name="T3" fmla="*/ 1 h 7"/>
                <a:gd name="T4" fmla="*/ 1 w 5"/>
                <a:gd name="T5" fmla="*/ 2 h 7"/>
                <a:gd name="T6" fmla="*/ 2 w 5"/>
                <a:gd name="T7" fmla="*/ 1 h 7"/>
                <a:gd name="T8" fmla="*/ 3 w 5"/>
                <a:gd name="T9" fmla="*/ 0 h 7"/>
                <a:gd name="T10" fmla="*/ 4 w 5"/>
                <a:gd name="T11" fmla="*/ 1 h 7"/>
                <a:gd name="T12" fmla="*/ 5 w 5"/>
                <a:gd name="T13" fmla="*/ 2 h 7"/>
                <a:gd name="T14" fmla="*/ 4 w 5"/>
                <a:gd name="T15" fmla="*/ 2 h 7"/>
                <a:gd name="T16" fmla="*/ 3 w 5"/>
                <a:gd name="T17" fmla="*/ 1 h 7"/>
                <a:gd name="T18" fmla="*/ 3 w 5"/>
                <a:gd name="T19" fmla="*/ 1 h 7"/>
                <a:gd name="T20" fmla="*/ 2 w 5"/>
                <a:gd name="T21" fmla="*/ 1 h 7"/>
                <a:gd name="T22" fmla="*/ 2 w 5"/>
                <a:gd name="T23" fmla="*/ 2 h 7"/>
                <a:gd name="T24" fmla="*/ 2 w 5"/>
                <a:gd name="T25" fmla="*/ 2 h 7"/>
                <a:gd name="T26" fmla="*/ 1 w 5"/>
                <a:gd name="T27" fmla="*/ 3 h 7"/>
                <a:gd name="T28" fmla="*/ 2 w 5"/>
                <a:gd name="T29" fmla="*/ 6 h 7"/>
                <a:gd name="T30" fmla="*/ 1 w 5"/>
                <a:gd name="T31" fmla="*/ 7 h 7"/>
                <a:gd name="T32" fmla="*/ 0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0" y="1"/>
                  </a:moveTo>
                  <a:cubicBezTo>
                    <a:pt x="1" y="1"/>
                    <a:pt x="1" y="1"/>
                    <a:pt x="1" y="1"/>
                  </a:cubicBezTo>
                  <a:cubicBezTo>
                    <a:pt x="1" y="2"/>
                    <a:pt x="1" y="2"/>
                    <a:pt x="1" y="2"/>
                  </a:cubicBezTo>
                  <a:cubicBezTo>
                    <a:pt x="1" y="1"/>
                    <a:pt x="1" y="1"/>
                    <a:pt x="2" y="1"/>
                  </a:cubicBezTo>
                  <a:cubicBezTo>
                    <a:pt x="2" y="0"/>
                    <a:pt x="2" y="0"/>
                    <a:pt x="3" y="0"/>
                  </a:cubicBezTo>
                  <a:cubicBezTo>
                    <a:pt x="3" y="0"/>
                    <a:pt x="4" y="0"/>
                    <a:pt x="4" y="1"/>
                  </a:cubicBezTo>
                  <a:cubicBezTo>
                    <a:pt x="5" y="1"/>
                    <a:pt x="5" y="1"/>
                    <a:pt x="5" y="2"/>
                  </a:cubicBezTo>
                  <a:cubicBezTo>
                    <a:pt x="4" y="2"/>
                    <a:pt x="4" y="2"/>
                    <a:pt x="4" y="2"/>
                  </a:cubicBezTo>
                  <a:cubicBezTo>
                    <a:pt x="4" y="2"/>
                    <a:pt x="4" y="1"/>
                    <a:pt x="3" y="1"/>
                  </a:cubicBezTo>
                  <a:cubicBezTo>
                    <a:pt x="3" y="1"/>
                    <a:pt x="3" y="1"/>
                    <a:pt x="3" y="1"/>
                  </a:cubicBezTo>
                  <a:cubicBezTo>
                    <a:pt x="3" y="1"/>
                    <a:pt x="2" y="1"/>
                    <a:pt x="2" y="1"/>
                  </a:cubicBezTo>
                  <a:cubicBezTo>
                    <a:pt x="2" y="1"/>
                    <a:pt x="2" y="1"/>
                    <a:pt x="2" y="2"/>
                  </a:cubicBezTo>
                  <a:cubicBezTo>
                    <a:pt x="2" y="2"/>
                    <a:pt x="2" y="2"/>
                    <a:pt x="2" y="2"/>
                  </a:cubicBezTo>
                  <a:cubicBezTo>
                    <a:pt x="1" y="2"/>
                    <a:pt x="1" y="2"/>
                    <a:pt x="1" y="3"/>
                  </a:cubicBezTo>
                  <a:cubicBezTo>
                    <a:pt x="2" y="6"/>
                    <a:pt x="2" y="6"/>
                    <a:pt x="2" y="6"/>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8" name="Freeform 111"/>
            <p:cNvSpPr>
              <a:spLocks noEditPoints="1"/>
            </p:cNvSpPr>
            <p:nvPr/>
          </p:nvSpPr>
          <p:spPr bwMode="auto">
            <a:xfrm>
              <a:off x="2738" y="1558"/>
              <a:ext cx="18" cy="18"/>
            </a:xfrm>
            <a:custGeom>
              <a:avLst/>
              <a:gdLst>
                <a:gd name="T0" fmla="*/ 5 w 6"/>
                <a:gd name="T1" fmla="*/ 2 h 6"/>
                <a:gd name="T2" fmla="*/ 5 w 6"/>
                <a:gd name="T3" fmla="*/ 3 h 6"/>
                <a:gd name="T4" fmla="*/ 5 w 6"/>
                <a:gd name="T5" fmla="*/ 3 h 6"/>
                <a:gd name="T6" fmla="*/ 1 w 6"/>
                <a:gd name="T7" fmla="*/ 4 h 6"/>
                <a:gd name="T8" fmla="*/ 2 w 6"/>
                <a:gd name="T9" fmla="*/ 5 h 6"/>
                <a:gd name="T10" fmla="*/ 4 w 6"/>
                <a:gd name="T11" fmla="*/ 5 h 6"/>
                <a:gd name="T12" fmla="*/ 4 w 6"/>
                <a:gd name="T13" fmla="*/ 5 h 6"/>
                <a:gd name="T14" fmla="*/ 5 w 6"/>
                <a:gd name="T15" fmla="*/ 5 h 6"/>
                <a:gd name="T16" fmla="*/ 5 w 6"/>
                <a:gd name="T17" fmla="*/ 5 h 6"/>
                <a:gd name="T18" fmla="*/ 5 w 6"/>
                <a:gd name="T19" fmla="*/ 5 h 6"/>
                <a:gd name="T20" fmla="*/ 6 w 6"/>
                <a:gd name="T21" fmla="*/ 6 h 6"/>
                <a:gd name="T22" fmla="*/ 5 w 6"/>
                <a:gd name="T23" fmla="*/ 6 h 6"/>
                <a:gd name="T24" fmla="*/ 4 w 6"/>
                <a:gd name="T25" fmla="*/ 6 h 6"/>
                <a:gd name="T26" fmla="*/ 2 w 6"/>
                <a:gd name="T27" fmla="*/ 6 h 6"/>
                <a:gd name="T28" fmla="*/ 1 w 6"/>
                <a:gd name="T29" fmla="*/ 6 h 6"/>
                <a:gd name="T30" fmla="*/ 1 w 6"/>
                <a:gd name="T31" fmla="*/ 5 h 6"/>
                <a:gd name="T32" fmla="*/ 0 w 6"/>
                <a:gd name="T33" fmla="*/ 4 h 6"/>
                <a:gd name="T34" fmla="*/ 0 w 6"/>
                <a:gd name="T35" fmla="*/ 2 h 6"/>
                <a:gd name="T36" fmla="*/ 1 w 6"/>
                <a:gd name="T37" fmla="*/ 1 h 6"/>
                <a:gd name="T38" fmla="*/ 1 w 6"/>
                <a:gd name="T39" fmla="*/ 1 h 6"/>
                <a:gd name="T40" fmla="*/ 2 w 6"/>
                <a:gd name="T41" fmla="*/ 0 h 6"/>
                <a:gd name="T42" fmla="*/ 3 w 6"/>
                <a:gd name="T43" fmla="*/ 0 h 6"/>
                <a:gd name="T44" fmla="*/ 4 w 6"/>
                <a:gd name="T45" fmla="*/ 1 h 6"/>
                <a:gd name="T46" fmla="*/ 5 w 6"/>
                <a:gd name="T47" fmla="*/ 1 h 6"/>
                <a:gd name="T48" fmla="*/ 5 w 6"/>
                <a:gd name="T49" fmla="*/ 2 h 6"/>
                <a:gd name="T50" fmla="*/ 4 w 6"/>
                <a:gd name="T51" fmla="*/ 2 h 6"/>
                <a:gd name="T52" fmla="*/ 4 w 6"/>
                <a:gd name="T53" fmla="*/ 2 h 6"/>
                <a:gd name="T54" fmla="*/ 4 w 6"/>
                <a:gd name="T55" fmla="*/ 1 h 6"/>
                <a:gd name="T56" fmla="*/ 3 w 6"/>
                <a:gd name="T57" fmla="*/ 1 h 6"/>
                <a:gd name="T58" fmla="*/ 2 w 6"/>
                <a:gd name="T59" fmla="*/ 1 h 6"/>
                <a:gd name="T60" fmla="*/ 2 w 6"/>
                <a:gd name="T61" fmla="*/ 1 h 6"/>
                <a:gd name="T62" fmla="*/ 1 w 6"/>
                <a:gd name="T63" fmla="*/ 2 h 6"/>
                <a:gd name="T64" fmla="*/ 1 w 6"/>
                <a:gd name="T65" fmla="*/ 2 h 6"/>
                <a:gd name="T66" fmla="*/ 1 w 6"/>
                <a:gd name="T67" fmla="*/ 3 h 6"/>
                <a:gd name="T68" fmla="*/ 4 w 6"/>
                <a:gd name="T6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6">
                  <a:moveTo>
                    <a:pt x="5" y="2"/>
                  </a:moveTo>
                  <a:cubicBezTo>
                    <a:pt x="5" y="3"/>
                    <a:pt x="5" y="3"/>
                    <a:pt x="5" y="3"/>
                  </a:cubicBezTo>
                  <a:cubicBezTo>
                    <a:pt x="5" y="3"/>
                    <a:pt x="5" y="3"/>
                    <a:pt x="5" y="3"/>
                  </a:cubicBezTo>
                  <a:cubicBezTo>
                    <a:pt x="1" y="4"/>
                    <a:pt x="1" y="4"/>
                    <a:pt x="1" y="4"/>
                  </a:cubicBezTo>
                  <a:cubicBezTo>
                    <a:pt x="1" y="4"/>
                    <a:pt x="2" y="5"/>
                    <a:pt x="2" y="5"/>
                  </a:cubicBezTo>
                  <a:cubicBezTo>
                    <a:pt x="2" y="5"/>
                    <a:pt x="3" y="5"/>
                    <a:pt x="4" y="5"/>
                  </a:cubicBezTo>
                  <a:cubicBezTo>
                    <a:pt x="4" y="5"/>
                    <a:pt x="4" y="5"/>
                    <a:pt x="4" y="5"/>
                  </a:cubicBezTo>
                  <a:cubicBezTo>
                    <a:pt x="4" y="5"/>
                    <a:pt x="4" y="5"/>
                    <a:pt x="5" y="5"/>
                  </a:cubicBezTo>
                  <a:cubicBezTo>
                    <a:pt x="5" y="5"/>
                    <a:pt x="5" y="5"/>
                    <a:pt x="5" y="5"/>
                  </a:cubicBezTo>
                  <a:cubicBezTo>
                    <a:pt x="5" y="5"/>
                    <a:pt x="5" y="5"/>
                    <a:pt x="5" y="5"/>
                  </a:cubicBezTo>
                  <a:cubicBezTo>
                    <a:pt x="6" y="6"/>
                    <a:pt x="6" y="6"/>
                    <a:pt x="6" y="6"/>
                  </a:cubicBezTo>
                  <a:cubicBezTo>
                    <a:pt x="5" y="6"/>
                    <a:pt x="5" y="6"/>
                    <a:pt x="5" y="6"/>
                  </a:cubicBezTo>
                  <a:cubicBezTo>
                    <a:pt x="4" y="6"/>
                    <a:pt x="4" y="6"/>
                    <a:pt x="4" y="6"/>
                  </a:cubicBezTo>
                  <a:cubicBezTo>
                    <a:pt x="3" y="6"/>
                    <a:pt x="3" y="6"/>
                    <a:pt x="2" y="6"/>
                  </a:cubicBezTo>
                  <a:cubicBezTo>
                    <a:pt x="2" y="6"/>
                    <a:pt x="2" y="6"/>
                    <a:pt x="1" y="6"/>
                  </a:cubicBezTo>
                  <a:cubicBezTo>
                    <a:pt x="1" y="6"/>
                    <a:pt x="1" y="5"/>
                    <a:pt x="1" y="5"/>
                  </a:cubicBezTo>
                  <a:cubicBezTo>
                    <a:pt x="0" y="5"/>
                    <a:pt x="0" y="4"/>
                    <a:pt x="0" y="4"/>
                  </a:cubicBezTo>
                  <a:cubicBezTo>
                    <a:pt x="0" y="3"/>
                    <a:pt x="0" y="3"/>
                    <a:pt x="0" y="2"/>
                  </a:cubicBezTo>
                  <a:cubicBezTo>
                    <a:pt x="0" y="2"/>
                    <a:pt x="0" y="2"/>
                    <a:pt x="1" y="1"/>
                  </a:cubicBezTo>
                  <a:cubicBezTo>
                    <a:pt x="1" y="1"/>
                    <a:pt x="1" y="1"/>
                    <a:pt x="1" y="1"/>
                  </a:cubicBezTo>
                  <a:cubicBezTo>
                    <a:pt x="2" y="0"/>
                    <a:pt x="2" y="0"/>
                    <a:pt x="2" y="0"/>
                  </a:cubicBezTo>
                  <a:cubicBezTo>
                    <a:pt x="3" y="0"/>
                    <a:pt x="3" y="0"/>
                    <a:pt x="3" y="0"/>
                  </a:cubicBezTo>
                  <a:cubicBezTo>
                    <a:pt x="4" y="0"/>
                    <a:pt x="4" y="0"/>
                    <a:pt x="4" y="1"/>
                  </a:cubicBezTo>
                  <a:cubicBezTo>
                    <a:pt x="5" y="1"/>
                    <a:pt x="5" y="1"/>
                    <a:pt x="5" y="1"/>
                  </a:cubicBezTo>
                  <a:cubicBezTo>
                    <a:pt x="5" y="2"/>
                    <a:pt x="5" y="2"/>
                    <a:pt x="5" y="2"/>
                  </a:cubicBezTo>
                  <a:close/>
                  <a:moveTo>
                    <a:pt x="4" y="2"/>
                  </a:moveTo>
                  <a:cubicBezTo>
                    <a:pt x="4" y="2"/>
                    <a:pt x="4" y="2"/>
                    <a:pt x="4" y="2"/>
                  </a:cubicBezTo>
                  <a:cubicBezTo>
                    <a:pt x="4" y="2"/>
                    <a:pt x="4" y="1"/>
                    <a:pt x="4" y="1"/>
                  </a:cubicBezTo>
                  <a:cubicBezTo>
                    <a:pt x="4" y="1"/>
                    <a:pt x="3" y="1"/>
                    <a:pt x="3" y="1"/>
                  </a:cubicBezTo>
                  <a:cubicBezTo>
                    <a:pt x="3" y="1"/>
                    <a:pt x="3" y="1"/>
                    <a:pt x="2" y="1"/>
                  </a:cubicBezTo>
                  <a:cubicBezTo>
                    <a:pt x="2" y="1"/>
                    <a:pt x="2" y="1"/>
                    <a:pt x="2" y="1"/>
                  </a:cubicBezTo>
                  <a:cubicBezTo>
                    <a:pt x="2" y="1"/>
                    <a:pt x="2" y="1"/>
                    <a:pt x="1" y="2"/>
                  </a:cubicBezTo>
                  <a:cubicBezTo>
                    <a:pt x="1" y="2"/>
                    <a:pt x="1" y="2"/>
                    <a:pt x="1" y="2"/>
                  </a:cubicBezTo>
                  <a:cubicBezTo>
                    <a:pt x="1" y="2"/>
                    <a:pt x="1" y="3"/>
                    <a:pt x="1" y="3"/>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29" name="Freeform 112"/>
            <p:cNvSpPr>
              <a:spLocks/>
            </p:cNvSpPr>
            <p:nvPr/>
          </p:nvSpPr>
          <p:spPr bwMode="auto">
            <a:xfrm>
              <a:off x="2759" y="1555"/>
              <a:ext cx="15" cy="18"/>
            </a:xfrm>
            <a:custGeom>
              <a:avLst/>
              <a:gdLst>
                <a:gd name="T0" fmla="*/ 5 w 5"/>
                <a:gd name="T1" fmla="*/ 4 h 6"/>
                <a:gd name="T2" fmla="*/ 5 w 5"/>
                <a:gd name="T3" fmla="*/ 5 h 6"/>
                <a:gd name="T4" fmla="*/ 5 w 5"/>
                <a:gd name="T5" fmla="*/ 5 h 6"/>
                <a:gd name="T6" fmla="*/ 4 w 5"/>
                <a:gd name="T7" fmla="*/ 5 h 6"/>
                <a:gd name="T8" fmla="*/ 4 w 5"/>
                <a:gd name="T9" fmla="*/ 6 h 6"/>
                <a:gd name="T10" fmla="*/ 3 w 5"/>
                <a:gd name="T11" fmla="*/ 6 h 6"/>
                <a:gd name="T12" fmla="*/ 3 w 5"/>
                <a:gd name="T13" fmla="*/ 6 h 6"/>
                <a:gd name="T14" fmla="*/ 2 w 5"/>
                <a:gd name="T15" fmla="*/ 6 h 6"/>
                <a:gd name="T16" fmla="*/ 1 w 5"/>
                <a:gd name="T17" fmla="*/ 6 h 6"/>
                <a:gd name="T18" fmla="*/ 0 w 5"/>
                <a:gd name="T19" fmla="*/ 5 h 6"/>
                <a:gd name="T20" fmla="*/ 1 w 5"/>
                <a:gd name="T21" fmla="*/ 5 h 6"/>
                <a:gd name="T22" fmla="*/ 3 w 5"/>
                <a:gd name="T23" fmla="*/ 5 h 6"/>
                <a:gd name="T24" fmla="*/ 4 w 5"/>
                <a:gd name="T25" fmla="*/ 5 h 6"/>
                <a:gd name="T26" fmla="*/ 4 w 5"/>
                <a:gd name="T27" fmla="*/ 4 h 6"/>
                <a:gd name="T28" fmla="*/ 4 w 5"/>
                <a:gd name="T29" fmla="*/ 4 h 6"/>
                <a:gd name="T30" fmla="*/ 3 w 5"/>
                <a:gd name="T31" fmla="*/ 4 h 6"/>
                <a:gd name="T32" fmla="*/ 3 w 5"/>
                <a:gd name="T33" fmla="*/ 4 h 6"/>
                <a:gd name="T34" fmla="*/ 2 w 5"/>
                <a:gd name="T35" fmla="*/ 3 h 6"/>
                <a:gd name="T36" fmla="*/ 1 w 5"/>
                <a:gd name="T37" fmla="*/ 3 h 6"/>
                <a:gd name="T38" fmla="*/ 1 w 5"/>
                <a:gd name="T39" fmla="*/ 3 h 6"/>
                <a:gd name="T40" fmla="*/ 0 w 5"/>
                <a:gd name="T41" fmla="*/ 3 h 6"/>
                <a:gd name="T42" fmla="*/ 0 w 5"/>
                <a:gd name="T43" fmla="*/ 2 h 6"/>
                <a:gd name="T44" fmla="*/ 0 w 5"/>
                <a:gd name="T45" fmla="*/ 2 h 6"/>
                <a:gd name="T46" fmla="*/ 0 w 5"/>
                <a:gd name="T47" fmla="*/ 1 h 6"/>
                <a:gd name="T48" fmla="*/ 1 w 5"/>
                <a:gd name="T49" fmla="*/ 0 h 6"/>
                <a:gd name="T50" fmla="*/ 2 w 5"/>
                <a:gd name="T51" fmla="*/ 0 h 6"/>
                <a:gd name="T52" fmla="*/ 3 w 5"/>
                <a:gd name="T53" fmla="*/ 0 h 6"/>
                <a:gd name="T54" fmla="*/ 4 w 5"/>
                <a:gd name="T55" fmla="*/ 0 h 6"/>
                <a:gd name="T56" fmla="*/ 4 w 5"/>
                <a:gd name="T57" fmla="*/ 1 h 6"/>
                <a:gd name="T58" fmla="*/ 3 w 5"/>
                <a:gd name="T59" fmla="*/ 1 h 6"/>
                <a:gd name="T60" fmla="*/ 2 w 5"/>
                <a:gd name="T61" fmla="*/ 1 h 6"/>
                <a:gd name="T62" fmla="*/ 2 w 5"/>
                <a:gd name="T63" fmla="*/ 1 h 6"/>
                <a:gd name="T64" fmla="*/ 1 w 5"/>
                <a:gd name="T65" fmla="*/ 1 h 6"/>
                <a:gd name="T66" fmla="*/ 1 w 5"/>
                <a:gd name="T67" fmla="*/ 2 h 6"/>
                <a:gd name="T68" fmla="*/ 1 w 5"/>
                <a:gd name="T69" fmla="*/ 2 h 6"/>
                <a:gd name="T70" fmla="*/ 1 w 5"/>
                <a:gd name="T71" fmla="*/ 2 h 6"/>
                <a:gd name="T72" fmla="*/ 1 w 5"/>
                <a:gd name="T73" fmla="*/ 2 h 6"/>
                <a:gd name="T74" fmla="*/ 2 w 5"/>
                <a:gd name="T75" fmla="*/ 2 h 6"/>
                <a:gd name="T76" fmla="*/ 3 w 5"/>
                <a:gd name="T77" fmla="*/ 3 h 6"/>
                <a:gd name="T78" fmla="*/ 4 w 5"/>
                <a:gd name="T79" fmla="*/ 3 h 6"/>
                <a:gd name="T80" fmla="*/ 4 w 5"/>
                <a:gd name="T81" fmla="*/ 3 h 6"/>
                <a:gd name="T82" fmla="*/ 5 w 5"/>
                <a:gd name="T83" fmla="*/ 3 h 6"/>
                <a:gd name="T84" fmla="*/ 5 w 5"/>
                <a:gd name="T8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6">
                  <a:moveTo>
                    <a:pt x="5" y="4"/>
                  </a:moveTo>
                  <a:cubicBezTo>
                    <a:pt x="5" y="4"/>
                    <a:pt x="5" y="4"/>
                    <a:pt x="5" y="5"/>
                  </a:cubicBezTo>
                  <a:cubicBezTo>
                    <a:pt x="5" y="5"/>
                    <a:pt x="5" y="5"/>
                    <a:pt x="5" y="5"/>
                  </a:cubicBezTo>
                  <a:cubicBezTo>
                    <a:pt x="4" y="5"/>
                    <a:pt x="4" y="5"/>
                    <a:pt x="4" y="5"/>
                  </a:cubicBezTo>
                  <a:cubicBezTo>
                    <a:pt x="4" y="6"/>
                    <a:pt x="4" y="6"/>
                    <a:pt x="4" y="6"/>
                  </a:cubicBezTo>
                  <a:cubicBezTo>
                    <a:pt x="4" y="6"/>
                    <a:pt x="3" y="6"/>
                    <a:pt x="3" y="6"/>
                  </a:cubicBezTo>
                  <a:cubicBezTo>
                    <a:pt x="3" y="6"/>
                    <a:pt x="3" y="6"/>
                    <a:pt x="3" y="6"/>
                  </a:cubicBezTo>
                  <a:cubicBezTo>
                    <a:pt x="2" y="6"/>
                    <a:pt x="2" y="6"/>
                    <a:pt x="2" y="6"/>
                  </a:cubicBezTo>
                  <a:cubicBezTo>
                    <a:pt x="1" y="6"/>
                    <a:pt x="1" y="6"/>
                    <a:pt x="1" y="6"/>
                  </a:cubicBezTo>
                  <a:cubicBezTo>
                    <a:pt x="0" y="5"/>
                    <a:pt x="0" y="5"/>
                    <a:pt x="0" y="5"/>
                  </a:cubicBezTo>
                  <a:cubicBezTo>
                    <a:pt x="1" y="5"/>
                    <a:pt x="1" y="5"/>
                    <a:pt x="1" y="5"/>
                  </a:cubicBezTo>
                  <a:cubicBezTo>
                    <a:pt x="2" y="5"/>
                    <a:pt x="2" y="5"/>
                    <a:pt x="3" y="5"/>
                  </a:cubicBezTo>
                  <a:cubicBezTo>
                    <a:pt x="3" y="5"/>
                    <a:pt x="3" y="5"/>
                    <a:pt x="4" y="5"/>
                  </a:cubicBezTo>
                  <a:cubicBezTo>
                    <a:pt x="4" y="5"/>
                    <a:pt x="4" y="4"/>
                    <a:pt x="4" y="4"/>
                  </a:cubicBezTo>
                  <a:cubicBezTo>
                    <a:pt x="4" y="4"/>
                    <a:pt x="4" y="4"/>
                    <a:pt x="4" y="4"/>
                  </a:cubicBezTo>
                  <a:cubicBezTo>
                    <a:pt x="4" y="4"/>
                    <a:pt x="4" y="4"/>
                    <a:pt x="3" y="4"/>
                  </a:cubicBezTo>
                  <a:cubicBezTo>
                    <a:pt x="3" y="4"/>
                    <a:pt x="3" y="4"/>
                    <a:pt x="3" y="4"/>
                  </a:cubicBezTo>
                  <a:cubicBezTo>
                    <a:pt x="3" y="4"/>
                    <a:pt x="2" y="4"/>
                    <a:pt x="2" y="3"/>
                  </a:cubicBezTo>
                  <a:cubicBezTo>
                    <a:pt x="2" y="3"/>
                    <a:pt x="2" y="3"/>
                    <a:pt x="1" y="3"/>
                  </a:cubicBezTo>
                  <a:cubicBezTo>
                    <a:pt x="1" y="3"/>
                    <a:pt x="1" y="3"/>
                    <a:pt x="1" y="3"/>
                  </a:cubicBezTo>
                  <a:cubicBezTo>
                    <a:pt x="0" y="3"/>
                    <a:pt x="0" y="3"/>
                    <a:pt x="0" y="3"/>
                  </a:cubicBezTo>
                  <a:cubicBezTo>
                    <a:pt x="0" y="3"/>
                    <a:pt x="0" y="2"/>
                    <a:pt x="0" y="2"/>
                  </a:cubicBezTo>
                  <a:cubicBezTo>
                    <a:pt x="0" y="2"/>
                    <a:pt x="0" y="2"/>
                    <a:pt x="0" y="2"/>
                  </a:cubicBezTo>
                  <a:cubicBezTo>
                    <a:pt x="0" y="1"/>
                    <a:pt x="0" y="1"/>
                    <a:pt x="0" y="1"/>
                  </a:cubicBezTo>
                  <a:cubicBezTo>
                    <a:pt x="0" y="1"/>
                    <a:pt x="1" y="1"/>
                    <a:pt x="1" y="0"/>
                  </a:cubicBezTo>
                  <a:cubicBezTo>
                    <a:pt x="1" y="0"/>
                    <a:pt x="2" y="0"/>
                    <a:pt x="2" y="0"/>
                  </a:cubicBezTo>
                  <a:cubicBezTo>
                    <a:pt x="2" y="0"/>
                    <a:pt x="3" y="0"/>
                    <a:pt x="3" y="0"/>
                  </a:cubicBezTo>
                  <a:cubicBezTo>
                    <a:pt x="3" y="0"/>
                    <a:pt x="3" y="0"/>
                    <a:pt x="4" y="0"/>
                  </a:cubicBezTo>
                  <a:cubicBezTo>
                    <a:pt x="4" y="1"/>
                    <a:pt x="4" y="1"/>
                    <a:pt x="4" y="1"/>
                  </a:cubicBezTo>
                  <a:cubicBezTo>
                    <a:pt x="4" y="1"/>
                    <a:pt x="3" y="1"/>
                    <a:pt x="3" y="1"/>
                  </a:cubicBezTo>
                  <a:cubicBezTo>
                    <a:pt x="3" y="1"/>
                    <a:pt x="2" y="1"/>
                    <a:pt x="2" y="1"/>
                  </a:cubicBezTo>
                  <a:cubicBezTo>
                    <a:pt x="2" y="1"/>
                    <a:pt x="2" y="1"/>
                    <a:pt x="2" y="1"/>
                  </a:cubicBezTo>
                  <a:cubicBezTo>
                    <a:pt x="1" y="1"/>
                    <a:pt x="1" y="1"/>
                    <a:pt x="1" y="1"/>
                  </a:cubicBezTo>
                  <a:cubicBezTo>
                    <a:pt x="1" y="1"/>
                    <a:pt x="1" y="1"/>
                    <a:pt x="1" y="2"/>
                  </a:cubicBezTo>
                  <a:cubicBezTo>
                    <a:pt x="1" y="2"/>
                    <a:pt x="1" y="2"/>
                    <a:pt x="1" y="2"/>
                  </a:cubicBezTo>
                  <a:cubicBezTo>
                    <a:pt x="1" y="2"/>
                    <a:pt x="1" y="2"/>
                    <a:pt x="1" y="2"/>
                  </a:cubicBezTo>
                  <a:cubicBezTo>
                    <a:pt x="1" y="2"/>
                    <a:pt x="1" y="2"/>
                    <a:pt x="1" y="2"/>
                  </a:cubicBezTo>
                  <a:cubicBezTo>
                    <a:pt x="1" y="2"/>
                    <a:pt x="2" y="2"/>
                    <a:pt x="2" y="2"/>
                  </a:cubicBezTo>
                  <a:cubicBezTo>
                    <a:pt x="2" y="3"/>
                    <a:pt x="2" y="3"/>
                    <a:pt x="3" y="3"/>
                  </a:cubicBezTo>
                  <a:cubicBezTo>
                    <a:pt x="3" y="3"/>
                    <a:pt x="3" y="3"/>
                    <a:pt x="4" y="3"/>
                  </a:cubicBezTo>
                  <a:cubicBezTo>
                    <a:pt x="4" y="3"/>
                    <a:pt x="4" y="3"/>
                    <a:pt x="4" y="3"/>
                  </a:cubicBezTo>
                  <a:cubicBezTo>
                    <a:pt x="4" y="3"/>
                    <a:pt x="5" y="3"/>
                    <a:pt x="5" y="3"/>
                  </a:cubicBezTo>
                  <a:cubicBezTo>
                    <a:pt x="5" y="4"/>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0" name="Freeform 113"/>
            <p:cNvSpPr>
              <a:spLocks noEditPoints="1"/>
            </p:cNvSpPr>
            <p:nvPr/>
          </p:nvSpPr>
          <p:spPr bwMode="auto">
            <a:xfrm>
              <a:off x="2777" y="1552"/>
              <a:ext cx="18" cy="27"/>
            </a:xfrm>
            <a:custGeom>
              <a:avLst/>
              <a:gdLst>
                <a:gd name="T0" fmla="*/ 5 w 6"/>
                <a:gd name="T1" fmla="*/ 2 h 9"/>
                <a:gd name="T2" fmla="*/ 5 w 6"/>
                <a:gd name="T3" fmla="*/ 4 h 9"/>
                <a:gd name="T4" fmla="*/ 5 w 6"/>
                <a:gd name="T5" fmla="*/ 5 h 9"/>
                <a:gd name="T6" fmla="*/ 4 w 6"/>
                <a:gd name="T7" fmla="*/ 6 h 9"/>
                <a:gd name="T8" fmla="*/ 3 w 6"/>
                <a:gd name="T9" fmla="*/ 6 h 9"/>
                <a:gd name="T10" fmla="*/ 3 w 6"/>
                <a:gd name="T11" fmla="*/ 6 h 9"/>
                <a:gd name="T12" fmla="*/ 2 w 6"/>
                <a:gd name="T13" fmla="*/ 6 h 9"/>
                <a:gd name="T14" fmla="*/ 2 w 6"/>
                <a:gd name="T15" fmla="*/ 8 h 9"/>
                <a:gd name="T16" fmla="*/ 1 w 6"/>
                <a:gd name="T17" fmla="*/ 9 h 9"/>
                <a:gd name="T18" fmla="*/ 0 w 6"/>
                <a:gd name="T19" fmla="*/ 0 h 9"/>
                <a:gd name="T20" fmla="*/ 1 w 6"/>
                <a:gd name="T21" fmla="*/ 0 h 9"/>
                <a:gd name="T22" fmla="*/ 1 w 6"/>
                <a:gd name="T23" fmla="*/ 1 h 9"/>
                <a:gd name="T24" fmla="*/ 2 w 6"/>
                <a:gd name="T25" fmla="*/ 0 h 9"/>
                <a:gd name="T26" fmla="*/ 3 w 6"/>
                <a:gd name="T27" fmla="*/ 0 h 9"/>
                <a:gd name="T28" fmla="*/ 4 w 6"/>
                <a:gd name="T29" fmla="*/ 0 h 9"/>
                <a:gd name="T30" fmla="*/ 5 w 6"/>
                <a:gd name="T31" fmla="*/ 0 h 9"/>
                <a:gd name="T32" fmla="*/ 5 w 6"/>
                <a:gd name="T33" fmla="*/ 1 h 9"/>
                <a:gd name="T34" fmla="*/ 5 w 6"/>
                <a:gd name="T35" fmla="*/ 2 h 9"/>
                <a:gd name="T36" fmla="*/ 4 w 6"/>
                <a:gd name="T37" fmla="*/ 3 h 9"/>
                <a:gd name="T38" fmla="*/ 4 w 6"/>
                <a:gd name="T39" fmla="*/ 2 h 9"/>
                <a:gd name="T40" fmla="*/ 4 w 6"/>
                <a:gd name="T41" fmla="*/ 1 h 9"/>
                <a:gd name="T42" fmla="*/ 3 w 6"/>
                <a:gd name="T43" fmla="*/ 1 h 9"/>
                <a:gd name="T44" fmla="*/ 3 w 6"/>
                <a:gd name="T45" fmla="*/ 1 h 9"/>
                <a:gd name="T46" fmla="*/ 2 w 6"/>
                <a:gd name="T47" fmla="*/ 1 h 9"/>
                <a:gd name="T48" fmla="*/ 2 w 6"/>
                <a:gd name="T49" fmla="*/ 1 h 9"/>
                <a:gd name="T50" fmla="*/ 2 w 6"/>
                <a:gd name="T51" fmla="*/ 2 h 9"/>
                <a:gd name="T52" fmla="*/ 1 w 6"/>
                <a:gd name="T53" fmla="*/ 2 h 9"/>
                <a:gd name="T54" fmla="*/ 2 w 6"/>
                <a:gd name="T55" fmla="*/ 5 h 9"/>
                <a:gd name="T56" fmla="*/ 2 w 6"/>
                <a:gd name="T57" fmla="*/ 5 h 9"/>
                <a:gd name="T58" fmla="*/ 3 w 6"/>
                <a:gd name="T59" fmla="*/ 5 h 9"/>
                <a:gd name="T60" fmla="*/ 4 w 6"/>
                <a:gd name="T61" fmla="*/ 4 h 9"/>
                <a:gd name="T62" fmla="*/ 4 w 6"/>
                <a:gd name="T6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9">
                  <a:moveTo>
                    <a:pt x="5" y="2"/>
                  </a:moveTo>
                  <a:cubicBezTo>
                    <a:pt x="6" y="3"/>
                    <a:pt x="6" y="3"/>
                    <a:pt x="5" y="4"/>
                  </a:cubicBezTo>
                  <a:cubicBezTo>
                    <a:pt x="5" y="4"/>
                    <a:pt x="5" y="5"/>
                    <a:pt x="5" y="5"/>
                  </a:cubicBezTo>
                  <a:cubicBezTo>
                    <a:pt x="5" y="5"/>
                    <a:pt x="5" y="5"/>
                    <a:pt x="4" y="6"/>
                  </a:cubicBezTo>
                  <a:cubicBezTo>
                    <a:pt x="4" y="6"/>
                    <a:pt x="4" y="6"/>
                    <a:pt x="3" y="6"/>
                  </a:cubicBezTo>
                  <a:cubicBezTo>
                    <a:pt x="3" y="6"/>
                    <a:pt x="3" y="6"/>
                    <a:pt x="3" y="6"/>
                  </a:cubicBezTo>
                  <a:cubicBezTo>
                    <a:pt x="2" y="6"/>
                    <a:pt x="2" y="6"/>
                    <a:pt x="2" y="6"/>
                  </a:cubicBezTo>
                  <a:cubicBezTo>
                    <a:pt x="2" y="8"/>
                    <a:pt x="2" y="8"/>
                    <a:pt x="2" y="8"/>
                  </a:cubicBezTo>
                  <a:cubicBezTo>
                    <a:pt x="1" y="9"/>
                    <a:pt x="1" y="9"/>
                    <a:pt x="1" y="9"/>
                  </a:cubicBezTo>
                  <a:cubicBezTo>
                    <a:pt x="0" y="0"/>
                    <a:pt x="0" y="0"/>
                    <a:pt x="0" y="0"/>
                  </a:cubicBezTo>
                  <a:cubicBezTo>
                    <a:pt x="1" y="0"/>
                    <a:pt x="1" y="0"/>
                    <a:pt x="1" y="0"/>
                  </a:cubicBezTo>
                  <a:cubicBezTo>
                    <a:pt x="1" y="1"/>
                    <a:pt x="1" y="1"/>
                    <a:pt x="1" y="1"/>
                  </a:cubicBezTo>
                  <a:cubicBezTo>
                    <a:pt x="1" y="1"/>
                    <a:pt x="2" y="0"/>
                    <a:pt x="2" y="0"/>
                  </a:cubicBezTo>
                  <a:cubicBezTo>
                    <a:pt x="2" y="0"/>
                    <a:pt x="3" y="0"/>
                    <a:pt x="3" y="0"/>
                  </a:cubicBezTo>
                  <a:cubicBezTo>
                    <a:pt x="3" y="0"/>
                    <a:pt x="4" y="0"/>
                    <a:pt x="4" y="0"/>
                  </a:cubicBezTo>
                  <a:cubicBezTo>
                    <a:pt x="4" y="0"/>
                    <a:pt x="4" y="0"/>
                    <a:pt x="5" y="0"/>
                  </a:cubicBezTo>
                  <a:cubicBezTo>
                    <a:pt x="5" y="1"/>
                    <a:pt x="5" y="1"/>
                    <a:pt x="5" y="1"/>
                  </a:cubicBezTo>
                  <a:cubicBezTo>
                    <a:pt x="5" y="2"/>
                    <a:pt x="5" y="2"/>
                    <a:pt x="5" y="2"/>
                  </a:cubicBezTo>
                  <a:close/>
                  <a:moveTo>
                    <a:pt x="4" y="3"/>
                  </a:moveTo>
                  <a:cubicBezTo>
                    <a:pt x="4" y="2"/>
                    <a:pt x="4" y="2"/>
                    <a:pt x="4" y="2"/>
                  </a:cubicBezTo>
                  <a:cubicBezTo>
                    <a:pt x="4" y="2"/>
                    <a:pt x="4" y="1"/>
                    <a:pt x="4" y="1"/>
                  </a:cubicBezTo>
                  <a:cubicBezTo>
                    <a:pt x="4" y="1"/>
                    <a:pt x="4" y="1"/>
                    <a:pt x="3" y="1"/>
                  </a:cubicBezTo>
                  <a:cubicBezTo>
                    <a:pt x="3" y="1"/>
                    <a:pt x="3" y="1"/>
                    <a:pt x="3" y="1"/>
                  </a:cubicBezTo>
                  <a:cubicBezTo>
                    <a:pt x="3" y="1"/>
                    <a:pt x="3" y="1"/>
                    <a:pt x="2" y="1"/>
                  </a:cubicBezTo>
                  <a:cubicBezTo>
                    <a:pt x="2" y="1"/>
                    <a:pt x="2" y="1"/>
                    <a:pt x="2" y="1"/>
                  </a:cubicBezTo>
                  <a:cubicBezTo>
                    <a:pt x="2" y="1"/>
                    <a:pt x="2" y="1"/>
                    <a:pt x="2" y="2"/>
                  </a:cubicBezTo>
                  <a:cubicBezTo>
                    <a:pt x="2" y="2"/>
                    <a:pt x="1" y="2"/>
                    <a:pt x="1" y="2"/>
                  </a:cubicBezTo>
                  <a:cubicBezTo>
                    <a:pt x="2" y="5"/>
                    <a:pt x="2" y="5"/>
                    <a:pt x="2" y="5"/>
                  </a:cubicBezTo>
                  <a:cubicBezTo>
                    <a:pt x="2" y="5"/>
                    <a:pt x="2" y="5"/>
                    <a:pt x="2" y="5"/>
                  </a:cubicBezTo>
                  <a:cubicBezTo>
                    <a:pt x="3" y="5"/>
                    <a:pt x="3" y="5"/>
                    <a:pt x="3" y="5"/>
                  </a:cubicBezTo>
                  <a:cubicBezTo>
                    <a:pt x="4" y="5"/>
                    <a:pt x="4" y="5"/>
                    <a:pt x="4" y="4"/>
                  </a:cubicBezTo>
                  <a:cubicBezTo>
                    <a:pt x="4" y="4"/>
                    <a:pt x="5"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1" name="Freeform 114"/>
            <p:cNvSpPr>
              <a:spLocks noEditPoints="1"/>
            </p:cNvSpPr>
            <p:nvPr/>
          </p:nvSpPr>
          <p:spPr bwMode="auto">
            <a:xfrm>
              <a:off x="2798" y="1549"/>
              <a:ext cx="15" cy="18"/>
            </a:xfrm>
            <a:custGeom>
              <a:avLst/>
              <a:gdLst>
                <a:gd name="T0" fmla="*/ 5 w 5"/>
                <a:gd name="T1" fmla="*/ 2 h 6"/>
                <a:gd name="T2" fmla="*/ 5 w 5"/>
                <a:gd name="T3" fmla="*/ 4 h 6"/>
                <a:gd name="T4" fmla="*/ 5 w 5"/>
                <a:gd name="T5" fmla="*/ 5 h 6"/>
                <a:gd name="T6" fmla="*/ 4 w 5"/>
                <a:gd name="T7" fmla="*/ 5 h 6"/>
                <a:gd name="T8" fmla="*/ 3 w 5"/>
                <a:gd name="T9" fmla="*/ 6 h 6"/>
                <a:gd name="T10" fmla="*/ 2 w 5"/>
                <a:gd name="T11" fmla="*/ 6 h 6"/>
                <a:gd name="T12" fmla="*/ 1 w 5"/>
                <a:gd name="T13" fmla="*/ 5 h 6"/>
                <a:gd name="T14" fmla="*/ 0 w 5"/>
                <a:gd name="T15" fmla="*/ 5 h 6"/>
                <a:gd name="T16" fmla="*/ 0 w 5"/>
                <a:gd name="T17" fmla="*/ 3 h 6"/>
                <a:gd name="T18" fmla="*/ 0 w 5"/>
                <a:gd name="T19" fmla="*/ 2 h 6"/>
                <a:gd name="T20" fmla="*/ 0 w 5"/>
                <a:gd name="T21" fmla="*/ 1 h 6"/>
                <a:gd name="T22" fmla="*/ 1 w 5"/>
                <a:gd name="T23" fmla="*/ 0 h 6"/>
                <a:gd name="T24" fmla="*/ 2 w 5"/>
                <a:gd name="T25" fmla="*/ 0 h 6"/>
                <a:gd name="T26" fmla="*/ 3 w 5"/>
                <a:gd name="T27" fmla="*/ 0 h 6"/>
                <a:gd name="T28" fmla="*/ 4 w 5"/>
                <a:gd name="T29" fmla="*/ 0 h 6"/>
                <a:gd name="T30" fmla="*/ 5 w 5"/>
                <a:gd name="T31" fmla="*/ 1 h 6"/>
                <a:gd name="T32" fmla="*/ 5 w 5"/>
                <a:gd name="T33" fmla="*/ 2 h 6"/>
                <a:gd name="T34" fmla="*/ 4 w 5"/>
                <a:gd name="T35" fmla="*/ 2 h 6"/>
                <a:gd name="T36" fmla="*/ 4 w 5"/>
                <a:gd name="T37" fmla="*/ 2 h 6"/>
                <a:gd name="T38" fmla="*/ 3 w 5"/>
                <a:gd name="T39" fmla="*/ 1 h 6"/>
                <a:gd name="T40" fmla="*/ 3 w 5"/>
                <a:gd name="T41" fmla="*/ 1 h 6"/>
                <a:gd name="T42" fmla="*/ 2 w 5"/>
                <a:gd name="T43" fmla="*/ 1 h 6"/>
                <a:gd name="T44" fmla="*/ 1 w 5"/>
                <a:gd name="T45" fmla="*/ 1 h 6"/>
                <a:gd name="T46" fmla="*/ 1 w 5"/>
                <a:gd name="T47" fmla="*/ 2 h 6"/>
                <a:gd name="T48" fmla="*/ 1 w 5"/>
                <a:gd name="T49" fmla="*/ 2 h 6"/>
                <a:gd name="T50" fmla="*/ 1 w 5"/>
                <a:gd name="T51" fmla="*/ 3 h 6"/>
                <a:gd name="T52" fmla="*/ 1 w 5"/>
                <a:gd name="T53" fmla="*/ 4 h 6"/>
                <a:gd name="T54" fmla="*/ 1 w 5"/>
                <a:gd name="T55" fmla="*/ 5 h 6"/>
                <a:gd name="T56" fmla="*/ 2 w 5"/>
                <a:gd name="T57" fmla="*/ 5 h 6"/>
                <a:gd name="T58" fmla="*/ 3 w 5"/>
                <a:gd name="T59" fmla="*/ 5 h 6"/>
                <a:gd name="T60" fmla="*/ 3 w 5"/>
                <a:gd name="T61" fmla="*/ 5 h 6"/>
                <a:gd name="T62" fmla="*/ 4 w 5"/>
                <a:gd name="T63" fmla="*/ 4 h 6"/>
                <a:gd name="T64" fmla="*/ 4 w 5"/>
                <a:gd name="T65" fmla="*/ 3 h 6"/>
                <a:gd name="T66" fmla="*/ 4 w 5"/>
                <a:gd name="T6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6">
                  <a:moveTo>
                    <a:pt x="5" y="2"/>
                  </a:moveTo>
                  <a:cubicBezTo>
                    <a:pt x="5" y="3"/>
                    <a:pt x="5" y="3"/>
                    <a:pt x="5" y="4"/>
                  </a:cubicBezTo>
                  <a:cubicBezTo>
                    <a:pt x="5" y="4"/>
                    <a:pt x="5" y="4"/>
                    <a:pt x="5" y="5"/>
                  </a:cubicBezTo>
                  <a:cubicBezTo>
                    <a:pt x="4" y="5"/>
                    <a:pt x="4" y="5"/>
                    <a:pt x="4" y="5"/>
                  </a:cubicBezTo>
                  <a:cubicBezTo>
                    <a:pt x="4" y="6"/>
                    <a:pt x="3" y="6"/>
                    <a:pt x="3" y="6"/>
                  </a:cubicBezTo>
                  <a:cubicBezTo>
                    <a:pt x="2" y="6"/>
                    <a:pt x="2" y="6"/>
                    <a:pt x="2" y="6"/>
                  </a:cubicBezTo>
                  <a:cubicBezTo>
                    <a:pt x="1" y="6"/>
                    <a:pt x="1" y="6"/>
                    <a:pt x="1" y="5"/>
                  </a:cubicBezTo>
                  <a:cubicBezTo>
                    <a:pt x="0" y="5"/>
                    <a:pt x="0" y="5"/>
                    <a:pt x="0" y="5"/>
                  </a:cubicBezTo>
                  <a:cubicBezTo>
                    <a:pt x="0" y="4"/>
                    <a:pt x="0" y="4"/>
                    <a:pt x="0" y="3"/>
                  </a:cubicBezTo>
                  <a:cubicBezTo>
                    <a:pt x="0" y="3"/>
                    <a:pt x="0" y="2"/>
                    <a:pt x="0" y="2"/>
                  </a:cubicBezTo>
                  <a:cubicBezTo>
                    <a:pt x="0" y="2"/>
                    <a:pt x="0" y="1"/>
                    <a:pt x="0" y="1"/>
                  </a:cubicBezTo>
                  <a:cubicBezTo>
                    <a:pt x="0" y="1"/>
                    <a:pt x="0" y="0"/>
                    <a:pt x="1" y="0"/>
                  </a:cubicBezTo>
                  <a:cubicBezTo>
                    <a:pt x="1" y="0"/>
                    <a:pt x="1" y="0"/>
                    <a:pt x="2" y="0"/>
                  </a:cubicBezTo>
                  <a:cubicBezTo>
                    <a:pt x="2" y="0"/>
                    <a:pt x="3" y="0"/>
                    <a:pt x="3" y="0"/>
                  </a:cubicBezTo>
                  <a:cubicBezTo>
                    <a:pt x="3" y="0"/>
                    <a:pt x="4" y="0"/>
                    <a:pt x="4" y="0"/>
                  </a:cubicBezTo>
                  <a:cubicBezTo>
                    <a:pt x="4" y="0"/>
                    <a:pt x="4" y="1"/>
                    <a:pt x="5" y="1"/>
                  </a:cubicBezTo>
                  <a:cubicBezTo>
                    <a:pt x="5" y="1"/>
                    <a:pt x="5" y="2"/>
                    <a:pt x="5" y="2"/>
                  </a:cubicBezTo>
                  <a:close/>
                  <a:moveTo>
                    <a:pt x="4" y="2"/>
                  </a:moveTo>
                  <a:cubicBezTo>
                    <a:pt x="4" y="2"/>
                    <a:pt x="4" y="2"/>
                    <a:pt x="4" y="2"/>
                  </a:cubicBezTo>
                  <a:cubicBezTo>
                    <a:pt x="4" y="1"/>
                    <a:pt x="3" y="1"/>
                    <a:pt x="3" y="1"/>
                  </a:cubicBezTo>
                  <a:cubicBezTo>
                    <a:pt x="3" y="1"/>
                    <a:pt x="3" y="1"/>
                    <a:pt x="3" y="1"/>
                  </a:cubicBezTo>
                  <a:cubicBezTo>
                    <a:pt x="2" y="1"/>
                    <a:pt x="2" y="1"/>
                    <a:pt x="2" y="1"/>
                  </a:cubicBezTo>
                  <a:cubicBezTo>
                    <a:pt x="2" y="1"/>
                    <a:pt x="1" y="1"/>
                    <a:pt x="1" y="1"/>
                  </a:cubicBezTo>
                  <a:cubicBezTo>
                    <a:pt x="1" y="1"/>
                    <a:pt x="1" y="1"/>
                    <a:pt x="1" y="2"/>
                  </a:cubicBezTo>
                  <a:cubicBezTo>
                    <a:pt x="1" y="2"/>
                    <a:pt x="1" y="2"/>
                    <a:pt x="1" y="2"/>
                  </a:cubicBezTo>
                  <a:cubicBezTo>
                    <a:pt x="1" y="3"/>
                    <a:pt x="1" y="3"/>
                    <a:pt x="1" y="3"/>
                  </a:cubicBezTo>
                  <a:cubicBezTo>
                    <a:pt x="1" y="3"/>
                    <a:pt x="1" y="4"/>
                    <a:pt x="1" y="4"/>
                  </a:cubicBezTo>
                  <a:cubicBezTo>
                    <a:pt x="1" y="4"/>
                    <a:pt x="1" y="4"/>
                    <a:pt x="1" y="5"/>
                  </a:cubicBezTo>
                  <a:cubicBezTo>
                    <a:pt x="2" y="5"/>
                    <a:pt x="2" y="5"/>
                    <a:pt x="2" y="5"/>
                  </a:cubicBezTo>
                  <a:cubicBezTo>
                    <a:pt x="2" y="5"/>
                    <a:pt x="2" y="5"/>
                    <a:pt x="3" y="5"/>
                  </a:cubicBezTo>
                  <a:cubicBezTo>
                    <a:pt x="3" y="5"/>
                    <a:pt x="3" y="5"/>
                    <a:pt x="3" y="5"/>
                  </a:cubicBezTo>
                  <a:cubicBezTo>
                    <a:pt x="4" y="4"/>
                    <a:pt x="4" y="4"/>
                    <a:pt x="4" y="4"/>
                  </a:cubicBezTo>
                  <a:cubicBezTo>
                    <a:pt x="4" y="4"/>
                    <a:pt x="4" y="4"/>
                    <a:pt x="4" y="3"/>
                  </a:cubicBezTo>
                  <a:cubicBezTo>
                    <a:pt x="4" y="3"/>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2" name="Freeform 115"/>
            <p:cNvSpPr>
              <a:spLocks/>
            </p:cNvSpPr>
            <p:nvPr/>
          </p:nvSpPr>
          <p:spPr bwMode="auto">
            <a:xfrm>
              <a:off x="2816" y="1543"/>
              <a:ext cx="18" cy="21"/>
            </a:xfrm>
            <a:custGeom>
              <a:avLst/>
              <a:gdLst>
                <a:gd name="T0" fmla="*/ 0 w 6"/>
                <a:gd name="T1" fmla="*/ 1 h 7"/>
                <a:gd name="T2" fmla="*/ 1 w 6"/>
                <a:gd name="T3" fmla="*/ 1 h 7"/>
                <a:gd name="T4" fmla="*/ 1 w 6"/>
                <a:gd name="T5" fmla="*/ 2 h 7"/>
                <a:gd name="T6" fmla="*/ 1 w 6"/>
                <a:gd name="T7" fmla="*/ 1 h 7"/>
                <a:gd name="T8" fmla="*/ 2 w 6"/>
                <a:gd name="T9" fmla="*/ 1 h 7"/>
                <a:gd name="T10" fmla="*/ 2 w 6"/>
                <a:gd name="T11" fmla="*/ 1 h 7"/>
                <a:gd name="T12" fmla="*/ 3 w 6"/>
                <a:gd name="T13" fmla="*/ 1 h 7"/>
                <a:gd name="T14" fmla="*/ 4 w 6"/>
                <a:gd name="T15" fmla="*/ 1 h 7"/>
                <a:gd name="T16" fmla="*/ 5 w 6"/>
                <a:gd name="T17" fmla="*/ 2 h 7"/>
                <a:gd name="T18" fmla="*/ 6 w 6"/>
                <a:gd name="T19" fmla="*/ 6 h 7"/>
                <a:gd name="T20" fmla="*/ 5 w 6"/>
                <a:gd name="T21" fmla="*/ 6 h 7"/>
                <a:gd name="T22" fmla="*/ 4 w 6"/>
                <a:gd name="T23" fmla="*/ 3 h 7"/>
                <a:gd name="T24" fmla="*/ 4 w 6"/>
                <a:gd name="T25" fmla="*/ 2 h 7"/>
                <a:gd name="T26" fmla="*/ 3 w 6"/>
                <a:gd name="T27" fmla="*/ 1 h 7"/>
                <a:gd name="T28" fmla="*/ 2 w 6"/>
                <a:gd name="T29" fmla="*/ 2 h 7"/>
                <a:gd name="T30" fmla="*/ 2 w 6"/>
                <a:gd name="T31" fmla="*/ 2 h 7"/>
                <a:gd name="T32" fmla="*/ 2 w 6"/>
                <a:gd name="T33" fmla="*/ 2 h 7"/>
                <a:gd name="T34" fmla="*/ 1 w 6"/>
                <a:gd name="T35" fmla="*/ 3 h 7"/>
                <a:gd name="T36" fmla="*/ 2 w 6"/>
                <a:gd name="T37" fmla="*/ 7 h 7"/>
                <a:gd name="T38" fmla="*/ 1 w 6"/>
                <a:gd name="T39" fmla="*/ 7 h 7"/>
                <a:gd name="T40" fmla="*/ 0 w 6"/>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7">
                  <a:moveTo>
                    <a:pt x="0" y="1"/>
                  </a:moveTo>
                  <a:cubicBezTo>
                    <a:pt x="1" y="1"/>
                    <a:pt x="1" y="1"/>
                    <a:pt x="1" y="1"/>
                  </a:cubicBezTo>
                  <a:cubicBezTo>
                    <a:pt x="1" y="2"/>
                    <a:pt x="1" y="2"/>
                    <a:pt x="1" y="2"/>
                  </a:cubicBezTo>
                  <a:cubicBezTo>
                    <a:pt x="1" y="2"/>
                    <a:pt x="1" y="2"/>
                    <a:pt x="1" y="1"/>
                  </a:cubicBezTo>
                  <a:cubicBezTo>
                    <a:pt x="2" y="1"/>
                    <a:pt x="2" y="1"/>
                    <a:pt x="2" y="1"/>
                  </a:cubicBezTo>
                  <a:cubicBezTo>
                    <a:pt x="2" y="1"/>
                    <a:pt x="2" y="1"/>
                    <a:pt x="2" y="1"/>
                  </a:cubicBezTo>
                  <a:cubicBezTo>
                    <a:pt x="2" y="1"/>
                    <a:pt x="3" y="1"/>
                    <a:pt x="3" y="1"/>
                  </a:cubicBezTo>
                  <a:cubicBezTo>
                    <a:pt x="3" y="0"/>
                    <a:pt x="4" y="1"/>
                    <a:pt x="4" y="1"/>
                  </a:cubicBezTo>
                  <a:cubicBezTo>
                    <a:pt x="5" y="1"/>
                    <a:pt x="5" y="2"/>
                    <a:pt x="5" y="2"/>
                  </a:cubicBezTo>
                  <a:cubicBezTo>
                    <a:pt x="6" y="6"/>
                    <a:pt x="6" y="6"/>
                    <a:pt x="6" y="6"/>
                  </a:cubicBezTo>
                  <a:cubicBezTo>
                    <a:pt x="5" y="6"/>
                    <a:pt x="5" y="6"/>
                    <a:pt x="5" y="6"/>
                  </a:cubicBezTo>
                  <a:cubicBezTo>
                    <a:pt x="4" y="3"/>
                    <a:pt x="4" y="3"/>
                    <a:pt x="4" y="3"/>
                  </a:cubicBezTo>
                  <a:cubicBezTo>
                    <a:pt x="4" y="2"/>
                    <a:pt x="4" y="2"/>
                    <a:pt x="4" y="2"/>
                  </a:cubicBezTo>
                  <a:cubicBezTo>
                    <a:pt x="3" y="1"/>
                    <a:pt x="3" y="1"/>
                    <a:pt x="3" y="1"/>
                  </a:cubicBezTo>
                  <a:cubicBezTo>
                    <a:pt x="3" y="1"/>
                    <a:pt x="3" y="2"/>
                    <a:pt x="2" y="2"/>
                  </a:cubicBezTo>
                  <a:cubicBezTo>
                    <a:pt x="2" y="2"/>
                    <a:pt x="2" y="2"/>
                    <a:pt x="2" y="2"/>
                  </a:cubicBezTo>
                  <a:cubicBezTo>
                    <a:pt x="2" y="2"/>
                    <a:pt x="2" y="2"/>
                    <a:pt x="2" y="2"/>
                  </a:cubicBezTo>
                  <a:cubicBezTo>
                    <a:pt x="2" y="2"/>
                    <a:pt x="1" y="3"/>
                    <a:pt x="1" y="3"/>
                  </a:cubicBezTo>
                  <a:cubicBezTo>
                    <a:pt x="2" y="7"/>
                    <a:pt x="2" y="7"/>
                    <a:pt x="2" y="7"/>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3" name="Freeform 116"/>
            <p:cNvSpPr>
              <a:spLocks/>
            </p:cNvSpPr>
            <p:nvPr/>
          </p:nvSpPr>
          <p:spPr bwMode="auto">
            <a:xfrm>
              <a:off x="2837" y="1540"/>
              <a:ext cx="15" cy="21"/>
            </a:xfrm>
            <a:custGeom>
              <a:avLst/>
              <a:gdLst>
                <a:gd name="T0" fmla="*/ 5 w 5"/>
                <a:gd name="T1" fmla="*/ 4 h 7"/>
                <a:gd name="T2" fmla="*/ 5 w 5"/>
                <a:gd name="T3" fmla="*/ 5 h 7"/>
                <a:gd name="T4" fmla="*/ 5 w 5"/>
                <a:gd name="T5" fmla="*/ 5 h 7"/>
                <a:gd name="T6" fmla="*/ 4 w 5"/>
                <a:gd name="T7" fmla="*/ 6 h 7"/>
                <a:gd name="T8" fmla="*/ 4 w 5"/>
                <a:gd name="T9" fmla="*/ 6 h 7"/>
                <a:gd name="T10" fmla="*/ 3 w 5"/>
                <a:gd name="T11" fmla="*/ 6 h 7"/>
                <a:gd name="T12" fmla="*/ 3 w 5"/>
                <a:gd name="T13" fmla="*/ 7 h 7"/>
                <a:gd name="T14" fmla="*/ 2 w 5"/>
                <a:gd name="T15" fmla="*/ 7 h 7"/>
                <a:gd name="T16" fmla="*/ 1 w 5"/>
                <a:gd name="T17" fmla="*/ 7 h 7"/>
                <a:gd name="T18" fmla="*/ 0 w 5"/>
                <a:gd name="T19" fmla="*/ 6 h 7"/>
                <a:gd name="T20" fmla="*/ 1 w 5"/>
                <a:gd name="T21" fmla="*/ 6 h 7"/>
                <a:gd name="T22" fmla="*/ 2 w 5"/>
                <a:gd name="T23" fmla="*/ 6 h 7"/>
                <a:gd name="T24" fmla="*/ 4 w 5"/>
                <a:gd name="T25" fmla="*/ 5 h 7"/>
                <a:gd name="T26" fmla="*/ 4 w 5"/>
                <a:gd name="T27" fmla="*/ 5 h 7"/>
                <a:gd name="T28" fmla="*/ 4 w 5"/>
                <a:gd name="T29" fmla="*/ 4 h 7"/>
                <a:gd name="T30" fmla="*/ 3 w 5"/>
                <a:gd name="T31" fmla="*/ 4 h 7"/>
                <a:gd name="T32" fmla="*/ 3 w 5"/>
                <a:gd name="T33" fmla="*/ 4 h 7"/>
                <a:gd name="T34" fmla="*/ 2 w 5"/>
                <a:gd name="T35" fmla="*/ 4 h 7"/>
                <a:gd name="T36" fmla="*/ 1 w 5"/>
                <a:gd name="T37" fmla="*/ 4 h 7"/>
                <a:gd name="T38" fmla="*/ 1 w 5"/>
                <a:gd name="T39" fmla="*/ 4 h 7"/>
                <a:gd name="T40" fmla="*/ 0 w 5"/>
                <a:gd name="T41" fmla="*/ 3 h 7"/>
                <a:gd name="T42" fmla="*/ 0 w 5"/>
                <a:gd name="T43" fmla="*/ 3 h 7"/>
                <a:gd name="T44" fmla="*/ 0 w 5"/>
                <a:gd name="T45" fmla="*/ 2 h 7"/>
                <a:gd name="T46" fmla="*/ 0 w 5"/>
                <a:gd name="T47" fmla="*/ 1 h 7"/>
                <a:gd name="T48" fmla="*/ 1 w 5"/>
                <a:gd name="T49" fmla="*/ 1 h 7"/>
                <a:gd name="T50" fmla="*/ 2 w 5"/>
                <a:gd name="T51" fmla="*/ 0 h 7"/>
                <a:gd name="T52" fmla="*/ 3 w 5"/>
                <a:gd name="T53" fmla="*/ 0 h 7"/>
                <a:gd name="T54" fmla="*/ 4 w 5"/>
                <a:gd name="T55" fmla="*/ 0 h 7"/>
                <a:gd name="T56" fmla="*/ 4 w 5"/>
                <a:gd name="T57" fmla="*/ 1 h 7"/>
                <a:gd name="T58" fmla="*/ 3 w 5"/>
                <a:gd name="T59" fmla="*/ 1 h 7"/>
                <a:gd name="T60" fmla="*/ 2 w 5"/>
                <a:gd name="T61" fmla="*/ 1 h 7"/>
                <a:gd name="T62" fmla="*/ 2 w 5"/>
                <a:gd name="T63" fmla="*/ 1 h 7"/>
                <a:gd name="T64" fmla="*/ 1 w 5"/>
                <a:gd name="T65" fmla="*/ 2 h 7"/>
                <a:gd name="T66" fmla="*/ 1 w 5"/>
                <a:gd name="T67" fmla="*/ 2 h 7"/>
                <a:gd name="T68" fmla="*/ 1 w 5"/>
                <a:gd name="T69" fmla="*/ 2 h 7"/>
                <a:gd name="T70" fmla="*/ 1 w 5"/>
                <a:gd name="T71" fmla="*/ 3 h 7"/>
                <a:gd name="T72" fmla="*/ 1 w 5"/>
                <a:gd name="T73" fmla="*/ 3 h 7"/>
                <a:gd name="T74" fmla="*/ 2 w 5"/>
                <a:gd name="T75" fmla="*/ 3 h 7"/>
                <a:gd name="T76" fmla="*/ 3 w 5"/>
                <a:gd name="T77" fmla="*/ 3 h 7"/>
                <a:gd name="T78" fmla="*/ 4 w 5"/>
                <a:gd name="T79" fmla="*/ 3 h 7"/>
                <a:gd name="T80" fmla="*/ 4 w 5"/>
                <a:gd name="T81" fmla="*/ 3 h 7"/>
                <a:gd name="T82" fmla="*/ 5 w 5"/>
                <a:gd name="T83" fmla="*/ 4 h 7"/>
                <a:gd name="T84" fmla="*/ 5 w 5"/>
                <a:gd name="T8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7">
                  <a:moveTo>
                    <a:pt x="5" y="4"/>
                  </a:moveTo>
                  <a:cubicBezTo>
                    <a:pt x="5" y="5"/>
                    <a:pt x="5" y="5"/>
                    <a:pt x="5" y="5"/>
                  </a:cubicBezTo>
                  <a:cubicBezTo>
                    <a:pt x="5" y="5"/>
                    <a:pt x="5" y="5"/>
                    <a:pt x="5" y="5"/>
                  </a:cubicBezTo>
                  <a:cubicBezTo>
                    <a:pt x="4" y="6"/>
                    <a:pt x="4" y="6"/>
                    <a:pt x="4" y="6"/>
                  </a:cubicBezTo>
                  <a:cubicBezTo>
                    <a:pt x="4" y="6"/>
                    <a:pt x="4" y="6"/>
                    <a:pt x="4" y="6"/>
                  </a:cubicBezTo>
                  <a:cubicBezTo>
                    <a:pt x="4" y="6"/>
                    <a:pt x="3" y="6"/>
                    <a:pt x="3" y="6"/>
                  </a:cubicBezTo>
                  <a:cubicBezTo>
                    <a:pt x="3" y="6"/>
                    <a:pt x="3" y="7"/>
                    <a:pt x="3" y="7"/>
                  </a:cubicBezTo>
                  <a:cubicBezTo>
                    <a:pt x="2" y="7"/>
                    <a:pt x="2" y="7"/>
                    <a:pt x="2" y="7"/>
                  </a:cubicBezTo>
                  <a:cubicBezTo>
                    <a:pt x="1" y="7"/>
                    <a:pt x="1" y="7"/>
                    <a:pt x="1" y="7"/>
                  </a:cubicBezTo>
                  <a:cubicBezTo>
                    <a:pt x="0" y="6"/>
                    <a:pt x="0" y="6"/>
                    <a:pt x="0" y="6"/>
                  </a:cubicBezTo>
                  <a:cubicBezTo>
                    <a:pt x="1" y="6"/>
                    <a:pt x="1" y="6"/>
                    <a:pt x="1" y="6"/>
                  </a:cubicBezTo>
                  <a:cubicBezTo>
                    <a:pt x="2" y="6"/>
                    <a:pt x="2" y="6"/>
                    <a:pt x="2" y="6"/>
                  </a:cubicBezTo>
                  <a:cubicBezTo>
                    <a:pt x="3" y="6"/>
                    <a:pt x="3" y="5"/>
                    <a:pt x="4" y="5"/>
                  </a:cubicBezTo>
                  <a:cubicBezTo>
                    <a:pt x="4" y="5"/>
                    <a:pt x="4" y="5"/>
                    <a:pt x="4" y="5"/>
                  </a:cubicBezTo>
                  <a:cubicBezTo>
                    <a:pt x="4" y="5"/>
                    <a:pt x="4" y="4"/>
                    <a:pt x="4" y="4"/>
                  </a:cubicBezTo>
                  <a:cubicBezTo>
                    <a:pt x="4" y="4"/>
                    <a:pt x="4" y="4"/>
                    <a:pt x="3" y="4"/>
                  </a:cubicBezTo>
                  <a:cubicBezTo>
                    <a:pt x="3" y="4"/>
                    <a:pt x="3" y="4"/>
                    <a:pt x="3" y="4"/>
                  </a:cubicBezTo>
                  <a:cubicBezTo>
                    <a:pt x="3" y="4"/>
                    <a:pt x="2" y="4"/>
                    <a:pt x="2" y="4"/>
                  </a:cubicBezTo>
                  <a:cubicBezTo>
                    <a:pt x="2" y="4"/>
                    <a:pt x="2" y="4"/>
                    <a:pt x="1" y="4"/>
                  </a:cubicBezTo>
                  <a:cubicBezTo>
                    <a:pt x="1" y="4"/>
                    <a:pt x="1" y="4"/>
                    <a:pt x="1" y="4"/>
                  </a:cubicBezTo>
                  <a:cubicBezTo>
                    <a:pt x="0" y="3"/>
                    <a:pt x="0" y="3"/>
                    <a:pt x="0" y="3"/>
                  </a:cubicBezTo>
                  <a:cubicBezTo>
                    <a:pt x="0" y="3"/>
                    <a:pt x="0" y="3"/>
                    <a:pt x="0" y="3"/>
                  </a:cubicBezTo>
                  <a:cubicBezTo>
                    <a:pt x="0" y="2"/>
                    <a:pt x="0" y="2"/>
                    <a:pt x="0" y="2"/>
                  </a:cubicBezTo>
                  <a:cubicBezTo>
                    <a:pt x="0" y="2"/>
                    <a:pt x="0" y="2"/>
                    <a:pt x="0" y="1"/>
                  </a:cubicBezTo>
                  <a:cubicBezTo>
                    <a:pt x="0" y="1"/>
                    <a:pt x="1" y="1"/>
                    <a:pt x="1" y="1"/>
                  </a:cubicBezTo>
                  <a:cubicBezTo>
                    <a:pt x="1" y="1"/>
                    <a:pt x="2" y="1"/>
                    <a:pt x="2" y="0"/>
                  </a:cubicBezTo>
                  <a:cubicBezTo>
                    <a:pt x="2" y="0"/>
                    <a:pt x="3" y="0"/>
                    <a:pt x="3" y="0"/>
                  </a:cubicBezTo>
                  <a:cubicBezTo>
                    <a:pt x="3" y="0"/>
                    <a:pt x="3" y="0"/>
                    <a:pt x="4" y="0"/>
                  </a:cubicBezTo>
                  <a:cubicBezTo>
                    <a:pt x="4" y="1"/>
                    <a:pt x="4" y="1"/>
                    <a:pt x="4" y="1"/>
                  </a:cubicBezTo>
                  <a:cubicBezTo>
                    <a:pt x="4" y="1"/>
                    <a:pt x="3" y="1"/>
                    <a:pt x="3" y="1"/>
                  </a:cubicBezTo>
                  <a:cubicBezTo>
                    <a:pt x="3" y="1"/>
                    <a:pt x="2" y="1"/>
                    <a:pt x="2" y="1"/>
                  </a:cubicBezTo>
                  <a:cubicBezTo>
                    <a:pt x="2" y="1"/>
                    <a:pt x="2" y="1"/>
                    <a:pt x="2" y="1"/>
                  </a:cubicBezTo>
                  <a:cubicBezTo>
                    <a:pt x="1" y="2"/>
                    <a:pt x="1" y="2"/>
                    <a:pt x="1" y="2"/>
                  </a:cubicBezTo>
                  <a:cubicBezTo>
                    <a:pt x="1" y="2"/>
                    <a:pt x="1" y="2"/>
                    <a:pt x="1" y="2"/>
                  </a:cubicBezTo>
                  <a:cubicBezTo>
                    <a:pt x="1" y="2"/>
                    <a:pt x="1" y="2"/>
                    <a:pt x="1" y="2"/>
                  </a:cubicBezTo>
                  <a:cubicBezTo>
                    <a:pt x="1" y="2"/>
                    <a:pt x="1" y="2"/>
                    <a:pt x="1" y="3"/>
                  </a:cubicBezTo>
                  <a:cubicBezTo>
                    <a:pt x="1" y="3"/>
                    <a:pt x="1" y="3"/>
                    <a:pt x="1" y="3"/>
                  </a:cubicBezTo>
                  <a:cubicBezTo>
                    <a:pt x="1" y="3"/>
                    <a:pt x="2" y="3"/>
                    <a:pt x="2" y="3"/>
                  </a:cubicBezTo>
                  <a:cubicBezTo>
                    <a:pt x="2" y="3"/>
                    <a:pt x="2" y="3"/>
                    <a:pt x="3" y="3"/>
                  </a:cubicBezTo>
                  <a:cubicBezTo>
                    <a:pt x="3" y="3"/>
                    <a:pt x="3" y="3"/>
                    <a:pt x="4" y="3"/>
                  </a:cubicBezTo>
                  <a:cubicBezTo>
                    <a:pt x="4" y="3"/>
                    <a:pt x="4" y="3"/>
                    <a:pt x="4" y="3"/>
                  </a:cubicBezTo>
                  <a:cubicBezTo>
                    <a:pt x="4" y="4"/>
                    <a:pt x="5" y="4"/>
                    <a:pt x="5" y="4"/>
                  </a:cubicBezTo>
                  <a:cubicBezTo>
                    <a:pt x="5" y="4"/>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4" name="Freeform 117"/>
            <p:cNvSpPr>
              <a:spLocks noEditPoints="1"/>
            </p:cNvSpPr>
            <p:nvPr/>
          </p:nvSpPr>
          <p:spPr bwMode="auto">
            <a:xfrm>
              <a:off x="2855" y="1537"/>
              <a:ext cx="18" cy="18"/>
            </a:xfrm>
            <a:custGeom>
              <a:avLst/>
              <a:gdLst>
                <a:gd name="T0" fmla="*/ 5 w 6"/>
                <a:gd name="T1" fmla="*/ 3 h 6"/>
                <a:gd name="T2" fmla="*/ 5 w 6"/>
                <a:gd name="T3" fmla="*/ 3 h 6"/>
                <a:gd name="T4" fmla="*/ 5 w 6"/>
                <a:gd name="T5" fmla="*/ 3 h 6"/>
                <a:gd name="T6" fmla="*/ 1 w 6"/>
                <a:gd name="T7" fmla="*/ 4 h 6"/>
                <a:gd name="T8" fmla="*/ 2 w 6"/>
                <a:gd name="T9" fmla="*/ 5 h 6"/>
                <a:gd name="T10" fmla="*/ 4 w 6"/>
                <a:gd name="T11" fmla="*/ 5 h 6"/>
                <a:gd name="T12" fmla="*/ 4 w 6"/>
                <a:gd name="T13" fmla="*/ 5 h 6"/>
                <a:gd name="T14" fmla="*/ 5 w 6"/>
                <a:gd name="T15" fmla="*/ 5 h 6"/>
                <a:gd name="T16" fmla="*/ 5 w 6"/>
                <a:gd name="T17" fmla="*/ 5 h 6"/>
                <a:gd name="T18" fmla="*/ 5 w 6"/>
                <a:gd name="T19" fmla="*/ 5 h 6"/>
                <a:gd name="T20" fmla="*/ 6 w 6"/>
                <a:gd name="T21" fmla="*/ 6 h 6"/>
                <a:gd name="T22" fmla="*/ 5 w 6"/>
                <a:gd name="T23" fmla="*/ 6 h 6"/>
                <a:gd name="T24" fmla="*/ 4 w 6"/>
                <a:gd name="T25" fmla="*/ 6 h 6"/>
                <a:gd name="T26" fmla="*/ 2 w 6"/>
                <a:gd name="T27" fmla="*/ 6 h 6"/>
                <a:gd name="T28" fmla="*/ 1 w 6"/>
                <a:gd name="T29" fmla="*/ 6 h 6"/>
                <a:gd name="T30" fmla="*/ 1 w 6"/>
                <a:gd name="T31" fmla="*/ 5 h 6"/>
                <a:gd name="T32" fmla="*/ 0 w 6"/>
                <a:gd name="T33" fmla="*/ 4 h 6"/>
                <a:gd name="T34" fmla="*/ 0 w 6"/>
                <a:gd name="T35" fmla="*/ 3 h 6"/>
                <a:gd name="T36" fmla="*/ 1 w 6"/>
                <a:gd name="T37" fmla="*/ 2 h 6"/>
                <a:gd name="T38" fmla="*/ 1 w 6"/>
                <a:gd name="T39" fmla="*/ 1 h 6"/>
                <a:gd name="T40" fmla="*/ 2 w 6"/>
                <a:gd name="T41" fmla="*/ 0 h 6"/>
                <a:gd name="T42" fmla="*/ 3 w 6"/>
                <a:gd name="T43" fmla="*/ 0 h 6"/>
                <a:gd name="T44" fmla="*/ 4 w 6"/>
                <a:gd name="T45" fmla="*/ 1 h 6"/>
                <a:gd name="T46" fmla="*/ 5 w 6"/>
                <a:gd name="T47" fmla="*/ 2 h 6"/>
                <a:gd name="T48" fmla="*/ 5 w 6"/>
                <a:gd name="T49" fmla="*/ 3 h 6"/>
                <a:gd name="T50" fmla="*/ 4 w 6"/>
                <a:gd name="T51" fmla="*/ 3 h 6"/>
                <a:gd name="T52" fmla="*/ 4 w 6"/>
                <a:gd name="T53" fmla="*/ 2 h 6"/>
                <a:gd name="T54" fmla="*/ 4 w 6"/>
                <a:gd name="T55" fmla="*/ 1 h 6"/>
                <a:gd name="T56" fmla="*/ 3 w 6"/>
                <a:gd name="T57" fmla="*/ 1 h 6"/>
                <a:gd name="T58" fmla="*/ 2 w 6"/>
                <a:gd name="T59" fmla="*/ 1 h 6"/>
                <a:gd name="T60" fmla="*/ 2 w 6"/>
                <a:gd name="T61" fmla="*/ 1 h 6"/>
                <a:gd name="T62" fmla="*/ 1 w 6"/>
                <a:gd name="T63" fmla="*/ 2 h 6"/>
                <a:gd name="T64" fmla="*/ 1 w 6"/>
                <a:gd name="T65" fmla="*/ 2 h 6"/>
                <a:gd name="T66" fmla="*/ 1 w 6"/>
                <a:gd name="T67" fmla="*/ 3 h 6"/>
                <a:gd name="T68" fmla="*/ 4 w 6"/>
                <a:gd name="T6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6">
                  <a:moveTo>
                    <a:pt x="5" y="3"/>
                  </a:moveTo>
                  <a:cubicBezTo>
                    <a:pt x="5" y="3"/>
                    <a:pt x="5" y="3"/>
                    <a:pt x="5" y="3"/>
                  </a:cubicBezTo>
                  <a:cubicBezTo>
                    <a:pt x="5" y="3"/>
                    <a:pt x="5" y="3"/>
                    <a:pt x="5" y="3"/>
                  </a:cubicBezTo>
                  <a:cubicBezTo>
                    <a:pt x="1" y="4"/>
                    <a:pt x="1" y="4"/>
                    <a:pt x="1" y="4"/>
                  </a:cubicBezTo>
                  <a:cubicBezTo>
                    <a:pt x="1" y="5"/>
                    <a:pt x="2" y="5"/>
                    <a:pt x="2" y="5"/>
                  </a:cubicBezTo>
                  <a:cubicBezTo>
                    <a:pt x="2" y="5"/>
                    <a:pt x="3" y="6"/>
                    <a:pt x="4" y="5"/>
                  </a:cubicBezTo>
                  <a:cubicBezTo>
                    <a:pt x="4" y="5"/>
                    <a:pt x="4" y="5"/>
                    <a:pt x="4" y="5"/>
                  </a:cubicBezTo>
                  <a:cubicBezTo>
                    <a:pt x="4" y="5"/>
                    <a:pt x="4" y="5"/>
                    <a:pt x="5" y="5"/>
                  </a:cubicBezTo>
                  <a:cubicBezTo>
                    <a:pt x="5" y="5"/>
                    <a:pt x="5" y="5"/>
                    <a:pt x="5" y="5"/>
                  </a:cubicBezTo>
                  <a:cubicBezTo>
                    <a:pt x="5" y="5"/>
                    <a:pt x="5" y="5"/>
                    <a:pt x="5" y="5"/>
                  </a:cubicBezTo>
                  <a:cubicBezTo>
                    <a:pt x="6" y="6"/>
                    <a:pt x="6" y="6"/>
                    <a:pt x="6" y="6"/>
                  </a:cubicBezTo>
                  <a:cubicBezTo>
                    <a:pt x="5" y="6"/>
                    <a:pt x="5" y="6"/>
                    <a:pt x="5" y="6"/>
                  </a:cubicBezTo>
                  <a:cubicBezTo>
                    <a:pt x="4" y="6"/>
                    <a:pt x="4" y="6"/>
                    <a:pt x="4" y="6"/>
                  </a:cubicBezTo>
                  <a:cubicBezTo>
                    <a:pt x="3" y="6"/>
                    <a:pt x="3" y="6"/>
                    <a:pt x="2" y="6"/>
                  </a:cubicBezTo>
                  <a:cubicBezTo>
                    <a:pt x="2" y="6"/>
                    <a:pt x="2" y="6"/>
                    <a:pt x="1" y="6"/>
                  </a:cubicBezTo>
                  <a:cubicBezTo>
                    <a:pt x="1" y="6"/>
                    <a:pt x="1" y="5"/>
                    <a:pt x="1" y="5"/>
                  </a:cubicBezTo>
                  <a:cubicBezTo>
                    <a:pt x="0" y="5"/>
                    <a:pt x="0" y="4"/>
                    <a:pt x="0" y="4"/>
                  </a:cubicBezTo>
                  <a:cubicBezTo>
                    <a:pt x="0" y="3"/>
                    <a:pt x="0" y="3"/>
                    <a:pt x="0" y="3"/>
                  </a:cubicBezTo>
                  <a:cubicBezTo>
                    <a:pt x="0" y="2"/>
                    <a:pt x="0" y="2"/>
                    <a:pt x="1" y="2"/>
                  </a:cubicBezTo>
                  <a:cubicBezTo>
                    <a:pt x="1" y="1"/>
                    <a:pt x="1" y="1"/>
                    <a:pt x="1" y="1"/>
                  </a:cubicBezTo>
                  <a:cubicBezTo>
                    <a:pt x="2" y="1"/>
                    <a:pt x="2" y="0"/>
                    <a:pt x="2" y="0"/>
                  </a:cubicBezTo>
                  <a:cubicBezTo>
                    <a:pt x="3" y="0"/>
                    <a:pt x="3" y="0"/>
                    <a:pt x="3" y="0"/>
                  </a:cubicBezTo>
                  <a:cubicBezTo>
                    <a:pt x="4" y="0"/>
                    <a:pt x="4" y="1"/>
                    <a:pt x="4" y="1"/>
                  </a:cubicBezTo>
                  <a:cubicBezTo>
                    <a:pt x="5" y="1"/>
                    <a:pt x="5" y="1"/>
                    <a:pt x="5" y="2"/>
                  </a:cubicBezTo>
                  <a:cubicBezTo>
                    <a:pt x="5" y="2"/>
                    <a:pt x="5" y="2"/>
                    <a:pt x="5" y="3"/>
                  </a:cubicBezTo>
                  <a:close/>
                  <a:moveTo>
                    <a:pt x="4" y="3"/>
                  </a:moveTo>
                  <a:cubicBezTo>
                    <a:pt x="4" y="2"/>
                    <a:pt x="4" y="2"/>
                    <a:pt x="4" y="2"/>
                  </a:cubicBezTo>
                  <a:cubicBezTo>
                    <a:pt x="4" y="2"/>
                    <a:pt x="4" y="2"/>
                    <a:pt x="4" y="1"/>
                  </a:cubicBezTo>
                  <a:cubicBezTo>
                    <a:pt x="4" y="1"/>
                    <a:pt x="3" y="1"/>
                    <a:pt x="3" y="1"/>
                  </a:cubicBezTo>
                  <a:cubicBezTo>
                    <a:pt x="3" y="1"/>
                    <a:pt x="3" y="1"/>
                    <a:pt x="2" y="1"/>
                  </a:cubicBezTo>
                  <a:cubicBezTo>
                    <a:pt x="2" y="1"/>
                    <a:pt x="2" y="1"/>
                    <a:pt x="2" y="1"/>
                  </a:cubicBezTo>
                  <a:cubicBezTo>
                    <a:pt x="2" y="2"/>
                    <a:pt x="2" y="2"/>
                    <a:pt x="1" y="2"/>
                  </a:cubicBezTo>
                  <a:cubicBezTo>
                    <a:pt x="1" y="2"/>
                    <a:pt x="1" y="2"/>
                    <a:pt x="1" y="2"/>
                  </a:cubicBezTo>
                  <a:cubicBezTo>
                    <a:pt x="1" y="3"/>
                    <a:pt x="1" y="3"/>
                    <a:pt x="1"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5" name="Freeform 118"/>
            <p:cNvSpPr>
              <a:spLocks noEditPoints="1"/>
            </p:cNvSpPr>
            <p:nvPr/>
          </p:nvSpPr>
          <p:spPr bwMode="auto">
            <a:xfrm>
              <a:off x="2894" y="1534"/>
              <a:ext cx="15" cy="12"/>
            </a:xfrm>
            <a:custGeom>
              <a:avLst/>
              <a:gdLst>
                <a:gd name="T0" fmla="*/ 15 w 15"/>
                <a:gd name="T1" fmla="*/ 3 h 12"/>
                <a:gd name="T2" fmla="*/ 0 w 15"/>
                <a:gd name="T3" fmla="*/ 6 h 12"/>
                <a:gd name="T4" fmla="*/ 0 w 15"/>
                <a:gd name="T5" fmla="*/ 3 h 12"/>
                <a:gd name="T6" fmla="*/ 15 w 15"/>
                <a:gd name="T7" fmla="*/ 0 h 12"/>
                <a:gd name="T8" fmla="*/ 15 w 15"/>
                <a:gd name="T9" fmla="*/ 3 h 12"/>
                <a:gd name="T10" fmla="*/ 15 w 15"/>
                <a:gd name="T11" fmla="*/ 9 h 12"/>
                <a:gd name="T12" fmla="*/ 3 w 15"/>
                <a:gd name="T13" fmla="*/ 12 h 12"/>
                <a:gd name="T14" fmla="*/ 0 w 15"/>
                <a:gd name="T15" fmla="*/ 9 h 12"/>
                <a:gd name="T16" fmla="*/ 15 w 15"/>
                <a:gd name="T17" fmla="*/ 6 h 12"/>
                <a:gd name="T18" fmla="*/ 15 w 15"/>
                <a:gd name="T1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2">
                  <a:moveTo>
                    <a:pt x="15" y="3"/>
                  </a:moveTo>
                  <a:lnTo>
                    <a:pt x="0" y="6"/>
                  </a:lnTo>
                  <a:lnTo>
                    <a:pt x="0" y="3"/>
                  </a:lnTo>
                  <a:lnTo>
                    <a:pt x="15" y="0"/>
                  </a:lnTo>
                  <a:lnTo>
                    <a:pt x="15" y="3"/>
                  </a:lnTo>
                  <a:close/>
                  <a:moveTo>
                    <a:pt x="15" y="9"/>
                  </a:moveTo>
                  <a:lnTo>
                    <a:pt x="3" y="12"/>
                  </a:lnTo>
                  <a:lnTo>
                    <a:pt x="0" y="9"/>
                  </a:lnTo>
                  <a:lnTo>
                    <a:pt x="15" y="6"/>
                  </a:lnTo>
                  <a:lnTo>
                    <a:pt x="1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6" name="Freeform 119"/>
            <p:cNvSpPr>
              <a:spLocks noEditPoints="1"/>
            </p:cNvSpPr>
            <p:nvPr/>
          </p:nvSpPr>
          <p:spPr bwMode="auto">
            <a:xfrm>
              <a:off x="2339" y="1672"/>
              <a:ext cx="18" cy="18"/>
            </a:xfrm>
            <a:custGeom>
              <a:avLst/>
              <a:gdLst>
                <a:gd name="T0" fmla="*/ 5 w 6"/>
                <a:gd name="T1" fmla="*/ 6 h 6"/>
                <a:gd name="T2" fmla="*/ 5 w 6"/>
                <a:gd name="T3" fmla="*/ 5 h 6"/>
                <a:gd name="T4" fmla="*/ 4 w 6"/>
                <a:gd name="T5" fmla="*/ 6 h 6"/>
                <a:gd name="T6" fmla="*/ 3 w 6"/>
                <a:gd name="T7" fmla="*/ 6 h 6"/>
                <a:gd name="T8" fmla="*/ 2 w 6"/>
                <a:gd name="T9" fmla="*/ 6 h 6"/>
                <a:gd name="T10" fmla="*/ 1 w 6"/>
                <a:gd name="T11" fmla="*/ 6 h 6"/>
                <a:gd name="T12" fmla="*/ 1 w 6"/>
                <a:gd name="T13" fmla="*/ 6 h 6"/>
                <a:gd name="T14" fmla="*/ 1 w 6"/>
                <a:gd name="T15" fmla="*/ 5 h 6"/>
                <a:gd name="T16" fmla="*/ 1 w 6"/>
                <a:gd name="T17" fmla="*/ 4 h 6"/>
                <a:gd name="T18" fmla="*/ 3 w 6"/>
                <a:gd name="T19" fmla="*/ 3 h 6"/>
                <a:gd name="T20" fmla="*/ 4 w 6"/>
                <a:gd name="T21" fmla="*/ 3 h 6"/>
                <a:gd name="T22" fmla="*/ 4 w 6"/>
                <a:gd name="T23" fmla="*/ 2 h 6"/>
                <a:gd name="T24" fmla="*/ 3 w 6"/>
                <a:gd name="T25" fmla="*/ 1 h 6"/>
                <a:gd name="T26" fmla="*/ 2 w 6"/>
                <a:gd name="T27" fmla="*/ 1 h 6"/>
                <a:gd name="T28" fmla="*/ 1 w 6"/>
                <a:gd name="T29" fmla="*/ 1 h 6"/>
                <a:gd name="T30" fmla="*/ 1 w 6"/>
                <a:gd name="T31" fmla="*/ 2 h 6"/>
                <a:gd name="T32" fmla="*/ 0 w 6"/>
                <a:gd name="T33" fmla="*/ 1 h 6"/>
                <a:gd name="T34" fmla="*/ 1 w 6"/>
                <a:gd name="T35" fmla="*/ 1 h 6"/>
                <a:gd name="T36" fmla="*/ 1 w 6"/>
                <a:gd name="T37" fmla="*/ 1 h 6"/>
                <a:gd name="T38" fmla="*/ 2 w 6"/>
                <a:gd name="T39" fmla="*/ 0 h 6"/>
                <a:gd name="T40" fmla="*/ 2 w 6"/>
                <a:gd name="T41" fmla="*/ 0 h 6"/>
                <a:gd name="T42" fmla="*/ 3 w 6"/>
                <a:gd name="T43" fmla="*/ 0 h 6"/>
                <a:gd name="T44" fmla="*/ 4 w 6"/>
                <a:gd name="T45" fmla="*/ 0 h 6"/>
                <a:gd name="T46" fmla="*/ 5 w 6"/>
                <a:gd name="T47" fmla="*/ 1 h 6"/>
                <a:gd name="T48" fmla="*/ 5 w 6"/>
                <a:gd name="T49" fmla="*/ 2 h 6"/>
                <a:gd name="T50" fmla="*/ 6 w 6"/>
                <a:gd name="T51" fmla="*/ 6 h 6"/>
                <a:gd name="T52" fmla="*/ 5 w 6"/>
                <a:gd name="T53" fmla="*/ 6 h 6"/>
                <a:gd name="T54" fmla="*/ 4 w 6"/>
                <a:gd name="T55" fmla="*/ 3 h 6"/>
                <a:gd name="T56" fmla="*/ 3 w 6"/>
                <a:gd name="T57" fmla="*/ 3 h 6"/>
                <a:gd name="T58" fmla="*/ 2 w 6"/>
                <a:gd name="T59" fmla="*/ 4 h 6"/>
                <a:gd name="T60" fmla="*/ 2 w 6"/>
                <a:gd name="T61" fmla="*/ 4 h 6"/>
                <a:gd name="T62" fmla="*/ 2 w 6"/>
                <a:gd name="T63" fmla="*/ 4 h 6"/>
                <a:gd name="T64" fmla="*/ 2 w 6"/>
                <a:gd name="T65" fmla="*/ 5 h 6"/>
                <a:gd name="T66" fmla="*/ 2 w 6"/>
                <a:gd name="T67" fmla="*/ 5 h 6"/>
                <a:gd name="T68" fmla="*/ 2 w 6"/>
                <a:gd name="T69" fmla="*/ 5 h 6"/>
                <a:gd name="T70" fmla="*/ 2 w 6"/>
                <a:gd name="T71" fmla="*/ 5 h 6"/>
                <a:gd name="T72" fmla="*/ 3 w 6"/>
                <a:gd name="T73" fmla="*/ 5 h 6"/>
                <a:gd name="T74" fmla="*/ 4 w 6"/>
                <a:gd name="T75" fmla="*/ 5 h 6"/>
                <a:gd name="T76" fmla="*/ 4 w 6"/>
                <a:gd name="T77" fmla="*/ 4 h 6"/>
                <a:gd name="T78" fmla="*/ 4 w 6"/>
                <a:gd name="T7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 h="6">
                  <a:moveTo>
                    <a:pt x="5" y="6"/>
                  </a:moveTo>
                  <a:cubicBezTo>
                    <a:pt x="5" y="5"/>
                    <a:pt x="5" y="5"/>
                    <a:pt x="5" y="5"/>
                  </a:cubicBezTo>
                  <a:cubicBezTo>
                    <a:pt x="4" y="5"/>
                    <a:pt x="4" y="6"/>
                    <a:pt x="4" y="6"/>
                  </a:cubicBezTo>
                  <a:cubicBezTo>
                    <a:pt x="3" y="6"/>
                    <a:pt x="3" y="6"/>
                    <a:pt x="3" y="6"/>
                  </a:cubicBezTo>
                  <a:cubicBezTo>
                    <a:pt x="2" y="6"/>
                    <a:pt x="2" y="6"/>
                    <a:pt x="2" y="6"/>
                  </a:cubicBezTo>
                  <a:cubicBezTo>
                    <a:pt x="2" y="6"/>
                    <a:pt x="1" y="6"/>
                    <a:pt x="1" y="6"/>
                  </a:cubicBezTo>
                  <a:cubicBezTo>
                    <a:pt x="1" y="6"/>
                    <a:pt x="1" y="6"/>
                    <a:pt x="1" y="6"/>
                  </a:cubicBezTo>
                  <a:cubicBezTo>
                    <a:pt x="1" y="5"/>
                    <a:pt x="1" y="5"/>
                    <a:pt x="1" y="5"/>
                  </a:cubicBezTo>
                  <a:cubicBezTo>
                    <a:pt x="0" y="4"/>
                    <a:pt x="1" y="4"/>
                    <a:pt x="1" y="4"/>
                  </a:cubicBezTo>
                  <a:cubicBezTo>
                    <a:pt x="1" y="3"/>
                    <a:pt x="2" y="3"/>
                    <a:pt x="3" y="3"/>
                  </a:cubicBezTo>
                  <a:cubicBezTo>
                    <a:pt x="4" y="3"/>
                    <a:pt x="4" y="3"/>
                    <a:pt x="4" y="3"/>
                  </a:cubicBezTo>
                  <a:cubicBezTo>
                    <a:pt x="4" y="2"/>
                    <a:pt x="4" y="2"/>
                    <a:pt x="4" y="2"/>
                  </a:cubicBezTo>
                  <a:cubicBezTo>
                    <a:pt x="4" y="2"/>
                    <a:pt x="4" y="1"/>
                    <a:pt x="3" y="1"/>
                  </a:cubicBezTo>
                  <a:cubicBezTo>
                    <a:pt x="3" y="1"/>
                    <a:pt x="3" y="1"/>
                    <a:pt x="2" y="1"/>
                  </a:cubicBezTo>
                  <a:cubicBezTo>
                    <a:pt x="2" y="1"/>
                    <a:pt x="2" y="1"/>
                    <a:pt x="1" y="1"/>
                  </a:cubicBezTo>
                  <a:cubicBezTo>
                    <a:pt x="1" y="2"/>
                    <a:pt x="1" y="2"/>
                    <a:pt x="1" y="2"/>
                  </a:cubicBezTo>
                  <a:cubicBezTo>
                    <a:pt x="0" y="1"/>
                    <a:pt x="0" y="1"/>
                    <a:pt x="0" y="1"/>
                  </a:cubicBezTo>
                  <a:cubicBezTo>
                    <a:pt x="0" y="1"/>
                    <a:pt x="1" y="1"/>
                    <a:pt x="1" y="1"/>
                  </a:cubicBezTo>
                  <a:cubicBezTo>
                    <a:pt x="1" y="1"/>
                    <a:pt x="1" y="1"/>
                    <a:pt x="1" y="1"/>
                  </a:cubicBezTo>
                  <a:cubicBezTo>
                    <a:pt x="1" y="0"/>
                    <a:pt x="2" y="0"/>
                    <a:pt x="2" y="0"/>
                  </a:cubicBezTo>
                  <a:cubicBezTo>
                    <a:pt x="2" y="0"/>
                    <a:pt x="2" y="0"/>
                    <a:pt x="2" y="0"/>
                  </a:cubicBezTo>
                  <a:cubicBezTo>
                    <a:pt x="3" y="0"/>
                    <a:pt x="3" y="0"/>
                    <a:pt x="3" y="0"/>
                  </a:cubicBezTo>
                  <a:cubicBezTo>
                    <a:pt x="4" y="0"/>
                    <a:pt x="4" y="0"/>
                    <a:pt x="4" y="0"/>
                  </a:cubicBezTo>
                  <a:cubicBezTo>
                    <a:pt x="4" y="1"/>
                    <a:pt x="4" y="1"/>
                    <a:pt x="5" y="1"/>
                  </a:cubicBezTo>
                  <a:cubicBezTo>
                    <a:pt x="5" y="1"/>
                    <a:pt x="5" y="1"/>
                    <a:pt x="5" y="2"/>
                  </a:cubicBezTo>
                  <a:cubicBezTo>
                    <a:pt x="6" y="6"/>
                    <a:pt x="6" y="6"/>
                    <a:pt x="6" y="6"/>
                  </a:cubicBezTo>
                  <a:lnTo>
                    <a:pt x="5" y="6"/>
                  </a:lnTo>
                  <a:close/>
                  <a:moveTo>
                    <a:pt x="4" y="3"/>
                  </a:moveTo>
                  <a:cubicBezTo>
                    <a:pt x="3" y="3"/>
                    <a:pt x="3" y="3"/>
                    <a:pt x="3" y="3"/>
                  </a:cubicBezTo>
                  <a:cubicBezTo>
                    <a:pt x="3" y="4"/>
                    <a:pt x="2" y="4"/>
                    <a:pt x="2" y="4"/>
                  </a:cubicBezTo>
                  <a:cubicBezTo>
                    <a:pt x="2" y="4"/>
                    <a:pt x="2" y="4"/>
                    <a:pt x="2" y="4"/>
                  </a:cubicBezTo>
                  <a:cubicBezTo>
                    <a:pt x="2" y="4"/>
                    <a:pt x="2" y="4"/>
                    <a:pt x="2" y="4"/>
                  </a:cubicBezTo>
                  <a:cubicBezTo>
                    <a:pt x="2" y="4"/>
                    <a:pt x="2" y="5"/>
                    <a:pt x="2" y="5"/>
                  </a:cubicBezTo>
                  <a:cubicBezTo>
                    <a:pt x="2" y="5"/>
                    <a:pt x="2" y="5"/>
                    <a:pt x="2" y="5"/>
                  </a:cubicBezTo>
                  <a:cubicBezTo>
                    <a:pt x="2" y="5"/>
                    <a:pt x="2" y="5"/>
                    <a:pt x="2" y="5"/>
                  </a:cubicBezTo>
                  <a:cubicBezTo>
                    <a:pt x="2" y="5"/>
                    <a:pt x="2" y="5"/>
                    <a:pt x="2" y="5"/>
                  </a:cubicBezTo>
                  <a:cubicBezTo>
                    <a:pt x="2" y="6"/>
                    <a:pt x="3" y="6"/>
                    <a:pt x="3" y="5"/>
                  </a:cubicBezTo>
                  <a:cubicBezTo>
                    <a:pt x="3" y="5"/>
                    <a:pt x="3" y="5"/>
                    <a:pt x="4" y="5"/>
                  </a:cubicBezTo>
                  <a:cubicBezTo>
                    <a:pt x="4" y="5"/>
                    <a:pt x="4" y="5"/>
                    <a:pt x="4" y="4"/>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7" name="Freeform 120"/>
            <p:cNvSpPr>
              <a:spLocks/>
            </p:cNvSpPr>
            <p:nvPr/>
          </p:nvSpPr>
          <p:spPr bwMode="auto">
            <a:xfrm>
              <a:off x="2357" y="1669"/>
              <a:ext cx="18" cy="18"/>
            </a:xfrm>
            <a:custGeom>
              <a:avLst/>
              <a:gdLst>
                <a:gd name="T0" fmla="*/ 18 w 18"/>
                <a:gd name="T1" fmla="*/ 0 h 18"/>
                <a:gd name="T2" fmla="*/ 18 w 18"/>
                <a:gd name="T3" fmla="*/ 18 h 18"/>
                <a:gd name="T4" fmla="*/ 15 w 18"/>
                <a:gd name="T5" fmla="*/ 18 h 18"/>
                <a:gd name="T6" fmla="*/ 12 w 18"/>
                <a:gd name="T7" fmla="*/ 12 h 18"/>
                <a:gd name="T8" fmla="*/ 9 w 18"/>
                <a:gd name="T9" fmla="*/ 9 h 18"/>
                <a:gd name="T10" fmla="*/ 9 w 18"/>
                <a:gd name="T11" fmla="*/ 12 h 18"/>
                <a:gd name="T12" fmla="*/ 9 w 18"/>
                <a:gd name="T13" fmla="*/ 18 h 18"/>
                <a:gd name="T14" fmla="*/ 6 w 18"/>
                <a:gd name="T15" fmla="*/ 18 h 18"/>
                <a:gd name="T16" fmla="*/ 0 w 18"/>
                <a:gd name="T17" fmla="*/ 3 h 18"/>
                <a:gd name="T18" fmla="*/ 3 w 18"/>
                <a:gd name="T19" fmla="*/ 3 h 18"/>
                <a:gd name="T20" fmla="*/ 6 w 18"/>
                <a:gd name="T21" fmla="*/ 12 h 18"/>
                <a:gd name="T22" fmla="*/ 6 w 18"/>
                <a:gd name="T23" fmla="*/ 15 h 18"/>
                <a:gd name="T24" fmla="*/ 6 w 18"/>
                <a:gd name="T25" fmla="*/ 12 h 18"/>
                <a:gd name="T26" fmla="*/ 9 w 18"/>
                <a:gd name="T27" fmla="*/ 6 h 18"/>
                <a:gd name="T28" fmla="*/ 9 w 18"/>
                <a:gd name="T29" fmla="*/ 6 h 18"/>
                <a:gd name="T30" fmla="*/ 15 w 18"/>
                <a:gd name="T31" fmla="*/ 12 h 18"/>
                <a:gd name="T32" fmla="*/ 15 w 18"/>
                <a:gd name="T33" fmla="*/ 15 h 18"/>
                <a:gd name="T34" fmla="*/ 15 w 18"/>
                <a:gd name="T35" fmla="*/ 12 h 18"/>
                <a:gd name="T36" fmla="*/ 15 w 18"/>
                <a:gd name="T37" fmla="*/ 0 h 18"/>
                <a:gd name="T38" fmla="*/ 18 w 18"/>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18">
                  <a:moveTo>
                    <a:pt x="18" y="0"/>
                  </a:moveTo>
                  <a:lnTo>
                    <a:pt x="18" y="18"/>
                  </a:lnTo>
                  <a:lnTo>
                    <a:pt x="15" y="18"/>
                  </a:lnTo>
                  <a:lnTo>
                    <a:pt x="12" y="12"/>
                  </a:lnTo>
                  <a:lnTo>
                    <a:pt x="9" y="9"/>
                  </a:lnTo>
                  <a:lnTo>
                    <a:pt x="9" y="12"/>
                  </a:lnTo>
                  <a:lnTo>
                    <a:pt x="9" y="18"/>
                  </a:lnTo>
                  <a:lnTo>
                    <a:pt x="6" y="18"/>
                  </a:lnTo>
                  <a:lnTo>
                    <a:pt x="0" y="3"/>
                  </a:lnTo>
                  <a:lnTo>
                    <a:pt x="3" y="3"/>
                  </a:lnTo>
                  <a:lnTo>
                    <a:pt x="6" y="12"/>
                  </a:lnTo>
                  <a:lnTo>
                    <a:pt x="6" y="15"/>
                  </a:lnTo>
                  <a:lnTo>
                    <a:pt x="6" y="12"/>
                  </a:lnTo>
                  <a:lnTo>
                    <a:pt x="9" y="6"/>
                  </a:lnTo>
                  <a:lnTo>
                    <a:pt x="9" y="6"/>
                  </a:lnTo>
                  <a:lnTo>
                    <a:pt x="15" y="12"/>
                  </a:lnTo>
                  <a:lnTo>
                    <a:pt x="15" y="15"/>
                  </a:lnTo>
                  <a:lnTo>
                    <a:pt x="15" y="12"/>
                  </a:lnTo>
                  <a:lnTo>
                    <a:pt x="15" y="0"/>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8" name="Freeform 121"/>
            <p:cNvSpPr>
              <a:spLocks noEditPoints="1"/>
            </p:cNvSpPr>
            <p:nvPr/>
          </p:nvSpPr>
          <p:spPr bwMode="auto">
            <a:xfrm>
              <a:off x="2378" y="1666"/>
              <a:ext cx="17" cy="18"/>
            </a:xfrm>
            <a:custGeom>
              <a:avLst/>
              <a:gdLst>
                <a:gd name="T0" fmla="*/ 5 w 6"/>
                <a:gd name="T1" fmla="*/ 6 h 6"/>
                <a:gd name="T2" fmla="*/ 5 w 6"/>
                <a:gd name="T3" fmla="*/ 5 h 6"/>
                <a:gd name="T4" fmla="*/ 4 w 6"/>
                <a:gd name="T5" fmla="*/ 6 h 6"/>
                <a:gd name="T6" fmla="*/ 3 w 6"/>
                <a:gd name="T7" fmla="*/ 6 h 6"/>
                <a:gd name="T8" fmla="*/ 2 w 6"/>
                <a:gd name="T9" fmla="*/ 6 h 6"/>
                <a:gd name="T10" fmla="*/ 1 w 6"/>
                <a:gd name="T11" fmla="*/ 6 h 6"/>
                <a:gd name="T12" fmla="*/ 1 w 6"/>
                <a:gd name="T13" fmla="*/ 5 h 6"/>
                <a:gd name="T14" fmla="*/ 1 w 6"/>
                <a:gd name="T15" fmla="*/ 5 h 6"/>
                <a:gd name="T16" fmla="*/ 1 w 6"/>
                <a:gd name="T17" fmla="*/ 3 h 6"/>
                <a:gd name="T18" fmla="*/ 3 w 6"/>
                <a:gd name="T19" fmla="*/ 2 h 6"/>
                <a:gd name="T20" fmla="*/ 4 w 6"/>
                <a:gd name="T21" fmla="*/ 2 h 6"/>
                <a:gd name="T22" fmla="*/ 4 w 6"/>
                <a:gd name="T23" fmla="*/ 2 h 6"/>
                <a:gd name="T24" fmla="*/ 3 w 6"/>
                <a:gd name="T25" fmla="*/ 1 h 6"/>
                <a:gd name="T26" fmla="*/ 2 w 6"/>
                <a:gd name="T27" fmla="*/ 1 h 6"/>
                <a:gd name="T28" fmla="*/ 1 w 6"/>
                <a:gd name="T29" fmla="*/ 1 h 6"/>
                <a:gd name="T30" fmla="*/ 1 w 6"/>
                <a:gd name="T31" fmla="*/ 2 h 6"/>
                <a:gd name="T32" fmla="*/ 0 w 6"/>
                <a:gd name="T33" fmla="*/ 1 h 6"/>
                <a:gd name="T34" fmla="*/ 1 w 6"/>
                <a:gd name="T35" fmla="*/ 0 h 6"/>
                <a:gd name="T36" fmla="*/ 1 w 6"/>
                <a:gd name="T37" fmla="*/ 0 h 6"/>
                <a:gd name="T38" fmla="*/ 2 w 6"/>
                <a:gd name="T39" fmla="*/ 0 h 6"/>
                <a:gd name="T40" fmla="*/ 2 w 6"/>
                <a:gd name="T41" fmla="*/ 0 h 6"/>
                <a:gd name="T42" fmla="*/ 3 w 6"/>
                <a:gd name="T43" fmla="*/ 0 h 6"/>
                <a:gd name="T44" fmla="*/ 4 w 6"/>
                <a:gd name="T45" fmla="*/ 0 h 6"/>
                <a:gd name="T46" fmla="*/ 5 w 6"/>
                <a:gd name="T47" fmla="*/ 1 h 6"/>
                <a:gd name="T48" fmla="*/ 5 w 6"/>
                <a:gd name="T49" fmla="*/ 1 h 6"/>
                <a:gd name="T50" fmla="*/ 6 w 6"/>
                <a:gd name="T51" fmla="*/ 5 h 6"/>
                <a:gd name="T52" fmla="*/ 5 w 6"/>
                <a:gd name="T53" fmla="*/ 6 h 6"/>
                <a:gd name="T54" fmla="*/ 4 w 6"/>
                <a:gd name="T55" fmla="*/ 3 h 6"/>
                <a:gd name="T56" fmla="*/ 3 w 6"/>
                <a:gd name="T57" fmla="*/ 3 h 6"/>
                <a:gd name="T58" fmla="*/ 2 w 6"/>
                <a:gd name="T59" fmla="*/ 3 h 6"/>
                <a:gd name="T60" fmla="*/ 2 w 6"/>
                <a:gd name="T61" fmla="*/ 4 h 6"/>
                <a:gd name="T62" fmla="*/ 2 w 6"/>
                <a:gd name="T63" fmla="*/ 4 h 6"/>
                <a:gd name="T64" fmla="*/ 2 w 6"/>
                <a:gd name="T65" fmla="*/ 5 h 6"/>
                <a:gd name="T66" fmla="*/ 2 w 6"/>
                <a:gd name="T67" fmla="*/ 5 h 6"/>
                <a:gd name="T68" fmla="*/ 2 w 6"/>
                <a:gd name="T69" fmla="*/ 5 h 6"/>
                <a:gd name="T70" fmla="*/ 2 w 6"/>
                <a:gd name="T71" fmla="*/ 5 h 6"/>
                <a:gd name="T72" fmla="*/ 3 w 6"/>
                <a:gd name="T73" fmla="*/ 5 h 6"/>
                <a:gd name="T74" fmla="*/ 3 w 6"/>
                <a:gd name="T75" fmla="*/ 5 h 6"/>
                <a:gd name="T76" fmla="*/ 4 w 6"/>
                <a:gd name="T77" fmla="*/ 4 h 6"/>
                <a:gd name="T78" fmla="*/ 4 w 6"/>
                <a:gd name="T7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 h="6">
                  <a:moveTo>
                    <a:pt x="5" y="6"/>
                  </a:moveTo>
                  <a:cubicBezTo>
                    <a:pt x="5" y="5"/>
                    <a:pt x="5" y="5"/>
                    <a:pt x="5" y="5"/>
                  </a:cubicBezTo>
                  <a:cubicBezTo>
                    <a:pt x="4" y="5"/>
                    <a:pt x="4" y="5"/>
                    <a:pt x="4" y="6"/>
                  </a:cubicBezTo>
                  <a:cubicBezTo>
                    <a:pt x="3" y="6"/>
                    <a:pt x="3" y="6"/>
                    <a:pt x="3" y="6"/>
                  </a:cubicBezTo>
                  <a:cubicBezTo>
                    <a:pt x="2" y="6"/>
                    <a:pt x="2" y="6"/>
                    <a:pt x="2" y="6"/>
                  </a:cubicBezTo>
                  <a:cubicBezTo>
                    <a:pt x="2" y="6"/>
                    <a:pt x="1" y="6"/>
                    <a:pt x="1" y="6"/>
                  </a:cubicBezTo>
                  <a:cubicBezTo>
                    <a:pt x="1" y="6"/>
                    <a:pt x="1" y="6"/>
                    <a:pt x="1" y="5"/>
                  </a:cubicBezTo>
                  <a:cubicBezTo>
                    <a:pt x="1" y="5"/>
                    <a:pt x="1" y="5"/>
                    <a:pt x="1" y="5"/>
                  </a:cubicBezTo>
                  <a:cubicBezTo>
                    <a:pt x="0" y="4"/>
                    <a:pt x="1" y="4"/>
                    <a:pt x="1" y="3"/>
                  </a:cubicBezTo>
                  <a:cubicBezTo>
                    <a:pt x="1" y="3"/>
                    <a:pt x="2" y="3"/>
                    <a:pt x="3" y="2"/>
                  </a:cubicBezTo>
                  <a:cubicBezTo>
                    <a:pt x="4" y="2"/>
                    <a:pt x="4" y="2"/>
                    <a:pt x="4" y="2"/>
                  </a:cubicBezTo>
                  <a:cubicBezTo>
                    <a:pt x="4" y="2"/>
                    <a:pt x="4" y="2"/>
                    <a:pt x="4" y="2"/>
                  </a:cubicBezTo>
                  <a:cubicBezTo>
                    <a:pt x="4" y="1"/>
                    <a:pt x="4" y="1"/>
                    <a:pt x="3" y="1"/>
                  </a:cubicBezTo>
                  <a:cubicBezTo>
                    <a:pt x="3" y="1"/>
                    <a:pt x="3" y="1"/>
                    <a:pt x="2" y="1"/>
                  </a:cubicBezTo>
                  <a:cubicBezTo>
                    <a:pt x="2" y="1"/>
                    <a:pt x="2" y="1"/>
                    <a:pt x="1" y="1"/>
                  </a:cubicBezTo>
                  <a:cubicBezTo>
                    <a:pt x="1" y="1"/>
                    <a:pt x="1" y="1"/>
                    <a:pt x="1" y="2"/>
                  </a:cubicBezTo>
                  <a:cubicBezTo>
                    <a:pt x="0" y="1"/>
                    <a:pt x="0" y="1"/>
                    <a:pt x="0" y="1"/>
                  </a:cubicBezTo>
                  <a:cubicBezTo>
                    <a:pt x="0" y="1"/>
                    <a:pt x="1" y="1"/>
                    <a:pt x="1" y="0"/>
                  </a:cubicBezTo>
                  <a:cubicBezTo>
                    <a:pt x="1" y="0"/>
                    <a:pt x="1" y="0"/>
                    <a:pt x="1" y="0"/>
                  </a:cubicBezTo>
                  <a:cubicBezTo>
                    <a:pt x="1" y="0"/>
                    <a:pt x="2" y="0"/>
                    <a:pt x="2" y="0"/>
                  </a:cubicBezTo>
                  <a:cubicBezTo>
                    <a:pt x="2" y="0"/>
                    <a:pt x="2" y="0"/>
                    <a:pt x="2" y="0"/>
                  </a:cubicBezTo>
                  <a:cubicBezTo>
                    <a:pt x="3" y="0"/>
                    <a:pt x="3" y="0"/>
                    <a:pt x="3" y="0"/>
                  </a:cubicBezTo>
                  <a:cubicBezTo>
                    <a:pt x="4" y="0"/>
                    <a:pt x="4" y="0"/>
                    <a:pt x="4" y="0"/>
                  </a:cubicBezTo>
                  <a:cubicBezTo>
                    <a:pt x="4" y="0"/>
                    <a:pt x="4" y="0"/>
                    <a:pt x="5" y="1"/>
                  </a:cubicBezTo>
                  <a:cubicBezTo>
                    <a:pt x="5" y="1"/>
                    <a:pt x="5" y="1"/>
                    <a:pt x="5" y="1"/>
                  </a:cubicBezTo>
                  <a:cubicBezTo>
                    <a:pt x="6" y="5"/>
                    <a:pt x="6" y="5"/>
                    <a:pt x="6" y="5"/>
                  </a:cubicBezTo>
                  <a:lnTo>
                    <a:pt x="5" y="6"/>
                  </a:lnTo>
                  <a:close/>
                  <a:moveTo>
                    <a:pt x="4" y="3"/>
                  </a:moveTo>
                  <a:cubicBezTo>
                    <a:pt x="3" y="3"/>
                    <a:pt x="3" y="3"/>
                    <a:pt x="3" y="3"/>
                  </a:cubicBezTo>
                  <a:cubicBezTo>
                    <a:pt x="3" y="3"/>
                    <a:pt x="2" y="3"/>
                    <a:pt x="2" y="3"/>
                  </a:cubicBezTo>
                  <a:cubicBezTo>
                    <a:pt x="2" y="3"/>
                    <a:pt x="2" y="4"/>
                    <a:pt x="2" y="4"/>
                  </a:cubicBezTo>
                  <a:cubicBezTo>
                    <a:pt x="2" y="4"/>
                    <a:pt x="2" y="4"/>
                    <a:pt x="2" y="4"/>
                  </a:cubicBezTo>
                  <a:cubicBezTo>
                    <a:pt x="2" y="4"/>
                    <a:pt x="2" y="4"/>
                    <a:pt x="2" y="5"/>
                  </a:cubicBezTo>
                  <a:cubicBezTo>
                    <a:pt x="2" y="5"/>
                    <a:pt x="2" y="5"/>
                    <a:pt x="2" y="5"/>
                  </a:cubicBezTo>
                  <a:cubicBezTo>
                    <a:pt x="2" y="5"/>
                    <a:pt x="2" y="5"/>
                    <a:pt x="2" y="5"/>
                  </a:cubicBezTo>
                  <a:cubicBezTo>
                    <a:pt x="2" y="5"/>
                    <a:pt x="2" y="5"/>
                    <a:pt x="2" y="5"/>
                  </a:cubicBezTo>
                  <a:cubicBezTo>
                    <a:pt x="2" y="5"/>
                    <a:pt x="3" y="5"/>
                    <a:pt x="3" y="5"/>
                  </a:cubicBezTo>
                  <a:cubicBezTo>
                    <a:pt x="3" y="5"/>
                    <a:pt x="3" y="5"/>
                    <a:pt x="3" y="5"/>
                  </a:cubicBezTo>
                  <a:cubicBezTo>
                    <a:pt x="4" y="5"/>
                    <a:pt x="4" y="4"/>
                    <a:pt x="4" y="4"/>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39" name="Freeform 122"/>
            <p:cNvSpPr>
              <a:spLocks noEditPoints="1"/>
            </p:cNvSpPr>
            <p:nvPr/>
          </p:nvSpPr>
          <p:spPr bwMode="auto">
            <a:xfrm>
              <a:off x="2398" y="1654"/>
              <a:ext cx="15" cy="27"/>
            </a:xfrm>
            <a:custGeom>
              <a:avLst/>
              <a:gdLst>
                <a:gd name="T0" fmla="*/ 2 w 5"/>
                <a:gd name="T1" fmla="*/ 4 h 9"/>
                <a:gd name="T2" fmla="*/ 0 w 5"/>
                <a:gd name="T3" fmla="*/ 4 h 9"/>
                <a:gd name="T4" fmla="*/ 0 w 5"/>
                <a:gd name="T5" fmla="*/ 3 h 9"/>
                <a:gd name="T6" fmla="*/ 2 w 5"/>
                <a:gd name="T7" fmla="*/ 3 h 9"/>
                <a:gd name="T8" fmla="*/ 3 w 5"/>
                <a:gd name="T9" fmla="*/ 8 h 9"/>
                <a:gd name="T10" fmla="*/ 5 w 5"/>
                <a:gd name="T11" fmla="*/ 7 h 9"/>
                <a:gd name="T12" fmla="*/ 5 w 5"/>
                <a:gd name="T13" fmla="*/ 8 h 9"/>
                <a:gd name="T14" fmla="*/ 1 w 5"/>
                <a:gd name="T15" fmla="*/ 9 h 9"/>
                <a:gd name="T16" fmla="*/ 0 w 5"/>
                <a:gd name="T17" fmla="*/ 8 h 9"/>
                <a:gd name="T18" fmla="*/ 2 w 5"/>
                <a:gd name="T19" fmla="*/ 8 h 9"/>
                <a:gd name="T20" fmla="*/ 2 w 5"/>
                <a:gd name="T21" fmla="*/ 4 h 9"/>
                <a:gd name="T22" fmla="*/ 1 w 5"/>
                <a:gd name="T23" fmla="*/ 0 h 9"/>
                <a:gd name="T24" fmla="*/ 2 w 5"/>
                <a:gd name="T25" fmla="*/ 1 h 9"/>
                <a:gd name="T26" fmla="*/ 2 w 5"/>
                <a:gd name="T27" fmla="*/ 1 h 9"/>
                <a:gd name="T28" fmla="*/ 2 w 5"/>
                <a:gd name="T29" fmla="*/ 1 h 9"/>
                <a:gd name="T30" fmla="*/ 2 w 5"/>
                <a:gd name="T31" fmla="*/ 1 h 9"/>
                <a:gd name="T32" fmla="*/ 2 w 5"/>
                <a:gd name="T33" fmla="*/ 1 h 9"/>
                <a:gd name="T34" fmla="*/ 2 w 5"/>
                <a:gd name="T35" fmla="*/ 2 h 9"/>
                <a:gd name="T36" fmla="*/ 2 w 5"/>
                <a:gd name="T37" fmla="*/ 2 h 9"/>
                <a:gd name="T38" fmla="*/ 2 w 5"/>
                <a:gd name="T39" fmla="*/ 2 h 9"/>
                <a:gd name="T40" fmla="*/ 1 w 5"/>
                <a:gd name="T41" fmla="*/ 2 h 9"/>
                <a:gd name="T42" fmla="*/ 1 w 5"/>
                <a:gd name="T43" fmla="*/ 2 h 9"/>
                <a:gd name="T44" fmla="*/ 1 w 5"/>
                <a:gd name="T45" fmla="*/ 2 h 9"/>
                <a:gd name="T46" fmla="*/ 1 w 5"/>
                <a:gd name="T47" fmla="*/ 1 h 9"/>
                <a:gd name="T48" fmla="*/ 1 w 5"/>
                <a:gd name="T49" fmla="*/ 1 h 9"/>
                <a:gd name="T50" fmla="*/ 1 w 5"/>
                <a:gd name="T51" fmla="*/ 1 h 9"/>
                <a:gd name="T52" fmla="*/ 1 w 5"/>
                <a:gd name="T53" fmla="*/ 1 h 9"/>
                <a:gd name="T54" fmla="*/ 1 w 5"/>
                <a:gd name="T5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 h="9">
                  <a:moveTo>
                    <a:pt x="2" y="4"/>
                  </a:moveTo>
                  <a:cubicBezTo>
                    <a:pt x="0" y="4"/>
                    <a:pt x="0" y="4"/>
                    <a:pt x="0" y="4"/>
                  </a:cubicBezTo>
                  <a:cubicBezTo>
                    <a:pt x="0" y="3"/>
                    <a:pt x="0" y="3"/>
                    <a:pt x="0" y="3"/>
                  </a:cubicBezTo>
                  <a:cubicBezTo>
                    <a:pt x="2" y="3"/>
                    <a:pt x="2" y="3"/>
                    <a:pt x="2" y="3"/>
                  </a:cubicBezTo>
                  <a:cubicBezTo>
                    <a:pt x="3" y="8"/>
                    <a:pt x="3" y="8"/>
                    <a:pt x="3" y="8"/>
                  </a:cubicBezTo>
                  <a:cubicBezTo>
                    <a:pt x="5" y="7"/>
                    <a:pt x="5" y="7"/>
                    <a:pt x="5" y="7"/>
                  </a:cubicBezTo>
                  <a:cubicBezTo>
                    <a:pt x="5" y="8"/>
                    <a:pt x="5" y="8"/>
                    <a:pt x="5" y="8"/>
                  </a:cubicBezTo>
                  <a:cubicBezTo>
                    <a:pt x="1" y="9"/>
                    <a:pt x="1" y="9"/>
                    <a:pt x="1" y="9"/>
                  </a:cubicBezTo>
                  <a:cubicBezTo>
                    <a:pt x="0" y="8"/>
                    <a:pt x="0" y="8"/>
                    <a:pt x="0" y="8"/>
                  </a:cubicBezTo>
                  <a:cubicBezTo>
                    <a:pt x="2" y="8"/>
                    <a:pt x="2" y="8"/>
                    <a:pt x="2" y="8"/>
                  </a:cubicBezTo>
                  <a:lnTo>
                    <a:pt x="2" y="4"/>
                  </a:lnTo>
                  <a:close/>
                  <a:moveTo>
                    <a:pt x="1" y="0"/>
                  </a:moveTo>
                  <a:cubicBezTo>
                    <a:pt x="1" y="0"/>
                    <a:pt x="2" y="0"/>
                    <a:pt x="2" y="1"/>
                  </a:cubicBezTo>
                  <a:cubicBezTo>
                    <a:pt x="2" y="1"/>
                    <a:pt x="2" y="1"/>
                    <a:pt x="2" y="1"/>
                  </a:cubicBezTo>
                  <a:cubicBezTo>
                    <a:pt x="2" y="1"/>
                    <a:pt x="2" y="1"/>
                    <a:pt x="2" y="1"/>
                  </a:cubicBezTo>
                  <a:cubicBezTo>
                    <a:pt x="2" y="1"/>
                    <a:pt x="2" y="1"/>
                    <a:pt x="2" y="1"/>
                  </a:cubicBezTo>
                  <a:cubicBezTo>
                    <a:pt x="2" y="1"/>
                    <a:pt x="2" y="1"/>
                    <a:pt x="2" y="1"/>
                  </a:cubicBezTo>
                  <a:cubicBezTo>
                    <a:pt x="2" y="2"/>
                    <a:pt x="2" y="2"/>
                    <a:pt x="2" y="2"/>
                  </a:cubicBezTo>
                  <a:cubicBezTo>
                    <a:pt x="2" y="2"/>
                    <a:pt x="2" y="2"/>
                    <a:pt x="2" y="2"/>
                  </a:cubicBezTo>
                  <a:cubicBezTo>
                    <a:pt x="2" y="2"/>
                    <a:pt x="2" y="2"/>
                    <a:pt x="2" y="2"/>
                  </a:cubicBezTo>
                  <a:cubicBezTo>
                    <a:pt x="2" y="2"/>
                    <a:pt x="1" y="2"/>
                    <a:pt x="1" y="2"/>
                  </a:cubicBezTo>
                  <a:cubicBezTo>
                    <a:pt x="1" y="2"/>
                    <a:pt x="1" y="2"/>
                    <a:pt x="1" y="2"/>
                  </a:cubicBezTo>
                  <a:cubicBezTo>
                    <a:pt x="1" y="2"/>
                    <a:pt x="1" y="2"/>
                    <a:pt x="1" y="2"/>
                  </a:cubicBezTo>
                  <a:cubicBezTo>
                    <a:pt x="1" y="2"/>
                    <a:pt x="1" y="2"/>
                    <a:pt x="1" y="1"/>
                  </a:cubicBezTo>
                  <a:cubicBezTo>
                    <a:pt x="1" y="1"/>
                    <a:pt x="1" y="1"/>
                    <a:pt x="1" y="1"/>
                  </a:cubicBezTo>
                  <a:cubicBezTo>
                    <a:pt x="1" y="1"/>
                    <a:pt x="1" y="1"/>
                    <a:pt x="1" y="1"/>
                  </a:cubicBezTo>
                  <a:cubicBezTo>
                    <a:pt x="1" y="1"/>
                    <a:pt x="1" y="1"/>
                    <a:pt x="1" y="1"/>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0" name="Freeform 123"/>
            <p:cNvSpPr>
              <a:spLocks/>
            </p:cNvSpPr>
            <p:nvPr/>
          </p:nvSpPr>
          <p:spPr bwMode="auto">
            <a:xfrm>
              <a:off x="2413" y="1654"/>
              <a:ext cx="21" cy="24"/>
            </a:xfrm>
            <a:custGeom>
              <a:avLst/>
              <a:gdLst>
                <a:gd name="T0" fmla="*/ 7 w 7"/>
                <a:gd name="T1" fmla="*/ 7 h 8"/>
                <a:gd name="T2" fmla="*/ 6 w 7"/>
                <a:gd name="T3" fmla="*/ 7 h 8"/>
                <a:gd name="T4" fmla="*/ 5 w 7"/>
                <a:gd name="T5" fmla="*/ 8 h 8"/>
                <a:gd name="T6" fmla="*/ 4 w 7"/>
                <a:gd name="T7" fmla="*/ 7 h 8"/>
                <a:gd name="T8" fmla="*/ 3 w 7"/>
                <a:gd name="T9" fmla="*/ 6 h 8"/>
                <a:gd name="T10" fmla="*/ 2 w 7"/>
                <a:gd name="T11" fmla="*/ 3 h 8"/>
                <a:gd name="T12" fmla="*/ 1 w 7"/>
                <a:gd name="T13" fmla="*/ 3 h 8"/>
                <a:gd name="T14" fmla="*/ 0 w 7"/>
                <a:gd name="T15" fmla="*/ 2 h 8"/>
                <a:gd name="T16" fmla="*/ 2 w 7"/>
                <a:gd name="T17" fmla="*/ 2 h 8"/>
                <a:gd name="T18" fmla="*/ 2 w 7"/>
                <a:gd name="T19" fmla="*/ 0 h 8"/>
                <a:gd name="T20" fmla="*/ 3 w 7"/>
                <a:gd name="T21" fmla="*/ 0 h 8"/>
                <a:gd name="T22" fmla="*/ 3 w 7"/>
                <a:gd name="T23" fmla="*/ 2 h 8"/>
                <a:gd name="T24" fmla="*/ 6 w 7"/>
                <a:gd name="T25" fmla="*/ 1 h 8"/>
                <a:gd name="T26" fmla="*/ 6 w 7"/>
                <a:gd name="T27" fmla="*/ 2 h 8"/>
                <a:gd name="T28" fmla="*/ 3 w 7"/>
                <a:gd name="T29" fmla="*/ 3 h 8"/>
                <a:gd name="T30" fmla="*/ 4 w 7"/>
                <a:gd name="T31" fmla="*/ 6 h 8"/>
                <a:gd name="T32" fmla="*/ 4 w 7"/>
                <a:gd name="T33" fmla="*/ 6 h 8"/>
                <a:gd name="T34" fmla="*/ 5 w 7"/>
                <a:gd name="T35" fmla="*/ 7 h 8"/>
                <a:gd name="T36" fmla="*/ 6 w 7"/>
                <a:gd name="T37" fmla="*/ 6 h 8"/>
                <a:gd name="T38" fmla="*/ 6 w 7"/>
                <a:gd name="T39" fmla="*/ 6 h 8"/>
                <a:gd name="T40" fmla="*/ 7 w 7"/>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8">
                  <a:moveTo>
                    <a:pt x="7" y="7"/>
                  </a:moveTo>
                  <a:cubicBezTo>
                    <a:pt x="6" y="7"/>
                    <a:pt x="6" y="7"/>
                    <a:pt x="6" y="7"/>
                  </a:cubicBezTo>
                  <a:cubicBezTo>
                    <a:pt x="6" y="7"/>
                    <a:pt x="5" y="7"/>
                    <a:pt x="5" y="8"/>
                  </a:cubicBezTo>
                  <a:cubicBezTo>
                    <a:pt x="5" y="8"/>
                    <a:pt x="4" y="8"/>
                    <a:pt x="4" y="7"/>
                  </a:cubicBezTo>
                  <a:cubicBezTo>
                    <a:pt x="3" y="7"/>
                    <a:pt x="3" y="7"/>
                    <a:pt x="3" y="6"/>
                  </a:cubicBezTo>
                  <a:cubicBezTo>
                    <a:pt x="2" y="3"/>
                    <a:pt x="2" y="3"/>
                    <a:pt x="2" y="3"/>
                  </a:cubicBezTo>
                  <a:cubicBezTo>
                    <a:pt x="1" y="3"/>
                    <a:pt x="1" y="3"/>
                    <a:pt x="1" y="3"/>
                  </a:cubicBezTo>
                  <a:cubicBezTo>
                    <a:pt x="0" y="2"/>
                    <a:pt x="0" y="2"/>
                    <a:pt x="0" y="2"/>
                  </a:cubicBezTo>
                  <a:cubicBezTo>
                    <a:pt x="2" y="2"/>
                    <a:pt x="2" y="2"/>
                    <a:pt x="2" y="2"/>
                  </a:cubicBezTo>
                  <a:cubicBezTo>
                    <a:pt x="2" y="0"/>
                    <a:pt x="2" y="0"/>
                    <a:pt x="2" y="0"/>
                  </a:cubicBezTo>
                  <a:cubicBezTo>
                    <a:pt x="3" y="0"/>
                    <a:pt x="3" y="0"/>
                    <a:pt x="3" y="0"/>
                  </a:cubicBezTo>
                  <a:cubicBezTo>
                    <a:pt x="3" y="2"/>
                    <a:pt x="3" y="2"/>
                    <a:pt x="3" y="2"/>
                  </a:cubicBezTo>
                  <a:cubicBezTo>
                    <a:pt x="6" y="1"/>
                    <a:pt x="6" y="1"/>
                    <a:pt x="6" y="1"/>
                  </a:cubicBezTo>
                  <a:cubicBezTo>
                    <a:pt x="6" y="2"/>
                    <a:pt x="6" y="2"/>
                    <a:pt x="6" y="2"/>
                  </a:cubicBezTo>
                  <a:cubicBezTo>
                    <a:pt x="3" y="3"/>
                    <a:pt x="3" y="3"/>
                    <a:pt x="3" y="3"/>
                  </a:cubicBezTo>
                  <a:cubicBezTo>
                    <a:pt x="4" y="6"/>
                    <a:pt x="4" y="6"/>
                    <a:pt x="4" y="6"/>
                  </a:cubicBezTo>
                  <a:cubicBezTo>
                    <a:pt x="4" y="6"/>
                    <a:pt x="4" y="6"/>
                    <a:pt x="4" y="6"/>
                  </a:cubicBezTo>
                  <a:cubicBezTo>
                    <a:pt x="4" y="7"/>
                    <a:pt x="5" y="7"/>
                    <a:pt x="5" y="7"/>
                  </a:cubicBezTo>
                  <a:cubicBezTo>
                    <a:pt x="5" y="7"/>
                    <a:pt x="6" y="7"/>
                    <a:pt x="6" y="6"/>
                  </a:cubicBezTo>
                  <a:cubicBezTo>
                    <a:pt x="6" y="6"/>
                    <a:pt x="6" y="6"/>
                    <a:pt x="6" y="6"/>
                  </a:cubicBez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1" name="Freeform 124"/>
            <p:cNvSpPr>
              <a:spLocks/>
            </p:cNvSpPr>
            <p:nvPr/>
          </p:nvSpPr>
          <p:spPr bwMode="auto">
            <a:xfrm>
              <a:off x="2455" y="1651"/>
              <a:ext cx="15" cy="18"/>
            </a:xfrm>
            <a:custGeom>
              <a:avLst/>
              <a:gdLst>
                <a:gd name="T0" fmla="*/ 5 w 5"/>
                <a:gd name="T1" fmla="*/ 6 h 6"/>
                <a:gd name="T2" fmla="*/ 5 w 5"/>
                <a:gd name="T3" fmla="*/ 6 h 6"/>
                <a:gd name="T4" fmla="*/ 4 w 5"/>
                <a:gd name="T5" fmla="*/ 6 h 6"/>
                <a:gd name="T6" fmla="*/ 2 w 5"/>
                <a:gd name="T7" fmla="*/ 6 h 6"/>
                <a:gd name="T8" fmla="*/ 0 w 5"/>
                <a:gd name="T9" fmla="*/ 4 h 6"/>
                <a:gd name="T10" fmla="*/ 0 w 5"/>
                <a:gd name="T11" fmla="*/ 3 h 6"/>
                <a:gd name="T12" fmla="*/ 1 w 5"/>
                <a:gd name="T13" fmla="*/ 2 h 6"/>
                <a:gd name="T14" fmla="*/ 2 w 5"/>
                <a:gd name="T15" fmla="*/ 1 h 6"/>
                <a:gd name="T16" fmla="*/ 3 w 5"/>
                <a:gd name="T17" fmla="*/ 0 h 6"/>
                <a:gd name="T18" fmla="*/ 4 w 5"/>
                <a:gd name="T19" fmla="*/ 0 h 6"/>
                <a:gd name="T20" fmla="*/ 5 w 5"/>
                <a:gd name="T21" fmla="*/ 0 h 6"/>
                <a:gd name="T22" fmla="*/ 5 w 5"/>
                <a:gd name="T23" fmla="*/ 1 h 6"/>
                <a:gd name="T24" fmla="*/ 4 w 5"/>
                <a:gd name="T25" fmla="*/ 1 h 6"/>
                <a:gd name="T26" fmla="*/ 3 w 5"/>
                <a:gd name="T27" fmla="*/ 1 h 6"/>
                <a:gd name="T28" fmla="*/ 2 w 5"/>
                <a:gd name="T29" fmla="*/ 1 h 6"/>
                <a:gd name="T30" fmla="*/ 2 w 5"/>
                <a:gd name="T31" fmla="*/ 2 h 6"/>
                <a:gd name="T32" fmla="*/ 2 w 5"/>
                <a:gd name="T33" fmla="*/ 3 h 6"/>
                <a:gd name="T34" fmla="*/ 2 w 5"/>
                <a:gd name="T35" fmla="*/ 4 h 6"/>
                <a:gd name="T36" fmla="*/ 2 w 5"/>
                <a:gd name="T37" fmla="*/ 5 h 6"/>
                <a:gd name="T38" fmla="*/ 4 w 5"/>
                <a:gd name="T39" fmla="*/ 5 h 6"/>
                <a:gd name="T40" fmla="*/ 5 w 5"/>
                <a:gd name="T41" fmla="*/ 5 h 6"/>
                <a:gd name="T42" fmla="*/ 5 w 5"/>
                <a:gd name="T43" fmla="*/ 5 h 6"/>
                <a:gd name="T44" fmla="*/ 5 w 5"/>
                <a:gd name="T4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6">
                  <a:moveTo>
                    <a:pt x="5" y="6"/>
                  </a:moveTo>
                  <a:cubicBezTo>
                    <a:pt x="5" y="6"/>
                    <a:pt x="5" y="6"/>
                    <a:pt x="5" y="6"/>
                  </a:cubicBezTo>
                  <a:cubicBezTo>
                    <a:pt x="4" y="6"/>
                    <a:pt x="4" y="6"/>
                    <a:pt x="4" y="6"/>
                  </a:cubicBezTo>
                  <a:cubicBezTo>
                    <a:pt x="3" y="6"/>
                    <a:pt x="2" y="6"/>
                    <a:pt x="2" y="6"/>
                  </a:cubicBezTo>
                  <a:cubicBezTo>
                    <a:pt x="1" y="6"/>
                    <a:pt x="1" y="5"/>
                    <a:pt x="0" y="4"/>
                  </a:cubicBezTo>
                  <a:cubicBezTo>
                    <a:pt x="0" y="3"/>
                    <a:pt x="0" y="3"/>
                    <a:pt x="0" y="3"/>
                  </a:cubicBezTo>
                  <a:cubicBezTo>
                    <a:pt x="1" y="2"/>
                    <a:pt x="1" y="2"/>
                    <a:pt x="1" y="2"/>
                  </a:cubicBezTo>
                  <a:cubicBezTo>
                    <a:pt x="1" y="1"/>
                    <a:pt x="1" y="1"/>
                    <a:pt x="2" y="1"/>
                  </a:cubicBezTo>
                  <a:cubicBezTo>
                    <a:pt x="2" y="1"/>
                    <a:pt x="2" y="0"/>
                    <a:pt x="3" y="0"/>
                  </a:cubicBezTo>
                  <a:cubicBezTo>
                    <a:pt x="3" y="0"/>
                    <a:pt x="3" y="0"/>
                    <a:pt x="4" y="0"/>
                  </a:cubicBezTo>
                  <a:cubicBezTo>
                    <a:pt x="4" y="0"/>
                    <a:pt x="4" y="0"/>
                    <a:pt x="5" y="0"/>
                  </a:cubicBezTo>
                  <a:cubicBezTo>
                    <a:pt x="5" y="1"/>
                    <a:pt x="5" y="1"/>
                    <a:pt x="5" y="1"/>
                  </a:cubicBezTo>
                  <a:cubicBezTo>
                    <a:pt x="4" y="1"/>
                    <a:pt x="4" y="1"/>
                    <a:pt x="4" y="1"/>
                  </a:cubicBezTo>
                  <a:cubicBezTo>
                    <a:pt x="4" y="1"/>
                    <a:pt x="3" y="1"/>
                    <a:pt x="3" y="1"/>
                  </a:cubicBezTo>
                  <a:cubicBezTo>
                    <a:pt x="3" y="1"/>
                    <a:pt x="3" y="1"/>
                    <a:pt x="2" y="1"/>
                  </a:cubicBezTo>
                  <a:cubicBezTo>
                    <a:pt x="2" y="2"/>
                    <a:pt x="2" y="2"/>
                    <a:pt x="2" y="2"/>
                  </a:cubicBezTo>
                  <a:cubicBezTo>
                    <a:pt x="2" y="2"/>
                    <a:pt x="2" y="2"/>
                    <a:pt x="2" y="3"/>
                  </a:cubicBezTo>
                  <a:cubicBezTo>
                    <a:pt x="1" y="3"/>
                    <a:pt x="1" y="3"/>
                    <a:pt x="2" y="4"/>
                  </a:cubicBezTo>
                  <a:cubicBezTo>
                    <a:pt x="2" y="4"/>
                    <a:pt x="2" y="5"/>
                    <a:pt x="2" y="5"/>
                  </a:cubicBezTo>
                  <a:cubicBezTo>
                    <a:pt x="3" y="5"/>
                    <a:pt x="3" y="6"/>
                    <a:pt x="4" y="5"/>
                  </a:cubicBezTo>
                  <a:cubicBezTo>
                    <a:pt x="4" y="5"/>
                    <a:pt x="4" y="5"/>
                    <a:pt x="5" y="5"/>
                  </a:cubicBezTo>
                  <a:cubicBezTo>
                    <a:pt x="5" y="5"/>
                    <a:pt x="5" y="5"/>
                    <a:pt x="5" y="5"/>
                  </a:cubicBez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2" name="Freeform 125"/>
            <p:cNvSpPr>
              <a:spLocks/>
            </p:cNvSpPr>
            <p:nvPr/>
          </p:nvSpPr>
          <p:spPr bwMode="auto">
            <a:xfrm>
              <a:off x="2473" y="1642"/>
              <a:ext cx="18" cy="27"/>
            </a:xfrm>
            <a:custGeom>
              <a:avLst/>
              <a:gdLst>
                <a:gd name="T0" fmla="*/ 6 w 18"/>
                <a:gd name="T1" fmla="*/ 3 h 27"/>
                <a:gd name="T2" fmla="*/ 0 w 18"/>
                <a:gd name="T3" fmla="*/ 3 h 27"/>
                <a:gd name="T4" fmla="*/ 0 w 18"/>
                <a:gd name="T5" fmla="*/ 0 h 27"/>
                <a:gd name="T6" fmla="*/ 9 w 18"/>
                <a:gd name="T7" fmla="*/ 0 h 27"/>
                <a:gd name="T8" fmla="*/ 12 w 18"/>
                <a:gd name="T9" fmla="*/ 21 h 27"/>
                <a:gd name="T10" fmla="*/ 18 w 18"/>
                <a:gd name="T11" fmla="*/ 21 h 27"/>
                <a:gd name="T12" fmla="*/ 18 w 18"/>
                <a:gd name="T13" fmla="*/ 24 h 27"/>
                <a:gd name="T14" fmla="*/ 6 w 18"/>
                <a:gd name="T15" fmla="*/ 27 h 27"/>
                <a:gd name="T16" fmla="*/ 3 w 18"/>
                <a:gd name="T17" fmla="*/ 24 h 27"/>
                <a:gd name="T18" fmla="*/ 9 w 18"/>
                <a:gd name="T19" fmla="*/ 21 h 27"/>
                <a:gd name="T20" fmla="*/ 6 w 18"/>
                <a:gd name="T21"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7">
                  <a:moveTo>
                    <a:pt x="6" y="3"/>
                  </a:moveTo>
                  <a:lnTo>
                    <a:pt x="0" y="3"/>
                  </a:lnTo>
                  <a:lnTo>
                    <a:pt x="0" y="0"/>
                  </a:lnTo>
                  <a:lnTo>
                    <a:pt x="9" y="0"/>
                  </a:lnTo>
                  <a:lnTo>
                    <a:pt x="12" y="21"/>
                  </a:lnTo>
                  <a:lnTo>
                    <a:pt x="18" y="21"/>
                  </a:lnTo>
                  <a:lnTo>
                    <a:pt x="18" y="24"/>
                  </a:lnTo>
                  <a:lnTo>
                    <a:pt x="6" y="27"/>
                  </a:lnTo>
                  <a:lnTo>
                    <a:pt x="3" y="24"/>
                  </a:lnTo>
                  <a:lnTo>
                    <a:pt x="9" y="21"/>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3" name="Freeform 126"/>
            <p:cNvSpPr>
              <a:spLocks noEditPoints="1"/>
            </p:cNvSpPr>
            <p:nvPr/>
          </p:nvSpPr>
          <p:spPr bwMode="auto">
            <a:xfrm>
              <a:off x="2494" y="1639"/>
              <a:ext cx="18" cy="24"/>
            </a:xfrm>
            <a:custGeom>
              <a:avLst/>
              <a:gdLst>
                <a:gd name="T0" fmla="*/ 2 w 6"/>
                <a:gd name="T1" fmla="*/ 3 h 8"/>
                <a:gd name="T2" fmla="*/ 0 w 6"/>
                <a:gd name="T3" fmla="*/ 3 h 8"/>
                <a:gd name="T4" fmla="*/ 0 w 6"/>
                <a:gd name="T5" fmla="*/ 3 h 8"/>
                <a:gd name="T6" fmla="*/ 3 w 6"/>
                <a:gd name="T7" fmla="*/ 2 h 8"/>
                <a:gd name="T8" fmla="*/ 4 w 6"/>
                <a:gd name="T9" fmla="*/ 7 h 8"/>
                <a:gd name="T10" fmla="*/ 6 w 6"/>
                <a:gd name="T11" fmla="*/ 7 h 8"/>
                <a:gd name="T12" fmla="*/ 6 w 6"/>
                <a:gd name="T13" fmla="*/ 8 h 8"/>
                <a:gd name="T14" fmla="*/ 1 w 6"/>
                <a:gd name="T15" fmla="*/ 8 h 8"/>
                <a:gd name="T16" fmla="*/ 1 w 6"/>
                <a:gd name="T17" fmla="*/ 8 h 8"/>
                <a:gd name="T18" fmla="*/ 3 w 6"/>
                <a:gd name="T19" fmla="*/ 7 h 8"/>
                <a:gd name="T20" fmla="*/ 2 w 6"/>
                <a:gd name="T21" fmla="*/ 3 h 8"/>
                <a:gd name="T22" fmla="*/ 2 w 6"/>
                <a:gd name="T23" fmla="*/ 0 h 8"/>
                <a:gd name="T24" fmla="*/ 2 w 6"/>
                <a:gd name="T25" fmla="*/ 0 h 8"/>
                <a:gd name="T26" fmla="*/ 2 w 6"/>
                <a:gd name="T27" fmla="*/ 0 h 8"/>
                <a:gd name="T28" fmla="*/ 3 w 6"/>
                <a:gd name="T29" fmla="*/ 0 h 8"/>
                <a:gd name="T30" fmla="*/ 3 w 6"/>
                <a:gd name="T31" fmla="*/ 0 h 8"/>
                <a:gd name="T32" fmla="*/ 3 w 6"/>
                <a:gd name="T33" fmla="*/ 1 h 8"/>
                <a:gd name="T34" fmla="*/ 3 w 6"/>
                <a:gd name="T35" fmla="*/ 1 h 8"/>
                <a:gd name="T36" fmla="*/ 2 w 6"/>
                <a:gd name="T37" fmla="*/ 1 h 8"/>
                <a:gd name="T38" fmla="*/ 2 w 6"/>
                <a:gd name="T39" fmla="*/ 1 h 8"/>
                <a:gd name="T40" fmla="*/ 2 w 6"/>
                <a:gd name="T41" fmla="*/ 1 h 8"/>
                <a:gd name="T42" fmla="*/ 2 w 6"/>
                <a:gd name="T43" fmla="*/ 1 h 8"/>
                <a:gd name="T44" fmla="*/ 1 w 6"/>
                <a:gd name="T45" fmla="*/ 1 h 8"/>
                <a:gd name="T46" fmla="*/ 1 w 6"/>
                <a:gd name="T47" fmla="*/ 1 h 8"/>
                <a:gd name="T48" fmla="*/ 1 w 6"/>
                <a:gd name="T49" fmla="*/ 0 h 8"/>
                <a:gd name="T50" fmla="*/ 1 w 6"/>
                <a:gd name="T51" fmla="*/ 0 h 8"/>
                <a:gd name="T52" fmla="*/ 2 w 6"/>
                <a:gd name="T53" fmla="*/ 0 h 8"/>
                <a:gd name="T54" fmla="*/ 2 w 6"/>
                <a:gd name="T5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8">
                  <a:moveTo>
                    <a:pt x="2" y="3"/>
                  </a:moveTo>
                  <a:cubicBezTo>
                    <a:pt x="0" y="3"/>
                    <a:pt x="0" y="3"/>
                    <a:pt x="0" y="3"/>
                  </a:cubicBezTo>
                  <a:cubicBezTo>
                    <a:pt x="0" y="3"/>
                    <a:pt x="0" y="3"/>
                    <a:pt x="0" y="3"/>
                  </a:cubicBezTo>
                  <a:cubicBezTo>
                    <a:pt x="3" y="2"/>
                    <a:pt x="3" y="2"/>
                    <a:pt x="3" y="2"/>
                  </a:cubicBezTo>
                  <a:cubicBezTo>
                    <a:pt x="4" y="7"/>
                    <a:pt x="4" y="7"/>
                    <a:pt x="4" y="7"/>
                  </a:cubicBezTo>
                  <a:cubicBezTo>
                    <a:pt x="6" y="7"/>
                    <a:pt x="6" y="7"/>
                    <a:pt x="6" y="7"/>
                  </a:cubicBezTo>
                  <a:cubicBezTo>
                    <a:pt x="6" y="8"/>
                    <a:pt x="6" y="8"/>
                    <a:pt x="6" y="8"/>
                  </a:cubicBezTo>
                  <a:cubicBezTo>
                    <a:pt x="1" y="8"/>
                    <a:pt x="1" y="8"/>
                    <a:pt x="1" y="8"/>
                  </a:cubicBezTo>
                  <a:cubicBezTo>
                    <a:pt x="1" y="8"/>
                    <a:pt x="1" y="8"/>
                    <a:pt x="1" y="8"/>
                  </a:cubicBezTo>
                  <a:cubicBezTo>
                    <a:pt x="3" y="7"/>
                    <a:pt x="3" y="7"/>
                    <a:pt x="3" y="7"/>
                  </a:cubicBezTo>
                  <a:lnTo>
                    <a:pt x="2" y="3"/>
                  </a:lnTo>
                  <a:close/>
                  <a:moveTo>
                    <a:pt x="2" y="0"/>
                  </a:moveTo>
                  <a:cubicBezTo>
                    <a:pt x="2" y="0"/>
                    <a:pt x="2" y="0"/>
                    <a:pt x="2" y="0"/>
                  </a:cubicBezTo>
                  <a:cubicBezTo>
                    <a:pt x="2" y="0"/>
                    <a:pt x="2" y="0"/>
                    <a:pt x="2" y="0"/>
                  </a:cubicBezTo>
                  <a:cubicBezTo>
                    <a:pt x="3" y="0"/>
                    <a:pt x="3" y="0"/>
                    <a:pt x="3" y="0"/>
                  </a:cubicBezTo>
                  <a:cubicBezTo>
                    <a:pt x="3" y="0"/>
                    <a:pt x="3" y="0"/>
                    <a:pt x="3" y="0"/>
                  </a:cubicBezTo>
                  <a:cubicBezTo>
                    <a:pt x="3" y="1"/>
                    <a:pt x="3" y="1"/>
                    <a:pt x="3" y="1"/>
                  </a:cubicBezTo>
                  <a:cubicBezTo>
                    <a:pt x="3" y="1"/>
                    <a:pt x="3" y="1"/>
                    <a:pt x="3" y="1"/>
                  </a:cubicBezTo>
                  <a:cubicBezTo>
                    <a:pt x="3" y="1"/>
                    <a:pt x="3" y="1"/>
                    <a:pt x="2" y="1"/>
                  </a:cubicBezTo>
                  <a:cubicBezTo>
                    <a:pt x="2" y="1"/>
                    <a:pt x="2" y="1"/>
                    <a:pt x="2" y="1"/>
                  </a:cubicBezTo>
                  <a:cubicBezTo>
                    <a:pt x="2" y="1"/>
                    <a:pt x="2" y="1"/>
                    <a:pt x="2" y="1"/>
                  </a:cubicBezTo>
                  <a:cubicBezTo>
                    <a:pt x="2" y="1"/>
                    <a:pt x="2" y="1"/>
                    <a:pt x="2" y="1"/>
                  </a:cubicBezTo>
                  <a:cubicBezTo>
                    <a:pt x="1" y="1"/>
                    <a:pt x="1" y="1"/>
                    <a:pt x="1" y="1"/>
                  </a:cubicBezTo>
                  <a:cubicBezTo>
                    <a:pt x="1" y="1"/>
                    <a:pt x="1" y="1"/>
                    <a:pt x="1" y="1"/>
                  </a:cubicBezTo>
                  <a:cubicBezTo>
                    <a:pt x="1" y="1"/>
                    <a:pt x="1" y="1"/>
                    <a:pt x="1" y="0"/>
                  </a:cubicBezTo>
                  <a:cubicBezTo>
                    <a:pt x="1" y="0"/>
                    <a:pt x="1" y="0"/>
                    <a:pt x="1" y="0"/>
                  </a:cubicBezTo>
                  <a:cubicBezTo>
                    <a:pt x="1" y="0"/>
                    <a:pt x="1"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4" name="Freeform 127"/>
            <p:cNvSpPr>
              <a:spLocks noEditPoints="1"/>
            </p:cNvSpPr>
            <p:nvPr/>
          </p:nvSpPr>
          <p:spPr bwMode="auto">
            <a:xfrm>
              <a:off x="2515" y="1642"/>
              <a:ext cx="15" cy="18"/>
            </a:xfrm>
            <a:custGeom>
              <a:avLst/>
              <a:gdLst>
                <a:gd name="T0" fmla="*/ 5 w 5"/>
                <a:gd name="T1" fmla="*/ 2 h 6"/>
                <a:gd name="T2" fmla="*/ 5 w 5"/>
                <a:gd name="T3" fmla="*/ 3 h 6"/>
                <a:gd name="T4" fmla="*/ 5 w 5"/>
                <a:gd name="T5" fmla="*/ 3 h 6"/>
                <a:gd name="T6" fmla="*/ 1 w 5"/>
                <a:gd name="T7" fmla="*/ 4 h 6"/>
                <a:gd name="T8" fmla="*/ 2 w 5"/>
                <a:gd name="T9" fmla="*/ 5 h 6"/>
                <a:gd name="T10" fmla="*/ 3 w 5"/>
                <a:gd name="T11" fmla="*/ 5 h 6"/>
                <a:gd name="T12" fmla="*/ 4 w 5"/>
                <a:gd name="T13" fmla="*/ 5 h 6"/>
                <a:gd name="T14" fmla="*/ 4 w 5"/>
                <a:gd name="T15" fmla="*/ 5 h 6"/>
                <a:gd name="T16" fmla="*/ 5 w 5"/>
                <a:gd name="T17" fmla="*/ 5 h 6"/>
                <a:gd name="T18" fmla="*/ 5 w 5"/>
                <a:gd name="T19" fmla="*/ 5 h 6"/>
                <a:gd name="T20" fmla="*/ 5 w 5"/>
                <a:gd name="T21" fmla="*/ 5 h 6"/>
                <a:gd name="T22" fmla="*/ 4 w 5"/>
                <a:gd name="T23" fmla="*/ 6 h 6"/>
                <a:gd name="T24" fmla="*/ 3 w 5"/>
                <a:gd name="T25" fmla="*/ 6 h 6"/>
                <a:gd name="T26" fmla="*/ 2 w 5"/>
                <a:gd name="T27" fmla="*/ 6 h 6"/>
                <a:gd name="T28" fmla="*/ 1 w 5"/>
                <a:gd name="T29" fmla="*/ 6 h 6"/>
                <a:gd name="T30" fmla="*/ 0 w 5"/>
                <a:gd name="T31" fmla="*/ 5 h 6"/>
                <a:gd name="T32" fmla="*/ 0 w 5"/>
                <a:gd name="T33" fmla="*/ 3 h 6"/>
                <a:gd name="T34" fmla="*/ 0 w 5"/>
                <a:gd name="T35" fmla="*/ 2 h 6"/>
                <a:gd name="T36" fmla="*/ 0 w 5"/>
                <a:gd name="T37" fmla="*/ 1 h 6"/>
                <a:gd name="T38" fmla="*/ 1 w 5"/>
                <a:gd name="T39" fmla="*/ 0 h 6"/>
                <a:gd name="T40" fmla="*/ 2 w 5"/>
                <a:gd name="T41" fmla="*/ 0 h 6"/>
                <a:gd name="T42" fmla="*/ 3 w 5"/>
                <a:gd name="T43" fmla="*/ 0 h 6"/>
                <a:gd name="T44" fmla="*/ 4 w 5"/>
                <a:gd name="T45" fmla="*/ 0 h 6"/>
                <a:gd name="T46" fmla="*/ 4 w 5"/>
                <a:gd name="T47" fmla="*/ 1 h 6"/>
                <a:gd name="T48" fmla="*/ 5 w 5"/>
                <a:gd name="T49" fmla="*/ 2 h 6"/>
                <a:gd name="T50" fmla="*/ 4 w 5"/>
                <a:gd name="T51" fmla="*/ 2 h 6"/>
                <a:gd name="T52" fmla="*/ 4 w 5"/>
                <a:gd name="T53" fmla="*/ 2 h 6"/>
                <a:gd name="T54" fmla="*/ 3 w 5"/>
                <a:gd name="T55" fmla="*/ 1 h 6"/>
                <a:gd name="T56" fmla="*/ 3 w 5"/>
                <a:gd name="T57" fmla="*/ 1 h 6"/>
                <a:gd name="T58" fmla="*/ 2 w 5"/>
                <a:gd name="T59" fmla="*/ 1 h 6"/>
                <a:gd name="T60" fmla="*/ 1 w 5"/>
                <a:gd name="T61" fmla="*/ 1 h 6"/>
                <a:gd name="T62" fmla="*/ 1 w 5"/>
                <a:gd name="T63" fmla="*/ 1 h 6"/>
                <a:gd name="T64" fmla="*/ 1 w 5"/>
                <a:gd name="T65" fmla="*/ 2 h 6"/>
                <a:gd name="T66" fmla="*/ 1 w 5"/>
                <a:gd name="T67" fmla="*/ 3 h 6"/>
                <a:gd name="T68" fmla="*/ 4 w 5"/>
                <a:gd name="T6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6">
                  <a:moveTo>
                    <a:pt x="5" y="2"/>
                  </a:moveTo>
                  <a:cubicBezTo>
                    <a:pt x="5" y="2"/>
                    <a:pt x="5" y="3"/>
                    <a:pt x="5" y="3"/>
                  </a:cubicBezTo>
                  <a:cubicBezTo>
                    <a:pt x="5" y="3"/>
                    <a:pt x="5" y="3"/>
                    <a:pt x="5" y="3"/>
                  </a:cubicBezTo>
                  <a:cubicBezTo>
                    <a:pt x="1" y="4"/>
                    <a:pt x="1" y="4"/>
                    <a:pt x="1" y="4"/>
                  </a:cubicBezTo>
                  <a:cubicBezTo>
                    <a:pt x="1" y="4"/>
                    <a:pt x="1" y="5"/>
                    <a:pt x="2" y="5"/>
                  </a:cubicBezTo>
                  <a:cubicBezTo>
                    <a:pt x="2" y="5"/>
                    <a:pt x="2" y="5"/>
                    <a:pt x="3" y="5"/>
                  </a:cubicBezTo>
                  <a:cubicBezTo>
                    <a:pt x="3" y="5"/>
                    <a:pt x="3" y="5"/>
                    <a:pt x="4" y="5"/>
                  </a:cubicBezTo>
                  <a:cubicBezTo>
                    <a:pt x="4" y="5"/>
                    <a:pt x="4" y="5"/>
                    <a:pt x="4" y="5"/>
                  </a:cubicBezTo>
                  <a:cubicBezTo>
                    <a:pt x="4" y="5"/>
                    <a:pt x="4" y="5"/>
                    <a:pt x="5" y="5"/>
                  </a:cubicBezTo>
                  <a:cubicBezTo>
                    <a:pt x="5" y="5"/>
                    <a:pt x="5" y="5"/>
                    <a:pt x="5" y="5"/>
                  </a:cubicBezTo>
                  <a:cubicBezTo>
                    <a:pt x="5" y="5"/>
                    <a:pt x="5" y="5"/>
                    <a:pt x="5" y="5"/>
                  </a:cubicBezTo>
                  <a:cubicBezTo>
                    <a:pt x="5" y="5"/>
                    <a:pt x="4" y="6"/>
                    <a:pt x="4" y="6"/>
                  </a:cubicBezTo>
                  <a:cubicBezTo>
                    <a:pt x="4" y="6"/>
                    <a:pt x="3" y="6"/>
                    <a:pt x="3" y="6"/>
                  </a:cubicBezTo>
                  <a:cubicBezTo>
                    <a:pt x="3" y="6"/>
                    <a:pt x="2" y="6"/>
                    <a:pt x="2" y="6"/>
                  </a:cubicBezTo>
                  <a:cubicBezTo>
                    <a:pt x="1" y="6"/>
                    <a:pt x="1" y="6"/>
                    <a:pt x="1" y="6"/>
                  </a:cubicBezTo>
                  <a:cubicBezTo>
                    <a:pt x="1" y="5"/>
                    <a:pt x="0" y="5"/>
                    <a:pt x="0" y="5"/>
                  </a:cubicBezTo>
                  <a:cubicBezTo>
                    <a:pt x="0" y="4"/>
                    <a:pt x="0" y="4"/>
                    <a:pt x="0" y="3"/>
                  </a:cubicBezTo>
                  <a:cubicBezTo>
                    <a:pt x="0" y="3"/>
                    <a:pt x="0" y="3"/>
                    <a:pt x="0" y="2"/>
                  </a:cubicBezTo>
                  <a:cubicBezTo>
                    <a:pt x="0" y="2"/>
                    <a:pt x="0" y="2"/>
                    <a:pt x="0" y="1"/>
                  </a:cubicBezTo>
                  <a:cubicBezTo>
                    <a:pt x="0" y="1"/>
                    <a:pt x="0" y="1"/>
                    <a:pt x="1" y="0"/>
                  </a:cubicBezTo>
                  <a:cubicBezTo>
                    <a:pt x="1" y="0"/>
                    <a:pt x="1" y="0"/>
                    <a:pt x="2" y="0"/>
                  </a:cubicBezTo>
                  <a:cubicBezTo>
                    <a:pt x="2" y="0"/>
                    <a:pt x="3" y="0"/>
                    <a:pt x="3" y="0"/>
                  </a:cubicBezTo>
                  <a:cubicBezTo>
                    <a:pt x="3" y="0"/>
                    <a:pt x="4" y="0"/>
                    <a:pt x="4" y="0"/>
                  </a:cubicBezTo>
                  <a:cubicBezTo>
                    <a:pt x="4" y="1"/>
                    <a:pt x="4" y="1"/>
                    <a:pt x="4" y="1"/>
                  </a:cubicBezTo>
                  <a:cubicBezTo>
                    <a:pt x="5" y="1"/>
                    <a:pt x="5" y="2"/>
                    <a:pt x="5" y="2"/>
                  </a:cubicBezTo>
                  <a:close/>
                  <a:moveTo>
                    <a:pt x="4" y="2"/>
                  </a:moveTo>
                  <a:cubicBezTo>
                    <a:pt x="4" y="2"/>
                    <a:pt x="4" y="2"/>
                    <a:pt x="4" y="2"/>
                  </a:cubicBezTo>
                  <a:cubicBezTo>
                    <a:pt x="3" y="1"/>
                    <a:pt x="3" y="1"/>
                    <a:pt x="3" y="1"/>
                  </a:cubicBezTo>
                  <a:cubicBezTo>
                    <a:pt x="3" y="1"/>
                    <a:pt x="3" y="1"/>
                    <a:pt x="3" y="1"/>
                  </a:cubicBezTo>
                  <a:cubicBezTo>
                    <a:pt x="2" y="1"/>
                    <a:pt x="2" y="1"/>
                    <a:pt x="2" y="1"/>
                  </a:cubicBezTo>
                  <a:cubicBezTo>
                    <a:pt x="2" y="1"/>
                    <a:pt x="2" y="1"/>
                    <a:pt x="1" y="1"/>
                  </a:cubicBezTo>
                  <a:cubicBezTo>
                    <a:pt x="1" y="1"/>
                    <a:pt x="1" y="1"/>
                    <a:pt x="1" y="1"/>
                  </a:cubicBezTo>
                  <a:cubicBezTo>
                    <a:pt x="1" y="2"/>
                    <a:pt x="1" y="2"/>
                    <a:pt x="1" y="2"/>
                  </a:cubicBezTo>
                  <a:cubicBezTo>
                    <a:pt x="1" y="2"/>
                    <a:pt x="1" y="3"/>
                    <a:pt x="1" y="3"/>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5" name="Freeform 128"/>
            <p:cNvSpPr>
              <a:spLocks/>
            </p:cNvSpPr>
            <p:nvPr/>
          </p:nvSpPr>
          <p:spPr bwMode="auto">
            <a:xfrm>
              <a:off x="2533" y="1639"/>
              <a:ext cx="18" cy="18"/>
            </a:xfrm>
            <a:custGeom>
              <a:avLst/>
              <a:gdLst>
                <a:gd name="T0" fmla="*/ 0 w 6"/>
                <a:gd name="T1" fmla="*/ 0 h 6"/>
                <a:gd name="T2" fmla="*/ 1 w 6"/>
                <a:gd name="T3" fmla="*/ 0 h 6"/>
                <a:gd name="T4" fmla="*/ 1 w 6"/>
                <a:gd name="T5" fmla="*/ 1 h 6"/>
                <a:gd name="T6" fmla="*/ 1 w 6"/>
                <a:gd name="T7" fmla="*/ 1 h 6"/>
                <a:gd name="T8" fmla="*/ 2 w 6"/>
                <a:gd name="T9" fmla="*/ 0 h 6"/>
                <a:gd name="T10" fmla="*/ 2 w 6"/>
                <a:gd name="T11" fmla="*/ 0 h 6"/>
                <a:gd name="T12" fmla="*/ 3 w 6"/>
                <a:gd name="T13" fmla="*/ 0 h 6"/>
                <a:gd name="T14" fmla="*/ 4 w 6"/>
                <a:gd name="T15" fmla="*/ 0 h 6"/>
                <a:gd name="T16" fmla="*/ 5 w 6"/>
                <a:gd name="T17" fmla="*/ 2 h 6"/>
                <a:gd name="T18" fmla="*/ 6 w 6"/>
                <a:gd name="T19" fmla="*/ 5 h 6"/>
                <a:gd name="T20" fmla="*/ 5 w 6"/>
                <a:gd name="T21" fmla="*/ 6 h 6"/>
                <a:gd name="T22" fmla="*/ 4 w 6"/>
                <a:gd name="T23" fmla="*/ 2 h 6"/>
                <a:gd name="T24" fmla="*/ 4 w 6"/>
                <a:gd name="T25" fmla="*/ 1 h 6"/>
                <a:gd name="T26" fmla="*/ 3 w 6"/>
                <a:gd name="T27" fmla="*/ 1 h 6"/>
                <a:gd name="T28" fmla="*/ 2 w 6"/>
                <a:gd name="T29" fmla="*/ 1 h 6"/>
                <a:gd name="T30" fmla="*/ 2 w 6"/>
                <a:gd name="T31" fmla="*/ 1 h 6"/>
                <a:gd name="T32" fmla="*/ 2 w 6"/>
                <a:gd name="T33" fmla="*/ 1 h 6"/>
                <a:gd name="T34" fmla="*/ 1 w 6"/>
                <a:gd name="T35" fmla="*/ 2 h 6"/>
                <a:gd name="T36" fmla="*/ 2 w 6"/>
                <a:gd name="T37" fmla="*/ 6 h 6"/>
                <a:gd name="T38" fmla="*/ 1 w 6"/>
                <a:gd name="T39" fmla="*/ 6 h 6"/>
                <a:gd name="T40" fmla="*/ 0 w 6"/>
                <a:gd name="T4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0" y="0"/>
                  </a:moveTo>
                  <a:cubicBezTo>
                    <a:pt x="1" y="0"/>
                    <a:pt x="1" y="0"/>
                    <a:pt x="1" y="0"/>
                  </a:cubicBezTo>
                  <a:cubicBezTo>
                    <a:pt x="1" y="1"/>
                    <a:pt x="1" y="1"/>
                    <a:pt x="1" y="1"/>
                  </a:cubicBezTo>
                  <a:cubicBezTo>
                    <a:pt x="1" y="1"/>
                    <a:pt x="1" y="1"/>
                    <a:pt x="1" y="1"/>
                  </a:cubicBezTo>
                  <a:cubicBezTo>
                    <a:pt x="2" y="0"/>
                    <a:pt x="2" y="0"/>
                    <a:pt x="2" y="0"/>
                  </a:cubicBezTo>
                  <a:cubicBezTo>
                    <a:pt x="2" y="0"/>
                    <a:pt x="2" y="0"/>
                    <a:pt x="2" y="0"/>
                  </a:cubicBezTo>
                  <a:cubicBezTo>
                    <a:pt x="2" y="0"/>
                    <a:pt x="3" y="0"/>
                    <a:pt x="3" y="0"/>
                  </a:cubicBezTo>
                  <a:cubicBezTo>
                    <a:pt x="3" y="0"/>
                    <a:pt x="4" y="0"/>
                    <a:pt x="4" y="0"/>
                  </a:cubicBezTo>
                  <a:cubicBezTo>
                    <a:pt x="5" y="0"/>
                    <a:pt x="5" y="1"/>
                    <a:pt x="5" y="2"/>
                  </a:cubicBezTo>
                  <a:cubicBezTo>
                    <a:pt x="6" y="5"/>
                    <a:pt x="6" y="5"/>
                    <a:pt x="6" y="5"/>
                  </a:cubicBezTo>
                  <a:cubicBezTo>
                    <a:pt x="5" y="6"/>
                    <a:pt x="5" y="6"/>
                    <a:pt x="5" y="6"/>
                  </a:cubicBezTo>
                  <a:cubicBezTo>
                    <a:pt x="4" y="2"/>
                    <a:pt x="4" y="2"/>
                    <a:pt x="4" y="2"/>
                  </a:cubicBezTo>
                  <a:cubicBezTo>
                    <a:pt x="4" y="1"/>
                    <a:pt x="4" y="1"/>
                    <a:pt x="4" y="1"/>
                  </a:cubicBezTo>
                  <a:cubicBezTo>
                    <a:pt x="3" y="1"/>
                    <a:pt x="3" y="1"/>
                    <a:pt x="3" y="1"/>
                  </a:cubicBezTo>
                  <a:cubicBezTo>
                    <a:pt x="3" y="1"/>
                    <a:pt x="3" y="1"/>
                    <a:pt x="2" y="1"/>
                  </a:cubicBezTo>
                  <a:cubicBezTo>
                    <a:pt x="2" y="1"/>
                    <a:pt x="2" y="1"/>
                    <a:pt x="2" y="1"/>
                  </a:cubicBezTo>
                  <a:cubicBezTo>
                    <a:pt x="2" y="1"/>
                    <a:pt x="2" y="1"/>
                    <a:pt x="2" y="1"/>
                  </a:cubicBezTo>
                  <a:cubicBezTo>
                    <a:pt x="2" y="2"/>
                    <a:pt x="1" y="2"/>
                    <a:pt x="1" y="2"/>
                  </a:cubicBezTo>
                  <a:cubicBezTo>
                    <a:pt x="2" y="6"/>
                    <a:pt x="2" y="6"/>
                    <a:pt x="2" y="6"/>
                  </a:cubicBezTo>
                  <a:cubicBezTo>
                    <a:pt x="1" y="6"/>
                    <a:pt x="1" y="6"/>
                    <a:pt x="1"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6" name="Freeform 129"/>
            <p:cNvSpPr>
              <a:spLocks/>
            </p:cNvSpPr>
            <p:nvPr/>
          </p:nvSpPr>
          <p:spPr bwMode="auto">
            <a:xfrm>
              <a:off x="2551" y="1630"/>
              <a:ext cx="17" cy="24"/>
            </a:xfrm>
            <a:custGeom>
              <a:avLst/>
              <a:gdLst>
                <a:gd name="T0" fmla="*/ 6 w 6"/>
                <a:gd name="T1" fmla="*/ 7 h 8"/>
                <a:gd name="T2" fmla="*/ 5 w 6"/>
                <a:gd name="T3" fmla="*/ 7 h 8"/>
                <a:gd name="T4" fmla="*/ 5 w 6"/>
                <a:gd name="T5" fmla="*/ 8 h 8"/>
                <a:gd name="T6" fmla="*/ 3 w 6"/>
                <a:gd name="T7" fmla="*/ 7 h 8"/>
                <a:gd name="T8" fmla="*/ 2 w 6"/>
                <a:gd name="T9" fmla="*/ 6 h 8"/>
                <a:gd name="T10" fmla="*/ 2 w 6"/>
                <a:gd name="T11" fmla="*/ 3 h 8"/>
                <a:gd name="T12" fmla="*/ 0 w 6"/>
                <a:gd name="T13" fmla="*/ 3 h 8"/>
                <a:gd name="T14" fmla="*/ 0 w 6"/>
                <a:gd name="T15" fmla="*/ 2 h 8"/>
                <a:gd name="T16" fmla="*/ 2 w 6"/>
                <a:gd name="T17" fmla="*/ 2 h 8"/>
                <a:gd name="T18" fmla="*/ 1 w 6"/>
                <a:gd name="T19" fmla="*/ 0 h 8"/>
                <a:gd name="T20" fmla="*/ 2 w 6"/>
                <a:gd name="T21" fmla="*/ 0 h 8"/>
                <a:gd name="T22" fmla="*/ 3 w 6"/>
                <a:gd name="T23" fmla="*/ 2 h 8"/>
                <a:gd name="T24" fmla="*/ 5 w 6"/>
                <a:gd name="T25" fmla="*/ 1 h 8"/>
                <a:gd name="T26" fmla="*/ 5 w 6"/>
                <a:gd name="T27" fmla="*/ 2 h 8"/>
                <a:gd name="T28" fmla="*/ 3 w 6"/>
                <a:gd name="T29" fmla="*/ 3 h 8"/>
                <a:gd name="T30" fmla="*/ 3 w 6"/>
                <a:gd name="T31" fmla="*/ 6 h 8"/>
                <a:gd name="T32" fmla="*/ 4 w 6"/>
                <a:gd name="T33" fmla="*/ 7 h 8"/>
                <a:gd name="T34" fmla="*/ 5 w 6"/>
                <a:gd name="T35" fmla="*/ 7 h 8"/>
                <a:gd name="T36" fmla="*/ 5 w 6"/>
                <a:gd name="T37" fmla="*/ 7 h 8"/>
                <a:gd name="T38" fmla="*/ 6 w 6"/>
                <a:gd name="T39" fmla="*/ 6 h 8"/>
                <a:gd name="T40" fmla="*/ 6 w 6"/>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8">
                  <a:moveTo>
                    <a:pt x="6" y="7"/>
                  </a:moveTo>
                  <a:cubicBezTo>
                    <a:pt x="6" y="7"/>
                    <a:pt x="6" y="7"/>
                    <a:pt x="5" y="7"/>
                  </a:cubicBezTo>
                  <a:cubicBezTo>
                    <a:pt x="5" y="7"/>
                    <a:pt x="5" y="8"/>
                    <a:pt x="5" y="8"/>
                  </a:cubicBezTo>
                  <a:cubicBezTo>
                    <a:pt x="4" y="8"/>
                    <a:pt x="3" y="8"/>
                    <a:pt x="3" y="7"/>
                  </a:cubicBezTo>
                  <a:cubicBezTo>
                    <a:pt x="3" y="7"/>
                    <a:pt x="2" y="7"/>
                    <a:pt x="2" y="6"/>
                  </a:cubicBezTo>
                  <a:cubicBezTo>
                    <a:pt x="2" y="3"/>
                    <a:pt x="2" y="3"/>
                    <a:pt x="2" y="3"/>
                  </a:cubicBezTo>
                  <a:cubicBezTo>
                    <a:pt x="0" y="3"/>
                    <a:pt x="0" y="3"/>
                    <a:pt x="0" y="3"/>
                  </a:cubicBezTo>
                  <a:cubicBezTo>
                    <a:pt x="0" y="2"/>
                    <a:pt x="0" y="2"/>
                    <a:pt x="0" y="2"/>
                  </a:cubicBezTo>
                  <a:cubicBezTo>
                    <a:pt x="2" y="2"/>
                    <a:pt x="2" y="2"/>
                    <a:pt x="2" y="2"/>
                  </a:cubicBezTo>
                  <a:cubicBezTo>
                    <a:pt x="1" y="0"/>
                    <a:pt x="1" y="0"/>
                    <a:pt x="1" y="0"/>
                  </a:cubicBezTo>
                  <a:cubicBezTo>
                    <a:pt x="2" y="0"/>
                    <a:pt x="2" y="0"/>
                    <a:pt x="2" y="0"/>
                  </a:cubicBezTo>
                  <a:cubicBezTo>
                    <a:pt x="3" y="2"/>
                    <a:pt x="3" y="2"/>
                    <a:pt x="3" y="2"/>
                  </a:cubicBezTo>
                  <a:cubicBezTo>
                    <a:pt x="5" y="1"/>
                    <a:pt x="5" y="1"/>
                    <a:pt x="5" y="1"/>
                  </a:cubicBezTo>
                  <a:cubicBezTo>
                    <a:pt x="5" y="2"/>
                    <a:pt x="5" y="2"/>
                    <a:pt x="5" y="2"/>
                  </a:cubicBezTo>
                  <a:cubicBezTo>
                    <a:pt x="3" y="3"/>
                    <a:pt x="3" y="3"/>
                    <a:pt x="3" y="3"/>
                  </a:cubicBezTo>
                  <a:cubicBezTo>
                    <a:pt x="3" y="6"/>
                    <a:pt x="3" y="6"/>
                    <a:pt x="3" y="6"/>
                  </a:cubicBezTo>
                  <a:cubicBezTo>
                    <a:pt x="3" y="6"/>
                    <a:pt x="3" y="6"/>
                    <a:pt x="4" y="7"/>
                  </a:cubicBezTo>
                  <a:cubicBezTo>
                    <a:pt x="4" y="7"/>
                    <a:pt x="4" y="7"/>
                    <a:pt x="5" y="7"/>
                  </a:cubicBezTo>
                  <a:cubicBezTo>
                    <a:pt x="5" y="7"/>
                    <a:pt x="5" y="7"/>
                    <a:pt x="5" y="7"/>
                  </a:cubicBezTo>
                  <a:cubicBezTo>
                    <a:pt x="6" y="6"/>
                    <a:pt x="6" y="6"/>
                    <a:pt x="6" y="6"/>
                  </a:cubicBez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7" name="Freeform 130"/>
            <p:cNvSpPr>
              <a:spLocks/>
            </p:cNvSpPr>
            <p:nvPr/>
          </p:nvSpPr>
          <p:spPr bwMode="auto">
            <a:xfrm>
              <a:off x="2577" y="1645"/>
              <a:ext cx="6" cy="6"/>
            </a:xfrm>
            <a:custGeom>
              <a:avLst/>
              <a:gdLst>
                <a:gd name="T0" fmla="*/ 1 w 2"/>
                <a:gd name="T1" fmla="*/ 0 h 2"/>
                <a:gd name="T2" fmla="*/ 1 w 2"/>
                <a:gd name="T3" fmla="*/ 0 h 2"/>
                <a:gd name="T4" fmla="*/ 2 w 2"/>
                <a:gd name="T5" fmla="*/ 0 h 2"/>
                <a:gd name="T6" fmla="*/ 2 w 2"/>
                <a:gd name="T7" fmla="*/ 0 h 2"/>
                <a:gd name="T8" fmla="*/ 2 w 2"/>
                <a:gd name="T9" fmla="*/ 0 h 2"/>
                <a:gd name="T10" fmla="*/ 2 w 2"/>
                <a:gd name="T11" fmla="*/ 1 h 2"/>
                <a:gd name="T12" fmla="*/ 2 w 2"/>
                <a:gd name="T13" fmla="*/ 1 h 2"/>
                <a:gd name="T14" fmla="*/ 2 w 2"/>
                <a:gd name="T15" fmla="*/ 1 h 2"/>
                <a:gd name="T16" fmla="*/ 1 w 2"/>
                <a:gd name="T17" fmla="*/ 2 h 2"/>
                <a:gd name="T18" fmla="*/ 1 w 2"/>
                <a:gd name="T19" fmla="*/ 2 h 2"/>
                <a:gd name="T20" fmla="*/ 1 w 2"/>
                <a:gd name="T21" fmla="*/ 1 h 2"/>
                <a:gd name="T22" fmla="*/ 0 w 2"/>
                <a:gd name="T23" fmla="*/ 1 h 2"/>
                <a:gd name="T24" fmla="*/ 0 w 2"/>
                <a:gd name="T25" fmla="*/ 1 h 2"/>
                <a:gd name="T26" fmla="*/ 0 w 2"/>
                <a:gd name="T27" fmla="*/ 0 h 2"/>
                <a:gd name="T28" fmla="*/ 0 w 2"/>
                <a:gd name="T29" fmla="*/ 0 h 2"/>
                <a:gd name="T30" fmla="*/ 1 w 2"/>
                <a:gd name="T31" fmla="*/ 0 h 2"/>
                <a:gd name="T32" fmla="*/ 1 w 2"/>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1" y="0"/>
                  </a:moveTo>
                  <a:cubicBezTo>
                    <a:pt x="1" y="0"/>
                    <a:pt x="1" y="0"/>
                    <a:pt x="1" y="0"/>
                  </a:cubicBezTo>
                  <a:cubicBezTo>
                    <a:pt x="1" y="0"/>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2" y="1"/>
                  </a:cubicBezTo>
                  <a:cubicBezTo>
                    <a:pt x="2" y="2"/>
                    <a:pt x="1" y="2"/>
                    <a:pt x="1" y="2"/>
                  </a:cubicBezTo>
                  <a:cubicBezTo>
                    <a:pt x="1" y="2"/>
                    <a:pt x="1" y="2"/>
                    <a:pt x="1" y="2"/>
                  </a:cubicBezTo>
                  <a:cubicBezTo>
                    <a:pt x="1" y="2"/>
                    <a:pt x="1" y="2"/>
                    <a:pt x="1" y="1"/>
                  </a:cubicBezTo>
                  <a:cubicBezTo>
                    <a:pt x="0" y="1"/>
                    <a:pt x="0" y="1"/>
                    <a:pt x="0" y="1"/>
                  </a:cubicBezTo>
                  <a:cubicBezTo>
                    <a:pt x="0" y="1"/>
                    <a:pt x="0" y="1"/>
                    <a:pt x="0" y="1"/>
                  </a:cubicBezTo>
                  <a:cubicBezTo>
                    <a:pt x="0" y="1"/>
                    <a:pt x="0" y="1"/>
                    <a:pt x="0" y="0"/>
                  </a:cubicBezTo>
                  <a:cubicBezTo>
                    <a:pt x="0" y="0"/>
                    <a:pt x="0" y="0"/>
                    <a:pt x="0" y="0"/>
                  </a:cubicBezTo>
                  <a:cubicBezTo>
                    <a:pt x="0" y="0"/>
                    <a:pt x="0"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8" name="Freeform 131"/>
            <p:cNvSpPr>
              <a:spLocks/>
            </p:cNvSpPr>
            <p:nvPr/>
          </p:nvSpPr>
          <p:spPr bwMode="auto">
            <a:xfrm>
              <a:off x="2589" y="1624"/>
              <a:ext cx="18" cy="21"/>
            </a:xfrm>
            <a:custGeom>
              <a:avLst/>
              <a:gdLst>
                <a:gd name="T0" fmla="*/ 5 w 6"/>
                <a:gd name="T1" fmla="*/ 1 h 7"/>
                <a:gd name="T2" fmla="*/ 4 w 6"/>
                <a:gd name="T3" fmla="*/ 0 h 7"/>
                <a:gd name="T4" fmla="*/ 3 w 6"/>
                <a:gd name="T5" fmla="*/ 1 h 7"/>
                <a:gd name="T6" fmla="*/ 2 w 6"/>
                <a:gd name="T7" fmla="*/ 1 h 7"/>
                <a:gd name="T8" fmla="*/ 2 w 6"/>
                <a:gd name="T9" fmla="*/ 2 h 7"/>
                <a:gd name="T10" fmla="*/ 1 w 6"/>
                <a:gd name="T11" fmla="*/ 3 h 7"/>
                <a:gd name="T12" fmla="*/ 1 w 6"/>
                <a:gd name="T13" fmla="*/ 4 h 7"/>
                <a:gd name="T14" fmla="*/ 2 w 6"/>
                <a:gd name="T15" fmla="*/ 5 h 7"/>
                <a:gd name="T16" fmla="*/ 2 w 6"/>
                <a:gd name="T17" fmla="*/ 6 h 7"/>
                <a:gd name="T18" fmla="*/ 3 w 6"/>
                <a:gd name="T19" fmla="*/ 6 h 7"/>
                <a:gd name="T20" fmla="*/ 4 w 6"/>
                <a:gd name="T21" fmla="*/ 6 h 7"/>
                <a:gd name="T22" fmla="*/ 5 w 6"/>
                <a:gd name="T23" fmla="*/ 6 h 7"/>
                <a:gd name="T24" fmla="*/ 5 w 6"/>
                <a:gd name="T25" fmla="*/ 6 h 7"/>
                <a:gd name="T26" fmla="*/ 5 w 6"/>
                <a:gd name="T27" fmla="*/ 6 h 7"/>
                <a:gd name="T28" fmla="*/ 5 w 6"/>
                <a:gd name="T29" fmla="*/ 6 h 7"/>
                <a:gd name="T30" fmla="*/ 5 w 6"/>
                <a:gd name="T31" fmla="*/ 4 h 7"/>
                <a:gd name="T32" fmla="*/ 3 w 6"/>
                <a:gd name="T33" fmla="*/ 4 h 7"/>
                <a:gd name="T34" fmla="*/ 3 w 6"/>
                <a:gd name="T35" fmla="*/ 3 h 7"/>
                <a:gd name="T36" fmla="*/ 6 w 6"/>
                <a:gd name="T37" fmla="*/ 3 h 7"/>
                <a:gd name="T38" fmla="*/ 6 w 6"/>
                <a:gd name="T39" fmla="*/ 7 h 7"/>
                <a:gd name="T40" fmla="*/ 6 w 6"/>
                <a:gd name="T41" fmla="*/ 7 h 7"/>
                <a:gd name="T42" fmla="*/ 5 w 6"/>
                <a:gd name="T43" fmla="*/ 7 h 7"/>
                <a:gd name="T44" fmla="*/ 5 w 6"/>
                <a:gd name="T45" fmla="*/ 7 h 7"/>
                <a:gd name="T46" fmla="*/ 4 w 6"/>
                <a:gd name="T47" fmla="*/ 7 h 7"/>
                <a:gd name="T48" fmla="*/ 3 w 6"/>
                <a:gd name="T49" fmla="*/ 7 h 7"/>
                <a:gd name="T50" fmla="*/ 2 w 6"/>
                <a:gd name="T51" fmla="*/ 7 h 7"/>
                <a:gd name="T52" fmla="*/ 1 w 6"/>
                <a:gd name="T53" fmla="*/ 6 h 7"/>
                <a:gd name="T54" fmla="*/ 0 w 6"/>
                <a:gd name="T55" fmla="*/ 4 h 7"/>
                <a:gd name="T56" fmla="*/ 0 w 6"/>
                <a:gd name="T57" fmla="*/ 2 h 7"/>
                <a:gd name="T58" fmla="*/ 1 w 6"/>
                <a:gd name="T59" fmla="*/ 1 h 7"/>
                <a:gd name="T60" fmla="*/ 2 w 6"/>
                <a:gd name="T61" fmla="*/ 0 h 7"/>
                <a:gd name="T62" fmla="*/ 3 w 6"/>
                <a:gd name="T63" fmla="*/ 0 h 7"/>
                <a:gd name="T64" fmla="*/ 4 w 6"/>
                <a:gd name="T65" fmla="*/ 0 h 7"/>
                <a:gd name="T66" fmla="*/ 5 w 6"/>
                <a:gd name="T67" fmla="*/ 0 h 7"/>
                <a:gd name="T68" fmla="*/ 5 w 6"/>
                <a:gd name="T6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7">
                  <a:moveTo>
                    <a:pt x="5" y="1"/>
                  </a:moveTo>
                  <a:cubicBezTo>
                    <a:pt x="5" y="1"/>
                    <a:pt x="5" y="0"/>
                    <a:pt x="4" y="0"/>
                  </a:cubicBezTo>
                  <a:cubicBezTo>
                    <a:pt x="4" y="0"/>
                    <a:pt x="4" y="0"/>
                    <a:pt x="3" y="1"/>
                  </a:cubicBezTo>
                  <a:cubicBezTo>
                    <a:pt x="3" y="1"/>
                    <a:pt x="3" y="1"/>
                    <a:pt x="2" y="1"/>
                  </a:cubicBezTo>
                  <a:cubicBezTo>
                    <a:pt x="2" y="1"/>
                    <a:pt x="2" y="1"/>
                    <a:pt x="2" y="2"/>
                  </a:cubicBezTo>
                  <a:cubicBezTo>
                    <a:pt x="1" y="2"/>
                    <a:pt x="1" y="2"/>
                    <a:pt x="1" y="3"/>
                  </a:cubicBezTo>
                  <a:cubicBezTo>
                    <a:pt x="1" y="3"/>
                    <a:pt x="1" y="3"/>
                    <a:pt x="1" y="4"/>
                  </a:cubicBezTo>
                  <a:cubicBezTo>
                    <a:pt x="1" y="4"/>
                    <a:pt x="2" y="5"/>
                    <a:pt x="2" y="5"/>
                  </a:cubicBezTo>
                  <a:cubicBezTo>
                    <a:pt x="2" y="5"/>
                    <a:pt x="2" y="6"/>
                    <a:pt x="2" y="6"/>
                  </a:cubicBezTo>
                  <a:cubicBezTo>
                    <a:pt x="3" y="6"/>
                    <a:pt x="3" y="6"/>
                    <a:pt x="3" y="6"/>
                  </a:cubicBezTo>
                  <a:cubicBezTo>
                    <a:pt x="3" y="7"/>
                    <a:pt x="4" y="7"/>
                    <a:pt x="4" y="6"/>
                  </a:cubicBezTo>
                  <a:cubicBezTo>
                    <a:pt x="4" y="6"/>
                    <a:pt x="4" y="6"/>
                    <a:pt x="5" y="6"/>
                  </a:cubicBezTo>
                  <a:cubicBezTo>
                    <a:pt x="5" y="6"/>
                    <a:pt x="5" y="6"/>
                    <a:pt x="5" y="6"/>
                  </a:cubicBezTo>
                  <a:cubicBezTo>
                    <a:pt x="5" y="6"/>
                    <a:pt x="5" y="6"/>
                    <a:pt x="5" y="6"/>
                  </a:cubicBezTo>
                  <a:cubicBezTo>
                    <a:pt x="5" y="6"/>
                    <a:pt x="5" y="6"/>
                    <a:pt x="5" y="6"/>
                  </a:cubicBezTo>
                  <a:cubicBezTo>
                    <a:pt x="5" y="4"/>
                    <a:pt x="5" y="4"/>
                    <a:pt x="5" y="4"/>
                  </a:cubicBezTo>
                  <a:cubicBezTo>
                    <a:pt x="3" y="4"/>
                    <a:pt x="3" y="4"/>
                    <a:pt x="3" y="4"/>
                  </a:cubicBezTo>
                  <a:cubicBezTo>
                    <a:pt x="3" y="3"/>
                    <a:pt x="3" y="3"/>
                    <a:pt x="3" y="3"/>
                  </a:cubicBezTo>
                  <a:cubicBezTo>
                    <a:pt x="6" y="3"/>
                    <a:pt x="6" y="3"/>
                    <a:pt x="6" y="3"/>
                  </a:cubicBezTo>
                  <a:cubicBezTo>
                    <a:pt x="6" y="7"/>
                    <a:pt x="6" y="7"/>
                    <a:pt x="6" y="7"/>
                  </a:cubicBezTo>
                  <a:cubicBezTo>
                    <a:pt x="6" y="7"/>
                    <a:pt x="6" y="7"/>
                    <a:pt x="6" y="7"/>
                  </a:cubicBezTo>
                  <a:cubicBezTo>
                    <a:pt x="6" y="7"/>
                    <a:pt x="6" y="7"/>
                    <a:pt x="5" y="7"/>
                  </a:cubicBezTo>
                  <a:cubicBezTo>
                    <a:pt x="5" y="7"/>
                    <a:pt x="5" y="7"/>
                    <a:pt x="5" y="7"/>
                  </a:cubicBezTo>
                  <a:cubicBezTo>
                    <a:pt x="5" y="7"/>
                    <a:pt x="4" y="7"/>
                    <a:pt x="4" y="7"/>
                  </a:cubicBezTo>
                  <a:cubicBezTo>
                    <a:pt x="4" y="7"/>
                    <a:pt x="3" y="7"/>
                    <a:pt x="3" y="7"/>
                  </a:cubicBezTo>
                  <a:cubicBezTo>
                    <a:pt x="2" y="7"/>
                    <a:pt x="2" y="7"/>
                    <a:pt x="2" y="7"/>
                  </a:cubicBezTo>
                  <a:cubicBezTo>
                    <a:pt x="1" y="7"/>
                    <a:pt x="1" y="6"/>
                    <a:pt x="1" y="6"/>
                  </a:cubicBezTo>
                  <a:cubicBezTo>
                    <a:pt x="1" y="5"/>
                    <a:pt x="0" y="5"/>
                    <a:pt x="0" y="4"/>
                  </a:cubicBezTo>
                  <a:cubicBezTo>
                    <a:pt x="0" y="4"/>
                    <a:pt x="0" y="3"/>
                    <a:pt x="0" y="2"/>
                  </a:cubicBezTo>
                  <a:cubicBezTo>
                    <a:pt x="0" y="2"/>
                    <a:pt x="1" y="1"/>
                    <a:pt x="1" y="1"/>
                  </a:cubicBezTo>
                  <a:cubicBezTo>
                    <a:pt x="1" y="1"/>
                    <a:pt x="1" y="0"/>
                    <a:pt x="2" y="0"/>
                  </a:cubicBezTo>
                  <a:cubicBezTo>
                    <a:pt x="2" y="0"/>
                    <a:pt x="3" y="0"/>
                    <a:pt x="3" y="0"/>
                  </a:cubicBezTo>
                  <a:cubicBezTo>
                    <a:pt x="4" y="0"/>
                    <a:pt x="4" y="0"/>
                    <a:pt x="4" y="0"/>
                  </a:cubicBezTo>
                  <a:cubicBezTo>
                    <a:pt x="4" y="0"/>
                    <a:pt x="5" y="0"/>
                    <a:pt x="5" y="0"/>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49" name="Freeform 132"/>
            <p:cNvSpPr>
              <a:spLocks noEditPoints="1"/>
            </p:cNvSpPr>
            <p:nvPr/>
          </p:nvSpPr>
          <p:spPr bwMode="auto">
            <a:xfrm>
              <a:off x="2610" y="1624"/>
              <a:ext cx="18" cy="18"/>
            </a:xfrm>
            <a:custGeom>
              <a:avLst/>
              <a:gdLst>
                <a:gd name="T0" fmla="*/ 5 w 6"/>
                <a:gd name="T1" fmla="*/ 3 h 6"/>
                <a:gd name="T2" fmla="*/ 5 w 6"/>
                <a:gd name="T3" fmla="*/ 3 h 6"/>
                <a:gd name="T4" fmla="*/ 5 w 6"/>
                <a:gd name="T5" fmla="*/ 3 h 6"/>
                <a:gd name="T6" fmla="*/ 1 w 6"/>
                <a:gd name="T7" fmla="*/ 4 h 6"/>
                <a:gd name="T8" fmla="*/ 2 w 6"/>
                <a:gd name="T9" fmla="*/ 5 h 6"/>
                <a:gd name="T10" fmla="*/ 4 w 6"/>
                <a:gd name="T11" fmla="*/ 5 h 6"/>
                <a:gd name="T12" fmla="*/ 4 w 6"/>
                <a:gd name="T13" fmla="*/ 5 h 6"/>
                <a:gd name="T14" fmla="*/ 5 w 6"/>
                <a:gd name="T15" fmla="*/ 5 h 6"/>
                <a:gd name="T16" fmla="*/ 5 w 6"/>
                <a:gd name="T17" fmla="*/ 5 h 6"/>
                <a:gd name="T18" fmla="*/ 5 w 6"/>
                <a:gd name="T19" fmla="*/ 5 h 6"/>
                <a:gd name="T20" fmla="*/ 6 w 6"/>
                <a:gd name="T21" fmla="*/ 6 h 6"/>
                <a:gd name="T22" fmla="*/ 5 w 6"/>
                <a:gd name="T23" fmla="*/ 6 h 6"/>
                <a:gd name="T24" fmla="*/ 4 w 6"/>
                <a:gd name="T25" fmla="*/ 6 h 6"/>
                <a:gd name="T26" fmla="*/ 2 w 6"/>
                <a:gd name="T27" fmla="*/ 6 h 6"/>
                <a:gd name="T28" fmla="*/ 1 w 6"/>
                <a:gd name="T29" fmla="*/ 6 h 6"/>
                <a:gd name="T30" fmla="*/ 1 w 6"/>
                <a:gd name="T31" fmla="*/ 5 h 6"/>
                <a:gd name="T32" fmla="*/ 0 w 6"/>
                <a:gd name="T33" fmla="*/ 4 h 6"/>
                <a:gd name="T34" fmla="*/ 0 w 6"/>
                <a:gd name="T35" fmla="*/ 3 h 6"/>
                <a:gd name="T36" fmla="*/ 1 w 6"/>
                <a:gd name="T37" fmla="*/ 2 h 6"/>
                <a:gd name="T38" fmla="*/ 1 w 6"/>
                <a:gd name="T39" fmla="*/ 1 h 6"/>
                <a:gd name="T40" fmla="*/ 2 w 6"/>
                <a:gd name="T41" fmla="*/ 0 h 6"/>
                <a:gd name="T42" fmla="*/ 3 w 6"/>
                <a:gd name="T43" fmla="*/ 0 h 6"/>
                <a:gd name="T44" fmla="*/ 4 w 6"/>
                <a:gd name="T45" fmla="*/ 1 h 6"/>
                <a:gd name="T46" fmla="*/ 5 w 6"/>
                <a:gd name="T47" fmla="*/ 1 h 6"/>
                <a:gd name="T48" fmla="*/ 5 w 6"/>
                <a:gd name="T49" fmla="*/ 3 h 6"/>
                <a:gd name="T50" fmla="*/ 4 w 6"/>
                <a:gd name="T51" fmla="*/ 3 h 6"/>
                <a:gd name="T52" fmla="*/ 4 w 6"/>
                <a:gd name="T53" fmla="*/ 2 h 6"/>
                <a:gd name="T54" fmla="*/ 4 w 6"/>
                <a:gd name="T55" fmla="*/ 1 h 6"/>
                <a:gd name="T56" fmla="*/ 3 w 6"/>
                <a:gd name="T57" fmla="*/ 1 h 6"/>
                <a:gd name="T58" fmla="*/ 2 w 6"/>
                <a:gd name="T59" fmla="*/ 1 h 6"/>
                <a:gd name="T60" fmla="*/ 2 w 6"/>
                <a:gd name="T61" fmla="*/ 1 h 6"/>
                <a:gd name="T62" fmla="*/ 1 w 6"/>
                <a:gd name="T63" fmla="*/ 2 h 6"/>
                <a:gd name="T64" fmla="*/ 1 w 6"/>
                <a:gd name="T65" fmla="*/ 2 h 6"/>
                <a:gd name="T66" fmla="*/ 1 w 6"/>
                <a:gd name="T67" fmla="*/ 3 h 6"/>
                <a:gd name="T68" fmla="*/ 4 w 6"/>
                <a:gd name="T6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6">
                  <a:moveTo>
                    <a:pt x="5" y="3"/>
                  </a:moveTo>
                  <a:cubicBezTo>
                    <a:pt x="5" y="3"/>
                    <a:pt x="5" y="3"/>
                    <a:pt x="5" y="3"/>
                  </a:cubicBezTo>
                  <a:cubicBezTo>
                    <a:pt x="5" y="3"/>
                    <a:pt x="5" y="3"/>
                    <a:pt x="5" y="3"/>
                  </a:cubicBezTo>
                  <a:cubicBezTo>
                    <a:pt x="1" y="4"/>
                    <a:pt x="1" y="4"/>
                    <a:pt x="1" y="4"/>
                  </a:cubicBezTo>
                  <a:cubicBezTo>
                    <a:pt x="1" y="5"/>
                    <a:pt x="2" y="5"/>
                    <a:pt x="2" y="5"/>
                  </a:cubicBezTo>
                  <a:cubicBezTo>
                    <a:pt x="2" y="5"/>
                    <a:pt x="3" y="6"/>
                    <a:pt x="4" y="5"/>
                  </a:cubicBezTo>
                  <a:cubicBezTo>
                    <a:pt x="4" y="5"/>
                    <a:pt x="4" y="5"/>
                    <a:pt x="4" y="5"/>
                  </a:cubicBezTo>
                  <a:cubicBezTo>
                    <a:pt x="4" y="5"/>
                    <a:pt x="4" y="5"/>
                    <a:pt x="5" y="5"/>
                  </a:cubicBezTo>
                  <a:cubicBezTo>
                    <a:pt x="5" y="5"/>
                    <a:pt x="5" y="5"/>
                    <a:pt x="5" y="5"/>
                  </a:cubicBezTo>
                  <a:cubicBezTo>
                    <a:pt x="5" y="5"/>
                    <a:pt x="5" y="5"/>
                    <a:pt x="5" y="5"/>
                  </a:cubicBezTo>
                  <a:cubicBezTo>
                    <a:pt x="6" y="6"/>
                    <a:pt x="6" y="6"/>
                    <a:pt x="6" y="6"/>
                  </a:cubicBezTo>
                  <a:cubicBezTo>
                    <a:pt x="5" y="6"/>
                    <a:pt x="5" y="6"/>
                    <a:pt x="5" y="6"/>
                  </a:cubicBezTo>
                  <a:cubicBezTo>
                    <a:pt x="4" y="6"/>
                    <a:pt x="4" y="6"/>
                    <a:pt x="4" y="6"/>
                  </a:cubicBezTo>
                  <a:cubicBezTo>
                    <a:pt x="3" y="6"/>
                    <a:pt x="3" y="6"/>
                    <a:pt x="2" y="6"/>
                  </a:cubicBezTo>
                  <a:cubicBezTo>
                    <a:pt x="2" y="6"/>
                    <a:pt x="2" y="6"/>
                    <a:pt x="1" y="6"/>
                  </a:cubicBezTo>
                  <a:cubicBezTo>
                    <a:pt x="1" y="6"/>
                    <a:pt x="1" y="5"/>
                    <a:pt x="1" y="5"/>
                  </a:cubicBezTo>
                  <a:cubicBezTo>
                    <a:pt x="0" y="5"/>
                    <a:pt x="0" y="4"/>
                    <a:pt x="0" y="4"/>
                  </a:cubicBezTo>
                  <a:cubicBezTo>
                    <a:pt x="0" y="3"/>
                    <a:pt x="0" y="3"/>
                    <a:pt x="0" y="3"/>
                  </a:cubicBezTo>
                  <a:cubicBezTo>
                    <a:pt x="0" y="2"/>
                    <a:pt x="0" y="2"/>
                    <a:pt x="1" y="2"/>
                  </a:cubicBezTo>
                  <a:cubicBezTo>
                    <a:pt x="1" y="1"/>
                    <a:pt x="1" y="1"/>
                    <a:pt x="1" y="1"/>
                  </a:cubicBezTo>
                  <a:cubicBezTo>
                    <a:pt x="2" y="1"/>
                    <a:pt x="2" y="0"/>
                    <a:pt x="2" y="0"/>
                  </a:cubicBezTo>
                  <a:cubicBezTo>
                    <a:pt x="3" y="0"/>
                    <a:pt x="3" y="0"/>
                    <a:pt x="3" y="0"/>
                  </a:cubicBezTo>
                  <a:cubicBezTo>
                    <a:pt x="4" y="0"/>
                    <a:pt x="4" y="1"/>
                    <a:pt x="4" y="1"/>
                  </a:cubicBezTo>
                  <a:cubicBezTo>
                    <a:pt x="5" y="1"/>
                    <a:pt x="5" y="1"/>
                    <a:pt x="5" y="1"/>
                  </a:cubicBezTo>
                  <a:cubicBezTo>
                    <a:pt x="5" y="2"/>
                    <a:pt x="5" y="2"/>
                    <a:pt x="5" y="3"/>
                  </a:cubicBezTo>
                  <a:close/>
                  <a:moveTo>
                    <a:pt x="4" y="3"/>
                  </a:moveTo>
                  <a:cubicBezTo>
                    <a:pt x="4" y="2"/>
                    <a:pt x="4" y="2"/>
                    <a:pt x="4" y="2"/>
                  </a:cubicBezTo>
                  <a:cubicBezTo>
                    <a:pt x="4" y="2"/>
                    <a:pt x="4" y="2"/>
                    <a:pt x="4" y="1"/>
                  </a:cubicBezTo>
                  <a:cubicBezTo>
                    <a:pt x="4" y="1"/>
                    <a:pt x="3" y="1"/>
                    <a:pt x="3" y="1"/>
                  </a:cubicBezTo>
                  <a:cubicBezTo>
                    <a:pt x="3" y="1"/>
                    <a:pt x="3" y="1"/>
                    <a:pt x="2" y="1"/>
                  </a:cubicBezTo>
                  <a:cubicBezTo>
                    <a:pt x="2" y="1"/>
                    <a:pt x="2" y="1"/>
                    <a:pt x="2" y="1"/>
                  </a:cubicBezTo>
                  <a:cubicBezTo>
                    <a:pt x="2" y="1"/>
                    <a:pt x="2" y="2"/>
                    <a:pt x="1" y="2"/>
                  </a:cubicBezTo>
                  <a:cubicBezTo>
                    <a:pt x="1" y="2"/>
                    <a:pt x="1" y="2"/>
                    <a:pt x="1" y="2"/>
                  </a:cubicBezTo>
                  <a:cubicBezTo>
                    <a:pt x="1" y="3"/>
                    <a:pt x="1" y="3"/>
                    <a:pt x="1"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0" name="Freeform 133"/>
            <p:cNvSpPr>
              <a:spLocks/>
            </p:cNvSpPr>
            <p:nvPr/>
          </p:nvSpPr>
          <p:spPr bwMode="auto">
            <a:xfrm>
              <a:off x="2628" y="1615"/>
              <a:ext cx="18" cy="24"/>
            </a:xfrm>
            <a:custGeom>
              <a:avLst/>
              <a:gdLst>
                <a:gd name="T0" fmla="*/ 6 w 6"/>
                <a:gd name="T1" fmla="*/ 8 h 8"/>
                <a:gd name="T2" fmla="*/ 5 w 6"/>
                <a:gd name="T3" fmla="*/ 8 h 8"/>
                <a:gd name="T4" fmla="*/ 5 w 6"/>
                <a:gd name="T5" fmla="*/ 8 h 8"/>
                <a:gd name="T6" fmla="*/ 3 w 6"/>
                <a:gd name="T7" fmla="*/ 8 h 8"/>
                <a:gd name="T8" fmla="*/ 2 w 6"/>
                <a:gd name="T9" fmla="*/ 6 h 8"/>
                <a:gd name="T10" fmla="*/ 2 w 6"/>
                <a:gd name="T11" fmla="*/ 3 h 8"/>
                <a:gd name="T12" fmla="*/ 0 w 6"/>
                <a:gd name="T13" fmla="*/ 4 h 8"/>
                <a:gd name="T14" fmla="*/ 0 w 6"/>
                <a:gd name="T15" fmla="*/ 3 h 8"/>
                <a:gd name="T16" fmla="*/ 2 w 6"/>
                <a:gd name="T17" fmla="*/ 3 h 8"/>
                <a:gd name="T18" fmla="*/ 1 w 6"/>
                <a:gd name="T19" fmla="*/ 1 h 8"/>
                <a:gd name="T20" fmla="*/ 2 w 6"/>
                <a:gd name="T21" fmla="*/ 0 h 8"/>
                <a:gd name="T22" fmla="*/ 3 w 6"/>
                <a:gd name="T23" fmla="*/ 2 h 8"/>
                <a:gd name="T24" fmla="*/ 5 w 6"/>
                <a:gd name="T25" fmla="*/ 2 h 8"/>
                <a:gd name="T26" fmla="*/ 5 w 6"/>
                <a:gd name="T27" fmla="*/ 3 h 8"/>
                <a:gd name="T28" fmla="*/ 3 w 6"/>
                <a:gd name="T29" fmla="*/ 3 h 8"/>
                <a:gd name="T30" fmla="*/ 3 w 6"/>
                <a:gd name="T31" fmla="*/ 6 h 8"/>
                <a:gd name="T32" fmla="*/ 4 w 6"/>
                <a:gd name="T33" fmla="*/ 7 h 8"/>
                <a:gd name="T34" fmla="*/ 5 w 6"/>
                <a:gd name="T35" fmla="*/ 7 h 8"/>
                <a:gd name="T36" fmla="*/ 5 w 6"/>
                <a:gd name="T37" fmla="*/ 7 h 8"/>
                <a:gd name="T38" fmla="*/ 6 w 6"/>
                <a:gd name="T39" fmla="*/ 7 h 8"/>
                <a:gd name="T40" fmla="*/ 6 w 6"/>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8">
                  <a:moveTo>
                    <a:pt x="6" y="8"/>
                  </a:moveTo>
                  <a:cubicBezTo>
                    <a:pt x="6" y="8"/>
                    <a:pt x="6" y="8"/>
                    <a:pt x="5" y="8"/>
                  </a:cubicBezTo>
                  <a:cubicBezTo>
                    <a:pt x="5" y="8"/>
                    <a:pt x="5" y="8"/>
                    <a:pt x="5" y="8"/>
                  </a:cubicBezTo>
                  <a:cubicBezTo>
                    <a:pt x="4" y="8"/>
                    <a:pt x="3" y="8"/>
                    <a:pt x="3" y="8"/>
                  </a:cubicBezTo>
                  <a:cubicBezTo>
                    <a:pt x="3" y="8"/>
                    <a:pt x="2" y="7"/>
                    <a:pt x="2" y="6"/>
                  </a:cubicBezTo>
                  <a:cubicBezTo>
                    <a:pt x="2" y="3"/>
                    <a:pt x="2" y="3"/>
                    <a:pt x="2" y="3"/>
                  </a:cubicBezTo>
                  <a:cubicBezTo>
                    <a:pt x="0" y="4"/>
                    <a:pt x="0" y="4"/>
                    <a:pt x="0" y="4"/>
                  </a:cubicBezTo>
                  <a:cubicBezTo>
                    <a:pt x="0" y="3"/>
                    <a:pt x="0" y="3"/>
                    <a:pt x="0" y="3"/>
                  </a:cubicBezTo>
                  <a:cubicBezTo>
                    <a:pt x="2" y="3"/>
                    <a:pt x="2" y="3"/>
                    <a:pt x="2" y="3"/>
                  </a:cubicBezTo>
                  <a:cubicBezTo>
                    <a:pt x="1" y="1"/>
                    <a:pt x="1" y="1"/>
                    <a:pt x="1" y="1"/>
                  </a:cubicBezTo>
                  <a:cubicBezTo>
                    <a:pt x="2" y="0"/>
                    <a:pt x="2" y="0"/>
                    <a:pt x="2" y="0"/>
                  </a:cubicBezTo>
                  <a:cubicBezTo>
                    <a:pt x="3" y="2"/>
                    <a:pt x="3" y="2"/>
                    <a:pt x="3" y="2"/>
                  </a:cubicBezTo>
                  <a:cubicBezTo>
                    <a:pt x="5" y="2"/>
                    <a:pt x="5" y="2"/>
                    <a:pt x="5" y="2"/>
                  </a:cubicBezTo>
                  <a:cubicBezTo>
                    <a:pt x="5" y="3"/>
                    <a:pt x="5" y="3"/>
                    <a:pt x="5" y="3"/>
                  </a:cubicBezTo>
                  <a:cubicBezTo>
                    <a:pt x="3" y="3"/>
                    <a:pt x="3" y="3"/>
                    <a:pt x="3" y="3"/>
                  </a:cubicBezTo>
                  <a:cubicBezTo>
                    <a:pt x="3" y="6"/>
                    <a:pt x="3" y="6"/>
                    <a:pt x="3" y="6"/>
                  </a:cubicBezTo>
                  <a:cubicBezTo>
                    <a:pt x="3" y="7"/>
                    <a:pt x="3" y="7"/>
                    <a:pt x="4" y="7"/>
                  </a:cubicBezTo>
                  <a:cubicBezTo>
                    <a:pt x="4" y="7"/>
                    <a:pt x="4" y="7"/>
                    <a:pt x="5" y="7"/>
                  </a:cubicBezTo>
                  <a:cubicBezTo>
                    <a:pt x="5" y="7"/>
                    <a:pt x="5" y="7"/>
                    <a:pt x="5" y="7"/>
                  </a:cubicBezTo>
                  <a:cubicBezTo>
                    <a:pt x="6" y="7"/>
                    <a:pt x="6" y="7"/>
                    <a:pt x="6" y="7"/>
                  </a:cubicBezTo>
                  <a:lnTo>
                    <a:pt x="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1" name="Freeform 134"/>
            <p:cNvSpPr>
              <a:spLocks noEditPoints="1"/>
            </p:cNvSpPr>
            <p:nvPr/>
          </p:nvSpPr>
          <p:spPr bwMode="auto">
            <a:xfrm>
              <a:off x="2649" y="1612"/>
              <a:ext cx="18" cy="27"/>
            </a:xfrm>
            <a:custGeom>
              <a:avLst/>
              <a:gdLst>
                <a:gd name="T0" fmla="*/ 18 w 18"/>
                <a:gd name="T1" fmla="*/ 21 h 27"/>
                <a:gd name="T2" fmla="*/ 15 w 18"/>
                <a:gd name="T3" fmla="*/ 24 h 27"/>
                <a:gd name="T4" fmla="*/ 15 w 18"/>
                <a:gd name="T5" fmla="*/ 18 h 27"/>
                <a:gd name="T6" fmla="*/ 3 w 18"/>
                <a:gd name="T7" fmla="*/ 21 h 27"/>
                <a:gd name="T8" fmla="*/ 3 w 18"/>
                <a:gd name="T9" fmla="*/ 24 h 27"/>
                <a:gd name="T10" fmla="*/ 0 w 18"/>
                <a:gd name="T11" fmla="*/ 27 h 27"/>
                <a:gd name="T12" fmla="*/ 3 w 18"/>
                <a:gd name="T13" fmla="*/ 3 h 27"/>
                <a:gd name="T14" fmla="*/ 9 w 18"/>
                <a:gd name="T15" fmla="*/ 0 h 27"/>
                <a:gd name="T16" fmla="*/ 18 w 18"/>
                <a:gd name="T17" fmla="*/ 21 h 27"/>
                <a:gd name="T18" fmla="*/ 12 w 18"/>
                <a:gd name="T19" fmla="*/ 15 h 27"/>
                <a:gd name="T20" fmla="*/ 6 w 18"/>
                <a:gd name="T21" fmla="*/ 3 h 27"/>
                <a:gd name="T22" fmla="*/ 6 w 18"/>
                <a:gd name="T23" fmla="*/ 18 h 27"/>
                <a:gd name="T24" fmla="*/ 12 w 18"/>
                <a:gd name="T2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7">
                  <a:moveTo>
                    <a:pt x="18" y="21"/>
                  </a:moveTo>
                  <a:lnTo>
                    <a:pt x="15" y="24"/>
                  </a:lnTo>
                  <a:lnTo>
                    <a:pt x="15" y="18"/>
                  </a:lnTo>
                  <a:lnTo>
                    <a:pt x="3" y="21"/>
                  </a:lnTo>
                  <a:lnTo>
                    <a:pt x="3" y="24"/>
                  </a:lnTo>
                  <a:lnTo>
                    <a:pt x="0" y="27"/>
                  </a:lnTo>
                  <a:lnTo>
                    <a:pt x="3" y="3"/>
                  </a:lnTo>
                  <a:lnTo>
                    <a:pt x="9" y="0"/>
                  </a:lnTo>
                  <a:lnTo>
                    <a:pt x="18" y="21"/>
                  </a:lnTo>
                  <a:close/>
                  <a:moveTo>
                    <a:pt x="12" y="15"/>
                  </a:moveTo>
                  <a:lnTo>
                    <a:pt x="6" y="3"/>
                  </a:lnTo>
                  <a:lnTo>
                    <a:pt x="6" y="18"/>
                  </a:lnTo>
                  <a:lnTo>
                    <a:pt x="1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2" name="Freeform 135"/>
            <p:cNvSpPr>
              <a:spLocks/>
            </p:cNvSpPr>
            <p:nvPr/>
          </p:nvSpPr>
          <p:spPr bwMode="auto">
            <a:xfrm>
              <a:off x="2670" y="1615"/>
              <a:ext cx="15" cy="18"/>
            </a:xfrm>
            <a:custGeom>
              <a:avLst/>
              <a:gdLst>
                <a:gd name="T0" fmla="*/ 5 w 5"/>
                <a:gd name="T1" fmla="*/ 4 h 6"/>
                <a:gd name="T2" fmla="*/ 5 w 5"/>
                <a:gd name="T3" fmla="*/ 4 h 6"/>
                <a:gd name="T4" fmla="*/ 5 w 5"/>
                <a:gd name="T5" fmla="*/ 5 h 6"/>
                <a:gd name="T6" fmla="*/ 4 w 5"/>
                <a:gd name="T7" fmla="*/ 5 h 6"/>
                <a:gd name="T8" fmla="*/ 4 w 5"/>
                <a:gd name="T9" fmla="*/ 6 h 6"/>
                <a:gd name="T10" fmla="*/ 3 w 5"/>
                <a:gd name="T11" fmla="*/ 6 h 6"/>
                <a:gd name="T12" fmla="*/ 3 w 5"/>
                <a:gd name="T13" fmla="*/ 6 h 6"/>
                <a:gd name="T14" fmla="*/ 2 w 5"/>
                <a:gd name="T15" fmla="*/ 6 h 6"/>
                <a:gd name="T16" fmla="*/ 1 w 5"/>
                <a:gd name="T17" fmla="*/ 6 h 6"/>
                <a:gd name="T18" fmla="*/ 0 w 5"/>
                <a:gd name="T19" fmla="*/ 5 h 6"/>
                <a:gd name="T20" fmla="*/ 1 w 5"/>
                <a:gd name="T21" fmla="*/ 5 h 6"/>
                <a:gd name="T22" fmla="*/ 2 w 5"/>
                <a:gd name="T23" fmla="*/ 5 h 6"/>
                <a:gd name="T24" fmla="*/ 4 w 5"/>
                <a:gd name="T25" fmla="*/ 5 h 6"/>
                <a:gd name="T26" fmla="*/ 4 w 5"/>
                <a:gd name="T27" fmla="*/ 4 h 6"/>
                <a:gd name="T28" fmla="*/ 4 w 5"/>
                <a:gd name="T29" fmla="*/ 4 h 6"/>
                <a:gd name="T30" fmla="*/ 3 w 5"/>
                <a:gd name="T31" fmla="*/ 4 h 6"/>
                <a:gd name="T32" fmla="*/ 3 w 5"/>
                <a:gd name="T33" fmla="*/ 3 h 6"/>
                <a:gd name="T34" fmla="*/ 2 w 5"/>
                <a:gd name="T35" fmla="*/ 3 h 6"/>
                <a:gd name="T36" fmla="*/ 1 w 5"/>
                <a:gd name="T37" fmla="*/ 3 h 6"/>
                <a:gd name="T38" fmla="*/ 1 w 5"/>
                <a:gd name="T39" fmla="*/ 3 h 6"/>
                <a:gd name="T40" fmla="*/ 0 w 5"/>
                <a:gd name="T41" fmla="*/ 3 h 6"/>
                <a:gd name="T42" fmla="*/ 0 w 5"/>
                <a:gd name="T43" fmla="*/ 2 h 6"/>
                <a:gd name="T44" fmla="*/ 0 w 5"/>
                <a:gd name="T45" fmla="*/ 1 h 6"/>
                <a:gd name="T46" fmla="*/ 0 w 5"/>
                <a:gd name="T47" fmla="*/ 1 h 6"/>
                <a:gd name="T48" fmla="*/ 1 w 5"/>
                <a:gd name="T49" fmla="*/ 0 h 6"/>
                <a:gd name="T50" fmla="*/ 2 w 5"/>
                <a:gd name="T51" fmla="*/ 0 h 6"/>
                <a:gd name="T52" fmla="*/ 3 w 5"/>
                <a:gd name="T53" fmla="*/ 0 h 6"/>
                <a:gd name="T54" fmla="*/ 4 w 5"/>
                <a:gd name="T55" fmla="*/ 0 h 6"/>
                <a:gd name="T56" fmla="*/ 4 w 5"/>
                <a:gd name="T57" fmla="*/ 1 h 6"/>
                <a:gd name="T58" fmla="*/ 3 w 5"/>
                <a:gd name="T59" fmla="*/ 1 h 6"/>
                <a:gd name="T60" fmla="*/ 2 w 5"/>
                <a:gd name="T61" fmla="*/ 1 h 6"/>
                <a:gd name="T62" fmla="*/ 2 w 5"/>
                <a:gd name="T63" fmla="*/ 1 h 6"/>
                <a:gd name="T64" fmla="*/ 1 w 5"/>
                <a:gd name="T65" fmla="*/ 1 h 6"/>
                <a:gd name="T66" fmla="*/ 1 w 5"/>
                <a:gd name="T67" fmla="*/ 1 h 6"/>
                <a:gd name="T68" fmla="*/ 1 w 5"/>
                <a:gd name="T69" fmla="*/ 2 h 6"/>
                <a:gd name="T70" fmla="*/ 1 w 5"/>
                <a:gd name="T71" fmla="*/ 2 h 6"/>
                <a:gd name="T72" fmla="*/ 1 w 5"/>
                <a:gd name="T73" fmla="*/ 2 h 6"/>
                <a:gd name="T74" fmla="*/ 2 w 5"/>
                <a:gd name="T75" fmla="*/ 2 h 6"/>
                <a:gd name="T76" fmla="*/ 3 w 5"/>
                <a:gd name="T77" fmla="*/ 2 h 6"/>
                <a:gd name="T78" fmla="*/ 4 w 5"/>
                <a:gd name="T79" fmla="*/ 3 h 6"/>
                <a:gd name="T80" fmla="*/ 4 w 5"/>
                <a:gd name="T81" fmla="*/ 3 h 6"/>
                <a:gd name="T82" fmla="*/ 5 w 5"/>
                <a:gd name="T83" fmla="*/ 3 h 6"/>
                <a:gd name="T84" fmla="*/ 5 w 5"/>
                <a:gd name="T8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6">
                  <a:moveTo>
                    <a:pt x="5" y="4"/>
                  </a:moveTo>
                  <a:cubicBezTo>
                    <a:pt x="5" y="4"/>
                    <a:pt x="5" y="4"/>
                    <a:pt x="5" y="4"/>
                  </a:cubicBezTo>
                  <a:cubicBezTo>
                    <a:pt x="5" y="5"/>
                    <a:pt x="5" y="5"/>
                    <a:pt x="5" y="5"/>
                  </a:cubicBezTo>
                  <a:cubicBezTo>
                    <a:pt x="4" y="5"/>
                    <a:pt x="4" y="5"/>
                    <a:pt x="4" y="5"/>
                  </a:cubicBezTo>
                  <a:cubicBezTo>
                    <a:pt x="4" y="5"/>
                    <a:pt x="4" y="5"/>
                    <a:pt x="4" y="6"/>
                  </a:cubicBezTo>
                  <a:cubicBezTo>
                    <a:pt x="4" y="6"/>
                    <a:pt x="3" y="6"/>
                    <a:pt x="3" y="6"/>
                  </a:cubicBezTo>
                  <a:cubicBezTo>
                    <a:pt x="3" y="6"/>
                    <a:pt x="3" y="6"/>
                    <a:pt x="3" y="6"/>
                  </a:cubicBezTo>
                  <a:cubicBezTo>
                    <a:pt x="2" y="6"/>
                    <a:pt x="2" y="6"/>
                    <a:pt x="2" y="6"/>
                  </a:cubicBezTo>
                  <a:cubicBezTo>
                    <a:pt x="1" y="6"/>
                    <a:pt x="1" y="6"/>
                    <a:pt x="1" y="6"/>
                  </a:cubicBezTo>
                  <a:cubicBezTo>
                    <a:pt x="0" y="5"/>
                    <a:pt x="0" y="5"/>
                    <a:pt x="0" y="5"/>
                  </a:cubicBezTo>
                  <a:cubicBezTo>
                    <a:pt x="1" y="5"/>
                    <a:pt x="1" y="5"/>
                    <a:pt x="1" y="5"/>
                  </a:cubicBezTo>
                  <a:cubicBezTo>
                    <a:pt x="2" y="5"/>
                    <a:pt x="2" y="5"/>
                    <a:pt x="2" y="5"/>
                  </a:cubicBezTo>
                  <a:cubicBezTo>
                    <a:pt x="3" y="5"/>
                    <a:pt x="3" y="5"/>
                    <a:pt x="4" y="5"/>
                  </a:cubicBezTo>
                  <a:cubicBezTo>
                    <a:pt x="4" y="5"/>
                    <a:pt x="4" y="4"/>
                    <a:pt x="4" y="4"/>
                  </a:cubicBezTo>
                  <a:cubicBezTo>
                    <a:pt x="4" y="4"/>
                    <a:pt x="4" y="4"/>
                    <a:pt x="4" y="4"/>
                  </a:cubicBezTo>
                  <a:cubicBezTo>
                    <a:pt x="4" y="4"/>
                    <a:pt x="4" y="4"/>
                    <a:pt x="3" y="4"/>
                  </a:cubicBezTo>
                  <a:cubicBezTo>
                    <a:pt x="3" y="4"/>
                    <a:pt x="3" y="4"/>
                    <a:pt x="3" y="3"/>
                  </a:cubicBezTo>
                  <a:cubicBezTo>
                    <a:pt x="3" y="3"/>
                    <a:pt x="2" y="3"/>
                    <a:pt x="2" y="3"/>
                  </a:cubicBezTo>
                  <a:cubicBezTo>
                    <a:pt x="2" y="3"/>
                    <a:pt x="2" y="3"/>
                    <a:pt x="1" y="3"/>
                  </a:cubicBezTo>
                  <a:cubicBezTo>
                    <a:pt x="1" y="3"/>
                    <a:pt x="1" y="3"/>
                    <a:pt x="1" y="3"/>
                  </a:cubicBezTo>
                  <a:cubicBezTo>
                    <a:pt x="0" y="3"/>
                    <a:pt x="0" y="3"/>
                    <a:pt x="0" y="3"/>
                  </a:cubicBezTo>
                  <a:cubicBezTo>
                    <a:pt x="0" y="2"/>
                    <a:pt x="0" y="2"/>
                    <a:pt x="0" y="2"/>
                  </a:cubicBezTo>
                  <a:cubicBezTo>
                    <a:pt x="0" y="2"/>
                    <a:pt x="0" y="2"/>
                    <a:pt x="0" y="1"/>
                  </a:cubicBezTo>
                  <a:cubicBezTo>
                    <a:pt x="0" y="1"/>
                    <a:pt x="0" y="1"/>
                    <a:pt x="0" y="1"/>
                  </a:cubicBezTo>
                  <a:cubicBezTo>
                    <a:pt x="0" y="1"/>
                    <a:pt x="1" y="0"/>
                    <a:pt x="1" y="0"/>
                  </a:cubicBezTo>
                  <a:cubicBezTo>
                    <a:pt x="1" y="0"/>
                    <a:pt x="2" y="0"/>
                    <a:pt x="2" y="0"/>
                  </a:cubicBezTo>
                  <a:cubicBezTo>
                    <a:pt x="2" y="0"/>
                    <a:pt x="3" y="0"/>
                    <a:pt x="3" y="0"/>
                  </a:cubicBezTo>
                  <a:cubicBezTo>
                    <a:pt x="3" y="0"/>
                    <a:pt x="3" y="0"/>
                    <a:pt x="4" y="0"/>
                  </a:cubicBezTo>
                  <a:cubicBezTo>
                    <a:pt x="4" y="1"/>
                    <a:pt x="4" y="1"/>
                    <a:pt x="4" y="1"/>
                  </a:cubicBezTo>
                  <a:cubicBezTo>
                    <a:pt x="4" y="1"/>
                    <a:pt x="3" y="1"/>
                    <a:pt x="3" y="1"/>
                  </a:cubicBezTo>
                  <a:cubicBezTo>
                    <a:pt x="3" y="1"/>
                    <a:pt x="2" y="1"/>
                    <a:pt x="2" y="1"/>
                  </a:cubicBezTo>
                  <a:cubicBezTo>
                    <a:pt x="2" y="1"/>
                    <a:pt x="2" y="1"/>
                    <a:pt x="2" y="1"/>
                  </a:cubicBezTo>
                  <a:cubicBezTo>
                    <a:pt x="1" y="1"/>
                    <a:pt x="1" y="1"/>
                    <a:pt x="1" y="1"/>
                  </a:cubicBezTo>
                  <a:cubicBezTo>
                    <a:pt x="1" y="1"/>
                    <a:pt x="1" y="1"/>
                    <a:pt x="1" y="1"/>
                  </a:cubicBezTo>
                  <a:cubicBezTo>
                    <a:pt x="1" y="1"/>
                    <a:pt x="1" y="2"/>
                    <a:pt x="1" y="2"/>
                  </a:cubicBezTo>
                  <a:cubicBezTo>
                    <a:pt x="1" y="2"/>
                    <a:pt x="1" y="2"/>
                    <a:pt x="1" y="2"/>
                  </a:cubicBezTo>
                  <a:cubicBezTo>
                    <a:pt x="1" y="2"/>
                    <a:pt x="1" y="2"/>
                    <a:pt x="1" y="2"/>
                  </a:cubicBezTo>
                  <a:cubicBezTo>
                    <a:pt x="1" y="2"/>
                    <a:pt x="2" y="2"/>
                    <a:pt x="2" y="2"/>
                  </a:cubicBezTo>
                  <a:cubicBezTo>
                    <a:pt x="2" y="2"/>
                    <a:pt x="2" y="2"/>
                    <a:pt x="3" y="2"/>
                  </a:cubicBezTo>
                  <a:cubicBezTo>
                    <a:pt x="3" y="2"/>
                    <a:pt x="3" y="3"/>
                    <a:pt x="4" y="3"/>
                  </a:cubicBezTo>
                  <a:cubicBezTo>
                    <a:pt x="4" y="3"/>
                    <a:pt x="4" y="3"/>
                    <a:pt x="4" y="3"/>
                  </a:cubicBezTo>
                  <a:cubicBezTo>
                    <a:pt x="4" y="3"/>
                    <a:pt x="5" y="3"/>
                    <a:pt x="5" y="3"/>
                  </a:cubicBezTo>
                  <a:cubicBezTo>
                    <a:pt x="5" y="3"/>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3" name="Freeform 136"/>
            <p:cNvSpPr>
              <a:spLocks/>
            </p:cNvSpPr>
            <p:nvPr/>
          </p:nvSpPr>
          <p:spPr bwMode="auto">
            <a:xfrm>
              <a:off x="2685" y="1609"/>
              <a:ext cx="18" cy="30"/>
            </a:xfrm>
            <a:custGeom>
              <a:avLst/>
              <a:gdLst>
                <a:gd name="T0" fmla="*/ 6 w 6"/>
                <a:gd name="T1" fmla="*/ 0 h 10"/>
                <a:gd name="T2" fmla="*/ 5 w 6"/>
                <a:gd name="T3" fmla="*/ 6 h 10"/>
                <a:gd name="T4" fmla="*/ 5 w 6"/>
                <a:gd name="T5" fmla="*/ 7 h 10"/>
                <a:gd name="T6" fmla="*/ 4 w 6"/>
                <a:gd name="T7" fmla="*/ 8 h 10"/>
                <a:gd name="T8" fmla="*/ 3 w 6"/>
                <a:gd name="T9" fmla="*/ 9 h 10"/>
                <a:gd name="T10" fmla="*/ 2 w 6"/>
                <a:gd name="T11" fmla="*/ 9 h 10"/>
                <a:gd name="T12" fmla="*/ 2 w 6"/>
                <a:gd name="T13" fmla="*/ 10 h 10"/>
                <a:gd name="T14" fmla="*/ 2 w 6"/>
                <a:gd name="T15" fmla="*/ 10 h 10"/>
                <a:gd name="T16" fmla="*/ 2 w 6"/>
                <a:gd name="T17" fmla="*/ 9 h 10"/>
                <a:gd name="T18" fmla="*/ 2 w 6"/>
                <a:gd name="T19" fmla="*/ 9 h 10"/>
                <a:gd name="T20" fmla="*/ 2 w 6"/>
                <a:gd name="T21" fmla="*/ 9 h 10"/>
                <a:gd name="T22" fmla="*/ 3 w 6"/>
                <a:gd name="T23" fmla="*/ 8 h 10"/>
                <a:gd name="T24" fmla="*/ 3 w 6"/>
                <a:gd name="T25" fmla="*/ 8 h 10"/>
                <a:gd name="T26" fmla="*/ 3 w 6"/>
                <a:gd name="T27" fmla="*/ 8 h 10"/>
                <a:gd name="T28" fmla="*/ 4 w 6"/>
                <a:gd name="T29" fmla="*/ 7 h 10"/>
                <a:gd name="T30" fmla="*/ 0 w 6"/>
                <a:gd name="T31" fmla="*/ 1 h 10"/>
                <a:gd name="T32" fmla="*/ 2 w 6"/>
                <a:gd name="T33" fmla="*/ 1 h 10"/>
                <a:gd name="T34" fmla="*/ 4 w 6"/>
                <a:gd name="T35" fmla="*/ 5 h 10"/>
                <a:gd name="T36" fmla="*/ 4 w 6"/>
                <a:gd name="T37" fmla="*/ 6 h 10"/>
                <a:gd name="T38" fmla="*/ 4 w 6"/>
                <a:gd name="T39" fmla="*/ 5 h 10"/>
                <a:gd name="T40" fmla="*/ 5 w 6"/>
                <a:gd name="T41" fmla="*/ 1 h 10"/>
                <a:gd name="T42" fmla="*/ 6 w 6"/>
                <a:gd name="T4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10">
                  <a:moveTo>
                    <a:pt x="6" y="0"/>
                  </a:moveTo>
                  <a:cubicBezTo>
                    <a:pt x="5" y="6"/>
                    <a:pt x="5" y="6"/>
                    <a:pt x="5" y="6"/>
                  </a:cubicBezTo>
                  <a:cubicBezTo>
                    <a:pt x="5" y="6"/>
                    <a:pt x="5" y="7"/>
                    <a:pt x="5" y="7"/>
                  </a:cubicBezTo>
                  <a:cubicBezTo>
                    <a:pt x="5" y="8"/>
                    <a:pt x="4" y="8"/>
                    <a:pt x="4" y="8"/>
                  </a:cubicBezTo>
                  <a:cubicBezTo>
                    <a:pt x="4" y="9"/>
                    <a:pt x="4" y="9"/>
                    <a:pt x="3" y="9"/>
                  </a:cubicBezTo>
                  <a:cubicBezTo>
                    <a:pt x="3" y="9"/>
                    <a:pt x="3" y="9"/>
                    <a:pt x="2" y="9"/>
                  </a:cubicBezTo>
                  <a:cubicBezTo>
                    <a:pt x="2" y="10"/>
                    <a:pt x="2" y="10"/>
                    <a:pt x="2" y="10"/>
                  </a:cubicBezTo>
                  <a:cubicBezTo>
                    <a:pt x="2" y="10"/>
                    <a:pt x="2" y="10"/>
                    <a:pt x="2" y="10"/>
                  </a:cubicBezTo>
                  <a:cubicBezTo>
                    <a:pt x="2" y="9"/>
                    <a:pt x="2" y="9"/>
                    <a:pt x="2" y="9"/>
                  </a:cubicBezTo>
                  <a:cubicBezTo>
                    <a:pt x="2" y="9"/>
                    <a:pt x="2" y="9"/>
                    <a:pt x="2" y="9"/>
                  </a:cubicBezTo>
                  <a:cubicBezTo>
                    <a:pt x="2" y="9"/>
                    <a:pt x="2" y="9"/>
                    <a:pt x="2" y="9"/>
                  </a:cubicBezTo>
                  <a:cubicBezTo>
                    <a:pt x="2" y="9"/>
                    <a:pt x="3" y="9"/>
                    <a:pt x="3" y="8"/>
                  </a:cubicBezTo>
                  <a:cubicBezTo>
                    <a:pt x="3" y="8"/>
                    <a:pt x="3" y="8"/>
                    <a:pt x="3" y="8"/>
                  </a:cubicBezTo>
                  <a:cubicBezTo>
                    <a:pt x="3" y="8"/>
                    <a:pt x="3" y="8"/>
                    <a:pt x="3" y="8"/>
                  </a:cubicBezTo>
                  <a:cubicBezTo>
                    <a:pt x="4" y="7"/>
                    <a:pt x="4" y="7"/>
                    <a:pt x="4" y="7"/>
                  </a:cubicBezTo>
                  <a:cubicBezTo>
                    <a:pt x="0" y="1"/>
                    <a:pt x="0" y="1"/>
                    <a:pt x="0" y="1"/>
                  </a:cubicBezTo>
                  <a:cubicBezTo>
                    <a:pt x="2" y="1"/>
                    <a:pt x="2" y="1"/>
                    <a:pt x="2" y="1"/>
                  </a:cubicBezTo>
                  <a:cubicBezTo>
                    <a:pt x="4" y="5"/>
                    <a:pt x="4" y="5"/>
                    <a:pt x="4" y="5"/>
                  </a:cubicBezTo>
                  <a:cubicBezTo>
                    <a:pt x="4" y="6"/>
                    <a:pt x="4" y="6"/>
                    <a:pt x="4" y="6"/>
                  </a:cubicBezTo>
                  <a:cubicBezTo>
                    <a:pt x="4" y="5"/>
                    <a:pt x="4" y="5"/>
                    <a:pt x="4" y="5"/>
                  </a:cubicBezTo>
                  <a:cubicBezTo>
                    <a:pt x="5" y="1"/>
                    <a:pt x="5" y="1"/>
                    <a:pt x="5" y="1"/>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4" name="Freeform 137"/>
            <p:cNvSpPr>
              <a:spLocks/>
            </p:cNvSpPr>
            <p:nvPr/>
          </p:nvSpPr>
          <p:spPr bwMode="auto">
            <a:xfrm>
              <a:off x="2706" y="1606"/>
              <a:ext cx="18" cy="21"/>
            </a:xfrm>
            <a:custGeom>
              <a:avLst/>
              <a:gdLst>
                <a:gd name="T0" fmla="*/ 0 w 6"/>
                <a:gd name="T1" fmla="*/ 1 h 7"/>
                <a:gd name="T2" fmla="*/ 1 w 6"/>
                <a:gd name="T3" fmla="*/ 1 h 7"/>
                <a:gd name="T4" fmla="*/ 2 w 6"/>
                <a:gd name="T5" fmla="*/ 2 h 7"/>
                <a:gd name="T6" fmla="*/ 2 w 6"/>
                <a:gd name="T7" fmla="*/ 1 h 7"/>
                <a:gd name="T8" fmla="*/ 2 w 6"/>
                <a:gd name="T9" fmla="*/ 1 h 7"/>
                <a:gd name="T10" fmla="*/ 3 w 6"/>
                <a:gd name="T11" fmla="*/ 1 h 7"/>
                <a:gd name="T12" fmla="*/ 3 w 6"/>
                <a:gd name="T13" fmla="*/ 1 h 7"/>
                <a:gd name="T14" fmla="*/ 5 w 6"/>
                <a:gd name="T15" fmla="*/ 1 h 7"/>
                <a:gd name="T16" fmla="*/ 5 w 6"/>
                <a:gd name="T17" fmla="*/ 2 h 7"/>
                <a:gd name="T18" fmla="*/ 6 w 6"/>
                <a:gd name="T19" fmla="*/ 6 h 7"/>
                <a:gd name="T20" fmla="*/ 5 w 6"/>
                <a:gd name="T21" fmla="*/ 6 h 7"/>
                <a:gd name="T22" fmla="*/ 4 w 6"/>
                <a:gd name="T23" fmla="*/ 3 h 7"/>
                <a:gd name="T24" fmla="*/ 4 w 6"/>
                <a:gd name="T25" fmla="*/ 2 h 7"/>
                <a:gd name="T26" fmla="*/ 3 w 6"/>
                <a:gd name="T27" fmla="*/ 1 h 7"/>
                <a:gd name="T28" fmla="*/ 3 w 6"/>
                <a:gd name="T29" fmla="*/ 2 h 7"/>
                <a:gd name="T30" fmla="*/ 3 w 6"/>
                <a:gd name="T31" fmla="*/ 2 h 7"/>
                <a:gd name="T32" fmla="*/ 2 w 6"/>
                <a:gd name="T33" fmla="*/ 2 h 7"/>
                <a:gd name="T34" fmla="*/ 2 w 6"/>
                <a:gd name="T35" fmla="*/ 3 h 7"/>
                <a:gd name="T36" fmla="*/ 2 w 6"/>
                <a:gd name="T37" fmla="*/ 7 h 7"/>
                <a:gd name="T38" fmla="*/ 1 w 6"/>
                <a:gd name="T39" fmla="*/ 7 h 7"/>
                <a:gd name="T40" fmla="*/ 0 w 6"/>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7">
                  <a:moveTo>
                    <a:pt x="0" y="1"/>
                  </a:moveTo>
                  <a:cubicBezTo>
                    <a:pt x="1" y="1"/>
                    <a:pt x="1" y="1"/>
                    <a:pt x="1" y="1"/>
                  </a:cubicBezTo>
                  <a:cubicBezTo>
                    <a:pt x="2" y="2"/>
                    <a:pt x="2" y="2"/>
                    <a:pt x="2" y="2"/>
                  </a:cubicBezTo>
                  <a:cubicBezTo>
                    <a:pt x="2" y="2"/>
                    <a:pt x="2" y="2"/>
                    <a:pt x="2" y="1"/>
                  </a:cubicBezTo>
                  <a:cubicBezTo>
                    <a:pt x="2" y="1"/>
                    <a:pt x="2" y="1"/>
                    <a:pt x="2" y="1"/>
                  </a:cubicBezTo>
                  <a:cubicBezTo>
                    <a:pt x="3" y="1"/>
                    <a:pt x="3" y="1"/>
                    <a:pt x="3" y="1"/>
                  </a:cubicBezTo>
                  <a:cubicBezTo>
                    <a:pt x="3" y="1"/>
                    <a:pt x="3" y="1"/>
                    <a:pt x="3" y="1"/>
                  </a:cubicBezTo>
                  <a:cubicBezTo>
                    <a:pt x="4" y="0"/>
                    <a:pt x="4" y="1"/>
                    <a:pt x="5" y="1"/>
                  </a:cubicBezTo>
                  <a:cubicBezTo>
                    <a:pt x="5" y="1"/>
                    <a:pt x="5" y="2"/>
                    <a:pt x="5" y="2"/>
                  </a:cubicBezTo>
                  <a:cubicBezTo>
                    <a:pt x="6" y="6"/>
                    <a:pt x="6" y="6"/>
                    <a:pt x="6" y="6"/>
                  </a:cubicBezTo>
                  <a:cubicBezTo>
                    <a:pt x="5" y="6"/>
                    <a:pt x="5" y="6"/>
                    <a:pt x="5" y="6"/>
                  </a:cubicBezTo>
                  <a:cubicBezTo>
                    <a:pt x="4" y="3"/>
                    <a:pt x="4" y="3"/>
                    <a:pt x="4" y="3"/>
                  </a:cubicBezTo>
                  <a:cubicBezTo>
                    <a:pt x="4" y="2"/>
                    <a:pt x="4" y="2"/>
                    <a:pt x="4" y="2"/>
                  </a:cubicBezTo>
                  <a:cubicBezTo>
                    <a:pt x="4" y="1"/>
                    <a:pt x="4" y="1"/>
                    <a:pt x="3" y="1"/>
                  </a:cubicBezTo>
                  <a:cubicBezTo>
                    <a:pt x="3" y="1"/>
                    <a:pt x="3" y="2"/>
                    <a:pt x="3" y="2"/>
                  </a:cubicBezTo>
                  <a:cubicBezTo>
                    <a:pt x="3" y="2"/>
                    <a:pt x="3" y="2"/>
                    <a:pt x="3" y="2"/>
                  </a:cubicBezTo>
                  <a:cubicBezTo>
                    <a:pt x="2" y="2"/>
                    <a:pt x="2" y="2"/>
                    <a:pt x="2" y="2"/>
                  </a:cubicBezTo>
                  <a:cubicBezTo>
                    <a:pt x="2" y="2"/>
                    <a:pt x="2" y="3"/>
                    <a:pt x="2" y="3"/>
                  </a:cubicBezTo>
                  <a:cubicBezTo>
                    <a:pt x="2" y="7"/>
                    <a:pt x="2" y="7"/>
                    <a:pt x="2" y="7"/>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5" name="Freeform 138"/>
            <p:cNvSpPr>
              <a:spLocks/>
            </p:cNvSpPr>
            <p:nvPr/>
          </p:nvSpPr>
          <p:spPr bwMode="auto">
            <a:xfrm>
              <a:off x="2727" y="1603"/>
              <a:ext cx="14" cy="21"/>
            </a:xfrm>
            <a:custGeom>
              <a:avLst/>
              <a:gdLst>
                <a:gd name="T0" fmla="*/ 5 w 5"/>
                <a:gd name="T1" fmla="*/ 6 h 7"/>
                <a:gd name="T2" fmla="*/ 5 w 5"/>
                <a:gd name="T3" fmla="*/ 6 h 7"/>
                <a:gd name="T4" fmla="*/ 4 w 5"/>
                <a:gd name="T5" fmla="*/ 6 h 7"/>
                <a:gd name="T6" fmla="*/ 2 w 5"/>
                <a:gd name="T7" fmla="*/ 6 h 7"/>
                <a:gd name="T8" fmla="*/ 0 w 5"/>
                <a:gd name="T9" fmla="*/ 4 h 7"/>
                <a:gd name="T10" fmla="*/ 0 w 5"/>
                <a:gd name="T11" fmla="*/ 3 h 7"/>
                <a:gd name="T12" fmla="*/ 1 w 5"/>
                <a:gd name="T13" fmla="*/ 2 h 7"/>
                <a:gd name="T14" fmla="*/ 2 w 5"/>
                <a:gd name="T15" fmla="*/ 1 h 7"/>
                <a:gd name="T16" fmla="*/ 3 w 5"/>
                <a:gd name="T17" fmla="*/ 0 h 7"/>
                <a:gd name="T18" fmla="*/ 4 w 5"/>
                <a:gd name="T19" fmla="*/ 0 h 7"/>
                <a:gd name="T20" fmla="*/ 4 w 5"/>
                <a:gd name="T21" fmla="*/ 0 h 7"/>
                <a:gd name="T22" fmla="*/ 5 w 5"/>
                <a:gd name="T23" fmla="*/ 1 h 7"/>
                <a:gd name="T24" fmla="*/ 4 w 5"/>
                <a:gd name="T25" fmla="*/ 1 h 7"/>
                <a:gd name="T26" fmla="*/ 3 w 5"/>
                <a:gd name="T27" fmla="*/ 1 h 7"/>
                <a:gd name="T28" fmla="*/ 2 w 5"/>
                <a:gd name="T29" fmla="*/ 2 h 7"/>
                <a:gd name="T30" fmla="*/ 2 w 5"/>
                <a:gd name="T31" fmla="*/ 2 h 7"/>
                <a:gd name="T32" fmla="*/ 2 w 5"/>
                <a:gd name="T33" fmla="*/ 3 h 7"/>
                <a:gd name="T34" fmla="*/ 2 w 5"/>
                <a:gd name="T35" fmla="*/ 4 h 7"/>
                <a:gd name="T36" fmla="*/ 2 w 5"/>
                <a:gd name="T37" fmla="*/ 5 h 7"/>
                <a:gd name="T38" fmla="*/ 4 w 5"/>
                <a:gd name="T39" fmla="*/ 6 h 7"/>
                <a:gd name="T40" fmla="*/ 5 w 5"/>
                <a:gd name="T41" fmla="*/ 5 h 7"/>
                <a:gd name="T42" fmla="*/ 5 w 5"/>
                <a:gd name="T43" fmla="*/ 5 h 7"/>
                <a:gd name="T44" fmla="*/ 5 w 5"/>
                <a:gd name="T4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7">
                  <a:moveTo>
                    <a:pt x="5" y="6"/>
                  </a:moveTo>
                  <a:cubicBezTo>
                    <a:pt x="5" y="6"/>
                    <a:pt x="5" y="6"/>
                    <a:pt x="5" y="6"/>
                  </a:cubicBezTo>
                  <a:cubicBezTo>
                    <a:pt x="4" y="6"/>
                    <a:pt x="4" y="6"/>
                    <a:pt x="4" y="6"/>
                  </a:cubicBezTo>
                  <a:cubicBezTo>
                    <a:pt x="3" y="7"/>
                    <a:pt x="2" y="6"/>
                    <a:pt x="2" y="6"/>
                  </a:cubicBezTo>
                  <a:cubicBezTo>
                    <a:pt x="1" y="6"/>
                    <a:pt x="1" y="5"/>
                    <a:pt x="0" y="4"/>
                  </a:cubicBezTo>
                  <a:cubicBezTo>
                    <a:pt x="0" y="4"/>
                    <a:pt x="0" y="3"/>
                    <a:pt x="0" y="3"/>
                  </a:cubicBezTo>
                  <a:cubicBezTo>
                    <a:pt x="1" y="2"/>
                    <a:pt x="1" y="2"/>
                    <a:pt x="1" y="2"/>
                  </a:cubicBezTo>
                  <a:cubicBezTo>
                    <a:pt x="1" y="1"/>
                    <a:pt x="1" y="1"/>
                    <a:pt x="2" y="1"/>
                  </a:cubicBezTo>
                  <a:cubicBezTo>
                    <a:pt x="2" y="1"/>
                    <a:pt x="2" y="1"/>
                    <a:pt x="3" y="0"/>
                  </a:cubicBezTo>
                  <a:cubicBezTo>
                    <a:pt x="3" y="0"/>
                    <a:pt x="3" y="0"/>
                    <a:pt x="4" y="0"/>
                  </a:cubicBezTo>
                  <a:cubicBezTo>
                    <a:pt x="4" y="0"/>
                    <a:pt x="4" y="0"/>
                    <a:pt x="4" y="0"/>
                  </a:cubicBezTo>
                  <a:cubicBezTo>
                    <a:pt x="5" y="1"/>
                    <a:pt x="5" y="1"/>
                    <a:pt x="5" y="1"/>
                  </a:cubicBezTo>
                  <a:cubicBezTo>
                    <a:pt x="4" y="1"/>
                    <a:pt x="4" y="1"/>
                    <a:pt x="4" y="1"/>
                  </a:cubicBezTo>
                  <a:cubicBezTo>
                    <a:pt x="4" y="1"/>
                    <a:pt x="3" y="1"/>
                    <a:pt x="3" y="1"/>
                  </a:cubicBezTo>
                  <a:cubicBezTo>
                    <a:pt x="3" y="1"/>
                    <a:pt x="3" y="1"/>
                    <a:pt x="2" y="2"/>
                  </a:cubicBezTo>
                  <a:cubicBezTo>
                    <a:pt x="2" y="2"/>
                    <a:pt x="2" y="2"/>
                    <a:pt x="2" y="2"/>
                  </a:cubicBezTo>
                  <a:cubicBezTo>
                    <a:pt x="2" y="2"/>
                    <a:pt x="2" y="3"/>
                    <a:pt x="2" y="3"/>
                  </a:cubicBezTo>
                  <a:cubicBezTo>
                    <a:pt x="1" y="3"/>
                    <a:pt x="1" y="3"/>
                    <a:pt x="2" y="4"/>
                  </a:cubicBezTo>
                  <a:cubicBezTo>
                    <a:pt x="2" y="4"/>
                    <a:pt x="2" y="5"/>
                    <a:pt x="2" y="5"/>
                  </a:cubicBezTo>
                  <a:cubicBezTo>
                    <a:pt x="3" y="6"/>
                    <a:pt x="3" y="6"/>
                    <a:pt x="4" y="6"/>
                  </a:cubicBezTo>
                  <a:cubicBezTo>
                    <a:pt x="4" y="5"/>
                    <a:pt x="4" y="5"/>
                    <a:pt x="5" y="5"/>
                  </a:cubicBezTo>
                  <a:cubicBezTo>
                    <a:pt x="5" y="5"/>
                    <a:pt x="5" y="5"/>
                    <a:pt x="5" y="5"/>
                  </a:cubicBez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6" name="Freeform 139"/>
            <p:cNvSpPr>
              <a:spLocks/>
            </p:cNvSpPr>
            <p:nvPr/>
          </p:nvSpPr>
          <p:spPr bwMode="auto">
            <a:xfrm>
              <a:off x="2750" y="1591"/>
              <a:ext cx="12" cy="33"/>
            </a:xfrm>
            <a:custGeom>
              <a:avLst/>
              <a:gdLst>
                <a:gd name="T0" fmla="*/ 3 w 4"/>
                <a:gd name="T1" fmla="*/ 11 h 11"/>
                <a:gd name="T2" fmla="*/ 0 w 4"/>
                <a:gd name="T3" fmla="*/ 7 h 11"/>
                <a:gd name="T4" fmla="*/ 0 w 4"/>
                <a:gd name="T5" fmla="*/ 5 h 11"/>
                <a:gd name="T6" fmla="*/ 0 w 4"/>
                <a:gd name="T7" fmla="*/ 4 h 11"/>
                <a:gd name="T8" fmla="*/ 0 w 4"/>
                <a:gd name="T9" fmla="*/ 2 h 11"/>
                <a:gd name="T10" fmla="*/ 1 w 4"/>
                <a:gd name="T11" fmla="*/ 0 h 11"/>
                <a:gd name="T12" fmla="*/ 2 w 4"/>
                <a:gd name="T13" fmla="*/ 1 h 11"/>
                <a:gd name="T14" fmla="*/ 1 w 4"/>
                <a:gd name="T15" fmla="*/ 6 h 11"/>
                <a:gd name="T16" fmla="*/ 2 w 4"/>
                <a:gd name="T17" fmla="*/ 9 h 11"/>
                <a:gd name="T18" fmla="*/ 4 w 4"/>
                <a:gd name="T19" fmla="*/ 11 h 11"/>
                <a:gd name="T20" fmla="*/ 3 w 4"/>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
                  <a:moveTo>
                    <a:pt x="3" y="11"/>
                  </a:moveTo>
                  <a:cubicBezTo>
                    <a:pt x="1" y="10"/>
                    <a:pt x="0" y="9"/>
                    <a:pt x="0" y="7"/>
                  </a:cubicBezTo>
                  <a:cubicBezTo>
                    <a:pt x="0" y="6"/>
                    <a:pt x="0" y="6"/>
                    <a:pt x="0" y="5"/>
                  </a:cubicBezTo>
                  <a:cubicBezTo>
                    <a:pt x="0" y="5"/>
                    <a:pt x="0" y="4"/>
                    <a:pt x="0" y="4"/>
                  </a:cubicBezTo>
                  <a:cubicBezTo>
                    <a:pt x="0" y="3"/>
                    <a:pt x="0" y="3"/>
                    <a:pt x="0" y="2"/>
                  </a:cubicBezTo>
                  <a:cubicBezTo>
                    <a:pt x="1" y="2"/>
                    <a:pt x="1" y="1"/>
                    <a:pt x="1" y="0"/>
                  </a:cubicBezTo>
                  <a:cubicBezTo>
                    <a:pt x="2" y="1"/>
                    <a:pt x="2" y="1"/>
                    <a:pt x="2" y="1"/>
                  </a:cubicBezTo>
                  <a:cubicBezTo>
                    <a:pt x="1" y="3"/>
                    <a:pt x="0" y="4"/>
                    <a:pt x="1" y="6"/>
                  </a:cubicBezTo>
                  <a:cubicBezTo>
                    <a:pt x="1" y="7"/>
                    <a:pt x="1" y="8"/>
                    <a:pt x="2" y="9"/>
                  </a:cubicBezTo>
                  <a:cubicBezTo>
                    <a:pt x="2" y="9"/>
                    <a:pt x="3" y="10"/>
                    <a:pt x="4" y="11"/>
                  </a:cubicBez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7" name="Freeform 140"/>
            <p:cNvSpPr>
              <a:spLocks noEditPoints="1"/>
            </p:cNvSpPr>
            <p:nvPr/>
          </p:nvSpPr>
          <p:spPr bwMode="auto">
            <a:xfrm>
              <a:off x="2765" y="1591"/>
              <a:ext cx="15" cy="24"/>
            </a:xfrm>
            <a:custGeom>
              <a:avLst/>
              <a:gdLst>
                <a:gd name="T0" fmla="*/ 5 w 5"/>
                <a:gd name="T1" fmla="*/ 5 h 8"/>
                <a:gd name="T2" fmla="*/ 5 w 5"/>
                <a:gd name="T3" fmla="*/ 6 h 8"/>
                <a:gd name="T4" fmla="*/ 5 w 5"/>
                <a:gd name="T5" fmla="*/ 7 h 8"/>
                <a:gd name="T6" fmla="*/ 4 w 5"/>
                <a:gd name="T7" fmla="*/ 8 h 8"/>
                <a:gd name="T8" fmla="*/ 3 w 5"/>
                <a:gd name="T9" fmla="*/ 8 h 8"/>
                <a:gd name="T10" fmla="*/ 2 w 5"/>
                <a:gd name="T11" fmla="*/ 8 h 8"/>
                <a:gd name="T12" fmla="*/ 1 w 5"/>
                <a:gd name="T13" fmla="*/ 8 h 8"/>
                <a:gd name="T14" fmla="*/ 0 w 5"/>
                <a:gd name="T15" fmla="*/ 0 h 8"/>
                <a:gd name="T16" fmla="*/ 1 w 5"/>
                <a:gd name="T17" fmla="*/ 0 h 8"/>
                <a:gd name="T18" fmla="*/ 1 w 5"/>
                <a:gd name="T19" fmla="*/ 2 h 8"/>
                <a:gd name="T20" fmla="*/ 1 w 5"/>
                <a:gd name="T21" fmla="*/ 4 h 8"/>
                <a:gd name="T22" fmla="*/ 2 w 5"/>
                <a:gd name="T23" fmla="*/ 3 h 8"/>
                <a:gd name="T24" fmla="*/ 3 w 5"/>
                <a:gd name="T25" fmla="*/ 2 h 8"/>
                <a:gd name="T26" fmla="*/ 4 w 5"/>
                <a:gd name="T27" fmla="*/ 2 h 8"/>
                <a:gd name="T28" fmla="*/ 5 w 5"/>
                <a:gd name="T29" fmla="*/ 3 h 8"/>
                <a:gd name="T30" fmla="*/ 5 w 5"/>
                <a:gd name="T31" fmla="*/ 4 h 8"/>
                <a:gd name="T32" fmla="*/ 5 w 5"/>
                <a:gd name="T33" fmla="*/ 5 h 8"/>
                <a:gd name="T34" fmla="*/ 4 w 5"/>
                <a:gd name="T35" fmla="*/ 5 h 8"/>
                <a:gd name="T36" fmla="*/ 4 w 5"/>
                <a:gd name="T37" fmla="*/ 4 h 8"/>
                <a:gd name="T38" fmla="*/ 4 w 5"/>
                <a:gd name="T39" fmla="*/ 3 h 8"/>
                <a:gd name="T40" fmla="*/ 3 w 5"/>
                <a:gd name="T41" fmla="*/ 3 h 8"/>
                <a:gd name="T42" fmla="*/ 3 w 5"/>
                <a:gd name="T43" fmla="*/ 3 h 8"/>
                <a:gd name="T44" fmla="*/ 2 w 5"/>
                <a:gd name="T45" fmla="*/ 3 h 8"/>
                <a:gd name="T46" fmla="*/ 2 w 5"/>
                <a:gd name="T47" fmla="*/ 3 h 8"/>
                <a:gd name="T48" fmla="*/ 2 w 5"/>
                <a:gd name="T49" fmla="*/ 4 h 8"/>
                <a:gd name="T50" fmla="*/ 1 w 5"/>
                <a:gd name="T51" fmla="*/ 5 h 8"/>
                <a:gd name="T52" fmla="*/ 2 w 5"/>
                <a:gd name="T53" fmla="*/ 7 h 8"/>
                <a:gd name="T54" fmla="*/ 2 w 5"/>
                <a:gd name="T55" fmla="*/ 7 h 8"/>
                <a:gd name="T56" fmla="*/ 3 w 5"/>
                <a:gd name="T57" fmla="*/ 7 h 8"/>
                <a:gd name="T58" fmla="*/ 4 w 5"/>
                <a:gd name="T59" fmla="*/ 7 h 8"/>
                <a:gd name="T60" fmla="*/ 4 w 5"/>
                <a:gd name="T61" fmla="*/ 7 h 8"/>
                <a:gd name="T62" fmla="*/ 4 w 5"/>
                <a:gd name="T63" fmla="*/ 6 h 8"/>
                <a:gd name="T64" fmla="*/ 4 w 5"/>
                <a:gd name="T65"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 h="8">
                  <a:moveTo>
                    <a:pt x="5" y="5"/>
                  </a:moveTo>
                  <a:cubicBezTo>
                    <a:pt x="5" y="5"/>
                    <a:pt x="5" y="6"/>
                    <a:pt x="5" y="6"/>
                  </a:cubicBezTo>
                  <a:cubicBezTo>
                    <a:pt x="5" y="6"/>
                    <a:pt x="5" y="7"/>
                    <a:pt x="5" y="7"/>
                  </a:cubicBezTo>
                  <a:cubicBezTo>
                    <a:pt x="5" y="7"/>
                    <a:pt x="5" y="8"/>
                    <a:pt x="4" y="8"/>
                  </a:cubicBezTo>
                  <a:cubicBezTo>
                    <a:pt x="4" y="8"/>
                    <a:pt x="4" y="8"/>
                    <a:pt x="3" y="8"/>
                  </a:cubicBezTo>
                  <a:cubicBezTo>
                    <a:pt x="3" y="8"/>
                    <a:pt x="2" y="8"/>
                    <a:pt x="2" y="8"/>
                  </a:cubicBezTo>
                  <a:cubicBezTo>
                    <a:pt x="2" y="8"/>
                    <a:pt x="1" y="8"/>
                    <a:pt x="1" y="8"/>
                  </a:cubicBezTo>
                  <a:cubicBezTo>
                    <a:pt x="0" y="0"/>
                    <a:pt x="0" y="0"/>
                    <a:pt x="0" y="0"/>
                  </a:cubicBezTo>
                  <a:cubicBezTo>
                    <a:pt x="1" y="0"/>
                    <a:pt x="1" y="0"/>
                    <a:pt x="1" y="0"/>
                  </a:cubicBezTo>
                  <a:cubicBezTo>
                    <a:pt x="1" y="2"/>
                    <a:pt x="1" y="2"/>
                    <a:pt x="1" y="2"/>
                  </a:cubicBezTo>
                  <a:cubicBezTo>
                    <a:pt x="1" y="4"/>
                    <a:pt x="1" y="4"/>
                    <a:pt x="1" y="4"/>
                  </a:cubicBezTo>
                  <a:cubicBezTo>
                    <a:pt x="1" y="3"/>
                    <a:pt x="2" y="3"/>
                    <a:pt x="2" y="3"/>
                  </a:cubicBezTo>
                  <a:cubicBezTo>
                    <a:pt x="2" y="2"/>
                    <a:pt x="3" y="2"/>
                    <a:pt x="3" y="2"/>
                  </a:cubicBezTo>
                  <a:cubicBezTo>
                    <a:pt x="3" y="2"/>
                    <a:pt x="4" y="2"/>
                    <a:pt x="4" y="2"/>
                  </a:cubicBezTo>
                  <a:cubicBezTo>
                    <a:pt x="4" y="2"/>
                    <a:pt x="4" y="2"/>
                    <a:pt x="5" y="3"/>
                  </a:cubicBezTo>
                  <a:cubicBezTo>
                    <a:pt x="5" y="3"/>
                    <a:pt x="5" y="3"/>
                    <a:pt x="5" y="4"/>
                  </a:cubicBezTo>
                  <a:cubicBezTo>
                    <a:pt x="5" y="4"/>
                    <a:pt x="5" y="4"/>
                    <a:pt x="5" y="5"/>
                  </a:cubicBezTo>
                  <a:close/>
                  <a:moveTo>
                    <a:pt x="4" y="5"/>
                  </a:moveTo>
                  <a:cubicBezTo>
                    <a:pt x="4" y="5"/>
                    <a:pt x="4" y="4"/>
                    <a:pt x="4" y="4"/>
                  </a:cubicBezTo>
                  <a:cubicBezTo>
                    <a:pt x="4" y="4"/>
                    <a:pt x="4" y="4"/>
                    <a:pt x="4" y="3"/>
                  </a:cubicBezTo>
                  <a:cubicBezTo>
                    <a:pt x="4" y="3"/>
                    <a:pt x="4" y="3"/>
                    <a:pt x="3" y="3"/>
                  </a:cubicBezTo>
                  <a:cubicBezTo>
                    <a:pt x="3" y="3"/>
                    <a:pt x="3" y="3"/>
                    <a:pt x="3" y="3"/>
                  </a:cubicBezTo>
                  <a:cubicBezTo>
                    <a:pt x="3" y="3"/>
                    <a:pt x="3" y="3"/>
                    <a:pt x="2" y="3"/>
                  </a:cubicBezTo>
                  <a:cubicBezTo>
                    <a:pt x="2" y="3"/>
                    <a:pt x="2" y="3"/>
                    <a:pt x="2" y="3"/>
                  </a:cubicBezTo>
                  <a:cubicBezTo>
                    <a:pt x="2" y="4"/>
                    <a:pt x="2" y="4"/>
                    <a:pt x="2" y="4"/>
                  </a:cubicBezTo>
                  <a:cubicBezTo>
                    <a:pt x="2" y="4"/>
                    <a:pt x="1" y="4"/>
                    <a:pt x="1" y="5"/>
                  </a:cubicBezTo>
                  <a:cubicBezTo>
                    <a:pt x="2" y="7"/>
                    <a:pt x="2" y="7"/>
                    <a:pt x="2" y="7"/>
                  </a:cubicBezTo>
                  <a:cubicBezTo>
                    <a:pt x="2" y="7"/>
                    <a:pt x="2" y="7"/>
                    <a:pt x="2" y="7"/>
                  </a:cubicBezTo>
                  <a:cubicBezTo>
                    <a:pt x="3" y="7"/>
                    <a:pt x="3" y="7"/>
                    <a:pt x="3" y="7"/>
                  </a:cubicBezTo>
                  <a:cubicBezTo>
                    <a:pt x="3" y="7"/>
                    <a:pt x="3" y="7"/>
                    <a:pt x="4" y="7"/>
                  </a:cubicBezTo>
                  <a:cubicBezTo>
                    <a:pt x="4" y="7"/>
                    <a:pt x="4" y="7"/>
                    <a:pt x="4" y="7"/>
                  </a:cubicBezTo>
                  <a:cubicBezTo>
                    <a:pt x="4" y="7"/>
                    <a:pt x="4" y="6"/>
                    <a:pt x="4" y="6"/>
                  </a:cubicBezTo>
                  <a:cubicBezTo>
                    <a:pt x="4" y="6"/>
                    <a:pt x="4"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8" name="Freeform 141"/>
            <p:cNvSpPr>
              <a:spLocks noEditPoints="1"/>
            </p:cNvSpPr>
            <p:nvPr/>
          </p:nvSpPr>
          <p:spPr bwMode="auto">
            <a:xfrm>
              <a:off x="2786" y="1588"/>
              <a:ext cx="15" cy="24"/>
            </a:xfrm>
            <a:custGeom>
              <a:avLst/>
              <a:gdLst>
                <a:gd name="T0" fmla="*/ 2 w 5"/>
                <a:gd name="T1" fmla="*/ 3 h 8"/>
                <a:gd name="T2" fmla="*/ 0 w 5"/>
                <a:gd name="T3" fmla="*/ 3 h 8"/>
                <a:gd name="T4" fmla="*/ 0 w 5"/>
                <a:gd name="T5" fmla="*/ 3 h 8"/>
                <a:gd name="T6" fmla="*/ 2 w 5"/>
                <a:gd name="T7" fmla="*/ 2 h 8"/>
                <a:gd name="T8" fmla="*/ 3 w 5"/>
                <a:gd name="T9" fmla="*/ 7 h 8"/>
                <a:gd name="T10" fmla="*/ 5 w 5"/>
                <a:gd name="T11" fmla="*/ 7 h 8"/>
                <a:gd name="T12" fmla="*/ 5 w 5"/>
                <a:gd name="T13" fmla="*/ 8 h 8"/>
                <a:gd name="T14" fmla="*/ 1 w 5"/>
                <a:gd name="T15" fmla="*/ 8 h 8"/>
                <a:gd name="T16" fmla="*/ 0 w 5"/>
                <a:gd name="T17" fmla="*/ 8 h 8"/>
                <a:gd name="T18" fmla="*/ 2 w 5"/>
                <a:gd name="T19" fmla="*/ 7 h 8"/>
                <a:gd name="T20" fmla="*/ 2 w 5"/>
                <a:gd name="T21" fmla="*/ 3 h 8"/>
                <a:gd name="T22" fmla="*/ 1 w 5"/>
                <a:gd name="T23" fmla="*/ 0 h 8"/>
                <a:gd name="T24" fmla="*/ 2 w 5"/>
                <a:gd name="T25" fmla="*/ 0 h 8"/>
                <a:gd name="T26" fmla="*/ 2 w 5"/>
                <a:gd name="T27" fmla="*/ 0 h 8"/>
                <a:gd name="T28" fmla="*/ 2 w 5"/>
                <a:gd name="T29" fmla="*/ 0 h 8"/>
                <a:gd name="T30" fmla="*/ 2 w 5"/>
                <a:gd name="T31" fmla="*/ 0 h 8"/>
                <a:gd name="T32" fmla="*/ 2 w 5"/>
                <a:gd name="T33" fmla="*/ 1 h 8"/>
                <a:gd name="T34" fmla="*/ 2 w 5"/>
                <a:gd name="T35" fmla="*/ 1 h 8"/>
                <a:gd name="T36" fmla="*/ 2 w 5"/>
                <a:gd name="T37" fmla="*/ 1 h 8"/>
                <a:gd name="T38" fmla="*/ 2 w 5"/>
                <a:gd name="T39" fmla="*/ 1 h 8"/>
                <a:gd name="T40" fmla="*/ 1 w 5"/>
                <a:gd name="T41" fmla="*/ 1 h 8"/>
                <a:gd name="T42" fmla="*/ 1 w 5"/>
                <a:gd name="T43" fmla="*/ 1 h 8"/>
                <a:gd name="T44" fmla="*/ 1 w 5"/>
                <a:gd name="T45" fmla="*/ 1 h 8"/>
                <a:gd name="T46" fmla="*/ 1 w 5"/>
                <a:gd name="T47" fmla="*/ 1 h 8"/>
                <a:gd name="T48" fmla="*/ 1 w 5"/>
                <a:gd name="T49" fmla="*/ 0 h 8"/>
                <a:gd name="T50" fmla="*/ 1 w 5"/>
                <a:gd name="T51" fmla="*/ 0 h 8"/>
                <a:gd name="T52" fmla="*/ 1 w 5"/>
                <a:gd name="T53" fmla="*/ 0 h 8"/>
                <a:gd name="T54" fmla="*/ 1 w 5"/>
                <a:gd name="T5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 h="8">
                  <a:moveTo>
                    <a:pt x="2" y="3"/>
                  </a:moveTo>
                  <a:cubicBezTo>
                    <a:pt x="0" y="3"/>
                    <a:pt x="0" y="3"/>
                    <a:pt x="0" y="3"/>
                  </a:cubicBezTo>
                  <a:cubicBezTo>
                    <a:pt x="0" y="3"/>
                    <a:pt x="0" y="3"/>
                    <a:pt x="0" y="3"/>
                  </a:cubicBezTo>
                  <a:cubicBezTo>
                    <a:pt x="2" y="2"/>
                    <a:pt x="2" y="2"/>
                    <a:pt x="2" y="2"/>
                  </a:cubicBezTo>
                  <a:cubicBezTo>
                    <a:pt x="3" y="7"/>
                    <a:pt x="3" y="7"/>
                    <a:pt x="3" y="7"/>
                  </a:cubicBezTo>
                  <a:cubicBezTo>
                    <a:pt x="5" y="7"/>
                    <a:pt x="5" y="7"/>
                    <a:pt x="5" y="7"/>
                  </a:cubicBezTo>
                  <a:cubicBezTo>
                    <a:pt x="5" y="8"/>
                    <a:pt x="5" y="8"/>
                    <a:pt x="5" y="8"/>
                  </a:cubicBezTo>
                  <a:cubicBezTo>
                    <a:pt x="1" y="8"/>
                    <a:pt x="1" y="8"/>
                    <a:pt x="1" y="8"/>
                  </a:cubicBezTo>
                  <a:cubicBezTo>
                    <a:pt x="0" y="8"/>
                    <a:pt x="0" y="8"/>
                    <a:pt x="0" y="8"/>
                  </a:cubicBezTo>
                  <a:cubicBezTo>
                    <a:pt x="2" y="7"/>
                    <a:pt x="2" y="7"/>
                    <a:pt x="2" y="7"/>
                  </a:cubicBezTo>
                  <a:lnTo>
                    <a:pt x="2" y="3"/>
                  </a:lnTo>
                  <a:close/>
                  <a:moveTo>
                    <a:pt x="1" y="0"/>
                  </a:moveTo>
                  <a:cubicBezTo>
                    <a:pt x="1" y="0"/>
                    <a:pt x="2" y="0"/>
                    <a:pt x="2" y="0"/>
                  </a:cubicBezTo>
                  <a:cubicBezTo>
                    <a:pt x="2" y="0"/>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2" y="1"/>
                  </a:cubicBezTo>
                  <a:cubicBezTo>
                    <a:pt x="2" y="1"/>
                    <a:pt x="2" y="1"/>
                    <a:pt x="2" y="1"/>
                  </a:cubicBezTo>
                  <a:cubicBezTo>
                    <a:pt x="2" y="1"/>
                    <a:pt x="1" y="1"/>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59" name="Freeform 142"/>
            <p:cNvSpPr>
              <a:spLocks/>
            </p:cNvSpPr>
            <p:nvPr/>
          </p:nvSpPr>
          <p:spPr bwMode="auto">
            <a:xfrm>
              <a:off x="2804" y="1591"/>
              <a:ext cx="18" cy="18"/>
            </a:xfrm>
            <a:custGeom>
              <a:avLst/>
              <a:gdLst>
                <a:gd name="T0" fmla="*/ 0 w 6"/>
                <a:gd name="T1" fmla="*/ 0 h 6"/>
                <a:gd name="T2" fmla="*/ 1 w 6"/>
                <a:gd name="T3" fmla="*/ 0 h 6"/>
                <a:gd name="T4" fmla="*/ 1 w 6"/>
                <a:gd name="T5" fmla="*/ 1 h 6"/>
                <a:gd name="T6" fmla="*/ 1 w 6"/>
                <a:gd name="T7" fmla="*/ 1 h 6"/>
                <a:gd name="T8" fmla="*/ 2 w 6"/>
                <a:gd name="T9" fmla="*/ 0 h 6"/>
                <a:gd name="T10" fmla="*/ 2 w 6"/>
                <a:gd name="T11" fmla="*/ 0 h 6"/>
                <a:gd name="T12" fmla="*/ 3 w 6"/>
                <a:gd name="T13" fmla="*/ 0 h 6"/>
                <a:gd name="T14" fmla="*/ 4 w 6"/>
                <a:gd name="T15" fmla="*/ 0 h 6"/>
                <a:gd name="T16" fmla="*/ 5 w 6"/>
                <a:gd name="T17" fmla="*/ 2 h 6"/>
                <a:gd name="T18" fmla="*/ 6 w 6"/>
                <a:gd name="T19" fmla="*/ 5 h 6"/>
                <a:gd name="T20" fmla="*/ 5 w 6"/>
                <a:gd name="T21" fmla="*/ 6 h 6"/>
                <a:gd name="T22" fmla="*/ 4 w 6"/>
                <a:gd name="T23" fmla="*/ 2 h 6"/>
                <a:gd name="T24" fmla="*/ 4 w 6"/>
                <a:gd name="T25" fmla="*/ 1 h 6"/>
                <a:gd name="T26" fmla="*/ 3 w 6"/>
                <a:gd name="T27" fmla="*/ 1 h 6"/>
                <a:gd name="T28" fmla="*/ 2 w 6"/>
                <a:gd name="T29" fmla="*/ 1 h 6"/>
                <a:gd name="T30" fmla="*/ 2 w 6"/>
                <a:gd name="T31" fmla="*/ 1 h 6"/>
                <a:gd name="T32" fmla="*/ 2 w 6"/>
                <a:gd name="T33" fmla="*/ 2 h 6"/>
                <a:gd name="T34" fmla="*/ 1 w 6"/>
                <a:gd name="T35" fmla="*/ 2 h 6"/>
                <a:gd name="T36" fmla="*/ 2 w 6"/>
                <a:gd name="T37" fmla="*/ 6 h 6"/>
                <a:gd name="T38" fmla="*/ 1 w 6"/>
                <a:gd name="T39" fmla="*/ 6 h 6"/>
                <a:gd name="T40" fmla="*/ 0 w 6"/>
                <a:gd name="T4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0" y="0"/>
                  </a:moveTo>
                  <a:cubicBezTo>
                    <a:pt x="1" y="0"/>
                    <a:pt x="1" y="0"/>
                    <a:pt x="1" y="0"/>
                  </a:cubicBezTo>
                  <a:cubicBezTo>
                    <a:pt x="1" y="1"/>
                    <a:pt x="1" y="1"/>
                    <a:pt x="1" y="1"/>
                  </a:cubicBezTo>
                  <a:cubicBezTo>
                    <a:pt x="1" y="1"/>
                    <a:pt x="1" y="1"/>
                    <a:pt x="1" y="1"/>
                  </a:cubicBezTo>
                  <a:cubicBezTo>
                    <a:pt x="2" y="1"/>
                    <a:pt x="2" y="0"/>
                    <a:pt x="2" y="0"/>
                  </a:cubicBezTo>
                  <a:cubicBezTo>
                    <a:pt x="2" y="0"/>
                    <a:pt x="2" y="0"/>
                    <a:pt x="2" y="0"/>
                  </a:cubicBezTo>
                  <a:cubicBezTo>
                    <a:pt x="2" y="0"/>
                    <a:pt x="3" y="0"/>
                    <a:pt x="3" y="0"/>
                  </a:cubicBezTo>
                  <a:cubicBezTo>
                    <a:pt x="3" y="0"/>
                    <a:pt x="4" y="0"/>
                    <a:pt x="4" y="0"/>
                  </a:cubicBezTo>
                  <a:cubicBezTo>
                    <a:pt x="5" y="0"/>
                    <a:pt x="5" y="1"/>
                    <a:pt x="5" y="2"/>
                  </a:cubicBezTo>
                  <a:cubicBezTo>
                    <a:pt x="6" y="5"/>
                    <a:pt x="6" y="5"/>
                    <a:pt x="6" y="5"/>
                  </a:cubicBezTo>
                  <a:cubicBezTo>
                    <a:pt x="5" y="6"/>
                    <a:pt x="5" y="6"/>
                    <a:pt x="5" y="6"/>
                  </a:cubicBezTo>
                  <a:cubicBezTo>
                    <a:pt x="4" y="2"/>
                    <a:pt x="4" y="2"/>
                    <a:pt x="4" y="2"/>
                  </a:cubicBezTo>
                  <a:cubicBezTo>
                    <a:pt x="4" y="1"/>
                    <a:pt x="4" y="1"/>
                    <a:pt x="4" y="1"/>
                  </a:cubicBezTo>
                  <a:cubicBezTo>
                    <a:pt x="3" y="1"/>
                    <a:pt x="3" y="1"/>
                    <a:pt x="3" y="1"/>
                  </a:cubicBezTo>
                  <a:cubicBezTo>
                    <a:pt x="3" y="1"/>
                    <a:pt x="2" y="1"/>
                    <a:pt x="2" y="1"/>
                  </a:cubicBezTo>
                  <a:cubicBezTo>
                    <a:pt x="2" y="1"/>
                    <a:pt x="2" y="1"/>
                    <a:pt x="2" y="1"/>
                  </a:cubicBezTo>
                  <a:cubicBezTo>
                    <a:pt x="2" y="1"/>
                    <a:pt x="2" y="1"/>
                    <a:pt x="2" y="2"/>
                  </a:cubicBezTo>
                  <a:cubicBezTo>
                    <a:pt x="2" y="2"/>
                    <a:pt x="1" y="2"/>
                    <a:pt x="1" y="2"/>
                  </a:cubicBezTo>
                  <a:cubicBezTo>
                    <a:pt x="2" y="6"/>
                    <a:pt x="2" y="6"/>
                    <a:pt x="2" y="6"/>
                  </a:cubicBezTo>
                  <a:cubicBezTo>
                    <a:pt x="1" y="6"/>
                    <a:pt x="1" y="6"/>
                    <a:pt x="1" y="6"/>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0" name="Freeform 143"/>
            <p:cNvSpPr>
              <a:spLocks noEditPoints="1"/>
            </p:cNvSpPr>
            <p:nvPr/>
          </p:nvSpPr>
          <p:spPr bwMode="auto">
            <a:xfrm>
              <a:off x="2825" y="1585"/>
              <a:ext cx="18" cy="27"/>
            </a:xfrm>
            <a:custGeom>
              <a:avLst/>
              <a:gdLst>
                <a:gd name="T0" fmla="*/ 4 w 6"/>
                <a:gd name="T1" fmla="*/ 2 h 9"/>
                <a:gd name="T2" fmla="*/ 4 w 6"/>
                <a:gd name="T3" fmla="*/ 3 h 9"/>
                <a:gd name="T4" fmla="*/ 3 w 6"/>
                <a:gd name="T5" fmla="*/ 5 h 9"/>
                <a:gd name="T6" fmla="*/ 2 w 6"/>
                <a:gd name="T7" fmla="*/ 5 h 9"/>
                <a:gd name="T8" fmla="*/ 1 w 6"/>
                <a:gd name="T9" fmla="*/ 5 h 9"/>
                <a:gd name="T10" fmla="*/ 1 w 6"/>
                <a:gd name="T11" fmla="*/ 6 h 9"/>
                <a:gd name="T12" fmla="*/ 3 w 6"/>
                <a:gd name="T13" fmla="*/ 6 h 9"/>
                <a:gd name="T14" fmla="*/ 5 w 6"/>
                <a:gd name="T15" fmla="*/ 6 h 9"/>
                <a:gd name="T16" fmla="*/ 6 w 6"/>
                <a:gd name="T17" fmla="*/ 7 h 9"/>
                <a:gd name="T18" fmla="*/ 5 w 6"/>
                <a:gd name="T19" fmla="*/ 8 h 9"/>
                <a:gd name="T20" fmla="*/ 3 w 6"/>
                <a:gd name="T21" fmla="*/ 9 h 9"/>
                <a:gd name="T22" fmla="*/ 1 w 6"/>
                <a:gd name="T23" fmla="*/ 9 h 9"/>
                <a:gd name="T24" fmla="*/ 0 w 6"/>
                <a:gd name="T25" fmla="*/ 8 h 9"/>
                <a:gd name="T26" fmla="*/ 1 w 6"/>
                <a:gd name="T27" fmla="*/ 7 h 9"/>
                <a:gd name="T28" fmla="*/ 0 w 6"/>
                <a:gd name="T29" fmla="*/ 6 h 9"/>
                <a:gd name="T30" fmla="*/ 0 w 6"/>
                <a:gd name="T31" fmla="*/ 6 h 9"/>
                <a:gd name="T32" fmla="*/ 0 w 6"/>
                <a:gd name="T33" fmla="*/ 4 h 9"/>
                <a:gd name="T34" fmla="*/ 0 w 6"/>
                <a:gd name="T35" fmla="*/ 4 h 9"/>
                <a:gd name="T36" fmla="*/ 0 w 6"/>
                <a:gd name="T37" fmla="*/ 3 h 9"/>
                <a:gd name="T38" fmla="*/ 0 w 6"/>
                <a:gd name="T39" fmla="*/ 2 h 9"/>
                <a:gd name="T40" fmla="*/ 2 w 6"/>
                <a:gd name="T41" fmla="*/ 1 h 9"/>
                <a:gd name="T42" fmla="*/ 2 w 6"/>
                <a:gd name="T43" fmla="*/ 1 h 9"/>
                <a:gd name="T44" fmla="*/ 5 w 6"/>
                <a:gd name="T45" fmla="*/ 1 h 9"/>
                <a:gd name="T46" fmla="*/ 1 w 6"/>
                <a:gd name="T47" fmla="*/ 8 h 9"/>
                <a:gd name="T48" fmla="*/ 3 w 6"/>
                <a:gd name="T49" fmla="*/ 8 h 9"/>
                <a:gd name="T50" fmla="*/ 4 w 6"/>
                <a:gd name="T51" fmla="*/ 8 h 9"/>
                <a:gd name="T52" fmla="*/ 5 w 6"/>
                <a:gd name="T53" fmla="*/ 7 h 9"/>
                <a:gd name="T54" fmla="*/ 3 w 6"/>
                <a:gd name="T55" fmla="*/ 7 h 9"/>
                <a:gd name="T56" fmla="*/ 1 w 6"/>
                <a:gd name="T57" fmla="*/ 7 h 9"/>
                <a:gd name="T58" fmla="*/ 1 w 6"/>
                <a:gd name="T59" fmla="*/ 8 h 9"/>
                <a:gd name="T60" fmla="*/ 1 w 6"/>
                <a:gd name="T61" fmla="*/ 3 h 9"/>
                <a:gd name="T62" fmla="*/ 1 w 6"/>
                <a:gd name="T63" fmla="*/ 4 h 9"/>
                <a:gd name="T64" fmla="*/ 2 w 6"/>
                <a:gd name="T65" fmla="*/ 4 h 9"/>
                <a:gd name="T66" fmla="*/ 3 w 6"/>
                <a:gd name="T67" fmla="*/ 4 h 9"/>
                <a:gd name="T68" fmla="*/ 3 w 6"/>
                <a:gd name="T69" fmla="*/ 3 h 9"/>
                <a:gd name="T70" fmla="*/ 3 w 6"/>
                <a:gd name="T71" fmla="*/ 2 h 9"/>
                <a:gd name="T72" fmla="*/ 2 w 6"/>
                <a:gd name="T73" fmla="*/ 2 h 9"/>
                <a:gd name="T74" fmla="*/ 1 w 6"/>
                <a:gd name="T75" fmla="*/ 2 h 9"/>
                <a:gd name="T76" fmla="*/ 1 w 6"/>
                <a:gd name="T7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 h="9">
                  <a:moveTo>
                    <a:pt x="4" y="1"/>
                  </a:moveTo>
                  <a:cubicBezTo>
                    <a:pt x="4" y="2"/>
                    <a:pt x="4" y="2"/>
                    <a:pt x="4" y="2"/>
                  </a:cubicBezTo>
                  <a:cubicBezTo>
                    <a:pt x="4" y="2"/>
                    <a:pt x="4" y="2"/>
                    <a:pt x="4" y="2"/>
                  </a:cubicBezTo>
                  <a:cubicBezTo>
                    <a:pt x="4" y="3"/>
                    <a:pt x="4" y="3"/>
                    <a:pt x="4" y="3"/>
                  </a:cubicBezTo>
                  <a:cubicBezTo>
                    <a:pt x="4" y="4"/>
                    <a:pt x="4" y="4"/>
                    <a:pt x="4" y="4"/>
                  </a:cubicBezTo>
                  <a:cubicBezTo>
                    <a:pt x="4" y="4"/>
                    <a:pt x="4" y="4"/>
                    <a:pt x="3" y="5"/>
                  </a:cubicBezTo>
                  <a:cubicBezTo>
                    <a:pt x="3" y="5"/>
                    <a:pt x="3" y="5"/>
                    <a:pt x="2" y="5"/>
                  </a:cubicBezTo>
                  <a:cubicBezTo>
                    <a:pt x="2" y="5"/>
                    <a:pt x="2" y="5"/>
                    <a:pt x="2" y="5"/>
                  </a:cubicBezTo>
                  <a:cubicBezTo>
                    <a:pt x="1" y="5"/>
                    <a:pt x="1" y="5"/>
                    <a:pt x="1" y="5"/>
                  </a:cubicBezTo>
                  <a:cubicBezTo>
                    <a:pt x="1" y="5"/>
                    <a:pt x="1" y="5"/>
                    <a:pt x="1" y="5"/>
                  </a:cubicBezTo>
                  <a:cubicBezTo>
                    <a:pt x="1" y="5"/>
                    <a:pt x="1" y="5"/>
                    <a:pt x="1" y="5"/>
                  </a:cubicBezTo>
                  <a:cubicBezTo>
                    <a:pt x="1" y="6"/>
                    <a:pt x="1" y="6"/>
                    <a:pt x="1" y="6"/>
                  </a:cubicBezTo>
                  <a:cubicBezTo>
                    <a:pt x="1" y="6"/>
                    <a:pt x="2" y="6"/>
                    <a:pt x="2" y="6"/>
                  </a:cubicBezTo>
                  <a:cubicBezTo>
                    <a:pt x="3" y="6"/>
                    <a:pt x="3" y="6"/>
                    <a:pt x="3" y="6"/>
                  </a:cubicBezTo>
                  <a:cubicBezTo>
                    <a:pt x="4" y="6"/>
                    <a:pt x="4" y="6"/>
                    <a:pt x="4" y="6"/>
                  </a:cubicBezTo>
                  <a:cubicBezTo>
                    <a:pt x="4" y="6"/>
                    <a:pt x="5" y="6"/>
                    <a:pt x="5" y="6"/>
                  </a:cubicBezTo>
                  <a:cubicBezTo>
                    <a:pt x="5" y="6"/>
                    <a:pt x="5" y="6"/>
                    <a:pt x="5" y="6"/>
                  </a:cubicBezTo>
                  <a:cubicBezTo>
                    <a:pt x="6" y="6"/>
                    <a:pt x="6" y="7"/>
                    <a:pt x="6" y="7"/>
                  </a:cubicBezTo>
                  <a:cubicBezTo>
                    <a:pt x="6" y="7"/>
                    <a:pt x="6" y="7"/>
                    <a:pt x="6" y="8"/>
                  </a:cubicBezTo>
                  <a:cubicBezTo>
                    <a:pt x="6" y="8"/>
                    <a:pt x="5" y="8"/>
                    <a:pt x="5" y="8"/>
                  </a:cubicBezTo>
                  <a:cubicBezTo>
                    <a:pt x="5" y="8"/>
                    <a:pt x="5" y="9"/>
                    <a:pt x="4" y="9"/>
                  </a:cubicBezTo>
                  <a:cubicBezTo>
                    <a:pt x="4" y="9"/>
                    <a:pt x="4" y="9"/>
                    <a:pt x="3" y="9"/>
                  </a:cubicBezTo>
                  <a:cubicBezTo>
                    <a:pt x="3" y="9"/>
                    <a:pt x="2" y="9"/>
                    <a:pt x="2" y="9"/>
                  </a:cubicBezTo>
                  <a:cubicBezTo>
                    <a:pt x="2" y="9"/>
                    <a:pt x="1" y="9"/>
                    <a:pt x="1" y="9"/>
                  </a:cubicBezTo>
                  <a:cubicBezTo>
                    <a:pt x="1" y="9"/>
                    <a:pt x="1" y="9"/>
                    <a:pt x="0" y="9"/>
                  </a:cubicBezTo>
                  <a:cubicBezTo>
                    <a:pt x="0" y="9"/>
                    <a:pt x="0" y="8"/>
                    <a:pt x="0" y="8"/>
                  </a:cubicBezTo>
                  <a:cubicBezTo>
                    <a:pt x="0" y="8"/>
                    <a:pt x="0" y="8"/>
                    <a:pt x="0" y="7"/>
                  </a:cubicBezTo>
                  <a:cubicBezTo>
                    <a:pt x="0" y="7"/>
                    <a:pt x="1" y="7"/>
                    <a:pt x="1" y="7"/>
                  </a:cubicBezTo>
                  <a:cubicBezTo>
                    <a:pt x="1" y="7"/>
                    <a:pt x="1" y="7"/>
                    <a:pt x="1" y="7"/>
                  </a:cubicBezTo>
                  <a:cubicBezTo>
                    <a:pt x="0" y="6"/>
                    <a:pt x="0" y="6"/>
                    <a:pt x="0" y="6"/>
                  </a:cubicBezTo>
                  <a:cubicBezTo>
                    <a:pt x="0" y="6"/>
                    <a:pt x="0" y="6"/>
                    <a:pt x="0" y="6"/>
                  </a:cubicBezTo>
                  <a:cubicBezTo>
                    <a:pt x="0" y="6"/>
                    <a:pt x="0" y="6"/>
                    <a:pt x="0" y="6"/>
                  </a:cubicBezTo>
                  <a:cubicBezTo>
                    <a:pt x="0" y="6"/>
                    <a:pt x="0" y="5"/>
                    <a:pt x="0" y="5"/>
                  </a:cubicBezTo>
                  <a:cubicBezTo>
                    <a:pt x="0" y="5"/>
                    <a:pt x="0" y="5"/>
                    <a:pt x="0" y="4"/>
                  </a:cubicBezTo>
                  <a:cubicBezTo>
                    <a:pt x="0" y="4"/>
                    <a:pt x="0" y="4"/>
                    <a:pt x="0" y="4"/>
                  </a:cubicBezTo>
                  <a:cubicBezTo>
                    <a:pt x="0" y="4"/>
                    <a:pt x="0" y="4"/>
                    <a:pt x="0" y="4"/>
                  </a:cubicBezTo>
                  <a:cubicBezTo>
                    <a:pt x="0" y="4"/>
                    <a:pt x="0" y="4"/>
                    <a:pt x="0" y="4"/>
                  </a:cubicBezTo>
                  <a:cubicBezTo>
                    <a:pt x="0" y="4"/>
                    <a:pt x="0" y="3"/>
                    <a:pt x="0" y="3"/>
                  </a:cubicBezTo>
                  <a:cubicBezTo>
                    <a:pt x="0" y="3"/>
                    <a:pt x="0" y="3"/>
                    <a:pt x="0" y="2"/>
                  </a:cubicBezTo>
                  <a:cubicBezTo>
                    <a:pt x="0" y="2"/>
                    <a:pt x="0" y="2"/>
                    <a:pt x="0" y="2"/>
                  </a:cubicBezTo>
                  <a:cubicBezTo>
                    <a:pt x="0" y="1"/>
                    <a:pt x="1" y="1"/>
                    <a:pt x="1" y="1"/>
                  </a:cubicBezTo>
                  <a:cubicBezTo>
                    <a:pt x="1" y="1"/>
                    <a:pt x="1" y="1"/>
                    <a:pt x="2" y="1"/>
                  </a:cubicBezTo>
                  <a:cubicBezTo>
                    <a:pt x="2" y="1"/>
                    <a:pt x="2" y="1"/>
                    <a:pt x="2" y="1"/>
                  </a:cubicBezTo>
                  <a:cubicBezTo>
                    <a:pt x="2" y="1"/>
                    <a:pt x="2" y="1"/>
                    <a:pt x="2" y="1"/>
                  </a:cubicBezTo>
                  <a:cubicBezTo>
                    <a:pt x="5" y="0"/>
                    <a:pt x="5" y="0"/>
                    <a:pt x="5" y="0"/>
                  </a:cubicBezTo>
                  <a:cubicBezTo>
                    <a:pt x="5" y="1"/>
                    <a:pt x="5" y="1"/>
                    <a:pt x="5" y="1"/>
                  </a:cubicBezTo>
                  <a:lnTo>
                    <a:pt x="4" y="1"/>
                  </a:lnTo>
                  <a:close/>
                  <a:moveTo>
                    <a:pt x="1" y="8"/>
                  </a:moveTo>
                  <a:cubicBezTo>
                    <a:pt x="1" y="8"/>
                    <a:pt x="2" y="8"/>
                    <a:pt x="2" y="8"/>
                  </a:cubicBezTo>
                  <a:cubicBezTo>
                    <a:pt x="2" y="8"/>
                    <a:pt x="3" y="8"/>
                    <a:pt x="3" y="8"/>
                  </a:cubicBezTo>
                  <a:cubicBezTo>
                    <a:pt x="3" y="8"/>
                    <a:pt x="4" y="8"/>
                    <a:pt x="4" y="8"/>
                  </a:cubicBezTo>
                  <a:cubicBezTo>
                    <a:pt x="4" y="8"/>
                    <a:pt x="4" y="8"/>
                    <a:pt x="4" y="8"/>
                  </a:cubicBezTo>
                  <a:cubicBezTo>
                    <a:pt x="4" y="8"/>
                    <a:pt x="5" y="8"/>
                    <a:pt x="5" y="7"/>
                  </a:cubicBezTo>
                  <a:cubicBezTo>
                    <a:pt x="5" y="7"/>
                    <a:pt x="5" y="7"/>
                    <a:pt x="5" y="7"/>
                  </a:cubicBezTo>
                  <a:cubicBezTo>
                    <a:pt x="5" y="7"/>
                    <a:pt x="4" y="7"/>
                    <a:pt x="4" y="7"/>
                  </a:cubicBezTo>
                  <a:cubicBezTo>
                    <a:pt x="4" y="6"/>
                    <a:pt x="4" y="6"/>
                    <a:pt x="3" y="7"/>
                  </a:cubicBezTo>
                  <a:cubicBezTo>
                    <a:pt x="2" y="7"/>
                    <a:pt x="2" y="7"/>
                    <a:pt x="2" y="7"/>
                  </a:cubicBezTo>
                  <a:cubicBezTo>
                    <a:pt x="2" y="7"/>
                    <a:pt x="2" y="7"/>
                    <a:pt x="1" y="7"/>
                  </a:cubicBezTo>
                  <a:cubicBezTo>
                    <a:pt x="1" y="7"/>
                    <a:pt x="1" y="7"/>
                    <a:pt x="1" y="7"/>
                  </a:cubicBezTo>
                  <a:cubicBezTo>
                    <a:pt x="1" y="7"/>
                    <a:pt x="1" y="8"/>
                    <a:pt x="1" y="8"/>
                  </a:cubicBezTo>
                  <a:cubicBezTo>
                    <a:pt x="1" y="8"/>
                    <a:pt x="1" y="8"/>
                    <a:pt x="1" y="8"/>
                  </a:cubicBezTo>
                  <a:close/>
                  <a:moveTo>
                    <a:pt x="1" y="3"/>
                  </a:moveTo>
                  <a:cubicBezTo>
                    <a:pt x="1" y="3"/>
                    <a:pt x="1" y="3"/>
                    <a:pt x="1" y="4"/>
                  </a:cubicBezTo>
                  <a:cubicBezTo>
                    <a:pt x="1" y="4"/>
                    <a:pt x="1" y="4"/>
                    <a:pt x="1" y="4"/>
                  </a:cubicBezTo>
                  <a:cubicBezTo>
                    <a:pt x="1" y="4"/>
                    <a:pt x="2" y="4"/>
                    <a:pt x="2" y="4"/>
                  </a:cubicBezTo>
                  <a:cubicBezTo>
                    <a:pt x="2" y="4"/>
                    <a:pt x="2" y="4"/>
                    <a:pt x="2" y="4"/>
                  </a:cubicBezTo>
                  <a:cubicBezTo>
                    <a:pt x="2" y="4"/>
                    <a:pt x="3" y="4"/>
                    <a:pt x="3" y="4"/>
                  </a:cubicBezTo>
                  <a:cubicBezTo>
                    <a:pt x="3" y="4"/>
                    <a:pt x="3" y="4"/>
                    <a:pt x="3" y="4"/>
                  </a:cubicBezTo>
                  <a:cubicBezTo>
                    <a:pt x="3" y="3"/>
                    <a:pt x="3" y="3"/>
                    <a:pt x="3" y="3"/>
                  </a:cubicBezTo>
                  <a:cubicBezTo>
                    <a:pt x="3" y="3"/>
                    <a:pt x="3" y="3"/>
                    <a:pt x="3" y="3"/>
                  </a:cubicBezTo>
                  <a:cubicBezTo>
                    <a:pt x="3" y="2"/>
                    <a:pt x="3" y="2"/>
                    <a:pt x="3" y="2"/>
                  </a:cubicBezTo>
                  <a:cubicBezTo>
                    <a:pt x="3" y="2"/>
                    <a:pt x="3" y="2"/>
                    <a:pt x="3" y="2"/>
                  </a:cubicBezTo>
                  <a:cubicBezTo>
                    <a:pt x="3" y="2"/>
                    <a:pt x="2" y="2"/>
                    <a:pt x="2" y="2"/>
                  </a:cubicBezTo>
                  <a:cubicBezTo>
                    <a:pt x="2" y="2"/>
                    <a:pt x="2" y="2"/>
                    <a:pt x="2" y="2"/>
                  </a:cubicBezTo>
                  <a:cubicBezTo>
                    <a:pt x="2" y="2"/>
                    <a:pt x="1" y="2"/>
                    <a:pt x="1" y="2"/>
                  </a:cubicBezTo>
                  <a:cubicBezTo>
                    <a:pt x="1" y="2"/>
                    <a:pt x="1" y="2"/>
                    <a:pt x="1" y="2"/>
                  </a:cubicBezTo>
                  <a:cubicBezTo>
                    <a:pt x="1" y="2"/>
                    <a:pt x="1" y="2"/>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1" name="Freeform 144"/>
            <p:cNvSpPr>
              <a:spLocks/>
            </p:cNvSpPr>
            <p:nvPr/>
          </p:nvSpPr>
          <p:spPr bwMode="auto">
            <a:xfrm>
              <a:off x="2840" y="1579"/>
              <a:ext cx="21" cy="24"/>
            </a:xfrm>
            <a:custGeom>
              <a:avLst/>
              <a:gdLst>
                <a:gd name="T0" fmla="*/ 6 w 7"/>
                <a:gd name="T1" fmla="*/ 5 h 8"/>
                <a:gd name="T2" fmla="*/ 6 w 7"/>
                <a:gd name="T3" fmla="*/ 6 h 8"/>
                <a:gd name="T4" fmla="*/ 6 w 7"/>
                <a:gd name="T5" fmla="*/ 7 h 8"/>
                <a:gd name="T6" fmla="*/ 5 w 7"/>
                <a:gd name="T7" fmla="*/ 7 h 8"/>
                <a:gd name="T8" fmla="*/ 4 w 7"/>
                <a:gd name="T9" fmla="*/ 8 h 8"/>
                <a:gd name="T10" fmla="*/ 3 w 7"/>
                <a:gd name="T11" fmla="*/ 8 h 8"/>
                <a:gd name="T12" fmla="*/ 2 w 7"/>
                <a:gd name="T13" fmla="*/ 7 h 8"/>
                <a:gd name="T14" fmla="*/ 2 w 7"/>
                <a:gd name="T15" fmla="*/ 7 h 8"/>
                <a:gd name="T16" fmla="*/ 1 w 7"/>
                <a:gd name="T17" fmla="*/ 6 h 8"/>
                <a:gd name="T18" fmla="*/ 0 w 7"/>
                <a:gd name="T19" fmla="*/ 1 h 8"/>
                <a:gd name="T20" fmla="*/ 1 w 7"/>
                <a:gd name="T21" fmla="*/ 0 h 8"/>
                <a:gd name="T22" fmla="*/ 2 w 7"/>
                <a:gd name="T23" fmla="*/ 5 h 8"/>
                <a:gd name="T24" fmla="*/ 2 w 7"/>
                <a:gd name="T25" fmla="*/ 6 h 8"/>
                <a:gd name="T26" fmla="*/ 3 w 7"/>
                <a:gd name="T27" fmla="*/ 7 h 8"/>
                <a:gd name="T28" fmla="*/ 3 w 7"/>
                <a:gd name="T29" fmla="*/ 7 h 8"/>
                <a:gd name="T30" fmla="*/ 4 w 7"/>
                <a:gd name="T31" fmla="*/ 7 h 8"/>
                <a:gd name="T32" fmla="*/ 5 w 7"/>
                <a:gd name="T33" fmla="*/ 6 h 8"/>
                <a:gd name="T34" fmla="*/ 5 w 7"/>
                <a:gd name="T35" fmla="*/ 5 h 8"/>
                <a:gd name="T36" fmla="*/ 5 w 7"/>
                <a:gd name="T37" fmla="*/ 0 h 8"/>
                <a:gd name="T38" fmla="*/ 6 w 7"/>
                <a:gd name="T39" fmla="*/ 0 h 8"/>
                <a:gd name="T40" fmla="*/ 6 w 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8">
                  <a:moveTo>
                    <a:pt x="6" y="5"/>
                  </a:moveTo>
                  <a:cubicBezTo>
                    <a:pt x="7" y="5"/>
                    <a:pt x="7" y="5"/>
                    <a:pt x="6" y="6"/>
                  </a:cubicBezTo>
                  <a:cubicBezTo>
                    <a:pt x="6" y="6"/>
                    <a:pt x="6" y="6"/>
                    <a:pt x="6" y="7"/>
                  </a:cubicBezTo>
                  <a:cubicBezTo>
                    <a:pt x="6" y="7"/>
                    <a:pt x="6" y="7"/>
                    <a:pt x="5" y="7"/>
                  </a:cubicBezTo>
                  <a:cubicBezTo>
                    <a:pt x="5" y="7"/>
                    <a:pt x="5" y="8"/>
                    <a:pt x="4" y="8"/>
                  </a:cubicBezTo>
                  <a:cubicBezTo>
                    <a:pt x="4" y="8"/>
                    <a:pt x="3" y="8"/>
                    <a:pt x="3" y="8"/>
                  </a:cubicBezTo>
                  <a:cubicBezTo>
                    <a:pt x="3" y="8"/>
                    <a:pt x="2" y="8"/>
                    <a:pt x="2" y="7"/>
                  </a:cubicBezTo>
                  <a:cubicBezTo>
                    <a:pt x="2" y="7"/>
                    <a:pt x="2" y="7"/>
                    <a:pt x="2" y="7"/>
                  </a:cubicBezTo>
                  <a:cubicBezTo>
                    <a:pt x="1" y="6"/>
                    <a:pt x="1" y="6"/>
                    <a:pt x="1" y="6"/>
                  </a:cubicBezTo>
                  <a:cubicBezTo>
                    <a:pt x="0" y="1"/>
                    <a:pt x="0" y="1"/>
                    <a:pt x="0" y="1"/>
                  </a:cubicBezTo>
                  <a:cubicBezTo>
                    <a:pt x="1" y="0"/>
                    <a:pt x="1" y="0"/>
                    <a:pt x="1" y="0"/>
                  </a:cubicBezTo>
                  <a:cubicBezTo>
                    <a:pt x="2" y="5"/>
                    <a:pt x="2" y="5"/>
                    <a:pt x="2" y="5"/>
                  </a:cubicBezTo>
                  <a:cubicBezTo>
                    <a:pt x="2" y="6"/>
                    <a:pt x="2" y="6"/>
                    <a:pt x="2" y="6"/>
                  </a:cubicBezTo>
                  <a:cubicBezTo>
                    <a:pt x="3" y="6"/>
                    <a:pt x="3" y="6"/>
                    <a:pt x="3" y="7"/>
                  </a:cubicBezTo>
                  <a:cubicBezTo>
                    <a:pt x="3" y="7"/>
                    <a:pt x="3" y="7"/>
                    <a:pt x="3" y="7"/>
                  </a:cubicBezTo>
                  <a:cubicBezTo>
                    <a:pt x="4" y="7"/>
                    <a:pt x="4" y="7"/>
                    <a:pt x="4" y="7"/>
                  </a:cubicBezTo>
                  <a:cubicBezTo>
                    <a:pt x="5" y="7"/>
                    <a:pt x="5" y="7"/>
                    <a:pt x="5" y="6"/>
                  </a:cubicBezTo>
                  <a:cubicBezTo>
                    <a:pt x="5" y="6"/>
                    <a:pt x="6" y="5"/>
                    <a:pt x="5" y="5"/>
                  </a:cubicBezTo>
                  <a:cubicBezTo>
                    <a:pt x="5" y="0"/>
                    <a:pt x="5" y="0"/>
                    <a:pt x="5" y="0"/>
                  </a:cubicBezTo>
                  <a:cubicBezTo>
                    <a:pt x="6" y="0"/>
                    <a:pt x="6" y="0"/>
                    <a:pt x="6" y="0"/>
                  </a:cubicBez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2" name="Freeform 145"/>
            <p:cNvSpPr>
              <a:spLocks/>
            </p:cNvSpPr>
            <p:nvPr/>
          </p:nvSpPr>
          <p:spPr bwMode="auto">
            <a:xfrm>
              <a:off x="2864" y="1579"/>
              <a:ext cx="15" cy="21"/>
            </a:xfrm>
            <a:custGeom>
              <a:avLst/>
              <a:gdLst>
                <a:gd name="T0" fmla="*/ 0 w 5"/>
                <a:gd name="T1" fmla="*/ 1 h 7"/>
                <a:gd name="T2" fmla="*/ 1 w 5"/>
                <a:gd name="T3" fmla="*/ 1 h 7"/>
                <a:gd name="T4" fmla="*/ 1 w 5"/>
                <a:gd name="T5" fmla="*/ 2 h 7"/>
                <a:gd name="T6" fmla="*/ 2 w 5"/>
                <a:gd name="T7" fmla="*/ 1 h 7"/>
                <a:gd name="T8" fmla="*/ 3 w 5"/>
                <a:gd name="T9" fmla="*/ 0 h 7"/>
                <a:gd name="T10" fmla="*/ 4 w 5"/>
                <a:gd name="T11" fmla="*/ 1 h 7"/>
                <a:gd name="T12" fmla="*/ 5 w 5"/>
                <a:gd name="T13" fmla="*/ 2 h 7"/>
                <a:gd name="T14" fmla="*/ 4 w 5"/>
                <a:gd name="T15" fmla="*/ 3 h 7"/>
                <a:gd name="T16" fmla="*/ 3 w 5"/>
                <a:gd name="T17" fmla="*/ 2 h 7"/>
                <a:gd name="T18" fmla="*/ 3 w 5"/>
                <a:gd name="T19" fmla="*/ 1 h 7"/>
                <a:gd name="T20" fmla="*/ 2 w 5"/>
                <a:gd name="T21" fmla="*/ 1 h 7"/>
                <a:gd name="T22" fmla="*/ 2 w 5"/>
                <a:gd name="T23" fmla="*/ 2 h 7"/>
                <a:gd name="T24" fmla="*/ 1 w 5"/>
                <a:gd name="T25" fmla="*/ 2 h 7"/>
                <a:gd name="T26" fmla="*/ 1 w 5"/>
                <a:gd name="T27" fmla="*/ 3 h 7"/>
                <a:gd name="T28" fmla="*/ 2 w 5"/>
                <a:gd name="T29" fmla="*/ 7 h 7"/>
                <a:gd name="T30" fmla="*/ 1 w 5"/>
                <a:gd name="T31" fmla="*/ 7 h 7"/>
                <a:gd name="T32" fmla="*/ 0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0" y="1"/>
                  </a:moveTo>
                  <a:cubicBezTo>
                    <a:pt x="1" y="1"/>
                    <a:pt x="1" y="1"/>
                    <a:pt x="1" y="1"/>
                  </a:cubicBezTo>
                  <a:cubicBezTo>
                    <a:pt x="1" y="2"/>
                    <a:pt x="1" y="2"/>
                    <a:pt x="1" y="2"/>
                  </a:cubicBezTo>
                  <a:cubicBezTo>
                    <a:pt x="1" y="1"/>
                    <a:pt x="1" y="1"/>
                    <a:pt x="2" y="1"/>
                  </a:cubicBezTo>
                  <a:cubicBezTo>
                    <a:pt x="2" y="1"/>
                    <a:pt x="2" y="0"/>
                    <a:pt x="3" y="0"/>
                  </a:cubicBezTo>
                  <a:cubicBezTo>
                    <a:pt x="3" y="0"/>
                    <a:pt x="4" y="0"/>
                    <a:pt x="4" y="1"/>
                  </a:cubicBezTo>
                  <a:cubicBezTo>
                    <a:pt x="4" y="1"/>
                    <a:pt x="5" y="2"/>
                    <a:pt x="5" y="2"/>
                  </a:cubicBezTo>
                  <a:cubicBezTo>
                    <a:pt x="4" y="3"/>
                    <a:pt x="4" y="3"/>
                    <a:pt x="4" y="3"/>
                  </a:cubicBezTo>
                  <a:cubicBezTo>
                    <a:pt x="4" y="2"/>
                    <a:pt x="4" y="2"/>
                    <a:pt x="3" y="2"/>
                  </a:cubicBezTo>
                  <a:cubicBezTo>
                    <a:pt x="3" y="1"/>
                    <a:pt x="3" y="1"/>
                    <a:pt x="3" y="1"/>
                  </a:cubicBezTo>
                  <a:cubicBezTo>
                    <a:pt x="3" y="1"/>
                    <a:pt x="2" y="1"/>
                    <a:pt x="2" y="1"/>
                  </a:cubicBezTo>
                  <a:cubicBezTo>
                    <a:pt x="2" y="2"/>
                    <a:pt x="2" y="2"/>
                    <a:pt x="2" y="2"/>
                  </a:cubicBezTo>
                  <a:cubicBezTo>
                    <a:pt x="2" y="2"/>
                    <a:pt x="2" y="2"/>
                    <a:pt x="1" y="2"/>
                  </a:cubicBezTo>
                  <a:cubicBezTo>
                    <a:pt x="1" y="2"/>
                    <a:pt x="1" y="3"/>
                    <a:pt x="1" y="3"/>
                  </a:cubicBezTo>
                  <a:cubicBezTo>
                    <a:pt x="2" y="7"/>
                    <a:pt x="2" y="7"/>
                    <a:pt x="2" y="7"/>
                  </a:cubicBezTo>
                  <a:cubicBezTo>
                    <a:pt x="1" y="7"/>
                    <a:pt x="1" y="7"/>
                    <a:pt x="1" y="7"/>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3" name="Freeform 146"/>
            <p:cNvSpPr>
              <a:spLocks noEditPoints="1"/>
            </p:cNvSpPr>
            <p:nvPr/>
          </p:nvSpPr>
          <p:spPr bwMode="auto">
            <a:xfrm>
              <a:off x="2882" y="1570"/>
              <a:ext cx="18" cy="27"/>
            </a:xfrm>
            <a:custGeom>
              <a:avLst/>
              <a:gdLst>
                <a:gd name="T0" fmla="*/ 2 w 6"/>
                <a:gd name="T1" fmla="*/ 3 h 9"/>
                <a:gd name="T2" fmla="*/ 0 w 6"/>
                <a:gd name="T3" fmla="*/ 4 h 9"/>
                <a:gd name="T4" fmla="*/ 0 w 6"/>
                <a:gd name="T5" fmla="*/ 3 h 9"/>
                <a:gd name="T6" fmla="*/ 3 w 6"/>
                <a:gd name="T7" fmla="*/ 2 h 9"/>
                <a:gd name="T8" fmla="*/ 4 w 6"/>
                <a:gd name="T9" fmla="*/ 7 h 9"/>
                <a:gd name="T10" fmla="*/ 6 w 6"/>
                <a:gd name="T11" fmla="*/ 7 h 9"/>
                <a:gd name="T12" fmla="*/ 6 w 6"/>
                <a:gd name="T13" fmla="*/ 8 h 9"/>
                <a:gd name="T14" fmla="*/ 1 w 6"/>
                <a:gd name="T15" fmla="*/ 9 h 9"/>
                <a:gd name="T16" fmla="*/ 1 w 6"/>
                <a:gd name="T17" fmla="*/ 8 h 9"/>
                <a:gd name="T18" fmla="*/ 3 w 6"/>
                <a:gd name="T19" fmla="*/ 8 h 9"/>
                <a:gd name="T20" fmla="*/ 2 w 6"/>
                <a:gd name="T21" fmla="*/ 3 h 9"/>
                <a:gd name="T22" fmla="*/ 2 w 6"/>
                <a:gd name="T23" fmla="*/ 0 h 9"/>
                <a:gd name="T24" fmla="*/ 2 w 6"/>
                <a:gd name="T25" fmla="*/ 0 h 9"/>
                <a:gd name="T26" fmla="*/ 2 w 6"/>
                <a:gd name="T27" fmla="*/ 0 h 9"/>
                <a:gd name="T28" fmla="*/ 3 w 6"/>
                <a:gd name="T29" fmla="*/ 0 h 9"/>
                <a:gd name="T30" fmla="*/ 3 w 6"/>
                <a:gd name="T31" fmla="*/ 1 h 9"/>
                <a:gd name="T32" fmla="*/ 3 w 6"/>
                <a:gd name="T33" fmla="*/ 1 h 9"/>
                <a:gd name="T34" fmla="*/ 3 w 6"/>
                <a:gd name="T35" fmla="*/ 1 h 9"/>
                <a:gd name="T36" fmla="*/ 2 w 6"/>
                <a:gd name="T37" fmla="*/ 2 h 9"/>
                <a:gd name="T38" fmla="*/ 2 w 6"/>
                <a:gd name="T39" fmla="*/ 2 h 9"/>
                <a:gd name="T40" fmla="*/ 2 w 6"/>
                <a:gd name="T41" fmla="*/ 2 h 9"/>
                <a:gd name="T42" fmla="*/ 2 w 6"/>
                <a:gd name="T43" fmla="*/ 2 h 9"/>
                <a:gd name="T44" fmla="*/ 1 w 6"/>
                <a:gd name="T45" fmla="*/ 1 h 9"/>
                <a:gd name="T46" fmla="*/ 1 w 6"/>
                <a:gd name="T47" fmla="*/ 1 h 9"/>
                <a:gd name="T48" fmla="*/ 1 w 6"/>
                <a:gd name="T49" fmla="*/ 1 h 9"/>
                <a:gd name="T50" fmla="*/ 1 w 6"/>
                <a:gd name="T51" fmla="*/ 0 h 9"/>
                <a:gd name="T52" fmla="*/ 2 w 6"/>
                <a:gd name="T53" fmla="*/ 0 h 9"/>
                <a:gd name="T54" fmla="*/ 2 w 6"/>
                <a:gd name="T5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9">
                  <a:moveTo>
                    <a:pt x="2" y="3"/>
                  </a:moveTo>
                  <a:cubicBezTo>
                    <a:pt x="0" y="4"/>
                    <a:pt x="0" y="4"/>
                    <a:pt x="0" y="4"/>
                  </a:cubicBezTo>
                  <a:cubicBezTo>
                    <a:pt x="0" y="3"/>
                    <a:pt x="0" y="3"/>
                    <a:pt x="0" y="3"/>
                  </a:cubicBezTo>
                  <a:cubicBezTo>
                    <a:pt x="3" y="2"/>
                    <a:pt x="3" y="2"/>
                    <a:pt x="3" y="2"/>
                  </a:cubicBezTo>
                  <a:cubicBezTo>
                    <a:pt x="4" y="7"/>
                    <a:pt x="4" y="7"/>
                    <a:pt x="4" y="7"/>
                  </a:cubicBezTo>
                  <a:cubicBezTo>
                    <a:pt x="6" y="7"/>
                    <a:pt x="6" y="7"/>
                    <a:pt x="6" y="7"/>
                  </a:cubicBezTo>
                  <a:cubicBezTo>
                    <a:pt x="6" y="8"/>
                    <a:pt x="6" y="8"/>
                    <a:pt x="6" y="8"/>
                  </a:cubicBezTo>
                  <a:cubicBezTo>
                    <a:pt x="1" y="9"/>
                    <a:pt x="1" y="9"/>
                    <a:pt x="1" y="9"/>
                  </a:cubicBezTo>
                  <a:cubicBezTo>
                    <a:pt x="1" y="8"/>
                    <a:pt x="1" y="8"/>
                    <a:pt x="1" y="8"/>
                  </a:cubicBezTo>
                  <a:cubicBezTo>
                    <a:pt x="3" y="8"/>
                    <a:pt x="3" y="8"/>
                    <a:pt x="3" y="8"/>
                  </a:cubicBezTo>
                  <a:lnTo>
                    <a:pt x="2" y="3"/>
                  </a:lnTo>
                  <a:close/>
                  <a:moveTo>
                    <a:pt x="2" y="0"/>
                  </a:moveTo>
                  <a:cubicBezTo>
                    <a:pt x="2" y="0"/>
                    <a:pt x="2" y="0"/>
                    <a:pt x="2" y="0"/>
                  </a:cubicBezTo>
                  <a:cubicBezTo>
                    <a:pt x="2" y="0"/>
                    <a:pt x="2" y="0"/>
                    <a:pt x="2" y="0"/>
                  </a:cubicBezTo>
                  <a:cubicBezTo>
                    <a:pt x="3" y="0"/>
                    <a:pt x="3" y="0"/>
                    <a:pt x="3" y="0"/>
                  </a:cubicBezTo>
                  <a:cubicBezTo>
                    <a:pt x="3" y="1"/>
                    <a:pt x="3" y="1"/>
                    <a:pt x="3" y="1"/>
                  </a:cubicBezTo>
                  <a:cubicBezTo>
                    <a:pt x="3" y="1"/>
                    <a:pt x="3" y="1"/>
                    <a:pt x="3" y="1"/>
                  </a:cubicBezTo>
                  <a:cubicBezTo>
                    <a:pt x="3" y="1"/>
                    <a:pt x="3" y="1"/>
                    <a:pt x="3" y="1"/>
                  </a:cubicBezTo>
                  <a:cubicBezTo>
                    <a:pt x="3" y="1"/>
                    <a:pt x="3" y="1"/>
                    <a:pt x="2" y="2"/>
                  </a:cubicBezTo>
                  <a:cubicBezTo>
                    <a:pt x="2" y="2"/>
                    <a:pt x="2" y="2"/>
                    <a:pt x="2" y="2"/>
                  </a:cubicBezTo>
                  <a:cubicBezTo>
                    <a:pt x="2" y="2"/>
                    <a:pt x="2" y="2"/>
                    <a:pt x="2" y="2"/>
                  </a:cubicBezTo>
                  <a:cubicBezTo>
                    <a:pt x="2" y="2"/>
                    <a:pt x="2" y="2"/>
                    <a:pt x="2" y="2"/>
                  </a:cubicBezTo>
                  <a:cubicBezTo>
                    <a:pt x="1" y="1"/>
                    <a:pt x="1" y="1"/>
                    <a:pt x="1" y="1"/>
                  </a:cubicBezTo>
                  <a:cubicBezTo>
                    <a:pt x="1" y="1"/>
                    <a:pt x="1" y="1"/>
                    <a:pt x="1" y="1"/>
                  </a:cubicBezTo>
                  <a:cubicBezTo>
                    <a:pt x="1" y="1"/>
                    <a:pt x="1" y="1"/>
                    <a:pt x="1" y="1"/>
                  </a:cubicBezTo>
                  <a:cubicBezTo>
                    <a:pt x="1" y="1"/>
                    <a:pt x="1" y="1"/>
                    <a:pt x="1" y="0"/>
                  </a:cubicBezTo>
                  <a:cubicBezTo>
                    <a:pt x="1" y="0"/>
                    <a:pt x="1"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4" name="Freeform 147"/>
            <p:cNvSpPr>
              <a:spLocks/>
            </p:cNvSpPr>
            <p:nvPr/>
          </p:nvSpPr>
          <p:spPr bwMode="auto">
            <a:xfrm>
              <a:off x="2903" y="1567"/>
              <a:ext cx="11" cy="33"/>
            </a:xfrm>
            <a:custGeom>
              <a:avLst/>
              <a:gdLst>
                <a:gd name="T0" fmla="*/ 0 w 4"/>
                <a:gd name="T1" fmla="*/ 0 h 11"/>
                <a:gd name="T2" fmla="*/ 4 w 4"/>
                <a:gd name="T3" fmla="*/ 5 h 11"/>
                <a:gd name="T4" fmla="*/ 4 w 4"/>
                <a:gd name="T5" fmla="*/ 6 h 11"/>
                <a:gd name="T6" fmla="*/ 4 w 4"/>
                <a:gd name="T7" fmla="*/ 8 h 11"/>
                <a:gd name="T8" fmla="*/ 3 w 4"/>
                <a:gd name="T9" fmla="*/ 9 h 11"/>
                <a:gd name="T10" fmla="*/ 2 w 4"/>
                <a:gd name="T11" fmla="*/ 11 h 11"/>
                <a:gd name="T12" fmla="*/ 1 w 4"/>
                <a:gd name="T13" fmla="*/ 10 h 11"/>
                <a:gd name="T14" fmla="*/ 3 w 4"/>
                <a:gd name="T15" fmla="*/ 8 h 11"/>
                <a:gd name="T16" fmla="*/ 3 w 4"/>
                <a:gd name="T17" fmla="*/ 5 h 11"/>
                <a:gd name="T18" fmla="*/ 0 w 4"/>
                <a:gd name="T19" fmla="*/ 1 h 11"/>
                <a:gd name="T20" fmla="*/ 0 w 4"/>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
                  <a:moveTo>
                    <a:pt x="0" y="0"/>
                  </a:moveTo>
                  <a:cubicBezTo>
                    <a:pt x="2" y="1"/>
                    <a:pt x="3" y="3"/>
                    <a:pt x="4" y="5"/>
                  </a:cubicBezTo>
                  <a:cubicBezTo>
                    <a:pt x="4" y="5"/>
                    <a:pt x="4" y="6"/>
                    <a:pt x="4" y="6"/>
                  </a:cubicBezTo>
                  <a:cubicBezTo>
                    <a:pt x="4" y="7"/>
                    <a:pt x="4" y="7"/>
                    <a:pt x="4" y="8"/>
                  </a:cubicBezTo>
                  <a:cubicBezTo>
                    <a:pt x="4" y="8"/>
                    <a:pt x="3" y="9"/>
                    <a:pt x="3" y="9"/>
                  </a:cubicBezTo>
                  <a:cubicBezTo>
                    <a:pt x="3" y="10"/>
                    <a:pt x="2" y="10"/>
                    <a:pt x="2" y="11"/>
                  </a:cubicBezTo>
                  <a:cubicBezTo>
                    <a:pt x="1" y="10"/>
                    <a:pt x="1" y="10"/>
                    <a:pt x="1" y="10"/>
                  </a:cubicBezTo>
                  <a:cubicBezTo>
                    <a:pt x="2" y="9"/>
                    <a:pt x="2" y="9"/>
                    <a:pt x="3" y="8"/>
                  </a:cubicBezTo>
                  <a:cubicBezTo>
                    <a:pt x="3" y="7"/>
                    <a:pt x="3" y="6"/>
                    <a:pt x="3" y="5"/>
                  </a:cubicBezTo>
                  <a:cubicBezTo>
                    <a:pt x="2" y="3"/>
                    <a:pt x="1" y="2"/>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5" name="Freeform 148"/>
            <p:cNvSpPr>
              <a:spLocks noEditPoints="1"/>
            </p:cNvSpPr>
            <p:nvPr/>
          </p:nvSpPr>
          <p:spPr bwMode="auto">
            <a:xfrm>
              <a:off x="2926" y="1570"/>
              <a:ext cx="6" cy="24"/>
            </a:xfrm>
            <a:custGeom>
              <a:avLst/>
              <a:gdLst>
                <a:gd name="T0" fmla="*/ 0 w 2"/>
                <a:gd name="T1" fmla="*/ 8 h 8"/>
                <a:gd name="T2" fmla="*/ 0 w 2"/>
                <a:gd name="T3" fmla="*/ 7 h 8"/>
                <a:gd name="T4" fmla="*/ 1 w 2"/>
                <a:gd name="T5" fmla="*/ 7 h 8"/>
                <a:gd name="T6" fmla="*/ 1 w 2"/>
                <a:gd name="T7" fmla="*/ 7 h 8"/>
                <a:gd name="T8" fmla="*/ 1 w 2"/>
                <a:gd name="T9" fmla="*/ 6 h 8"/>
                <a:gd name="T10" fmla="*/ 1 w 2"/>
                <a:gd name="T11" fmla="*/ 6 h 8"/>
                <a:gd name="T12" fmla="*/ 1 w 2"/>
                <a:gd name="T13" fmla="*/ 6 h 8"/>
                <a:gd name="T14" fmla="*/ 0 w 2"/>
                <a:gd name="T15" fmla="*/ 5 h 8"/>
                <a:gd name="T16" fmla="*/ 0 w 2"/>
                <a:gd name="T17" fmla="*/ 5 h 8"/>
                <a:gd name="T18" fmla="*/ 0 w 2"/>
                <a:gd name="T19" fmla="*/ 5 h 8"/>
                <a:gd name="T20" fmla="*/ 0 w 2"/>
                <a:gd name="T21" fmla="*/ 5 h 8"/>
                <a:gd name="T22" fmla="*/ 1 w 2"/>
                <a:gd name="T23" fmla="*/ 4 h 8"/>
                <a:gd name="T24" fmla="*/ 1 w 2"/>
                <a:gd name="T25" fmla="*/ 4 h 8"/>
                <a:gd name="T26" fmla="*/ 1 w 2"/>
                <a:gd name="T27" fmla="*/ 4 h 8"/>
                <a:gd name="T28" fmla="*/ 2 w 2"/>
                <a:gd name="T29" fmla="*/ 4 h 8"/>
                <a:gd name="T30" fmla="*/ 2 w 2"/>
                <a:gd name="T31" fmla="*/ 5 h 8"/>
                <a:gd name="T32" fmla="*/ 2 w 2"/>
                <a:gd name="T33" fmla="*/ 5 h 8"/>
                <a:gd name="T34" fmla="*/ 2 w 2"/>
                <a:gd name="T35" fmla="*/ 6 h 8"/>
                <a:gd name="T36" fmla="*/ 2 w 2"/>
                <a:gd name="T37" fmla="*/ 7 h 8"/>
                <a:gd name="T38" fmla="*/ 1 w 2"/>
                <a:gd name="T39" fmla="*/ 8 h 8"/>
                <a:gd name="T40" fmla="*/ 0 w 2"/>
                <a:gd name="T41" fmla="*/ 8 h 8"/>
                <a:gd name="T42" fmla="*/ 0 w 2"/>
                <a:gd name="T43" fmla="*/ 0 h 8"/>
                <a:gd name="T44" fmla="*/ 1 w 2"/>
                <a:gd name="T45" fmla="*/ 0 h 8"/>
                <a:gd name="T46" fmla="*/ 1 w 2"/>
                <a:gd name="T47" fmla="*/ 0 h 8"/>
                <a:gd name="T48" fmla="*/ 1 w 2"/>
                <a:gd name="T49" fmla="*/ 1 h 8"/>
                <a:gd name="T50" fmla="*/ 1 w 2"/>
                <a:gd name="T51" fmla="*/ 1 h 8"/>
                <a:gd name="T52" fmla="*/ 1 w 2"/>
                <a:gd name="T53" fmla="*/ 1 h 8"/>
                <a:gd name="T54" fmla="*/ 1 w 2"/>
                <a:gd name="T55" fmla="*/ 2 h 8"/>
                <a:gd name="T56" fmla="*/ 1 w 2"/>
                <a:gd name="T57" fmla="*/ 2 h 8"/>
                <a:gd name="T58" fmla="*/ 1 w 2"/>
                <a:gd name="T59" fmla="*/ 2 h 8"/>
                <a:gd name="T60" fmla="*/ 0 w 2"/>
                <a:gd name="T61" fmla="*/ 2 h 8"/>
                <a:gd name="T62" fmla="*/ 0 w 2"/>
                <a:gd name="T63" fmla="*/ 2 h 8"/>
                <a:gd name="T64" fmla="*/ 0 w 2"/>
                <a:gd name="T65" fmla="*/ 2 h 8"/>
                <a:gd name="T66" fmla="*/ 0 w 2"/>
                <a:gd name="T67" fmla="*/ 1 h 8"/>
                <a:gd name="T68" fmla="*/ 0 w 2"/>
                <a:gd name="T69" fmla="*/ 1 h 8"/>
                <a:gd name="T70" fmla="*/ 0 w 2"/>
                <a:gd name="T71" fmla="*/ 1 h 8"/>
                <a:gd name="T72" fmla="*/ 0 w 2"/>
                <a:gd name="T73" fmla="*/ 0 h 8"/>
                <a:gd name="T74" fmla="*/ 0 w 2"/>
                <a:gd name="T7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 h="8">
                  <a:moveTo>
                    <a:pt x="0" y="8"/>
                  </a:moveTo>
                  <a:cubicBezTo>
                    <a:pt x="0" y="8"/>
                    <a:pt x="0" y="7"/>
                    <a:pt x="0" y="7"/>
                  </a:cubicBezTo>
                  <a:cubicBezTo>
                    <a:pt x="0" y="7"/>
                    <a:pt x="1" y="7"/>
                    <a:pt x="1" y="7"/>
                  </a:cubicBezTo>
                  <a:cubicBezTo>
                    <a:pt x="1" y="7"/>
                    <a:pt x="1" y="7"/>
                    <a:pt x="1" y="7"/>
                  </a:cubicBezTo>
                  <a:cubicBezTo>
                    <a:pt x="1" y="7"/>
                    <a:pt x="1" y="6"/>
                    <a:pt x="1" y="6"/>
                  </a:cubicBezTo>
                  <a:cubicBezTo>
                    <a:pt x="1" y="6"/>
                    <a:pt x="1" y="6"/>
                    <a:pt x="1" y="6"/>
                  </a:cubicBezTo>
                  <a:cubicBezTo>
                    <a:pt x="1" y="6"/>
                    <a:pt x="1" y="6"/>
                    <a:pt x="1" y="6"/>
                  </a:cubicBezTo>
                  <a:cubicBezTo>
                    <a:pt x="1" y="6"/>
                    <a:pt x="0" y="6"/>
                    <a:pt x="0" y="5"/>
                  </a:cubicBezTo>
                  <a:cubicBezTo>
                    <a:pt x="0" y="5"/>
                    <a:pt x="0" y="5"/>
                    <a:pt x="0" y="5"/>
                  </a:cubicBezTo>
                  <a:cubicBezTo>
                    <a:pt x="0" y="5"/>
                    <a:pt x="0" y="5"/>
                    <a:pt x="0" y="5"/>
                  </a:cubicBezTo>
                  <a:cubicBezTo>
                    <a:pt x="0" y="5"/>
                    <a:pt x="0" y="5"/>
                    <a:pt x="0" y="5"/>
                  </a:cubicBezTo>
                  <a:cubicBezTo>
                    <a:pt x="0" y="4"/>
                    <a:pt x="0" y="4"/>
                    <a:pt x="1" y="4"/>
                  </a:cubicBezTo>
                  <a:cubicBezTo>
                    <a:pt x="1" y="4"/>
                    <a:pt x="1" y="4"/>
                    <a:pt x="1" y="4"/>
                  </a:cubicBezTo>
                  <a:cubicBezTo>
                    <a:pt x="1" y="4"/>
                    <a:pt x="1" y="4"/>
                    <a:pt x="1" y="4"/>
                  </a:cubicBezTo>
                  <a:cubicBezTo>
                    <a:pt x="1" y="4"/>
                    <a:pt x="2" y="4"/>
                    <a:pt x="2" y="4"/>
                  </a:cubicBezTo>
                  <a:cubicBezTo>
                    <a:pt x="2" y="5"/>
                    <a:pt x="2" y="5"/>
                    <a:pt x="2" y="5"/>
                  </a:cubicBezTo>
                  <a:cubicBezTo>
                    <a:pt x="2" y="5"/>
                    <a:pt x="2" y="5"/>
                    <a:pt x="2" y="5"/>
                  </a:cubicBezTo>
                  <a:cubicBezTo>
                    <a:pt x="2" y="6"/>
                    <a:pt x="2" y="6"/>
                    <a:pt x="2" y="6"/>
                  </a:cubicBezTo>
                  <a:cubicBezTo>
                    <a:pt x="2" y="7"/>
                    <a:pt x="2" y="7"/>
                    <a:pt x="2" y="7"/>
                  </a:cubicBezTo>
                  <a:cubicBezTo>
                    <a:pt x="2" y="7"/>
                    <a:pt x="1" y="8"/>
                    <a:pt x="1" y="8"/>
                  </a:cubicBezTo>
                  <a:cubicBezTo>
                    <a:pt x="1" y="8"/>
                    <a:pt x="0" y="8"/>
                    <a:pt x="0" y="8"/>
                  </a:cubicBezTo>
                  <a:close/>
                  <a:moveTo>
                    <a:pt x="0" y="0"/>
                  </a:moveTo>
                  <a:cubicBezTo>
                    <a:pt x="0" y="0"/>
                    <a:pt x="0" y="0"/>
                    <a:pt x="1" y="0"/>
                  </a:cubicBezTo>
                  <a:cubicBezTo>
                    <a:pt x="1" y="0"/>
                    <a:pt x="1" y="0"/>
                    <a:pt x="1" y="0"/>
                  </a:cubicBezTo>
                  <a:cubicBezTo>
                    <a:pt x="1" y="0"/>
                    <a:pt x="1" y="0"/>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0" y="2"/>
                    <a:pt x="0" y="2"/>
                    <a:pt x="0" y="2"/>
                  </a:cubicBezTo>
                  <a:cubicBezTo>
                    <a:pt x="0" y="2"/>
                    <a:pt x="0" y="2"/>
                    <a:pt x="0" y="2"/>
                  </a:cubicBezTo>
                  <a:cubicBezTo>
                    <a:pt x="0" y="2"/>
                    <a:pt x="0" y="2"/>
                    <a:pt x="0" y="2"/>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2" name="Rectangle 1"/>
          <p:cNvSpPr/>
          <p:nvPr/>
        </p:nvSpPr>
        <p:spPr>
          <a:xfrm>
            <a:off x="274638" y="2099366"/>
            <a:ext cx="5394965" cy="3011192"/>
          </a:xfrm>
          <a:prstGeom prst="rect">
            <a:avLst/>
          </a:prstGeom>
          <a:noFill/>
          <a:ln w="19050" cap="sq">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cxnSp>
        <p:nvCxnSpPr>
          <p:cNvPr id="5" name="Straight Connector 4"/>
          <p:cNvCxnSpPr/>
          <p:nvPr/>
        </p:nvCxnSpPr>
        <p:spPr>
          <a:xfrm>
            <a:off x="1888115" y="5104565"/>
            <a:ext cx="167458" cy="592020"/>
          </a:xfrm>
          <a:prstGeom prst="line">
            <a:avLst/>
          </a:prstGeom>
          <a:ln w="22225">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4" name="Windows"/>
          <p:cNvSpPr/>
          <p:nvPr/>
        </p:nvSpPr>
        <p:spPr>
          <a:xfrm>
            <a:off x="274637" y="2143665"/>
            <a:ext cx="3017551" cy="1414536"/>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Bef>
                <a:spcPct val="20000"/>
              </a:spcBef>
              <a:buSzPct val="90000"/>
            </a:pPr>
            <a:r>
              <a:rPr lang="en-US" sz="2720" dirty="0">
                <a:gradFill>
                  <a:gsLst>
                    <a:gs pos="0">
                      <a:schemeClr val="accent1"/>
                    </a:gs>
                    <a:gs pos="100000">
                      <a:schemeClr val="accent1"/>
                    </a:gs>
                  </a:gsLst>
                  <a:lin ang="5400000" scaled="1"/>
                </a:gradFill>
                <a:latin typeface="+mj-lt"/>
              </a:rPr>
              <a:t>Windows platform</a:t>
            </a:r>
          </a:p>
          <a:p>
            <a:pPr>
              <a:lnSpc>
                <a:spcPct val="90000"/>
              </a:lnSpc>
              <a:spcBef>
                <a:spcPts val="408"/>
              </a:spcBef>
            </a:pPr>
            <a:r>
              <a:rPr lang="en-US" sz="1400" dirty="0">
                <a:gradFill>
                  <a:gsLst>
                    <a:gs pos="88312">
                      <a:schemeClr val="tx1"/>
                    </a:gs>
                    <a:gs pos="28000">
                      <a:schemeClr val="tx1"/>
                    </a:gs>
                  </a:gsLst>
                  <a:lin ang="5400000" scaled="0"/>
                </a:gradFill>
              </a:rPr>
              <a:t>Universal Windows 8.x apps</a:t>
            </a:r>
          </a:p>
          <a:p>
            <a:pPr>
              <a:lnSpc>
                <a:spcPct val="90000"/>
              </a:lnSpc>
              <a:spcBef>
                <a:spcPts val="408"/>
              </a:spcBef>
            </a:pPr>
            <a:r>
              <a:rPr lang="en-US" sz="1400" dirty="0">
                <a:gradFill>
                  <a:gsLst>
                    <a:gs pos="88312">
                      <a:schemeClr val="tx1"/>
                    </a:gs>
                    <a:gs pos="28000">
                      <a:schemeClr val="tx1"/>
                    </a:gs>
                  </a:gsLst>
                  <a:lin ang="5400000" scaled="0"/>
                </a:gradFill>
              </a:rPr>
              <a:t>Windows Phone Silverlight apps</a:t>
            </a:r>
          </a:p>
          <a:p>
            <a:pPr>
              <a:lnSpc>
                <a:spcPct val="90000"/>
              </a:lnSpc>
              <a:spcBef>
                <a:spcPts val="408"/>
              </a:spcBef>
            </a:pPr>
            <a:r>
              <a:rPr lang="en-US" sz="1400" dirty="0">
                <a:gradFill>
                  <a:gsLst>
                    <a:gs pos="88312">
                      <a:schemeClr val="tx1"/>
                    </a:gs>
                    <a:gs pos="28000">
                      <a:schemeClr val="tx1"/>
                    </a:gs>
                  </a:gsLst>
                  <a:lin ang="5400000" scaled="0"/>
                </a:gradFill>
              </a:rPr>
              <a:t>Existing desktop applications</a:t>
            </a:r>
          </a:p>
        </p:txBody>
      </p:sp>
      <p:sp>
        <p:nvSpPr>
          <p:cNvPr id="175" name="middleware"/>
          <p:cNvSpPr/>
          <p:nvPr/>
        </p:nvSpPr>
        <p:spPr>
          <a:xfrm>
            <a:off x="274638" y="3422437"/>
            <a:ext cx="2834640" cy="1720727"/>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Bef>
                <a:spcPct val="20000"/>
              </a:spcBef>
              <a:buSzPct val="90000"/>
            </a:pPr>
            <a:r>
              <a:rPr lang="en-US" sz="2720" dirty="0">
                <a:gradFill>
                  <a:gsLst>
                    <a:gs pos="0">
                      <a:schemeClr val="accent1"/>
                    </a:gs>
                    <a:gs pos="100000">
                      <a:schemeClr val="accent1"/>
                    </a:gs>
                  </a:gsLst>
                  <a:lin ang="5400000" scaled="1"/>
                </a:gradFill>
                <a:latin typeface="+mj-lt"/>
              </a:rPr>
              <a:t>Middleware platforms</a:t>
            </a:r>
          </a:p>
          <a:p>
            <a:pPr>
              <a:lnSpc>
                <a:spcPct val="90000"/>
              </a:lnSpc>
              <a:spcBef>
                <a:spcPts val="408"/>
              </a:spcBef>
            </a:pPr>
            <a:r>
              <a:rPr lang="en-US" sz="1400" dirty="0">
                <a:gradFill>
                  <a:gsLst>
                    <a:gs pos="88312">
                      <a:schemeClr val="tx1"/>
                    </a:gs>
                    <a:gs pos="28000">
                      <a:schemeClr val="tx1"/>
                    </a:gs>
                  </a:gsLst>
                  <a:lin ang="5400000" scaled="0"/>
                </a:gradFill>
              </a:rPr>
              <a:t>Middleware (e.g., Xamarin)</a:t>
            </a:r>
          </a:p>
          <a:p>
            <a:pPr>
              <a:lnSpc>
                <a:spcPct val="90000"/>
              </a:lnSpc>
              <a:spcBef>
                <a:spcPts val="408"/>
              </a:spcBef>
            </a:pPr>
            <a:r>
              <a:rPr lang="en-US" sz="1400" dirty="0">
                <a:gradFill>
                  <a:gsLst>
                    <a:gs pos="88312">
                      <a:schemeClr val="tx1"/>
                    </a:gs>
                    <a:gs pos="28000">
                      <a:schemeClr val="tx1"/>
                    </a:gs>
                  </a:gsLst>
                  <a:lin ang="5400000" scaled="0"/>
                </a:gradFill>
              </a:rPr>
              <a:t>Game engines (e.g., Unity)</a:t>
            </a:r>
          </a:p>
          <a:p>
            <a:pPr>
              <a:lnSpc>
                <a:spcPct val="90000"/>
              </a:lnSpc>
              <a:spcBef>
                <a:spcPts val="408"/>
              </a:spcBef>
            </a:pPr>
            <a:r>
              <a:rPr lang="en-US" sz="1400" dirty="0">
                <a:gradFill>
                  <a:gsLst>
                    <a:gs pos="88312">
                      <a:schemeClr val="tx1"/>
                    </a:gs>
                    <a:gs pos="28000">
                      <a:schemeClr val="tx1"/>
                    </a:gs>
                  </a:gsLst>
                  <a:lin ang="5400000" scaled="0"/>
                </a:gradFill>
              </a:rPr>
              <a:t>App middleware</a:t>
            </a:r>
          </a:p>
        </p:txBody>
      </p:sp>
      <p:sp>
        <p:nvSpPr>
          <p:cNvPr id="176" name="other"/>
          <p:cNvSpPr/>
          <p:nvPr/>
        </p:nvSpPr>
        <p:spPr>
          <a:xfrm>
            <a:off x="3109280" y="2143665"/>
            <a:ext cx="2834640" cy="1720727"/>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Bef>
                <a:spcPct val="20000"/>
              </a:spcBef>
              <a:buSzPct val="90000"/>
            </a:pPr>
            <a:r>
              <a:rPr lang="en-US" sz="2720" dirty="0">
                <a:gradFill>
                  <a:gsLst>
                    <a:gs pos="0">
                      <a:schemeClr val="accent1"/>
                    </a:gs>
                    <a:gs pos="100000">
                      <a:schemeClr val="accent1"/>
                    </a:gs>
                  </a:gsLst>
                  <a:lin ang="5400000" scaled="1"/>
                </a:gradFill>
                <a:latin typeface="+mj-lt"/>
              </a:rPr>
              <a:t>Other platforms</a:t>
            </a:r>
          </a:p>
          <a:p>
            <a:pPr>
              <a:lnSpc>
                <a:spcPct val="90000"/>
              </a:lnSpc>
              <a:spcBef>
                <a:spcPts val="408"/>
              </a:spcBef>
            </a:pPr>
            <a:r>
              <a:rPr lang="en-US" sz="1400" dirty="0">
                <a:gradFill>
                  <a:gsLst>
                    <a:gs pos="88312">
                      <a:schemeClr val="tx1"/>
                    </a:gs>
                    <a:gs pos="28000">
                      <a:schemeClr val="tx1"/>
                    </a:gs>
                  </a:gsLst>
                  <a:lin ang="5400000" scaled="0"/>
                </a:gradFill>
              </a:rPr>
              <a:t>iOS apps</a:t>
            </a:r>
          </a:p>
          <a:p>
            <a:pPr>
              <a:lnSpc>
                <a:spcPct val="90000"/>
              </a:lnSpc>
              <a:spcBef>
                <a:spcPts val="408"/>
              </a:spcBef>
            </a:pPr>
            <a:r>
              <a:rPr lang="en-US" sz="1400" dirty="0">
                <a:gradFill>
                  <a:gsLst>
                    <a:gs pos="88312">
                      <a:schemeClr val="tx1"/>
                    </a:gs>
                    <a:gs pos="28000">
                      <a:schemeClr val="tx1"/>
                    </a:gs>
                  </a:gsLst>
                  <a:lin ang="5400000" scaled="0"/>
                </a:gradFill>
              </a:rPr>
              <a:t>Android apps</a:t>
            </a:r>
          </a:p>
          <a:p>
            <a:pPr>
              <a:lnSpc>
                <a:spcPct val="90000"/>
              </a:lnSpc>
              <a:spcBef>
                <a:spcPts val="408"/>
              </a:spcBef>
            </a:pPr>
            <a:r>
              <a:rPr lang="en-US" sz="1400" dirty="0">
                <a:gradFill>
                  <a:gsLst>
                    <a:gs pos="88312">
                      <a:schemeClr val="tx1"/>
                    </a:gs>
                    <a:gs pos="28000">
                      <a:schemeClr val="tx1"/>
                    </a:gs>
                  </a:gsLst>
                  <a:lin ang="5400000" scaled="0"/>
                </a:gradFill>
              </a:rPr>
              <a:t>Others</a:t>
            </a:r>
          </a:p>
        </p:txBody>
      </p:sp>
      <p:sp>
        <p:nvSpPr>
          <p:cNvPr id="177" name="web"/>
          <p:cNvSpPr/>
          <p:nvPr/>
        </p:nvSpPr>
        <p:spPr>
          <a:xfrm>
            <a:off x="3109280" y="3422437"/>
            <a:ext cx="2834640" cy="1381660"/>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Bef>
                <a:spcPts val="816"/>
              </a:spcBef>
            </a:pPr>
            <a:r>
              <a:rPr lang="en-US" sz="2720" dirty="0">
                <a:gradFill>
                  <a:gsLst>
                    <a:gs pos="0">
                      <a:schemeClr val="accent1"/>
                    </a:gs>
                    <a:gs pos="100000">
                      <a:schemeClr val="accent1"/>
                    </a:gs>
                  </a:gsLst>
                  <a:lin ang="5400000" scaled="1"/>
                </a:gradFill>
                <a:latin typeface="+mj-lt"/>
              </a:rPr>
              <a:t>Web platform</a:t>
            </a:r>
          </a:p>
          <a:p>
            <a:pPr>
              <a:lnSpc>
                <a:spcPct val="90000"/>
              </a:lnSpc>
              <a:spcBef>
                <a:spcPts val="408"/>
              </a:spcBef>
            </a:pPr>
            <a:r>
              <a:rPr lang="en-US" sz="1400" dirty="0">
                <a:gradFill>
                  <a:gsLst>
                    <a:gs pos="88312">
                      <a:schemeClr val="tx1"/>
                    </a:gs>
                    <a:gs pos="28000">
                      <a:schemeClr val="tx1"/>
                    </a:gs>
                  </a:gsLst>
                  <a:lin ang="5400000" scaled="0"/>
                </a:gradFill>
              </a:rPr>
              <a:t>Web apps</a:t>
            </a:r>
          </a:p>
          <a:p>
            <a:pPr>
              <a:lnSpc>
                <a:spcPct val="90000"/>
              </a:lnSpc>
              <a:spcBef>
                <a:spcPts val="408"/>
              </a:spcBef>
            </a:pPr>
            <a:r>
              <a:rPr lang="en-US" sz="1400" dirty="0">
                <a:gradFill>
                  <a:gsLst>
                    <a:gs pos="88312">
                      <a:schemeClr val="tx1"/>
                    </a:gs>
                    <a:gs pos="28000">
                      <a:schemeClr val="tx1"/>
                    </a:gs>
                  </a:gsLst>
                  <a:lin ang="5400000" scaled="0"/>
                </a:gradFill>
              </a:rPr>
              <a:t>Packaged web apps</a:t>
            </a:r>
          </a:p>
          <a:p>
            <a:pPr>
              <a:lnSpc>
                <a:spcPct val="90000"/>
              </a:lnSpc>
              <a:spcBef>
                <a:spcPts val="408"/>
              </a:spcBef>
            </a:pPr>
            <a:r>
              <a:rPr lang="en-US" sz="1400" dirty="0">
                <a:gradFill>
                  <a:gsLst>
                    <a:gs pos="88312">
                      <a:schemeClr val="tx1"/>
                    </a:gs>
                    <a:gs pos="28000">
                      <a:schemeClr val="tx1"/>
                    </a:gs>
                  </a:gsLst>
                  <a:lin ang="5400000" scaled="0"/>
                </a:gradFill>
              </a:rPr>
              <a:t>Hosted web apps</a:t>
            </a:r>
          </a:p>
        </p:txBody>
      </p:sp>
      <p:sp>
        <p:nvSpPr>
          <p:cNvPr id="166" name="TextBox 165"/>
          <p:cNvSpPr txBox="1"/>
          <p:nvPr/>
        </p:nvSpPr>
        <p:spPr>
          <a:xfrm>
            <a:off x="274320" y="1028409"/>
            <a:ext cx="5850081" cy="1076945"/>
          </a:xfrm>
          <a:prstGeom prst="rect">
            <a:avLst/>
          </a:prstGeom>
          <a:noFill/>
        </p:spPr>
        <p:txBody>
          <a:bodyPr wrap="square" lIns="186521" tIns="149217" rIns="186521" bIns="149217" rtlCol="0">
            <a:spAutoFit/>
          </a:bodyPr>
          <a:lstStyle/>
          <a:p>
            <a:pPr>
              <a:lnSpc>
                <a:spcPct val="90000"/>
              </a:lnSpc>
              <a:spcBef>
                <a:spcPts val="816"/>
              </a:spcBef>
            </a:pPr>
            <a:r>
              <a:rPr lang="en-US" sz="2800" spc="-102" dirty="0">
                <a:ln w="3175">
                  <a:noFill/>
                </a:ln>
                <a:gradFill>
                  <a:gsLst>
                    <a:gs pos="0">
                      <a:schemeClr val="tx2"/>
                    </a:gs>
                    <a:gs pos="100000">
                      <a:schemeClr val="tx2"/>
                    </a:gs>
                  </a:gsLst>
                  <a:lin ang="5400000" scaled="0"/>
                </a:gradFill>
                <a:latin typeface="+mj-lt"/>
                <a:cs typeface="Segoe UI" pitchFamily="34" charset="0"/>
              </a:rPr>
              <a:t>Wherever your code was born, you can</a:t>
            </a:r>
            <a:br>
              <a:rPr lang="en-US" sz="2800" spc="-102" dirty="0">
                <a:ln w="3175">
                  <a:noFill/>
                </a:ln>
                <a:gradFill>
                  <a:gsLst>
                    <a:gs pos="0">
                      <a:schemeClr val="tx2"/>
                    </a:gs>
                    <a:gs pos="100000">
                      <a:schemeClr val="tx2"/>
                    </a:gs>
                  </a:gsLst>
                  <a:lin ang="5400000" scaled="0"/>
                </a:gradFill>
                <a:latin typeface="+mj-lt"/>
                <a:cs typeface="Segoe UI" pitchFamily="34" charset="0"/>
              </a:rPr>
            </a:br>
            <a:r>
              <a:rPr lang="en-US" sz="2800" spc="-102" dirty="0">
                <a:ln w="3175">
                  <a:noFill/>
                </a:ln>
                <a:gradFill>
                  <a:gsLst>
                    <a:gs pos="0">
                      <a:schemeClr val="tx2"/>
                    </a:gs>
                    <a:gs pos="100000">
                      <a:schemeClr val="tx2"/>
                    </a:gs>
                  </a:gsLst>
                  <a:lin ang="5400000" scaled="0"/>
                </a:gradFill>
                <a:latin typeface="+mj-lt"/>
                <a:cs typeface="Segoe UI" pitchFamily="34" charset="0"/>
              </a:rPr>
              <a:t>bring it to Windows 10</a:t>
            </a:r>
          </a:p>
        </p:txBody>
      </p:sp>
    </p:spTree>
    <p:extLst>
      <p:ext uri="{BB962C8B-B14F-4D97-AF65-F5344CB8AC3E}">
        <p14:creationId xmlns:p14="http://schemas.microsoft.com/office/powerpoint/2010/main" val="14327646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SEMI-ALL"/>
          <p:cNvGrpSpPr/>
          <p:nvPr/>
        </p:nvGrpSpPr>
        <p:grpSpPr>
          <a:xfrm>
            <a:off x="-12815350" y="1800072"/>
            <a:ext cx="12145531" cy="3476265"/>
            <a:chOff x="106326" y="1323703"/>
            <a:chExt cx="8931348" cy="2556309"/>
          </a:xfrm>
        </p:grpSpPr>
        <p:grpSp>
          <p:nvGrpSpPr>
            <p:cNvPr id="93" name="SEMI"/>
            <p:cNvGrpSpPr/>
            <p:nvPr/>
          </p:nvGrpSpPr>
          <p:grpSpPr>
            <a:xfrm>
              <a:off x="106326" y="1323703"/>
              <a:ext cx="8931348" cy="2556309"/>
              <a:chOff x="106326" y="1323703"/>
              <a:chExt cx="8931348" cy="2556309"/>
            </a:xfrm>
          </p:grpSpPr>
          <p:grpSp>
            <p:nvGrpSpPr>
              <p:cNvPr id="80" name="Semi"/>
              <p:cNvGrpSpPr>
                <a:grpSpLocks noChangeAspect="1"/>
              </p:cNvGrpSpPr>
              <p:nvPr/>
            </p:nvGrpSpPr>
            <p:grpSpPr bwMode="auto">
              <a:xfrm flipH="1">
                <a:off x="106326" y="2962115"/>
                <a:ext cx="8931348" cy="917897"/>
                <a:chOff x="-259" y="1294"/>
                <a:chExt cx="6276" cy="645"/>
              </a:xfrm>
              <a:solidFill>
                <a:srgbClr val="525252"/>
              </a:solidFill>
            </p:grpSpPr>
            <p:sp>
              <p:nvSpPr>
                <p:cNvPr id="82" name="Freeform 48"/>
                <p:cNvSpPr>
                  <a:spLocks noEditPoints="1"/>
                </p:cNvSpPr>
                <p:nvPr/>
              </p:nvSpPr>
              <p:spPr bwMode="auto">
                <a:xfrm>
                  <a:off x="-143" y="1791"/>
                  <a:ext cx="149" cy="148"/>
                </a:xfrm>
                <a:custGeom>
                  <a:avLst/>
                  <a:gdLst>
                    <a:gd name="T0" fmla="*/ 60 w 63"/>
                    <a:gd name="T1" fmla="*/ 19 h 62"/>
                    <a:gd name="T2" fmla="*/ 54 w 63"/>
                    <a:gd name="T3" fmla="*/ 9 h 62"/>
                    <a:gd name="T4" fmla="*/ 44 w 63"/>
                    <a:gd name="T5" fmla="*/ 2 h 62"/>
                    <a:gd name="T6" fmla="*/ 31 w 63"/>
                    <a:gd name="T7" fmla="*/ 0 h 62"/>
                    <a:gd name="T8" fmla="*/ 19 w 63"/>
                    <a:gd name="T9" fmla="*/ 2 h 62"/>
                    <a:gd name="T10" fmla="*/ 9 w 63"/>
                    <a:gd name="T11" fmla="*/ 9 h 62"/>
                    <a:gd name="T12" fmla="*/ 3 w 63"/>
                    <a:gd name="T13" fmla="*/ 19 h 62"/>
                    <a:gd name="T14" fmla="*/ 0 w 63"/>
                    <a:gd name="T15" fmla="*/ 31 h 62"/>
                    <a:gd name="T16" fmla="*/ 3 w 63"/>
                    <a:gd name="T17" fmla="*/ 44 h 62"/>
                    <a:gd name="T18" fmla="*/ 9 w 63"/>
                    <a:gd name="T19" fmla="*/ 53 h 62"/>
                    <a:gd name="T20" fmla="*/ 19 w 63"/>
                    <a:gd name="T21" fmla="*/ 60 h 62"/>
                    <a:gd name="T22" fmla="*/ 31 w 63"/>
                    <a:gd name="T23" fmla="*/ 62 h 62"/>
                    <a:gd name="T24" fmla="*/ 44 w 63"/>
                    <a:gd name="T25" fmla="*/ 60 h 62"/>
                    <a:gd name="T26" fmla="*/ 54 w 63"/>
                    <a:gd name="T27" fmla="*/ 53 h 62"/>
                    <a:gd name="T28" fmla="*/ 60 w 63"/>
                    <a:gd name="T29" fmla="*/ 44 h 62"/>
                    <a:gd name="T30" fmla="*/ 63 w 63"/>
                    <a:gd name="T31" fmla="*/ 31 h 62"/>
                    <a:gd name="T32" fmla="*/ 60 w 63"/>
                    <a:gd name="T33" fmla="*/ 19 h 62"/>
                    <a:gd name="T34" fmla="*/ 43 w 63"/>
                    <a:gd name="T35" fmla="*/ 36 h 62"/>
                    <a:gd name="T36" fmla="*/ 40 w 63"/>
                    <a:gd name="T37" fmla="*/ 40 h 62"/>
                    <a:gd name="T38" fmla="*/ 36 w 63"/>
                    <a:gd name="T39" fmla="*/ 43 h 62"/>
                    <a:gd name="T40" fmla="*/ 32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2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60" y="19"/>
                      </a:moveTo>
                      <a:cubicBezTo>
                        <a:pt x="59" y="15"/>
                        <a:pt x="57" y="12"/>
                        <a:pt x="54" y="9"/>
                      </a:cubicBez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7" y="51"/>
                        <a:pt x="59" y="47"/>
                        <a:pt x="60" y="44"/>
                      </a:cubicBezTo>
                      <a:cubicBezTo>
                        <a:pt x="62" y="40"/>
                        <a:pt x="63" y="36"/>
                        <a:pt x="63" y="31"/>
                      </a:cubicBezTo>
                      <a:cubicBezTo>
                        <a:pt x="63" y="27"/>
                        <a:pt x="62" y="23"/>
                        <a:pt x="60" y="19"/>
                      </a:cubicBezTo>
                      <a:close/>
                      <a:moveTo>
                        <a:pt x="43" y="36"/>
                      </a:moveTo>
                      <a:cubicBezTo>
                        <a:pt x="42" y="38"/>
                        <a:pt x="41" y="39"/>
                        <a:pt x="40" y="40"/>
                      </a:cubicBezTo>
                      <a:cubicBezTo>
                        <a:pt x="39" y="41"/>
                        <a:pt x="38" y="42"/>
                        <a:pt x="36" y="43"/>
                      </a:cubicBezTo>
                      <a:cubicBezTo>
                        <a:pt x="35" y="43"/>
                        <a:pt x="33" y="43"/>
                        <a:pt x="32" y="43"/>
                      </a:cubicBezTo>
                      <a:cubicBezTo>
                        <a:pt x="30" y="43"/>
                        <a:pt x="28" y="43"/>
                        <a:pt x="27" y="43"/>
                      </a:cubicBezTo>
                      <a:cubicBezTo>
                        <a:pt x="25" y="42"/>
                        <a:pt x="24" y="41"/>
                        <a:pt x="23" y="40"/>
                      </a:cubicBezTo>
                      <a:cubicBezTo>
                        <a:pt x="22" y="39"/>
                        <a:pt x="21" y="38"/>
                        <a:pt x="20" y="36"/>
                      </a:cubicBezTo>
                      <a:cubicBezTo>
                        <a:pt x="20" y="35"/>
                        <a:pt x="19" y="33"/>
                        <a:pt x="19" y="31"/>
                      </a:cubicBezTo>
                      <a:cubicBezTo>
                        <a:pt x="19" y="30"/>
                        <a:pt x="20" y="28"/>
                        <a:pt x="20" y="26"/>
                      </a:cubicBezTo>
                      <a:cubicBezTo>
                        <a:pt x="21" y="25"/>
                        <a:pt x="22" y="24"/>
                        <a:pt x="23" y="22"/>
                      </a:cubicBezTo>
                      <a:cubicBezTo>
                        <a:pt x="24" y="21"/>
                        <a:pt x="25" y="20"/>
                        <a:pt x="27" y="20"/>
                      </a:cubicBezTo>
                      <a:cubicBezTo>
                        <a:pt x="28" y="19"/>
                        <a:pt x="30" y="19"/>
                        <a:pt x="32"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3" name="Freeform 49"/>
                <p:cNvSpPr>
                  <a:spLocks noEditPoints="1"/>
                </p:cNvSpPr>
                <p:nvPr/>
              </p:nvSpPr>
              <p:spPr bwMode="auto">
                <a:xfrm>
                  <a:off x="5754"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4" name="Freeform 50"/>
                <p:cNvSpPr>
                  <a:spLocks noEditPoints="1"/>
                </p:cNvSpPr>
                <p:nvPr/>
              </p:nvSpPr>
              <p:spPr bwMode="auto">
                <a:xfrm>
                  <a:off x="5456"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5" name="Freeform 51"/>
                <p:cNvSpPr>
                  <a:spLocks noEditPoints="1"/>
                </p:cNvSpPr>
                <p:nvPr/>
              </p:nvSpPr>
              <p:spPr bwMode="auto">
                <a:xfrm>
                  <a:off x="3723"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6" name="Freeform 52"/>
                <p:cNvSpPr>
                  <a:spLocks noEditPoints="1"/>
                </p:cNvSpPr>
                <p:nvPr/>
              </p:nvSpPr>
              <p:spPr bwMode="auto">
                <a:xfrm>
                  <a:off x="3389"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7" name="Freeform 53"/>
                <p:cNvSpPr>
                  <a:spLocks noEditPoints="1"/>
                </p:cNvSpPr>
                <p:nvPr/>
              </p:nvSpPr>
              <p:spPr bwMode="auto">
                <a:xfrm>
                  <a:off x="1900"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8" name="Freeform 54"/>
                <p:cNvSpPr>
                  <a:spLocks noEditPoints="1"/>
                </p:cNvSpPr>
                <p:nvPr/>
              </p:nvSpPr>
              <p:spPr bwMode="auto">
                <a:xfrm>
                  <a:off x="542" y="1791"/>
                  <a:ext cx="147" cy="148"/>
                </a:xfrm>
                <a:custGeom>
                  <a:avLst/>
                  <a:gdLst>
                    <a:gd name="T0" fmla="*/ 53 w 62"/>
                    <a:gd name="T1" fmla="*/ 9 h 62"/>
                    <a:gd name="T2" fmla="*/ 43 w 62"/>
                    <a:gd name="T3" fmla="*/ 2 h 62"/>
                    <a:gd name="T4" fmla="*/ 31 w 62"/>
                    <a:gd name="T5" fmla="*/ 0 h 62"/>
                    <a:gd name="T6" fmla="*/ 19 w 62"/>
                    <a:gd name="T7" fmla="*/ 2 h 62"/>
                    <a:gd name="T8" fmla="*/ 9 w 62"/>
                    <a:gd name="T9" fmla="*/ 9 h 62"/>
                    <a:gd name="T10" fmla="*/ 2 w 62"/>
                    <a:gd name="T11" fmla="*/ 19 h 62"/>
                    <a:gd name="T12" fmla="*/ 0 w 62"/>
                    <a:gd name="T13" fmla="*/ 31 h 62"/>
                    <a:gd name="T14" fmla="*/ 2 w 62"/>
                    <a:gd name="T15" fmla="*/ 44 h 62"/>
                    <a:gd name="T16" fmla="*/ 9 w 62"/>
                    <a:gd name="T17" fmla="*/ 53 h 62"/>
                    <a:gd name="T18" fmla="*/ 19 w 62"/>
                    <a:gd name="T19" fmla="*/ 60 h 62"/>
                    <a:gd name="T20" fmla="*/ 31 w 62"/>
                    <a:gd name="T21" fmla="*/ 62 h 62"/>
                    <a:gd name="T22" fmla="*/ 43 w 62"/>
                    <a:gd name="T23" fmla="*/ 60 h 62"/>
                    <a:gd name="T24" fmla="*/ 53 w 62"/>
                    <a:gd name="T25" fmla="*/ 53 h 62"/>
                    <a:gd name="T26" fmla="*/ 60 w 62"/>
                    <a:gd name="T27" fmla="*/ 44 h 62"/>
                    <a:gd name="T28" fmla="*/ 62 w 62"/>
                    <a:gd name="T29" fmla="*/ 31 h 62"/>
                    <a:gd name="T30" fmla="*/ 60 w 62"/>
                    <a:gd name="T31" fmla="*/ 19 h 62"/>
                    <a:gd name="T32" fmla="*/ 53 w 62"/>
                    <a:gd name="T33" fmla="*/ 9 h 62"/>
                    <a:gd name="T34" fmla="*/ 43 w 62"/>
                    <a:gd name="T35" fmla="*/ 36 h 62"/>
                    <a:gd name="T36" fmla="*/ 40 w 62"/>
                    <a:gd name="T37" fmla="*/ 40 h 62"/>
                    <a:gd name="T38" fmla="*/ 36 w 62"/>
                    <a:gd name="T39" fmla="*/ 43 h 62"/>
                    <a:gd name="T40" fmla="*/ 31 w 62"/>
                    <a:gd name="T41" fmla="*/ 43 h 62"/>
                    <a:gd name="T42" fmla="*/ 26 w 62"/>
                    <a:gd name="T43" fmla="*/ 43 h 62"/>
                    <a:gd name="T44" fmla="*/ 22 w 62"/>
                    <a:gd name="T45" fmla="*/ 40 h 62"/>
                    <a:gd name="T46" fmla="*/ 20 w 62"/>
                    <a:gd name="T47" fmla="*/ 36 h 62"/>
                    <a:gd name="T48" fmla="*/ 19 w 62"/>
                    <a:gd name="T49" fmla="*/ 31 h 62"/>
                    <a:gd name="T50" fmla="*/ 20 w 62"/>
                    <a:gd name="T51" fmla="*/ 26 h 62"/>
                    <a:gd name="T52" fmla="*/ 22 w 62"/>
                    <a:gd name="T53" fmla="*/ 22 h 62"/>
                    <a:gd name="T54" fmla="*/ 26 w 62"/>
                    <a:gd name="T55" fmla="*/ 20 h 62"/>
                    <a:gd name="T56" fmla="*/ 31 w 62"/>
                    <a:gd name="T57" fmla="*/ 19 h 62"/>
                    <a:gd name="T58" fmla="*/ 36 w 62"/>
                    <a:gd name="T59" fmla="*/ 20 h 62"/>
                    <a:gd name="T60" fmla="*/ 40 w 62"/>
                    <a:gd name="T61" fmla="*/ 22 h 62"/>
                    <a:gd name="T62" fmla="*/ 43 w 62"/>
                    <a:gd name="T63" fmla="*/ 26 h 62"/>
                    <a:gd name="T64" fmla="*/ 43 w 62"/>
                    <a:gd name="T65" fmla="*/ 31 h 62"/>
                    <a:gd name="T66" fmla="*/ 43 w 62"/>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 h="62">
                      <a:moveTo>
                        <a:pt x="53" y="9"/>
                      </a:moveTo>
                      <a:cubicBezTo>
                        <a:pt x="50" y="6"/>
                        <a:pt x="47" y="4"/>
                        <a:pt x="43" y="2"/>
                      </a:cubicBezTo>
                      <a:cubicBezTo>
                        <a:pt x="39" y="1"/>
                        <a:pt x="35" y="0"/>
                        <a:pt x="31" y="0"/>
                      </a:cubicBezTo>
                      <a:cubicBezTo>
                        <a:pt x="27" y="0"/>
                        <a:pt x="23" y="1"/>
                        <a:pt x="19" y="2"/>
                      </a:cubicBezTo>
                      <a:cubicBezTo>
                        <a:pt x="15" y="4"/>
                        <a:pt x="12" y="6"/>
                        <a:pt x="9" y="9"/>
                      </a:cubicBezTo>
                      <a:cubicBezTo>
                        <a:pt x="6" y="12"/>
                        <a:pt x="4" y="15"/>
                        <a:pt x="2" y="19"/>
                      </a:cubicBezTo>
                      <a:cubicBezTo>
                        <a:pt x="1" y="23"/>
                        <a:pt x="0" y="27"/>
                        <a:pt x="0" y="31"/>
                      </a:cubicBezTo>
                      <a:cubicBezTo>
                        <a:pt x="0" y="36"/>
                        <a:pt x="1" y="40"/>
                        <a:pt x="2" y="44"/>
                      </a:cubicBezTo>
                      <a:cubicBezTo>
                        <a:pt x="4" y="47"/>
                        <a:pt x="6" y="51"/>
                        <a:pt x="9" y="53"/>
                      </a:cubicBezTo>
                      <a:cubicBezTo>
                        <a:pt x="12" y="56"/>
                        <a:pt x="15" y="58"/>
                        <a:pt x="19" y="60"/>
                      </a:cubicBezTo>
                      <a:cubicBezTo>
                        <a:pt x="23" y="62"/>
                        <a:pt x="27" y="62"/>
                        <a:pt x="31" y="62"/>
                      </a:cubicBezTo>
                      <a:cubicBezTo>
                        <a:pt x="35" y="62"/>
                        <a:pt x="39" y="62"/>
                        <a:pt x="43" y="60"/>
                      </a:cubicBezTo>
                      <a:cubicBezTo>
                        <a:pt x="47" y="58"/>
                        <a:pt x="50" y="56"/>
                        <a:pt x="53" y="53"/>
                      </a:cubicBezTo>
                      <a:cubicBezTo>
                        <a:pt x="56" y="51"/>
                        <a:pt x="58" y="47"/>
                        <a:pt x="60" y="44"/>
                      </a:cubicBezTo>
                      <a:cubicBezTo>
                        <a:pt x="62" y="40"/>
                        <a:pt x="62" y="36"/>
                        <a:pt x="62" y="31"/>
                      </a:cubicBezTo>
                      <a:cubicBezTo>
                        <a:pt x="62" y="27"/>
                        <a:pt x="62" y="23"/>
                        <a:pt x="60" y="19"/>
                      </a:cubicBezTo>
                      <a:cubicBezTo>
                        <a:pt x="58" y="15"/>
                        <a:pt x="56" y="12"/>
                        <a:pt x="53" y="9"/>
                      </a:cubicBezTo>
                      <a:close/>
                      <a:moveTo>
                        <a:pt x="43" y="36"/>
                      </a:moveTo>
                      <a:cubicBezTo>
                        <a:pt x="42" y="38"/>
                        <a:pt x="41" y="39"/>
                        <a:pt x="40" y="40"/>
                      </a:cubicBezTo>
                      <a:cubicBezTo>
                        <a:pt x="39" y="41"/>
                        <a:pt x="37" y="42"/>
                        <a:pt x="36" y="43"/>
                      </a:cubicBezTo>
                      <a:cubicBezTo>
                        <a:pt x="34" y="43"/>
                        <a:pt x="33" y="43"/>
                        <a:pt x="31" y="43"/>
                      </a:cubicBezTo>
                      <a:cubicBezTo>
                        <a:pt x="29" y="43"/>
                        <a:pt x="28" y="43"/>
                        <a:pt x="26" y="43"/>
                      </a:cubicBezTo>
                      <a:cubicBezTo>
                        <a:pt x="25" y="42"/>
                        <a:pt x="24" y="41"/>
                        <a:pt x="22" y="40"/>
                      </a:cubicBezTo>
                      <a:cubicBezTo>
                        <a:pt x="21" y="39"/>
                        <a:pt x="20" y="38"/>
                        <a:pt x="20" y="36"/>
                      </a:cubicBezTo>
                      <a:cubicBezTo>
                        <a:pt x="19" y="35"/>
                        <a:pt x="19" y="33"/>
                        <a:pt x="19" y="31"/>
                      </a:cubicBezTo>
                      <a:cubicBezTo>
                        <a:pt x="19" y="30"/>
                        <a:pt x="19" y="28"/>
                        <a:pt x="20" y="26"/>
                      </a:cubicBezTo>
                      <a:cubicBezTo>
                        <a:pt x="20" y="25"/>
                        <a:pt x="21" y="24"/>
                        <a:pt x="22" y="22"/>
                      </a:cubicBezTo>
                      <a:cubicBezTo>
                        <a:pt x="24" y="21"/>
                        <a:pt x="25" y="20"/>
                        <a:pt x="26" y="20"/>
                      </a:cubicBezTo>
                      <a:cubicBezTo>
                        <a:pt x="28" y="19"/>
                        <a:pt x="29" y="19"/>
                        <a:pt x="31" y="19"/>
                      </a:cubicBezTo>
                      <a:cubicBezTo>
                        <a:pt x="33" y="19"/>
                        <a:pt x="34" y="19"/>
                        <a:pt x="36" y="20"/>
                      </a:cubicBezTo>
                      <a:cubicBezTo>
                        <a:pt x="37" y="20"/>
                        <a:pt x="39" y="21"/>
                        <a:pt x="40" y="22"/>
                      </a:cubicBezTo>
                      <a:cubicBezTo>
                        <a:pt x="41" y="24"/>
                        <a:pt x="42" y="25"/>
                        <a:pt x="43" y="26"/>
                      </a:cubicBezTo>
                      <a:cubicBezTo>
                        <a:pt x="43" y="28"/>
                        <a:pt x="43" y="30"/>
                        <a:pt x="43" y="31"/>
                      </a:cubicBezTo>
                      <a:cubicBezTo>
                        <a:pt x="43" y="33"/>
                        <a:pt x="43"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9" name="Freeform 55"/>
                <p:cNvSpPr>
                  <a:spLocks noEditPoints="1"/>
                </p:cNvSpPr>
                <p:nvPr/>
              </p:nvSpPr>
              <p:spPr bwMode="auto">
                <a:xfrm>
                  <a:off x="240" y="1791"/>
                  <a:ext cx="149" cy="148"/>
                </a:xfrm>
                <a:custGeom>
                  <a:avLst/>
                  <a:gdLst>
                    <a:gd name="T0" fmla="*/ 60 w 63"/>
                    <a:gd name="T1" fmla="*/ 19 h 62"/>
                    <a:gd name="T2" fmla="*/ 54 w 63"/>
                    <a:gd name="T3" fmla="*/ 9 h 62"/>
                    <a:gd name="T4" fmla="*/ 44 w 63"/>
                    <a:gd name="T5" fmla="*/ 2 h 62"/>
                    <a:gd name="T6" fmla="*/ 31 w 63"/>
                    <a:gd name="T7" fmla="*/ 0 h 62"/>
                    <a:gd name="T8" fmla="*/ 19 w 63"/>
                    <a:gd name="T9" fmla="*/ 2 h 62"/>
                    <a:gd name="T10" fmla="*/ 9 w 63"/>
                    <a:gd name="T11" fmla="*/ 9 h 62"/>
                    <a:gd name="T12" fmla="*/ 3 w 63"/>
                    <a:gd name="T13" fmla="*/ 19 h 62"/>
                    <a:gd name="T14" fmla="*/ 0 w 63"/>
                    <a:gd name="T15" fmla="*/ 31 h 62"/>
                    <a:gd name="T16" fmla="*/ 3 w 63"/>
                    <a:gd name="T17" fmla="*/ 44 h 62"/>
                    <a:gd name="T18" fmla="*/ 9 w 63"/>
                    <a:gd name="T19" fmla="*/ 53 h 62"/>
                    <a:gd name="T20" fmla="*/ 19 w 63"/>
                    <a:gd name="T21" fmla="*/ 60 h 62"/>
                    <a:gd name="T22" fmla="*/ 31 w 63"/>
                    <a:gd name="T23" fmla="*/ 62 h 62"/>
                    <a:gd name="T24" fmla="*/ 44 w 63"/>
                    <a:gd name="T25" fmla="*/ 60 h 62"/>
                    <a:gd name="T26" fmla="*/ 54 w 63"/>
                    <a:gd name="T27" fmla="*/ 53 h 62"/>
                    <a:gd name="T28" fmla="*/ 60 w 63"/>
                    <a:gd name="T29" fmla="*/ 44 h 62"/>
                    <a:gd name="T30" fmla="*/ 63 w 63"/>
                    <a:gd name="T31" fmla="*/ 31 h 62"/>
                    <a:gd name="T32" fmla="*/ 60 w 63"/>
                    <a:gd name="T33" fmla="*/ 1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60" y="19"/>
                      </a:moveTo>
                      <a:cubicBezTo>
                        <a:pt x="59" y="15"/>
                        <a:pt x="56" y="12"/>
                        <a:pt x="54" y="9"/>
                      </a:cubicBez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0" name="Freeform 56"/>
                <p:cNvSpPr>
                  <a:spLocks noEditPoints="1"/>
                </p:cNvSpPr>
                <p:nvPr/>
              </p:nvSpPr>
              <p:spPr bwMode="auto">
                <a:xfrm>
                  <a:off x="-259" y="1294"/>
                  <a:ext cx="1057" cy="571"/>
                </a:xfrm>
                <a:custGeom>
                  <a:avLst/>
                  <a:gdLst>
                    <a:gd name="T0" fmla="*/ 441 w 447"/>
                    <a:gd name="T1" fmla="*/ 215 h 239"/>
                    <a:gd name="T2" fmla="*/ 434 w 447"/>
                    <a:gd name="T3" fmla="*/ 208 h 239"/>
                    <a:gd name="T4" fmla="*/ 427 w 447"/>
                    <a:gd name="T5" fmla="*/ 179 h 239"/>
                    <a:gd name="T6" fmla="*/ 402 w 447"/>
                    <a:gd name="T7" fmla="*/ 177 h 239"/>
                    <a:gd name="T8" fmla="*/ 331 w 447"/>
                    <a:gd name="T9" fmla="*/ 177 h 239"/>
                    <a:gd name="T10" fmla="*/ 307 w 447"/>
                    <a:gd name="T11" fmla="*/ 179 h 239"/>
                    <a:gd name="T12" fmla="*/ 280 w 447"/>
                    <a:gd name="T13" fmla="*/ 179 h 239"/>
                    <a:gd name="T14" fmla="*/ 208 w 447"/>
                    <a:gd name="T15" fmla="*/ 175 h 239"/>
                    <a:gd name="T16" fmla="*/ 208 w 447"/>
                    <a:gd name="T17" fmla="*/ 127 h 239"/>
                    <a:gd name="T18" fmla="*/ 208 w 447"/>
                    <a:gd name="T19" fmla="*/ 88 h 239"/>
                    <a:gd name="T20" fmla="*/ 208 w 447"/>
                    <a:gd name="T21" fmla="*/ 24 h 239"/>
                    <a:gd name="T22" fmla="*/ 160 w 447"/>
                    <a:gd name="T23" fmla="*/ 19 h 239"/>
                    <a:gd name="T24" fmla="*/ 150 w 447"/>
                    <a:gd name="T25" fmla="*/ 59 h 239"/>
                    <a:gd name="T26" fmla="*/ 124 w 447"/>
                    <a:gd name="T27" fmla="*/ 66 h 239"/>
                    <a:gd name="T28" fmla="*/ 71 w 447"/>
                    <a:gd name="T29" fmla="*/ 66 h 239"/>
                    <a:gd name="T30" fmla="*/ 17 w 447"/>
                    <a:gd name="T31" fmla="*/ 126 h 239"/>
                    <a:gd name="T32" fmla="*/ 13 w 447"/>
                    <a:gd name="T33" fmla="*/ 133 h 239"/>
                    <a:gd name="T34" fmla="*/ 12 w 447"/>
                    <a:gd name="T35" fmla="*/ 142 h 239"/>
                    <a:gd name="T36" fmla="*/ 6 w 447"/>
                    <a:gd name="T37" fmla="*/ 215 h 239"/>
                    <a:gd name="T38" fmla="*/ 0 w 447"/>
                    <a:gd name="T39" fmla="*/ 221 h 239"/>
                    <a:gd name="T40" fmla="*/ 1 w 447"/>
                    <a:gd name="T41" fmla="*/ 237 h 239"/>
                    <a:gd name="T42" fmla="*/ 31 w 447"/>
                    <a:gd name="T43" fmla="*/ 239 h 239"/>
                    <a:gd name="T44" fmla="*/ 31 w 447"/>
                    <a:gd name="T45" fmla="*/ 234 h 239"/>
                    <a:gd name="T46" fmla="*/ 46 w 447"/>
                    <a:gd name="T47" fmla="*/ 200 h 239"/>
                    <a:gd name="T48" fmla="*/ 80 w 447"/>
                    <a:gd name="T49" fmla="*/ 186 h 239"/>
                    <a:gd name="T50" fmla="*/ 115 w 447"/>
                    <a:gd name="T51" fmla="*/ 200 h 239"/>
                    <a:gd name="T52" fmla="*/ 130 w 447"/>
                    <a:gd name="T53" fmla="*/ 234 h 239"/>
                    <a:gd name="T54" fmla="*/ 130 w 447"/>
                    <a:gd name="T55" fmla="*/ 239 h 239"/>
                    <a:gd name="T56" fmla="*/ 192 w 447"/>
                    <a:gd name="T57" fmla="*/ 235 h 239"/>
                    <a:gd name="T58" fmla="*/ 286 w 447"/>
                    <a:gd name="T59" fmla="*/ 212 h 239"/>
                    <a:gd name="T60" fmla="*/ 291 w 447"/>
                    <a:gd name="T61" fmla="*/ 225 h 239"/>
                    <a:gd name="T62" fmla="*/ 292 w 447"/>
                    <a:gd name="T63" fmla="*/ 230 h 239"/>
                    <a:gd name="T64" fmla="*/ 292 w 447"/>
                    <a:gd name="T65" fmla="*/ 235 h 239"/>
                    <a:gd name="T66" fmla="*/ 292 w 447"/>
                    <a:gd name="T67" fmla="*/ 235 h 239"/>
                    <a:gd name="T68" fmla="*/ 299 w 447"/>
                    <a:gd name="T69" fmla="*/ 239 h 239"/>
                    <a:gd name="T70" fmla="*/ 317 w 447"/>
                    <a:gd name="T71" fmla="*/ 239 h 239"/>
                    <a:gd name="T72" fmla="*/ 317 w 447"/>
                    <a:gd name="T73" fmla="*/ 234 h 239"/>
                    <a:gd name="T74" fmla="*/ 323 w 447"/>
                    <a:gd name="T75" fmla="*/ 212 h 239"/>
                    <a:gd name="T76" fmla="*/ 367 w 447"/>
                    <a:gd name="T77" fmla="*/ 186 h 239"/>
                    <a:gd name="T78" fmla="*/ 416 w 447"/>
                    <a:gd name="T79" fmla="*/ 239 h 239"/>
                    <a:gd name="T80" fmla="*/ 446 w 447"/>
                    <a:gd name="T81" fmla="*/ 237 h 239"/>
                    <a:gd name="T82" fmla="*/ 447 w 447"/>
                    <a:gd name="T83" fmla="*/ 221 h 239"/>
                    <a:gd name="T84" fmla="*/ 150 w 447"/>
                    <a:gd name="T85" fmla="*/ 133 h 239"/>
                    <a:gd name="T86" fmla="*/ 35 w 447"/>
                    <a:gd name="T87" fmla="*/ 140 h 239"/>
                    <a:gd name="T88" fmla="*/ 31 w 447"/>
                    <a:gd name="T89" fmla="*/ 135 h 239"/>
                    <a:gd name="T90" fmla="*/ 34 w 447"/>
                    <a:gd name="T91" fmla="*/ 128 h 239"/>
                    <a:gd name="T92" fmla="*/ 43 w 447"/>
                    <a:gd name="T93" fmla="*/ 116 h 239"/>
                    <a:gd name="T94" fmla="*/ 72 w 447"/>
                    <a:gd name="T95" fmla="*/ 80 h 239"/>
                    <a:gd name="T96" fmla="*/ 143 w 447"/>
                    <a:gd name="T97" fmla="*/ 77 h 239"/>
                    <a:gd name="T98" fmla="*/ 150 w 447"/>
                    <a:gd name="T99" fmla="*/ 1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7" h="239">
                      <a:moveTo>
                        <a:pt x="446" y="217"/>
                      </a:moveTo>
                      <a:cubicBezTo>
                        <a:pt x="444" y="215"/>
                        <a:pt x="443" y="215"/>
                        <a:pt x="441" y="215"/>
                      </a:cubicBezTo>
                      <a:cubicBezTo>
                        <a:pt x="441" y="215"/>
                        <a:pt x="441" y="215"/>
                        <a:pt x="441" y="215"/>
                      </a:cubicBezTo>
                      <a:cubicBezTo>
                        <a:pt x="437" y="215"/>
                        <a:pt x="434" y="212"/>
                        <a:pt x="434" y="208"/>
                      </a:cubicBezTo>
                      <a:cubicBezTo>
                        <a:pt x="434" y="186"/>
                        <a:pt x="434" y="186"/>
                        <a:pt x="434" y="186"/>
                      </a:cubicBezTo>
                      <a:cubicBezTo>
                        <a:pt x="434" y="182"/>
                        <a:pt x="431" y="179"/>
                        <a:pt x="427" y="179"/>
                      </a:cubicBezTo>
                      <a:cubicBezTo>
                        <a:pt x="407" y="179"/>
                        <a:pt x="407" y="179"/>
                        <a:pt x="407" y="179"/>
                      </a:cubicBezTo>
                      <a:cubicBezTo>
                        <a:pt x="405" y="179"/>
                        <a:pt x="403" y="178"/>
                        <a:pt x="402" y="177"/>
                      </a:cubicBezTo>
                      <a:cubicBezTo>
                        <a:pt x="393" y="168"/>
                        <a:pt x="380" y="162"/>
                        <a:pt x="366" y="162"/>
                      </a:cubicBezTo>
                      <a:cubicBezTo>
                        <a:pt x="352" y="162"/>
                        <a:pt x="340" y="168"/>
                        <a:pt x="331" y="177"/>
                      </a:cubicBezTo>
                      <a:cubicBezTo>
                        <a:pt x="329" y="178"/>
                        <a:pt x="328" y="179"/>
                        <a:pt x="326" y="179"/>
                      </a:cubicBezTo>
                      <a:cubicBezTo>
                        <a:pt x="307" y="179"/>
                        <a:pt x="307" y="179"/>
                        <a:pt x="307" y="179"/>
                      </a:cubicBezTo>
                      <a:cubicBezTo>
                        <a:pt x="307" y="179"/>
                        <a:pt x="307" y="179"/>
                        <a:pt x="307" y="179"/>
                      </a:cubicBezTo>
                      <a:cubicBezTo>
                        <a:pt x="280" y="179"/>
                        <a:pt x="280" y="179"/>
                        <a:pt x="280" y="179"/>
                      </a:cubicBezTo>
                      <a:cubicBezTo>
                        <a:pt x="271" y="169"/>
                        <a:pt x="257" y="162"/>
                        <a:pt x="242" y="162"/>
                      </a:cubicBezTo>
                      <a:cubicBezTo>
                        <a:pt x="229" y="162"/>
                        <a:pt x="217" y="167"/>
                        <a:pt x="208" y="175"/>
                      </a:cubicBezTo>
                      <a:cubicBezTo>
                        <a:pt x="208" y="174"/>
                        <a:pt x="208" y="173"/>
                        <a:pt x="208" y="173"/>
                      </a:cubicBezTo>
                      <a:cubicBezTo>
                        <a:pt x="208" y="127"/>
                        <a:pt x="208" y="127"/>
                        <a:pt x="208" y="127"/>
                      </a:cubicBezTo>
                      <a:cubicBezTo>
                        <a:pt x="208" y="115"/>
                        <a:pt x="208" y="115"/>
                        <a:pt x="208" y="115"/>
                      </a:cubicBezTo>
                      <a:cubicBezTo>
                        <a:pt x="208" y="88"/>
                        <a:pt x="208" y="88"/>
                        <a:pt x="208" y="88"/>
                      </a:cubicBezTo>
                      <a:cubicBezTo>
                        <a:pt x="208" y="87"/>
                        <a:pt x="208" y="86"/>
                        <a:pt x="208" y="84"/>
                      </a:cubicBezTo>
                      <a:cubicBezTo>
                        <a:pt x="208" y="24"/>
                        <a:pt x="208" y="24"/>
                        <a:pt x="208" y="24"/>
                      </a:cubicBezTo>
                      <a:cubicBezTo>
                        <a:pt x="208" y="10"/>
                        <a:pt x="197" y="0"/>
                        <a:pt x="187" y="5"/>
                      </a:cubicBezTo>
                      <a:cubicBezTo>
                        <a:pt x="160" y="19"/>
                        <a:pt x="160" y="19"/>
                        <a:pt x="160" y="19"/>
                      </a:cubicBezTo>
                      <a:cubicBezTo>
                        <a:pt x="154" y="22"/>
                        <a:pt x="150" y="29"/>
                        <a:pt x="150" y="38"/>
                      </a:cubicBezTo>
                      <a:cubicBezTo>
                        <a:pt x="150" y="59"/>
                        <a:pt x="150" y="59"/>
                        <a:pt x="150" y="59"/>
                      </a:cubicBezTo>
                      <a:cubicBezTo>
                        <a:pt x="150" y="63"/>
                        <a:pt x="147" y="66"/>
                        <a:pt x="143" y="66"/>
                      </a:cubicBezTo>
                      <a:cubicBezTo>
                        <a:pt x="124" y="66"/>
                        <a:pt x="124" y="66"/>
                        <a:pt x="124" y="66"/>
                      </a:cubicBezTo>
                      <a:cubicBezTo>
                        <a:pt x="87" y="66"/>
                        <a:pt x="87" y="66"/>
                        <a:pt x="87" y="66"/>
                      </a:cubicBezTo>
                      <a:cubicBezTo>
                        <a:pt x="71" y="66"/>
                        <a:pt x="71" y="66"/>
                        <a:pt x="71" y="66"/>
                      </a:cubicBezTo>
                      <a:cubicBezTo>
                        <a:pt x="69" y="66"/>
                        <a:pt x="67" y="66"/>
                        <a:pt x="66" y="68"/>
                      </a:cubicBezTo>
                      <a:cubicBezTo>
                        <a:pt x="17" y="126"/>
                        <a:pt x="17" y="126"/>
                        <a:pt x="17" y="126"/>
                      </a:cubicBezTo>
                      <a:cubicBezTo>
                        <a:pt x="16" y="127"/>
                        <a:pt x="15" y="129"/>
                        <a:pt x="14" y="130"/>
                      </a:cubicBezTo>
                      <a:cubicBezTo>
                        <a:pt x="14" y="131"/>
                        <a:pt x="13" y="132"/>
                        <a:pt x="13" y="133"/>
                      </a:cubicBezTo>
                      <a:cubicBezTo>
                        <a:pt x="13" y="135"/>
                        <a:pt x="12" y="136"/>
                        <a:pt x="12" y="137"/>
                      </a:cubicBezTo>
                      <a:cubicBezTo>
                        <a:pt x="12" y="139"/>
                        <a:pt x="12" y="140"/>
                        <a:pt x="12" y="142"/>
                      </a:cubicBezTo>
                      <a:cubicBezTo>
                        <a:pt x="12" y="208"/>
                        <a:pt x="12" y="208"/>
                        <a:pt x="12" y="208"/>
                      </a:cubicBezTo>
                      <a:cubicBezTo>
                        <a:pt x="12" y="212"/>
                        <a:pt x="9" y="215"/>
                        <a:pt x="6" y="215"/>
                      </a:cubicBezTo>
                      <a:cubicBezTo>
                        <a:pt x="4" y="215"/>
                        <a:pt x="3" y="215"/>
                        <a:pt x="1" y="217"/>
                      </a:cubicBezTo>
                      <a:cubicBezTo>
                        <a:pt x="0" y="218"/>
                        <a:pt x="0" y="219"/>
                        <a:pt x="0" y="221"/>
                      </a:cubicBezTo>
                      <a:cubicBezTo>
                        <a:pt x="0" y="233"/>
                        <a:pt x="0" y="233"/>
                        <a:pt x="0" y="233"/>
                      </a:cubicBezTo>
                      <a:cubicBezTo>
                        <a:pt x="0" y="235"/>
                        <a:pt x="0" y="236"/>
                        <a:pt x="1" y="237"/>
                      </a:cubicBezTo>
                      <a:cubicBezTo>
                        <a:pt x="3" y="239"/>
                        <a:pt x="4" y="239"/>
                        <a:pt x="6" y="239"/>
                      </a:cubicBezTo>
                      <a:cubicBezTo>
                        <a:pt x="31" y="239"/>
                        <a:pt x="31" y="239"/>
                        <a:pt x="31" y="239"/>
                      </a:cubicBezTo>
                      <a:cubicBezTo>
                        <a:pt x="31" y="238"/>
                        <a:pt x="31" y="238"/>
                        <a:pt x="31" y="237"/>
                      </a:cubicBezTo>
                      <a:cubicBezTo>
                        <a:pt x="31" y="236"/>
                        <a:pt x="31" y="235"/>
                        <a:pt x="31" y="234"/>
                      </a:cubicBezTo>
                      <a:cubicBezTo>
                        <a:pt x="31" y="228"/>
                        <a:pt x="32" y="221"/>
                        <a:pt x="35" y="215"/>
                      </a:cubicBezTo>
                      <a:cubicBezTo>
                        <a:pt x="38" y="209"/>
                        <a:pt x="41" y="204"/>
                        <a:pt x="46" y="200"/>
                      </a:cubicBezTo>
                      <a:cubicBezTo>
                        <a:pt x="51" y="195"/>
                        <a:pt x="56" y="192"/>
                        <a:pt x="62" y="189"/>
                      </a:cubicBezTo>
                      <a:cubicBezTo>
                        <a:pt x="68" y="187"/>
                        <a:pt x="74" y="186"/>
                        <a:pt x="80" y="186"/>
                      </a:cubicBezTo>
                      <a:cubicBezTo>
                        <a:pt x="87" y="186"/>
                        <a:pt x="93" y="187"/>
                        <a:pt x="99" y="189"/>
                      </a:cubicBezTo>
                      <a:cubicBezTo>
                        <a:pt x="105" y="192"/>
                        <a:pt x="111" y="195"/>
                        <a:pt x="115" y="200"/>
                      </a:cubicBezTo>
                      <a:cubicBezTo>
                        <a:pt x="120" y="204"/>
                        <a:pt x="124" y="209"/>
                        <a:pt x="126" y="215"/>
                      </a:cubicBezTo>
                      <a:cubicBezTo>
                        <a:pt x="129" y="221"/>
                        <a:pt x="130" y="228"/>
                        <a:pt x="130" y="234"/>
                      </a:cubicBezTo>
                      <a:cubicBezTo>
                        <a:pt x="130" y="235"/>
                        <a:pt x="130" y="236"/>
                        <a:pt x="130" y="237"/>
                      </a:cubicBezTo>
                      <a:cubicBezTo>
                        <a:pt x="130" y="238"/>
                        <a:pt x="130" y="238"/>
                        <a:pt x="130" y="239"/>
                      </a:cubicBezTo>
                      <a:cubicBezTo>
                        <a:pt x="192" y="239"/>
                        <a:pt x="192" y="239"/>
                        <a:pt x="192" y="239"/>
                      </a:cubicBezTo>
                      <a:cubicBezTo>
                        <a:pt x="192" y="238"/>
                        <a:pt x="192" y="237"/>
                        <a:pt x="192" y="235"/>
                      </a:cubicBezTo>
                      <a:cubicBezTo>
                        <a:pt x="192" y="208"/>
                        <a:pt x="214" y="185"/>
                        <a:pt x="242" y="185"/>
                      </a:cubicBezTo>
                      <a:cubicBezTo>
                        <a:pt x="261" y="185"/>
                        <a:pt x="278" y="196"/>
                        <a:pt x="286" y="212"/>
                      </a:cubicBezTo>
                      <a:cubicBezTo>
                        <a:pt x="287" y="212"/>
                        <a:pt x="287" y="212"/>
                        <a:pt x="287" y="212"/>
                      </a:cubicBezTo>
                      <a:cubicBezTo>
                        <a:pt x="289" y="216"/>
                        <a:pt x="290" y="220"/>
                        <a:pt x="291" y="225"/>
                      </a:cubicBezTo>
                      <a:cubicBezTo>
                        <a:pt x="291" y="225"/>
                        <a:pt x="291" y="226"/>
                        <a:pt x="291" y="226"/>
                      </a:cubicBezTo>
                      <a:cubicBezTo>
                        <a:pt x="292" y="227"/>
                        <a:pt x="292" y="228"/>
                        <a:pt x="292" y="230"/>
                      </a:cubicBezTo>
                      <a:cubicBezTo>
                        <a:pt x="292" y="231"/>
                        <a:pt x="292" y="232"/>
                        <a:pt x="292" y="233"/>
                      </a:cubicBezTo>
                      <a:cubicBezTo>
                        <a:pt x="292" y="234"/>
                        <a:pt x="292" y="234"/>
                        <a:pt x="292" y="235"/>
                      </a:cubicBezTo>
                      <a:cubicBezTo>
                        <a:pt x="292" y="235"/>
                        <a:pt x="292" y="235"/>
                        <a:pt x="292" y="235"/>
                      </a:cubicBezTo>
                      <a:cubicBezTo>
                        <a:pt x="292" y="235"/>
                        <a:pt x="292" y="235"/>
                        <a:pt x="292" y="235"/>
                      </a:cubicBezTo>
                      <a:cubicBezTo>
                        <a:pt x="292" y="237"/>
                        <a:pt x="292" y="238"/>
                        <a:pt x="292" y="239"/>
                      </a:cubicBezTo>
                      <a:cubicBezTo>
                        <a:pt x="299" y="239"/>
                        <a:pt x="299" y="239"/>
                        <a:pt x="299" y="239"/>
                      </a:cubicBezTo>
                      <a:cubicBezTo>
                        <a:pt x="300" y="239"/>
                        <a:pt x="300" y="239"/>
                        <a:pt x="300" y="239"/>
                      </a:cubicBezTo>
                      <a:cubicBezTo>
                        <a:pt x="317" y="239"/>
                        <a:pt x="317" y="239"/>
                        <a:pt x="317" y="239"/>
                      </a:cubicBezTo>
                      <a:cubicBezTo>
                        <a:pt x="317" y="238"/>
                        <a:pt x="317" y="237"/>
                        <a:pt x="317" y="237"/>
                      </a:cubicBezTo>
                      <a:cubicBezTo>
                        <a:pt x="317" y="236"/>
                        <a:pt x="317" y="235"/>
                        <a:pt x="317" y="234"/>
                      </a:cubicBezTo>
                      <a:cubicBezTo>
                        <a:pt x="317" y="227"/>
                        <a:pt x="318" y="221"/>
                        <a:pt x="321" y="215"/>
                      </a:cubicBezTo>
                      <a:cubicBezTo>
                        <a:pt x="321" y="214"/>
                        <a:pt x="322" y="213"/>
                        <a:pt x="323" y="212"/>
                      </a:cubicBezTo>
                      <a:cubicBezTo>
                        <a:pt x="323" y="212"/>
                        <a:pt x="323" y="212"/>
                        <a:pt x="323" y="212"/>
                      </a:cubicBezTo>
                      <a:cubicBezTo>
                        <a:pt x="331" y="196"/>
                        <a:pt x="348" y="186"/>
                        <a:pt x="367" y="186"/>
                      </a:cubicBezTo>
                      <a:cubicBezTo>
                        <a:pt x="394" y="186"/>
                        <a:pt x="417" y="208"/>
                        <a:pt x="417" y="236"/>
                      </a:cubicBezTo>
                      <a:cubicBezTo>
                        <a:pt x="417" y="237"/>
                        <a:pt x="417" y="238"/>
                        <a:pt x="416" y="239"/>
                      </a:cubicBezTo>
                      <a:cubicBezTo>
                        <a:pt x="441" y="239"/>
                        <a:pt x="441" y="239"/>
                        <a:pt x="441" y="239"/>
                      </a:cubicBezTo>
                      <a:cubicBezTo>
                        <a:pt x="443" y="239"/>
                        <a:pt x="444" y="239"/>
                        <a:pt x="446" y="237"/>
                      </a:cubicBezTo>
                      <a:cubicBezTo>
                        <a:pt x="447" y="236"/>
                        <a:pt x="447" y="235"/>
                        <a:pt x="447" y="233"/>
                      </a:cubicBezTo>
                      <a:cubicBezTo>
                        <a:pt x="447" y="221"/>
                        <a:pt x="447" y="221"/>
                        <a:pt x="447" y="221"/>
                      </a:cubicBezTo>
                      <a:cubicBezTo>
                        <a:pt x="447" y="219"/>
                        <a:pt x="447" y="218"/>
                        <a:pt x="446" y="217"/>
                      </a:cubicBezTo>
                      <a:close/>
                      <a:moveTo>
                        <a:pt x="150" y="133"/>
                      </a:moveTo>
                      <a:cubicBezTo>
                        <a:pt x="150" y="137"/>
                        <a:pt x="147" y="140"/>
                        <a:pt x="143" y="140"/>
                      </a:cubicBezTo>
                      <a:cubicBezTo>
                        <a:pt x="35" y="140"/>
                        <a:pt x="35" y="140"/>
                        <a:pt x="35" y="140"/>
                      </a:cubicBezTo>
                      <a:cubicBezTo>
                        <a:pt x="34" y="140"/>
                        <a:pt x="33" y="139"/>
                        <a:pt x="32" y="138"/>
                      </a:cubicBezTo>
                      <a:cubicBezTo>
                        <a:pt x="31" y="137"/>
                        <a:pt x="31" y="136"/>
                        <a:pt x="31" y="135"/>
                      </a:cubicBezTo>
                      <a:cubicBezTo>
                        <a:pt x="31" y="133"/>
                        <a:pt x="31" y="132"/>
                        <a:pt x="32" y="131"/>
                      </a:cubicBezTo>
                      <a:cubicBezTo>
                        <a:pt x="32" y="130"/>
                        <a:pt x="33" y="130"/>
                        <a:pt x="34" y="128"/>
                      </a:cubicBezTo>
                      <a:cubicBezTo>
                        <a:pt x="35" y="127"/>
                        <a:pt x="37" y="125"/>
                        <a:pt x="38" y="123"/>
                      </a:cubicBezTo>
                      <a:cubicBezTo>
                        <a:pt x="40" y="121"/>
                        <a:pt x="42" y="119"/>
                        <a:pt x="43" y="116"/>
                      </a:cubicBezTo>
                      <a:cubicBezTo>
                        <a:pt x="45" y="114"/>
                        <a:pt x="47" y="111"/>
                        <a:pt x="49" y="109"/>
                      </a:cubicBezTo>
                      <a:cubicBezTo>
                        <a:pt x="53" y="104"/>
                        <a:pt x="66" y="88"/>
                        <a:pt x="72" y="80"/>
                      </a:cubicBezTo>
                      <a:cubicBezTo>
                        <a:pt x="74" y="78"/>
                        <a:pt x="76" y="77"/>
                        <a:pt x="78" y="77"/>
                      </a:cubicBezTo>
                      <a:cubicBezTo>
                        <a:pt x="143" y="77"/>
                        <a:pt x="143" y="77"/>
                        <a:pt x="143" y="77"/>
                      </a:cubicBezTo>
                      <a:cubicBezTo>
                        <a:pt x="147" y="77"/>
                        <a:pt x="150" y="80"/>
                        <a:pt x="150" y="84"/>
                      </a:cubicBezTo>
                      <a:lnTo>
                        <a:pt x="15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1" name="Freeform 57"/>
                <p:cNvSpPr>
                  <a:spLocks/>
                </p:cNvSpPr>
                <p:nvPr/>
              </p:nvSpPr>
              <p:spPr bwMode="auto">
                <a:xfrm>
                  <a:off x="266" y="1614"/>
                  <a:ext cx="5751" cy="251"/>
                </a:xfrm>
                <a:custGeom>
                  <a:avLst/>
                  <a:gdLst>
                    <a:gd name="T0" fmla="*/ 2426 w 2432"/>
                    <a:gd name="T1" fmla="*/ 81 h 105"/>
                    <a:gd name="T2" fmla="*/ 2419 w 2432"/>
                    <a:gd name="T3" fmla="*/ 74 h 105"/>
                    <a:gd name="T4" fmla="*/ 2412 w 2432"/>
                    <a:gd name="T5" fmla="*/ 45 h 105"/>
                    <a:gd name="T6" fmla="*/ 2401 w 2432"/>
                    <a:gd name="T7" fmla="*/ 6 h 105"/>
                    <a:gd name="T8" fmla="*/ 2401 w 2432"/>
                    <a:gd name="T9" fmla="*/ 0 h 105"/>
                    <a:gd name="T10" fmla="*/ 0 w 2432"/>
                    <a:gd name="T11" fmla="*/ 4 h 105"/>
                    <a:gd name="T12" fmla="*/ 0 w 2432"/>
                    <a:gd name="T13" fmla="*/ 8 h 105"/>
                    <a:gd name="T14" fmla="*/ 0 w 2432"/>
                    <a:gd name="T15" fmla="*/ 6 h 105"/>
                    <a:gd name="T16" fmla="*/ 1 w 2432"/>
                    <a:gd name="T17" fmla="*/ 8 h 105"/>
                    <a:gd name="T18" fmla="*/ 14 w 2432"/>
                    <a:gd name="T19" fmla="*/ 18 h 105"/>
                    <a:gd name="T20" fmla="*/ 44 w 2432"/>
                    <a:gd name="T21" fmla="*/ 24 h 105"/>
                    <a:gd name="T22" fmla="*/ 115 w 2432"/>
                    <a:gd name="T23" fmla="*/ 25 h 105"/>
                    <a:gd name="T24" fmla="*/ 144 w 2432"/>
                    <a:gd name="T25" fmla="*/ 18 h 105"/>
                    <a:gd name="T26" fmla="*/ 174 w 2432"/>
                    <a:gd name="T27" fmla="*/ 25 h 105"/>
                    <a:gd name="T28" fmla="*/ 229 w 2432"/>
                    <a:gd name="T29" fmla="*/ 31 h 105"/>
                    <a:gd name="T30" fmla="*/ 671 w 2432"/>
                    <a:gd name="T31" fmla="*/ 105 h 105"/>
                    <a:gd name="T32" fmla="*/ 721 w 2432"/>
                    <a:gd name="T33" fmla="*/ 52 h 105"/>
                    <a:gd name="T34" fmla="*/ 771 w 2432"/>
                    <a:gd name="T35" fmla="*/ 105 h 105"/>
                    <a:gd name="T36" fmla="*/ 1302 w 2432"/>
                    <a:gd name="T37" fmla="*/ 102 h 105"/>
                    <a:gd name="T38" fmla="*/ 1402 w 2432"/>
                    <a:gd name="T39" fmla="*/ 102 h 105"/>
                    <a:gd name="T40" fmla="*/ 1441 w 2432"/>
                    <a:gd name="T41" fmla="*/ 105 h 105"/>
                    <a:gd name="T42" fmla="*/ 1491 w 2432"/>
                    <a:gd name="T43" fmla="*/ 52 h 105"/>
                    <a:gd name="T44" fmla="*/ 1541 w 2432"/>
                    <a:gd name="T45" fmla="*/ 105 h 105"/>
                    <a:gd name="T46" fmla="*/ 2176 w 2432"/>
                    <a:gd name="T47" fmla="*/ 102 h 105"/>
                    <a:gd name="T48" fmla="*/ 2276 w 2432"/>
                    <a:gd name="T49" fmla="*/ 102 h 105"/>
                    <a:gd name="T50" fmla="*/ 2302 w 2432"/>
                    <a:gd name="T51" fmla="*/ 105 h 105"/>
                    <a:gd name="T52" fmla="*/ 2301 w 2432"/>
                    <a:gd name="T53" fmla="*/ 100 h 105"/>
                    <a:gd name="T54" fmla="*/ 2307 w 2432"/>
                    <a:gd name="T55" fmla="*/ 78 h 105"/>
                    <a:gd name="T56" fmla="*/ 2351 w 2432"/>
                    <a:gd name="T57" fmla="*/ 52 h 105"/>
                    <a:gd name="T58" fmla="*/ 2401 w 2432"/>
                    <a:gd name="T59" fmla="*/ 105 h 105"/>
                    <a:gd name="T60" fmla="*/ 2430 w 2432"/>
                    <a:gd name="T61" fmla="*/ 103 h 105"/>
                    <a:gd name="T62" fmla="*/ 2432 w 2432"/>
                    <a:gd name="T63" fmla="*/ 8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2" h="105">
                      <a:moveTo>
                        <a:pt x="2430" y="83"/>
                      </a:moveTo>
                      <a:cubicBezTo>
                        <a:pt x="2429" y="81"/>
                        <a:pt x="2428" y="81"/>
                        <a:pt x="2426" y="81"/>
                      </a:cubicBezTo>
                      <a:cubicBezTo>
                        <a:pt x="2426" y="81"/>
                        <a:pt x="2426" y="81"/>
                        <a:pt x="2426" y="81"/>
                      </a:cubicBezTo>
                      <a:cubicBezTo>
                        <a:pt x="2422" y="81"/>
                        <a:pt x="2419" y="78"/>
                        <a:pt x="2419" y="74"/>
                      </a:cubicBezTo>
                      <a:cubicBezTo>
                        <a:pt x="2419" y="52"/>
                        <a:pt x="2419" y="52"/>
                        <a:pt x="2419" y="52"/>
                      </a:cubicBezTo>
                      <a:cubicBezTo>
                        <a:pt x="2419" y="48"/>
                        <a:pt x="2416" y="45"/>
                        <a:pt x="2412" y="45"/>
                      </a:cubicBezTo>
                      <a:cubicBezTo>
                        <a:pt x="2401" y="45"/>
                        <a:pt x="2401" y="45"/>
                        <a:pt x="2401" y="45"/>
                      </a:cubicBezTo>
                      <a:cubicBezTo>
                        <a:pt x="2401" y="6"/>
                        <a:pt x="2401" y="6"/>
                        <a:pt x="2401" y="6"/>
                      </a:cubicBezTo>
                      <a:cubicBezTo>
                        <a:pt x="2401" y="6"/>
                        <a:pt x="2401" y="6"/>
                        <a:pt x="2401" y="6"/>
                      </a:cubicBezTo>
                      <a:cubicBezTo>
                        <a:pt x="2401" y="0"/>
                        <a:pt x="2401" y="0"/>
                        <a:pt x="2401" y="0"/>
                      </a:cubicBezTo>
                      <a:cubicBezTo>
                        <a:pt x="0" y="0"/>
                        <a:pt x="0" y="0"/>
                        <a:pt x="0" y="0"/>
                      </a:cubicBezTo>
                      <a:cubicBezTo>
                        <a:pt x="0" y="4"/>
                        <a:pt x="0" y="4"/>
                        <a:pt x="0" y="4"/>
                      </a:cubicBezTo>
                      <a:cubicBezTo>
                        <a:pt x="0" y="6"/>
                        <a:pt x="0" y="6"/>
                        <a:pt x="0" y="6"/>
                      </a:cubicBezTo>
                      <a:cubicBezTo>
                        <a:pt x="0" y="8"/>
                        <a:pt x="0" y="8"/>
                        <a:pt x="0" y="8"/>
                      </a:cubicBezTo>
                      <a:cubicBezTo>
                        <a:pt x="0" y="8"/>
                        <a:pt x="0" y="7"/>
                        <a:pt x="0" y="6"/>
                      </a:cubicBezTo>
                      <a:cubicBezTo>
                        <a:pt x="0" y="6"/>
                        <a:pt x="0" y="6"/>
                        <a:pt x="0" y="6"/>
                      </a:cubicBezTo>
                      <a:cubicBezTo>
                        <a:pt x="0" y="6"/>
                        <a:pt x="0" y="6"/>
                        <a:pt x="0" y="6"/>
                      </a:cubicBezTo>
                      <a:cubicBezTo>
                        <a:pt x="0" y="7"/>
                        <a:pt x="0" y="7"/>
                        <a:pt x="1" y="8"/>
                      </a:cubicBezTo>
                      <a:cubicBezTo>
                        <a:pt x="1" y="8"/>
                        <a:pt x="1" y="8"/>
                        <a:pt x="1" y="9"/>
                      </a:cubicBezTo>
                      <a:cubicBezTo>
                        <a:pt x="2" y="15"/>
                        <a:pt x="8" y="18"/>
                        <a:pt x="14" y="18"/>
                      </a:cubicBezTo>
                      <a:cubicBezTo>
                        <a:pt x="16" y="17"/>
                        <a:pt x="18" y="17"/>
                        <a:pt x="20" y="17"/>
                      </a:cubicBezTo>
                      <a:cubicBezTo>
                        <a:pt x="29" y="17"/>
                        <a:pt x="37" y="20"/>
                        <a:pt x="44" y="24"/>
                      </a:cubicBezTo>
                      <a:cubicBezTo>
                        <a:pt x="46" y="25"/>
                        <a:pt x="48" y="25"/>
                        <a:pt x="51" y="25"/>
                      </a:cubicBezTo>
                      <a:cubicBezTo>
                        <a:pt x="115" y="25"/>
                        <a:pt x="115" y="25"/>
                        <a:pt x="115" y="25"/>
                      </a:cubicBezTo>
                      <a:cubicBezTo>
                        <a:pt x="117" y="25"/>
                        <a:pt x="119" y="25"/>
                        <a:pt x="121" y="24"/>
                      </a:cubicBezTo>
                      <a:cubicBezTo>
                        <a:pt x="128" y="20"/>
                        <a:pt x="136" y="18"/>
                        <a:pt x="144" y="18"/>
                      </a:cubicBezTo>
                      <a:cubicBezTo>
                        <a:pt x="153" y="18"/>
                        <a:pt x="161" y="20"/>
                        <a:pt x="168" y="24"/>
                      </a:cubicBezTo>
                      <a:cubicBezTo>
                        <a:pt x="170" y="25"/>
                        <a:pt x="172" y="25"/>
                        <a:pt x="174" y="25"/>
                      </a:cubicBezTo>
                      <a:cubicBezTo>
                        <a:pt x="218" y="25"/>
                        <a:pt x="218" y="25"/>
                        <a:pt x="218" y="25"/>
                      </a:cubicBezTo>
                      <a:cubicBezTo>
                        <a:pt x="223" y="25"/>
                        <a:pt x="227" y="28"/>
                        <a:pt x="229" y="31"/>
                      </a:cubicBezTo>
                      <a:cubicBezTo>
                        <a:pt x="240" y="49"/>
                        <a:pt x="249" y="105"/>
                        <a:pt x="277" y="105"/>
                      </a:cubicBezTo>
                      <a:cubicBezTo>
                        <a:pt x="671" y="105"/>
                        <a:pt x="671" y="105"/>
                        <a:pt x="671" y="105"/>
                      </a:cubicBezTo>
                      <a:cubicBezTo>
                        <a:pt x="671" y="104"/>
                        <a:pt x="671" y="103"/>
                        <a:pt x="671" y="102"/>
                      </a:cubicBezTo>
                      <a:cubicBezTo>
                        <a:pt x="671" y="74"/>
                        <a:pt x="694" y="52"/>
                        <a:pt x="721" y="52"/>
                      </a:cubicBezTo>
                      <a:cubicBezTo>
                        <a:pt x="749" y="52"/>
                        <a:pt x="771" y="74"/>
                        <a:pt x="771" y="102"/>
                      </a:cubicBezTo>
                      <a:cubicBezTo>
                        <a:pt x="771" y="103"/>
                        <a:pt x="771" y="104"/>
                        <a:pt x="771" y="105"/>
                      </a:cubicBezTo>
                      <a:cubicBezTo>
                        <a:pt x="1302" y="105"/>
                        <a:pt x="1302" y="105"/>
                        <a:pt x="1302" y="105"/>
                      </a:cubicBezTo>
                      <a:cubicBezTo>
                        <a:pt x="1302" y="104"/>
                        <a:pt x="1302" y="103"/>
                        <a:pt x="1302" y="102"/>
                      </a:cubicBezTo>
                      <a:cubicBezTo>
                        <a:pt x="1302" y="74"/>
                        <a:pt x="1324" y="52"/>
                        <a:pt x="1352" y="52"/>
                      </a:cubicBezTo>
                      <a:cubicBezTo>
                        <a:pt x="1379" y="52"/>
                        <a:pt x="1402" y="74"/>
                        <a:pt x="1402" y="102"/>
                      </a:cubicBezTo>
                      <a:cubicBezTo>
                        <a:pt x="1402" y="103"/>
                        <a:pt x="1402" y="104"/>
                        <a:pt x="1402" y="105"/>
                      </a:cubicBezTo>
                      <a:cubicBezTo>
                        <a:pt x="1441" y="105"/>
                        <a:pt x="1441" y="105"/>
                        <a:pt x="1441" y="105"/>
                      </a:cubicBezTo>
                      <a:cubicBezTo>
                        <a:pt x="1441" y="104"/>
                        <a:pt x="1441" y="103"/>
                        <a:pt x="1441" y="102"/>
                      </a:cubicBezTo>
                      <a:cubicBezTo>
                        <a:pt x="1441" y="74"/>
                        <a:pt x="1463" y="52"/>
                        <a:pt x="1491" y="52"/>
                      </a:cubicBezTo>
                      <a:cubicBezTo>
                        <a:pt x="1519" y="52"/>
                        <a:pt x="1541" y="74"/>
                        <a:pt x="1541" y="102"/>
                      </a:cubicBezTo>
                      <a:cubicBezTo>
                        <a:pt x="1541" y="103"/>
                        <a:pt x="1541" y="104"/>
                        <a:pt x="1541" y="105"/>
                      </a:cubicBezTo>
                      <a:cubicBezTo>
                        <a:pt x="2176" y="105"/>
                        <a:pt x="2176" y="105"/>
                        <a:pt x="2176" y="105"/>
                      </a:cubicBezTo>
                      <a:cubicBezTo>
                        <a:pt x="2176" y="104"/>
                        <a:pt x="2176" y="103"/>
                        <a:pt x="2176" y="102"/>
                      </a:cubicBezTo>
                      <a:cubicBezTo>
                        <a:pt x="2176" y="74"/>
                        <a:pt x="2198" y="52"/>
                        <a:pt x="2226" y="52"/>
                      </a:cubicBezTo>
                      <a:cubicBezTo>
                        <a:pt x="2253" y="52"/>
                        <a:pt x="2276" y="74"/>
                        <a:pt x="2276" y="102"/>
                      </a:cubicBezTo>
                      <a:cubicBezTo>
                        <a:pt x="2276" y="103"/>
                        <a:pt x="2275" y="104"/>
                        <a:pt x="2275" y="105"/>
                      </a:cubicBezTo>
                      <a:cubicBezTo>
                        <a:pt x="2302" y="105"/>
                        <a:pt x="2302" y="105"/>
                        <a:pt x="2302" y="105"/>
                      </a:cubicBezTo>
                      <a:cubicBezTo>
                        <a:pt x="2301" y="104"/>
                        <a:pt x="2301" y="103"/>
                        <a:pt x="2301" y="103"/>
                      </a:cubicBezTo>
                      <a:cubicBezTo>
                        <a:pt x="2301" y="102"/>
                        <a:pt x="2301" y="101"/>
                        <a:pt x="2301" y="100"/>
                      </a:cubicBezTo>
                      <a:cubicBezTo>
                        <a:pt x="2301" y="93"/>
                        <a:pt x="2303" y="87"/>
                        <a:pt x="2306" y="81"/>
                      </a:cubicBezTo>
                      <a:cubicBezTo>
                        <a:pt x="2306" y="80"/>
                        <a:pt x="2307" y="79"/>
                        <a:pt x="2307" y="78"/>
                      </a:cubicBezTo>
                      <a:cubicBezTo>
                        <a:pt x="2308" y="78"/>
                        <a:pt x="2308" y="78"/>
                        <a:pt x="2308" y="78"/>
                      </a:cubicBezTo>
                      <a:cubicBezTo>
                        <a:pt x="2316" y="62"/>
                        <a:pt x="2333" y="52"/>
                        <a:pt x="2351" y="52"/>
                      </a:cubicBezTo>
                      <a:cubicBezTo>
                        <a:pt x="2379" y="52"/>
                        <a:pt x="2401" y="74"/>
                        <a:pt x="2401" y="102"/>
                      </a:cubicBezTo>
                      <a:cubicBezTo>
                        <a:pt x="2401" y="103"/>
                        <a:pt x="2401" y="104"/>
                        <a:pt x="2401" y="105"/>
                      </a:cubicBezTo>
                      <a:cubicBezTo>
                        <a:pt x="2426" y="105"/>
                        <a:pt x="2426" y="105"/>
                        <a:pt x="2426" y="105"/>
                      </a:cubicBezTo>
                      <a:cubicBezTo>
                        <a:pt x="2428" y="105"/>
                        <a:pt x="2429" y="105"/>
                        <a:pt x="2430" y="103"/>
                      </a:cubicBezTo>
                      <a:cubicBezTo>
                        <a:pt x="2431" y="102"/>
                        <a:pt x="2432" y="101"/>
                        <a:pt x="2432" y="99"/>
                      </a:cubicBezTo>
                      <a:cubicBezTo>
                        <a:pt x="2432" y="87"/>
                        <a:pt x="2432" y="87"/>
                        <a:pt x="2432" y="87"/>
                      </a:cubicBezTo>
                      <a:cubicBezTo>
                        <a:pt x="2432" y="85"/>
                        <a:pt x="2431" y="84"/>
                        <a:pt x="243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92" name="container"/>
              <p:cNvSpPr/>
              <p:nvPr/>
            </p:nvSpPr>
            <p:spPr>
              <a:xfrm>
                <a:off x="268559" y="1323703"/>
                <a:ext cx="7908873" cy="2054498"/>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sp>
          <p:nvSpPr>
            <p:cNvPr id="9" name="Windows"/>
            <p:cNvSpPr/>
            <p:nvPr/>
          </p:nvSpPr>
          <p:spPr>
            <a:xfrm>
              <a:off x="480601" y="1579904"/>
              <a:ext cx="2202024" cy="945858"/>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5195">
                        <a:schemeClr val="bg1"/>
                      </a:gs>
                      <a:gs pos="66000">
                        <a:schemeClr val="bg1"/>
                      </a:gs>
                    </a:gsLst>
                    <a:lin ang="5400000" scaled="0"/>
                  </a:gradFill>
                </a:rPr>
                <a:t>Middleware</a:t>
              </a:r>
              <a:r>
                <a:rPr lang="en-US" sz="2000" b="1" dirty="0">
                  <a:solidFill>
                    <a:schemeClr val="bg1"/>
                  </a:solidFill>
                </a:rPr>
                <a:t> platforms</a:t>
              </a:r>
            </a:p>
            <a:p>
              <a:pPr>
                <a:lnSpc>
                  <a:spcPct val="90000"/>
                </a:lnSpc>
                <a:spcBef>
                  <a:spcPts val="408"/>
                </a:spcBef>
              </a:pPr>
              <a:r>
                <a:rPr lang="en-US" sz="2000" dirty="0">
                  <a:solidFill>
                    <a:schemeClr val="bg1"/>
                  </a:solidFill>
                  <a:latin typeface="+mj-lt"/>
                </a:rPr>
                <a:t>Middleware (e.g., </a:t>
              </a:r>
              <a:r>
                <a:rPr lang="en-US" sz="2000" dirty="0" err="1">
                  <a:solidFill>
                    <a:schemeClr val="bg1"/>
                  </a:solidFill>
                  <a:latin typeface="+mj-lt"/>
                </a:rPr>
                <a:t>Xamarin</a:t>
              </a:r>
              <a:r>
                <a:rPr lang="en-US" sz="2000" dirty="0">
                  <a:solidFill>
                    <a:schemeClr val="bg1"/>
                  </a:solidFill>
                  <a:latin typeface="+mj-lt"/>
                </a:rPr>
                <a:t>)</a:t>
              </a:r>
            </a:p>
            <a:p>
              <a:pPr>
                <a:lnSpc>
                  <a:spcPct val="90000"/>
                </a:lnSpc>
                <a:spcBef>
                  <a:spcPts val="408"/>
                </a:spcBef>
              </a:pPr>
              <a:r>
                <a:rPr lang="en-US" sz="2000" dirty="0">
                  <a:solidFill>
                    <a:schemeClr val="bg1"/>
                  </a:solidFill>
                  <a:latin typeface="+mj-lt"/>
                </a:rPr>
                <a:t>Game engines (e.g., Unity)</a:t>
              </a:r>
            </a:p>
            <a:p>
              <a:pPr>
                <a:lnSpc>
                  <a:spcPct val="90000"/>
                </a:lnSpc>
                <a:spcBef>
                  <a:spcPts val="408"/>
                </a:spcBef>
              </a:pPr>
              <a:r>
                <a:rPr lang="en-US" sz="2000" dirty="0">
                  <a:solidFill>
                    <a:schemeClr val="bg1"/>
                  </a:solidFill>
                  <a:latin typeface="+mj-lt"/>
                </a:rPr>
                <a:t>App middleware</a:t>
              </a:r>
            </a:p>
          </p:txBody>
        </p:sp>
        <p:sp>
          <p:nvSpPr>
            <p:cNvPr id="10" name="middleware"/>
            <p:cNvSpPr/>
            <p:nvPr/>
          </p:nvSpPr>
          <p:spPr>
            <a:xfrm>
              <a:off x="2999477" y="1579904"/>
              <a:ext cx="2397920" cy="1149551"/>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176" b="1" dirty="0">
                  <a:gradFill>
                    <a:gsLst>
                      <a:gs pos="5195">
                        <a:schemeClr val="bg1"/>
                      </a:gs>
                      <a:gs pos="66000">
                        <a:schemeClr val="bg1"/>
                      </a:gs>
                    </a:gsLst>
                    <a:lin ang="5400000" scaled="0"/>
                  </a:gradFill>
                </a:rPr>
                <a:t>Windows platform</a:t>
              </a:r>
            </a:p>
            <a:p>
              <a:pPr>
                <a:lnSpc>
                  <a:spcPct val="90000"/>
                </a:lnSpc>
                <a:spcBef>
                  <a:spcPts val="408"/>
                </a:spcBef>
              </a:pPr>
              <a:r>
                <a:rPr lang="en-US" sz="2000" dirty="0">
                  <a:gradFill>
                    <a:gsLst>
                      <a:gs pos="5195">
                        <a:schemeClr val="bg1"/>
                      </a:gs>
                      <a:gs pos="66000">
                        <a:schemeClr val="bg1"/>
                      </a:gs>
                    </a:gsLst>
                    <a:lin ang="5400000" scaled="0"/>
                  </a:gradFill>
                  <a:latin typeface="+mj-lt"/>
                </a:rPr>
                <a:t>Universal Windows 8.x apps</a:t>
              </a:r>
            </a:p>
            <a:p>
              <a:pPr>
                <a:lnSpc>
                  <a:spcPct val="90000"/>
                </a:lnSpc>
                <a:spcBef>
                  <a:spcPts val="408"/>
                </a:spcBef>
              </a:pPr>
              <a:r>
                <a:rPr lang="en-US" sz="2000" dirty="0">
                  <a:gradFill>
                    <a:gsLst>
                      <a:gs pos="5195">
                        <a:schemeClr val="bg1"/>
                      </a:gs>
                      <a:gs pos="66000">
                        <a:schemeClr val="bg1"/>
                      </a:gs>
                    </a:gsLst>
                    <a:lin ang="5400000" scaled="0"/>
                  </a:gradFill>
                  <a:latin typeface="+mj-lt"/>
                </a:rPr>
                <a:t>Windows Phone Silverlight apps</a:t>
              </a:r>
            </a:p>
            <a:p>
              <a:pPr>
                <a:lnSpc>
                  <a:spcPct val="90000"/>
                </a:lnSpc>
                <a:spcBef>
                  <a:spcPts val="408"/>
                </a:spcBef>
              </a:pPr>
              <a:r>
                <a:rPr lang="en-US" sz="2000" dirty="0">
                  <a:gradFill>
                    <a:gsLst>
                      <a:gs pos="5195">
                        <a:schemeClr val="bg1"/>
                      </a:gs>
                      <a:gs pos="66000">
                        <a:schemeClr val="bg1"/>
                      </a:gs>
                    </a:gsLst>
                    <a:lin ang="5400000" scaled="0"/>
                  </a:gradFill>
                  <a:latin typeface="+mj-lt"/>
                </a:rPr>
                <a:t>Existing desktop applications</a:t>
              </a:r>
            </a:p>
          </p:txBody>
        </p:sp>
        <p:sp>
          <p:nvSpPr>
            <p:cNvPr id="11" name="other"/>
            <p:cNvSpPr/>
            <p:nvPr/>
          </p:nvSpPr>
          <p:spPr>
            <a:xfrm>
              <a:off x="5753169" y="2820398"/>
              <a:ext cx="2287151" cy="445109"/>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5195">
                        <a:schemeClr val="bg1"/>
                      </a:gs>
                      <a:gs pos="66000">
                        <a:schemeClr val="bg1"/>
                      </a:gs>
                    </a:gsLst>
                    <a:lin ang="5400000" scaled="0"/>
                  </a:gradFill>
                </a:rPr>
                <a:t>Other mobile platforms</a:t>
              </a:r>
            </a:p>
            <a:p>
              <a:pPr>
                <a:lnSpc>
                  <a:spcPct val="90000"/>
                </a:lnSpc>
                <a:spcBef>
                  <a:spcPts val="408"/>
                </a:spcBef>
              </a:pPr>
              <a:r>
                <a:rPr lang="en-US" sz="2000" dirty="0">
                  <a:gradFill>
                    <a:gsLst>
                      <a:gs pos="5195">
                        <a:schemeClr val="bg1"/>
                      </a:gs>
                      <a:gs pos="66000">
                        <a:schemeClr val="bg1"/>
                      </a:gs>
                    </a:gsLst>
                    <a:lin ang="5400000" scaled="0"/>
                  </a:gradFill>
                  <a:latin typeface="+mj-lt"/>
                </a:rPr>
                <a:t>Android apps and iOS apps</a:t>
              </a:r>
            </a:p>
          </p:txBody>
        </p:sp>
        <p:sp>
          <p:nvSpPr>
            <p:cNvPr id="12" name="web"/>
            <p:cNvSpPr/>
            <p:nvPr/>
          </p:nvSpPr>
          <p:spPr>
            <a:xfrm>
              <a:off x="5738416" y="1579904"/>
              <a:ext cx="2090503" cy="1149551"/>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176" b="1" dirty="0">
                  <a:gradFill>
                    <a:gsLst>
                      <a:gs pos="5195">
                        <a:schemeClr val="bg1"/>
                      </a:gs>
                      <a:gs pos="66000">
                        <a:schemeClr val="bg1"/>
                      </a:gs>
                    </a:gsLst>
                    <a:lin ang="5400000" scaled="0"/>
                  </a:gradFill>
                </a:rPr>
                <a:t>Web platform</a:t>
              </a:r>
            </a:p>
            <a:p>
              <a:pPr>
                <a:lnSpc>
                  <a:spcPct val="90000"/>
                </a:lnSpc>
                <a:spcBef>
                  <a:spcPts val="408"/>
                </a:spcBef>
              </a:pPr>
              <a:r>
                <a:rPr lang="en-US" sz="2000" dirty="0">
                  <a:gradFill>
                    <a:gsLst>
                      <a:gs pos="5195">
                        <a:schemeClr val="bg1"/>
                      </a:gs>
                      <a:gs pos="66000">
                        <a:schemeClr val="bg1"/>
                      </a:gs>
                    </a:gsLst>
                    <a:lin ang="5400000" scaled="0"/>
                  </a:gradFill>
                  <a:latin typeface="+mj-lt"/>
                </a:rPr>
                <a:t>Web apps</a:t>
              </a:r>
            </a:p>
            <a:p>
              <a:pPr>
                <a:lnSpc>
                  <a:spcPct val="90000"/>
                </a:lnSpc>
                <a:spcBef>
                  <a:spcPts val="408"/>
                </a:spcBef>
              </a:pPr>
              <a:r>
                <a:rPr lang="en-US" sz="2000" dirty="0">
                  <a:gradFill>
                    <a:gsLst>
                      <a:gs pos="5195">
                        <a:schemeClr val="bg1"/>
                      </a:gs>
                      <a:gs pos="66000">
                        <a:schemeClr val="bg1"/>
                      </a:gs>
                    </a:gsLst>
                    <a:lin ang="5400000" scaled="0"/>
                  </a:gradFill>
                  <a:latin typeface="+mj-lt"/>
                </a:rPr>
                <a:t>Hybrid web apps (Cordova)</a:t>
              </a:r>
            </a:p>
            <a:p>
              <a:pPr>
                <a:lnSpc>
                  <a:spcPct val="90000"/>
                </a:lnSpc>
                <a:spcBef>
                  <a:spcPts val="408"/>
                </a:spcBef>
              </a:pPr>
              <a:r>
                <a:rPr lang="en-US" sz="2000" dirty="0">
                  <a:gradFill>
                    <a:gsLst>
                      <a:gs pos="5195">
                        <a:schemeClr val="bg1"/>
                      </a:gs>
                      <a:gs pos="66000">
                        <a:schemeClr val="bg1"/>
                      </a:gs>
                    </a:gsLst>
                    <a:lin ang="5400000" scaled="0"/>
                  </a:gradFill>
                  <a:latin typeface="+mj-lt"/>
                </a:rPr>
                <a:t>Hosted web apps</a:t>
              </a:r>
            </a:p>
          </p:txBody>
        </p:sp>
      </p:grpSp>
      <p:grpSp>
        <p:nvGrpSpPr>
          <p:cNvPr id="39" name="Bridge"/>
          <p:cNvGrpSpPr/>
          <p:nvPr/>
        </p:nvGrpSpPr>
        <p:grpSpPr>
          <a:xfrm>
            <a:off x="-416952" y="4514060"/>
            <a:ext cx="13270377" cy="1265059"/>
            <a:chOff x="-613786" y="2202542"/>
            <a:chExt cx="9758516" cy="930275"/>
          </a:xfrm>
          <a:solidFill>
            <a:schemeClr val="accent2"/>
          </a:solidFill>
        </p:grpSpPr>
        <p:grpSp>
          <p:nvGrpSpPr>
            <p:cNvPr id="3" name="Group 4"/>
            <p:cNvGrpSpPr>
              <a:grpSpLocks noChangeAspect="1"/>
            </p:cNvGrpSpPr>
            <p:nvPr/>
          </p:nvGrpSpPr>
          <p:grpSpPr bwMode="auto">
            <a:xfrm>
              <a:off x="6631401" y="2202542"/>
              <a:ext cx="2513329" cy="930275"/>
              <a:chOff x="-1080" y="155"/>
              <a:chExt cx="7916" cy="2930"/>
            </a:xfrm>
            <a:grpFill/>
          </p:grpSpPr>
          <p:sp>
            <p:nvSpPr>
              <p:cNvPr id="1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19" name="Group 4"/>
            <p:cNvGrpSpPr>
              <a:grpSpLocks noChangeAspect="1"/>
            </p:cNvGrpSpPr>
            <p:nvPr/>
          </p:nvGrpSpPr>
          <p:grpSpPr bwMode="auto">
            <a:xfrm>
              <a:off x="4217132" y="2202542"/>
              <a:ext cx="2513329" cy="930275"/>
              <a:chOff x="-1080" y="155"/>
              <a:chExt cx="7916" cy="2930"/>
            </a:xfrm>
            <a:grpFill/>
          </p:grpSpPr>
          <p:sp>
            <p:nvSpPr>
              <p:cNvPr id="20"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1"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2"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3"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24" name="Group 4"/>
            <p:cNvGrpSpPr>
              <a:grpSpLocks noChangeAspect="1"/>
            </p:cNvGrpSpPr>
            <p:nvPr/>
          </p:nvGrpSpPr>
          <p:grpSpPr bwMode="auto">
            <a:xfrm>
              <a:off x="1802863" y="2202542"/>
              <a:ext cx="2513329" cy="930275"/>
              <a:chOff x="-1080" y="155"/>
              <a:chExt cx="7916" cy="2930"/>
            </a:xfrm>
            <a:grpFill/>
          </p:grpSpPr>
          <p:sp>
            <p:nvSpPr>
              <p:cNvPr id="2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34" name="Group 4"/>
            <p:cNvGrpSpPr>
              <a:grpSpLocks noChangeAspect="1"/>
            </p:cNvGrpSpPr>
            <p:nvPr/>
          </p:nvGrpSpPr>
          <p:grpSpPr bwMode="auto">
            <a:xfrm>
              <a:off x="-613786" y="2202542"/>
              <a:ext cx="2513329" cy="930275"/>
              <a:chOff x="-1080" y="155"/>
              <a:chExt cx="7916" cy="2930"/>
            </a:xfrm>
            <a:grpFill/>
          </p:grpSpPr>
          <p:sp>
            <p:nvSpPr>
              <p:cNvPr id="3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cxnSp>
        <p:nvCxnSpPr>
          <p:cNvPr id="98" name="Straight Connector 97"/>
          <p:cNvCxnSpPr/>
          <p:nvPr/>
        </p:nvCxnSpPr>
        <p:spPr>
          <a:xfrm>
            <a:off x="640382" y="5769250"/>
            <a:ext cx="4713347"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862960" y="5779119"/>
            <a:ext cx="2368516"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0481567" y="5779119"/>
            <a:ext cx="2368516"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grpSp>
        <p:nvGrpSpPr>
          <p:cNvPr id="5" name="cover"/>
          <p:cNvGrpSpPr/>
          <p:nvPr/>
        </p:nvGrpSpPr>
        <p:grpSpPr>
          <a:xfrm>
            <a:off x="-9137036" y="2072906"/>
            <a:ext cx="7148474" cy="2347431"/>
            <a:chOff x="-6636887" y="1468149"/>
            <a:chExt cx="5256708" cy="1726209"/>
          </a:xfrm>
        </p:grpSpPr>
        <p:sp>
          <p:nvSpPr>
            <p:cNvPr id="2" name="Rectangle 69"/>
            <p:cNvSpPr/>
            <p:nvPr/>
          </p:nvSpPr>
          <p:spPr>
            <a:xfrm>
              <a:off x="-6636887" y="1529105"/>
              <a:ext cx="2805079" cy="1410102"/>
            </a:xfrm>
            <a:prstGeom prst="rect">
              <a:avLst/>
            </a:prstGeom>
            <a:solidFill>
              <a:srgbClr val="5252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47" name="Rectangle 70"/>
            <p:cNvSpPr/>
            <p:nvPr/>
          </p:nvSpPr>
          <p:spPr>
            <a:xfrm>
              <a:off x="-3922115" y="1468149"/>
              <a:ext cx="2541936" cy="1726209"/>
            </a:xfrm>
            <a:prstGeom prst="rect">
              <a:avLst/>
            </a:prstGeom>
            <a:solidFill>
              <a:srgbClr val="5252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sp>
        <p:nvSpPr>
          <p:cNvPr id="48" name="Freeform 47"/>
          <p:cNvSpPr/>
          <p:nvPr/>
        </p:nvSpPr>
        <p:spPr bwMode="auto">
          <a:xfrm rot="16200000">
            <a:off x="12665372" y="3941615"/>
            <a:ext cx="922543" cy="2752464"/>
          </a:xfrm>
          <a:custGeom>
            <a:avLst/>
            <a:gdLst>
              <a:gd name="connsiteX0" fmla="*/ 678402 w 678402"/>
              <a:gd name="connsiteY0" fmla="*/ 1070652 h 2024054"/>
              <a:gd name="connsiteX1" fmla="*/ 339201 w 678402"/>
              <a:gd name="connsiteY1" fmla="*/ 2024054 h 2024054"/>
              <a:gd name="connsiteX2" fmla="*/ 0 w 678402"/>
              <a:gd name="connsiteY2" fmla="*/ 2024054 h 2024054"/>
              <a:gd name="connsiteX3" fmla="*/ 0 w 678402"/>
              <a:gd name="connsiteY3" fmla="*/ 117250 h 2024054"/>
              <a:gd name="connsiteX4" fmla="*/ 1 w 678402"/>
              <a:gd name="connsiteY4" fmla="*/ 117250 h 2024054"/>
              <a:gd name="connsiteX5" fmla="*/ 1 w 678402"/>
              <a:gd name="connsiteY5" fmla="*/ 0 h 2024054"/>
              <a:gd name="connsiteX6" fmla="*/ 107420 w 678402"/>
              <a:gd name="connsiteY6" fmla="*/ 0 h 2024054"/>
              <a:gd name="connsiteX7" fmla="*/ 149232 w 678402"/>
              <a:gd name="connsiteY7" fmla="*/ 23727 h 2024054"/>
              <a:gd name="connsiteX8" fmla="*/ 159473 w 678402"/>
              <a:gd name="connsiteY8" fmla="*/ 43132 h 2024054"/>
              <a:gd name="connsiteX9" fmla="*/ 202311 w 678402"/>
              <a:gd name="connsiteY9" fmla="*/ 43132 h 2024054"/>
              <a:gd name="connsiteX10" fmla="*/ 244123 w 678402"/>
              <a:gd name="connsiteY10" fmla="*/ 66859 h 2024054"/>
              <a:gd name="connsiteX11" fmla="*/ 270715 w 678402"/>
              <a:gd name="connsiteY11" fmla="*/ 117250 h 2024054"/>
              <a:gd name="connsiteX12" fmla="*/ 339201 w 678402"/>
              <a:gd name="connsiteY12" fmla="*/ 117250 h 2024054"/>
              <a:gd name="connsiteX13" fmla="*/ 678402 w 678402"/>
              <a:gd name="connsiteY13" fmla="*/ 1070652 h 202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402" h="2024054">
                <a:moveTo>
                  <a:pt x="678402" y="1070652"/>
                </a:moveTo>
                <a:cubicBezTo>
                  <a:pt x="678402" y="1597201"/>
                  <a:pt x="526537" y="2024054"/>
                  <a:pt x="339201" y="2024054"/>
                </a:cubicBezTo>
                <a:lnTo>
                  <a:pt x="0" y="2024054"/>
                </a:lnTo>
                <a:lnTo>
                  <a:pt x="0" y="117250"/>
                </a:lnTo>
                <a:lnTo>
                  <a:pt x="1" y="117250"/>
                </a:lnTo>
                <a:lnTo>
                  <a:pt x="1" y="0"/>
                </a:lnTo>
                <a:lnTo>
                  <a:pt x="107420" y="0"/>
                </a:lnTo>
                <a:cubicBezTo>
                  <a:pt x="122252" y="0"/>
                  <a:pt x="136381" y="8449"/>
                  <a:pt x="149232" y="23727"/>
                </a:cubicBezTo>
                <a:lnTo>
                  <a:pt x="159473" y="43132"/>
                </a:lnTo>
                <a:lnTo>
                  <a:pt x="202311" y="43132"/>
                </a:lnTo>
                <a:cubicBezTo>
                  <a:pt x="217143" y="43132"/>
                  <a:pt x="231272" y="51581"/>
                  <a:pt x="244123" y="66859"/>
                </a:cubicBezTo>
                <a:lnTo>
                  <a:pt x="270715" y="117250"/>
                </a:lnTo>
                <a:lnTo>
                  <a:pt x="339201" y="117250"/>
                </a:lnTo>
                <a:cubicBezTo>
                  <a:pt x="526537" y="117250"/>
                  <a:pt x="678402" y="544103"/>
                  <a:pt x="678402" y="1070652"/>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48"/>
          <p:cNvSpPr/>
          <p:nvPr/>
        </p:nvSpPr>
        <p:spPr bwMode="auto">
          <a:xfrm rot="5400000" flipH="1">
            <a:off x="-1012006" y="3941615"/>
            <a:ext cx="922543" cy="2752464"/>
          </a:xfrm>
          <a:custGeom>
            <a:avLst/>
            <a:gdLst>
              <a:gd name="connsiteX0" fmla="*/ 678402 w 678402"/>
              <a:gd name="connsiteY0" fmla="*/ 1070652 h 2024054"/>
              <a:gd name="connsiteX1" fmla="*/ 339201 w 678402"/>
              <a:gd name="connsiteY1" fmla="*/ 2024054 h 2024054"/>
              <a:gd name="connsiteX2" fmla="*/ 0 w 678402"/>
              <a:gd name="connsiteY2" fmla="*/ 2024054 h 2024054"/>
              <a:gd name="connsiteX3" fmla="*/ 0 w 678402"/>
              <a:gd name="connsiteY3" fmla="*/ 117250 h 2024054"/>
              <a:gd name="connsiteX4" fmla="*/ 1 w 678402"/>
              <a:gd name="connsiteY4" fmla="*/ 117250 h 2024054"/>
              <a:gd name="connsiteX5" fmla="*/ 1 w 678402"/>
              <a:gd name="connsiteY5" fmla="*/ 0 h 2024054"/>
              <a:gd name="connsiteX6" fmla="*/ 107420 w 678402"/>
              <a:gd name="connsiteY6" fmla="*/ 0 h 2024054"/>
              <a:gd name="connsiteX7" fmla="*/ 149232 w 678402"/>
              <a:gd name="connsiteY7" fmla="*/ 23727 h 2024054"/>
              <a:gd name="connsiteX8" fmla="*/ 159473 w 678402"/>
              <a:gd name="connsiteY8" fmla="*/ 43132 h 2024054"/>
              <a:gd name="connsiteX9" fmla="*/ 202311 w 678402"/>
              <a:gd name="connsiteY9" fmla="*/ 43132 h 2024054"/>
              <a:gd name="connsiteX10" fmla="*/ 244123 w 678402"/>
              <a:gd name="connsiteY10" fmla="*/ 66859 h 2024054"/>
              <a:gd name="connsiteX11" fmla="*/ 270715 w 678402"/>
              <a:gd name="connsiteY11" fmla="*/ 117250 h 2024054"/>
              <a:gd name="connsiteX12" fmla="*/ 339201 w 678402"/>
              <a:gd name="connsiteY12" fmla="*/ 117250 h 2024054"/>
              <a:gd name="connsiteX13" fmla="*/ 678402 w 678402"/>
              <a:gd name="connsiteY13" fmla="*/ 1070652 h 202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402" h="2024054">
                <a:moveTo>
                  <a:pt x="678402" y="1070652"/>
                </a:moveTo>
                <a:cubicBezTo>
                  <a:pt x="678402" y="1597201"/>
                  <a:pt x="526537" y="2024054"/>
                  <a:pt x="339201" y="2024054"/>
                </a:cubicBezTo>
                <a:lnTo>
                  <a:pt x="0" y="2024054"/>
                </a:lnTo>
                <a:lnTo>
                  <a:pt x="0" y="117250"/>
                </a:lnTo>
                <a:lnTo>
                  <a:pt x="1" y="117250"/>
                </a:lnTo>
                <a:lnTo>
                  <a:pt x="1" y="0"/>
                </a:lnTo>
                <a:lnTo>
                  <a:pt x="107420" y="0"/>
                </a:lnTo>
                <a:cubicBezTo>
                  <a:pt x="122252" y="0"/>
                  <a:pt x="136381" y="8449"/>
                  <a:pt x="149232" y="23727"/>
                </a:cubicBezTo>
                <a:lnTo>
                  <a:pt x="159473" y="43132"/>
                </a:lnTo>
                <a:lnTo>
                  <a:pt x="202311" y="43132"/>
                </a:lnTo>
                <a:cubicBezTo>
                  <a:pt x="217143" y="43132"/>
                  <a:pt x="231272" y="51581"/>
                  <a:pt x="244123" y="66859"/>
                </a:cubicBezTo>
                <a:lnTo>
                  <a:pt x="270715" y="117250"/>
                </a:lnTo>
                <a:lnTo>
                  <a:pt x="339201" y="117250"/>
                </a:lnTo>
                <a:cubicBezTo>
                  <a:pt x="526537" y="117250"/>
                  <a:pt x="678402" y="544103"/>
                  <a:pt x="678402" y="1070652"/>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a:xfrm>
            <a:off x="-12594733" y="1928974"/>
            <a:ext cx="288351" cy="12062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7" name="Rectangle 6"/>
          <p:cNvSpPr/>
          <p:nvPr/>
        </p:nvSpPr>
        <p:spPr>
          <a:xfrm>
            <a:off x="-12306383" y="1800073"/>
            <a:ext cx="2735906" cy="3484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53" name="Title 1"/>
          <p:cNvSpPr>
            <a:spLocks noGrp="1"/>
          </p:cNvSpPr>
          <p:nvPr>
            <p:ph type="title"/>
          </p:nvPr>
        </p:nvSpPr>
        <p:spPr/>
        <p:txBody>
          <a:bodyPr/>
          <a:lstStyle/>
          <a:p>
            <a:r>
              <a:rPr lang="en-US"/>
              <a:t>Middleware platforms</a:t>
            </a:r>
            <a:endParaRPr lang="en-US" dirty="0"/>
          </a:p>
        </p:txBody>
      </p:sp>
      <p:sp>
        <p:nvSpPr>
          <p:cNvPr id="62" name="TextBox 61"/>
          <p:cNvSpPr txBox="1"/>
          <p:nvPr/>
        </p:nvSpPr>
        <p:spPr>
          <a:xfrm>
            <a:off x="275480" y="1028409"/>
            <a:ext cx="11885514" cy="633747"/>
          </a:xfrm>
          <a:prstGeom prst="rect">
            <a:avLst/>
          </a:prstGeom>
          <a:noFill/>
        </p:spPr>
        <p:txBody>
          <a:bodyPr wrap="square" lIns="186521" tIns="149217" rIns="186521" bIns="149217" rtlCol="0">
            <a:spAutoFit/>
          </a:bodyPr>
          <a:lstStyle/>
          <a:p>
            <a:pPr>
              <a:lnSpc>
                <a:spcPct val="90000"/>
              </a:lnSpc>
              <a:spcBef>
                <a:spcPts val="816"/>
              </a:spcBef>
            </a:pPr>
            <a:r>
              <a:rPr lang="en-US" sz="2400" spc="-102" dirty="0">
                <a:ln w="3175">
                  <a:noFill/>
                </a:ln>
                <a:gradFill>
                  <a:gsLst>
                    <a:gs pos="0">
                      <a:schemeClr val="tx2"/>
                    </a:gs>
                    <a:gs pos="100000">
                      <a:schemeClr val="tx2"/>
                    </a:gs>
                  </a:gsLst>
                  <a:lin ang="5400000" scaled="0"/>
                </a:gradFill>
                <a:latin typeface="+mj-lt"/>
                <a:cs typeface="Segoe UI" pitchFamily="34" charset="0"/>
              </a:rPr>
              <a:t>Wherever your code was born, you can bring it to Windows 10</a:t>
            </a:r>
          </a:p>
        </p:txBody>
      </p:sp>
    </p:spTree>
    <p:extLst>
      <p:ext uri="{BB962C8B-B14F-4D97-AF65-F5344CB8AC3E}">
        <p14:creationId xmlns:p14="http://schemas.microsoft.com/office/powerpoint/2010/main" val="1371573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decel="62500" fill="hold" nodeType="withEffect">
                                  <p:stCondLst>
                                    <p:cond delay="750"/>
                                  </p:stCondLst>
                                  <p:childTnLst>
                                    <p:animMotion origin="layout" path="M -0.00521 -4.19753E-6 L 1.04254 -4.19753E-6 " pathEditMode="relative" rAng="0" ptsTypes="AA">
                                      <p:cBhvr>
                                        <p:cTn id="6" dur="2500" fill="hold"/>
                                        <p:tgtEl>
                                          <p:spTgt spid="94"/>
                                        </p:tgtEl>
                                        <p:attrNameLst>
                                          <p:attrName>ppt_x</p:attrName>
                                          <p:attrName>ppt_y</p:attrName>
                                        </p:attrNameLst>
                                      </p:cBhvr>
                                      <p:rCtr x="52396" y="0"/>
                                    </p:animMotion>
                                  </p:childTnLst>
                                </p:cTn>
                              </p:par>
                              <p:par>
                                <p:cTn id="7" presetID="63" presetClass="path" presetSubtype="0" decel="62500" fill="hold" nodeType="withEffect">
                                  <p:stCondLst>
                                    <p:cond delay="750"/>
                                  </p:stCondLst>
                                  <p:childTnLst>
                                    <p:animMotion origin="layout" path="M -0.00523 1.90649E-7 L 1.04251 1.90649E-7 " pathEditMode="relative" rAng="0" ptsTypes="AA">
                                      <p:cBhvr>
                                        <p:cTn id="8" dur="2500" fill="hold"/>
                                        <p:tgtEl>
                                          <p:spTgt spid="5"/>
                                        </p:tgtEl>
                                        <p:attrNameLst>
                                          <p:attrName>ppt_x</p:attrName>
                                          <p:attrName>ppt_y</p:attrName>
                                        </p:attrNameLst>
                                      </p:cBhvr>
                                      <p:rCtr x="523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 Middleware for UWP apps</a:t>
            </a:r>
            <a:br>
              <a:rPr lang="en-US" dirty="0"/>
            </a:br>
            <a:endParaRPr lang="en-US" dirty="0"/>
          </a:p>
        </p:txBody>
      </p:sp>
      <p:sp>
        <p:nvSpPr>
          <p:cNvPr id="5" name="Content Placeholder 4"/>
          <p:cNvSpPr>
            <a:spLocks noGrp="1"/>
          </p:cNvSpPr>
          <p:nvPr>
            <p:ph sz="quarter" idx="4294967295"/>
          </p:nvPr>
        </p:nvSpPr>
        <p:spPr>
          <a:xfrm>
            <a:off x="274638" y="1028409"/>
            <a:ext cx="12252889" cy="960438"/>
          </a:xfrm>
        </p:spPr>
        <p:txBody>
          <a:bodyPr lIns="182880" tIns="146304" rIns="182880" bIns="146304">
            <a:noAutofit/>
          </a:bodyPr>
          <a:lstStyle/>
          <a:p>
            <a:pPr marL="0" indent="0">
              <a:buNone/>
            </a:pPr>
            <a:r>
              <a:rPr lang="en-US" sz="2400" spc="-102" dirty="0">
                <a:ln w="3175">
                  <a:noFill/>
                </a:ln>
                <a:gradFill>
                  <a:gsLst>
                    <a:gs pos="0">
                      <a:schemeClr val="tx2"/>
                    </a:gs>
                    <a:gs pos="100000">
                      <a:schemeClr val="tx2"/>
                    </a:gs>
                  </a:gsLst>
                  <a:lin ang="5400000" scaled="0"/>
                </a:gradFill>
                <a:cs typeface="Segoe UI" pitchFamily="34" charset="0"/>
              </a:rPr>
              <a:t>Middleware partnerships that help with development, analysis, user acquisition, and monetization</a:t>
            </a:r>
          </a:p>
        </p:txBody>
      </p:sp>
      <p:sp>
        <p:nvSpPr>
          <p:cNvPr id="12" name="Block 1 - small" hidden="1"/>
          <p:cNvSpPr txBox="1"/>
          <p:nvPr/>
        </p:nvSpPr>
        <p:spPr>
          <a:xfrm>
            <a:off x="442640" y="2878096"/>
            <a:ext cx="2735636" cy="2636619"/>
          </a:xfrm>
          <a:prstGeom prst="rect">
            <a:avLst/>
          </a:prstGeom>
          <a:noFill/>
        </p:spPr>
        <p:txBody>
          <a:bodyPr wrap="square" lIns="0" tIns="0" rIns="0" bIns="0" rtlCol="0">
            <a:spAutoFit/>
          </a:bodyPr>
          <a:lstStyle/>
          <a:p>
            <a:pPr>
              <a:lnSpc>
                <a:spcPct val="120000"/>
              </a:lnSpc>
            </a:pPr>
            <a:r>
              <a:rPr lang="en-US" sz="1428" dirty="0">
                <a:solidFill>
                  <a:srgbClr val="525252"/>
                </a:solidFill>
              </a:rPr>
              <a:t>Middleware that helps develop apps takes advantage of solutions that allow a common code base to be used across platforms as well as tools to help with A/B testing, crash reporting, etc. Leading providers such as Unity, Cocos2d, Marmalade, </a:t>
            </a:r>
            <a:r>
              <a:rPr lang="en-US" sz="1428" dirty="0" err="1">
                <a:solidFill>
                  <a:srgbClr val="525252"/>
                </a:solidFill>
              </a:rPr>
              <a:t>Xamarin</a:t>
            </a:r>
            <a:r>
              <a:rPr lang="en-US" sz="1428" dirty="0">
                <a:solidFill>
                  <a:srgbClr val="525252"/>
                </a:solidFill>
              </a:rPr>
              <a:t>, </a:t>
            </a:r>
            <a:r>
              <a:rPr lang="en-US" sz="1428" dirty="0" err="1">
                <a:solidFill>
                  <a:srgbClr val="525252"/>
                </a:solidFill>
              </a:rPr>
              <a:t>Hockeyapp</a:t>
            </a:r>
            <a:r>
              <a:rPr lang="en-US" sz="1428" dirty="0">
                <a:solidFill>
                  <a:srgbClr val="525252"/>
                </a:solidFill>
              </a:rPr>
              <a:t>, </a:t>
            </a:r>
            <a:r>
              <a:rPr lang="en-US" sz="1428" dirty="0" err="1">
                <a:solidFill>
                  <a:srgbClr val="525252"/>
                </a:solidFill>
              </a:rPr>
              <a:t>Crittercism</a:t>
            </a:r>
            <a:r>
              <a:rPr lang="en-US" sz="1428" dirty="0">
                <a:solidFill>
                  <a:srgbClr val="525252"/>
                </a:solidFill>
              </a:rPr>
              <a:t>, </a:t>
            </a:r>
            <a:r>
              <a:rPr lang="en-US" sz="1428" dirty="0" err="1">
                <a:solidFill>
                  <a:srgbClr val="525252"/>
                </a:solidFill>
              </a:rPr>
              <a:t>Bugsense</a:t>
            </a:r>
            <a:r>
              <a:rPr lang="en-US" sz="1428" dirty="0">
                <a:solidFill>
                  <a:srgbClr val="525252"/>
                </a:solidFill>
              </a:rPr>
              <a:t> support apps built for Windows.</a:t>
            </a:r>
          </a:p>
        </p:txBody>
      </p:sp>
      <p:sp>
        <p:nvSpPr>
          <p:cNvPr id="9" name="Block 2- small" hidden="1"/>
          <p:cNvSpPr txBox="1"/>
          <p:nvPr/>
        </p:nvSpPr>
        <p:spPr>
          <a:xfrm>
            <a:off x="3520065" y="2878096"/>
            <a:ext cx="2611289" cy="2109295"/>
          </a:xfrm>
          <a:prstGeom prst="rect">
            <a:avLst/>
          </a:prstGeom>
          <a:noFill/>
        </p:spPr>
        <p:txBody>
          <a:bodyPr wrap="square" lIns="0" tIns="0" rIns="0" bIns="0" rtlCol="0">
            <a:spAutoFit/>
          </a:bodyPr>
          <a:lstStyle/>
          <a:p>
            <a:pPr>
              <a:lnSpc>
                <a:spcPct val="120000"/>
              </a:lnSpc>
            </a:pPr>
            <a:r>
              <a:rPr lang="en-US" sz="1428" dirty="0">
                <a:solidFill>
                  <a:srgbClr val="525252"/>
                </a:solidFill>
              </a:rPr>
              <a:t>Analysis of user usage and behavior with apps enables developers to optimize for usability, customer satisfaction and monetization. Microsoft’s App Insights, Adobe Analytics, and </a:t>
            </a:r>
            <a:r>
              <a:rPr lang="en-US" sz="1428" dirty="0" err="1">
                <a:solidFill>
                  <a:srgbClr val="525252"/>
                </a:solidFill>
              </a:rPr>
              <a:t>Localytics</a:t>
            </a:r>
            <a:r>
              <a:rPr lang="en-US" sz="1428" dirty="0">
                <a:solidFill>
                  <a:srgbClr val="525252"/>
                </a:solidFill>
              </a:rPr>
              <a:t> provide solutions for Windows app.</a:t>
            </a:r>
          </a:p>
        </p:txBody>
      </p:sp>
      <p:sp>
        <p:nvSpPr>
          <p:cNvPr id="10" name="Block 3 - small" hidden="1"/>
          <p:cNvSpPr txBox="1"/>
          <p:nvPr/>
        </p:nvSpPr>
        <p:spPr>
          <a:xfrm>
            <a:off x="6473143" y="2878096"/>
            <a:ext cx="2611289" cy="2636619"/>
          </a:xfrm>
          <a:prstGeom prst="rect">
            <a:avLst/>
          </a:prstGeom>
          <a:noFill/>
        </p:spPr>
        <p:txBody>
          <a:bodyPr wrap="square" lIns="0" tIns="0" rIns="0" bIns="0" rtlCol="0">
            <a:spAutoFit/>
          </a:bodyPr>
          <a:lstStyle/>
          <a:p>
            <a:pPr>
              <a:lnSpc>
                <a:spcPct val="120000"/>
              </a:lnSpc>
            </a:pPr>
            <a:r>
              <a:rPr lang="en-US" sz="1428" dirty="0">
                <a:solidFill>
                  <a:srgbClr val="525252"/>
                </a:solidFill>
              </a:rPr>
              <a:t>User acquisition puts the ability to promote and gain users in the hands of the developers. Many different strategies can be employed such as improving attribution, retargeting, or programmatic marketing. </a:t>
            </a:r>
            <a:r>
              <a:rPr lang="en-US" sz="1428" dirty="0" err="1">
                <a:solidFill>
                  <a:srgbClr val="525252"/>
                </a:solidFill>
              </a:rPr>
              <a:t>Kochava</a:t>
            </a:r>
            <a:r>
              <a:rPr lang="en-US" sz="1428" dirty="0">
                <a:solidFill>
                  <a:srgbClr val="525252"/>
                </a:solidFill>
              </a:rPr>
              <a:t>, </a:t>
            </a:r>
            <a:r>
              <a:rPr lang="en-US" sz="1428" dirty="0" err="1">
                <a:solidFill>
                  <a:srgbClr val="525252"/>
                </a:solidFill>
              </a:rPr>
              <a:t>Apsalar</a:t>
            </a:r>
            <a:r>
              <a:rPr lang="en-US" sz="1428" dirty="0">
                <a:solidFill>
                  <a:srgbClr val="525252"/>
                </a:solidFill>
              </a:rPr>
              <a:t>, Urban Airship, App Boy offer services to drive user acquisition.</a:t>
            </a:r>
          </a:p>
        </p:txBody>
      </p:sp>
      <p:sp>
        <p:nvSpPr>
          <p:cNvPr id="11" name="Block 4 - small" hidden="1"/>
          <p:cNvSpPr txBox="1"/>
          <p:nvPr/>
        </p:nvSpPr>
        <p:spPr>
          <a:xfrm>
            <a:off x="9426220" y="2878097"/>
            <a:ext cx="2611289" cy="3427605"/>
          </a:xfrm>
          <a:prstGeom prst="rect">
            <a:avLst/>
          </a:prstGeom>
          <a:noFill/>
        </p:spPr>
        <p:txBody>
          <a:bodyPr wrap="square" lIns="0" tIns="0" rIns="0" bIns="0" rtlCol="0">
            <a:spAutoFit/>
          </a:bodyPr>
          <a:lstStyle/>
          <a:p>
            <a:pPr>
              <a:lnSpc>
                <a:spcPct val="120000"/>
              </a:lnSpc>
            </a:pPr>
            <a:r>
              <a:rPr lang="en-US" sz="1428" dirty="0">
                <a:solidFill>
                  <a:srgbClr val="525252"/>
                </a:solidFill>
              </a:rPr>
              <a:t>Monetization of apps is a key aspect of a viable ecosystem. Monetization can be through direct payment using the Microsoft Store commerce capabilities for charging per download or for in app purchases. Additionally, advertising offers monetization opportunities and Microsoft Ads, </a:t>
            </a:r>
            <a:r>
              <a:rPr lang="en-US" sz="1428" dirty="0" err="1">
                <a:solidFill>
                  <a:srgbClr val="525252"/>
                </a:solidFill>
              </a:rPr>
              <a:t>Smaato</a:t>
            </a:r>
            <a:r>
              <a:rPr lang="en-US" sz="1428" dirty="0">
                <a:solidFill>
                  <a:srgbClr val="525252"/>
                </a:solidFill>
              </a:rPr>
              <a:t>, </a:t>
            </a:r>
            <a:r>
              <a:rPr lang="en-US" sz="1428" dirty="0" err="1">
                <a:solidFill>
                  <a:srgbClr val="525252"/>
                </a:solidFill>
              </a:rPr>
              <a:t>Inneractive</a:t>
            </a:r>
            <a:r>
              <a:rPr lang="en-US" sz="1428" dirty="0">
                <a:solidFill>
                  <a:srgbClr val="525252"/>
                </a:solidFill>
              </a:rPr>
              <a:t>, and </a:t>
            </a:r>
            <a:r>
              <a:rPr lang="en-US" sz="1428" dirty="0" err="1">
                <a:solidFill>
                  <a:srgbClr val="525252"/>
                </a:solidFill>
              </a:rPr>
              <a:t>AdDuplex</a:t>
            </a:r>
            <a:r>
              <a:rPr lang="en-US" sz="1428" dirty="0">
                <a:solidFill>
                  <a:srgbClr val="525252"/>
                </a:solidFill>
              </a:rPr>
              <a:t> offer solutions for Windows apps. </a:t>
            </a:r>
          </a:p>
        </p:txBody>
      </p:sp>
      <p:sp>
        <p:nvSpPr>
          <p:cNvPr id="35" name="development text"/>
          <p:cNvSpPr txBox="1"/>
          <p:nvPr/>
        </p:nvSpPr>
        <p:spPr>
          <a:xfrm>
            <a:off x="457200" y="1942799"/>
            <a:ext cx="2834512" cy="640416"/>
          </a:xfrm>
          <a:prstGeom prst="rect">
            <a:avLst/>
          </a:prstGeom>
          <a:noFill/>
        </p:spPr>
        <p:txBody>
          <a:bodyPr wrap="none" lIns="186521" tIns="149217" rIns="186521" bIns="149217" rtlCol="0">
            <a:noAutofit/>
          </a:bodyPr>
          <a:lstStyle/>
          <a:p>
            <a:pPr algn="ctr">
              <a:lnSpc>
                <a:spcPct val="90000"/>
              </a:lnSpc>
              <a:spcBef>
                <a:spcPts val="816"/>
              </a:spcBef>
            </a:pPr>
            <a:r>
              <a:rPr lang="en-US" sz="2448" dirty="0">
                <a:solidFill>
                  <a:srgbClr val="525252"/>
                </a:solidFill>
              </a:rPr>
              <a:t>Development</a:t>
            </a:r>
          </a:p>
        </p:txBody>
      </p:sp>
      <p:sp>
        <p:nvSpPr>
          <p:cNvPr id="37" name="analytics text"/>
          <p:cNvSpPr txBox="1"/>
          <p:nvPr/>
        </p:nvSpPr>
        <p:spPr>
          <a:xfrm>
            <a:off x="6248240" y="1942799"/>
            <a:ext cx="2834990" cy="640416"/>
          </a:xfrm>
          <a:prstGeom prst="rect">
            <a:avLst/>
          </a:prstGeom>
          <a:noFill/>
        </p:spPr>
        <p:txBody>
          <a:bodyPr wrap="none" lIns="186521" tIns="149217" rIns="186521" bIns="149217" rtlCol="0">
            <a:noAutofit/>
          </a:bodyPr>
          <a:lstStyle/>
          <a:p>
            <a:pPr algn="ctr">
              <a:lnSpc>
                <a:spcPct val="90000"/>
              </a:lnSpc>
              <a:spcBef>
                <a:spcPts val="816"/>
              </a:spcBef>
            </a:pPr>
            <a:r>
              <a:rPr lang="en-US" sz="2448" dirty="0">
                <a:solidFill>
                  <a:srgbClr val="525252"/>
                </a:solidFill>
              </a:rPr>
              <a:t>User acquisition</a:t>
            </a:r>
          </a:p>
        </p:txBody>
      </p:sp>
      <p:sp>
        <p:nvSpPr>
          <p:cNvPr id="38" name="engagement text"/>
          <p:cNvSpPr txBox="1"/>
          <p:nvPr/>
        </p:nvSpPr>
        <p:spPr>
          <a:xfrm>
            <a:off x="9143936" y="1942799"/>
            <a:ext cx="2835340" cy="640416"/>
          </a:xfrm>
          <a:prstGeom prst="rect">
            <a:avLst/>
          </a:prstGeom>
          <a:noFill/>
        </p:spPr>
        <p:txBody>
          <a:bodyPr wrap="none" lIns="186521" tIns="149217" rIns="186521" bIns="149217" rtlCol="0">
            <a:noAutofit/>
          </a:bodyPr>
          <a:lstStyle/>
          <a:p>
            <a:pPr algn="ctr">
              <a:lnSpc>
                <a:spcPct val="90000"/>
              </a:lnSpc>
              <a:spcBef>
                <a:spcPts val="816"/>
              </a:spcBef>
            </a:pPr>
            <a:r>
              <a:rPr lang="en-US" sz="2448" dirty="0">
                <a:solidFill>
                  <a:srgbClr val="525252"/>
                </a:solidFill>
              </a:rPr>
              <a:t>Monetization</a:t>
            </a:r>
          </a:p>
        </p:txBody>
      </p:sp>
      <p:sp>
        <p:nvSpPr>
          <p:cNvPr id="36" name="monetization text"/>
          <p:cNvSpPr txBox="1"/>
          <p:nvPr/>
        </p:nvSpPr>
        <p:spPr>
          <a:xfrm>
            <a:off x="3333750" y="1942799"/>
            <a:ext cx="2853785" cy="640416"/>
          </a:xfrm>
          <a:prstGeom prst="rect">
            <a:avLst/>
          </a:prstGeom>
          <a:noFill/>
        </p:spPr>
        <p:txBody>
          <a:bodyPr wrap="none" lIns="186521" tIns="149217" rIns="186521" bIns="149217" rtlCol="0">
            <a:noAutofit/>
          </a:bodyPr>
          <a:lstStyle/>
          <a:p>
            <a:pPr algn="ctr">
              <a:lnSpc>
                <a:spcPct val="90000"/>
              </a:lnSpc>
              <a:spcBef>
                <a:spcPts val="816"/>
              </a:spcBef>
            </a:pPr>
            <a:r>
              <a:rPr lang="en-US" sz="2448" dirty="0">
                <a:solidFill>
                  <a:srgbClr val="525252"/>
                </a:solidFill>
              </a:rPr>
              <a:t>Analysis</a:t>
            </a:r>
          </a:p>
        </p:txBody>
      </p:sp>
      <p:grpSp>
        <p:nvGrpSpPr>
          <p:cNvPr id="2" name="Group 1"/>
          <p:cNvGrpSpPr/>
          <p:nvPr/>
        </p:nvGrpSpPr>
        <p:grpSpPr>
          <a:xfrm>
            <a:off x="3432899" y="2819500"/>
            <a:ext cx="2655487" cy="1850077"/>
            <a:chOff x="3211752" y="3307150"/>
            <a:chExt cx="2655487" cy="1850077"/>
          </a:xfrm>
        </p:grpSpPr>
        <p:pic>
          <p:nvPicPr>
            <p:cNvPr id="19" name="adobe analytic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445" y="4006879"/>
              <a:ext cx="2580101" cy="653740"/>
            </a:xfrm>
            <a:prstGeom prst="rect">
              <a:avLst/>
            </a:prstGeom>
          </p:spPr>
        </p:pic>
        <p:pic>
          <p:nvPicPr>
            <p:cNvPr id="22" name="localytics"/>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521838" y="4719979"/>
              <a:ext cx="2035315" cy="437248"/>
            </a:xfrm>
            <a:prstGeom prst="rect">
              <a:avLst/>
            </a:prstGeom>
          </p:spPr>
        </p:pic>
        <p:sp>
          <p:nvSpPr>
            <p:cNvPr id="8" name="TextBox 7"/>
            <p:cNvSpPr txBox="1"/>
            <p:nvPr/>
          </p:nvSpPr>
          <p:spPr>
            <a:xfrm>
              <a:off x="3211752" y="3307150"/>
              <a:ext cx="2655487" cy="640368"/>
            </a:xfrm>
            <a:prstGeom prst="rect">
              <a:avLst/>
            </a:prstGeom>
            <a:noFill/>
          </p:spPr>
          <p:txBody>
            <a:bodyPr wrap="square" lIns="0" tIns="0" rIns="0" bIns="0" rtlCol="0">
              <a:spAutoFit/>
            </a:bodyPr>
            <a:lstStyle/>
            <a:p>
              <a:pPr algn="ctr">
                <a:lnSpc>
                  <a:spcPct val="90000"/>
                </a:lnSpc>
                <a:spcBef>
                  <a:spcPts val="816"/>
                </a:spcBef>
              </a:pPr>
              <a:r>
                <a:rPr lang="en-US" dirty="0">
                  <a:gradFill>
                    <a:gsLst>
                      <a:gs pos="16883">
                        <a:schemeClr val="accent2"/>
                      </a:gs>
                      <a:gs pos="46000">
                        <a:schemeClr val="accent2"/>
                      </a:gs>
                    </a:gsLst>
                    <a:lin ang="5400000" scaled="0"/>
                  </a:gradFill>
                  <a:latin typeface="Segoe UI Semibold" panose="020B0702040204020203" pitchFamily="34" charset="0"/>
                  <a:cs typeface="Segoe UI Semibold" panose="020B0702040204020203" pitchFamily="34" charset="0"/>
                </a:rPr>
                <a:t>Visual Studio</a:t>
              </a:r>
              <a:br>
                <a:rPr lang="en-US" sz="1768" dirty="0">
                  <a:gradFill>
                    <a:gsLst>
                      <a:gs pos="16883">
                        <a:schemeClr val="accent2"/>
                      </a:gs>
                      <a:gs pos="46000">
                        <a:schemeClr val="accent2"/>
                      </a:gs>
                    </a:gsLst>
                    <a:lin ang="5400000" scaled="0"/>
                  </a:gradFill>
                </a:rPr>
              </a:br>
              <a:r>
                <a:rPr lang="en-US" sz="1428" dirty="0">
                  <a:gradFill>
                    <a:gsLst>
                      <a:gs pos="16883">
                        <a:schemeClr val="accent2"/>
                      </a:gs>
                      <a:gs pos="46000">
                        <a:schemeClr val="accent2"/>
                      </a:gs>
                    </a:gsLst>
                    <a:lin ang="5400000" scaled="0"/>
                  </a:gradFill>
                </a:rPr>
                <a:t>Application Insights </a:t>
              </a:r>
              <a:br>
                <a:rPr lang="en-US" sz="1428" dirty="0">
                  <a:gradFill>
                    <a:gsLst>
                      <a:gs pos="16883">
                        <a:schemeClr val="accent2"/>
                      </a:gs>
                      <a:gs pos="46000">
                        <a:schemeClr val="accent2"/>
                      </a:gs>
                    </a:gsLst>
                    <a:lin ang="5400000" scaled="0"/>
                  </a:gradFill>
                </a:rPr>
              </a:br>
              <a:r>
                <a:rPr lang="en-US" sz="1428" dirty="0">
                  <a:gradFill>
                    <a:gsLst>
                      <a:gs pos="16883">
                        <a:schemeClr val="accent2"/>
                      </a:gs>
                      <a:gs pos="46000">
                        <a:schemeClr val="accent2"/>
                      </a:gs>
                    </a:gsLst>
                    <a:lin ang="5400000" scaled="0"/>
                  </a:gradFill>
                </a:rPr>
                <a:t>and Mobile Engagement</a:t>
              </a:r>
              <a:endParaRPr lang="en-US" sz="1768" dirty="0">
                <a:gradFill>
                  <a:gsLst>
                    <a:gs pos="16883">
                      <a:schemeClr val="accent2"/>
                    </a:gs>
                    <a:gs pos="46000">
                      <a:schemeClr val="accent2"/>
                    </a:gs>
                  </a:gsLst>
                  <a:lin ang="5400000" scaled="0"/>
                </a:gradFill>
              </a:endParaRPr>
            </a:p>
          </p:txBody>
        </p:sp>
      </p:grpSp>
      <p:grpSp>
        <p:nvGrpSpPr>
          <p:cNvPr id="6" name="Group 5"/>
          <p:cNvGrpSpPr/>
          <p:nvPr/>
        </p:nvGrpSpPr>
        <p:grpSpPr>
          <a:xfrm>
            <a:off x="6677551" y="2743300"/>
            <a:ext cx="1976368" cy="3092984"/>
            <a:chOff x="6642688" y="3231617"/>
            <a:chExt cx="1976368" cy="3092984"/>
          </a:xfrm>
        </p:grpSpPr>
        <p:pic>
          <p:nvPicPr>
            <p:cNvPr id="13" name="Picture 12"/>
            <p:cNvPicPr>
              <a:picLocks noChangeAspect="1"/>
            </p:cNvPicPr>
            <p:nvPr/>
          </p:nvPicPr>
          <p:blipFill rotWithShape="1">
            <a:blip r:embed="rId5"/>
            <a:srcRect t="23395" b="18640"/>
            <a:stretch/>
          </p:blipFill>
          <p:spPr>
            <a:xfrm>
              <a:off x="6659317" y="4118803"/>
              <a:ext cx="1943110" cy="700708"/>
            </a:xfrm>
            <a:prstGeom prst="rect">
              <a:avLst/>
            </a:prstGeom>
          </p:spPr>
        </p:pic>
        <p:pic>
          <p:nvPicPr>
            <p:cNvPr id="15" name="kochav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7923" y="5017430"/>
              <a:ext cx="1585899" cy="338086"/>
            </a:xfrm>
            <a:prstGeom prst="rect">
              <a:avLst/>
            </a:prstGeom>
          </p:spPr>
        </p:pic>
        <p:pic>
          <p:nvPicPr>
            <p:cNvPr id="17" name="urban airship"/>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6813" y="5553435"/>
              <a:ext cx="1368119" cy="771166"/>
            </a:xfrm>
            <a:prstGeom prst="rect">
              <a:avLst/>
            </a:prstGeom>
          </p:spPr>
        </p:pic>
        <p:pic>
          <p:nvPicPr>
            <p:cNvPr id="16" name="Picture 15"/>
            <p:cNvPicPr>
              <a:picLocks noChangeAspect="1"/>
            </p:cNvPicPr>
            <p:nvPr/>
          </p:nvPicPr>
          <p:blipFill>
            <a:blip r:embed="rId8"/>
            <a:stretch>
              <a:fillRect/>
            </a:stretch>
          </p:blipFill>
          <p:spPr>
            <a:xfrm>
              <a:off x="6642688" y="3231617"/>
              <a:ext cx="1976368" cy="689267"/>
            </a:xfrm>
            <a:prstGeom prst="rect">
              <a:avLst/>
            </a:prstGeom>
          </p:spPr>
        </p:pic>
      </p:grpSp>
      <p:grpSp>
        <p:nvGrpSpPr>
          <p:cNvPr id="28" name="Group 27"/>
          <p:cNvGrpSpPr/>
          <p:nvPr/>
        </p:nvGrpSpPr>
        <p:grpSpPr>
          <a:xfrm>
            <a:off x="9820060" y="2819500"/>
            <a:ext cx="1483092" cy="3588736"/>
            <a:chOff x="10045513" y="3002378"/>
            <a:chExt cx="1483092" cy="3588736"/>
          </a:xfrm>
        </p:grpSpPr>
        <p:grpSp>
          <p:nvGrpSpPr>
            <p:cNvPr id="14" name="Group 13"/>
            <p:cNvGrpSpPr/>
            <p:nvPr/>
          </p:nvGrpSpPr>
          <p:grpSpPr>
            <a:xfrm>
              <a:off x="10045513" y="3002378"/>
              <a:ext cx="1483092" cy="2695814"/>
              <a:chOff x="10045513" y="3401531"/>
              <a:chExt cx="1483092" cy="2695814"/>
            </a:xfrm>
          </p:grpSpPr>
          <p:pic>
            <p:nvPicPr>
              <p:cNvPr id="27" name="adduplex"/>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46197" y="5776913"/>
                <a:ext cx="1281724" cy="320432"/>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45513" y="3401531"/>
                <a:ext cx="1483092" cy="475295"/>
              </a:xfrm>
              <a:prstGeom prst="rect">
                <a:avLst/>
              </a:prstGeom>
            </p:spPr>
          </p:pic>
          <p:pic>
            <p:nvPicPr>
              <p:cNvPr id="39" name="smaat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68399" y="4121740"/>
                <a:ext cx="1437320" cy="318973"/>
              </a:xfrm>
              <a:prstGeom prst="rect">
                <a:avLst/>
              </a:prstGeom>
            </p:spPr>
          </p:pic>
          <p:pic>
            <p:nvPicPr>
              <p:cNvPr id="40" name="inneractive"/>
              <p:cNvPicPr>
                <a:picLocks noChangeAspect="1"/>
              </p:cNvPicPr>
              <p:nvPr/>
            </p:nvPicPr>
            <p:blipFill rotWithShape="1">
              <a:blip r:embed="rId12">
                <a:extLst>
                  <a:ext uri="{28A0092B-C50C-407E-A947-70E740481C1C}">
                    <a14:useLocalDpi xmlns:a14="http://schemas.microsoft.com/office/drawing/2010/main" val="0"/>
                  </a:ext>
                </a:extLst>
              </a:blip>
              <a:srcRect/>
              <a:stretch/>
            </p:blipFill>
            <p:spPr>
              <a:xfrm>
                <a:off x="10092103" y="4685627"/>
                <a:ext cx="1389913" cy="846372"/>
              </a:xfrm>
              <a:prstGeom prst="rect">
                <a:avLst/>
              </a:prstGeom>
            </p:spPr>
          </p:pic>
        </p:grpSp>
        <p:pic>
          <p:nvPicPr>
            <p:cNvPr id="18" name="Picture 17"/>
            <p:cNvPicPr>
              <a:picLocks noChangeAspect="1"/>
            </p:cNvPicPr>
            <p:nvPr/>
          </p:nvPicPr>
          <p:blipFill>
            <a:blip r:embed="rId13"/>
            <a:stretch>
              <a:fillRect/>
            </a:stretch>
          </p:blipFill>
          <p:spPr>
            <a:xfrm>
              <a:off x="10111099" y="5783263"/>
              <a:ext cx="1346418" cy="807851"/>
            </a:xfrm>
            <a:prstGeom prst="rect">
              <a:avLst/>
            </a:prstGeom>
          </p:spPr>
        </p:pic>
      </p:grpSp>
      <p:grpSp>
        <p:nvGrpSpPr>
          <p:cNvPr id="3" name="Group 2"/>
          <p:cNvGrpSpPr/>
          <p:nvPr/>
        </p:nvGrpSpPr>
        <p:grpSpPr>
          <a:xfrm>
            <a:off x="1045643" y="2819500"/>
            <a:ext cx="1657626" cy="3000639"/>
            <a:chOff x="865900" y="3019474"/>
            <a:chExt cx="1657626" cy="3000639"/>
          </a:xfrm>
        </p:grpSpPr>
        <p:pic>
          <p:nvPicPr>
            <p:cNvPr id="20" name="crittercism"/>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5900" y="4775146"/>
              <a:ext cx="1498013" cy="312810"/>
            </a:xfrm>
            <a:prstGeom prst="rect">
              <a:avLst/>
            </a:prstGeom>
          </p:spPr>
        </p:pic>
        <p:pic>
          <p:nvPicPr>
            <p:cNvPr id="21" name="hockeyapp"/>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5787" y="4292717"/>
              <a:ext cx="1198239" cy="173349"/>
            </a:xfrm>
            <a:prstGeom prst="rect">
              <a:avLst/>
            </a:prstGeom>
          </p:spPr>
        </p:pic>
        <p:pic>
          <p:nvPicPr>
            <p:cNvPr id="29" name="cocos2d"/>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28590" y="3602579"/>
              <a:ext cx="972633" cy="262611"/>
            </a:xfrm>
            <a:prstGeom prst="rect">
              <a:avLst/>
            </a:prstGeom>
          </p:spPr>
        </p:pic>
        <p:pic>
          <p:nvPicPr>
            <p:cNvPr id="30" name="marmalade"/>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9970" y="5313437"/>
              <a:ext cx="706678" cy="706676"/>
            </a:xfrm>
            <a:prstGeom prst="rect">
              <a:avLst/>
            </a:prstGeom>
          </p:spPr>
        </p:pic>
        <p:pic>
          <p:nvPicPr>
            <p:cNvPr id="33" name="unity"/>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62983" y="3019474"/>
              <a:ext cx="914881" cy="285710"/>
            </a:xfrm>
            <a:prstGeom prst="rect">
              <a:avLst/>
            </a:prstGeom>
          </p:spPr>
        </p:pic>
        <p:pic>
          <p:nvPicPr>
            <p:cNvPr id="23" name="Picture 22"/>
            <p:cNvPicPr>
              <a:picLocks noChangeAspect="1"/>
            </p:cNvPicPr>
            <p:nvPr/>
          </p:nvPicPr>
          <p:blipFill>
            <a:blip r:embed="rId19"/>
            <a:stretch>
              <a:fillRect/>
            </a:stretch>
          </p:blipFill>
          <p:spPr>
            <a:xfrm>
              <a:off x="1678920" y="5290548"/>
              <a:ext cx="844606" cy="702142"/>
            </a:xfrm>
            <a:prstGeom prst="rect">
              <a:avLst/>
            </a:prstGeom>
          </p:spPr>
        </p:pic>
      </p:grpSp>
      <p:sp>
        <p:nvSpPr>
          <p:cNvPr id="26" name="Rectangle 25"/>
          <p:cNvSpPr/>
          <p:nvPr/>
        </p:nvSpPr>
        <p:spPr bwMode="auto">
          <a:xfrm>
            <a:off x="457200" y="2491433"/>
            <a:ext cx="2834640" cy="45719"/>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44" name="Rectangle 43"/>
          <p:cNvSpPr/>
          <p:nvPr/>
        </p:nvSpPr>
        <p:spPr bwMode="auto">
          <a:xfrm>
            <a:off x="3352895" y="2491433"/>
            <a:ext cx="2834640" cy="45719"/>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45" name="Rectangle 44"/>
          <p:cNvSpPr/>
          <p:nvPr/>
        </p:nvSpPr>
        <p:spPr bwMode="auto">
          <a:xfrm>
            <a:off x="6248590" y="2491433"/>
            <a:ext cx="2834640" cy="45719"/>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46" name="Rectangle 45"/>
          <p:cNvSpPr/>
          <p:nvPr/>
        </p:nvSpPr>
        <p:spPr bwMode="auto">
          <a:xfrm>
            <a:off x="9144285" y="2491433"/>
            <a:ext cx="2834640" cy="45719"/>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578836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SEMI-ALL"/>
          <p:cNvGrpSpPr/>
          <p:nvPr/>
        </p:nvGrpSpPr>
        <p:grpSpPr>
          <a:xfrm>
            <a:off x="214444" y="1800072"/>
            <a:ext cx="12145531" cy="3476265"/>
            <a:chOff x="106326" y="1323703"/>
            <a:chExt cx="8931348" cy="2556309"/>
          </a:xfrm>
        </p:grpSpPr>
        <p:grpSp>
          <p:nvGrpSpPr>
            <p:cNvPr id="73" name="SEMI"/>
            <p:cNvGrpSpPr/>
            <p:nvPr/>
          </p:nvGrpSpPr>
          <p:grpSpPr>
            <a:xfrm>
              <a:off x="106326" y="1323703"/>
              <a:ext cx="8931348" cy="2556309"/>
              <a:chOff x="106326" y="1323703"/>
              <a:chExt cx="8931348" cy="2556309"/>
            </a:xfrm>
          </p:grpSpPr>
          <p:grpSp>
            <p:nvGrpSpPr>
              <p:cNvPr id="78" name="Semi"/>
              <p:cNvGrpSpPr>
                <a:grpSpLocks noChangeAspect="1"/>
              </p:cNvGrpSpPr>
              <p:nvPr/>
            </p:nvGrpSpPr>
            <p:grpSpPr bwMode="auto">
              <a:xfrm flipH="1">
                <a:off x="106326" y="2962115"/>
                <a:ext cx="8931348" cy="917897"/>
                <a:chOff x="-259" y="1294"/>
                <a:chExt cx="6276" cy="645"/>
              </a:xfrm>
              <a:solidFill>
                <a:srgbClr val="525252"/>
              </a:solidFill>
            </p:grpSpPr>
            <p:sp>
              <p:nvSpPr>
                <p:cNvPr id="80" name="Freeform 48"/>
                <p:cNvSpPr>
                  <a:spLocks noEditPoints="1"/>
                </p:cNvSpPr>
                <p:nvPr/>
              </p:nvSpPr>
              <p:spPr bwMode="auto">
                <a:xfrm>
                  <a:off x="-143" y="1791"/>
                  <a:ext cx="149" cy="148"/>
                </a:xfrm>
                <a:custGeom>
                  <a:avLst/>
                  <a:gdLst>
                    <a:gd name="T0" fmla="*/ 60 w 63"/>
                    <a:gd name="T1" fmla="*/ 19 h 62"/>
                    <a:gd name="T2" fmla="*/ 54 w 63"/>
                    <a:gd name="T3" fmla="*/ 9 h 62"/>
                    <a:gd name="T4" fmla="*/ 44 w 63"/>
                    <a:gd name="T5" fmla="*/ 2 h 62"/>
                    <a:gd name="T6" fmla="*/ 31 w 63"/>
                    <a:gd name="T7" fmla="*/ 0 h 62"/>
                    <a:gd name="T8" fmla="*/ 19 w 63"/>
                    <a:gd name="T9" fmla="*/ 2 h 62"/>
                    <a:gd name="T10" fmla="*/ 9 w 63"/>
                    <a:gd name="T11" fmla="*/ 9 h 62"/>
                    <a:gd name="T12" fmla="*/ 3 w 63"/>
                    <a:gd name="T13" fmla="*/ 19 h 62"/>
                    <a:gd name="T14" fmla="*/ 0 w 63"/>
                    <a:gd name="T15" fmla="*/ 31 h 62"/>
                    <a:gd name="T16" fmla="*/ 3 w 63"/>
                    <a:gd name="T17" fmla="*/ 44 h 62"/>
                    <a:gd name="T18" fmla="*/ 9 w 63"/>
                    <a:gd name="T19" fmla="*/ 53 h 62"/>
                    <a:gd name="T20" fmla="*/ 19 w 63"/>
                    <a:gd name="T21" fmla="*/ 60 h 62"/>
                    <a:gd name="T22" fmla="*/ 31 w 63"/>
                    <a:gd name="T23" fmla="*/ 62 h 62"/>
                    <a:gd name="T24" fmla="*/ 44 w 63"/>
                    <a:gd name="T25" fmla="*/ 60 h 62"/>
                    <a:gd name="T26" fmla="*/ 54 w 63"/>
                    <a:gd name="T27" fmla="*/ 53 h 62"/>
                    <a:gd name="T28" fmla="*/ 60 w 63"/>
                    <a:gd name="T29" fmla="*/ 44 h 62"/>
                    <a:gd name="T30" fmla="*/ 63 w 63"/>
                    <a:gd name="T31" fmla="*/ 31 h 62"/>
                    <a:gd name="T32" fmla="*/ 60 w 63"/>
                    <a:gd name="T33" fmla="*/ 19 h 62"/>
                    <a:gd name="T34" fmla="*/ 43 w 63"/>
                    <a:gd name="T35" fmla="*/ 36 h 62"/>
                    <a:gd name="T36" fmla="*/ 40 w 63"/>
                    <a:gd name="T37" fmla="*/ 40 h 62"/>
                    <a:gd name="T38" fmla="*/ 36 w 63"/>
                    <a:gd name="T39" fmla="*/ 43 h 62"/>
                    <a:gd name="T40" fmla="*/ 32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2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60" y="19"/>
                      </a:moveTo>
                      <a:cubicBezTo>
                        <a:pt x="59" y="15"/>
                        <a:pt x="57" y="12"/>
                        <a:pt x="54" y="9"/>
                      </a:cubicBez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7" y="51"/>
                        <a:pt x="59" y="47"/>
                        <a:pt x="60" y="44"/>
                      </a:cubicBezTo>
                      <a:cubicBezTo>
                        <a:pt x="62" y="40"/>
                        <a:pt x="63" y="36"/>
                        <a:pt x="63" y="31"/>
                      </a:cubicBezTo>
                      <a:cubicBezTo>
                        <a:pt x="63" y="27"/>
                        <a:pt x="62" y="23"/>
                        <a:pt x="60" y="19"/>
                      </a:cubicBezTo>
                      <a:close/>
                      <a:moveTo>
                        <a:pt x="43" y="36"/>
                      </a:moveTo>
                      <a:cubicBezTo>
                        <a:pt x="42" y="38"/>
                        <a:pt x="41" y="39"/>
                        <a:pt x="40" y="40"/>
                      </a:cubicBezTo>
                      <a:cubicBezTo>
                        <a:pt x="39" y="41"/>
                        <a:pt x="38" y="42"/>
                        <a:pt x="36" y="43"/>
                      </a:cubicBezTo>
                      <a:cubicBezTo>
                        <a:pt x="35" y="43"/>
                        <a:pt x="33" y="43"/>
                        <a:pt x="32" y="43"/>
                      </a:cubicBezTo>
                      <a:cubicBezTo>
                        <a:pt x="30" y="43"/>
                        <a:pt x="28" y="43"/>
                        <a:pt x="27" y="43"/>
                      </a:cubicBezTo>
                      <a:cubicBezTo>
                        <a:pt x="25" y="42"/>
                        <a:pt x="24" y="41"/>
                        <a:pt x="23" y="40"/>
                      </a:cubicBezTo>
                      <a:cubicBezTo>
                        <a:pt x="22" y="39"/>
                        <a:pt x="21" y="38"/>
                        <a:pt x="20" y="36"/>
                      </a:cubicBezTo>
                      <a:cubicBezTo>
                        <a:pt x="20" y="35"/>
                        <a:pt x="19" y="33"/>
                        <a:pt x="19" y="31"/>
                      </a:cubicBezTo>
                      <a:cubicBezTo>
                        <a:pt x="19" y="30"/>
                        <a:pt x="20" y="28"/>
                        <a:pt x="20" y="26"/>
                      </a:cubicBezTo>
                      <a:cubicBezTo>
                        <a:pt x="21" y="25"/>
                        <a:pt x="22" y="24"/>
                        <a:pt x="23" y="22"/>
                      </a:cubicBezTo>
                      <a:cubicBezTo>
                        <a:pt x="24" y="21"/>
                        <a:pt x="25" y="20"/>
                        <a:pt x="27" y="20"/>
                      </a:cubicBezTo>
                      <a:cubicBezTo>
                        <a:pt x="28" y="19"/>
                        <a:pt x="30" y="19"/>
                        <a:pt x="32"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1" name="Freeform 49"/>
                <p:cNvSpPr>
                  <a:spLocks noEditPoints="1"/>
                </p:cNvSpPr>
                <p:nvPr/>
              </p:nvSpPr>
              <p:spPr bwMode="auto">
                <a:xfrm>
                  <a:off x="5754"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2" name="Freeform 50"/>
                <p:cNvSpPr>
                  <a:spLocks noEditPoints="1"/>
                </p:cNvSpPr>
                <p:nvPr/>
              </p:nvSpPr>
              <p:spPr bwMode="auto">
                <a:xfrm>
                  <a:off x="5456"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3" name="Freeform 51"/>
                <p:cNvSpPr>
                  <a:spLocks noEditPoints="1"/>
                </p:cNvSpPr>
                <p:nvPr/>
              </p:nvSpPr>
              <p:spPr bwMode="auto">
                <a:xfrm>
                  <a:off x="3723"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4" name="Freeform 52"/>
                <p:cNvSpPr>
                  <a:spLocks noEditPoints="1"/>
                </p:cNvSpPr>
                <p:nvPr/>
              </p:nvSpPr>
              <p:spPr bwMode="auto">
                <a:xfrm>
                  <a:off x="3389"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5" name="Freeform 53"/>
                <p:cNvSpPr>
                  <a:spLocks noEditPoints="1"/>
                </p:cNvSpPr>
                <p:nvPr/>
              </p:nvSpPr>
              <p:spPr bwMode="auto">
                <a:xfrm>
                  <a:off x="1900" y="1791"/>
                  <a:ext cx="149" cy="148"/>
                </a:xfrm>
                <a:custGeom>
                  <a:avLst/>
                  <a:gdLst>
                    <a:gd name="T0" fmla="*/ 54 w 63"/>
                    <a:gd name="T1" fmla="*/ 9 h 62"/>
                    <a:gd name="T2" fmla="*/ 44 w 63"/>
                    <a:gd name="T3" fmla="*/ 2 h 62"/>
                    <a:gd name="T4" fmla="*/ 31 w 63"/>
                    <a:gd name="T5" fmla="*/ 0 h 62"/>
                    <a:gd name="T6" fmla="*/ 19 w 63"/>
                    <a:gd name="T7" fmla="*/ 2 h 62"/>
                    <a:gd name="T8" fmla="*/ 9 w 63"/>
                    <a:gd name="T9" fmla="*/ 9 h 62"/>
                    <a:gd name="T10" fmla="*/ 3 w 63"/>
                    <a:gd name="T11" fmla="*/ 19 h 62"/>
                    <a:gd name="T12" fmla="*/ 0 w 63"/>
                    <a:gd name="T13" fmla="*/ 31 h 62"/>
                    <a:gd name="T14" fmla="*/ 3 w 63"/>
                    <a:gd name="T15" fmla="*/ 44 h 62"/>
                    <a:gd name="T16" fmla="*/ 9 w 63"/>
                    <a:gd name="T17" fmla="*/ 53 h 62"/>
                    <a:gd name="T18" fmla="*/ 19 w 63"/>
                    <a:gd name="T19" fmla="*/ 60 h 62"/>
                    <a:gd name="T20" fmla="*/ 31 w 63"/>
                    <a:gd name="T21" fmla="*/ 62 h 62"/>
                    <a:gd name="T22" fmla="*/ 44 w 63"/>
                    <a:gd name="T23" fmla="*/ 60 h 62"/>
                    <a:gd name="T24" fmla="*/ 54 w 63"/>
                    <a:gd name="T25" fmla="*/ 53 h 62"/>
                    <a:gd name="T26" fmla="*/ 60 w 63"/>
                    <a:gd name="T27" fmla="*/ 44 h 62"/>
                    <a:gd name="T28" fmla="*/ 63 w 63"/>
                    <a:gd name="T29" fmla="*/ 31 h 62"/>
                    <a:gd name="T30" fmla="*/ 60 w 63"/>
                    <a:gd name="T31" fmla="*/ 19 h 62"/>
                    <a:gd name="T32" fmla="*/ 54 w 63"/>
                    <a:gd name="T33" fmla="*/ 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54" y="9"/>
                      </a:move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ubicBezTo>
                        <a:pt x="59" y="15"/>
                        <a:pt x="56" y="12"/>
                        <a:pt x="54" y="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6" name="Freeform 54"/>
                <p:cNvSpPr>
                  <a:spLocks noEditPoints="1"/>
                </p:cNvSpPr>
                <p:nvPr/>
              </p:nvSpPr>
              <p:spPr bwMode="auto">
                <a:xfrm>
                  <a:off x="542" y="1791"/>
                  <a:ext cx="147" cy="148"/>
                </a:xfrm>
                <a:custGeom>
                  <a:avLst/>
                  <a:gdLst>
                    <a:gd name="T0" fmla="*/ 53 w 62"/>
                    <a:gd name="T1" fmla="*/ 9 h 62"/>
                    <a:gd name="T2" fmla="*/ 43 w 62"/>
                    <a:gd name="T3" fmla="*/ 2 h 62"/>
                    <a:gd name="T4" fmla="*/ 31 w 62"/>
                    <a:gd name="T5" fmla="*/ 0 h 62"/>
                    <a:gd name="T6" fmla="*/ 19 w 62"/>
                    <a:gd name="T7" fmla="*/ 2 h 62"/>
                    <a:gd name="T8" fmla="*/ 9 w 62"/>
                    <a:gd name="T9" fmla="*/ 9 h 62"/>
                    <a:gd name="T10" fmla="*/ 2 w 62"/>
                    <a:gd name="T11" fmla="*/ 19 h 62"/>
                    <a:gd name="T12" fmla="*/ 0 w 62"/>
                    <a:gd name="T13" fmla="*/ 31 h 62"/>
                    <a:gd name="T14" fmla="*/ 2 w 62"/>
                    <a:gd name="T15" fmla="*/ 44 h 62"/>
                    <a:gd name="T16" fmla="*/ 9 w 62"/>
                    <a:gd name="T17" fmla="*/ 53 h 62"/>
                    <a:gd name="T18" fmla="*/ 19 w 62"/>
                    <a:gd name="T19" fmla="*/ 60 h 62"/>
                    <a:gd name="T20" fmla="*/ 31 w 62"/>
                    <a:gd name="T21" fmla="*/ 62 h 62"/>
                    <a:gd name="T22" fmla="*/ 43 w 62"/>
                    <a:gd name="T23" fmla="*/ 60 h 62"/>
                    <a:gd name="T24" fmla="*/ 53 w 62"/>
                    <a:gd name="T25" fmla="*/ 53 h 62"/>
                    <a:gd name="T26" fmla="*/ 60 w 62"/>
                    <a:gd name="T27" fmla="*/ 44 h 62"/>
                    <a:gd name="T28" fmla="*/ 62 w 62"/>
                    <a:gd name="T29" fmla="*/ 31 h 62"/>
                    <a:gd name="T30" fmla="*/ 60 w 62"/>
                    <a:gd name="T31" fmla="*/ 19 h 62"/>
                    <a:gd name="T32" fmla="*/ 53 w 62"/>
                    <a:gd name="T33" fmla="*/ 9 h 62"/>
                    <a:gd name="T34" fmla="*/ 43 w 62"/>
                    <a:gd name="T35" fmla="*/ 36 h 62"/>
                    <a:gd name="T36" fmla="*/ 40 w 62"/>
                    <a:gd name="T37" fmla="*/ 40 h 62"/>
                    <a:gd name="T38" fmla="*/ 36 w 62"/>
                    <a:gd name="T39" fmla="*/ 43 h 62"/>
                    <a:gd name="T40" fmla="*/ 31 w 62"/>
                    <a:gd name="T41" fmla="*/ 43 h 62"/>
                    <a:gd name="T42" fmla="*/ 26 w 62"/>
                    <a:gd name="T43" fmla="*/ 43 h 62"/>
                    <a:gd name="T44" fmla="*/ 22 w 62"/>
                    <a:gd name="T45" fmla="*/ 40 h 62"/>
                    <a:gd name="T46" fmla="*/ 20 w 62"/>
                    <a:gd name="T47" fmla="*/ 36 h 62"/>
                    <a:gd name="T48" fmla="*/ 19 w 62"/>
                    <a:gd name="T49" fmla="*/ 31 h 62"/>
                    <a:gd name="T50" fmla="*/ 20 w 62"/>
                    <a:gd name="T51" fmla="*/ 26 h 62"/>
                    <a:gd name="T52" fmla="*/ 22 w 62"/>
                    <a:gd name="T53" fmla="*/ 22 h 62"/>
                    <a:gd name="T54" fmla="*/ 26 w 62"/>
                    <a:gd name="T55" fmla="*/ 20 h 62"/>
                    <a:gd name="T56" fmla="*/ 31 w 62"/>
                    <a:gd name="T57" fmla="*/ 19 h 62"/>
                    <a:gd name="T58" fmla="*/ 36 w 62"/>
                    <a:gd name="T59" fmla="*/ 20 h 62"/>
                    <a:gd name="T60" fmla="*/ 40 w 62"/>
                    <a:gd name="T61" fmla="*/ 22 h 62"/>
                    <a:gd name="T62" fmla="*/ 43 w 62"/>
                    <a:gd name="T63" fmla="*/ 26 h 62"/>
                    <a:gd name="T64" fmla="*/ 43 w 62"/>
                    <a:gd name="T65" fmla="*/ 31 h 62"/>
                    <a:gd name="T66" fmla="*/ 43 w 62"/>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 h="62">
                      <a:moveTo>
                        <a:pt x="53" y="9"/>
                      </a:moveTo>
                      <a:cubicBezTo>
                        <a:pt x="50" y="6"/>
                        <a:pt x="47" y="4"/>
                        <a:pt x="43" y="2"/>
                      </a:cubicBezTo>
                      <a:cubicBezTo>
                        <a:pt x="39" y="1"/>
                        <a:pt x="35" y="0"/>
                        <a:pt x="31" y="0"/>
                      </a:cubicBezTo>
                      <a:cubicBezTo>
                        <a:pt x="27" y="0"/>
                        <a:pt x="23" y="1"/>
                        <a:pt x="19" y="2"/>
                      </a:cubicBezTo>
                      <a:cubicBezTo>
                        <a:pt x="15" y="4"/>
                        <a:pt x="12" y="6"/>
                        <a:pt x="9" y="9"/>
                      </a:cubicBezTo>
                      <a:cubicBezTo>
                        <a:pt x="6" y="12"/>
                        <a:pt x="4" y="15"/>
                        <a:pt x="2" y="19"/>
                      </a:cubicBezTo>
                      <a:cubicBezTo>
                        <a:pt x="1" y="23"/>
                        <a:pt x="0" y="27"/>
                        <a:pt x="0" y="31"/>
                      </a:cubicBezTo>
                      <a:cubicBezTo>
                        <a:pt x="0" y="36"/>
                        <a:pt x="1" y="40"/>
                        <a:pt x="2" y="44"/>
                      </a:cubicBezTo>
                      <a:cubicBezTo>
                        <a:pt x="4" y="47"/>
                        <a:pt x="6" y="51"/>
                        <a:pt x="9" y="53"/>
                      </a:cubicBezTo>
                      <a:cubicBezTo>
                        <a:pt x="12" y="56"/>
                        <a:pt x="15" y="58"/>
                        <a:pt x="19" y="60"/>
                      </a:cubicBezTo>
                      <a:cubicBezTo>
                        <a:pt x="23" y="62"/>
                        <a:pt x="27" y="62"/>
                        <a:pt x="31" y="62"/>
                      </a:cubicBezTo>
                      <a:cubicBezTo>
                        <a:pt x="35" y="62"/>
                        <a:pt x="39" y="62"/>
                        <a:pt x="43" y="60"/>
                      </a:cubicBezTo>
                      <a:cubicBezTo>
                        <a:pt x="47" y="58"/>
                        <a:pt x="50" y="56"/>
                        <a:pt x="53" y="53"/>
                      </a:cubicBezTo>
                      <a:cubicBezTo>
                        <a:pt x="56" y="51"/>
                        <a:pt x="58" y="47"/>
                        <a:pt x="60" y="44"/>
                      </a:cubicBezTo>
                      <a:cubicBezTo>
                        <a:pt x="62" y="40"/>
                        <a:pt x="62" y="36"/>
                        <a:pt x="62" y="31"/>
                      </a:cubicBezTo>
                      <a:cubicBezTo>
                        <a:pt x="62" y="27"/>
                        <a:pt x="62" y="23"/>
                        <a:pt x="60" y="19"/>
                      </a:cubicBezTo>
                      <a:cubicBezTo>
                        <a:pt x="58" y="15"/>
                        <a:pt x="56" y="12"/>
                        <a:pt x="53" y="9"/>
                      </a:cubicBezTo>
                      <a:close/>
                      <a:moveTo>
                        <a:pt x="43" y="36"/>
                      </a:moveTo>
                      <a:cubicBezTo>
                        <a:pt x="42" y="38"/>
                        <a:pt x="41" y="39"/>
                        <a:pt x="40" y="40"/>
                      </a:cubicBezTo>
                      <a:cubicBezTo>
                        <a:pt x="39" y="41"/>
                        <a:pt x="37" y="42"/>
                        <a:pt x="36" y="43"/>
                      </a:cubicBezTo>
                      <a:cubicBezTo>
                        <a:pt x="34" y="43"/>
                        <a:pt x="33" y="43"/>
                        <a:pt x="31" y="43"/>
                      </a:cubicBezTo>
                      <a:cubicBezTo>
                        <a:pt x="29" y="43"/>
                        <a:pt x="28" y="43"/>
                        <a:pt x="26" y="43"/>
                      </a:cubicBezTo>
                      <a:cubicBezTo>
                        <a:pt x="25" y="42"/>
                        <a:pt x="24" y="41"/>
                        <a:pt x="22" y="40"/>
                      </a:cubicBezTo>
                      <a:cubicBezTo>
                        <a:pt x="21" y="39"/>
                        <a:pt x="20" y="38"/>
                        <a:pt x="20" y="36"/>
                      </a:cubicBezTo>
                      <a:cubicBezTo>
                        <a:pt x="19" y="35"/>
                        <a:pt x="19" y="33"/>
                        <a:pt x="19" y="31"/>
                      </a:cubicBezTo>
                      <a:cubicBezTo>
                        <a:pt x="19" y="30"/>
                        <a:pt x="19" y="28"/>
                        <a:pt x="20" y="26"/>
                      </a:cubicBezTo>
                      <a:cubicBezTo>
                        <a:pt x="20" y="25"/>
                        <a:pt x="21" y="24"/>
                        <a:pt x="22" y="22"/>
                      </a:cubicBezTo>
                      <a:cubicBezTo>
                        <a:pt x="24" y="21"/>
                        <a:pt x="25" y="20"/>
                        <a:pt x="26" y="20"/>
                      </a:cubicBezTo>
                      <a:cubicBezTo>
                        <a:pt x="28" y="19"/>
                        <a:pt x="29" y="19"/>
                        <a:pt x="31" y="19"/>
                      </a:cubicBezTo>
                      <a:cubicBezTo>
                        <a:pt x="33" y="19"/>
                        <a:pt x="34" y="19"/>
                        <a:pt x="36" y="20"/>
                      </a:cubicBezTo>
                      <a:cubicBezTo>
                        <a:pt x="37" y="20"/>
                        <a:pt x="39" y="21"/>
                        <a:pt x="40" y="22"/>
                      </a:cubicBezTo>
                      <a:cubicBezTo>
                        <a:pt x="41" y="24"/>
                        <a:pt x="42" y="25"/>
                        <a:pt x="43" y="26"/>
                      </a:cubicBezTo>
                      <a:cubicBezTo>
                        <a:pt x="43" y="28"/>
                        <a:pt x="43" y="30"/>
                        <a:pt x="43" y="31"/>
                      </a:cubicBezTo>
                      <a:cubicBezTo>
                        <a:pt x="43" y="33"/>
                        <a:pt x="43"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7" name="Freeform 55"/>
                <p:cNvSpPr>
                  <a:spLocks noEditPoints="1"/>
                </p:cNvSpPr>
                <p:nvPr/>
              </p:nvSpPr>
              <p:spPr bwMode="auto">
                <a:xfrm>
                  <a:off x="240" y="1791"/>
                  <a:ext cx="149" cy="148"/>
                </a:xfrm>
                <a:custGeom>
                  <a:avLst/>
                  <a:gdLst>
                    <a:gd name="T0" fmla="*/ 60 w 63"/>
                    <a:gd name="T1" fmla="*/ 19 h 62"/>
                    <a:gd name="T2" fmla="*/ 54 w 63"/>
                    <a:gd name="T3" fmla="*/ 9 h 62"/>
                    <a:gd name="T4" fmla="*/ 44 w 63"/>
                    <a:gd name="T5" fmla="*/ 2 h 62"/>
                    <a:gd name="T6" fmla="*/ 31 w 63"/>
                    <a:gd name="T7" fmla="*/ 0 h 62"/>
                    <a:gd name="T8" fmla="*/ 19 w 63"/>
                    <a:gd name="T9" fmla="*/ 2 h 62"/>
                    <a:gd name="T10" fmla="*/ 9 w 63"/>
                    <a:gd name="T11" fmla="*/ 9 h 62"/>
                    <a:gd name="T12" fmla="*/ 3 w 63"/>
                    <a:gd name="T13" fmla="*/ 19 h 62"/>
                    <a:gd name="T14" fmla="*/ 0 w 63"/>
                    <a:gd name="T15" fmla="*/ 31 h 62"/>
                    <a:gd name="T16" fmla="*/ 3 w 63"/>
                    <a:gd name="T17" fmla="*/ 44 h 62"/>
                    <a:gd name="T18" fmla="*/ 9 w 63"/>
                    <a:gd name="T19" fmla="*/ 53 h 62"/>
                    <a:gd name="T20" fmla="*/ 19 w 63"/>
                    <a:gd name="T21" fmla="*/ 60 h 62"/>
                    <a:gd name="T22" fmla="*/ 31 w 63"/>
                    <a:gd name="T23" fmla="*/ 62 h 62"/>
                    <a:gd name="T24" fmla="*/ 44 w 63"/>
                    <a:gd name="T25" fmla="*/ 60 h 62"/>
                    <a:gd name="T26" fmla="*/ 54 w 63"/>
                    <a:gd name="T27" fmla="*/ 53 h 62"/>
                    <a:gd name="T28" fmla="*/ 60 w 63"/>
                    <a:gd name="T29" fmla="*/ 44 h 62"/>
                    <a:gd name="T30" fmla="*/ 63 w 63"/>
                    <a:gd name="T31" fmla="*/ 31 h 62"/>
                    <a:gd name="T32" fmla="*/ 60 w 63"/>
                    <a:gd name="T33" fmla="*/ 19 h 62"/>
                    <a:gd name="T34" fmla="*/ 43 w 63"/>
                    <a:gd name="T35" fmla="*/ 36 h 62"/>
                    <a:gd name="T36" fmla="*/ 40 w 63"/>
                    <a:gd name="T37" fmla="*/ 40 h 62"/>
                    <a:gd name="T38" fmla="*/ 36 w 63"/>
                    <a:gd name="T39" fmla="*/ 43 h 62"/>
                    <a:gd name="T40" fmla="*/ 31 w 63"/>
                    <a:gd name="T41" fmla="*/ 43 h 62"/>
                    <a:gd name="T42" fmla="*/ 27 w 63"/>
                    <a:gd name="T43" fmla="*/ 43 h 62"/>
                    <a:gd name="T44" fmla="*/ 23 w 63"/>
                    <a:gd name="T45" fmla="*/ 40 h 62"/>
                    <a:gd name="T46" fmla="*/ 20 w 63"/>
                    <a:gd name="T47" fmla="*/ 36 h 62"/>
                    <a:gd name="T48" fmla="*/ 19 w 63"/>
                    <a:gd name="T49" fmla="*/ 31 h 62"/>
                    <a:gd name="T50" fmla="*/ 20 w 63"/>
                    <a:gd name="T51" fmla="*/ 26 h 62"/>
                    <a:gd name="T52" fmla="*/ 23 w 63"/>
                    <a:gd name="T53" fmla="*/ 22 h 62"/>
                    <a:gd name="T54" fmla="*/ 27 w 63"/>
                    <a:gd name="T55" fmla="*/ 20 h 62"/>
                    <a:gd name="T56" fmla="*/ 31 w 63"/>
                    <a:gd name="T57" fmla="*/ 19 h 62"/>
                    <a:gd name="T58" fmla="*/ 36 w 63"/>
                    <a:gd name="T59" fmla="*/ 20 h 62"/>
                    <a:gd name="T60" fmla="*/ 40 w 63"/>
                    <a:gd name="T61" fmla="*/ 22 h 62"/>
                    <a:gd name="T62" fmla="*/ 43 w 63"/>
                    <a:gd name="T63" fmla="*/ 26 h 62"/>
                    <a:gd name="T64" fmla="*/ 44 w 63"/>
                    <a:gd name="T65" fmla="*/ 31 h 62"/>
                    <a:gd name="T66" fmla="*/ 43 w 63"/>
                    <a:gd name="T67"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2">
                      <a:moveTo>
                        <a:pt x="60" y="19"/>
                      </a:moveTo>
                      <a:cubicBezTo>
                        <a:pt x="59" y="15"/>
                        <a:pt x="56" y="12"/>
                        <a:pt x="54" y="9"/>
                      </a:cubicBezTo>
                      <a:cubicBezTo>
                        <a:pt x="51" y="6"/>
                        <a:pt x="47" y="4"/>
                        <a:pt x="44" y="2"/>
                      </a:cubicBezTo>
                      <a:cubicBezTo>
                        <a:pt x="40" y="1"/>
                        <a:pt x="36" y="0"/>
                        <a:pt x="31" y="0"/>
                      </a:cubicBezTo>
                      <a:cubicBezTo>
                        <a:pt x="27" y="0"/>
                        <a:pt x="23" y="1"/>
                        <a:pt x="19" y="2"/>
                      </a:cubicBezTo>
                      <a:cubicBezTo>
                        <a:pt x="16" y="4"/>
                        <a:pt x="12" y="6"/>
                        <a:pt x="9" y="9"/>
                      </a:cubicBezTo>
                      <a:cubicBezTo>
                        <a:pt x="7" y="12"/>
                        <a:pt x="4" y="15"/>
                        <a:pt x="3" y="19"/>
                      </a:cubicBezTo>
                      <a:cubicBezTo>
                        <a:pt x="1" y="23"/>
                        <a:pt x="0" y="27"/>
                        <a:pt x="0" y="31"/>
                      </a:cubicBezTo>
                      <a:cubicBezTo>
                        <a:pt x="0" y="36"/>
                        <a:pt x="1" y="40"/>
                        <a:pt x="3" y="44"/>
                      </a:cubicBezTo>
                      <a:cubicBezTo>
                        <a:pt x="4" y="47"/>
                        <a:pt x="7" y="51"/>
                        <a:pt x="9" y="53"/>
                      </a:cubicBezTo>
                      <a:cubicBezTo>
                        <a:pt x="12" y="56"/>
                        <a:pt x="16" y="58"/>
                        <a:pt x="19" y="60"/>
                      </a:cubicBezTo>
                      <a:cubicBezTo>
                        <a:pt x="23" y="62"/>
                        <a:pt x="27" y="62"/>
                        <a:pt x="31" y="62"/>
                      </a:cubicBezTo>
                      <a:cubicBezTo>
                        <a:pt x="36" y="62"/>
                        <a:pt x="40" y="62"/>
                        <a:pt x="44" y="60"/>
                      </a:cubicBezTo>
                      <a:cubicBezTo>
                        <a:pt x="47" y="58"/>
                        <a:pt x="51" y="56"/>
                        <a:pt x="54" y="53"/>
                      </a:cubicBezTo>
                      <a:cubicBezTo>
                        <a:pt x="56" y="51"/>
                        <a:pt x="59" y="47"/>
                        <a:pt x="60" y="44"/>
                      </a:cubicBezTo>
                      <a:cubicBezTo>
                        <a:pt x="62" y="40"/>
                        <a:pt x="63" y="36"/>
                        <a:pt x="63" y="31"/>
                      </a:cubicBezTo>
                      <a:cubicBezTo>
                        <a:pt x="63" y="27"/>
                        <a:pt x="62" y="23"/>
                        <a:pt x="60" y="19"/>
                      </a:cubicBezTo>
                      <a:close/>
                      <a:moveTo>
                        <a:pt x="43" y="36"/>
                      </a:moveTo>
                      <a:cubicBezTo>
                        <a:pt x="42" y="38"/>
                        <a:pt x="41" y="39"/>
                        <a:pt x="40" y="40"/>
                      </a:cubicBezTo>
                      <a:cubicBezTo>
                        <a:pt x="39" y="41"/>
                        <a:pt x="38" y="42"/>
                        <a:pt x="36" y="43"/>
                      </a:cubicBezTo>
                      <a:cubicBezTo>
                        <a:pt x="35" y="43"/>
                        <a:pt x="33" y="43"/>
                        <a:pt x="31" y="43"/>
                      </a:cubicBezTo>
                      <a:cubicBezTo>
                        <a:pt x="30" y="43"/>
                        <a:pt x="28" y="43"/>
                        <a:pt x="27" y="43"/>
                      </a:cubicBezTo>
                      <a:cubicBezTo>
                        <a:pt x="25" y="42"/>
                        <a:pt x="24" y="41"/>
                        <a:pt x="23" y="40"/>
                      </a:cubicBezTo>
                      <a:cubicBezTo>
                        <a:pt x="22" y="39"/>
                        <a:pt x="21" y="38"/>
                        <a:pt x="20" y="36"/>
                      </a:cubicBezTo>
                      <a:cubicBezTo>
                        <a:pt x="19" y="35"/>
                        <a:pt x="19" y="33"/>
                        <a:pt x="19" y="31"/>
                      </a:cubicBezTo>
                      <a:cubicBezTo>
                        <a:pt x="19" y="30"/>
                        <a:pt x="19" y="28"/>
                        <a:pt x="20" y="26"/>
                      </a:cubicBezTo>
                      <a:cubicBezTo>
                        <a:pt x="21" y="25"/>
                        <a:pt x="22" y="24"/>
                        <a:pt x="23" y="22"/>
                      </a:cubicBezTo>
                      <a:cubicBezTo>
                        <a:pt x="24" y="21"/>
                        <a:pt x="25" y="20"/>
                        <a:pt x="27" y="20"/>
                      </a:cubicBezTo>
                      <a:cubicBezTo>
                        <a:pt x="28" y="19"/>
                        <a:pt x="30" y="19"/>
                        <a:pt x="31" y="19"/>
                      </a:cubicBezTo>
                      <a:cubicBezTo>
                        <a:pt x="33" y="19"/>
                        <a:pt x="35" y="19"/>
                        <a:pt x="36" y="20"/>
                      </a:cubicBezTo>
                      <a:cubicBezTo>
                        <a:pt x="38" y="20"/>
                        <a:pt x="39" y="21"/>
                        <a:pt x="40" y="22"/>
                      </a:cubicBezTo>
                      <a:cubicBezTo>
                        <a:pt x="41" y="24"/>
                        <a:pt x="42" y="25"/>
                        <a:pt x="43" y="26"/>
                      </a:cubicBezTo>
                      <a:cubicBezTo>
                        <a:pt x="44" y="28"/>
                        <a:pt x="44" y="30"/>
                        <a:pt x="44" y="31"/>
                      </a:cubicBezTo>
                      <a:cubicBezTo>
                        <a:pt x="44" y="33"/>
                        <a:pt x="44" y="35"/>
                        <a:pt x="4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8" name="Freeform 56"/>
                <p:cNvSpPr>
                  <a:spLocks noEditPoints="1"/>
                </p:cNvSpPr>
                <p:nvPr/>
              </p:nvSpPr>
              <p:spPr bwMode="auto">
                <a:xfrm>
                  <a:off x="-259" y="1294"/>
                  <a:ext cx="1057" cy="571"/>
                </a:xfrm>
                <a:custGeom>
                  <a:avLst/>
                  <a:gdLst>
                    <a:gd name="T0" fmla="*/ 441 w 447"/>
                    <a:gd name="T1" fmla="*/ 215 h 239"/>
                    <a:gd name="T2" fmla="*/ 434 w 447"/>
                    <a:gd name="T3" fmla="*/ 208 h 239"/>
                    <a:gd name="T4" fmla="*/ 427 w 447"/>
                    <a:gd name="T5" fmla="*/ 179 h 239"/>
                    <a:gd name="T6" fmla="*/ 402 w 447"/>
                    <a:gd name="T7" fmla="*/ 177 h 239"/>
                    <a:gd name="T8" fmla="*/ 331 w 447"/>
                    <a:gd name="T9" fmla="*/ 177 h 239"/>
                    <a:gd name="T10" fmla="*/ 307 w 447"/>
                    <a:gd name="T11" fmla="*/ 179 h 239"/>
                    <a:gd name="T12" fmla="*/ 280 w 447"/>
                    <a:gd name="T13" fmla="*/ 179 h 239"/>
                    <a:gd name="T14" fmla="*/ 208 w 447"/>
                    <a:gd name="T15" fmla="*/ 175 h 239"/>
                    <a:gd name="T16" fmla="*/ 208 w 447"/>
                    <a:gd name="T17" fmla="*/ 127 h 239"/>
                    <a:gd name="T18" fmla="*/ 208 w 447"/>
                    <a:gd name="T19" fmla="*/ 88 h 239"/>
                    <a:gd name="T20" fmla="*/ 208 w 447"/>
                    <a:gd name="T21" fmla="*/ 24 h 239"/>
                    <a:gd name="T22" fmla="*/ 160 w 447"/>
                    <a:gd name="T23" fmla="*/ 19 h 239"/>
                    <a:gd name="T24" fmla="*/ 150 w 447"/>
                    <a:gd name="T25" fmla="*/ 59 h 239"/>
                    <a:gd name="T26" fmla="*/ 124 w 447"/>
                    <a:gd name="T27" fmla="*/ 66 h 239"/>
                    <a:gd name="T28" fmla="*/ 71 w 447"/>
                    <a:gd name="T29" fmla="*/ 66 h 239"/>
                    <a:gd name="T30" fmla="*/ 17 w 447"/>
                    <a:gd name="T31" fmla="*/ 126 h 239"/>
                    <a:gd name="T32" fmla="*/ 13 w 447"/>
                    <a:gd name="T33" fmla="*/ 133 h 239"/>
                    <a:gd name="T34" fmla="*/ 12 w 447"/>
                    <a:gd name="T35" fmla="*/ 142 h 239"/>
                    <a:gd name="T36" fmla="*/ 6 w 447"/>
                    <a:gd name="T37" fmla="*/ 215 h 239"/>
                    <a:gd name="T38" fmla="*/ 0 w 447"/>
                    <a:gd name="T39" fmla="*/ 221 h 239"/>
                    <a:gd name="T40" fmla="*/ 1 w 447"/>
                    <a:gd name="T41" fmla="*/ 237 h 239"/>
                    <a:gd name="T42" fmla="*/ 31 w 447"/>
                    <a:gd name="T43" fmla="*/ 239 h 239"/>
                    <a:gd name="T44" fmla="*/ 31 w 447"/>
                    <a:gd name="T45" fmla="*/ 234 h 239"/>
                    <a:gd name="T46" fmla="*/ 46 w 447"/>
                    <a:gd name="T47" fmla="*/ 200 h 239"/>
                    <a:gd name="T48" fmla="*/ 80 w 447"/>
                    <a:gd name="T49" fmla="*/ 186 h 239"/>
                    <a:gd name="T50" fmla="*/ 115 w 447"/>
                    <a:gd name="T51" fmla="*/ 200 h 239"/>
                    <a:gd name="T52" fmla="*/ 130 w 447"/>
                    <a:gd name="T53" fmla="*/ 234 h 239"/>
                    <a:gd name="T54" fmla="*/ 130 w 447"/>
                    <a:gd name="T55" fmla="*/ 239 h 239"/>
                    <a:gd name="T56" fmla="*/ 192 w 447"/>
                    <a:gd name="T57" fmla="*/ 235 h 239"/>
                    <a:gd name="T58" fmla="*/ 286 w 447"/>
                    <a:gd name="T59" fmla="*/ 212 h 239"/>
                    <a:gd name="T60" fmla="*/ 291 w 447"/>
                    <a:gd name="T61" fmla="*/ 225 h 239"/>
                    <a:gd name="T62" fmla="*/ 292 w 447"/>
                    <a:gd name="T63" fmla="*/ 230 h 239"/>
                    <a:gd name="T64" fmla="*/ 292 w 447"/>
                    <a:gd name="T65" fmla="*/ 235 h 239"/>
                    <a:gd name="T66" fmla="*/ 292 w 447"/>
                    <a:gd name="T67" fmla="*/ 235 h 239"/>
                    <a:gd name="T68" fmla="*/ 299 w 447"/>
                    <a:gd name="T69" fmla="*/ 239 h 239"/>
                    <a:gd name="T70" fmla="*/ 317 w 447"/>
                    <a:gd name="T71" fmla="*/ 239 h 239"/>
                    <a:gd name="T72" fmla="*/ 317 w 447"/>
                    <a:gd name="T73" fmla="*/ 234 h 239"/>
                    <a:gd name="T74" fmla="*/ 323 w 447"/>
                    <a:gd name="T75" fmla="*/ 212 h 239"/>
                    <a:gd name="T76" fmla="*/ 367 w 447"/>
                    <a:gd name="T77" fmla="*/ 186 h 239"/>
                    <a:gd name="T78" fmla="*/ 416 w 447"/>
                    <a:gd name="T79" fmla="*/ 239 h 239"/>
                    <a:gd name="T80" fmla="*/ 446 w 447"/>
                    <a:gd name="T81" fmla="*/ 237 h 239"/>
                    <a:gd name="T82" fmla="*/ 447 w 447"/>
                    <a:gd name="T83" fmla="*/ 221 h 239"/>
                    <a:gd name="T84" fmla="*/ 150 w 447"/>
                    <a:gd name="T85" fmla="*/ 133 h 239"/>
                    <a:gd name="T86" fmla="*/ 35 w 447"/>
                    <a:gd name="T87" fmla="*/ 140 h 239"/>
                    <a:gd name="T88" fmla="*/ 31 w 447"/>
                    <a:gd name="T89" fmla="*/ 135 h 239"/>
                    <a:gd name="T90" fmla="*/ 34 w 447"/>
                    <a:gd name="T91" fmla="*/ 128 h 239"/>
                    <a:gd name="T92" fmla="*/ 43 w 447"/>
                    <a:gd name="T93" fmla="*/ 116 h 239"/>
                    <a:gd name="T94" fmla="*/ 72 w 447"/>
                    <a:gd name="T95" fmla="*/ 80 h 239"/>
                    <a:gd name="T96" fmla="*/ 143 w 447"/>
                    <a:gd name="T97" fmla="*/ 77 h 239"/>
                    <a:gd name="T98" fmla="*/ 150 w 447"/>
                    <a:gd name="T99" fmla="*/ 1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7" h="239">
                      <a:moveTo>
                        <a:pt x="446" y="217"/>
                      </a:moveTo>
                      <a:cubicBezTo>
                        <a:pt x="444" y="215"/>
                        <a:pt x="443" y="215"/>
                        <a:pt x="441" y="215"/>
                      </a:cubicBezTo>
                      <a:cubicBezTo>
                        <a:pt x="441" y="215"/>
                        <a:pt x="441" y="215"/>
                        <a:pt x="441" y="215"/>
                      </a:cubicBezTo>
                      <a:cubicBezTo>
                        <a:pt x="437" y="215"/>
                        <a:pt x="434" y="212"/>
                        <a:pt x="434" y="208"/>
                      </a:cubicBezTo>
                      <a:cubicBezTo>
                        <a:pt x="434" y="186"/>
                        <a:pt x="434" y="186"/>
                        <a:pt x="434" y="186"/>
                      </a:cubicBezTo>
                      <a:cubicBezTo>
                        <a:pt x="434" y="182"/>
                        <a:pt x="431" y="179"/>
                        <a:pt x="427" y="179"/>
                      </a:cubicBezTo>
                      <a:cubicBezTo>
                        <a:pt x="407" y="179"/>
                        <a:pt x="407" y="179"/>
                        <a:pt x="407" y="179"/>
                      </a:cubicBezTo>
                      <a:cubicBezTo>
                        <a:pt x="405" y="179"/>
                        <a:pt x="403" y="178"/>
                        <a:pt x="402" y="177"/>
                      </a:cubicBezTo>
                      <a:cubicBezTo>
                        <a:pt x="393" y="168"/>
                        <a:pt x="380" y="162"/>
                        <a:pt x="366" y="162"/>
                      </a:cubicBezTo>
                      <a:cubicBezTo>
                        <a:pt x="352" y="162"/>
                        <a:pt x="340" y="168"/>
                        <a:pt x="331" y="177"/>
                      </a:cubicBezTo>
                      <a:cubicBezTo>
                        <a:pt x="329" y="178"/>
                        <a:pt x="328" y="179"/>
                        <a:pt x="326" y="179"/>
                      </a:cubicBezTo>
                      <a:cubicBezTo>
                        <a:pt x="307" y="179"/>
                        <a:pt x="307" y="179"/>
                        <a:pt x="307" y="179"/>
                      </a:cubicBezTo>
                      <a:cubicBezTo>
                        <a:pt x="307" y="179"/>
                        <a:pt x="307" y="179"/>
                        <a:pt x="307" y="179"/>
                      </a:cubicBezTo>
                      <a:cubicBezTo>
                        <a:pt x="280" y="179"/>
                        <a:pt x="280" y="179"/>
                        <a:pt x="280" y="179"/>
                      </a:cubicBezTo>
                      <a:cubicBezTo>
                        <a:pt x="271" y="169"/>
                        <a:pt x="257" y="162"/>
                        <a:pt x="242" y="162"/>
                      </a:cubicBezTo>
                      <a:cubicBezTo>
                        <a:pt x="229" y="162"/>
                        <a:pt x="217" y="167"/>
                        <a:pt x="208" y="175"/>
                      </a:cubicBezTo>
                      <a:cubicBezTo>
                        <a:pt x="208" y="174"/>
                        <a:pt x="208" y="173"/>
                        <a:pt x="208" y="173"/>
                      </a:cubicBezTo>
                      <a:cubicBezTo>
                        <a:pt x="208" y="127"/>
                        <a:pt x="208" y="127"/>
                        <a:pt x="208" y="127"/>
                      </a:cubicBezTo>
                      <a:cubicBezTo>
                        <a:pt x="208" y="115"/>
                        <a:pt x="208" y="115"/>
                        <a:pt x="208" y="115"/>
                      </a:cubicBezTo>
                      <a:cubicBezTo>
                        <a:pt x="208" y="88"/>
                        <a:pt x="208" y="88"/>
                        <a:pt x="208" y="88"/>
                      </a:cubicBezTo>
                      <a:cubicBezTo>
                        <a:pt x="208" y="87"/>
                        <a:pt x="208" y="86"/>
                        <a:pt x="208" y="84"/>
                      </a:cubicBezTo>
                      <a:cubicBezTo>
                        <a:pt x="208" y="24"/>
                        <a:pt x="208" y="24"/>
                        <a:pt x="208" y="24"/>
                      </a:cubicBezTo>
                      <a:cubicBezTo>
                        <a:pt x="208" y="10"/>
                        <a:pt x="197" y="0"/>
                        <a:pt x="187" y="5"/>
                      </a:cubicBezTo>
                      <a:cubicBezTo>
                        <a:pt x="160" y="19"/>
                        <a:pt x="160" y="19"/>
                        <a:pt x="160" y="19"/>
                      </a:cubicBezTo>
                      <a:cubicBezTo>
                        <a:pt x="154" y="22"/>
                        <a:pt x="150" y="29"/>
                        <a:pt x="150" y="38"/>
                      </a:cubicBezTo>
                      <a:cubicBezTo>
                        <a:pt x="150" y="59"/>
                        <a:pt x="150" y="59"/>
                        <a:pt x="150" y="59"/>
                      </a:cubicBezTo>
                      <a:cubicBezTo>
                        <a:pt x="150" y="63"/>
                        <a:pt x="147" y="66"/>
                        <a:pt x="143" y="66"/>
                      </a:cubicBezTo>
                      <a:cubicBezTo>
                        <a:pt x="124" y="66"/>
                        <a:pt x="124" y="66"/>
                        <a:pt x="124" y="66"/>
                      </a:cubicBezTo>
                      <a:cubicBezTo>
                        <a:pt x="87" y="66"/>
                        <a:pt x="87" y="66"/>
                        <a:pt x="87" y="66"/>
                      </a:cubicBezTo>
                      <a:cubicBezTo>
                        <a:pt x="71" y="66"/>
                        <a:pt x="71" y="66"/>
                        <a:pt x="71" y="66"/>
                      </a:cubicBezTo>
                      <a:cubicBezTo>
                        <a:pt x="69" y="66"/>
                        <a:pt x="67" y="66"/>
                        <a:pt x="66" y="68"/>
                      </a:cubicBezTo>
                      <a:cubicBezTo>
                        <a:pt x="17" y="126"/>
                        <a:pt x="17" y="126"/>
                        <a:pt x="17" y="126"/>
                      </a:cubicBezTo>
                      <a:cubicBezTo>
                        <a:pt x="16" y="127"/>
                        <a:pt x="15" y="129"/>
                        <a:pt x="14" y="130"/>
                      </a:cubicBezTo>
                      <a:cubicBezTo>
                        <a:pt x="14" y="131"/>
                        <a:pt x="13" y="132"/>
                        <a:pt x="13" y="133"/>
                      </a:cubicBezTo>
                      <a:cubicBezTo>
                        <a:pt x="13" y="135"/>
                        <a:pt x="12" y="136"/>
                        <a:pt x="12" y="137"/>
                      </a:cubicBezTo>
                      <a:cubicBezTo>
                        <a:pt x="12" y="139"/>
                        <a:pt x="12" y="140"/>
                        <a:pt x="12" y="142"/>
                      </a:cubicBezTo>
                      <a:cubicBezTo>
                        <a:pt x="12" y="208"/>
                        <a:pt x="12" y="208"/>
                        <a:pt x="12" y="208"/>
                      </a:cubicBezTo>
                      <a:cubicBezTo>
                        <a:pt x="12" y="212"/>
                        <a:pt x="9" y="215"/>
                        <a:pt x="6" y="215"/>
                      </a:cubicBezTo>
                      <a:cubicBezTo>
                        <a:pt x="4" y="215"/>
                        <a:pt x="3" y="215"/>
                        <a:pt x="1" y="217"/>
                      </a:cubicBezTo>
                      <a:cubicBezTo>
                        <a:pt x="0" y="218"/>
                        <a:pt x="0" y="219"/>
                        <a:pt x="0" y="221"/>
                      </a:cubicBezTo>
                      <a:cubicBezTo>
                        <a:pt x="0" y="233"/>
                        <a:pt x="0" y="233"/>
                        <a:pt x="0" y="233"/>
                      </a:cubicBezTo>
                      <a:cubicBezTo>
                        <a:pt x="0" y="235"/>
                        <a:pt x="0" y="236"/>
                        <a:pt x="1" y="237"/>
                      </a:cubicBezTo>
                      <a:cubicBezTo>
                        <a:pt x="3" y="239"/>
                        <a:pt x="4" y="239"/>
                        <a:pt x="6" y="239"/>
                      </a:cubicBezTo>
                      <a:cubicBezTo>
                        <a:pt x="31" y="239"/>
                        <a:pt x="31" y="239"/>
                        <a:pt x="31" y="239"/>
                      </a:cubicBezTo>
                      <a:cubicBezTo>
                        <a:pt x="31" y="238"/>
                        <a:pt x="31" y="238"/>
                        <a:pt x="31" y="237"/>
                      </a:cubicBezTo>
                      <a:cubicBezTo>
                        <a:pt x="31" y="236"/>
                        <a:pt x="31" y="235"/>
                        <a:pt x="31" y="234"/>
                      </a:cubicBezTo>
                      <a:cubicBezTo>
                        <a:pt x="31" y="228"/>
                        <a:pt x="32" y="221"/>
                        <a:pt x="35" y="215"/>
                      </a:cubicBezTo>
                      <a:cubicBezTo>
                        <a:pt x="38" y="209"/>
                        <a:pt x="41" y="204"/>
                        <a:pt x="46" y="200"/>
                      </a:cubicBezTo>
                      <a:cubicBezTo>
                        <a:pt x="51" y="195"/>
                        <a:pt x="56" y="192"/>
                        <a:pt x="62" y="189"/>
                      </a:cubicBezTo>
                      <a:cubicBezTo>
                        <a:pt x="68" y="187"/>
                        <a:pt x="74" y="186"/>
                        <a:pt x="80" y="186"/>
                      </a:cubicBezTo>
                      <a:cubicBezTo>
                        <a:pt x="87" y="186"/>
                        <a:pt x="93" y="187"/>
                        <a:pt x="99" y="189"/>
                      </a:cubicBezTo>
                      <a:cubicBezTo>
                        <a:pt x="105" y="192"/>
                        <a:pt x="111" y="195"/>
                        <a:pt x="115" y="200"/>
                      </a:cubicBezTo>
                      <a:cubicBezTo>
                        <a:pt x="120" y="204"/>
                        <a:pt x="124" y="209"/>
                        <a:pt x="126" y="215"/>
                      </a:cubicBezTo>
                      <a:cubicBezTo>
                        <a:pt x="129" y="221"/>
                        <a:pt x="130" y="228"/>
                        <a:pt x="130" y="234"/>
                      </a:cubicBezTo>
                      <a:cubicBezTo>
                        <a:pt x="130" y="235"/>
                        <a:pt x="130" y="236"/>
                        <a:pt x="130" y="237"/>
                      </a:cubicBezTo>
                      <a:cubicBezTo>
                        <a:pt x="130" y="238"/>
                        <a:pt x="130" y="238"/>
                        <a:pt x="130" y="239"/>
                      </a:cubicBezTo>
                      <a:cubicBezTo>
                        <a:pt x="192" y="239"/>
                        <a:pt x="192" y="239"/>
                        <a:pt x="192" y="239"/>
                      </a:cubicBezTo>
                      <a:cubicBezTo>
                        <a:pt x="192" y="238"/>
                        <a:pt x="192" y="237"/>
                        <a:pt x="192" y="235"/>
                      </a:cubicBezTo>
                      <a:cubicBezTo>
                        <a:pt x="192" y="208"/>
                        <a:pt x="214" y="185"/>
                        <a:pt x="242" y="185"/>
                      </a:cubicBezTo>
                      <a:cubicBezTo>
                        <a:pt x="261" y="185"/>
                        <a:pt x="278" y="196"/>
                        <a:pt x="286" y="212"/>
                      </a:cubicBezTo>
                      <a:cubicBezTo>
                        <a:pt x="287" y="212"/>
                        <a:pt x="287" y="212"/>
                        <a:pt x="287" y="212"/>
                      </a:cubicBezTo>
                      <a:cubicBezTo>
                        <a:pt x="289" y="216"/>
                        <a:pt x="290" y="220"/>
                        <a:pt x="291" y="225"/>
                      </a:cubicBezTo>
                      <a:cubicBezTo>
                        <a:pt x="291" y="225"/>
                        <a:pt x="291" y="226"/>
                        <a:pt x="291" y="226"/>
                      </a:cubicBezTo>
                      <a:cubicBezTo>
                        <a:pt x="292" y="227"/>
                        <a:pt x="292" y="228"/>
                        <a:pt x="292" y="230"/>
                      </a:cubicBezTo>
                      <a:cubicBezTo>
                        <a:pt x="292" y="231"/>
                        <a:pt x="292" y="232"/>
                        <a:pt x="292" y="233"/>
                      </a:cubicBezTo>
                      <a:cubicBezTo>
                        <a:pt x="292" y="234"/>
                        <a:pt x="292" y="234"/>
                        <a:pt x="292" y="235"/>
                      </a:cubicBezTo>
                      <a:cubicBezTo>
                        <a:pt x="292" y="235"/>
                        <a:pt x="292" y="235"/>
                        <a:pt x="292" y="235"/>
                      </a:cubicBezTo>
                      <a:cubicBezTo>
                        <a:pt x="292" y="235"/>
                        <a:pt x="292" y="235"/>
                        <a:pt x="292" y="235"/>
                      </a:cubicBezTo>
                      <a:cubicBezTo>
                        <a:pt x="292" y="237"/>
                        <a:pt x="292" y="238"/>
                        <a:pt x="292" y="239"/>
                      </a:cubicBezTo>
                      <a:cubicBezTo>
                        <a:pt x="299" y="239"/>
                        <a:pt x="299" y="239"/>
                        <a:pt x="299" y="239"/>
                      </a:cubicBezTo>
                      <a:cubicBezTo>
                        <a:pt x="300" y="239"/>
                        <a:pt x="300" y="239"/>
                        <a:pt x="300" y="239"/>
                      </a:cubicBezTo>
                      <a:cubicBezTo>
                        <a:pt x="317" y="239"/>
                        <a:pt x="317" y="239"/>
                        <a:pt x="317" y="239"/>
                      </a:cubicBezTo>
                      <a:cubicBezTo>
                        <a:pt x="317" y="238"/>
                        <a:pt x="317" y="237"/>
                        <a:pt x="317" y="237"/>
                      </a:cubicBezTo>
                      <a:cubicBezTo>
                        <a:pt x="317" y="236"/>
                        <a:pt x="317" y="235"/>
                        <a:pt x="317" y="234"/>
                      </a:cubicBezTo>
                      <a:cubicBezTo>
                        <a:pt x="317" y="227"/>
                        <a:pt x="318" y="221"/>
                        <a:pt x="321" y="215"/>
                      </a:cubicBezTo>
                      <a:cubicBezTo>
                        <a:pt x="321" y="214"/>
                        <a:pt x="322" y="213"/>
                        <a:pt x="323" y="212"/>
                      </a:cubicBezTo>
                      <a:cubicBezTo>
                        <a:pt x="323" y="212"/>
                        <a:pt x="323" y="212"/>
                        <a:pt x="323" y="212"/>
                      </a:cubicBezTo>
                      <a:cubicBezTo>
                        <a:pt x="331" y="196"/>
                        <a:pt x="348" y="186"/>
                        <a:pt x="367" y="186"/>
                      </a:cubicBezTo>
                      <a:cubicBezTo>
                        <a:pt x="394" y="186"/>
                        <a:pt x="417" y="208"/>
                        <a:pt x="417" y="236"/>
                      </a:cubicBezTo>
                      <a:cubicBezTo>
                        <a:pt x="417" y="237"/>
                        <a:pt x="417" y="238"/>
                        <a:pt x="416" y="239"/>
                      </a:cubicBezTo>
                      <a:cubicBezTo>
                        <a:pt x="441" y="239"/>
                        <a:pt x="441" y="239"/>
                        <a:pt x="441" y="239"/>
                      </a:cubicBezTo>
                      <a:cubicBezTo>
                        <a:pt x="443" y="239"/>
                        <a:pt x="444" y="239"/>
                        <a:pt x="446" y="237"/>
                      </a:cubicBezTo>
                      <a:cubicBezTo>
                        <a:pt x="447" y="236"/>
                        <a:pt x="447" y="235"/>
                        <a:pt x="447" y="233"/>
                      </a:cubicBezTo>
                      <a:cubicBezTo>
                        <a:pt x="447" y="221"/>
                        <a:pt x="447" y="221"/>
                        <a:pt x="447" y="221"/>
                      </a:cubicBezTo>
                      <a:cubicBezTo>
                        <a:pt x="447" y="219"/>
                        <a:pt x="447" y="218"/>
                        <a:pt x="446" y="217"/>
                      </a:cubicBezTo>
                      <a:close/>
                      <a:moveTo>
                        <a:pt x="150" y="133"/>
                      </a:moveTo>
                      <a:cubicBezTo>
                        <a:pt x="150" y="137"/>
                        <a:pt x="147" y="140"/>
                        <a:pt x="143" y="140"/>
                      </a:cubicBezTo>
                      <a:cubicBezTo>
                        <a:pt x="35" y="140"/>
                        <a:pt x="35" y="140"/>
                        <a:pt x="35" y="140"/>
                      </a:cubicBezTo>
                      <a:cubicBezTo>
                        <a:pt x="34" y="140"/>
                        <a:pt x="33" y="139"/>
                        <a:pt x="32" y="138"/>
                      </a:cubicBezTo>
                      <a:cubicBezTo>
                        <a:pt x="31" y="137"/>
                        <a:pt x="31" y="136"/>
                        <a:pt x="31" y="135"/>
                      </a:cubicBezTo>
                      <a:cubicBezTo>
                        <a:pt x="31" y="133"/>
                        <a:pt x="31" y="132"/>
                        <a:pt x="32" y="131"/>
                      </a:cubicBezTo>
                      <a:cubicBezTo>
                        <a:pt x="32" y="130"/>
                        <a:pt x="33" y="130"/>
                        <a:pt x="34" y="128"/>
                      </a:cubicBezTo>
                      <a:cubicBezTo>
                        <a:pt x="35" y="127"/>
                        <a:pt x="37" y="125"/>
                        <a:pt x="38" y="123"/>
                      </a:cubicBezTo>
                      <a:cubicBezTo>
                        <a:pt x="40" y="121"/>
                        <a:pt x="42" y="119"/>
                        <a:pt x="43" y="116"/>
                      </a:cubicBezTo>
                      <a:cubicBezTo>
                        <a:pt x="45" y="114"/>
                        <a:pt x="47" y="111"/>
                        <a:pt x="49" y="109"/>
                      </a:cubicBezTo>
                      <a:cubicBezTo>
                        <a:pt x="53" y="104"/>
                        <a:pt x="66" y="88"/>
                        <a:pt x="72" y="80"/>
                      </a:cubicBezTo>
                      <a:cubicBezTo>
                        <a:pt x="74" y="78"/>
                        <a:pt x="76" y="77"/>
                        <a:pt x="78" y="77"/>
                      </a:cubicBezTo>
                      <a:cubicBezTo>
                        <a:pt x="143" y="77"/>
                        <a:pt x="143" y="77"/>
                        <a:pt x="143" y="77"/>
                      </a:cubicBezTo>
                      <a:cubicBezTo>
                        <a:pt x="147" y="77"/>
                        <a:pt x="150" y="80"/>
                        <a:pt x="150" y="84"/>
                      </a:cubicBezTo>
                      <a:lnTo>
                        <a:pt x="15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89" name="Freeform 57"/>
                <p:cNvSpPr>
                  <a:spLocks/>
                </p:cNvSpPr>
                <p:nvPr/>
              </p:nvSpPr>
              <p:spPr bwMode="auto">
                <a:xfrm>
                  <a:off x="266" y="1614"/>
                  <a:ext cx="5751" cy="251"/>
                </a:xfrm>
                <a:custGeom>
                  <a:avLst/>
                  <a:gdLst>
                    <a:gd name="T0" fmla="*/ 2426 w 2432"/>
                    <a:gd name="T1" fmla="*/ 81 h 105"/>
                    <a:gd name="T2" fmla="*/ 2419 w 2432"/>
                    <a:gd name="T3" fmla="*/ 74 h 105"/>
                    <a:gd name="T4" fmla="*/ 2412 w 2432"/>
                    <a:gd name="T5" fmla="*/ 45 h 105"/>
                    <a:gd name="T6" fmla="*/ 2401 w 2432"/>
                    <a:gd name="T7" fmla="*/ 6 h 105"/>
                    <a:gd name="T8" fmla="*/ 2401 w 2432"/>
                    <a:gd name="T9" fmla="*/ 0 h 105"/>
                    <a:gd name="T10" fmla="*/ 0 w 2432"/>
                    <a:gd name="T11" fmla="*/ 4 h 105"/>
                    <a:gd name="T12" fmla="*/ 0 w 2432"/>
                    <a:gd name="T13" fmla="*/ 8 h 105"/>
                    <a:gd name="T14" fmla="*/ 0 w 2432"/>
                    <a:gd name="T15" fmla="*/ 6 h 105"/>
                    <a:gd name="T16" fmla="*/ 1 w 2432"/>
                    <a:gd name="T17" fmla="*/ 8 h 105"/>
                    <a:gd name="T18" fmla="*/ 14 w 2432"/>
                    <a:gd name="T19" fmla="*/ 18 h 105"/>
                    <a:gd name="T20" fmla="*/ 44 w 2432"/>
                    <a:gd name="T21" fmla="*/ 24 h 105"/>
                    <a:gd name="T22" fmla="*/ 115 w 2432"/>
                    <a:gd name="T23" fmla="*/ 25 h 105"/>
                    <a:gd name="T24" fmla="*/ 144 w 2432"/>
                    <a:gd name="T25" fmla="*/ 18 h 105"/>
                    <a:gd name="T26" fmla="*/ 174 w 2432"/>
                    <a:gd name="T27" fmla="*/ 25 h 105"/>
                    <a:gd name="T28" fmla="*/ 229 w 2432"/>
                    <a:gd name="T29" fmla="*/ 31 h 105"/>
                    <a:gd name="T30" fmla="*/ 671 w 2432"/>
                    <a:gd name="T31" fmla="*/ 105 h 105"/>
                    <a:gd name="T32" fmla="*/ 721 w 2432"/>
                    <a:gd name="T33" fmla="*/ 52 h 105"/>
                    <a:gd name="T34" fmla="*/ 771 w 2432"/>
                    <a:gd name="T35" fmla="*/ 105 h 105"/>
                    <a:gd name="T36" fmla="*/ 1302 w 2432"/>
                    <a:gd name="T37" fmla="*/ 102 h 105"/>
                    <a:gd name="T38" fmla="*/ 1402 w 2432"/>
                    <a:gd name="T39" fmla="*/ 102 h 105"/>
                    <a:gd name="T40" fmla="*/ 1441 w 2432"/>
                    <a:gd name="T41" fmla="*/ 105 h 105"/>
                    <a:gd name="T42" fmla="*/ 1491 w 2432"/>
                    <a:gd name="T43" fmla="*/ 52 h 105"/>
                    <a:gd name="T44" fmla="*/ 1541 w 2432"/>
                    <a:gd name="T45" fmla="*/ 105 h 105"/>
                    <a:gd name="T46" fmla="*/ 2176 w 2432"/>
                    <a:gd name="T47" fmla="*/ 102 h 105"/>
                    <a:gd name="T48" fmla="*/ 2276 w 2432"/>
                    <a:gd name="T49" fmla="*/ 102 h 105"/>
                    <a:gd name="T50" fmla="*/ 2302 w 2432"/>
                    <a:gd name="T51" fmla="*/ 105 h 105"/>
                    <a:gd name="T52" fmla="*/ 2301 w 2432"/>
                    <a:gd name="T53" fmla="*/ 100 h 105"/>
                    <a:gd name="T54" fmla="*/ 2307 w 2432"/>
                    <a:gd name="T55" fmla="*/ 78 h 105"/>
                    <a:gd name="T56" fmla="*/ 2351 w 2432"/>
                    <a:gd name="T57" fmla="*/ 52 h 105"/>
                    <a:gd name="T58" fmla="*/ 2401 w 2432"/>
                    <a:gd name="T59" fmla="*/ 105 h 105"/>
                    <a:gd name="T60" fmla="*/ 2430 w 2432"/>
                    <a:gd name="T61" fmla="*/ 103 h 105"/>
                    <a:gd name="T62" fmla="*/ 2432 w 2432"/>
                    <a:gd name="T63" fmla="*/ 8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2" h="105">
                      <a:moveTo>
                        <a:pt x="2430" y="83"/>
                      </a:moveTo>
                      <a:cubicBezTo>
                        <a:pt x="2429" y="81"/>
                        <a:pt x="2428" y="81"/>
                        <a:pt x="2426" y="81"/>
                      </a:cubicBezTo>
                      <a:cubicBezTo>
                        <a:pt x="2426" y="81"/>
                        <a:pt x="2426" y="81"/>
                        <a:pt x="2426" y="81"/>
                      </a:cubicBezTo>
                      <a:cubicBezTo>
                        <a:pt x="2422" y="81"/>
                        <a:pt x="2419" y="78"/>
                        <a:pt x="2419" y="74"/>
                      </a:cubicBezTo>
                      <a:cubicBezTo>
                        <a:pt x="2419" y="52"/>
                        <a:pt x="2419" y="52"/>
                        <a:pt x="2419" y="52"/>
                      </a:cubicBezTo>
                      <a:cubicBezTo>
                        <a:pt x="2419" y="48"/>
                        <a:pt x="2416" y="45"/>
                        <a:pt x="2412" y="45"/>
                      </a:cubicBezTo>
                      <a:cubicBezTo>
                        <a:pt x="2401" y="45"/>
                        <a:pt x="2401" y="45"/>
                        <a:pt x="2401" y="45"/>
                      </a:cubicBezTo>
                      <a:cubicBezTo>
                        <a:pt x="2401" y="6"/>
                        <a:pt x="2401" y="6"/>
                        <a:pt x="2401" y="6"/>
                      </a:cubicBezTo>
                      <a:cubicBezTo>
                        <a:pt x="2401" y="6"/>
                        <a:pt x="2401" y="6"/>
                        <a:pt x="2401" y="6"/>
                      </a:cubicBezTo>
                      <a:cubicBezTo>
                        <a:pt x="2401" y="0"/>
                        <a:pt x="2401" y="0"/>
                        <a:pt x="2401" y="0"/>
                      </a:cubicBezTo>
                      <a:cubicBezTo>
                        <a:pt x="0" y="0"/>
                        <a:pt x="0" y="0"/>
                        <a:pt x="0" y="0"/>
                      </a:cubicBezTo>
                      <a:cubicBezTo>
                        <a:pt x="0" y="4"/>
                        <a:pt x="0" y="4"/>
                        <a:pt x="0" y="4"/>
                      </a:cubicBezTo>
                      <a:cubicBezTo>
                        <a:pt x="0" y="6"/>
                        <a:pt x="0" y="6"/>
                        <a:pt x="0" y="6"/>
                      </a:cubicBezTo>
                      <a:cubicBezTo>
                        <a:pt x="0" y="8"/>
                        <a:pt x="0" y="8"/>
                        <a:pt x="0" y="8"/>
                      </a:cubicBezTo>
                      <a:cubicBezTo>
                        <a:pt x="0" y="8"/>
                        <a:pt x="0" y="7"/>
                        <a:pt x="0" y="6"/>
                      </a:cubicBezTo>
                      <a:cubicBezTo>
                        <a:pt x="0" y="6"/>
                        <a:pt x="0" y="6"/>
                        <a:pt x="0" y="6"/>
                      </a:cubicBezTo>
                      <a:cubicBezTo>
                        <a:pt x="0" y="6"/>
                        <a:pt x="0" y="6"/>
                        <a:pt x="0" y="6"/>
                      </a:cubicBezTo>
                      <a:cubicBezTo>
                        <a:pt x="0" y="7"/>
                        <a:pt x="0" y="7"/>
                        <a:pt x="1" y="8"/>
                      </a:cubicBezTo>
                      <a:cubicBezTo>
                        <a:pt x="1" y="8"/>
                        <a:pt x="1" y="8"/>
                        <a:pt x="1" y="9"/>
                      </a:cubicBezTo>
                      <a:cubicBezTo>
                        <a:pt x="2" y="15"/>
                        <a:pt x="8" y="18"/>
                        <a:pt x="14" y="18"/>
                      </a:cubicBezTo>
                      <a:cubicBezTo>
                        <a:pt x="16" y="17"/>
                        <a:pt x="18" y="17"/>
                        <a:pt x="20" y="17"/>
                      </a:cubicBezTo>
                      <a:cubicBezTo>
                        <a:pt x="29" y="17"/>
                        <a:pt x="37" y="20"/>
                        <a:pt x="44" y="24"/>
                      </a:cubicBezTo>
                      <a:cubicBezTo>
                        <a:pt x="46" y="25"/>
                        <a:pt x="48" y="25"/>
                        <a:pt x="51" y="25"/>
                      </a:cubicBezTo>
                      <a:cubicBezTo>
                        <a:pt x="115" y="25"/>
                        <a:pt x="115" y="25"/>
                        <a:pt x="115" y="25"/>
                      </a:cubicBezTo>
                      <a:cubicBezTo>
                        <a:pt x="117" y="25"/>
                        <a:pt x="119" y="25"/>
                        <a:pt x="121" y="24"/>
                      </a:cubicBezTo>
                      <a:cubicBezTo>
                        <a:pt x="128" y="20"/>
                        <a:pt x="136" y="18"/>
                        <a:pt x="144" y="18"/>
                      </a:cubicBezTo>
                      <a:cubicBezTo>
                        <a:pt x="153" y="18"/>
                        <a:pt x="161" y="20"/>
                        <a:pt x="168" y="24"/>
                      </a:cubicBezTo>
                      <a:cubicBezTo>
                        <a:pt x="170" y="25"/>
                        <a:pt x="172" y="25"/>
                        <a:pt x="174" y="25"/>
                      </a:cubicBezTo>
                      <a:cubicBezTo>
                        <a:pt x="218" y="25"/>
                        <a:pt x="218" y="25"/>
                        <a:pt x="218" y="25"/>
                      </a:cubicBezTo>
                      <a:cubicBezTo>
                        <a:pt x="223" y="25"/>
                        <a:pt x="227" y="28"/>
                        <a:pt x="229" y="31"/>
                      </a:cubicBezTo>
                      <a:cubicBezTo>
                        <a:pt x="240" y="49"/>
                        <a:pt x="249" y="105"/>
                        <a:pt x="277" y="105"/>
                      </a:cubicBezTo>
                      <a:cubicBezTo>
                        <a:pt x="671" y="105"/>
                        <a:pt x="671" y="105"/>
                        <a:pt x="671" y="105"/>
                      </a:cubicBezTo>
                      <a:cubicBezTo>
                        <a:pt x="671" y="104"/>
                        <a:pt x="671" y="103"/>
                        <a:pt x="671" y="102"/>
                      </a:cubicBezTo>
                      <a:cubicBezTo>
                        <a:pt x="671" y="74"/>
                        <a:pt x="694" y="52"/>
                        <a:pt x="721" y="52"/>
                      </a:cubicBezTo>
                      <a:cubicBezTo>
                        <a:pt x="749" y="52"/>
                        <a:pt x="771" y="74"/>
                        <a:pt x="771" y="102"/>
                      </a:cubicBezTo>
                      <a:cubicBezTo>
                        <a:pt x="771" y="103"/>
                        <a:pt x="771" y="104"/>
                        <a:pt x="771" y="105"/>
                      </a:cubicBezTo>
                      <a:cubicBezTo>
                        <a:pt x="1302" y="105"/>
                        <a:pt x="1302" y="105"/>
                        <a:pt x="1302" y="105"/>
                      </a:cubicBezTo>
                      <a:cubicBezTo>
                        <a:pt x="1302" y="104"/>
                        <a:pt x="1302" y="103"/>
                        <a:pt x="1302" y="102"/>
                      </a:cubicBezTo>
                      <a:cubicBezTo>
                        <a:pt x="1302" y="74"/>
                        <a:pt x="1324" y="52"/>
                        <a:pt x="1352" y="52"/>
                      </a:cubicBezTo>
                      <a:cubicBezTo>
                        <a:pt x="1379" y="52"/>
                        <a:pt x="1402" y="74"/>
                        <a:pt x="1402" y="102"/>
                      </a:cubicBezTo>
                      <a:cubicBezTo>
                        <a:pt x="1402" y="103"/>
                        <a:pt x="1402" y="104"/>
                        <a:pt x="1402" y="105"/>
                      </a:cubicBezTo>
                      <a:cubicBezTo>
                        <a:pt x="1441" y="105"/>
                        <a:pt x="1441" y="105"/>
                        <a:pt x="1441" y="105"/>
                      </a:cubicBezTo>
                      <a:cubicBezTo>
                        <a:pt x="1441" y="104"/>
                        <a:pt x="1441" y="103"/>
                        <a:pt x="1441" y="102"/>
                      </a:cubicBezTo>
                      <a:cubicBezTo>
                        <a:pt x="1441" y="74"/>
                        <a:pt x="1463" y="52"/>
                        <a:pt x="1491" y="52"/>
                      </a:cubicBezTo>
                      <a:cubicBezTo>
                        <a:pt x="1519" y="52"/>
                        <a:pt x="1541" y="74"/>
                        <a:pt x="1541" y="102"/>
                      </a:cubicBezTo>
                      <a:cubicBezTo>
                        <a:pt x="1541" y="103"/>
                        <a:pt x="1541" y="104"/>
                        <a:pt x="1541" y="105"/>
                      </a:cubicBezTo>
                      <a:cubicBezTo>
                        <a:pt x="2176" y="105"/>
                        <a:pt x="2176" y="105"/>
                        <a:pt x="2176" y="105"/>
                      </a:cubicBezTo>
                      <a:cubicBezTo>
                        <a:pt x="2176" y="104"/>
                        <a:pt x="2176" y="103"/>
                        <a:pt x="2176" y="102"/>
                      </a:cubicBezTo>
                      <a:cubicBezTo>
                        <a:pt x="2176" y="74"/>
                        <a:pt x="2198" y="52"/>
                        <a:pt x="2226" y="52"/>
                      </a:cubicBezTo>
                      <a:cubicBezTo>
                        <a:pt x="2253" y="52"/>
                        <a:pt x="2276" y="74"/>
                        <a:pt x="2276" y="102"/>
                      </a:cubicBezTo>
                      <a:cubicBezTo>
                        <a:pt x="2276" y="103"/>
                        <a:pt x="2275" y="104"/>
                        <a:pt x="2275" y="105"/>
                      </a:cubicBezTo>
                      <a:cubicBezTo>
                        <a:pt x="2302" y="105"/>
                        <a:pt x="2302" y="105"/>
                        <a:pt x="2302" y="105"/>
                      </a:cubicBezTo>
                      <a:cubicBezTo>
                        <a:pt x="2301" y="104"/>
                        <a:pt x="2301" y="103"/>
                        <a:pt x="2301" y="103"/>
                      </a:cubicBezTo>
                      <a:cubicBezTo>
                        <a:pt x="2301" y="102"/>
                        <a:pt x="2301" y="101"/>
                        <a:pt x="2301" y="100"/>
                      </a:cubicBezTo>
                      <a:cubicBezTo>
                        <a:pt x="2301" y="93"/>
                        <a:pt x="2303" y="87"/>
                        <a:pt x="2306" y="81"/>
                      </a:cubicBezTo>
                      <a:cubicBezTo>
                        <a:pt x="2306" y="80"/>
                        <a:pt x="2307" y="79"/>
                        <a:pt x="2307" y="78"/>
                      </a:cubicBezTo>
                      <a:cubicBezTo>
                        <a:pt x="2308" y="78"/>
                        <a:pt x="2308" y="78"/>
                        <a:pt x="2308" y="78"/>
                      </a:cubicBezTo>
                      <a:cubicBezTo>
                        <a:pt x="2316" y="62"/>
                        <a:pt x="2333" y="52"/>
                        <a:pt x="2351" y="52"/>
                      </a:cubicBezTo>
                      <a:cubicBezTo>
                        <a:pt x="2379" y="52"/>
                        <a:pt x="2401" y="74"/>
                        <a:pt x="2401" y="102"/>
                      </a:cubicBezTo>
                      <a:cubicBezTo>
                        <a:pt x="2401" y="103"/>
                        <a:pt x="2401" y="104"/>
                        <a:pt x="2401" y="105"/>
                      </a:cubicBezTo>
                      <a:cubicBezTo>
                        <a:pt x="2426" y="105"/>
                        <a:pt x="2426" y="105"/>
                        <a:pt x="2426" y="105"/>
                      </a:cubicBezTo>
                      <a:cubicBezTo>
                        <a:pt x="2428" y="105"/>
                        <a:pt x="2429" y="105"/>
                        <a:pt x="2430" y="103"/>
                      </a:cubicBezTo>
                      <a:cubicBezTo>
                        <a:pt x="2431" y="102"/>
                        <a:pt x="2432" y="101"/>
                        <a:pt x="2432" y="99"/>
                      </a:cubicBezTo>
                      <a:cubicBezTo>
                        <a:pt x="2432" y="87"/>
                        <a:pt x="2432" y="87"/>
                        <a:pt x="2432" y="87"/>
                      </a:cubicBezTo>
                      <a:cubicBezTo>
                        <a:pt x="2432" y="85"/>
                        <a:pt x="2431" y="84"/>
                        <a:pt x="243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
            <p:nvSpPr>
              <p:cNvPr id="79" name="container"/>
              <p:cNvSpPr/>
              <p:nvPr/>
            </p:nvSpPr>
            <p:spPr>
              <a:xfrm>
                <a:off x="268559" y="1323703"/>
                <a:ext cx="7908873" cy="2054498"/>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sp>
          <p:nvSpPr>
            <p:cNvPr id="74" name="Windows"/>
            <p:cNvSpPr/>
            <p:nvPr/>
          </p:nvSpPr>
          <p:spPr>
            <a:xfrm>
              <a:off x="480601" y="1579904"/>
              <a:ext cx="2202024" cy="927940"/>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24675">
                        <a:schemeClr val="bg1"/>
                      </a:gs>
                      <a:gs pos="58000">
                        <a:schemeClr val="bg1"/>
                      </a:gs>
                    </a:gsLst>
                    <a:lin ang="5400000" scaled="0"/>
                  </a:gradFill>
                </a:rPr>
                <a:t>Middleware platforms</a:t>
              </a:r>
            </a:p>
            <a:p>
              <a:pPr>
                <a:lnSpc>
                  <a:spcPct val="90000"/>
                </a:lnSpc>
                <a:spcBef>
                  <a:spcPts val="408"/>
                </a:spcBef>
              </a:pPr>
              <a:r>
                <a:rPr lang="en-US" sz="2000" dirty="0">
                  <a:gradFill>
                    <a:gsLst>
                      <a:gs pos="24675">
                        <a:schemeClr val="bg1"/>
                      </a:gs>
                      <a:gs pos="58000">
                        <a:schemeClr val="bg1"/>
                      </a:gs>
                    </a:gsLst>
                    <a:lin ang="5400000" scaled="0"/>
                  </a:gradFill>
                  <a:latin typeface="+mj-lt"/>
                </a:rPr>
                <a:t>Middleware (e.g., </a:t>
              </a:r>
              <a:r>
                <a:rPr lang="en-US" sz="2000" dirty="0" err="1">
                  <a:gradFill>
                    <a:gsLst>
                      <a:gs pos="24675">
                        <a:schemeClr val="bg1"/>
                      </a:gs>
                      <a:gs pos="58000">
                        <a:schemeClr val="bg1"/>
                      </a:gs>
                    </a:gsLst>
                    <a:lin ang="5400000" scaled="0"/>
                  </a:gradFill>
                  <a:latin typeface="+mj-lt"/>
                </a:rPr>
                <a:t>Xamarin</a:t>
              </a:r>
              <a:r>
                <a:rPr lang="en-US" sz="2000" dirty="0">
                  <a:gradFill>
                    <a:gsLst>
                      <a:gs pos="24675">
                        <a:schemeClr val="bg1"/>
                      </a:gs>
                      <a:gs pos="58000">
                        <a:schemeClr val="bg1"/>
                      </a:gs>
                    </a:gsLst>
                    <a:lin ang="5400000" scaled="0"/>
                  </a:gradFill>
                  <a:latin typeface="+mj-lt"/>
                </a:rPr>
                <a:t>)</a:t>
              </a:r>
            </a:p>
            <a:p>
              <a:pPr>
                <a:lnSpc>
                  <a:spcPct val="90000"/>
                </a:lnSpc>
                <a:spcBef>
                  <a:spcPts val="408"/>
                </a:spcBef>
              </a:pPr>
              <a:r>
                <a:rPr lang="en-US" sz="2000" dirty="0">
                  <a:gradFill>
                    <a:gsLst>
                      <a:gs pos="24675">
                        <a:schemeClr val="bg1"/>
                      </a:gs>
                      <a:gs pos="58000">
                        <a:schemeClr val="bg1"/>
                      </a:gs>
                    </a:gsLst>
                    <a:lin ang="5400000" scaled="0"/>
                  </a:gradFill>
                  <a:latin typeface="+mj-lt"/>
                </a:rPr>
                <a:t>Game engines (e.g., Unity)</a:t>
              </a:r>
            </a:p>
            <a:p>
              <a:pPr>
                <a:lnSpc>
                  <a:spcPct val="90000"/>
                </a:lnSpc>
                <a:spcBef>
                  <a:spcPts val="408"/>
                </a:spcBef>
              </a:pPr>
              <a:r>
                <a:rPr lang="en-US" sz="2000" dirty="0">
                  <a:gradFill>
                    <a:gsLst>
                      <a:gs pos="24675">
                        <a:schemeClr val="bg1"/>
                      </a:gs>
                      <a:gs pos="58000">
                        <a:schemeClr val="bg1"/>
                      </a:gs>
                    </a:gsLst>
                    <a:lin ang="5400000" scaled="0"/>
                  </a:gradFill>
                  <a:latin typeface="+mj-lt"/>
                </a:rPr>
                <a:t>App middleware</a:t>
              </a:r>
            </a:p>
          </p:txBody>
        </p:sp>
        <p:sp>
          <p:nvSpPr>
            <p:cNvPr id="75" name="middleware"/>
            <p:cNvSpPr/>
            <p:nvPr/>
          </p:nvSpPr>
          <p:spPr>
            <a:xfrm>
              <a:off x="2999477" y="1579904"/>
              <a:ext cx="2397920" cy="1131634"/>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24675">
                        <a:schemeClr val="bg1"/>
                      </a:gs>
                      <a:gs pos="58000">
                        <a:schemeClr val="bg1"/>
                      </a:gs>
                    </a:gsLst>
                    <a:lin ang="5400000" scaled="0"/>
                  </a:gradFill>
                </a:rPr>
                <a:t>Windows platform</a:t>
              </a:r>
            </a:p>
            <a:p>
              <a:pPr>
                <a:lnSpc>
                  <a:spcPct val="90000"/>
                </a:lnSpc>
                <a:spcBef>
                  <a:spcPts val="408"/>
                </a:spcBef>
              </a:pPr>
              <a:r>
                <a:rPr lang="en-US" sz="2000" dirty="0">
                  <a:gradFill>
                    <a:gsLst>
                      <a:gs pos="24675">
                        <a:schemeClr val="bg1"/>
                      </a:gs>
                      <a:gs pos="58000">
                        <a:schemeClr val="bg1"/>
                      </a:gs>
                    </a:gsLst>
                    <a:lin ang="5400000" scaled="0"/>
                  </a:gradFill>
                  <a:latin typeface="+mj-lt"/>
                </a:rPr>
                <a:t>Universal Windows 8.x apps</a:t>
              </a:r>
            </a:p>
            <a:p>
              <a:pPr>
                <a:lnSpc>
                  <a:spcPct val="90000"/>
                </a:lnSpc>
                <a:spcBef>
                  <a:spcPts val="408"/>
                </a:spcBef>
              </a:pPr>
              <a:r>
                <a:rPr lang="en-US" sz="2000" dirty="0">
                  <a:gradFill>
                    <a:gsLst>
                      <a:gs pos="24675">
                        <a:schemeClr val="bg1"/>
                      </a:gs>
                      <a:gs pos="58000">
                        <a:schemeClr val="bg1"/>
                      </a:gs>
                    </a:gsLst>
                    <a:lin ang="5400000" scaled="0"/>
                  </a:gradFill>
                  <a:latin typeface="+mj-lt"/>
                </a:rPr>
                <a:t>Windows Phone Silverlight apps</a:t>
              </a:r>
            </a:p>
            <a:p>
              <a:pPr>
                <a:lnSpc>
                  <a:spcPct val="90000"/>
                </a:lnSpc>
                <a:spcBef>
                  <a:spcPts val="408"/>
                </a:spcBef>
              </a:pPr>
              <a:r>
                <a:rPr lang="en-US" sz="2000" dirty="0">
                  <a:gradFill>
                    <a:gsLst>
                      <a:gs pos="24675">
                        <a:schemeClr val="bg1"/>
                      </a:gs>
                      <a:gs pos="58000">
                        <a:schemeClr val="bg1"/>
                      </a:gs>
                    </a:gsLst>
                    <a:lin ang="5400000" scaled="0"/>
                  </a:gradFill>
                  <a:latin typeface="+mj-lt"/>
                </a:rPr>
                <a:t>Existing desktop applications</a:t>
              </a:r>
            </a:p>
          </p:txBody>
        </p:sp>
        <p:sp>
          <p:nvSpPr>
            <p:cNvPr id="76" name="other"/>
            <p:cNvSpPr/>
            <p:nvPr/>
          </p:nvSpPr>
          <p:spPr>
            <a:xfrm>
              <a:off x="5735975" y="2690788"/>
              <a:ext cx="2287151" cy="445109"/>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24675">
                        <a:schemeClr val="bg1"/>
                      </a:gs>
                      <a:gs pos="58000">
                        <a:schemeClr val="bg1"/>
                      </a:gs>
                    </a:gsLst>
                    <a:lin ang="5400000" scaled="0"/>
                  </a:gradFill>
                </a:rPr>
                <a:t>Other mobile platforms</a:t>
              </a:r>
            </a:p>
            <a:p>
              <a:pPr>
                <a:lnSpc>
                  <a:spcPct val="90000"/>
                </a:lnSpc>
                <a:spcBef>
                  <a:spcPts val="408"/>
                </a:spcBef>
              </a:pPr>
              <a:r>
                <a:rPr lang="en-US" sz="2000" dirty="0">
                  <a:gradFill>
                    <a:gsLst>
                      <a:gs pos="24675">
                        <a:schemeClr val="bg1"/>
                      </a:gs>
                      <a:gs pos="58000">
                        <a:schemeClr val="bg1"/>
                      </a:gs>
                    </a:gsLst>
                    <a:lin ang="5400000" scaled="0"/>
                  </a:gradFill>
                  <a:latin typeface="+mj-lt"/>
                </a:rPr>
                <a:t>Android apps and iOS apps</a:t>
              </a:r>
            </a:p>
          </p:txBody>
        </p:sp>
        <p:sp>
          <p:nvSpPr>
            <p:cNvPr id="77" name="web"/>
            <p:cNvSpPr/>
            <p:nvPr/>
          </p:nvSpPr>
          <p:spPr>
            <a:xfrm>
              <a:off x="5738416" y="1579904"/>
              <a:ext cx="2090503" cy="1131634"/>
            </a:xfrm>
            <a:prstGeom prst="rect">
              <a:avLst/>
            </a:prstGeom>
            <a:noFill/>
            <a:ln w="19050">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90000"/>
                </a:lnSpc>
                <a:spcBef>
                  <a:spcPts val="816"/>
                </a:spcBef>
              </a:pPr>
              <a:r>
                <a:rPr lang="en-US" sz="2000" b="1" dirty="0">
                  <a:gradFill>
                    <a:gsLst>
                      <a:gs pos="24675">
                        <a:schemeClr val="bg1"/>
                      </a:gs>
                      <a:gs pos="58000">
                        <a:schemeClr val="bg1"/>
                      </a:gs>
                    </a:gsLst>
                    <a:lin ang="5400000" scaled="0"/>
                  </a:gradFill>
                </a:rPr>
                <a:t>Web platform</a:t>
              </a:r>
            </a:p>
            <a:p>
              <a:pPr>
                <a:lnSpc>
                  <a:spcPct val="90000"/>
                </a:lnSpc>
                <a:spcBef>
                  <a:spcPts val="408"/>
                </a:spcBef>
              </a:pPr>
              <a:r>
                <a:rPr lang="en-US" sz="2000" dirty="0">
                  <a:gradFill>
                    <a:gsLst>
                      <a:gs pos="24675">
                        <a:schemeClr val="bg1"/>
                      </a:gs>
                      <a:gs pos="58000">
                        <a:schemeClr val="bg1"/>
                      </a:gs>
                    </a:gsLst>
                    <a:lin ang="5400000" scaled="0"/>
                  </a:gradFill>
                  <a:latin typeface="+mj-lt"/>
                </a:rPr>
                <a:t>Web apps</a:t>
              </a:r>
            </a:p>
            <a:p>
              <a:pPr>
                <a:lnSpc>
                  <a:spcPct val="90000"/>
                </a:lnSpc>
                <a:spcBef>
                  <a:spcPts val="408"/>
                </a:spcBef>
              </a:pPr>
              <a:r>
                <a:rPr lang="en-US" sz="2000" dirty="0">
                  <a:gradFill>
                    <a:gsLst>
                      <a:gs pos="24675">
                        <a:schemeClr val="bg1"/>
                      </a:gs>
                      <a:gs pos="58000">
                        <a:schemeClr val="bg1"/>
                      </a:gs>
                    </a:gsLst>
                    <a:lin ang="5400000" scaled="0"/>
                  </a:gradFill>
                  <a:latin typeface="+mj-lt"/>
                </a:rPr>
                <a:t>Hybrid web apps (Cordova)</a:t>
              </a:r>
            </a:p>
            <a:p>
              <a:pPr>
                <a:lnSpc>
                  <a:spcPct val="90000"/>
                </a:lnSpc>
                <a:spcBef>
                  <a:spcPts val="408"/>
                </a:spcBef>
              </a:pPr>
              <a:r>
                <a:rPr lang="en-US" sz="2000" dirty="0">
                  <a:gradFill>
                    <a:gsLst>
                      <a:gs pos="24675">
                        <a:schemeClr val="bg1"/>
                      </a:gs>
                      <a:gs pos="58000">
                        <a:schemeClr val="bg1"/>
                      </a:gs>
                    </a:gsLst>
                    <a:lin ang="5400000" scaled="0"/>
                  </a:gradFill>
                  <a:latin typeface="+mj-lt"/>
                </a:rPr>
                <a:t>Hosted web apps</a:t>
              </a:r>
            </a:p>
          </p:txBody>
        </p:sp>
      </p:grpSp>
      <p:grpSp>
        <p:nvGrpSpPr>
          <p:cNvPr id="68" name="cover"/>
          <p:cNvGrpSpPr/>
          <p:nvPr/>
        </p:nvGrpSpPr>
        <p:grpSpPr>
          <a:xfrm>
            <a:off x="630402" y="1996501"/>
            <a:ext cx="10454530" cy="2312946"/>
            <a:chOff x="-9131454" y="1468149"/>
            <a:chExt cx="7687852" cy="1700850"/>
          </a:xfrm>
        </p:grpSpPr>
        <p:sp>
          <p:nvSpPr>
            <p:cNvPr id="69" name="Rectangle 83"/>
            <p:cNvSpPr/>
            <p:nvPr/>
          </p:nvSpPr>
          <p:spPr>
            <a:xfrm>
              <a:off x="-9131454" y="1529104"/>
              <a:ext cx="2539559" cy="1639895"/>
            </a:xfrm>
            <a:prstGeom prst="rect">
              <a:avLst/>
            </a:prstGeom>
            <a:solidFill>
              <a:srgbClr val="5252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sp>
          <p:nvSpPr>
            <p:cNvPr id="70" name="Rectangle 84"/>
            <p:cNvSpPr/>
            <p:nvPr/>
          </p:nvSpPr>
          <p:spPr>
            <a:xfrm>
              <a:off x="-3985538" y="1468149"/>
              <a:ext cx="2541936" cy="1700849"/>
            </a:xfrm>
            <a:prstGeom prst="rect">
              <a:avLst/>
            </a:prstGeom>
            <a:solidFill>
              <a:srgbClr val="52525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a:lnSpc>
                  <a:spcPct val="90000"/>
                </a:lnSpc>
                <a:spcBef>
                  <a:spcPts val="816"/>
                </a:spcBef>
              </a:pPr>
              <a:endParaRPr lang="en-US" sz="2720" dirty="0" err="1"/>
            </a:p>
          </p:txBody>
        </p:sp>
      </p:grpSp>
      <p:grpSp>
        <p:nvGrpSpPr>
          <p:cNvPr id="39" name="Bridge"/>
          <p:cNvGrpSpPr/>
          <p:nvPr/>
        </p:nvGrpSpPr>
        <p:grpSpPr>
          <a:xfrm>
            <a:off x="-416952" y="4514060"/>
            <a:ext cx="13270377" cy="1265059"/>
            <a:chOff x="-613786" y="2202542"/>
            <a:chExt cx="9758516" cy="930275"/>
          </a:xfrm>
          <a:solidFill>
            <a:schemeClr val="accent2"/>
          </a:solidFill>
        </p:grpSpPr>
        <p:grpSp>
          <p:nvGrpSpPr>
            <p:cNvPr id="3" name="Group 4"/>
            <p:cNvGrpSpPr>
              <a:grpSpLocks noChangeAspect="1"/>
            </p:cNvGrpSpPr>
            <p:nvPr/>
          </p:nvGrpSpPr>
          <p:grpSpPr bwMode="auto">
            <a:xfrm>
              <a:off x="6631401" y="2202542"/>
              <a:ext cx="2513329" cy="930275"/>
              <a:chOff x="-1080" y="155"/>
              <a:chExt cx="7916" cy="2930"/>
            </a:xfrm>
            <a:grpFill/>
          </p:grpSpPr>
          <p:sp>
            <p:nvSpPr>
              <p:cNvPr id="1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19" name="Group 4"/>
            <p:cNvGrpSpPr>
              <a:grpSpLocks noChangeAspect="1"/>
            </p:cNvGrpSpPr>
            <p:nvPr/>
          </p:nvGrpSpPr>
          <p:grpSpPr bwMode="auto">
            <a:xfrm>
              <a:off x="4217132" y="2202542"/>
              <a:ext cx="2513329" cy="930275"/>
              <a:chOff x="-1080" y="155"/>
              <a:chExt cx="7916" cy="2930"/>
            </a:xfrm>
            <a:grpFill/>
          </p:grpSpPr>
          <p:sp>
            <p:nvSpPr>
              <p:cNvPr id="20"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1"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2"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3"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24" name="Group 4"/>
            <p:cNvGrpSpPr>
              <a:grpSpLocks noChangeAspect="1"/>
            </p:cNvGrpSpPr>
            <p:nvPr/>
          </p:nvGrpSpPr>
          <p:grpSpPr bwMode="auto">
            <a:xfrm>
              <a:off x="1802863" y="2202542"/>
              <a:ext cx="2513329" cy="930275"/>
              <a:chOff x="-1080" y="155"/>
              <a:chExt cx="7916" cy="2930"/>
            </a:xfrm>
            <a:grpFill/>
          </p:grpSpPr>
          <p:sp>
            <p:nvSpPr>
              <p:cNvPr id="2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34" name="Group 4"/>
            <p:cNvGrpSpPr>
              <a:grpSpLocks noChangeAspect="1"/>
            </p:cNvGrpSpPr>
            <p:nvPr/>
          </p:nvGrpSpPr>
          <p:grpSpPr bwMode="auto">
            <a:xfrm>
              <a:off x="-613786" y="2202542"/>
              <a:ext cx="2513329" cy="930275"/>
              <a:chOff x="-1080" y="155"/>
              <a:chExt cx="7916" cy="2930"/>
            </a:xfrm>
            <a:grpFill/>
          </p:grpSpPr>
          <p:sp>
            <p:nvSpPr>
              <p:cNvPr id="35" name="Freeform 5"/>
              <p:cNvSpPr>
                <a:spLocks/>
              </p:cNvSpPr>
              <p:nvPr/>
            </p:nvSpPr>
            <p:spPr bwMode="auto">
              <a:xfrm>
                <a:off x="2700" y="155"/>
                <a:ext cx="369" cy="185"/>
              </a:xfrm>
              <a:custGeom>
                <a:avLst/>
                <a:gdLst>
                  <a:gd name="T0" fmla="*/ 78 w 156"/>
                  <a:gd name="T1" fmla="*/ 0 h 78"/>
                  <a:gd name="T2" fmla="*/ 0 w 156"/>
                  <a:gd name="T3" fmla="*/ 78 h 78"/>
                  <a:gd name="T4" fmla="*/ 156 w 156"/>
                  <a:gd name="T5" fmla="*/ 78 h 78"/>
                  <a:gd name="T6" fmla="*/ 78 w 156"/>
                  <a:gd name="T7" fmla="*/ 0 h 78"/>
                </a:gdLst>
                <a:ahLst/>
                <a:cxnLst>
                  <a:cxn ang="0">
                    <a:pos x="T0" y="T1"/>
                  </a:cxn>
                  <a:cxn ang="0">
                    <a:pos x="T2" y="T3"/>
                  </a:cxn>
                  <a:cxn ang="0">
                    <a:pos x="T4" y="T5"/>
                  </a:cxn>
                  <a:cxn ang="0">
                    <a:pos x="T6" y="T7"/>
                  </a:cxn>
                </a:cxnLst>
                <a:rect l="0" t="0" r="r" b="b"/>
                <a:pathLst>
                  <a:path w="156" h="78">
                    <a:moveTo>
                      <a:pt x="78" y="0"/>
                    </a:moveTo>
                    <a:cubicBezTo>
                      <a:pt x="35" y="0"/>
                      <a:pt x="0" y="35"/>
                      <a:pt x="0" y="78"/>
                    </a:cubicBezTo>
                    <a:cubicBezTo>
                      <a:pt x="156" y="78"/>
                      <a:pt x="156" y="78"/>
                      <a:pt x="156" y="78"/>
                    </a:cubicBezTo>
                    <a:cubicBezTo>
                      <a:pt x="156" y="35"/>
                      <a:pt x="121"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6" name="Freeform 6"/>
              <p:cNvSpPr>
                <a:spLocks/>
              </p:cNvSpPr>
              <p:nvPr/>
            </p:nvSpPr>
            <p:spPr bwMode="auto">
              <a:xfrm>
                <a:off x="6526" y="186"/>
                <a:ext cx="310" cy="154"/>
              </a:xfrm>
              <a:custGeom>
                <a:avLst/>
                <a:gdLst>
                  <a:gd name="T0" fmla="*/ 65 w 131"/>
                  <a:gd name="T1" fmla="*/ 0 h 65"/>
                  <a:gd name="T2" fmla="*/ 0 w 131"/>
                  <a:gd name="T3" fmla="*/ 65 h 65"/>
                  <a:gd name="T4" fmla="*/ 131 w 131"/>
                  <a:gd name="T5" fmla="*/ 65 h 65"/>
                  <a:gd name="T6" fmla="*/ 65 w 131"/>
                  <a:gd name="T7" fmla="*/ 0 h 65"/>
                </a:gdLst>
                <a:ahLst/>
                <a:cxnLst>
                  <a:cxn ang="0">
                    <a:pos x="T0" y="T1"/>
                  </a:cxn>
                  <a:cxn ang="0">
                    <a:pos x="T2" y="T3"/>
                  </a:cxn>
                  <a:cxn ang="0">
                    <a:pos x="T4" y="T5"/>
                  </a:cxn>
                  <a:cxn ang="0">
                    <a:pos x="T6" y="T7"/>
                  </a:cxn>
                </a:cxnLst>
                <a:rect l="0" t="0" r="r" b="b"/>
                <a:pathLst>
                  <a:path w="131" h="65">
                    <a:moveTo>
                      <a:pt x="65" y="0"/>
                    </a:moveTo>
                    <a:cubicBezTo>
                      <a:pt x="29" y="0"/>
                      <a:pt x="0" y="29"/>
                      <a:pt x="0" y="65"/>
                    </a:cubicBezTo>
                    <a:cubicBezTo>
                      <a:pt x="131" y="65"/>
                      <a:pt x="131" y="65"/>
                      <a:pt x="131" y="65"/>
                    </a:cubicBezTo>
                    <a:cubicBezTo>
                      <a:pt x="131" y="29"/>
                      <a:pt x="102" y="0"/>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7" name="Freeform 7"/>
              <p:cNvSpPr>
                <a:spLocks/>
              </p:cNvSpPr>
              <p:nvPr/>
            </p:nvSpPr>
            <p:spPr bwMode="auto">
              <a:xfrm>
                <a:off x="-1080" y="186"/>
                <a:ext cx="312" cy="154"/>
              </a:xfrm>
              <a:custGeom>
                <a:avLst/>
                <a:gdLst>
                  <a:gd name="T0" fmla="*/ 66 w 132"/>
                  <a:gd name="T1" fmla="*/ 0 h 65"/>
                  <a:gd name="T2" fmla="*/ 0 w 132"/>
                  <a:gd name="T3" fmla="*/ 65 h 65"/>
                  <a:gd name="T4" fmla="*/ 132 w 132"/>
                  <a:gd name="T5" fmla="*/ 65 h 65"/>
                  <a:gd name="T6" fmla="*/ 66 w 132"/>
                  <a:gd name="T7" fmla="*/ 0 h 65"/>
                </a:gdLst>
                <a:ahLst/>
                <a:cxnLst>
                  <a:cxn ang="0">
                    <a:pos x="T0" y="T1"/>
                  </a:cxn>
                  <a:cxn ang="0">
                    <a:pos x="T2" y="T3"/>
                  </a:cxn>
                  <a:cxn ang="0">
                    <a:pos x="T4" y="T5"/>
                  </a:cxn>
                  <a:cxn ang="0">
                    <a:pos x="T6" y="T7"/>
                  </a:cxn>
                </a:cxnLst>
                <a:rect l="0" t="0" r="r" b="b"/>
                <a:pathLst>
                  <a:path w="132" h="65">
                    <a:moveTo>
                      <a:pt x="66" y="0"/>
                    </a:moveTo>
                    <a:cubicBezTo>
                      <a:pt x="30" y="0"/>
                      <a:pt x="0" y="29"/>
                      <a:pt x="0" y="65"/>
                    </a:cubicBezTo>
                    <a:cubicBezTo>
                      <a:pt x="132" y="65"/>
                      <a:pt x="132" y="65"/>
                      <a:pt x="132" y="65"/>
                    </a:cubicBezTo>
                    <a:cubicBezTo>
                      <a:pt x="132" y="29"/>
                      <a:pt x="103"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8" name="Freeform 8"/>
              <p:cNvSpPr>
                <a:spLocks noEditPoints="1"/>
              </p:cNvSpPr>
              <p:nvPr/>
            </p:nvSpPr>
            <p:spPr bwMode="auto">
              <a:xfrm>
                <a:off x="-1080" y="385"/>
                <a:ext cx="7916" cy="2700"/>
              </a:xfrm>
              <a:custGeom>
                <a:avLst/>
                <a:gdLst>
                  <a:gd name="T0" fmla="*/ 3008 w 3348"/>
                  <a:gd name="T1" fmla="*/ 255 h 1140"/>
                  <a:gd name="T2" fmla="*/ 1963 w 3348"/>
                  <a:gd name="T3" fmla="*/ 255 h 1140"/>
                  <a:gd name="T4" fmla="*/ 1599 w 3348"/>
                  <a:gd name="T5" fmla="*/ 0 h 1140"/>
                  <a:gd name="T6" fmla="*/ 867 w 3348"/>
                  <a:gd name="T7" fmla="*/ 366 h 1140"/>
                  <a:gd name="T8" fmla="*/ 135 w 3348"/>
                  <a:gd name="T9" fmla="*/ 0 h 1140"/>
                  <a:gd name="T10" fmla="*/ 0 w 3348"/>
                  <a:gd name="T11" fmla="*/ 1140 h 1140"/>
                  <a:gd name="T12" fmla="*/ 115 w 3348"/>
                  <a:gd name="T13" fmla="*/ 880 h 1140"/>
                  <a:gd name="T14" fmla="*/ 1453 w 3348"/>
                  <a:gd name="T15" fmla="*/ 700 h 1140"/>
                  <a:gd name="T16" fmla="*/ 1619 w 3348"/>
                  <a:gd name="T17" fmla="*/ 1140 h 1140"/>
                  <a:gd name="T18" fmla="*/ 1733 w 3348"/>
                  <a:gd name="T19" fmla="*/ 871 h 1140"/>
                  <a:gd name="T20" fmla="*/ 3064 w 3348"/>
                  <a:gd name="T21" fmla="*/ 700 h 1140"/>
                  <a:gd name="T22" fmla="*/ 3234 w 3348"/>
                  <a:gd name="T23" fmla="*/ 1140 h 1140"/>
                  <a:gd name="T24" fmla="*/ 3348 w 3348"/>
                  <a:gd name="T25" fmla="*/ 0 h 1140"/>
                  <a:gd name="T26" fmla="*/ 267 w 3348"/>
                  <a:gd name="T27" fmla="*/ 640 h 1140"/>
                  <a:gd name="T28" fmla="*/ 115 w 3348"/>
                  <a:gd name="T29" fmla="*/ 93 h 1140"/>
                  <a:gd name="T30" fmla="*/ 267 w 3348"/>
                  <a:gd name="T31" fmla="*/ 640 h 1140"/>
                  <a:gd name="T32" fmla="*/ 287 w 3348"/>
                  <a:gd name="T33" fmla="*/ 640 h 1140"/>
                  <a:gd name="T34" fmla="*/ 326 w 3348"/>
                  <a:gd name="T35" fmla="*/ 291 h 1140"/>
                  <a:gd name="T36" fmla="*/ 503 w 3348"/>
                  <a:gd name="T37" fmla="*/ 640 h 1140"/>
                  <a:gd name="T38" fmla="*/ 523 w 3348"/>
                  <a:gd name="T39" fmla="*/ 640 h 1140"/>
                  <a:gd name="T40" fmla="*/ 740 w 3348"/>
                  <a:gd name="T41" fmla="*/ 401 h 1140"/>
                  <a:gd name="T42" fmla="*/ 976 w 3348"/>
                  <a:gd name="T43" fmla="*/ 640 h 1140"/>
                  <a:gd name="T44" fmla="*/ 760 w 3348"/>
                  <a:gd name="T45" fmla="*/ 402 h 1140"/>
                  <a:gd name="T46" fmla="*/ 976 w 3348"/>
                  <a:gd name="T47" fmla="*/ 402 h 1140"/>
                  <a:gd name="T48" fmla="*/ 1212 w 3348"/>
                  <a:gd name="T49" fmla="*/ 640 h 1140"/>
                  <a:gd name="T50" fmla="*/ 996 w 3348"/>
                  <a:gd name="T51" fmla="*/ 400 h 1140"/>
                  <a:gd name="T52" fmla="*/ 1212 w 3348"/>
                  <a:gd name="T53" fmla="*/ 640 h 1140"/>
                  <a:gd name="T54" fmla="*/ 1232 w 3348"/>
                  <a:gd name="T55" fmla="*/ 640 h 1140"/>
                  <a:gd name="T56" fmla="*/ 1408 w 3348"/>
                  <a:gd name="T57" fmla="*/ 291 h 1140"/>
                  <a:gd name="T58" fmla="*/ 1448 w 3348"/>
                  <a:gd name="T59" fmla="*/ 640 h 1140"/>
                  <a:gd name="T60" fmla="*/ 1468 w 3348"/>
                  <a:gd name="T61" fmla="*/ 640 h 1140"/>
                  <a:gd name="T62" fmla="*/ 1619 w 3348"/>
                  <a:gd name="T63" fmla="*/ 93 h 1140"/>
                  <a:gd name="T64" fmla="*/ 1886 w 3348"/>
                  <a:gd name="T65" fmla="*/ 640 h 1140"/>
                  <a:gd name="T66" fmla="*/ 1733 w 3348"/>
                  <a:gd name="T67" fmla="*/ 93 h 1140"/>
                  <a:gd name="T68" fmla="*/ 1886 w 3348"/>
                  <a:gd name="T69" fmla="*/ 640 h 1140"/>
                  <a:gd name="T70" fmla="*/ 1906 w 3348"/>
                  <a:gd name="T71" fmla="*/ 640 h 1140"/>
                  <a:gd name="T72" fmla="*/ 1944 w 3348"/>
                  <a:gd name="T73" fmla="*/ 291 h 1140"/>
                  <a:gd name="T74" fmla="*/ 2122 w 3348"/>
                  <a:gd name="T75" fmla="*/ 640 h 1140"/>
                  <a:gd name="T76" fmla="*/ 2142 w 3348"/>
                  <a:gd name="T77" fmla="*/ 640 h 1140"/>
                  <a:gd name="T78" fmla="*/ 2358 w 3348"/>
                  <a:gd name="T79" fmla="*/ 401 h 1140"/>
                  <a:gd name="T80" fmla="*/ 2594 w 3348"/>
                  <a:gd name="T81" fmla="*/ 640 h 1140"/>
                  <a:gd name="T82" fmla="*/ 2378 w 3348"/>
                  <a:gd name="T83" fmla="*/ 402 h 1140"/>
                  <a:gd name="T84" fmla="*/ 2594 w 3348"/>
                  <a:gd name="T85" fmla="*/ 402 h 1140"/>
                  <a:gd name="T86" fmla="*/ 2830 w 3348"/>
                  <a:gd name="T87" fmla="*/ 640 h 1140"/>
                  <a:gd name="T88" fmla="*/ 2614 w 3348"/>
                  <a:gd name="T89" fmla="*/ 400 h 1140"/>
                  <a:gd name="T90" fmla="*/ 2830 w 3348"/>
                  <a:gd name="T91" fmla="*/ 640 h 1140"/>
                  <a:gd name="T92" fmla="*/ 2850 w 3348"/>
                  <a:gd name="T93" fmla="*/ 640 h 1140"/>
                  <a:gd name="T94" fmla="*/ 3026 w 3348"/>
                  <a:gd name="T95" fmla="*/ 291 h 1140"/>
                  <a:gd name="T96" fmla="*/ 3066 w 3348"/>
                  <a:gd name="T97" fmla="*/ 640 h 1140"/>
                  <a:gd name="T98" fmla="*/ 3086 w 3348"/>
                  <a:gd name="T99" fmla="*/ 640 h 1140"/>
                  <a:gd name="T100" fmla="*/ 3234 w 3348"/>
                  <a:gd name="T101" fmla="*/ 10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8" h="1140">
                    <a:moveTo>
                      <a:pt x="3217" y="0"/>
                    </a:moveTo>
                    <a:cubicBezTo>
                      <a:pt x="3217" y="95"/>
                      <a:pt x="3143" y="186"/>
                      <a:pt x="3008" y="255"/>
                    </a:cubicBezTo>
                    <a:cubicBezTo>
                      <a:pt x="2869" y="327"/>
                      <a:pt x="2683" y="366"/>
                      <a:pt x="2485" y="366"/>
                    </a:cubicBezTo>
                    <a:cubicBezTo>
                      <a:pt x="2287" y="366"/>
                      <a:pt x="2102" y="327"/>
                      <a:pt x="1963" y="255"/>
                    </a:cubicBezTo>
                    <a:cubicBezTo>
                      <a:pt x="1828" y="186"/>
                      <a:pt x="1753" y="95"/>
                      <a:pt x="1753" y="0"/>
                    </a:cubicBezTo>
                    <a:cubicBezTo>
                      <a:pt x="1599" y="0"/>
                      <a:pt x="1599" y="0"/>
                      <a:pt x="1599" y="0"/>
                    </a:cubicBezTo>
                    <a:cubicBezTo>
                      <a:pt x="1599" y="95"/>
                      <a:pt x="1524" y="186"/>
                      <a:pt x="1389" y="255"/>
                    </a:cubicBezTo>
                    <a:cubicBezTo>
                      <a:pt x="1250" y="327"/>
                      <a:pt x="1065" y="366"/>
                      <a:pt x="867" y="366"/>
                    </a:cubicBezTo>
                    <a:cubicBezTo>
                      <a:pt x="669" y="366"/>
                      <a:pt x="483" y="327"/>
                      <a:pt x="344" y="255"/>
                    </a:cubicBezTo>
                    <a:cubicBezTo>
                      <a:pt x="209" y="186"/>
                      <a:pt x="135" y="95"/>
                      <a:pt x="135" y="0"/>
                    </a:cubicBezTo>
                    <a:cubicBezTo>
                      <a:pt x="0" y="0"/>
                      <a:pt x="0" y="0"/>
                      <a:pt x="0" y="0"/>
                    </a:cubicBezTo>
                    <a:cubicBezTo>
                      <a:pt x="0" y="1140"/>
                      <a:pt x="0" y="1140"/>
                      <a:pt x="0" y="1140"/>
                    </a:cubicBezTo>
                    <a:cubicBezTo>
                      <a:pt x="115" y="1140"/>
                      <a:pt x="115" y="1140"/>
                      <a:pt x="115" y="1140"/>
                    </a:cubicBezTo>
                    <a:cubicBezTo>
                      <a:pt x="115" y="880"/>
                      <a:pt x="115" y="880"/>
                      <a:pt x="115" y="880"/>
                    </a:cubicBezTo>
                    <a:cubicBezTo>
                      <a:pt x="115" y="784"/>
                      <a:pt x="190" y="705"/>
                      <a:pt x="285" y="700"/>
                    </a:cubicBezTo>
                    <a:cubicBezTo>
                      <a:pt x="1453" y="700"/>
                      <a:pt x="1453" y="700"/>
                      <a:pt x="1453" y="700"/>
                    </a:cubicBezTo>
                    <a:cubicBezTo>
                      <a:pt x="1535" y="705"/>
                      <a:pt x="1602" y="764"/>
                      <a:pt x="1619" y="843"/>
                    </a:cubicBezTo>
                    <a:cubicBezTo>
                      <a:pt x="1619" y="1140"/>
                      <a:pt x="1619" y="1140"/>
                      <a:pt x="1619" y="1140"/>
                    </a:cubicBezTo>
                    <a:cubicBezTo>
                      <a:pt x="1733" y="1140"/>
                      <a:pt x="1733" y="1140"/>
                      <a:pt x="1733" y="1140"/>
                    </a:cubicBezTo>
                    <a:cubicBezTo>
                      <a:pt x="1733" y="871"/>
                      <a:pt x="1733" y="871"/>
                      <a:pt x="1733" y="871"/>
                    </a:cubicBezTo>
                    <a:cubicBezTo>
                      <a:pt x="1738" y="779"/>
                      <a:pt x="1811" y="705"/>
                      <a:pt x="1903" y="700"/>
                    </a:cubicBezTo>
                    <a:cubicBezTo>
                      <a:pt x="3064" y="700"/>
                      <a:pt x="3064" y="700"/>
                      <a:pt x="3064" y="700"/>
                    </a:cubicBezTo>
                    <a:cubicBezTo>
                      <a:pt x="3159" y="705"/>
                      <a:pt x="3234" y="784"/>
                      <a:pt x="3234" y="880"/>
                    </a:cubicBezTo>
                    <a:cubicBezTo>
                      <a:pt x="3234" y="1140"/>
                      <a:pt x="3234" y="1140"/>
                      <a:pt x="3234" y="1140"/>
                    </a:cubicBezTo>
                    <a:cubicBezTo>
                      <a:pt x="3348" y="1140"/>
                      <a:pt x="3348" y="1140"/>
                      <a:pt x="3348" y="1140"/>
                    </a:cubicBezTo>
                    <a:cubicBezTo>
                      <a:pt x="3348" y="0"/>
                      <a:pt x="3348" y="0"/>
                      <a:pt x="3348" y="0"/>
                    </a:cubicBezTo>
                    <a:lnTo>
                      <a:pt x="3217" y="0"/>
                    </a:lnTo>
                    <a:close/>
                    <a:moveTo>
                      <a:pt x="267" y="640"/>
                    </a:moveTo>
                    <a:cubicBezTo>
                      <a:pt x="115" y="640"/>
                      <a:pt x="115" y="640"/>
                      <a:pt x="115" y="640"/>
                    </a:cubicBezTo>
                    <a:cubicBezTo>
                      <a:pt x="115" y="93"/>
                      <a:pt x="115" y="93"/>
                      <a:pt x="115" y="93"/>
                    </a:cubicBezTo>
                    <a:cubicBezTo>
                      <a:pt x="141" y="153"/>
                      <a:pt x="193" y="209"/>
                      <a:pt x="267" y="257"/>
                    </a:cubicBezTo>
                    <a:lnTo>
                      <a:pt x="267" y="640"/>
                    </a:lnTo>
                    <a:close/>
                    <a:moveTo>
                      <a:pt x="503" y="640"/>
                    </a:moveTo>
                    <a:cubicBezTo>
                      <a:pt x="287" y="640"/>
                      <a:pt x="287" y="640"/>
                      <a:pt x="287" y="640"/>
                    </a:cubicBezTo>
                    <a:cubicBezTo>
                      <a:pt x="287" y="269"/>
                      <a:pt x="287" y="269"/>
                      <a:pt x="287" y="269"/>
                    </a:cubicBezTo>
                    <a:cubicBezTo>
                      <a:pt x="300" y="277"/>
                      <a:pt x="312" y="284"/>
                      <a:pt x="326" y="291"/>
                    </a:cubicBezTo>
                    <a:cubicBezTo>
                      <a:pt x="379" y="318"/>
                      <a:pt x="439" y="341"/>
                      <a:pt x="503" y="359"/>
                    </a:cubicBezTo>
                    <a:lnTo>
                      <a:pt x="503" y="640"/>
                    </a:lnTo>
                    <a:close/>
                    <a:moveTo>
                      <a:pt x="740" y="640"/>
                    </a:moveTo>
                    <a:cubicBezTo>
                      <a:pt x="523" y="640"/>
                      <a:pt x="523" y="640"/>
                      <a:pt x="523" y="640"/>
                    </a:cubicBezTo>
                    <a:cubicBezTo>
                      <a:pt x="523" y="364"/>
                      <a:pt x="523" y="364"/>
                      <a:pt x="523" y="364"/>
                    </a:cubicBezTo>
                    <a:cubicBezTo>
                      <a:pt x="591" y="382"/>
                      <a:pt x="664" y="394"/>
                      <a:pt x="740" y="401"/>
                    </a:cubicBezTo>
                    <a:lnTo>
                      <a:pt x="740" y="640"/>
                    </a:lnTo>
                    <a:close/>
                    <a:moveTo>
                      <a:pt x="976" y="640"/>
                    </a:moveTo>
                    <a:cubicBezTo>
                      <a:pt x="760" y="640"/>
                      <a:pt x="760" y="640"/>
                      <a:pt x="760" y="640"/>
                    </a:cubicBezTo>
                    <a:cubicBezTo>
                      <a:pt x="760" y="402"/>
                      <a:pt x="760" y="402"/>
                      <a:pt x="760" y="402"/>
                    </a:cubicBezTo>
                    <a:cubicBezTo>
                      <a:pt x="795" y="405"/>
                      <a:pt x="831" y="406"/>
                      <a:pt x="867" y="406"/>
                    </a:cubicBezTo>
                    <a:cubicBezTo>
                      <a:pt x="904" y="406"/>
                      <a:pt x="940" y="405"/>
                      <a:pt x="976" y="402"/>
                    </a:cubicBezTo>
                    <a:lnTo>
                      <a:pt x="976" y="640"/>
                    </a:lnTo>
                    <a:close/>
                    <a:moveTo>
                      <a:pt x="1212" y="640"/>
                    </a:moveTo>
                    <a:cubicBezTo>
                      <a:pt x="996" y="640"/>
                      <a:pt x="996" y="640"/>
                      <a:pt x="996" y="640"/>
                    </a:cubicBezTo>
                    <a:cubicBezTo>
                      <a:pt x="996" y="400"/>
                      <a:pt x="996" y="400"/>
                      <a:pt x="996" y="400"/>
                    </a:cubicBezTo>
                    <a:cubicBezTo>
                      <a:pt x="1071" y="394"/>
                      <a:pt x="1144" y="382"/>
                      <a:pt x="1212" y="364"/>
                    </a:cubicBezTo>
                    <a:lnTo>
                      <a:pt x="1212" y="640"/>
                    </a:lnTo>
                    <a:close/>
                    <a:moveTo>
                      <a:pt x="1448" y="640"/>
                    </a:moveTo>
                    <a:cubicBezTo>
                      <a:pt x="1232" y="640"/>
                      <a:pt x="1232" y="640"/>
                      <a:pt x="1232" y="640"/>
                    </a:cubicBezTo>
                    <a:cubicBezTo>
                      <a:pt x="1232" y="358"/>
                      <a:pt x="1232" y="358"/>
                      <a:pt x="1232" y="358"/>
                    </a:cubicBezTo>
                    <a:cubicBezTo>
                      <a:pt x="1296" y="341"/>
                      <a:pt x="1355" y="318"/>
                      <a:pt x="1408" y="291"/>
                    </a:cubicBezTo>
                    <a:cubicBezTo>
                      <a:pt x="1422" y="284"/>
                      <a:pt x="1435" y="276"/>
                      <a:pt x="1448" y="268"/>
                    </a:cubicBezTo>
                    <a:lnTo>
                      <a:pt x="1448" y="640"/>
                    </a:lnTo>
                    <a:close/>
                    <a:moveTo>
                      <a:pt x="1619" y="640"/>
                    </a:moveTo>
                    <a:cubicBezTo>
                      <a:pt x="1468" y="640"/>
                      <a:pt x="1468" y="640"/>
                      <a:pt x="1468" y="640"/>
                    </a:cubicBezTo>
                    <a:cubicBezTo>
                      <a:pt x="1468" y="256"/>
                      <a:pt x="1468" y="256"/>
                      <a:pt x="1468" y="256"/>
                    </a:cubicBezTo>
                    <a:cubicBezTo>
                      <a:pt x="1542" y="208"/>
                      <a:pt x="1593" y="153"/>
                      <a:pt x="1619" y="93"/>
                    </a:cubicBezTo>
                    <a:lnTo>
                      <a:pt x="1619" y="640"/>
                    </a:lnTo>
                    <a:close/>
                    <a:moveTo>
                      <a:pt x="1886" y="640"/>
                    </a:moveTo>
                    <a:cubicBezTo>
                      <a:pt x="1733" y="640"/>
                      <a:pt x="1733" y="640"/>
                      <a:pt x="1733" y="640"/>
                    </a:cubicBezTo>
                    <a:cubicBezTo>
                      <a:pt x="1733" y="93"/>
                      <a:pt x="1733" y="93"/>
                      <a:pt x="1733" y="93"/>
                    </a:cubicBezTo>
                    <a:cubicBezTo>
                      <a:pt x="1759" y="153"/>
                      <a:pt x="1811" y="209"/>
                      <a:pt x="1886" y="257"/>
                    </a:cubicBezTo>
                    <a:lnTo>
                      <a:pt x="1886" y="640"/>
                    </a:lnTo>
                    <a:close/>
                    <a:moveTo>
                      <a:pt x="2122" y="640"/>
                    </a:moveTo>
                    <a:cubicBezTo>
                      <a:pt x="1906" y="640"/>
                      <a:pt x="1906" y="640"/>
                      <a:pt x="1906" y="640"/>
                    </a:cubicBezTo>
                    <a:cubicBezTo>
                      <a:pt x="1906" y="269"/>
                      <a:pt x="1906" y="269"/>
                      <a:pt x="1906" y="269"/>
                    </a:cubicBezTo>
                    <a:cubicBezTo>
                      <a:pt x="1918" y="277"/>
                      <a:pt x="1931" y="284"/>
                      <a:pt x="1944" y="291"/>
                    </a:cubicBezTo>
                    <a:cubicBezTo>
                      <a:pt x="1998" y="318"/>
                      <a:pt x="2057" y="341"/>
                      <a:pt x="2122" y="359"/>
                    </a:cubicBezTo>
                    <a:lnTo>
                      <a:pt x="2122" y="640"/>
                    </a:lnTo>
                    <a:close/>
                    <a:moveTo>
                      <a:pt x="2358" y="640"/>
                    </a:moveTo>
                    <a:cubicBezTo>
                      <a:pt x="2142" y="640"/>
                      <a:pt x="2142" y="640"/>
                      <a:pt x="2142" y="640"/>
                    </a:cubicBezTo>
                    <a:cubicBezTo>
                      <a:pt x="2142" y="364"/>
                      <a:pt x="2142" y="364"/>
                      <a:pt x="2142" y="364"/>
                    </a:cubicBezTo>
                    <a:cubicBezTo>
                      <a:pt x="2210" y="382"/>
                      <a:pt x="2282" y="394"/>
                      <a:pt x="2358" y="401"/>
                    </a:cubicBezTo>
                    <a:lnTo>
                      <a:pt x="2358" y="640"/>
                    </a:lnTo>
                    <a:close/>
                    <a:moveTo>
                      <a:pt x="2594" y="640"/>
                    </a:moveTo>
                    <a:cubicBezTo>
                      <a:pt x="2378" y="640"/>
                      <a:pt x="2378" y="640"/>
                      <a:pt x="2378" y="640"/>
                    </a:cubicBezTo>
                    <a:cubicBezTo>
                      <a:pt x="2378" y="402"/>
                      <a:pt x="2378" y="402"/>
                      <a:pt x="2378" y="402"/>
                    </a:cubicBezTo>
                    <a:cubicBezTo>
                      <a:pt x="2413" y="405"/>
                      <a:pt x="2449" y="406"/>
                      <a:pt x="2485" y="406"/>
                    </a:cubicBezTo>
                    <a:cubicBezTo>
                      <a:pt x="2522" y="406"/>
                      <a:pt x="2558" y="405"/>
                      <a:pt x="2594" y="402"/>
                    </a:cubicBezTo>
                    <a:lnTo>
                      <a:pt x="2594" y="640"/>
                    </a:lnTo>
                    <a:close/>
                    <a:moveTo>
                      <a:pt x="2830" y="640"/>
                    </a:moveTo>
                    <a:cubicBezTo>
                      <a:pt x="2614" y="640"/>
                      <a:pt x="2614" y="640"/>
                      <a:pt x="2614" y="640"/>
                    </a:cubicBezTo>
                    <a:cubicBezTo>
                      <a:pt x="2614" y="400"/>
                      <a:pt x="2614" y="400"/>
                      <a:pt x="2614" y="400"/>
                    </a:cubicBezTo>
                    <a:cubicBezTo>
                      <a:pt x="2690" y="394"/>
                      <a:pt x="2762" y="382"/>
                      <a:pt x="2830" y="364"/>
                    </a:cubicBezTo>
                    <a:lnTo>
                      <a:pt x="2830" y="640"/>
                    </a:lnTo>
                    <a:close/>
                    <a:moveTo>
                      <a:pt x="3066" y="640"/>
                    </a:moveTo>
                    <a:cubicBezTo>
                      <a:pt x="2850" y="640"/>
                      <a:pt x="2850" y="640"/>
                      <a:pt x="2850" y="640"/>
                    </a:cubicBezTo>
                    <a:cubicBezTo>
                      <a:pt x="2850" y="358"/>
                      <a:pt x="2850" y="358"/>
                      <a:pt x="2850" y="358"/>
                    </a:cubicBezTo>
                    <a:cubicBezTo>
                      <a:pt x="2914" y="341"/>
                      <a:pt x="2973" y="318"/>
                      <a:pt x="3026" y="291"/>
                    </a:cubicBezTo>
                    <a:cubicBezTo>
                      <a:pt x="3040" y="284"/>
                      <a:pt x="3054" y="276"/>
                      <a:pt x="3066" y="268"/>
                    </a:cubicBezTo>
                    <a:lnTo>
                      <a:pt x="3066" y="640"/>
                    </a:lnTo>
                    <a:close/>
                    <a:moveTo>
                      <a:pt x="3234" y="640"/>
                    </a:moveTo>
                    <a:cubicBezTo>
                      <a:pt x="3086" y="640"/>
                      <a:pt x="3086" y="640"/>
                      <a:pt x="3086" y="640"/>
                    </a:cubicBezTo>
                    <a:cubicBezTo>
                      <a:pt x="3086" y="256"/>
                      <a:pt x="3086" y="256"/>
                      <a:pt x="3086" y="256"/>
                    </a:cubicBezTo>
                    <a:cubicBezTo>
                      <a:pt x="3157" y="210"/>
                      <a:pt x="3207" y="157"/>
                      <a:pt x="3234" y="100"/>
                    </a:cubicBezTo>
                    <a:lnTo>
                      <a:pt x="3234"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cxnSp>
        <p:nvCxnSpPr>
          <p:cNvPr id="98" name="Straight Connector 97"/>
          <p:cNvCxnSpPr/>
          <p:nvPr/>
        </p:nvCxnSpPr>
        <p:spPr>
          <a:xfrm>
            <a:off x="640382" y="5769250"/>
            <a:ext cx="4713347"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862960" y="5779119"/>
            <a:ext cx="2368516"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0481567" y="5779119"/>
            <a:ext cx="2368516"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48" name="Freeform 47"/>
          <p:cNvSpPr/>
          <p:nvPr/>
        </p:nvSpPr>
        <p:spPr bwMode="auto">
          <a:xfrm rot="16200000">
            <a:off x="12665372" y="3941615"/>
            <a:ext cx="922543" cy="2752464"/>
          </a:xfrm>
          <a:custGeom>
            <a:avLst/>
            <a:gdLst>
              <a:gd name="connsiteX0" fmla="*/ 678402 w 678402"/>
              <a:gd name="connsiteY0" fmla="*/ 1070652 h 2024054"/>
              <a:gd name="connsiteX1" fmla="*/ 339201 w 678402"/>
              <a:gd name="connsiteY1" fmla="*/ 2024054 h 2024054"/>
              <a:gd name="connsiteX2" fmla="*/ 0 w 678402"/>
              <a:gd name="connsiteY2" fmla="*/ 2024054 h 2024054"/>
              <a:gd name="connsiteX3" fmla="*/ 0 w 678402"/>
              <a:gd name="connsiteY3" fmla="*/ 117250 h 2024054"/>
              <a:gd name="connsiteX4" fmla="*/ 1 w 678402"/>
              <a:gd name="connsiteY4" fmla="*/ 117250 h 2024054"/>
              <a:gd name="connsiteX5" fmla="*/ 1 w 678402"/>
              <a:gd name="connsiteY5" fmla="*/ 0 h 2024054"/>
              <a:gd name="connsiteX6" fmla="*/ 107420 w 678402"/>
              <a:gd name="connsiteY6" fmla="*/ 0 h 2024054"/>
              <a:gd name="connsiteX7" fmla="*/ 149232 w 678402"/>
              <a:gd name="connsiteY7" fmla="*/ 23727 h 2024054"/>
              <a:gd name="connsiteX8" fmla="*/ 159473 w 678402"/>
              <a:gd name="connsiteY8" fmla="*/ 43132 h 2024054"/>
              <a:gd name="connsiteX9" fmla="*/ 202311 w 678402"/>
              <a:gd name="connsiteY9" fmla="*/ 43132 h 2024054"/>
              <a:gd name="connsiteX10" fmla="*/ 244123 w 678402"/>
              <a:gd name="connsiteY10" fmla="*/ 66859 h 2024054"/>
              <a:gd name="connsiteX11" fmla="*/ 270715 w 678402"/>
              <a:gd name="connsiteY11" fmla="*/ 117250 h 2024054"/>
              <a:gd name="connsiteX12" fmla="*/ 339201 w 678402"/>
              <a:gd name="connsiteY12" fmla="*/ 117250 h 2024054"/>
              <a:gd name="connsiteX13" fmla="*/ 678402 w 678402"/>
              <a:gd name="connsiteY13" fmla="*/ 1070652 h 202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402" h="2024054">
                <a:moveTo>
                  <a:pt x="678402" y="1070652"/>
                </a:moveTo>
                <a:cubicBezTo>
                  <a:pt x="678402" y="1597201"/>
                  <a:pt x="526537" y="2024054"/>
                  <a:pt x="339201" y="2024054"/>
                </a:cubicBezTo>
                <a:lnTo>
                  <a:pt x="0" y="2024054"/>
                </a:lnTo>
                <a:lnTo>
                  <a:pt x="0" y="117250"/>
                </a:lnTo>
                <a:lnTo>
                  <a:pt x="1" y="117250"/>
                </a:lnTo>
                <a:lnTo>
                  <a:pt x="1" y="0"/>
                </a:lnTo>
                <a:lnTo>
                  <a:pt x="107420" y="0"/>
                </a:lnTo>
                <a:cubicBezTo>
                  <a:pt x="122252" y="0"/>
                  <a:pt x="136381" y="8449"/>
                  <a:pt x="149232" y="23727"/>
                </a:cubicBezTo>
                <a:lnTo>
                  <a:pt x="159473" y="43132"/>
                </a:lnTo>
                <a:lnTo>
                  <a:pt x="202311" y="43132"/>
                </a:lnTo>
                <a:cubicBezTo>
                  <a:pt x="217143" y="43132"/>
                  <a:pt x="231272" y="51581"/>
                  <a:pt x="244123" y="66859"/>
                </a:cubicBezTo>
                <a:lnTo>
                  <a:pt x="270715" y="117250"/>
                </a:lnTo>
                <a:lnTo>
                  <a:pt x="339201" y="117250"/>
                </a:lnTo>
                <a:cubicBezTo>
                  <a:pt x="526537" y="117250"/>
                  <a:pt x="678402" y="544103"/>
                  <a:pt x="678402" y="1070652"/>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48"/>
          <p:cNvSpPr/>
          <p:nvPr/>
        </p:nvSpPr>
        <p:spPr bwMode="auto">
          <a:xfrm rot="5400000" flipH="1">
            <a:off x="-1012006" y="3941615"/>
            <a:ext cx="922543" cy="2752464"/>
          </a:xfrm>
          <a:custGeom>
            <a:avLst/>
            <a:gdLst>
              <a:gd name="connsiteX0" fmla="*/ 678402 w 678402"/>
              <a:gd name="connsiteY0" fmla="*/ 1070652 h 2024054"/>
              <a:gd name="connsiteX1" fmla="*/ 339201 w 678402"/>
              <a:gd name="connsiteY1" fmla="*/ 2024054 h 2024054"/>
              <a:gd name="connsiteX2" fmla="*/ 0 w 678402"/>
              <a:gd name="connsiteY2" fmla="*/ 2024054 h 2024054"/>
              <a:gd name="connsiteX3" fmla="*/ 0 w 678402"/>
              <a:gd name="connsiteY3" fmla="*/ 117250 h 2024054"/>
              <a:gd name="connsiteX4" fmla="*/ 1 w 678402"/>
              <a:gd name="connsiteY4" fmla="*/ 117250 h 2024054"/>
              <a:gd name="connsiteX5" fmla="*/ 1 w 678402"/>
              <a:gd name="connsiteY5" fmla="*/ 0 h 2024054"/>
              <a:gd name="connsiteX6" fmla="*/ 107420 w 678402"/>
              <a:gd name="connsiteY6" fmla="*/ 0 h 2024054"/>
              <a:gd name="connsiteX7" fmla="*/ 149232 w 678402"/>
              <a:gd name="connsiteY7" fmla="*/ 23727 h 2024054"/>
              <a:gd name="connsiteX8" fmla="*/ 159473 w 678402"/>
              <a:gd name="connsiteY8" fmla="*/ 43132 h 2024054"/>
              <a:gd name="connsiteX9" fmla="*/ 202311 w 678402"/>
              <a:gd name="connsiteY9" fmla="*/ 43132 h 2024054"/>
              <a:gd name="connsiteX10" fmla="*/ 244123 w 678402"/>
              <a:gd name="connsiteY10" fmla="*/ 66859 h 2024054"/>
              <a:gd name="connsiteX11" fmla="*/ 270715 w 678402"/>
              <a:gd name="connsiteY11" fmla="*/ 117250 h 2024054"/>
              <a:gd name="connsiteX12" fmla="*/ 339201 w 678402"/>
              <a:gd name="connsiteY12" fmla="*/ 117250 h 2024054"/>
              <a:gd name="connsiteX13" fmla="*/ 678402 w 678402"/>
              <a:gd name="connsiteY13" fmla="*/ 1070652 h 202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402" h="2024054">
                <a:moveTo>
                  <a:pt x="678402" y="1070652"/>
                </a:moveTo>
                <a:cubicBezTo>
                  <a:pt x="678402" y="1597201"/>
                  <a:pt x="526537" y="2024054"/>
                  <a:pt x="339201" y="2024054"/>
                </a:cubicBezTo>
                <a:lnTo>
                  <a:pt x="0" y="2024054"/>
                </a:lnTo>
                <a:lnTo>
                  <a:pt x="0" y="117250"/>
                </a:lnTo>
                <a:lnTo>
                  <a:pt x="1" y="117250"/>
                </a:lnTo>
                <a:lnTo>
                  <a:pt x="1" y="0"/>
                </a:lnTo>
                <a:lnTo>
                  <a:pt x="107420" y="0"/>
                </a:lnTo>
                <a:cubicBezTo>
                  <a:pt x="122252" y="0"/>
                  <a:pt x="136381" y="8449"/>
                  <a:pt x="149232" y="23727"/>
                </a:cubicBezTo>
                <a:lnTo>
                  <a:pt x="159473" y="43132"/>
                </a:lnTo>
                <a:lnTo>
                  <a:pt x="202311" y="43132"/>
                </a:lnTo>
                <a:cubicBezTo>
                  <a:pt x="217143" y="43132"/>
                  <a:pt x="231272" y="51581"/>
                  <a:pt x="244123" y="66859"/>
                </a:cubicBezTo>
                <a:lnTo>
                  <a:pt x="270715" y="117250"/>
                </a:lnTo>
                <a:lnTo>
                  <a:pt x="339201" y="117250"/>
                </a:lnTo>
                <a:cubicBezTo>
                  <a:pt x="526537" y="117250"/>
                  <a:pt x="678402" y="544103"/>
                  <a:pt x="678402" y="1070652"/>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Title 1"/>
          <p:cNvSpPr>
            <a:spLocks noGrp="1"/>
          </p:cNvSpPr>
          <p:nvPr>
            <p:ph type="title"/>
          </p:nvPr>
        </p:nvSpPr>
        <p:spPr/>
        <p:txBody>
          <a:bodyPr/>
          <a:lstStyle/>
          <a:p>
            <a:r>
              <a:rPr lang="en-US" dirty="0"/>
              <a:t>Windows platform</a:t>
            </a:r>
          </a:p>
        </p:txBody>
      </p:sp>
      <p:sp>
        <p:nvSpPr>
          <p:cNvPr id="52" name="TextBox 51"/>
          <p:cNvSpPr txBox="1"/>
          <p:nvPr/>
        </p:nvSpPr>
        <p:spPr>
          <a:xfrm>
            <a:off x="275480" y="1028409"/>
            <a:ext cx="11885514" cy="633747"/>
          </a:xfrm>
          <a:prstGeom prst="rect">
            <a:avLst/>
          </a:prstGeom>
          <a:noFill/>
        </p:spPr>
        <p:txBody>
          <a:bodyPr wrap="square" lIns="186521" tIns="149217" rIns="186521" bIns="149217" rtlCol="0">
            <a:spAutoFit/>
          </a:bodyPr>
          <a:lstStyle/>
          <a:p>
            <a:pPr>
              <a:lnSpc>
                <a:spcPct val="90000"/>
              </a:lnSpc>
              <a:spcBef>
                <a:spcPts val="816"/>
              </a:spcBef>
            </a:pPr>
            <a:r>
              <a:rPr lang="en-US" sz="2400" spc="-102" dirty="0">
                <a:ln w="3175">
                  <a:noFill/>
                </a:ln>
                <a:gradFill>
                  <a:gsLst>
                    <a:gs pos="0">
                      <a:schemeClr val="tx2"/>
                    </a:gs>
                    <a:gs pos="100000">
                      <a:schemeClr val="tx2"/>
                    </a:gs>
                  </a:gsLst>
                  <a:lin ang="5400000" scaled="0"/>
                </a:gradFill>
                <a:latin typeface="+mj-lt"/>
                <a:cs typeface="Segoe UI" pitchFamily="34" charset="0"/>
              </a:rPr>
              <a:t>Wherever your code was born, you can bring it to Windows</a:t>
            </a:r>
          </a:p>
        </p:txBody>
      </p:sp>
    </p:spTree>
    <p:extLst>
      <p:ext uri="{BB962C8B-B14F-4D97-AF65-F5344CB8AC3E}">
        <p14:creationId xmlns:p14="http://schemas.microsoft.com/office/powerpoint/2010/main" val="36675711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type="body" sz="quarter" idx="10"/>
          </p:nvPr>
        </p:nvSpPr>
        <p:spPr>
          <a:xfrm>
            <a:off x="5549298" y="1668482"/>
            <a:ext cx="6656087" cy="4156202"/>
          </a:xfrm>
        </p:spPr>
        <p:txBody>
          <a:bodyPr lIns="182880" tIns="146304" rIns="182880" bIns="146304"/>
          <a:lstStyle/>
          <a:p>
            <a:pPr marL="0" indent="0">
              <a:buNone/>
            </a:pPr>
            <a:r>
              <a:rPr lang="en-US" sz="2720" dirty="0" err="1">
                <a:gradFill>
                  <a:gsLst>
                    <a:gs pos="0">
                      <a:schemeClr val="accent1"/>
                    </a:gs>
                    <a:gs pos="100000">
                      <a:schemeClr val="accent1"/>
                    </a:gs>
                  </a:gsLst>
                  <a:lin ang="5400000" scaled="1"/>
                </a:gradFill>
              </a:rPr>
              <a:t>Mobilize.Net’s</a:t>
            </a:r>
            <a:r>
              <a:rPr lang="en-US" sz="2720" dirty="0">
                <a:gradFill>
                  <a:gsLst>
                    <a:gs pos="0">
                      <a:schemeClr val="accent1"/>
                    </a:gs>
                    <a:gs pos="100000">
                      <a:schemeClr val="accent1"/>
                    </a:gs>
                  </a:gsLst>
                  <a:lin ang="5400000" scaled="1"/>
                </a:gradFill>
              </a:rPr>
              <a:t> Silverlight bridge</a:t>
            </a:r>
          </a:p>
          <a:p>
            <a:pPr marL="346075" lvl="1" indent="-346075"/>
            <a:r>
              <a:rPr lang="en-US" sz="2000" dirty="0"/>
              <a:t>Free third party bridge</a:t>
            </a:r>
          </a:p>
          <a:p>
            <a:pPr marL="346075" lvl="1" indent="-346075"/>
            <a:r>
              <a:rPr lang="en-US" sz="2000" dirty="0"/>
              <a:t>Conversion of C# code and XAML</a:t>
            </a:r>
          </a:p>
          <a:p>
            <a:pPr marL="346075" lvl="1" indent="-346075"/>
            <a:r>
              <a:rPr lang="en-US" sz="2000" dirty="0"/>
              <a:t>Project manifest conversion</a:t>
            </a:r>
          </a:p>
          <a:p>
            <a:pPr marL="346075" lvl="1" indent="-346075"/>
            <a:r>
              <a:rPr lang="en-US" sz="2000" dirty="0"/>
              <a:t>2300 mappings for top APIs and components</a:t>
            </a:r>
          </a:p>
          <a:p>
            <a:pPr marL="0" indent="0">
              <a:buNone/>
            </a:pPr>
            <a:br>
              <a:rPr lang="en-US" sz="2720" dirty="0">
                <a:gradFill>
                  <a:gsLst>
                    <a:gs pos="0">
                      <a:schemeClr val="accent1"/>
                    </a:gs>
                    <a:gs pos="100000">
                      <a:schemeClr val="accent1"/>
                    </a:gs>
                  </a:gsLst>
                  <a:lin ang="5400000" scaled="1"/>
                </a:gradFill>
              </a:rPr>
            </a:br>
            <a:r>
              <a:rPr lang="en-US" sz="2720" dirty="0">
                <a:gradFill>
                  <a:gsLst>
                    <a:gs pos="0">
                      <a:schemeClr val="accent1"/>
                    </a:gs>
                    <a:gs pos="100000">
                      <a:schemeClr val="accent1"/>
                    </a:gs>
                  </a:gsLst>
                  <a:lin ang="5400000" scaled="1"/>
                </a:gradFill>
              </a:rPr>
              <a:t>Extensibility</a:t>
            </a:r>
          </a:p>
          <a:p>
            <a:pPr marL="346075" lvl="1" indent="-346075"/>
            <a:r>
              <a:rPr lang="en-US" sz="2000" dirty="0"/>
              <a:t>All mappings open sourced on GitHub</a:t>
            </a:r>
          </a:p>
          <a:p>
            <a:pPr marL="346075" lvl="1" indent="-346075"/>
            <a:r>
              <a:rPr lang="en-US" sz="2000" dirty="0"/>
              <a:t>Documentation on GitHub Wiki</a:t>
            </a:r>
          </a:p>
          <a:p>
            <a:pPr marL="346075" lvl="1" indent="-346075"/>
            <a:r>
              <a:rPr lang="en-US" sz="2000" dirty="0"/>
              <a:t>Developers can create mappings and submit </a:t>
            </a:r>
            <a:br>
              <a:rPr lang="en-US" sz="2000" dirty="0"/>
            </a:br>
            <a:r>
              <a:rPr lang="en-US" sz="2000" dirty="0"/>
              <a:t>a pull request to share with others</a:t>
            </a:r>
          </a:p>
        </p:txBody>
      </p:sp>
      <p:sp>
        <p:nvSpPr>
          <p:cNvPr id="2" name="Title 1"/>
          <p:cNvSpPr>
            <a:spLocks noGrp="1"/>
          </p:cNvSpPr>
          <p:nvPr>
            <p:ph type="title"/>
          </p:nvPr>
        </p:nvSpPr>
        <p:spPr/>
        <p:txBody>
          <a:bodyPr/>
          <a:lstStyle/>
          <a:p>
            <a:r>
              <a:rPr lang="en-US" dirty="0"/>
              <a:t>Windows Phone Silverlight apps</a:t>
            </a:r>
          </a:p>
        </p:txBody>
      </p:sp>
      <p:sp>
        <p:nvSpPr>
          <p:cNvPr id="31" name="Rectangle 30"/>
          <p:cNvSpPr/>
          <p:nvPr/>
        </p:nvSpPr>
        <p:spPr bwMode="auto">
          <a:xfrm>
            <a:off x="914775" y="2950062"/>
            <a:ext cx="3464450" cy="1804586"/>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24347" tIns="124347" rIns="46636" bIns="46636" rtlCol="0" anchor="t"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67979"/>
            <a:r>
              <a:rPr lang="en-US" sz="1600" dirty="0" err="1">
                <a:gradFill>
                  <a:gsLst>
                    <a:gs pos="3788">
                      <a:schemeClr val="tx1"/>
                    </a:gs>
                    <a:gs pos="38000">
                      <a:schemeClr val="tx1"/>
                    </a:gs>
                  </a:gsLst>
                  <a:lin ang="5400000" scaled="0"/>
                </a:gradFill>
                <a:ea typeface="Segoe UI" pitchFamily="34" charset="0"/>
                <a:cs typeface="Segoe UI" pitchFamily="34" charset="0"/>
              </a:rPr>
              <a:t>Mobilize.Net’s</a:t>
            </a:r>
            <a:r>
              <a:rPr lang="en-US" sz="1600" dirty="0">
                <a:gradFill>
                  <a:gsLst>
                    <a:gs pos="3788">
                      <a:schemeClr val="tx1"/>
                    </a:gs>
                    <a:gs pos="38000">
                      <a:schemeClr val="tx1"/>
                    </a:gs>
                  </a:gsLst>
                  <a:lin ang="5400000" scaled="0"/>
                </a:gradFill>
                <a:ea typeface="Segoe UI" pitchFamily="34" charset="0"/>
                <a:cs typeface="Segoe UI" pitchFamily="34" charset="0"/>
              </a:rPr>
              <a:t> Silverlight bridge</a:t>
            </a:r>
          </a:p>
        </p:txBody>
      </p:sp>
      <p:sp>
        <p:nvSpPr>
          <p:cNvPr id="49" name="Freeform 5"/>
          <p:cNvSpPr>
            <a:spLocks noEditPoints="1"/>
          </p:cNvSpPr>
          <p:nvPr/>
        </p:nvSpPr>
        <p:spPr bwMode="auto">
          <a:xfrm>
            <a:off x="4196283" y="5364594"/>
            <a:ext cx="731441" cy="871841"/>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rgbClr val="0078D7"/>
          </a:solidFill>
          <a:ln>
            <a:noFill/>
          </a:ln>
          <a:extLst/>
        </p:spPr>
        <p:txBody>
          <a:bodyPr vert="horz" wrap="square" lIns="93260" tIns="46630" rIns="93260" bIns="46630" numCol="1" anchor="t" anchorCtr="0" compatLnSpc="1">
            <a:prstTxWarp prst="textNoShape">
              <a:avLst/>
            </a:prstTxWarp>
          </a:bodyPr>
          <a:lstStyle/>
          <a:p>
            <a:pPr defTabSz="951303">
              <a:defRPr/>
            </a:pPr>
            <a:endParaRPr lang="en-US" sz="1428" kern="0">
              <a:solidFill>
                <a:srgbClr val="FFFFFF"/>
              </a:solidFill>
            </a:endParaRPr>
          </a:p>
        </p:txBody>
      </p:sp>
      <p:sp>
        <p:nvSpPr>
          <p:cNvPr id="19" name="TextBox 18"/>
          <p:cNvSpPr txBox="1"/>
          <p:nvPr/>
        </p:nvSpPr>
        <p:spPr>
          <a:xfrm>
            <a:off x="276324" y="1028409"/>
            <a:ext cx="11885514" cy="966146"/>
          </a:xfrm>
          <a:prstGeom prst="rect">
            <a:avLst/>
          </a:prstGeom>
          <a:noFill/>
        </p:spPr>
        <p:txBody>
          <a:bodyPr wrap="square" lIns="186521" tIns="149217" rIns="186521" bIns="149217" rtlCol="0">
            <a:spAutoFit/>
          </a:bodyPr>
          <a:lstStyle/>
          <a:p>
            <a:pPr>
              <a:lnSpc>
                <a:spcPct val="90000"/>
              </a:lnSpc>
              <a:spcBef>
                <a:spcPts val="816"/>
              </a:spcBef>
            </a:pPr>
            <a:r>
              <a:rPr lang="en-US" sz="2400" spc="-102" dirty="0">
                <a:ln w="3175">
                  <a:noFill/>
                </a:ln>
                <a:gradFill>
                  <a:gsLst>
                    <a:gs pos="0">
                      <a:schemeClr val="tx2"/>
                    </a:gs>
                    <a:gs pos="100000">
                      <a:schemeClr val="tx2"/>
                    </a:gs>
                  </a:gsLst>
                  <a:lin ang="5400000" scaled="0"/>
                </a:gradFill>
                <a:latin typeface="+mj-lt"/>
                <a:cs typeface="Segoe UI" pitchFamily="34" charset="0"/>
              </a:rPr>
              <a:t>Bringing your Windows Phone Silverlight apps to the Universal Windows Platform </a:t>
            </a:r>
            <a:br>
              <a:rPr lang="en-US" sz="2400" spc="-102" dirty="0">
                <a:ln w="3175">
                  <a:noFill/>
                </a:ln>
                <a:gradFill>
                  <a:gsLst>
                    <a:gs pos="0">
                      <a:schemeClr val="tx2"/>
                    </a:gs>
                    <a:gs pos="100000">
                      <a:schemeClr val="tx2"/>
                    </a:gs>
                  </a:gsLst>
                  <a:lin ang="5400000" scaled="0"/>
                </a:gradFill>
                <a:latin typeface="+mj-lt"/>
                <a:cs typeface="Segoe UI" pitchFamily="34" charset="0"/>
              </a:rPr>
            </a:br>
            <a:r>
              <a:rPr lang="en-US" sz="2400" spc="-102" dirty="0">
                <a:ln w="3175">
                  <a:noFill/>
                </a:ln>
                <a:gradFill>
                  <a:gsLst>
                    <a:gs pos="0">
                      <a:schemeClr val="tx2"/>
                    </a:gs>
                    <a:gs pos="100000">
                      <a:schemeClr val="tx2"/>
                    </a:gs>
                  </a:gsLst>
                  <a:lin ang="5400000" scaled="0"/>
                </a:gradFill>
                <a:latin typeface="+mj-lt"/>
                <a:cs typeface="Segoe UI" pitchFamily="34" charset="0"/>
              </a:rPr>
              <a:t>on Windows 10</a:t>
            </a:r>
          </a:p>
        </p:txBody>
      </p:sp>
      <p:grpSp>
        <p:nvGrpSpPr>
          <p:cNvPr id="5" name="Group 4"/>
          <p:cNvGrpSpPr>
            <a:grpSpLocks noChangeAspect="1"/>
          </p:cNvGrpSpPr>
          <p:nvPr/>
        </p:nvGrpSpPr>
        <p:grpSpPr bwMode="auto">
          <a:xfrm>
            <a:off x="1864425" y="3426981"/>
            <a:ext cx="1565130" cy="1111785"/>
            <a:chOff x="2230" y="1613"/>
            <a:chExt cx="725" cy="515"/>
          </a:xfrm>
          <a:solidFill>
            <a:schemeClr val="accent2"/>
          </a:solidFill>
        </p:grpSpPr>
        <p:sp>
          <p:nvSpPr>
            <p:cNvPr id="8" name="Freeform 5"/>
            <p:cNvSpPr>
              <a:spLocks noEditPoints="1"/>
            </p:cNvSpPr>
            <p:nvPr/>
          </p:nvSpPr>
          <p:spPr bwMode="auto">
            <a:xfrm>
              <a:off x="2337" y="1670"/>
              <a:ext cx="244" cy="245"/>
            </a:xfrm>
            <a:custGeom>
              <a:avLst/>
              <a:gdLst>
                <a:gd name="T0" fmla="*/ 85 w 102"/>
                <a:gd name="T1" fmla="*/ 52 h 102"/>
                <a:gd name="T2" fmla="*/ 85 w 102"/>
                <a:gd name="T3" fmla="*/ 57 h 102"/>
                <a:gd name="T4" fmla="*/ 102 w 102"/>
                <a:gd name="T5" fmla="*/ 64 h 102"/>
                <a:gd name="T6" fmla="*/ 98 w 102"/>
                <a:gd name="T7" fmla="*/ 74 h 102"/>
                <a:gd name="T8" fmla="*/ 82 w 102"/>
                <a:gd name="T9" fmla="*/ 67 h 102"/>
                <a:gd name="T10" fmla="*/ 68 w 102"/>
                <a:gd name="T11" fmla="*/ 82 h 102"/>
                <a:gd name="T12" fmla="*/ 74 w 102"/>
                <a:gd name="T13" fmla="*/ 99 h 102"/>
                <a:gd name="T14" fmla="*/ 65 w 102"/>
                <a:gd name="T15" fmla="*/ 102 h 102"/>
                <a:gd name="T16" fmla="*/ 58 w 102"/>
                <a:gd name="T17" fmla="*/ 85 h 102"/>
                <a:gd name="T18" fmla="*/ 52 w 102"/>
                <a:gd name="T19" fmla="*/ 86 h 102"/>
                <a:gd name="T20" fmla="*/ 46 w 102"/>
                <a:gd name="T21" fmla="*/ 85 h 102"/>
                <a:gd name="T22" fmla="*/ 38 w 102"/>
                <a:gd name="T23" fmla="*/ 102 h 102"/>
                <a:gd name="T24" fmla="*/ 29 w 102"/>
                <a:gd name="T25" fmla="*/ 99 h 102"/>
                <a:gd name="T26" fmla="*/ 35 w 102"/>
                <a:gd name="T27" fmla="*/ 82 h 102"/>
                <a:gd name="T28" fmla="*/ 21 w 102"/>
                <a:gd name="T29" fmla="*/ 67 h 102"/>
                <a:gd name="T30" fmla="*/ 4 w 102"/>
                <a:gd name="T31" fmla="*/ 74 h 102"/>
                <a:gd name="T32" fmla="*/ 0 w 102"/>
                <a:gd name="T33" fmla="*/ 64 h 102"/>
                <a:gd name="T34" fmla="*/ 18 w 102"/>
                <a:gd name="T35" fmla="*/ 57 h 102"/>
                <a:gd name="T36" fmla="*/ 18 w 102"/>
                <a:gd name="T37" fmla="*/ 52 h 102"/>
                <a:gd name="T38" fmla="*/ 18 w 102"/>
                <a:gd name="T39" fmla="*/ 44 h 102"/>
                <a:gd name="T40" fmla="*/ 0 w 102"/>
                <a:gd name="T41" fmla="*/ 36 h 102"/>
                <a:gd name="T42" fmla="*/ 4 w 102"/>
                <a:gd name="T43" fmla="*/ 27 h 102"/>
                <a:gd name="T44" fmla="*/ 22 w 102"/>
                <a:gd name="T45" fmla="*/ 35 h 102"/>
                <a:gd name="T46" fmla="*/ 36 w 102"/>
                <a:gd name="T47" fmla="*/ 21 h 102"/>
                <a:gd name="T48" fmla="*/ 29 w 102"/>
                <a:gd name="T49" fmla="*/ 3 h 102"/>
                <a:gd name="T50" fmla="*/ 38 w 102"/>
                <a:gd name="T51" fmla="*/ 0 h 102"/>
                <a:gd name="T52" fmla="*/ 46 w 102"/>
                <a:gd name="T53" fmla="*/ 18 h 102"/>
                <a:gd name="T54" fmla="*/ 52 w 102"/>
                <a:gd name="T55" fmla="*/ 18 h 102"/>
                <a:gd name="T56" fmla="*/ 57 w 102"/>
                <a:gd name="T57" fmla="*/ 18 h 102"/>
                <a:gd name="T58" fmla="*/ 65 w 102"/>
                <a:gd name="T59" fmla="*/ 0 h 102"/>
                <a:gd name="T60" fmla="*/ 74 w 102"/>
                <a:gd name="T61" fmla="*/ 3 h 102"/>
                <a:gd name="T62" fmla="*/ 68 w 102"/>
                <a:gd name="T63" fmla="*/ 21 h 102"/>
                <a:gd name="T64" fmla="*/ 81 w 102"/>
                <a:gd name="T65" fmla="*/ 35 h 102"/>
                <a:gd name="T66" fmla="*/ 98 w 102"/>
                <a:gd name="T67" fmla="*/ 27 h 102"/>
                <a:gd name="T68" fmla="*/ 102 w 102"/>
                <a:gd name="T69" fmla="*/ 36 h 102"/>
                <a:gd name="T70" fmla="*/ 85 w 102"/>
                <a:gd name="T71" fmla="*/ 44 h 102"/>
                <a:gd name="T72" fmla="*/ 85 w 102"/>
                <a:gd name="T73" fmla="*/ 52 h 102"/>
                <a:gd name="T74" fmla="*/ 52 w 102"/>
                <a:gd name="T75" fmla="*/ 28 h 102"/>
                <a:gd name="T76" fmla="*/ 28 w 102"/>
                <a:gd name="T77" fmla="*/ 52 h 102"/>
                <a:gd name="T78" fmla="*/ 52 w 102"/>
                <a:gd name="T79" fmla="*/ 76 h 102"/>
                <a:gd name="T80" fmla="*/ 75 w 102"/>
                <a:gd name="T81" fmla="*/ 52 h 102"/>
                <a:gd name="T82" fmla="*/ 52 w 102"/>
                <a:gd name="T8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2">
                  <a:moveTo>
                    <a:pt x="85" y="52"/>
                  </a:moveTo>
                  <a:cubicBezTo>
                    <a:pt x="85" y="53"/>
                    <a:pt x="85" y="55"/>
                    <a:pt x="85" y="57"/>
                  </a:cubicBezTo>
                  <a:cubicBezTo>
                    <a:pt x="102" y="64"/>
                    <a:pt x="102" y="64"/>
                    <a:pt x="102" y="64"/>
                  </a:cubicBezTo>
                  <a:cubicBezTo>
                    <a:pt x="98" y="74"/>
                    <a:pt x="98" y="74"/>
                    <a:pt x="98" y="74"/>
                  </a:cubicBezTo>
                  <a:cubicBezTo>
                    <a:pt x="82" y="67"/>
                    <a:pt x="82" y="67"/>
                    <a:pt x="82" y="67"/>
                  </a:cubicBezTo>
                  <a:cubicBezTo>
                    <a:pt x="79" y="73"/>
                    <a:pt x="74" y="78"/>
                    <a:pt x="68" y="82"/>
                  </a:cubicBezTo>
                  <a:cubicBezTo>
                    <a:pt x="74" y="99"/>
                    <a:pt x="74" y="99"/>
                    <a:pt x="74" y="99"/>
                  </a:cubicBezTo>
                  <a:cubicBezTo>
                    <a:pt x="65" y="102"/>
                    <a:pt x="65" y="102"/>
                    <a:pt x="65" y="102"/>
                  </a:cubicBezTo>
                  <a:cubicBezTo>
                    <a:pt x="58" y="85"/>
                    <a:pt x="58" y="85"/>
                    <a:pt x="58" y="85"/>
                  </a:cubicBezTo>
                  <a:cubicBezTo>
                    <a:pt x="56" y="85"/>
                    <a:pt x="54" y="86"/>
                    <a:pt x="52" y="86"/>
                  </a:cubicBezTo>
                  <a:cubicBezTo>
                    <a:pt x="49" y="86"/>
                    <a:pt x="47" y="85"/>
                    <a:pt x="46" y="85"/>
                  </a:cubicBezTo>
                  <a:cubicBezTo>
                    <a:pt x="38" y="102"/>
                    <a:pt x="38" y="102"/>
                    <a:pt x="38" y="102"/>
                  </a:cubicBezTo>
                  <a:cubicBezTo>
                    <a:pt x="29" y="99"/>
                    <a:pt x="29" y="99"/>
                    <a:pt x="29" y="99"/>
                  </a:cubicBezTo>
                  <a:cubicBezTo>
                    <a:pt x="35" y="82"/>
                    <a:pt x="35" y="82"/>
                    <a:pt x="35" y="82"/>
                  </a:cubicBezTo>
                  <a:cubicBezTo>
                    <a:pt x="29" y="78"/>
                    <a:pt x="24" y="73"/>
                    <a:pt x="21" y="67"/>
                  </a:cubicBezTo>
                  <a:cubicBezTo>
                    <a:pt x="4" y="74"/>
                    <a:pt x="4" y="74"/>
                    <a:pt x="4" y="74"/>
                  </a:cubicBezTo>
                  <a:cubicBezTo>
                    <a:pt x="0" y="64"/>
                    <a:pt x="0" y="64"/>
                    <a:pt x="0" y="64"/>
                  </a:cubicBezTo>
                  <a:cubicBezTo>
                    <a:pt x="18" y="57"/>
                    <a:pt x="18" y="57"/>
                    <a:pt x="18" y="57"/>
                  </a:cubicBezTo>
                  <a:cubicBezTo>
                    <a:pt x="18" y="55"/>
                    <a:pt x="18" y="53"/>
                    <a:pt x="18" y="52"/>
                  </a:cubicBezTo>
                  <a:cubicBezTo>
                    <a:pt x="18" y="49"/>
                    <a:pt x="18" y="47"/>
                    <a:pt x="18" y="44"/>
                  </a:cubicBezTo>
                  <a:cubicBezTo>
                    <a:pt x="0" y="36"/>
                    <a:pt x="0" y="36"/>
                    <a:pt x="0" y="36"/>
                  </a:cubicBezTo>
                  <a:cubicBezTo>
                    <a:pt x="4" y="27"/>
                    <a:pt x="4" y="27"/>
                    <a:pt x="4" y="27"/>
                  </a:cubicBezTo>
                  <a:cubicBezTo>
                    <a:pt x="22" y="35"/>
                    <a:pt x="22" y="35"/>
                    <a:pt x="22" y="35"/>
                  </a:cubicBezTo>
                  <a:cubicBezTo>
                    <a:pt x="25" y="29"/>
                    <a:pt x="30" y="24"/>
                    <a:pt x="36" y="21"/>
                  </a:cubicBezTo>
                  <a:cubicBezTo>
                    <a:pt x="29" y="3"/>
                    <a:pt x="29" y="3"/>
                    <a:pt x="29" y="3"/>
                  </a:cubicBezTo>
                  <a:cubicBezTo>
                    <a:pt x="38" y="0"/>
                    <a:pt x="38" y="0"/>
                    <a:pt x="38" y="0"/>
                  </a:cubicBezTo>
                  <a:cubicBezTo>
                    <a:pt x="46" y="18"/>
                    <a:pt x="46" y="18"/>
                    <a:pt x="46" y="18"/>
                  </a:cubicBezTo>
                  <a:cubicBezTo>
                    <a:pt x="47" y="18"/>
                    <a:pt x="50" y="18"/>
                    <a:pt x="52" y="18"/>
                  </a:cubicBezTo>
                  <a:cubicBezTo>
                    <a:pt x="53" y="18"/>
                    <a:pt x="56" y="18"/>
                    <a:pt x="57" y="18"/>
                  </a:cubicBezTo>
                  <a:cubicBezTo>
                    <a:pt x="65" y="0"/>
                    <a:pt x="65" y="0"/>
                    <a:pt x="65" y="0"/>
                  </a:cubicBezTo>
                  <a:cubicBezTo>
                    <a:pt x="74" y="3"/>
                    <a:pt x="74" y="3"/>
                    <a:pt x="74" y="3"/>
                  </a:cubicBezTo>
                  <a:cubicBezTo>
                    <a:pt x="68" y="21"/>
                    <a:pt x="68" y="21"/>
                    <a:pt x="68" y="21"/>
                  </a:cubicBezTo>
                  <a:cubicBezTo>
                    <a:pt x="73" y="24"/>
                    <a:pt x="78" y="29"/>
                    <a:pt x="81" y="35"/>
                  </a:cubicBezTo>
                  <a:cubicBezTo>
                    <a:pt x="98" y="27"/>
                    <a:pt x="98" y="27"/>
                    <a:pt x="98" y="27"/>
                  </a:cubicBezTo>
                  <a:cubicBezTo>
                    <a:pt x="102" y="36"/>
                    <a:pt x="102" y="36"/>
                    <a:pt x="102" y="36"/>
                  </a:cubicBezTo>
                  <a:cubicBezTo>
                    <a:pt x="85" y="44"/>
                    <a:pt x="85" y="44"/>
                    <a:pt x="85" y="44"/>
                  </a:cubicBezTo>
                  <a:cubicBezTo>
                    <a:pt x="85" y="47"/>
                    <a:pt x="85" y="49"/>
                    <a:pt x="85" y="52"/>
                  </a:cubicBezTo>
                  <a:close/>
                  <a:moveTo>
                    <a:pt x="52" y="28"/>
                  </a:moveTo>
                  <a:cubicBezTo>
                    <a:pt x="38" y="28"/>
                    <a:pt x="28" y="38"/>
                    <a:pt x="28" y="52"/>
                  </a:cubicBezTo>
                  <a:cubicBezTo>
                    <a:pt x="28" y="64"/>
                    <a:pt x="38" y="76"/>
                    <a:pt x="52" y="76"/>
                  </a:cubicBezTo>
                  <a:cubicBezTo>
                    <a:pt x="64" y="76"/>
                    <a:pt x="75" y="64"/>
                    <a:pt x="75" y="52"/>
                  </a:cubicBezTo>
                  <a:cubicBezTo>
                    <a:pt x="75" y="38"/>
                    <a:pt x="64" y="28"/>
                    <a:pt x="5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9" name="Freeform 6"/>
            <p:cNvSpPr>
              <a:spLocks noEditPoints="1"/>
            </p:cNvSpPr>
            <p:nvPr/>
          </p:nvSpPr>
          <p:spPr bwMode="auto">
            <a:xfrm>
              <a:off x="2528" y="1761"/>
              <a:ext cx="308" cy="309"/>
            </a:xfrm>
            <a:custGeom>
              <a:avLst/>
              <a:gdLst>
                <a:gd name="T0" fmla="*/ 105 w 129"/>
                <a:gd name="T1" fmla="*/ 55 h 129"/>
                <a:gd name="T2" fmla="*/ 106 w 129"/>
                <a:gd name="T3" fmla="*/ 61 h 129"/>
                <a:gd name="T4" fmla="*/ 129 w 129"/>
                <a:gd name="T5" fmla="*/ 64 h 129"/>
                <a:gd name="T6" fmla="*/ 127 w 129"/>
                <a:gd name="T7" fmla="*/ 77 h 129"/>
                <a:gd name="T8" fmla="*/ 106 w 129"/>
                <a:gd name="T9" fmla="*/ 74 h 129"/>
                <a:gd name="T10" fmla="*/ 94 w 129"/>
                <a:gd name="T11" fmla="*/ 95 h 129"/>
                <a:gd name="T12" fmla="*/ 107 w 129"/>
                <a:gd name="T13" fmla="*/ 113 h 129"/>
                <a:gd name="T14" fmla="*/ 97 w 129"/>
                <a:gd name="T15" fmla="*/ 120 h 129"/>
                <a:gd name="T16" fmla="*/ 84 w 129"/>
                <a:gd name="T17" fmla="*/ 102 h 129"/>
                <a:gd name="T18" fmla="*/ 76 w 129"/>
                <a:gd name="T19" fmla="*/ 105 h 129"/>
                <a:gd name="T20" fmla="*/ 69 w 129"/>
                <a:gd name="T21" fmla="*/ 106 h 129"/>
                <a:gd name="T22" fmla="*/ 65 w 129"/>
                <a:gd name="T23" fmla="*/ 129 h 129"/>
                <a:gd name="T24" fmla="*/ 53 w 129"/>
                <a:gd name="T25" fmla="*/ 128 h 129"/>
                <a:gd name="T26" fmla="*/ 56 w 129"/>
                <a:gd name="T27" fmla="*/ 106 h 129"/>
                <a:gd name="T28" fmla="*/ 34 w 129"/>
                <a:gd name="T29" fmla="*/ 93 h 129"/>
                <a:gd name="T30" fmla="*/ 16 w 129"/>
                <a:gd name="T31" fmla="*/ 106 h 129"/>
                <a:gd name="T32" fmla="*/ 8 w 129"/>
                <a:gd name="T33" fmla="*/ 97 h 129"/>
                <a:gd name="T34" fmla="*/ 27 w 129"/>
                <a:gd name="T35" fmla="*/ 82 h 129"/>
                <a:gd name="T36" fmla="*/ 25 w 129"/>
                <a:gd name="T37" fmla="*/ 76 h 129"/>
                <a:gd name="T38" fmla="*/ 24 w 129"/>
                <a:gd name="T39" fmla="*/ 67 h 129"/>
                <a:gd name="T40" fmla="*/ 0 w 129"/>
                <a:gd name="T41" fmla="*/ 64 h 129"/>
                <a:gd name="T42" fmla="*/ 2 w 129"/>
                <a:gd name="T43" fmla="*/ 51 h 129"/>
                <a:gd name="T44" fmla="*/ 25 w 129"/>
                <a:gd name="T45" fmla="*/ 55 h 129"/>
                <a:gd name="T46" fmla="*/ 38 w 129"/>
                <a:gd name="T47" fmla="*/ 34 h 129"/>
                <a:gd name="T48" fmla="*/ 23 w 129"/>
                <a:gd name="T49" fmla="*/ 16 h 129"/>
                <a:gd name="T50" fmla="*/ 33 w 129"/>
                <a:gd name="T51" fmla="*/ 9 h 129"/>
                <a:gd name="T52" fmla="*/ 48 w 129"/>
                <a:gd name="T53" fmla="*/ 27 h 129"/>
                <a:gd name="T54" fmla="*/ 55 w 129"/>
                <a:gd name="T55" fmla="*/ 25 h 129"/>
                <a:gd name="T56" fmla="*/ 62 w 129"/>
                <a:gd name="T57" fmla="*/ 24 h 129"/>
                <a:gd name="T58" fmla="*/ 65 w 129"/>
                <a:gd name="T59" fmla="*/ 0 h 129"/>
                <a:gd name="T60" fmla="*/ 77 w 129"/>
                <a:gd name="T61" fmla="*/ 1 h 129"/>
                <a:gd name="T62" fmla="*/ 75 w 129"/>
                <a:gd name="T63" fmla="*/ 24 h 129"/>
                <a:gd name="T64" fmla="*/ 95 w 129"/>
                <a:gd name="T65" fmla="*/ 36 h 129"/>
                <a:gd name="T66" fmla="*/ 112 w 129"/>
                <a:gd name="T67" fmla="*/ 22 h 129"/>
                <a:gd name="T68" fmla="*/ 120 w 129"/>
                <a:gd name="T69" fmla="*/ 31 h 129"/>
                <a:gd name="T70" fmla="*/ 102 w 129"/>
                <a:gd name="T71" fmla="*/ 46 h 129"/>
                <a:gd name="T72" fmla="*/ 105 w 129"/>
                <a:gd name="T73" fmla="*/ 55 h 129"/>
                <a:gd name="T74" fmla="*/ 58 w 129"/>
                <a:gd name="T75" fmla="*/ 37 h 129"/>
                <a:gd name="T76" fmla="*/ 37 w 129"/>
                <a:gd name="T77" fmla="*/ 73 h 129"/>
                <a:gd name="T78" fmla="*/ 73 w 129"/>
                <a:gd name="T79" fmla="*/ 93 h 129"/>
                <a:gd name="T80" fmla="*/ 93 w 129"/>
                <a:gd name="T81" fmla="*/ 58 h 129"/>
                <a:gd name="T82" fmla="*/ 58 w 129"/>
                <a:gd name="T83" fmla="*/ 3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9" h="129">
                  <a:moveTo>
                    <a:pt x="105" y="55"/>
                  </a:moveTo>
                  <a:cubicBezTo>
                    <a:pt x="106" y="57"/>
                    <a:pt x="106" y="59"/>
                    <a:pt x="106" y="61"/>
                  </a:cubicBezTo>
                  <a:cubicBezTo>
                    <a:pt x="129" y="64"/>
                    <a:pt x="129" y="64"/>
                    <a:pt x="129" y="64"/>
                  </a:cubicBezTo>
                  <a:cubicBezTo>
                    <a:pt x="127" y="77"/>
                    <a:pt x="127" y="77"/>
                    <a:pt x="127" y="77"/>
                  </a:cubicBezTo>
                  <a:cubicBezTo>
                    <a:pt x="106" y="74"/>
                    <a:pt x="106" y="74"/>
                    <a:pt x="106" y="74"/>
                  </a:cubicBezTo>
                  <a:cubicBezTo>
                    <a:pt x="104" y="82"/>
                    <a:pt x="100" y="89"/>
                    <a:pt x="94" y="95"/>
                  </a:cubicBezTo>
                  <a:cubicBezTo>
                    <a:pt x="107" y="113"/>
                    <a:pt x="107" y="113"/>
                    <a:pt x="107" y="113"/>
                  </a:cubicBezTo>
                  <a:cubicBezTo>
                    <a:pt x="97" y="120"/>
                    <a:pt x="97" y="120"/>
                    <a:pt x="97" y="120"/>
                  </a:cubicBezTo>
                  <a:cubicBezTo>
                    <a:pt x="84" y="102"/>
                    <a:pt x="84" y="102"/>
                    <a:pt x="84" y="102"/>
                  </a:cubicBezTo>
                  <a:cubicBezTo>
                    <a:pt x="81" y="103"/>
                    <a:pt x="79" y="105"/>
                    <a:pt x="76" y="105"/>
                  </a:cubicBezTo>
                  <a:cubicBezTo>
                    <a:pt x="73" y="106"/>
                    <a:pt x="71" y="106"/>
                    <a:pt x="69" y="106"/>
                  </a:cubicBezTo>
                  <a:cubicBezTo>
                    <a:pt x="65" y="129"/>
                    <a:pt x="65" y="129"/>
                    <a:pt x="65" y="129"/>
                  </a:cubicBezTo>
                  <a:cubicBezTo>
                    <a:pt x="53" y="128"/>
                    <a:pt x="53" y="128"/>
                    <a:pt x="53" y="128"/>
                  </a:cubicBezTo>
                  <a:cubicBezTo>
                    <a:pt x="56" y="106"/>
                    <a:pt x="56" y="106"/>
                    <a:pt x="56" y="106"/>
                  </a:cubicBezTo>
                  <a:cubicBezTo>
                    <a:pt x="48" y="103"/>
                    <a:pt x="40" y="99"/>
                    <a:pt x="34" y="93"/>
                  </a:cubicBezTo>
                  <a:cubicBezTo>
                    <a:pt x="16" y="106"/>
                    <a:pt x="16" y="106"/>
                    <a:pt x="16" y="106"/>
                  </a:cubicBezTo>
                  <a:cubicBezTo>
                    <a:pt x="8" y="97"/>
                    <a:pt x="8" y="97"/>
                    <a:pt x="8" y="97"/>
                  </a:cubicBezTo>
                  <a:cubicBezTo>
                    <a:pt x="27" y="82"/>
                    <a:pt x="27" y="82"/>
                    <a:pt x="27" y="82"/>
                  </a:cubicBezTo>
                  <a:cubicBezTo>
                    <a:pt x="26" y="80"/>
                    <a:pt x="26" y="78"/>
                    <a:pt x="25" y="76"/>
                  </a:cubicBezTo>
                  <a:cubicBezTo>
                    <a:pt x="25" y="73"/>
                    <a:pt x="24" y="70"/>
                    <a:pt x="24" y="67"/>
                  </a:cubicBezTo>
                  <a:cubicBezTo>
                    <a:pt x="0" y="64"/>
                    <a:pt x="0" y="64"/>
                    <a:pt x="0" y="64"/>
                  </a:cubicBezTo>
                  <a:cubicBezTo>
                    <a:pt x="2" y="51"/>
                    <a:pt x="2" y="51"/>
                    <a:pt x="2" y="51"/>
                  </a:cubicBezTo>
                  <a:cubicBezTo>
                    <a:pt x="25" y="55"/>
                    <a:pt x="25" y="55"/>
                    <a:pt x="25" y="55"/>
                  </a:cubicBezTo>
                  <a:cubicBezTo>
                    <a:pt x="27" y="47"/>
                    <a:pt x="32" y="40"/>
                    <a:pt x="38" y="34"/>
                  </a:cubicBezTo>
                  <a:cubicBezTo>
                    <a:pt x="23" y="16"/>
                    <a:pt x="23" y="16"/>
                    <a:pt x="23" y="16"/>
                  </a:cubicBezTo>
                  <a:cubicBezTo>
                    <a:pt x="33" y="9"/>
                    <a:pt x="33" y="9"/>
                    <a:pt x="33" y="9"/>
                  </a:cubicBezTo>
                  <a:cubicBezTo>
                    <a:pt x="48" y="27"/>
                    <a:pt x="48" y="27"/>
                    <a:pt x="48" y="27"/>
                  </a:cubicBezTo>
                  <a:cubicBezTo>
                    <a:pt x="50" y="27"/>
                    <a:pt x="53" y="26"/>
                    <a:pt x="55" y="25"/>
                  </a:cubicBezTo>
                  <a:cubicBezTo>
                    <a:pt x="57" y="25"/>
                    <a:pt x="60" y="24"/>
                    <a:pt x="62" y="24"/>
                  </a:cubicBezTo>
                  <a:cubicBezTo>
                    <a:pt x="65" y="0"/>
                    <a:pt x="65" y="0"/>
                    <a:pt x="65" y="0"/>
                  </a:cubicBezTo>
                  <a:cubicBezTo>
                    <a:pt x="77" y="1"/>
                    <a:pt x="77" y="1"/>
                    <a:pt x="77" y="1"/>
                  </a:cubicBezTo>
                  <a:cubicBezTo>
                    <a:pt x="75" y="24"/>
                    <a:pt x="75" y="24"/>
                    <a:pt x="75" y="24"/>
                  </a:cubicBezTo>
                  <a:cubicBezTo>
                    <a:pt x="82" y="27"/>
                    <a:pt x="89" y="30"/>
                    <a:pt x="95" y="36"/>
                  </a:cubicBezTo>
                  <a:cubicBezTo>
                    <a:pt x="112" y="22"/>
                    <a:pt x="112" y="22"/>
                    <a:pt x="112" y="22"/>
                  </a:cubicBezTo>
                  <a:cubicBezTo>
                    <a:pt x="120" y="31"/>
                    <a:pt x="120" y="31"/>
                    <a:pt x="120" y="31"/>
                  </a:cubicBezTo>
                  <a:cubicBezTo>
                    <a:pt x="102" y="46"/>
                    <a:pt x="102" y="46"/>
                    <a:pt x="102" y="46"/>
                  </a:cubicBezTo>
                  <a:cubicBezTo>
                    <a:pt x="104" y="49"/>
                    <a:pt x="104" y="52"/>
                    <a:pt x="105" y="55"/>
                  </a:cubicBezTo>
                  <a:close/>
                  <a:moveTo>
                    <a:pt x="58" y="37"/>
                  </a:moveTo>
                  <a:cubicBezTo>
                    <a:pt x="42" y="42"/>
                    <a:pt x="33" y="57"/>
                    <a:pt x="37" y="73"/>
                  </a:cubicBezTo>
                  <a:cubicBezTo>
                    <a:pt x="41" y="88"/>
                    <a:pt x="57" y="98"/>
                    <a:pt x="73" y="93"/>
                  </a:cubicBezTo>
                  <a:cubicBezTo>
                    <a:pt x="88" y="89"/>
                    <a:pt x="97" y="73"/>
                    <a:pt x="93" y="58"/>
                  </a:cubicBezTo>
                  <a:cubicBezTo>
                    <a:pt x="89" y="42"/>
                    <a:pt x="73" y="33"/>
                    <a:pt x="5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0" name="Freeform 7"/>
            <p:cNvSpPr>
              <a:spLocks/>
            </p:cNvSpPr>
            <p:nvPr/>
          </p:nvSpPr>
          <p:spPr bwMode="auto">
            <a:xfrm>
              <a:off x="2776" y="1795"/>
              <a:ext cx="179" cy="333"/>
            </a:xfrm>
            <a:custGeom>
              <a:avLst/>
              <a:gdLst>
                <a:gd name="T0" fmla="*/ 28 w 75"/>
                <a:gd name="T1" fmla="*/ 120 h 139"/>
                <a:gd name="T2" fmla="*/ 16 w 75"/>
                <a:gd name="T3" fmla="*/ 125 h 139"/>
                <a:gd name="T4" fmla="*/ 33 w 75"/>
                <a:gd name="T5" fmla="*/ 132 h 139"/>
                <a:gd name="T6" fmla="*/ 30 w 75"/>
                <a:gd name="T7" fmla="*/ 139 h 139"/>
                <a:gd name="T8" fmla="*/ 0 w 75"/>
                <a:gd name="T9" fmla="*/ 127 h 139"/>
                <a:gd name="T10" fmla="*/ 13 w 75"/>
                <a:gd name="T11" fmla="*/ 98 h 139"/>
                <a:gd name="T12" fmla="*/ 20 w 75"/>
                <a:gd name="T13" fmla="*/ 101 h 139"/>
                <a:gd name="T14" fmla="*/ 13 w 75"/>
                <a:gd name="T15" fmla="*/ 118 h 139"/>
                <a:gd name="T16" fmla="*/ 25 w 75"/>
                <a:gd name="T17" fmla="*/ 113 h 139"/>
                <a:gd name="T18" fmla="*/ 54 w 75"/>
                <a:gd name="T19" fmla="*/ 80 h 139"/>
                <a:gd name="T20" fmla="*/ 24 w 75"/>
                <a:gd name="T21" fmla="*/ 7 h 139"/>
                <a:gd name="T22" fmla="*/ 27 w 75"/>
                <a:gd name="T23" fmla="*/ 0 h 139"/>
                <a:gd name="T24" fmla="*/ 62 w 75"/>
                <a:gd name="T25" fmla="*/ 83 h 139"/>
                <a:gd name="T26" fmla="*/ 28 w 75"/>
                <a:gd name="T27"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39">
                  <a:moveTo>
                    <a:pt x="28" y="120"/>
                  </a:moveTo>
                  <a:cubicBezTo>
                    <a:pt x="16" y="125"/>
                    <a:pt x="16" y="125"/>
                    <a:pt x="16" y="125"/>
                  </a:cubicBezTo>
                  <a:cubicBezTo>
                    <a:pt x="33" y="132"/>
                    <a:pt x="33" y="132"/>
                    <a:pt x="33" y="132"/>
                  </a:cubicBezTo>
                  <a:cubicBezTo>
                    <a:pt x="30" y="139"/>
                    <a:pt x="30" y="139"/>
                    <a:pt x="30" y="139"/>
                  </a:cubicBezTo>
                  <a:cubicBezTo>
                    <a:pt x="0" y="127"/>
                    <a:pt x="0" y="127"/>
                    <a:pt x="0" y="127"/>
                  </a:cubicBezTo>
                  <a:cubicBezTo>
                    <a:pt x="13" y="98"/>
                    <a:pt x="13" y="98"/>
                    <a:pt x="13" y="98"/>
                  </a:cubicBezTo>
                  <a:cubicBezTo>
                    <a:pt x="20" y="101"/>
                    <a:pt x="20" y="101"/>
                    <a:pt x="20" y="101"/>
                  </a:cubicBezTo>
                  <a:cubicBezTo>
                    <a:pt x="13" y="118"/>
                    <a:pt x="13" y="118"/>
                    <a:pt x="13" y="118"/>
                  </a:cubicBezTo>
                  <a:cubicBezTo>
                    <a:pt x="25" y="113"/>
                    <a:pt x="25" y="113"/>
                    <a:pt x="25" y="113"/>
                  </a:cubicBezTo>
                  <a:cubicBezTo>
                    <a:pt x="38" y="106"/>
                    <a:pt x="48" y="95"/>
                    <a:pt x="54" y="80"/>
                  </a:cubicBezTo>
                  <a:cubicBezTo>
                    <a:pt x="66" y="52"/>
                    <a:pt x="52" y="19"/>
                    <a:pt x="24" y="7"/>
                  </a:cubicBezTo>
                  <a:cubicBezTo>
                    <a:pt x="27" y="0"/>
                    <a:pt x="27" y="0"/>
                    <a:pt x="27" y="0"/>
                  </a:cubicBezTo>
                  <a:cubicBezTo>
                    <a:pt x="59" y="13"/>
                    <a:pt x="75" y="51"/>
                    <a:pt x="62" y="83"/>
                  </a:cubicBezTo>
                  <a:cubicBezTo>
                    <a:pt x="55" y="100"/>
                    <a:pt x="43" y="113"/>
                    <a:pt x="2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11" name="Freeform 8"/>
            <p:cNvSpPr>
              <a:spLocks/>
            </p:cNvSpPr>
            <p:nvPr/>
          </p:nvSpPr>
          <p:spPr bwMode="auto">
            <a:xfrm>
              <a:off x="2230" y="1613"/>
              <a:ext cx="177" cy="306"/>
            </a:xfrm>
            <a:custGeom>
              <a:avLst/>
              <a:gdLst>
                <a:gd name="T0" fmla="*/ 13 w 74"/>
                <a:gd name="T1" fmla="*/ 108 h 128"/>
                <a:gd name="T2" fmla="*/ 21 w 74"/>
                <a:gd name="T3" fmla="*/ 119 h 128"/>
                <a:gd name="T4" fmla="*/ 3 w 74"/>
                <a:gd name="T5" fmla="*/ 116 h 128"/>
                <a:gd name="T6" fmla="*/ 2 w 74"/>
                <a:gd name="T7" fmla="*/ 124 h 128"/>
                <a:gd name="T8" fmla="*/ 34 w 74"/>
                <a:gd name="T9" fmla="*/ 128 h 128"/>
                <a:gd name="T10" fmla="*/ 38 w 74"/>
                <a:gd name="T11" fmla="*/ 97 h 128"/>
                <a:gd name="T12" fmla="*/ 30 w 74"/>
                <a:gd name="T13" fmla="*/ 96 h 128"/>
                <a:gd name="T14" fmla="*/ 27 w 74"/>
                <a:gd name="T15" fmla="*/ 114 h 128"/>
                <a:gd name="T16" fmla="*/ 20 w 74"/>
                <a:gd name="T17" fmla="*/ 104 h 128"/>
                <a:gd name="T18" fmla="*/ 10 w 74"/>
                <a:gd name="T19" fmla="*/ 61 h 128"/>
                <a:gd name="T20" fmla="*/ 73 w 74"/>
                <a:gd name="T21" fmla="*/ 13 h 128"/>
                <a:gd name="T22" fmla="*/ 74 w 74"/>
                <a:gd name="T23" fmla="*/ 5 h 128"/>
                <a:gd name="T24" fmla="*/ 2 w 74"/>
                <a:gd name="T25" fmla="*/ 60 h 128"/>
                <a:gd name="T26" fmla="*/ 13 w 74"/>
                <a:gd name="T27" fmla="*/ 10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8">
                  <a:moveTo>
                    <a:pt x="13" y="108"/>
                  </a:moveTo>
                  <a:cubicBezTo>
                    <a:pt x="21" y="119"/>
                    <a:pt x="21" y="119"/>
                    <a:pt x="21" y="119"/>
                  </a:cubicBezTo>
                  <a:cubicBezTo>
                    <a:pt x="3" y="116"/>
                    <a:pt x="3" y="116"/>
                    <a:pt x="3" y="116"/>
                  </a:cubicBezTo>
                  <a:cubicBezTo>
                    <a:pt x="2" y="124"/>
                    <a:pt x="2" y="124"/>
                    <a:pt x="2" y="124"/>
                  </a:cubicBezTo>
                  <a:cubicBezTo>
                    <a:pt x="34" y="128"/>
                    <a:pt x="34" y="128"/>
                    <a:pt x="34" y="128"/>
                  </a:cubicBezTo>
                  <a:cubicBezTo>
                    <a:pt x="38" y="97"/>
                    <a:pt x="38" y="97"/>
                    <a:pt x="38" y="97"/>
                  </a:cubicBezTo>
                  <a:cubicBezTo>
                    <a:pt x="30" y="96"/>
                    <a:pt x="30" y="96"/>
                    <a:pt x="30" y="96"/>
                  </a:cubicBezTo>
                  <a:cubicBezTo>
                    <a:pt x="27" y="114"/>
                    <a:pt x="27" y="114"/>
                    <a:pt x="27" y="114"/>
                  </a:cubicBezTo>
                  <a:cubicBezTo>
                    <a:pt x="20" y="104"/>
                    <a:pt x="20" y="104"/>
                    <a:pt x="20" y="104"/>
                  </a:cubicBezTo>
                  <a:cubicBezTo>
                    <a:pt x="12" y="92"/>
                    <a:pt x="8" y="76"/>
                    <a:pt x="10" y="61"/>
                  </a:cubicBezTo>
                  <a:cubicBezTo>
                    <a:pt x="14" y="30"/>
                    <a:pt x="42" y="9"/>
                    <a:pt x="73" y="13"/>
                  </a:cubicBezTo>
                  <a:cubicBezTo>
                    <a:pt x="74" y="5"/>
                    <a:pt x="74" y="5"/>
                    <a:pt x="74" y="5"/>
                  </a:cubicBezTo>
                  <a:cubicBezTo>
                    <a:pt x="39" y="0"/>
                    <a:pt x="7" y="25"/>
                    <a:pt x="2" y="60"/>
                  </a:cubicBezTo>
                  <a:cubicBezTo>
                    <a:pt x="0" y="77"/>
                    <a:pt x="4" y="94"/>
                    <a:pt x="13"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13" name="Group 11"/>
          <p:cNvGrpSpPr>
            <a:grpSpLocks noChangeAspect="1"/>
          </p:cNvGrpSpPr>
          <p:nvPr/>
        </p:nvGrpSpPr>
        <p:grpSpPr bwMode="auto">
          <a:xfrm>
            <a:off x="1943771" y="5206475"/>
            <a:ext cx="1406458" cy="1414465"/>
            <a:chOff x="162" y="-1115"/>
            <a:chExt cx="5444" cy="5475"/>
          </a:xfrm>
        </p:grpSpPr>
        <p:sp>
          <p:nvSpPr>
            <p:cNvPr id="15" name="Freeform 12"/>
            <p:cNvSpPr>
              <a:spLocks/>
            </p:cNvSpPr>
            <p:nvPr/>
          </p:nvSpPr>
          <p:spPr bwMode="auto">
            <a:xfrm>
              <a:off x="162" y="-1115"/>
              <a:ext cx="4251" cy="4226"/>
            </a:xfrm>
            <a:custGeom>
              <a:avLst/>
              <a:gdLst>
                <a:gd name="T0" fmla="*/ 1487 w 1797"/>
                <a:gd name="T1" fmla="*/ 494 h 1787"/>
                <a:gd name="T2" fmla="*/ 1797 w 1797"/>
                <a:gd name="T3" fmla="*/ 494 h 1787"/>
                <a:gd name="T4" fmla="*/ 1797 w 1797"/>
                <a:gd name="T5" fmla="*/ 184 h 1787"/>
                <a:gd name="T6" fmla="*/ 1679 w 1797"/>
                <a:gd name="T7" fmla="*/ 184 h 1787"/>
                <a:gd name="T8" fmla="*/ 1679 w 1797"/>
                <a:gd name="T9" fmla="*/ 288 h 1787"/>
                <a:gd name="T10" fmla="*/ 386 w 1797"/>
                <a:gd name="T11" fmla="*/ 383 h 1787"/>
                <a:gd name="T12" fmla="*/ 386 w 1797"/>
                <a:gd name="T13" fmla="*/ 1787 h 1787"/>
                <a:gd name="T14" fmla="*/ 470 w 1797"/>
                <a:gd name="T15" fmla="*/ 1703 h 1787"/>
                <a:gd name="T16" fmla="*/ 470 w 1797"/>
                <a:gd name="T17" fmla="*/ 467 h 1787"/>
                <a:gd name="T18" fmla="*/ 1600 w 1797"/>
                <a:gd name="T19" fmla="*/ 376 h 1787"/>
                <a:gd name="T20" fmla="*/ 1487 w 1797"/>
                <a:gd name="T21" fmla="*/ 376 h 1787"/>
                <a:gd name="T22" fmla="*/ 1487 w 1797"/>
                <a:gd name="T23" fmla="*/ 494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7" h="1787">
                  <a:moveTo>
                    <a:pt x="1487" y="494"/>
                  </a:moveTo>
                  <a:cubicBezTo>
                    <a:pt x="1797" y="494"/>
                    <a:pt x="1797" y="494"/>
                    <a:pt x="1797" y="494"/>
                  </a:cubicBezTo>
                  <a:cubicBezTo>
                    <a:pt x="1797" y="184"/>
                    <a:pt x="1797" y="184"/>
                    <a:pt x="1797" y="184"/>
                  </a:cubicBezTo>
                  <a:cubicBezTo>
                    <a:pt x="1679" y="184"/>
                    <a:pt x="1679" y="184"/>
                    <a:pt x="1679" y="184"/>
                  </a:cubicBezTo>
                  <a:cubicBezTo>
                    <a:pt x="1679" y="288"/>
                    <a:pt x="1679" y="288"/>
                    <a:pt x="1679" y="288"/>
                  </a:cubicBezTo>
                  <a:cubicBezTo>
                    <a:pt x="1291" y="0"/>
                    <a:pt x="738" y="32"/>
                    <a:pt x="386" y="383"/>
                  </a:cubicBezTo>
                  <a:cubicBezTo>
                    <a:pt x="0" y="770"/>
                    <a:pt x="0" y="1400"/>
                    <a:pt x="386" y="1787"/>
                  </a:cubicBezTo>
                  <a:cubicBezTo>
                    <a:pt x="470" y="1703"/>
                    <a:pt x="470" y="1703"/>
                    <a:pt x="470" y="1703"/>
                  </a:cubicBezTo>
                  <a:cubicBezTo>
                    <a:pt x="129" y="1362"/>
                    <a:pt x="129" y="808"/>
                    <a:pt x="470" y="467"/>
                  </a:cubicBezTo>
                  <a:cubicBezTo>
                    <a:pt x="777" y="159"/>
                    <a:pt x="1259" y="129"/>
                    <a:pt x="1600" y="376"/>
                  </a:cubicBezTo>
                  <a:cubicBezTo>
                    <a:pt x="1487" y="376"/>
                    <a:pt x="1487" y="376"/>
                    <a:pt x="1487" y="376"/>
                  </a:cubicBezTo>
                  <a:lnTo>
                    <a:pt x="1487" y="49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sp>
          <p:nvSpPr>
            <p:cNvPr id="16" name="Freeform 13"/>
            <p:cNvSpPr>
              <a:spLocks/>
            </p:cNvSpPr>
            <p:nvPr/>
          </p:nvSpPr>
          <p:spPr bwMode="auto">
            <a:xfrm>
              <a:off x="1354" y="133"/>
              <a:ext cx="4252" cy="4227"/>
            </a:xfrm>
            <a:custGeom>
              <a:avLst/>
              <a:gdLst>
                <a:gd name="T0" fmla="*/ 1410 w 1797"/>
                <a:gd name="T1" fmla="*/ 1403 h 1787"/>
                <a:gd name="T2" fmla="*/ 1410 w 1797"/>
                <a:gd name="T3" fmla="*/ 0 h 1787"/>
                <a:gd name="T4" fmla="*/ 1327 w 1797"/>
                <a:gd name="T5" fmla="*/ 84 h 1787"/>
                <a:gd name="T6" fmla="*/ 1327 w 1797"/>
                <a:gd name="T7" fmla="*/ 1320 h 1787"/>
                <a:gd name="T8" fmla="*/ 196 w 1797"/>
                <a:gd name="T9" fmla="*/ 1410 h 1787"/>
                <a:gd name="T10" fmla="*/ 310 w 1797"/>
                <a:gd name="T11" fmla="*/ 1410 h 1787"/>
                <a:gd name="T12" fmla="*/ 310 w 1797"/>
                <a:gd name="T13" fmla="*/ 1293 h 1787"/>
                <a:gd name="T14" fmla="*/ 0 w 1797"/>
                <a:gd name="T15" fmla="*/ 1293 h 1787"/>
                <a:gd name="T16" fmla="*/ 0 w 1797"/>
                <a:gd name="T17" fmla="*/ 1603 h 1787"/>
                <a:gd name="T18" fmla="*/ 118 w 1797"/>
                <a:gd name="T19" fmla="*/ 1603 h 1787"/>
                <a:gd name="T20" fmla="*/ 118 w 1797"/>
                <a:gd name="T21" fmla="*/ 1499 h 1787"/>
                <a:gd name="T22" fmla="*/ 1410 w 1797"/>
                <a:gd name="T23" fmla="*/ 1403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7" h="1787">
                  <a:moveTo>
                    <a:pt x="1410" y="1403"/>
                  </a:moveTo>
                  <a:cubicBezTo>
                    <a:pt x="1797" y="1017"/>
                    <a:pt x="1797" y="387"/>
                    <a:pt x="1410" y="0"/>
                  </a:cubicBezTo>
                  <a:cubicBezTo>
                    <a:pt x="1327" y="84"/>
                    <a:pt x="1327" y="84"/>
                    <a:pt x="1327" y="84"/>
                  </a:cubicBezTo>
                  <a:cubicBezTo>
                    <a:pt x="1668" y="425"/>
                    <a:pt x="1668" y="979"/>
                    <a:pt x="1327" y="1320"/>
                  </a:cubicBezTo>
                  <a:cubicBezTo>
                    <a:pt x="1019" y="1628"/>
                    <a:pt x="538" y="1658"/>
                    <a:pt x="196" y="1410"/>
                  </a:cubicBezTo>
                  <a:cubicBezTo>
                    <a:pt x="310" y="1410"/>
                    <a:pt x="310" y="1410"/>
                    <a:pt x="310" y="1410"/>
                  </a:cubicBezTo>
                  <a:cubicBezTo>
                    <a:pt x="310" y="1293"/>
                    <a:pt x="310" y="1293"/>
                    <a:pt x="310" y="1293"/>
                  </a:cubicBezTo>
                  <a:cubicBezTo>
                    <a:pt x="0" y="1293"/>
                    <a:pt x="0" y="1293"/>
                    <a:pt x="0" y="1293"/>
                  </a:cubicBezTo>
                  <a:cubicBezTo>
                    <a:pt x="0" y="1603"/>
                    <a:pt x="0" y="1603"/>
                    <a:pt x="0" y="1603"/>
                  </a:cubicBezTo>
                  <a:cubicBezTo>
                    <a:pt x="118" y="1603"/>
                    <a:pt x="118" y="1603"/>
                    <a:pt x="118" y="1603"/>
                  </a:cubicBezTo>
                  <a:cubicBezTo>
                    <a:pt x="118" y="1499"/>
                    <a:pt x="118" y="1499"/>
                    <a:pt x="118" y="1499"/>
                  </a:cubicBezTo>
                  <a:cubicBezTo>
                    <a:pt x="506" y="1787"/>
                    <a:pt x="1058" y="1755"/>
                    <a:pt x="1410" y="1403"/>
                  </a:cubicBez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4347" tIns="62174" rIns="124347" bIns="62174" numCol="1" anchor="t" anchorCtr="0" compatLnSpc="1">
              <a:prstTxWarp prst="textNoShape">
                <a:avLst/>
              </a:prstTxWarp>
            </a:bodyPr>
            <a:lstStyle/>
            <a:p>
              <a:endParaRPr lang="en-US" sz="2448"/>
            </a:p>
          </p:txBody>
        </p:sp>
        <p:sp>
          <p:nvSpPr>
            <p:cNvPr id="21" name="Freeform 14"/>
            <p:cNvSpPr>
              <a:spLocks/>
            </p:cNvSpPr>
            <p:nvPr/>
          </p:nvSpPr>
          <p:spPr bwMode="auto">
            <a:xfrm>
              <a:off x="2835" y="453"/>
              <a:ext cx="722" cy="629"/>
            </a:xfrm>
            <a:custGeom>
              <a:avLst/>
              <a:gdLst>
                <a:gd name="T0" fmla="*/ 722 w 722"/>
                <a:gd name="T1" fmla="*/ 0 h 629"/>
                <a:gd name="T2" fmla="*/ 0 w 722"/>
                <a:gd name="T3" fmla="*/ 101 h 629"/>
                <a:gd name="T4" fmla="*/ 0 w 722"/>
                <a:gd name="T5" fmla="*/ 629 h 629"/>
                <a:gd name="T6" fmla="*/ 722 w 722"/>
                <a:gd name="T7" fmla="*/ 629 h 629"/>
                <a:gd name="T8" fmla="*/ 722 w 722"/>
                <a:gd name="T9" fmla="*/ 0 h 629"/>
                <a:gd name="T10" fmla="*/ 722 w 722"/>
                <a:gd name="T11" fmla="*/ 0 h 629"/>
                <a:gd name="T12" fmla="*/ 722 w 722"/>
                <a:gd name="T13" fmla="*/ 0 h 629"/>
              </a:gdLst>
              <a:ahLst/>
              <a:cxnLst>
                <a:cxn ang="0">
                  <a:pos x="T0" y="T1"/>
                </a:cxn>
                <a:cxn ang="0">
                  <a:pos x="T2" y="T3"/>
                </a:cxn>
                <a:cxn ang="0">
                  <a:pos x="T4" y="T5"/>
                </a:cxn>
                <a:cxn ang="0">
                  <a:pos x="T6" y="T7"/>
                </a:cxn>
                <a:cxn ang="0">
                  <a:pos x="T8" y="T9"/>
                </a:cxn>
                <a:cxn ang="0">
                  <a:pos x="T10" y="T11"/>
                </a:cxn>
                <a:cxn ang="0">
                  <a:pos x="T12" y="T13"/>
                </a:cxn>
              </a:cxnLst>
              <a:rect l="0" t="0" r="r" b="b"/>
              <a:pathLst>
                <a:path w="722" h="629">
                  <a:moveTo>
                    <a:pt x="722" y="0"/>
                  </a:moveTo>
                  <a:lnTo>
                    <a:pt x="0" y="101"/>
                  </a:lnTo>
                  <a:lnTo>
                    <a:pt x="0" y="629"/>
                  </a:lnTo>
                  <a:lnTo>
                    <a:pt x="722" y="629"/>
                  </a:lnTo>
                  <a:lnTo>
                    <a:pt x="722" y="0"/>
                  </a:lnTo>
                  <a:lnTo>
                    <a:pt x="722" y="0"/>
                  </a:lnTo>
                  <a:lnTo>
                    <a:pt x="72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2" name="Freeform 15"/>
            <p:cNvSpPr>
              <a:spLocks/>
            </p:cNvSpPr>
            <p:nvPr/>
          </p:nvSpPr>
          <p:spPr bwMode="auto">
            <a:xfrm>
              <a:off x="2208" y="566"/>
              <a:ext cx="540" cy="516"/>
            </a:xfrm>
            <a:custGeom>
              <a:avLst/>
              <a:gdLst>
                <a:gd name="T0" fmla="*/ 540 w 540"/>
                <a:gd name="T1" fmla="*/ 0 h 516"/>
                <a:gd name="T2" fmla="*/ 0 w 540"/>
                <a:gd name="T3" fmla="*/ 76 h 516"/>
                <a:gd name="T4" fmla="*/ 0 w 540"/>
                <a:gd name="T5" fmla="*/ 516 h 516"/>
                <a:gd name="T6" fmla="*/ 540 w 540"/>
                <a:gd name="T7" fmla="*/ 516 h 516"/>
                <a:gd name="T8" fmla="*/ 540 w 540"/>
                <a:gd name="T9" fmla="*/ 0 h 516"/>
                <a:gd name="T10" fmla="*/ 540 w 540"/>
                <a:gd name="T11" fmla="*/ 0 h 516"/>
                <a:gd name="T12" fmla="*/ 540 w 540"/>
                <a:gd name="T13" fmla="*/ 0 h 516"/>
              </a:gdLst>
              <a:ahLst/>
              <a:cxnLst>
                <a:cxn ang="0">
                  <a:pos x="T0" y="T1"/>
                </a:cxn>
                <a:cxn ang="0">
                  <a:pos x="T2" y="T3"/>
                </a:cxn>
                <a:cxn ang="0">
                  <a:pos x="T4" y="T5"/>
                </a:cxn>
                <a:cxn ang="0">
                  <a:pos x="T6" y="T7"/>
                </a:cxn>
                <a:cxn ang="0">
                  <a:pos x="T8" y="T9"/>
                </a:cxn>
                <a:cxn ang="0">
                  <a:pos x="T10" y="T11"/>
                </a:cxn>
                <a:cxn ang="0">
                  <a:pos x="T12" y="T13"/>
                </a:cxn>
              </a:cxnLst>
              <a:rect l="0" t="0" r="r" b="b"/>
              <a:pathLst>
                <a:path w="540" h="516">
                  <a:moveTo>
                    <a:pt x="540" y="0"/>
                  </a:moveTo>
                  <a:lnTo>
                    <a:pt x="0" y="76"/>
                  </a:lnTo>
                  <a:lnTo>
                    <a:pt x="0" y="516"/>
                  </a:lnTo>
                  <a:lnTo>
                    <a:pt x="540" y="516"/>
                  </a:lnTo>
                  <a:lnTo>
                    <a:pt x="540" y="0"/>
                  </a:lnTo>
                  <a:lnTo>
                    <a:pt x="540" y="0"/>
                  </a:lnTo>
                  <a:lnTo>
                    <a:pt x="54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29" name="Freeform 16"/>
            <p:cNvSpPr>
              <a:spLocks/>
            </p:cNvSpPr>
            <p:nvPr/>
          </p:nvSpPr>
          <p:spPr bwMode="auto">
            <a:xfrm>
              <a:off x="2208" y="1169"/>
              <a:ext cx="540" cy="518"/>
            </a:xfrm>
            <a:custGeom>
              <a:avLst/>
              <a:gdLst>
                <a:gd name="T0" fmla="*/ 540 w 540"/>
                <a:gd name="T1" fmla="*/ 0 h 518"/>
                <a:gd name="T2" fmla="*/ 0 w 540"/>
                <a:gd name="T3" fmla="*/ 0 h 518"/>
                <a:gd name="T4" fmla="*/ 0 w 540"/>
                <a:gd name="T5" fmla="*/ 443 h 518"/>
                <a:gd name="T6" fmla="*/ 540 w 540"/>
                <a:gd name="T7" fmla="*/ 518 h 518"/>
                <a:gd name="T8" fmla="*/ 540 w 540"/>
                <a:gd name="T9" fmla="*/ 0 h 518"/>
                <a:gd name="T10" fmla="*/ 540 w 540"/>
                <a:gd name="T11" fmla="*/ 0 h 518"/>
                <a:gd name="T12" fmla="*/ 540 w 540"/>
                <a:gd name="T13" fmla="*/ 0 h 518"/>
              </a:gdLst>
              <a:ahLst/>
              <a:cxnLst>
                <a:cxn ang="0">
                  <a:pos x="T0" y="T1"/>
                </a:cxn>
                <a:cxn ang="0">
                  <a:pos x="T2" y="T3"/>
                </a:cxn>
                <a:cxn ang="0">
                  <a:pos x="T4" y="T5"/>
                </a:cxn>
                <a:cxn ang="0">
                  <a:pos x="T6" y="T7"/>
                </a:cxn>
                <a:cxn ang="0">
                  <a:pos x="T8" y="T9"/>
                </a:cxn>
                <a:cxn ang="0">
                  <a:pos x="T10" y="T11"/>
                </a:cxn>
                <a:cxn ang="0">
                  <a:pos x="T12" y="T13"/>
                </a:cxn>
              </a:cxnLst>
              <a:rect l="0" t="0" r="r" b="b"/>
              <a:pathLst>
                <a:path w="540" h="518">
                  <a:moveTo>
                    <a:pt x="540" y="0"/>
                  </a:moveTo>
                  <a:lnTo>
                    <a:pt x="0" y="0"/>
                  </a:lnTo>
                  <a:lnTo>
                    <a:pt x="0" y="443"/>
                  </a:lnTo>
                  <a:lnTo>
                    <a:pt x="540" y="518"/>
                  </a:lnTo>
                  <a:lnTo>
                    <a:pt x="540" y="0"/>
                  </a:lnTo>
                  <a:lnTo>
                    <a:pt x="540" y="0"/>
                  </a:lnTo>
                  <a:lnTo>
                    <a:pt x="54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2" name="Freeform 17"/>
            <p:cNvSpPr>
              <a:spLocks/>
            </p:cNvSpPr>
            <p:nvPr/>
          </p:nvSpPr>
          <p:spPr bwMode="auto">
            <a:xfrm>
              <a:off x="2835" y="1169"/>
              <a:ext cx="722" cy="630"/>
            </a:xfrm>
            <a:custGeom>
              <a:avLst/>
              <a:gdLst>
                <a:gd name="T0" fmla="*/ 722 w 722"/>
                <a:gd name="T1" fmla="*/ 0 h 630"/>
                <a:gd name="T2" fmla="*/ 0 w 722"/>
                <a:gd name="T3" fmla="*/ 0 h 630"/>
                <a:gd name="T4" fmla="*/ 0 w 722"/>
                <a:gd name="T5" fmla="*/ 530 h 630"/>
                <a:gd name="T6" fmla="*/ 722 w 722"/>
                <a:gd name="T7" fmla="*/ 630 h 630"/>
                <a:gd name="T8" fmla="*/ 722 w 722"/>
                <a:gd name="T9" fmla="*/ 0 h 630"/>
                <a:gd name="T10" fmla="*/ 722 w 722"/>
                <a:gd name="T11" fmla="*/ 0 h 630"/>
                <a:gd name="T12" fmla="*/ 722 w 722"/>
                <a:gd name="T13" fmla="*/ 0 h 630"/>
              </a:gdLst>
              <a:ahLst/>
              <a:cxnLst>
                <a:cxn ang="0">
                  <a:pos x="T0" y="T1"/>
                </a:cxn>
                <a:cxn ang="0">
                  <a:pos x="T2" y="T3"/>
                </a:cxn>
                <a:cxn ang="0">
                  <a:pos x="T4" y="T5"/>
                </a:cxn>
                <a:cxn ang="0">
                  <a:pos x="T6" y="T7"/>
                </a:cxn>
                <a:cxn ang="0">
                  <a:pos x="T8" y="T9"/>
                </a:cxn>
                <a:cxn ang="0">
                  <a:pos x="T10" y="T11"/>
                </a:cxn>
                <a:cxn ang="0">
                  <a:pos x="T12" y="T13"/>
                </a:cxn>
              </a:cxnLst>
              <a:rect l="0" t="0" r="r" b="b"/>
              <a:pathLst>
                <a:path w="722" h="630">
                  <a:moveTo>
                    <a:pt x="722" y="0"/>
                  </a:moveTo>
                  <a:lnTo>
                    <a:pt x="0" y="0"/>
                  </a:lnTo>
                  <a:lnTo>
                    <a:pt x="0" y="530"/>
                  </a:lnTo>
                  <a:lnTo>
                    <a:pt x="722" y="630"/>
                  </a:lnTo>
                  <a:lnTo>
                    <a:pt x="722" y="0"/>
                  </a:lnTo>
                  <a:lnTo>
                    <a:pt x="722" y="0"/>
                  </a:lnTo>
                  <a:lnTo>
                    <a:pt x="72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3" name="Freeform 18"/>
            <p:cNvSpPr>
              <a:spLocks/>
            </p:cNvSpPr>
            <p:nvPr/>
          </p:nvSpPr>
          <p:spPr bwMode="auto">
            <a:xfrm>
              <a:off x="2203" y="2364"/>
              <a:ext cx="351" cy="428"/>
            </a:xfrm>
            <a:custGeom>
              <a:avLst/>
              <a:gdLst>
                <a:gd name="T0" fmla="*/ 148 w 148"/>
                <a:gd name="T1" fmla="*/ 101 h 181"/>
                <a:gd name="T2" fmla="*/ 73 w 148"/>
                <a:gd name="T3" fmla="*/ 181 h 181"/>
                <a:gd name="T4" fmla="*/ 0 w 148"/>
                <a:gd name="T5" fmla="*/ 103 h 181"/>
                <a:gd name="T6" fmla="*/ 0 w 148"/>
                <a:gd name="T7" fmla="*/ 0 h 181"/>
                <a:gd name="T8" fmla="*/ 41 w 148"/>
                <a:gd name="T9" fmla="*/ 0 h 181"/>
                <a:gd name="T10" fmla="*/ 41 w 148"/>
                <a:gd name="T11" fmla="*/ 103 h 181"/>
                <a:gd name="T12" fmla="*/ 75 w 148"/>
                <a:gd name="T13" fmla="*/ 147 h 181"/>
                <a:gd name="T14" fmla="*/ 108 w 148"/>
                <a:gd name="T15" fmla="*/ 105 h 181"/>
                <a:gd name="T16" fmla="*/ 108 w 148"/>
                <a:gd name="T17" fmla="*/ 0 h 181"/>
                <a:gd name="T18" fmla="*/ 148 w 148"/>
                <a:gd name="T19" fmla="*/ 0 h 181"/>
                <a:gd name="T20" fmla="*/ 148 w 148"/>
                <a:gd name="T21" fmla="*/ 10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81">
                  <a:moveTo>
                    <a:pt x="148" y="101"/>
                  </a:moveTo>
                  <a:cubicBezTo>
                    <a:pt x="148" y="155"/>
                    <a:pt x="123" y="181"/>
                    <a:pt x="73" y="181"/>
                  </a:cubicBezTo>
                  <a:cubicBezTo>
                    <a:pt x="25" y="181"/>
                    <a:pt x="0" y="155"/>
                    <a:pt x="0" y="103"/>
                  </a:cubicBezTo>
                  <a:cubicBezTo>
                    <a:pt x="0" y="0"/>
                    <a:pt x="0" y="0"/>
                    <a:pt x="0" y="0"/>
                  </a:cubicBezTo>
                  <a:cubicBezTo>
                    <a:pt x="41" y="0"/>
                    <a:pt x="41" y="0"/>
                    <a:pt x="41" y="0"/>
                  </a:cubicBezTo>
                  <a:cubicBezTo>
                    <a:pt x="41" y="103"/>
                    <a:pt x="41" y="103"/>
                    <a:pt x="41" y="103"/>
                  </a:cubicBezTo>
                  <a:cubicBezTo>
                    <a:pt x="41" y="132"/>
                    <a:pt x="52" y="147"/>
                    <a:pt x="75" y="147"/>
                  </a:cubicBezTo>
                  <a:cubicBezTo>
                    <a:pt x="97" y="147"/>
                    <a:pt x="108" y="133"/>
                    <a:pt x="108" y="105"/>
                  </a:cubicBezTo>
                  <a:cubicBezTo>
                    <a:pt x="108" y="0"/>
                    <a:pt x="108" y="0"/>
                    <a:pt x="108" y="0"/>
                  </a:cubicBezTo>
                  <a:cubicBezTo>
                    <a:pt x="148" y="0"/>
                    <a:pt x="148" y="0"/>
                    <a:pt x="148" y="0"/>
                  </a:cubicBezTo>
                  <a:lnTo>
                    <a:pt x="148" y="10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4" name="Freeform 19"/>
            <p:cNvSpPr>
              <a:spLocks/>
            </p:cNvSpPr>
            <p:nvPr/>
          </p:nvSpPr>
          <p:spPr bwMode="auto">
            <a:xfrm>
              <a:off x="2603" y="2364"/>
              <a:ext cx="596" cy="421"/>
            </a:xfrm>
            <a:custGeom>
              <a:avLst/>
              <a:gdLst>
                <a:gd name="T0" fmla="*/ 252 w 252"/>
                <a:gd name="T1" fmla="*/ 0 h 178"/>
                <a:gd name="T2" fmla="*/ 205 w 252"/>
                <a:gd name="T3" fmla="*/ 178 h 178"/>
                <a:gd name="T4" fmla="*/ 160 w 252"/>
                <a:gd name="T5" fmla="*/ 178 h 178"/>
                <a:gd name="T6" fmla="*/ 130 w 252"/>
                <a:gd name="T7" fmla="*/ 64 h 178"/>
                <a:gd name="T8" fmla="*/ 127 w 252"/>
                <a:gd name="T9" fmla="*/ 44 h 178"/>
                <a:gd name="T10" fmla="*/ 127 w 252"/>
                <a:gd name="T11" fmla="*/ 44 h 178"/>
                <a:gd name="T12" fmla="*/ 124 w 252"/>
                <a:gd name="T13" fmla="*/ 64 h 178"/>
                <a:gd name="T14" fmla="*/ 93 w 252"/>
                <a:gd name="T15" fmla="*/ 178 h 178"/>
                <a:gd name="T16" fmla="*/ 47 w 252"/>
                <a:gd name="T17" fmla="*/ 178 h 178"/>
                <a:gd name="T18" fmla="*/ 0 w 252"/>
                <a:gd name="T19" fmla="*/ 0 h 178"/>
                <a:gd name="T20" fmla="*/ 44 w 252"/>
                <a:gd name="T21" fmla="*/ 0 h 178"/>
                <a:gd name="T22" fmla="*/ 69 w 252"/>
                <a:gd name="T23" fmla="*/ 119 h 178"/>
                <a:gd name="T24" fmla="*/ 71 w 252"/>
                <a:gd name="T25" fmla="*/ 139 h 178"/>
                <a:gd name="T26" fmla="*/ 72 w 252"/>
                <a:gd name="T27" fmla="*/ 139 h 178"/>
                <a:gd name="T28" fmla="*/ 76 w 252"/>
                <a:gd name="T29" fmla="*/ 118 h 178"/>
                <a:gd name="T30" fmla="*/ 108 w 252"/>
                <a:gd name="T31" fmla="*/ 0 h 178"/>
                <a:gd name="T32" fmla="*/ 151 w 252"/>
                <a:gd name="T33" fmla="*/ 0 h 178"/>
                <a:gd name="T34" fmla="*/ 180 w 252"/>
                <a:gd name="T35" fmla="*/ 120 h 178"/>
                <a:gd name="T36" fmla="*/ 183 w 252"/>
                <a:gd name="T37" fmla="*/ 139 h 178"/>
                <a:gd name="T38" fmla="*/ 184 w 252"/>
                <a:gd name="T39" fmla="*/ 139 h 178"/>
                <a:gd name="T40" fmla="*/ 186 w 252"/>
                <a:gd name="T41" fmla="*/ 119 h 178"/>
                <a:gd name="T42" fmla="*/ 211 w 252"/>
                <a:gd name="T43" fmla="*/ 0 h 178"/>
                <a:gd name="T44" fmla="*/ 252 w 252"/>
                <a:gd name="T4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2" h="178">
                  <a:moveTo>
                    <a:pt x="252" y="0"/>
                  </a:moveTo>
                  <a:cubicBezTo>
                    <a:pt x="205" y="178"/>
                    <a:pt x="205" y="178"/>
                    <a:pt x="205" y="178"/>
                  </a:cubicBezTo>
                  <a:cubicBezTo>
                    <a:pt x="160" y="178"/>
                    <a:pt x="160" y="178"/>
                    <a:pt x="160" y="178"/>
                  </a:cubicBezTo>
                  <a:cubicBezTo>
                    <a:pt x="130" y="64"/>
                    <a:pt x="130" y="64"/>
                    <a:pt x="130" y="64"/>
                  </a:cubicBezTo>
                  <a:cubicBezTo>
                    <a:pt x="129" y="58"/>
                    <a:pt x="128" y="51"/>
                    <a:pt x="127" y="44"/>
                  </a:cubicBezTo>
                  <a:cubicBezTo>
                    <a:pt x="127" y="44"/>
                    <a:pt x="127" y="44"/>
                    <a:pt x="127" y="44"/>
                  </a:cubicBezTo>
                  <a:cubicBezTo>
                    <a:pt x="126" y="52"/>
                    <a:pt x="125" y="58"/>
                    <a:pt x="124" y="64"/>
                  </a:cubicBezTo>
                  <a:cubicBezTo>
                    <a:pt x="93" y="178"/>
                    <a:pt x="93" y="178"/>
                    <a:pt x="93" y="178"/>
                  </a:cubicBezTo>
                  <a:cubicBezTo>
                    <a:pt x="47" y="178"/>
                    <a:pt x="47" y="178"/>
                    <a:pt x="47" y="178"/>
                  </a:cubicBezTo>
                  <a:cubicBezTo>
                    <a:pt x="0" y="0"/>
                    <a:pt x="0" y="0"/>
                    <a:pt x="0" y="0"/>
                  </a:cubicBezTo>
                  <a:cubicBezTo>
                    <a:pt x="44" y="0"/>
                    <a:pt x="44" y="0"/>
                    <a:pt x="44" y="0"/>
                  </a:cubicBezTo>
                  <a:cubicBezTo>
                    <a:pt x="69" y="119"/>
                    <a:pt x="69" y="119"/>
                    <a:pt x="69" y="119"/>
                  </a:cubicBezTo>
                  <a:cubicBezTo>
                    <a:pt x="70" y="124"/>
                    <a:pt x="71" y="130"/>
                    <a:pt x="71" y="139"/>
                  </a:cubicBezTo>
                  <a:cubicBezTo>
                    <a:pt x="72" y="139"/>
                    <a:pt x="72" y="139"/>
                    <a:pt x="72" y="139"/>
                  </a:cubicBezTo>
                  <a:cubicBezTo>
                    <a:pt x="72" y="133"/>
                    <a:pt x="74" y="126"/>
                    <a:pt x="76" y="118"/>
                  </a:cubicBezTo>
                  <a:cubicBezTo>
                    <a:pt x="108" y="0"/>
                    <a:pt x="108" y="0"/>
                    <a:pt x="108" y="0"/>
                  </a:cubicBezTo>
                  <a:cubicBezTo>
                    <a:pt x="151" y="0"/>
                    <a:pt x="151" y="0"/>
                    <a:pt x="151" y="0"/>
                  </a:cubicBezTo>
                  <a:cubicBezTo>
                    <a:pt x="180" y="120"/>
                    <a:pt x="180" y="120"/>
                    <a:pt x="180" y="120"/>
                  </a:cubicBezTo>
                  <a:cubicBezTo>
                    <a:pt x="182" y="124"/>
                    <a:pt x="183" y="130"/>
                    <a:pt x="183" y="139"/>
                  </a:cubicBezTo>
                  <a:cubicBezTo>
                    <a:pt x="184" y="139"/>
                    <a:pt x="184" y="139"/>
                    <a:pt x="184" y="139"/>
                  </a:cubicBezTo>
                  <a:cubicBezTo>
                    <a:pt x="184" y="132"/>
                    <a:pt x="185" y="126"/>
                    <a:pt x="186" y="119"/>
                  </a:cubicBezTo>
                  <a:cubicBezTo>
                    <a:pt x="211" y="0"/>
                    <a:pt x="211" y="0"/>
                    <a:pt x="211" y="0"/>
                  </a:cubicBezTo>
                  <a:lnTo>
                    <a:pt x="252"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5" name="Freeform 20"/>
            <p:cNvSpPr>
              <a:spLocks noEditPoints="1"/>
            </p:cNvSpPr>
            <p:nvPr/>
          </p:nvSpPr>
          <p:spPr bwMode="auto">
            <a:xfrm>
              <a:off x="3251" y="2364"/>
              <a:ext cx="310" cy="421"/>
            </a:xfrm>
            <a:custGeom>
              <a:avLst/>
              <a:gdLst>
                <a:gd name="T0" fmla="*/ 41 w 131"/>
                <a:gd name="T1" fmla="*/ 117 h 178"/>
                <a:gd name="T2" fmla="*/ 41 w 131"/>
                <a:gd name="T3" fmla="*/ 178 h 178"/>
                <a:gd name="T4" fmla="*/ 0 w 131"/>
                <a:gd name="T5" fmla="*/ 178 h 178"/>
                <a:gd name="T6" fmla="*/ 0 w 131"/>
                <a:gd name="T7" fmla="*/ 0 h 178"/>
                <a:gd name="T8" fmla="*/ 64 w 131"/>
                <a:gd name="T9" fmla="*/ 0 h 178"/>
                <a:gd name="T10" fmla="*/ 131 w 131"/>
                <a:gd name="T11" fmla="*/ 56 h 178"/>
                <a:gd name="T12" fmla="*/ 112 w 131"/>
                <a:gd name="T13" fmla="*/ 100 h 178"/>
                <a:gd name="T14" fmla="*/ 60 w 131"/>
                <a:gd name="T15" fmla="*/ 117 h 178"/>
                <a:gd name="T16" fmla="*/ 41 w 131"/>
                <a:gd name="T17" fmla="*/ 117 h 178"/>
                <a:gd name="T18" fmla="*/ 41 w 131"/>
                <a:gd name="T19" fmla="*/ 30 h 178"/>
                <a:gd name="T20" fmla="*/ 41 w 131"/>
                <a:gd name="T21" fmla="*/ 86 h 178"/>
                <a:gd name="T22" fmla="*/ 57 w 131"/>
                <a:gd name="T23" fmla="*/ 86 h 178"/>
                <a:gd name="T24" fmla="*/ 89 w 131"/>
                <a:gd name="T25" fmla="*/ 58 h 178"/>
                <a:gd name="T26" fmla="*/ 57 w 131"/>
                <a:gd name="T27" fmla="*/ 30 h 178"/>
                <a:gd name="T28" fmla="*/ 41 w 131"/>
                <a:gd name="T29" fmla="*/ 3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78">
                  <a:moveTo>
                    <a:pt x="41" y="117"/>
                  </a:moveTo>
                  <a:cubicBezTo>
                    <a:pt x="41" y="178"/>
                    <a:pt x="41" y="178"/>
                    <a:pt x="41" y="178"/>
                  </a:cubicBezTo>
                  <a:cubicBezTo>
                    <a:pt x="0" y="178"/>
                    <a:pt x="0" y="178"/>
                    <a:pt x="0" y="178"/>
                  </a:cubicBezTo>
                  <a:cubicBezTo>
                    <a:pt x="0" y="0"/>
                    <a:pt x="0" y="0"/>
                    <a:pt x="0" y="0"/>
                  </a:cubicBezTo>
                  <a:cubicBezTo>
                    <a:pt x="64" y="0"/>
                    <a:pt x="64" y="0"/>
                    <a:pt x="64" y="0"/>
                  </a:cubicBezTo>
                  <a:cubicBezTo>
                    <a:pt x="109" y="0"/>
                    <a:pt x="131" y="19"/>
                    <a:pt x="131" y="56"/>
                  </a:cubicBezTo>
                  <a:cubicBezTo>
                    <a:pt x="131" y="74"/>
                    <a:pt x="125" y="89"/>
                    <a:pt x="112" y="100"/>
                  </a:cubicBezTo>
                  <a:cubicBezTo>
                    <a:pt x="99" y="111"/>
                    <a:pt x="82" y="117"/>
                    <a:pt x="60" y="117"/>
                  </a:cubicBezTo>
                  <a:lnTo>
                    <a:pt x="41" y="117"/>
                  </a:lnTo>
                  <a:close/>
                  <a:moveTo>
                    <a:pt x="41" y="30"/>
                  </a:moveTo>
                  <a:cubicBezTo>
                    <a:pt x="41" y="86"/>
                    <a:pt x="41" y="86"/>
                    <a:pt x="41" y="86"/>
                  </a:cubicBezTo>
                  <a:cubicBezTo>
                    <a:pt x="57" y="86"/>
                    <a:pt x="57" y="86"/>
                    <a:pt x="57" y="86"/>
                  </a:cubicBezTo>
                  <a:cubicBezTo>
                    <a:pt x="78" y="86"/>
                    <a:pt x="89" y="77"/>
                    <a:pt x="89" y="58"/>
                  </a:cubicBezTo>
                  <a:cubicBezTo>
                    <a:pt x="89" y="40"/>
                    <a:pt x="78" y="30"/>
                    <a:pt x="57" y="30"/>
                  </a:cubicBezTo>
                  <a:lnTo>
                    <a:pt x="41" y="3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36" name="Line 21"/>
            <p:cNvSpPr>
              <a:spLocks noChangeShapeType="1"/>
            </p:cNvSpPr>
            <p:nvPr/>
          </p:nvSpPr>
          <p:spPr bwMode="auto">
            <a:xfrm>
              <a:off x="1936" y="2047"/>
              <a:ext cx="1893" cy="0"/>
            </a:xfrm>
            <a:prstGeom prst="line">
              <a:avLst/>
            </a:prstGeom>
            <a:noFill/>
            <a:ln w="635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124347" tIns="62174" rIns="124347" bIns="62174" numCol="1" anchor="t" anchorCtr="0" compatLnSpc="1">
              <a:prstTxWarp prst="textNoShape">
                <a:avLst/>
              </a:prstTxWarp>
            </a:bodyPr>
            <a:lstStyle/>
            <a:p>
              <a:endParaRPr lang="en-US" sz="2448"/>
            </a:p>
          </p:txBody>
        </p:sp>
      </p:grpSp>
      <p:grpSp>
        <p:nvGrpSpPr>
          <p:cNvPr id="30" name="Group 36"/>
          <p:cNvGrpSpPr>
            <a:grpSpLocks noChangeAspect="1"/>
          </p:cNvGrpSpPr>
          <p:nvPr/>
        </p:nvGrpSpPr>
        <p:grpSpPr bwMode="auto">
          <a:xfrm rot="5400000">
            <a:off x="2523322" y="2624514"/>
            <a:ext cx="233238" cy="218917"/>
            <a:chOff x="3810" y="2097"/>
            <a:chExt cx="228" cy="214"/>
          </a:xfrm>
          <a:noFill/>
        </p:grpSpPr>
        <p:sp>
          <p:nvSpPr>
            <p:cNvPr id="37" name="Line 37"/>
            <p:cNvSpPr>
              <a:spLocks noChangeShapeType="1"/>
            </p:cNvSpPr>
            <p:nvPr/>
          </p:nvSpPr>
          <p:spPr bwMode="auto">
            <a:xfrm flipH="1">
              <a:off x="3810" y="2204"/>
              <a:ext cx="218" cy="0"/>
            </a:xfrm>
            <a:prstGeom prst="line">
              <a:avLst/>
            </a:pr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38"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grpSp>
        <p:nvGrpSpPr>
          <p:cNvPr id="39" name="Group 36"/>
          <p:cNvGrpSpPr>
            <a:grpSpLocks noChangeAspect="1"/>
          </p:cNvGrpSpPr>
          <p:nvPr/>
        </p:nvGrpSpPr>
        <p:grpSpPr bwMode="auto">
          <a:xfrm rot="5400000">
            <a:off x="2523322" y="4735215"/>
            <a:ext cx="233238" cy="218917"/>
            <a:chOff x="3810" y="2097"/>
            <a:chExt cx="228" cy="214"/>
          </a:xfrm>
          <a:noFill/>
        </p:grpSpPr>
        <p:sp>
          <p:nvSpPr>
            <p:cNvPr id="40" name="Line 37"/>
            <p:cNvSpPr>
              <a:spLocks noChangeShapeType="1"/>
            </p:cNvSpPr>
            <p:nvPr/>
          </p:nvSpPr>
          <p:spPr bwMode="auto">
            <a:xfrm flipH="1">
              <a:off x="3810" y="2204"/>
              <a:ext cx="218" cy="0"/>
            </a:xfrm>
            <a:prstGeom prst="line">
              <a:avLst/>
            </a:pr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41"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sp>
        <p:nvSpPr>
          <p:cNvPr id="12" name="Freeform 5"/>
          <p:cNvSpPr>
            <a:spLocks noEditPoints="1"/>
          </p:cNvSpPr>
          <p:nvPr/>
        </p:nvSpPr>
        <p:spPr bwMode="auto">
          <a:xfrm>
            <a:off x="2376748" y="1959788"/>
            <a:ext cx="540503" cy="543378"/>
          </a:xfrm>
          <a:custGeom>
            <a:avLst/>
            <a:gdLst>
              <a:gd name="T0" fmla="*/ 282 w 376"/>
              <a:gd name="T1" fmla="*/ 0 h 378"/>
              <a:gd name="T2" fmla="*/ 132 w 376"/>
              <a:gd name="T3" fmla="*/ 149 h 378"/>
              <a:gd name="T4" fmla="*/ 38 w 376"/>
              <a:gd name="T5" fmla="*/ 75 h 378"/>
              <a:gd name="T6" fmla="*/ 0 w 376"/>
              <a:gd name="T7" fmla="*/ 94 h 378"/>
              <a:gd name="T8" fmla="*/ 0 w 376"/>
              <a:gd name="T9" fmla="*/ 282 h 378"/>
              <a:gd name="T10" fmla="*/ 38 w 376"/>
              <a:gd name="T11" fmla="*/ 301 h 378"/>
              <a:gd name="T12" fmla="*/ 132 w 376"/>
              <a:gd name="T13" fmla="*/ 229 h 378"/>
              <a:gd name="T14" fmla="*/ 282 w 376"/>
              <a:gd name="T15" fmla="*/ 378 h 378"/>
              <a:gd name="T16" fmla="*/ 376 w 376"/>
              <a:gd name="T17" fmla="*/ 339 h 378"/>
              <a:gd name="T18" fmla="*/ 376 w 376"/>
              <a:gd name="T19" fmla="*/ 36 h 378"/>
              <a:gd name="T20" fmla="*/ 282 w 376"/>
              <a:gd name="T21" fmla="*/ 0 h 378"/>
              <a:gd name="T22" fmla="*/ 282 w 376"/>
              <a:gd name="T23" fmla="*/ 0 h 378"/>
              <a:gd name="T24" fmla="*/ 282 w 376"/>
              <a:gd name="T25" fmla="*/ 0 h 378"/>
              <a:gd name="T26" fmla="*/ 38 w 376"/>
              <a:gd name="T27" fmla="*/ 243 h 378"/>
              <a:gd name="T28" fmla="*/ 38 w 376"/>
              <a:gd name="T29" fmla="*/ 133 h 378"/>
              <a:gd name="T30" fmla="*/ 94 w 376"/>
              <a:gd name="T31" fmla="*/ 188 h 378"/>
              <a:gd name="T32" fmla="*/ 38 w 376"/>
              <a:gd name="T33" fmla="*/ 243 h 378"/>
              <a:gd name="T34" fmla="*/ 38 w 376"/>
              <a:gd name="T35" fmla="*/ 243 h 378"/>
              <a:gd name="T36" fmla="*/ 38 w 376"/>
              <a:gd name="T37" fmla="*/ 243 h 378"/>
              <a:gd name="T38" fmla="*/ 183 w 376"/>
              <a:gd name="T39" fmla="*/ 188 h 378"/>
              <a:gd name="T40" fmla="*/ 282 w 376"/>
              <a:gd name="T41" fmla="*/ 111 h 378"/>
              <a:gd name="T42" fmla="*/ 282 w 376"/>
              <a:gd name="T43" fmla="*/ 265 h 378"/>
              <a:gd name="T44" fmla="*/ 183 w 376"/>
              <a:gd name="T45" fmla="*/ 188 h 378"/>
              <a:gd name="T46" fmla="*/ 183 w 376"/>
              <a:gd name="T47" fmla="*/ 188 h 378"/>
              <a:gd name="T48" fmla="*/ 183 w 376"/>
              <a:gd name="T49" fmla="*/ 18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6" h="378">
                <a:moveTo>
                  <a:pt x="282" y="0"/>
                </a:moveTo>
                <a:lnTo>
                  <a:pt x="132" y="149"/>
                </a:lnTo>
                <a:lnTo>
                  <a:pt x="38" y="75"/>
                </a:lnTo>
                <a:lnTo>
                  <a:pt x="0" y="94"/>
                </a:lnTo>
                <a:lnTo>
                  <a:pt x="0" y="282"/>
                </a:lnTo>
                <a:lnTo>
                  <a:pt x="38" y="301"/>
                </a:lnTo>
                <a:lnTo>
                  <a:pt x="132" y="229"/>
                </a:lnTo>
                <a:lnTo>
                  <a:pt x="282" y="378"/>
                </a:lnTo>
                <a:lnTo>
                  <a:pt x="376" y="339"/>
                </a:lnTo>
                <a:lnTo>
                  <a:pt x="376" y="36"/>
                </a:lnTo>
                <a:lnTo>
                  <a:pt x="282" y="0"/>
                </a:lnTo>
                <a:lnTo>
                  <a:pt x="282" y="0"/>
                </a:lnTo>
                <a:lnTo>
                  <a:pt x="282" y="0"/>
                </a:lnTo>
                <a:close/>
                <a:moveTo>
                  <a:pt x="38" y="243"/>
                </a:moveTo>
                <a:lnTo>
                  <a:pt x="38" y="133"/>
                </a:lnTo>
                <a:lnTo>
                  <a:pt x="94" y="188"/>
                </a:lnTo>
                <a:lnTo>
                  <a:pt x="38" y="243"/>
                </a:lnTo>
                <a:lnTo>
                  <a:pt x="38" y="243"/>
                </a:lnTo>
                <a:lnTo>
                  <a:pt x="38" y="243"/>
                </a:lnTo>
                <a:close/>
                <a:moveTo>
                  <a:pt x="183" y="188"/>
                </a:moveTo>
                <a:lnTo>
                  <a:pt x="282" y="111"/>
                </a:lnTo>
                <a:lnTo>
                  <a:pt x="282" y="265"/>
                </a:lnTo>
                <a:lnTo>
                  <a:pt x="183" y="188"/>
                </a:lnTo>
                <a:lnTo>
                  <a:pt x="183" y="188"/>
                </a:lnTo>
                <a:lnTo>
                  <a:pt x="183" y="188"/>
                </a:lnTo>
                <a:close/>
              </a:path>
            </a:pathLst>
          </a:custGeom>
          <a:solidFill>
            <a:srgbClr val="5C2D91"/>
          </a:solidFill>
          <a:ln>
            <a:noFill/>
          </a:ln>
        </p:spPr>
        <p:txBody>
          <a:bodyPr vert="horz" wrap="square" lIns="124347" tIns="62174" rIns="124347" bIns="62174" numCol="1" anchor="t" anchorCtr="0" compatLnSpc="1">
            <a:prstTxWarp prst="textNoShape">
              <a:avLst/>
            </a:prstTxWarp>
          </a:bodyPr>
          <a:lstStyle/>
          <a:p>
            <a:endParaRPr lang="en-US" sz="2448"/>
          </a:p>
        </p:txBody>
      </p:sp>
      <p:grpSp>
        <p:nvGrpSpPr>
          <p:cNvPr id="42" name="Group 36"/>
          <p:cNvGrpSpPr>
            <a:grpSpLocks noChangeAspect="1"/>
          </p:cNvGrpSpPr>
          <p:nvPr/>
        </p:nvGrpSpPr>
        <p:grpSpPr bwMode="auto">
          <a:xfrm>
            <a:off x="3572468" y="5796547"/>
            <a:ext cx="233238" cy="218917"/>
            <a:chOff x="3810" y="2097"/>
            <a:chExt cx="228" cy="214"/>
          </a:xfrm>
          <a:noFill/>
        </p:grpSpPr>
        <p:sp>
          <p:nvSpPr>
            <p:cNvPr id="43" name="Line 37"/>
            <p:cNvSpPr>
              <a:spLocks noChangeShapeType="1"/>
            </p:cNvSpPr>
            <p:nvPr/>
          </p:nvSpPr>
          <p:spPr bwMode="auto">
            <a:xfrm flipH="1">
              <a:off x="3810" y="2204"/>
              <a:ext cx="218" cy="0"/>
            </a:xfrm>
            <a:prstGeom prst="line">
              <a:avLst/>
            </a:pr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sp>
          <p:nvSpPr>
            <p:cNvPr id="44" name="Freeform 38"/>
            <p:cNvSpPr>
              <a:spLocks/>
            </p:cNvSpPr>
            <p:nvPr/>
          </p:nvSpPr>
          <p:spPr bwMode="auto">
            <a:xfrm>
              <a:off x="3932" y="2097"/>
              <a:ext cx="106" cy="214"/>
            </a:xfrm>
            <a:custGeom>
              <a:avLst/>
              <a:gdLst>
                <a:gd name="T0" fmla="*/ 0 w 106"/>
                <a:gd name="T1" fmla="*/ 0 h 214"/>
                <a:gd name="T2" fmla="*/ 106 w 106"/>
                <a:gd name="T3" fmla="*/ 107 h 214"/>
                <a:gd name="T4" fmla="*/ 0 w 106"/>
                <a:gd name="T5" fmla="*/ 214 h 214"/>
              </a:gdLst>
              <a:ahLst/>
              <a:cxnLst>
                <a:cxn ang="0">
                  <a:pos x="T0" y="T1"/>
                </a:cxn>
                <a:cxn ang="0">
                  <a:pos x="T2" y="T3"/>
                </a:cxn>
                <a:cxn ang="0">
                  <a:pos x="T4" y="T5"/>
                </a:cxn>
              </a:cxnLst>
              <a:rect l="0" t="0" r="r" b="b"/>
              <a:pathLst>
                <a:path w="106" h="214">
                  <a:moveTo>
                    <a:pt x="0" y="0"/>
                  </a:moveTo>
                  <a:lnTo>
                    <a:pt x="106" y="107"/>
                  </a:lnTo>
                  <a:lnTo>
                    <a:pt x="0" y="214"/>
                  </a:lnTo>
                </a:path>
              </a:pathLst>
            </a:custGeom>
            <a:grpFill/>
            <a:ln w="28575" cap="flat">
              <a:solidFill>
                <a:srgbClr val="D83B01"/>
              </a:solidFill>
              <a:prstDash val="solid"/>
              <a:miter lim="800000"/>
              <a:headEnd/>
              <a:tailEnd/>
            </a:ln>
            <a:extLst/>
          </p:spPr>
          <p:txBody>
            <a:bodyPr vert="horz" wrap="square" lIns="124347" tIns="62174" rIns="124347" bIns="62174" numCol="1" anchor="t" anchorCtr="0" compatLnSpc="1">
              <a:prstTxWarp prst="textNoShape">
                <a:avLst/>
              </a:prstTxWarp>
            </a:bodyPr>
            <a:lstStyle/>
            <a:p>
              <a:endParaRPr lang="en-US" sz="2448"/>
            </a:p>
          </p:txBody>
        </p:sp>
      </p:grpSp>
      <p:sp>
        <p:nvSpPr>
          <p:cNvPr id="45" name="TextBox 44"/>
          <p:cNvSpPr txBox="1"/>
          <p:nvPr/>
        </p:nvSpPr>
        <p:spPr>
          <a:xfrm>
            <a:off x="3288110" y="3882929"/>
            <a:ext cx="1121196" cy="527372"/>
          </a:xfrm>
          <a:prstGeom prst="rect">
            <a:avLst/>
          </a:prstGeom>
          <a:noFill/>
        </p:spPr>
        <p:txBody>
          <a:bodyPr wrap="square" lIns="186521" tIns="149217" rIns="186521" bIns="149217" rtlCol="0">
            <a:spAutoFit/>
          </a:bodyPr>
          <a:lstStyle/>
          <a:p>
            <a:pPr algn="ctr" defTabSz="1267979">
              <a:lnSpc>
                <a:spcPct val="90000"/>
              </a:lnSpc>
              <a:spcBef>
                <a:spcPts val="816"/>
              </a:spcBef>
            </a:pPr>
            <a:r>
              <a:rPr lang="en-US" sz="1600" dirty="0">
                <a:gradFill>
                  <a:gsLst>
                    <a:gs pos="3788">
                      <a:schemeClr val="tx1"/>
                    </a:gs>
                    <a:gs pos="38000">
                      <a:schemeClr val="tx1"/>
                    </a:gs>
                  </a:gsLst>
                  <a:lin ang="5400000" scaled="0"/>
                </a:gradFill>
                <a:ea typeface="Segoe UI" pitchFamily="34" charset="0"/>
                <a:cs typeface="Segoe UI" pitchFamily="34" charset="0"/>
              </a:rPr>
              <a:t>Convert</a:t>
            </a:r>
          </a:p>
        </p:txBody>
      </p:sp>
      <p:grpSp>
        <p:nvGrpSpPr>
          <p:cNvPr id="46" name="Group 14"/>
          <p:cNvGrpSpPr>
            <a:grpSpLocks noChangeAspect="1"/>
          </p:cNvGrpSpPr>
          <p:nvPr/>
        </p:nvGrpSpPr>
        <p:grpSpPr bwMode="auto">
          <a:xfrm>
            <a:off x="11449134" y="482527"/>
            <a:ext cx="532558" cy="275687"/>
            <a:chOff x="926" y="608"/>
            <a:chExt cx="3906" cy="2022"/>
          </a:xfrm>
          <a:solidFill>
            <a:schemeClr val="tx2"/>
          </a:solidFill>
        </p:grpSpPr>
        <p:sp>
          <p:nvSpPr>
            <p:cNvPr id="47" name="Rectangle 15"/>
            <p:cNvSpPr>
              <a:spLocks noChangeArrowheads="1"/>
            </p:cNvSpPr>
            <p:nvPr/>
          </p:nvSpPr>
          <p:spPr bwMode="auto">
            <a:xfrm>
              <a:off x="3621" y="2023"/>
              <a:ext cx="404" cy="2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48" name="Rectangle 16"/>
            <p:cNvSpPr>
              <a:spLocks noChangeArrowheads="1"/>
            </p:cNvSpPr>
            <p:nvPr/>
          </p:nvSpPr>
          <p:spPr bwMode="auto">
            <a:xfrm>
              <a:off x="1266" y="2023"/>
              <a:ext cx="284" cy="2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sp>
          <p:nvSpPr>
            <p:cNvPr id="50" name="Freeform 17"/>
            <p:cNvSpPr>
              <a:spLocks noEditPoints="1"/>
            </p:cNvSpPr>
            <p:nvPr/>
          </p:nvSpPr>
          <p:spPr bwMode="auto">
            <a:xfrm>
              <a:off x="926" y="608"/>
              <a:ext cx="3906" cy="2022"/>
            </a:xfrm>
            <a:custGeom>
              <a:avLst/>
              <a:gdLst>
                <a:gd name="T0" fmla="*/ 1566 w 1651"/>
                <a:gd name="T1" fmla="*/ 171 h 853"/>
                <a:gd name="T2" fmla="*/ 1395 w 1651"/>
                <a:gd name="T3" fmla="*/ 171 h 853"/>
                <a:gd name="T4" fmla="*/ 1395 w 1651"/>
                <a:gd name="T5" fmla="*/ 0 h 853"/>
                <a:gd name="T6" fmla="*/ 457 w 1651"/>
                <a:gd name="T7" fmla="*/ 0 h 853"/>
                <a:gd name="T8" fmla="*/ 457 w 1651"/>
                <a:gd name="T9" fmla="*/ 537 h 853"/>
                <a:gd name="T10" fmla="*/ 408 w 1651"/>
                <a:gd name="T11" fmla="*/ 589 h 853"/>
                <a:gd name="T12" fmla="*/ 408 w 1651"/>
                <a:gd name="T13" fmla="*/ 285 h 853"/>
                <a:gd name="T14" fmla="*/ 0 w 1651"/>
                <a:gd name="T15" fmla="*/ 285 h 853"/>
                <a:gd name="T16" fmla="*/ 0 w 1651"/>
                <a:gd name="T17" fmla="*/ 853 h 853"/>
                <a:gd name="T18" fmla="*/ 372 w 1651"/>
                <a:gd name="T19" fmla="*/ 853 h 853"/>
                <a:gd name="T20" fmla="*/ 408 w 1651"/>
                <a:gd name="T21" fmla="*/ 853 h 853"/>
                <a:gd name="T22" fmla="*/ 884 w 1651"/>
                <a:gd name="T23" fmla="*/ 853 h 853"/>
                <a:gd name="T24" fmla="*/ 926 w 1651"/>
                <a:gd name="T25" fmla="*/ 853 h 853"/>
                <a:gd name="T26" fmla="*/ 1566 w 1651"/>
                <a:gd name="T27" fmla="*/ 853 h 853"/>
                <a:gd name="T28" fmla="*/ 1626 w 1651"/>
                <a:gd name="T29" fmla="*/ 827 h 853"/>
                <a:gd name="T30" fmla="*/ 1651 w 1651"/>
                <a:gd name="T31" fmla="*/ 767 h 853"/>
                <a:gd name="T32" fmla="*/ 1651 w 1651"/>
                <a:gd name="T33" fmla="*/ 255 h 853"/>
                <a:gd name="T34" fmla="*/ 1566 w 1651"/>
                <a:gd name="T35" fmla="*/ 171 h 853"/>
                <a:gd name="T36" fmla="*/ 320 w 1651"/>
                <a:gd name="T37" fmla="*/ 765 h 853"/>
                <a:gd name="T38" fmla="*/ 88 w 1651"/>
                <a:gd name="T39" fmla="*/ 765 h 853"/>
                <a:gd name="T40" fmla="*/ 88 w 1651"/>
                <a:gd name="T41" fmla="*/ 373 h 853"/>
                <a:gd name="T42" fmla="*/ 320 w 1651"/>
                <a:gd name="T43" fmla="*/ 373 h 853"/>
                <a:gd name="T44" fmla="*/ 320 w 1651"/>
                <a:gd name="T45" fmla="*/ 765 h 853"/>
                <a:gd name="T46" fmla="*/ 798 w 1651"/>
                <a:gd name="T47" fmla="*/ 768 h 853"/>
                <a:gd name="T48" fmla="*/ 408 w 1651"/>
                <a:gd name="T49" fmla="*/ 768 h 853"/>
                <a:gd name="T50" fmla="*/ 408 w 1651"/>
                <a:gd name="T51" fmla="*/ 713 h 853"/>
                <a:gd name="T52" fmla="*/ 518 w 1651"/>
                <a:gd name="T53" fmla="*/ 597 h 853"/>
                <a:gd name="T54" fmla="*/ 798 w 1651"/>
                <a:gd name="T55" fmla="*/ 597 h 853"/>
                <a:gd name="T56" fmla="*/ 798 w 1651"/>
                <a:gd name="T57" fmla="*/ 768 h 853"/>
                <a:gd name="T58" fmla="*/ 798 w 1651"/>
                <a:gd name="T59" fmla="*/ 256 h 853"/>
                <a:gd name="T60" fmla="*/ 798 w 1651"/>
                <a:gd name="T61" fmla="*/ 512 h 853"/>
                <a:gd name="T62" fmla="*/ 543 w 1651"/>
                <a:gd name="T63" fmla="*/ 512 h 853"/>
                <a:gd name="T64" fmla="*/ 543 w 1651"/>
                <a:gd name="T65" fmla="*/ 85 h 853"/>
                <a:gd name="T66" fmla="*/ 1310 w 1651"/>
                <a:gd name="T67" fmla="*/ 85 h 853"/>
                <a:gd name="T68" fmla="*/ 1310 w 1651"/>
                <a:gd name="T69" fmla="*/ 171 h 853"/>
                <a:gd name="T70" fmla="*/ 884 w 1651"/>
                <a:gd name="T71" fmla="*/ 171 h 853"/>
                <a:gd name="T72" fmla="*/ 798 w 1651"/>
                <a:gd name="T73" fmla="*/ 256 h 853"/>
                <a:gd name="T74" fmla="*/ 1566 w 1651"/>
                <a:gd name="T75" fmla="*/ 768 h 853"/>
                <a:gd name="T76" fmla="*/ 926 w 1651"/>
                <a:gd name="T77" fmla="*/ 768 h 853"/>
                <a:gd name="T78" fmla="*/ 884 w 1651"/>
                <a:gd name="T79" fmla="*/ 768 h 853"/>
                <a:gd name="T80" fmla="*/ 884 w 1651"/>
                <a:gd name="T81" fmla="*/ 256 h 853"/>
                <a:gd name="T82" fmla="*/ 1566 w 1651"/>
                <a:gd name="T83" fmla="*/ 255 h 853"/>
                <a:gd name="T84" fmla="*/ 1566 w 1651"/>
                <a:gd name="T85" fmla="*/ 768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51" h="853">
                  <a:moveTo>
                    <a:pt x="1566" y="171"/>
                  </a:moveTo>
                  <a:cubicBezTo>
                    <a:pt x="1395" y="171"/>
                    <a:pt x="1395" y="171"/>
                    <a:pt x="1395" y="171"/>
                  </a:cubicBezTo>
                  <a:cubicBezTo>
                    <a:pt x="1395" y="0"/>
                    <a:pt x="1395" y="0"/>
                    <a:pt x="1395" y="0"/>
                  </a:cubicBezTo>
                  <a:cubicBezTo>
                    <a:pt x="457" y="0"/>
                    <a:pt x="457" y="0"/>
                    <a:pt x="457" y="0"/>
                  </a:cubicBezTo>
                  <a:cubicBezTo>
                    <a:pt x="457" y="537"/>
                    <a:pt x="457" y="537"/>
                    <a:pt x="457" y="537"/>
                  </a:cubicBezTo>
                  <a:cubicBezTo>
                    <a:pt x="408" y="589"/>
                    <a:pt x="408" y="589"/>
                    <a:pt x="408" y="589"/>
                  </a:cubicBezTo>
                  <a:cubicBezTo>
                    <a:pt x="408" y="285"/>
                    <a:pt x="408" y="285"/>
                    <a:pt x="408" y="285"/>
                  </a:cubicBezTo>
                  <a:cubicBezTo>
                    <a:pt x="0" y="285"/>
                    <a:pt x="0" y="285"/>
                    <a:pt x="0" y="285"/>
                  </a:cubicBezTo>
                  <a:cubicBezTo>
                    <a:pt x="0" y="853"/>
                    <a:pt x="0" y="853"/>
                    <a:pt x="0" y="853"/>
                  </a:cubicBezTo>
                  <a:cubicBezTo>
                    <a:pt x="372" y="853"/>
                    <a:pt x="372" y="853"/>
                    <a:pt x="372" y="853"/>
                  </a:cubicBezTo>
                  <a:cubicBezTo>
                    <a:pt x="408" y="853"/>
                    <a:pt x="408" y="853"/>
                    <a:pt x="408" y="853"/>
                  </a:cubicBezTo>
                  <a:cubicBezTo>
                    <a:pt x="884" y="853"/>
                    <a:pt x="884" y="853"/>
                    <a:pt x="884" y="853"/>
                  </a:cubicBezTo>
                  <a:cubicBezTo>
                    <a:pt x="926" y="853"/>
                    <a:pt x="926" y="853"/>
                    <a:pt x="926" y="853"/>
                  </a:cubicBezTo>
                  <a:cubicBezTo>
                    <a:pt x="1566" y="853"/>
                    <a:pt x="1566" y="853"/>
                    <a:pt x="1566" y="853"/>
                  </a:cubicBezTo>
                  <a:cubicBezTo>
                    <a:pt x="1589" y="853"/>
                    <a:pt x="1610" y="844"/>
                    <a:pt x="1626" y="827"/>
                  </a:cubicBezTo>
                  <a:cubicBezTo>
                    <a:pt x="1643" y="811"/>
                    <a:pt x="1651" y="789"/>
                    <a:pt x="1651" y="767"/>
                  </a:cubicBezTo>
                  <a:cubicBezTo>
                    <a:pt x="1651" y="255"/>
                    <a:pt x="1651" y="255"/>
                    <a:pt x="1651" y="255"/>
                  </a:cubicBezTo>
                  <a:cubicBezTo>
                    <a:pt x="1650" y="208"/>
                    <a:pt x="1612" y="171"/>
                    <a:pt x="1566" y="171"/>
                  </a:cubicBezTo>
                  <a:close/>
                  <a:moveTo>
                    <a:pt x="320" y="765"/>
                  </a:moveTo>
                  <a:cubicBezTo>
                    <a:pt x="88" y="765"/>
                    <a:pt x="88" y="765"/>
                    <a:pt x="88" y="765"/>
                  </a:cubicBezTo>
                  <a:cubicBezTo>
                    <a:pt x="88" y="373"/>
                    <a:pt x="88" y="373"/>
                    <a:pt x="88" y="373"/>
                  </a:cubicBezTo>
                  <a:cubicBezTo>
                    <a:pt x="320" y="373"/>
                    <a:pt x="320" y="373"/>
                    <a:pt x="320" y="373"/>
                  </a:cubicBezTo>
                  <a:lnTo>
                    <a:pt x="320" y="765"/>
                  </a:lnTo>
                  <a:close/>
                  <a:moveTo>
                    <a:pt x="798" y="768"/>
                  </a:moveTo>
                  <a:cubicBezTo>
                    <a:pt x="408" y="768"/>
                    <a:pt x="408" y="768"/>
                    <a:pt x="408" y="768"/>
                  </a:cubicBezTo>
                  <a:cubicBezTo>
                    <a:pt x="408" y="713"/>
                    <a:pt x="408" y="713"/>
                    <a:pt x="408" y="713"/>
                  </a:cubicBezTo>
                  <a:cubicBezTo>
                    <a:pt x="518" y="597"/>
                    <a:pt x="518" y="597"/>
                    <a:pt x="518" y="597"/>
                  </a:cubicBezTo>
                  <a:cubicBezTo>
                    <a:pt x="798" y="597"/>
                    <a:pt x="798" y="597"/>
                    <a:pt x="798" y="597"/>
                  </a:cubicBezTo>
                  <a:lnTo>
                    <a:pt x="798" y="768"/>
                  </a:lnTo>
                  <a:close/>
                  <a:moveTo>
                    <a:pt x="798" y="256"/>
                  </a:moveTo>
                  <a:cubicBezTo>
                    <a:pt x="798" y="512"/>
                    <a:pt x="798" y="512"/>
                    <a:pt x="798" y="512"/>
                  </a:cubicBezTo>
                  <a:cubicBezTo>
                    <a:pt x="543" y="512"/>
                    <a:pt x="543" y="512"/>
                    <a:pt x="543" y="512"/>
                  </a:cubicBezTo>
                  <a:cubicBezTo>
                    <a:pt x="543" y="85"/>
                    <a:pt x="543" y="85"/>
                    <a:pt x="543" y="85"/>
                  </a:cubicBezTo>
                  <a:cubicBezTo>
                    <a:pt x="1310" y="85"/>
                    <a:pt x="1310" y="85"/>
                    <a:pt x="1310" y="85"/>
                  </a:cubicBezTo>
                  <a:cubicBezTo>
                    <a:pt x="1310" y="171"/>
                    <a:pt x="1310" y="171"/>
                    <a:pt x="1310" y="171"/>
                  </a:cubicBezTo>
                  <a:cubicBezTo>
                    <a:pt x="884" y="171"/>
                    <a:pt x="884" y="171"/>
                    <a:pt x="884" y="171"/>
                  </a:cubicBezTo>
                  <a:cubicBezTo>
                    <a:pt x="837" y="171"/>
                    <a:pt x="798" y="209"/>
                    <a:pt x="798" y="256"/>
                  </a:cubicBezTo>
                  <a:close/>
                  <a:moveTo>
                    <a:pt x="1566" y="768"/>
                  </a:moveTo>
                  <a:cubicBezTo>
                    <a:pt x="926" y="768"/>
                    <a:pt x="926" y="768"/>
                    <a:pt x="926" y="768"/>
                  </a:cubicBezTo>
                  <a:cubicBezTo>
                    <a:pt x="884" y="768"/>
                    <a:pt x="884" y="768"/>
                    <a:pt x="884" y="768"/>
                  </a:cubicBezTo>
                  <a:cubicBezTo>
                    <a:pt x="884" y="256"/>
                    <a:pt x="884" y="256"/>
                    <a:pt x="884" y="256"/>
                  </a:cubicBezTo>
                  <a:cubicBezTo>
                    <a:pt x="1566" y="255"/>
                    <a:pt x="1566" y="255"/>
                    <a:pt x="1566" y="255"/>
                  </a:cubicBezTo>
                  <a:lnTo>
                    <a:pt x="1566" y="7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endParaRPr lang="en-US" sz="2448"/>
            </a:p>
          </p:txBody>
        </p:sp>
      </p:grpSp>
    </p:spTree>
    <p:extLst>
      <p:ext uri="{BB962C8B-B14F-4D97-AF65-F5344CB8AC3E}">
        <p14:creationId xmlns:p14="http://schemas.microsoft.com/office/powerpoint/2010/main" val="1020818773"/>
      </p:ext>
    </p:extLst>
  </p:cSld>
  <p:clrMapOvr>
    <a:masterClrMapping/>
  </p:clrMapOvr>
  <p:transition>
    <p:fade/>
  </p:transition>
</p:sld>
</file>

<file path=ppt/theme/theme1.xml><?xml version="1.0" encoding="utf-8"?>
<a:theme xmlns:a="http://schemas.openxmlformats.org/drawingml/2006/main" name="5-50002_Ignite_Breakout_Template">
  <a:themeElements>
    <a:clrScheme name="Custom 17">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id="{696F770B-E90D-47BF-847F-20047A5A1635}" vid="{749274AE-43E9-456C-94AA-09BA796CB6B5}"/>
    </a:ext>
  </a:ext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id="{696F770B-E90D-47BF-847F-20047A5A1635}" vid="{29F57628-D32A-4572-8033-378A5711E6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Microsoft_Ignite_2016_16x9_Template</Template>
  <TotalTime>0</TotalTime>
  <Words>4086</Words>
  <Application>Microsoft Office PowerPoint</Application>
  <PresentationFormat>Custom</PresentationFormat>
  <Paragraphs>419</Paragraphs>
  <Slides>25</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Consolas</vt:lpstr>
      <vt:lpstr>Courier New</vt:lpstr>
      <vt:lpstr>Segoe UI</vt:lpstr>
      <vt:lpstr>Segoe UI Light</vt:lpstr>
      <vt:lpstr>Segoe UI Semibold</vt:lpstr>
      <vt:lpstr>Segoe UI Semilight</vt:lpstr>
      <vt:lpstr>Wingdings</vt:lpstr>
      <vt:lpstr>5-50002_Ignite_Breakout_Template</vt:lpstr>
      <vt:lpstr>6-30537_Envision 2016 Concurrent Template_Dark</vt:lpstr>
      <vt:lpstr>Bring your existing code to the Universal Windows Platform on Windows 10</vt:lpstr>
      <vt:lpstr>PowerPoint Presentation</vt:lpstr>
      <vt:lpstr>Journey to Windows 10</vt:lpstr>
      <vt:lpstr>Journey to the Universal Windows Platform</vt:lpstr>
      <vt:lpstr>Bringing your code to Windows 10 </vt:lpstr>
      <vt:lpstr>Middleware platforms</vt:lpstr>
      <vt:lpstr>App Middleware for UWP apps </vt:lpstr>
      <vt:lpstr>Windows platform</vt:lpstr>
      <vt:lpstr>Windows Phone Silverlight apps</vt:lpstr>
      <vt:lpstr>Demo</vt:lpstr>
      <vt:lpstr>Existing desktop apps</vt:lpstr>
      <vt:lpstr>Existing desktop apps</vt:lpstr>
      <vt:lpstr>Demo</vt:lpstr>
      <vt:lpstr>Web platform</vt:lpstr>
      <vt:lpstr>Packaged web apps</vt:lpstr>
      <vt:lpstr>Hosted web apps</vt:lpstr>
      <vt:lpstr>Demo</vt:lpstr>
      <vt:lpstr>Mobile platform</vt:lpstr>
      <vt:lpstr>Android and iOS apps</vt:lpstr>
      <vt:lpstr>iOS apps</vt:lpstr>
      <vt:lpstr>iOS apps</vt:lpstr>
      <vt:lpstr>Demo</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2016-09-21T18:00:31Z</dcterms:created>
  <dcterms:modified xsi:type="dcterms:W3CDTF">2016-10-25T17:31:13Z</dcterms:modified>
  <cp:category/>
</cp:coreProperties>
</file>