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8"/>
  </p:notesMasterIdLst>
  <p:sldIdLst>
    <p:sldId id="256" r:id="rId2"/>
    <p:sldId id="258" r:id="rId3"/>
    <p:sldId id="259" r:id="rId4"/>
    <p:sldId id="261" r:id="rId5"/>
    <p:sldId id="263" r:id="rId6"/>
    <p:sldId id="274" r:id="rId7"/>
    <p:sldId id="286" r:id="rId8"/>
    <p:sldId id="287" r:id="rId9"/>
    <p:sldId id="264" r:id="rId10"/>
    <p:sldId id="289" r:id="rId11"/>
    <p:sldId id="293" r:id="rId12"/>
    <p:sldId id="292" r:id="rId13"/>
    <p:sldId id="291" r:id="rId14"/>
    <p:sldId id="271" r:id="rId15"/>
    <p:sldId id="279" r:id="rId16"/>
    <p:sldId id="280" r:id="rId17"/>
    <p:sldId id="262" r:id="rId18"/>
    <p:sldId id="265" r:id="rId19"/>
    <p:sldId id="290" r:id="rId20"/>
    <p:sldId id="288" r:id="rId21"/>
    <p:sldId id="266" r:id="rId22"/>
    <p:sldId id="267" r:id="rId23"/>
    <p:sldId id="268" r:id="rId24"/>
    <p:sldId id="269" r:id="rId25"/>
    <p:sldId id="270" r:id="rId26"/>
    <p:sldId id="272" r:id="rId27"/>
    <p:sldId id="273" r:id="rId28"/>
    <p:sldId id="275" r:id="rId29"/>
    <p:sldId id="276" r:id="rId30"/>
    <p:sldId id="277" r:id="rId31"/>
    <p:sldId id="278" r:id="rId32"/>
    <p:sldId id="281" r:id="rId33"/>
    <p:sldId id="282" r:id="rId34"/>
    <p:sldId id="283" r:id="rId35"/>
    <p:sldId id="284" r:id="rId36"/>
    <p:sldId id="285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Montserrat" panose="020B0604020202020204" charset="0"/>
      <p:regular r:id="rId43"/>
      <p:bold r:id="rId44"/>
      <p:italic r:id="rId45"/>
      <p:boldItalic r:id="rId46"/>
    </p:embeddedFont>
    <p:embeddedFont>
      <p:font typeface="Roboto Slab" panose="020B0604020202020204" charset="0"/>
      <p:regular r:id="rId47"/>
      <p:bold r:id="rId48"/>
    </p:embeddedFont>
    <p:embeddedFont>
      <p:font typeface="Source Sans Pro" panose="020B050303040302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705F12-C8F7-42B8-ACEC-4B4F5BDFB36E}">
  <a:tblStyle styleId="{34705F12-C8F7-42B8-ACEC-4B4F5BDFB3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841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147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441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215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250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825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4fc56d062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4fc56d062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14470e8e2_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114470e8e2_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62b07a6525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62b07a6525_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353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0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google.com/sheets/about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source-sans-pro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66995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Identity </a:t>
            </a:r>
            <a:r>
              <a:rPr lang="en" sz="4400" dirty="0"/>
              <a:t>Security</a:t>
            </a:r>
            <a:br>
              <a:rPr lang="en" dirty="0"/>
            </a:br>
            <a:r>
              <a:rPr lang="en" sz="4400" dirty="0"/>
              <a:t>Azure Active Directory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</a:t>
            </a:r>
            <a:r>
              <a:rPr lang="en-SG" dirty="0"/>
              <a:t>MFA Concepts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en-SG" dirty="0"/>
              <a:t>Multi-factor authentication is a process where a user is prompted during the sign-in process for an additional form of identification, such as to enter a code on their </a:t>
            </a:r>
            <a:r>
              <a:rPr lang="en-SG" dirty="0" err="1"/>
              <a:t>cellphone</a:t>
            </a:r>
            <a:r>
              <a:rPr lang="en-SG" dirty="0"/>
              <a:t> or to provide a fingerprint scan.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CE789-3764-4C4D-9E8E-A55CA1F35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745" y="3491255"/>
            <a:ext cx="5048509" cy="7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1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</a:t>
            </a:r>
            <a:r>
              <a:rPr lang="en-SG" dirty="0"/>
              <a:t>MFA Concepts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en-SG" dirty="0"/>
              <a:t>Authentication methods include:</a:t>
            </a:r>
          </a:p>
          <a:p>
            <a:r>
              <a:rPr lang="en-SG" dirty="0"/>
              <a:t>Something you know (typically a password)</a:t>
            </a:r>
          </a:p>
          <a:p>
            <a:r>
              <a:rPr lang="en-SG" dirty="0"/>
              <a:t>Something you have (a trusted device that is not easily duplicated, like phone)</a:t>
            </a:r>
          </a:p>
          <a:p>
            <a:r>
              <a:rPr lang="en-SG" dirty="0"/>
              <a:t>Something you are (biometrics)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CE789-3764-4C4D-9E8E-A55CA1F35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745" y="3491255"/>
            <a:ext cx="5048509" cy="7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5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Enabling MFA</a:t>
            </a:r>
            <a:endParaRPr dirty="0"/>
          </a:p>
        </p:txBody>
      </p:sp>
      <p:sp>
        <p:nvSpPr>
          <p:cNvPr id="280" name="Google Shape;280;p30"/>
          <p:cNvSpPr txBox="1">
            <a:spLocks noGrp="1"/>
          </p:cNvSpPr>
          <p:nvPr>
            <p:ph type="body" idx="1"/>
          </p:nvPr>
        </p:nvSpPr>
        <p:spPr>
          <a:xfrm>
            <a:off x="786150" y="1022591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200" dirty="0"/>
              <a:t>Select the users that you want to modify and enable for MFA</a:t>
            </a:r>
            <a:endParaRPr sz="1200" dirty="0"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2"/>
          </p:nvPr>
        </p:nvSpPr>
        <p:spPr>
          <a:xfrm>
            <a:off x="806342" y="1781510"/>
            <a:ext cx="2419800" cy="790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200" dirty="0"/>
              <a:t>User states can be Enabled, Enforced, or Disabled</a:t>
            </a:r>
            <a:endParaRPr sz="1200" dirty="0"/>
          </a:p>
        </p:txBody>
      </p:sp>
      <p:sp>
        <p:nvSpPr>
          <p:cNvPr id="284" name="Google Shape;284;p30"/>
          <p:cNvSpPr txBox="1">
            <a:spLocks noGrp="1"/>
          </p:cNvSpPr>
          <p:nvPr>
            <p:ph type="body" idx="2"/>
          </p:nvPr>
        </p:nvSpPr>
        <p:spPr>
          <a:xfrm>
            <a:off x="806342" y="2633044"/>
            <a:ext cx="2419800" cy="938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200" dirty="0"/>
              <a:t>On first-time sign-in, after MFA has been enabled, users are prompted to configure their MFA settings</a:t>
            </a:r>
            <a:endParaRPr sz="1200" dirty="0"/>
          </a:p>
        </p:txBody>
      </p: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" name="Google Shape;284;p30">
            <a:extLst>
              <a:ext uri="{FF2B5EF4-FFF2-40B4-BE49-F238E27FC236}">
                <a16:creationId xmlns:a16="http://schemas.microsoft.com/office/drawing/2014/main" id="{ECD66D90-6B37-47B9-A735-CCC5EBB1DB93}"/>
              </a:ext>
            </a:extLst>
          </p:cNvPr>
          <p:cNvSpPr txBox="1">
            <a:spLocks/>
          </p:cNvSpPr>
          <p:nvPr/>
        </p:nvSpPr>
        <p:spPr>
          <a:xfrm>
            <a:off x="786150" y="3571336"/>
            <a:ext cx="2419800" cy="93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◎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1200" dirty="0"/>
              <a:t>Azure MFA is included free of charge for global administrator security</a:t>
            </a:r>
          </a:p>
        </p:txBody>
      </p:sp>
      <p:pic>
        <p:nvPicPr>
          <p:cNvPr id="9" name="Picture 8" descr="Screenshot of the multi-factor authentication user page. Several users are selected. Drop-downs are shown for Views and Multi-Factor Auth status.">
            <a:extLst>
              <a:ext uri="{FF2B5EF4-FFF2-40B4-BE49-F238E27FC236}">
                <a16:creationId xmlns:a16="http://schemas.microsoft.com/office/drawing/2014/main" id="{A7AD1CF9-DBC7-4EFC-A6C6-1266DCBDB4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5" r="1206"/>
          <a:stretch/>
        </p:blipFill>
        <p:spPr>
          <a:xfrm>
            <a:off x="4061876" y="659420"/>
            <a:ext cx="4616858" cy="368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3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MFA Settings</a:t>
            </a:r>
            <a:endParaRPr dirty="0"/>
          </a:p>
        </p:txBody>
      </p:sp>
      <p:sp>
        <p:nvSpPr>
          <p:cNvPr id="280" name="Google Shape;280;p30"/>
          <p:cNvSpPr txBox="1">
            <a:spLocks noGrp="1"/>
          </p:cNvSpPr>
          <p:nvPr>
            <p:ph type="body" idx="1"/>
          </p:nvPr>
        </p:nvSpPr>
        <p:spPr>
          <a:xfrm>
            <a:off x="765958" y="1340757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200" dirty="0"/>
              <a:t>Trusted IPs – Allows federated users or  IP address ranges to bypass two-step authentication</a:t>
            </a:r>
            <a:endParaRPr sz="1200" dirty="0"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2"/>
          </p:nvPr>
        </p:nvSpPr>
        <p:spPr>
          <a:xfrm>
            <a:off x="786150" y="2424926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200" dirty="0"/>
              <a:t>One-time Bypass – Allows a user to authenticate a single time without performing two-step verification</a:t>
            </a:r>
            <a:endParaRPr sz="1200" dirty="0"/>
          </a:p>
        </p:txBody>
      </p:sp>
      <p:sp>
        <p:nvSpPr>
          <p:cNvPr id="284" name="Google Shape;284;p30"/>
          <p:cNvSpPr txBox="1">
            <a:spLocks noGrp="1"/>
          </p:cNvSpPr>
          <p:nvPr>
            <p:ph type="body" idx="2"/>
          </p:nvPr>
        </p:nvSpPr>
        <p:spPr>
          <a:xfrm>
            <a:off x="806342" y="3373863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200" dirty="0"/>
              <a:t>Fraud Alerts – Users can report </a:t>
            </a:r>
            <a:r>
              <a:rPr lang="en-SG" sz="1200" dirty="0" err="1"/>
              <a:t>fraudlent</a:t>
            </a:r>
            <a:r>
              <a:rPr lang="en-SG" sz="1200" dirty="0"/>
              <a:t> attempts to access their resources</a:t>
            </a:r>
            <a:endParaRPr sz="1200" dirty="0"/>
          </a:p>
        </p:txBody>
      </p: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1" name="Picture 10" descr="Screenshot of MFA Getting Started page. Fraud alert, Additional Cloud MFA settings, and One-time bypass are highlighted. ">
            <a:extLst>
              <a:ext uri="{FF2B5EF4-FFF2-40B4-BE49-F238E27FC236}">
                <a16:creationId xmlns:a16="http://schemas.microsoft.com/office/drawing/2014/main" id="{83EEC88A-C8BA-4195-9B93-44DF92804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944" y="835042"/>
            <a:ext cx="4765790" cy="359600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6385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Demostrations</a:t>
            </a:r>
            <a:endParaRPr sz="7200" b="1" dirty="0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Role-Based Access C</a:t>
            </a:r>
            <a:r>
              <a:rPr lang="en-SG" dirty="0" err="1"/>
              <a:t>ontrol</a:t>
            </a:r>
            <a:endParaRPr dirty="0"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5" name="Google Shape;37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76" name="Google Shape;376;p35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@walkercet</a:t>
            </a:r>
            <a:endParaRPr dirty="0"/>
          </a:p>
        </p:txBody>
      </p:sp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383" name="Google Shape;383;p3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>
                <a:hlinkClick r:id="rId3"/>
              </a:rPr>
              <a:t>https://docs.microsoft.com/en-us/</a:t>
            </a:r>
            <a:endParaRPr lang="en-US" dirty="0"/>
          </a:p>
          <a:p>
            <a:pPr marL="76200" lvl="0" indent="0">
              <a:lnSpc>
                <a:spcPct val="115000"/>
              </a:lnSpc>
              <a:buNone/>
            </a:pPr>
            <a:endParaRPr lang="en-US" sz="2400" dirty="0"/>
          </a:p>
        </p:txBody>
      </p:sp>
      <p:sp>
        <p:nvSpPr>
          <p:cNvPr id="384" name="Google Shape;384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picture is worth a thousand words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Enabling MFA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6040-33A6-4697-8C03-0E6DA0267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9917987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Eng Teong Cheah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/>
              <a:t>Microsoft MVP </a:t>
            </a:r>
            <a:endParaRPr sz="2600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</a:t>
            </a:r>
            <a:r>
              <a:rPr lang="en-SG" dirty="0"/>
              <a:t>MFA Concepts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Group Types</a:t>
            </a:r>
          </a:p>
          <a:p>
            <a:pPr marL="285750" indent="-285750"/>
            <a:r>
              <a:rPr lang="en" dirty="0"/>
              <a:t>Security groups</a:t>
            </a:r>
          </a:p>
          <a:p>
            <a:pPr marL="285750" indent="-285750"/>
            <a:r>
              <a:rPr lang="en" dirty="0"/>
              <a:t>Office 365 groups</a:t>
            </a:r>
            <a:br>
              <a:rPr lang="en" b="1" dirty="0"/>
            </a:br>
            <a:endParaRPr lang="en" b="1"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270167" y="1236699"/>
            <a:ext cx="2419800" cy="2670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Assignment Types</a:t>
            </a:r>
          </a:p>
          <a:p>
            <a:pPr marL="285750" indent="-285750"/>
            <a:r>
              <a:rPr lang="en" dirty="0"/>
              <a:t>Assigned</a:t>
            </a:r>
          </a:p>
          <a:p>
            <a:pPr marL="285750" indent="-285750"/>
            <a:r>
              <a:rPr lang="en" dirty="0"/>
              <a:t>Dynamic User</a:t>
            </a:r>
          </a:p>
          <a:p>
            <a:pPr marL="285750" indent="-285750"/>
            <a:r>
              <a:rPr lang="en" dirty="0"/>
              <a:t>Dynamic Dev</a:t>
            </a:r>
            <a:r>
              <a:rPr lang="en-SG" dirty="0"/>
              <a:t>ice (Security groups only)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453382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87175" y="327675"/>
            <a:ext cx="2572500" cy="24969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sz="1800"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058620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902675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247991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952500" y="1564481"/>
          <a:ext cx="7239000" cy="2004100"/>
        </p:xfrm>
        <a:graphic>
          <a:graphicData uri="http://schemas.openxmlformats.org/drawingml/2006/table">
            <a:tbl>
              <a:tblPr>
                <a:noFill/>
                <a:tableStyleId>{34705F12-C8F7-42B8-ACEC-4B4F5BDFB36E}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031100" y="181138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1099739" y="2152849"/>
            <a:ext cx="175959" cy="180333"/>
            <a:chOff x="3683125" y="481100"/>
            <a:chExt cx="270000" cy="270000"/>
          </a:xfrm>
        </p:grpSpPr>
        <p:sp>
          <p:nvSpPr>
            <p:cNvPr id="225" name="Google Shape;225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6"/>
          <p:cNvGrpSpPr/>
          <p:nvPr/>
        </p:nvGrpSpPr>
        <p:grpSpPr>
          <a:xfrm>
            <a:off x="2801763" y="3752807"/>
            <a:ext cx="175959" cy="180333"/>
            <a:chOff x="3683125" y="481100"/>
            <a:chExt cx="270000" cy="270000"/>
          </a:xfrm>
        </p:grpSpPr>
        <p:sp>
          <p:nvSpPr>
            <p:cNvPr id="228" name="Google Shape;228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3854536" y="1972525"/>
            <a:ext cx="175959" cy="180333"/>
            <a:chOff x="3683125" y="481100"/>
            <a:chExt cx="270000" cy="270000"/>
          </a:xfrm>
        </p:grpSpPr>
        <p:sp>
          <p:nvSpPr>
            <p:cNvPr id="231" name="Google Shape;231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4484018" y="4090476"/>
            <a:ext cx="175959" cy="180333"/>
            <a:chOff x="3683125" y="481100"/>
            <a:chExt cx="270000" cy="270000"/>
          </a:xfrm>
        </p:grpSpPr>
        <p:sp>
          <p:nvSpPr>
            <p:cNvPr id="234" name="Google Shape;234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6"/>
          <p:cNvGrpSpPr/>
          <p:nvPr/>
        </p:nvGrpSpPr>
        <p:grpSpPr>
          <a:xfrm>
            <a:off x="6705494" y="2481578"/>
            <a:ext cx="175959" cy="180333"/>
            <a:chOff x="3683125" y="481100"/>
            <a:chExt cx="270000" cy="270000"/>
          </a:xfrm>
        </p:grpSpPr>
        <p:sp>
          <p:nvSpPr>
            <p:cNvPr id="237" name="Google Shape;237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6"/>
          <p:cNvGrpSpPr/>
          <p:nvPr/>
        </p:nvGrpSpPr>
        <p:grpSpPr>
          <a:xfrm>
            <a:off x="7381080" y="4162942"/>
            <a:ext cx="175959" cy="180333"/>
            <a:chOff x="3683125" y="481100"/>
            <a:chExt cx="270000" cy="270000"/>
          </a:xfrm>
        </p:grpSpPr>
        <p:sp>
          <p:nvSpPr>
            <p:cNvPr id="240" name="Google Shape;240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1373212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3429313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57" name="Google Shape;257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4002125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58" name="Google Shape;258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2114857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2687668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1003719" y="1479044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2" name="Google Shape;272;p29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29"/>
          <p:cNvCxnSpPr/>
          <p:nvPr/>
        </p:nvCxnSpPr>
        <p:spPr>
          <a:xfrm rot="10800000" flipH="1">
            <a:off x="4746543" y="2197633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575" y="-2286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7" name="Google Shape;337;p31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Mobile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43" name="Google Shape;343;p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45" name="Google Shape;34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46" name="Google Shape;34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4" y="1754794"/>
            <a:ext cx="634333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Active Directory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55" name="Google Shape;355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5290100" y="851275"/>
            <a:ext cx="2598600" cy="34410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57" name="Google Shape;357;p33"/>
          <p:cNvGrpSpPr/>
          <p:nvPr/>
        </p:nvGrpSpPr>
        <p:grpSpPr>
          <a:xfrm>
            <a:off x="5225402" y="465959"/>
            <a:ext cx="2736410" cy="4222433"/>
            <a:chOff x="2112475" y="238125"/>
            <a:chExt cx="3395050" cy="5238750"/>
          </a:xfrm>
        </p:grpSpPr>
        <p:sp>
          <p:nvSpPr>
            <p:cNvPr id="358" name="Google Shape;35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/>
          <p:nvPr/>
        </p:nvSpPr>
        <p:spPr>
          <a:xfrm>
            <a:off x="2483112" y="596100"/>
            <a:ext cx="4140581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4"/>
          <p:cNvSpPr/>
          <p:nvPr/>
        </p:nvSpPr>
        <p:spPr>
          <a:xfrm>
            <a:off x="2653235" y="755503"/>
            <a:ext cx="3800100" cy="22557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8" name="Google Shape;368;p34"/>
          <p:cNvSpPr txBox="1">
            <a:spLocks noGrp="1"/>
          </p:cNvSpPr>
          <p:nvPr>
            <p:ph type="body" idx="4294967295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1800">
              <a:highlight>
                <a:srgbClr val="ECEFF1"/>
              </a:highlight>
            </a:endParaRPr>
          </a:p>
        </p:txBody>
      </p:sp>
      <p:sp>
        <p:nvSpPr>
          <p:cNvPr id="369" name="Google Shape;369;p3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90" name="Google Shape;390;p3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74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Titles: </a:t>
            </a:r>
            <a:r>
              <a:rPr lang="en" sz="1400" b="1"/>
              <a:t>Roboto Slab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https://www.fontsquirrel.com/fonts/roboto-slab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Blue </a:t>
            </a:r>
            <a:r>
              <a:rPr lang="en" sz="1400" b="1">
                <a:solidFill>
                  <a:srgbClr val="0091EA"/>
                </a:solidFill>
              </a:rPr>
              <a:t>#0091ea</a:t>
            </a:r>
            <a:endParaRPr sz="1400" b="1">
              <a:solidFill>
                <a:srgbClr val="0091EA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Dark gray </a:t>
            </a:r>
            <a:r>
              <a:rPr lang="en" sz="1400" b="1"/>
              <a:t>#263238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Medium gray </a:t>
            </a:r>
            <a:r>
              <a:rPr lang="en" sz="1400" b="1">
                <a:solidFill>
                  <a:srgbClr val="607D8B"/>
                </a:solidFill>
              </a:rPr>
              <a:t>#607d8b</a:t>
            </a:r>
            <a:endParaRPr sz="1400" b="1">
              <a:solidFill>
                <a:srgbClr val="607D8B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Light gray </a:t>
            </a:r>
            <a:r>
              <a:rPr lang="en" sz="1400" b="1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  <a:endParaRPr sz="1400" b="1">
              <a:solidFill>
                <a:srgbClr val="CFD8DC"/>
              </a:solidFill>
              <a:highlight>
                <a:srgbClr val="263238"/>
              </a:highlight>
            </a:endParaRPr>
          </a:p>
        </p:txBody>
      </p:sp>
      <p:sp>
        <p:nvSpPr>
          <p:cNvPr id="391" name="Google Shape;391;p37"/>
          <p:cNvSpPr txBox="1"/>
          <p:nvPr/>
        </p:nvSpPr>
        <p:spPr>
          <a:xfrm>
            <a:off x="3146900" y="4185319"/>
            <a:ext cx="51603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2" name="Google Shape;392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FD8D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98" name="Google Shape;398;p38"/>
          <p:cNvSpPr txBox="1"/>
          <p:nvPr/>
        </p:nvSpPr>
        <p:spPr>
          <a:xfrm>
            <a:off x="6324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8"/>
          <p:cNvGrpSpPr/>
          <p:nvPr/>
        </p:nvGrpSpPr>
        <p:grpSpPr>
          <a:xfrm>
            <a:off x="424947" y="404794"/>
            <a:ext cx="342903" cy="447293"/>
            <a:chOff x="590250" y="244200"/>
            <a:chExt cx="407975" cy="532175"/>
          </a:xfrm>
        </p:grpSpPr>
        <p:sp>
          <p:nvSpPr>
            <p:cNvPr id="400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8"/>
          <p:cNvGrpSpPr/>
          <p:nvPr/>
        </p:nvGrpSpPr>
        <p:grpSpPr>
          <a:xfrm>
            <a:off x="977639" y="470816"/>
            <a:ext cx="372594" cy="310144"/>
            <a:chOff x="1247825" y="322750"/>
            <a:chExt cx="443300" cy="369000"/>
          </a:xfrm>
        </p:grpSpPr>
        <p:sp>
          <p:nvSpPr>
            <p:cNvPr id="415" name="Google Shape;415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1550818" y="469282"/>
            <a:ext cx="356204" cy="313212"/>
            <a:chOff x="1929775" y="320925"/>
            <a:chExt cx="423800" cy="372650"/>
          </a:xfrm>
        </p:grpSpPr>
        <p:sp>
          <p:nvSpPr>
            <p:cNvPr id="421" name="Google Shape;421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2148120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733088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8"/>
          <p:cNvGrpSpPr/>
          <p:nvPr/>
        </p:nvGrpSpPr>
        <p:grpSpPr>
          <a:xfrm>
            <a:off x="3820462" y="433960"/>
            <a:ext cx="336767" cy="383835"/>
            <a:chOff x="4630125" y="278900"/>
            <a:chExt cx="400675" cy="456675"/>
          </a:xfrm>
        </p:grpSpPr>
        <p:sp>
          <p:nvSpPr>
            <p:cNvPr id="429" name="Google Shape;429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8"/>
          <p:cNvSpPr/>
          <p:nvPr/>
        </p:nvSpPr>
        <p:spPr>
          <a:xfrm>
            <a:off x="4361051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8"/>
          <p:cNvGrpSpPr/>
          <p:nvPr/>
        </p:nvGrpSpPr>
        <p:grpSpPr>
          <a:xfrm>
            <a:off x="430074" y="980516"/>
            <a:ext cx="342882" cy="418128"/>
            <a:chOff x="596350" y="929175"/>
            <a:chExt cx="407950" cy="497475"/>
          </a:xfrm>
        </p:grpSpPr>
        <p:sp>
          <p:nvSpPr>
            <p:cNvPr id="435" name="Google Shape;435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8"/>
          <p:cNvGrpSpPr/>
          <p:nvPr/>
        </p:nvGrpSpPr>
        <p:grpSpPr>
          <a:xfrm>
            <a:off x="1554390" y="1041431"/>
            <a:ext cx="349060" cy="298882"/>
            <a:chOff x="1934025" y="1001650"/>
            <a:chExt cx="415300" cy="355600"/>
          </a:xfrm>
        </p:grpSpPr>
        <p:sp>
          <p:nvSpPr>
            <p:cNvPr id="443" name="Google Shape;443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8"/>
          <p:cNvSpPr/>
          <p:nvPr/>
        </p:nvSpPr>
        <p:spPr>
          <a:xfrm>
            <a:off x="2118449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8"/>
          <p:cNvSpPr/>
          <p:nvPr/>
        </p:nvSpPr>
        <p:spPr>
          <a:xfrm>
            <a:off x="2683959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8"/>
          <p:cNvSpPr/>
          <p:nvPr/>
        </p:nvSpPr>
        <p:spPr>
          <a:xfrm>
            <a:off x="3254071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3830339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8"/>
          <p:cNvGrpSpPr/>
          <p:nvPr/>
        </p:nvGrpSpPr>
        <p:grpSpPr>
          <a:xfrm>
            <a:off x="4378785" y="1018906"/>
            <a:ext cx="350068" cy="350573"/>
            <a:chOff x="5294400" y="974850"/>
            <a:chExt cx="416500" cy="417100"/>
          </a:xfrm>
        </p:grpSpPr>
        <p:sp>
          <p:nvSpPr>
            <p:cNvPr id="452" name="Google Shape;452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4901807" y="979507"/>
            <a:ext cx="433992" cy="422729"/>
            <a:chOff x="5916675" y="927975"/>
            <a:chExt cx="516350" cy="502950"/>
          </a:xfrm>
        </p:grpSpPr>
        <p:sp>
          <p:nvSpPr>
            <p:cNvPr id="455" name="Google Shape;45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03451" y="1628920"/>
            <a:ext cx="391001" cy="264085"/>
            <a:chOff x="564675" y="1700625"/>
            <a:chExt cx="465200" cy="314200"/>
          </a:xfrm>
        </p:grpSpPr>
        <p:sp>
          <p:nvSpPr>
            <p:cNvPr id="458" name="Google Shape;458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968435" y="1564432"/>
            <a:ext cx="391001" cy="382827"/>
            <a:chOff x="1236875" y="1623900"/>
            <a:chExt cx="465200" cy="455475"/>
          </a:xfrm>
        </p:grpSpPr>
        <p:sp>
          <p:nvSpPr>
            <p:cNvPr id="462" name="Google Shape;462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1545690" y="1572627"/>
            <a:ext cx="366458" cy="366437"/>
            <a:chOff x="1923675" y="1633650"/>
            <a:chExt cx="436000" cy="435975"/>
          </a:xfrm>
        </p:grpSpPr>
        <p:sp>
          <p:nvSpPr>
            <p:cNvPr id="470" name="Google Shape;470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2109141" y="1571093"/>
            <a:ext cx="369505" cy="369505"/>
            <a:chOff x="2594050" y="1631825"/>
            <a:chExt cx="439625" cy="439625"/>
          </a:xfrm>
        </p:grpSpPr>
        <p:sp>
          <p:nvSpPr>
            <p:cNvPr id="477" name="Google Shape;477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8"/>
          <p:cNvSpPr/>
          <p:nvPr/>
        </p:nvSpPr>
        <p:spPr>
          <a:xfrm>
            <a:off x="2690599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8"/>
          <p:cNvGrpSpPr/>
          <p:nvPr/>
        </p:nvGrpSpPr>
        <p:grpSpPr>
          <a:xfrm>
            <a:off x="3273906" y="1543462"/>
            <a:ext cx="299911" cy="424768"/>
            <a:chOff x="3979850" y="1598950"/>
            <a:chExt cx="356825" cy="505375"/>
          </a:xfrm>
        </p:grpSpPr>
        <p:sp>
          <p:nvSpPr>
            <p:cNvPr id="483" name="Google Shape;483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8"/>
          <p:cNvGrpSpPr/>
          <p:nvPr/>
        </p:nvGrpSpPr>
        <p:grpSpPr>
          <a:xfrm>
            <a:off x="3791296" y="1634551"/>
            <a:ext cx="395098" cy="242589"/>
            <a:chOff x="4595425" y="1707325"/>
            <a:chExt cx="470075" cy="288625"/>
          </a:xfrm>
        </p:grpSpPr>
        <p:sp>
          <p:nvSpPr>
            <p:cNvPr id="486" name="Google Shape;486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8"/>
          <p:cNvGrpSpPr/>
          <p:nvPr/>
        </p:nvGrpSpPr>
        <p:grpSpPr>
          <a:xfrm>
            <a:off x="4375213" y="1575191"/>
            <a:ext cx="357234" cy="361310"/>
            <a:chOff x="5290150" y="1636700"/>
            <a:chExt cx="425025" cy="429875"/>
          </a:xfrm>
        </p:grpSpPr>
        <p:sp>
          <p:nvSpPr>
            <p:cNvPr id="492" name="Google Shape;492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939167" y="1564432"/>
            <a:ext cx="359272" cy="376691"/>
            <a:chOff x="5961125" y="1623900"/>
            <a:chExt cx="427450" cy="448175"/>
          </a:xfrm>
        </p:grpSpPr>
        <p:sp>
          <p:nvSpPr>
            <p:cNvPr id="495" name="Google Shape;495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8"/>
          <p:cNvGrpSpPr/>
          <p:nvPr/>
        </p:nvGrpSpPr>
        <p:grpSpPr>
          <a:xfrm>
            <a:off x="5491859" y="1574161"/>
            <a:ext cx="383835" cy="363369"/>
            <a:chOff x="6618700" y="1635475"/>
            <a:chExt cx="456675" cy="432325"/>
          </a:xfrm>
        </p:grpSpPr>
        <p:sp>
          <p:nvSpPr>
            <p:cNvPr id="503" name="Google Shape;503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8"/>
          <p:cNvGrpSpPr/>
          <p:nvPr/>
        </p:nvGrpSpPr>
        <p:grpSpPr>
          <a:xfrm>
            <a:off x="446947" y="2157573"/>
            <a:ext cx="304009" cy="326513"/>
            <a:chOff x="616425" y="2329600"/>
            <a:chExt cx="361700" cy="388475"/>
          </a:xfrm>
        </p:grpSpPr>
        <p:sp>
          <p:nvSpPr>
            <p:cNvPr id="509" name="Google Shape;509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8"/>
          <p:cNvGrpSpPr/>
          <p:nvPr/>
        </p:nvGrpSpPr>
        <p:grpSpPr>
          <a:xfrm>
            <a:off x="1003757" y="2160641"/>
            <a:ext cx="320378" cy="320378"/>
            <a:chOff x="1278900" y="2333250"/>
            <a:chExt cx="381175" cy="381175"/>
          </a:xfrm>
        </p:grpSpPr>
        <p:sp>
          <p:nvSpPr>
            <p:cNvPr id="518" name="Google Shape;518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8"/>
          <p:cNvGrpSpPr/>
          <p:nvPr/>
        </p:nvGrpSpPr>
        <p:grpSpPr>
          <a:xfrm>
            <a:off x="1568720" y="2160641"/>
            <a:ext cx="320399" cy="320378"/>
            <a:chOff x="1951075" y="2333250"/>
            <a:chExt cx="381200" cy="381175"/>
          </a:xfrm>
        </p:grpSpPr>
        <p:sp>
          <p:nvSpPr>
            <p:cNvPr id="523" name="Google Shape;523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8"/>
          <p:cNvGrpSpPr/>
          <p:nvPr/>
        </p:nvGrpSpPr>
        <p:grpSpPr>
          <a:xfrm>
            <a:off x="2133704" y="2160641"/>
            <a:ext cx="320378" cy="320378"/>
            <a:chOff x="2623275" y="2333250"/>
            <a:chExt cx="381175" cy="381175"/>
          </a:xfrm>
        </p:grpSpPr>
        <p:sp>
          <p:nvSpPr>
            <p:cNvPr id="528" name="Google Shape;528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2773409" y="2105378"/>
            <a:ext cx="170937" cy="426827"/>
            <a:chOff x="3384375" y="2267500"/>
            <a:chExt cx="203375" cy="507825"/>
          </a:xfrm>
        </p:grpSpPr>
        <p:sp>
          <p:nvSpPr>
            <p:cNvPr id="533" name="Google Shape;533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3918716" y="2159611"/>
            <a:ext cx="140237" cy="318339"/>
            <a:chOff x="4747025" y="2332025"/>
            <a:chExt cx="166850" cy="378750"/>
          </a:xfrm>
        </p:grpSpPr>
        <p:sp>
          <p:nvSpPr>
            <p:cNvPr id="536" name="Google Shape;536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351190" y="2107416"/>
            <a:ext cx="145343" cy="422729"/>
            <a:chOff x="4071800" y="2269925"/>
            <a:chExt cx="172925" cy="502950"/>
          </a:xfrm>
        </p:grpSpPr>
        <p:sp>
          <p:nvSpPr>
            <p:cNvPr id="539" name="Google Shape;539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8"/>
          <p:cNvSpPr/>
          <p:nvPr/>
        </p:nvSpPr>
        <p:spPr>
          <a:xfrm>
            <a:off x="4393811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8"/>
          <p:cNvGrpSpPr/>
          <p:nvPr/>
        </p:nvGrpSpPr>
        <p:grpSpPr>
          <a:xfrm>
            <a:off x="4948896" y="2158077"/>
            <a:ext cx="345971" cy="325505"/>
            <a:chOff x="5972700" y="2330200"/>
            <a:chExt cx="411625" cy="387275"/>
          </a:xfrm>
        </p:grpSpPr>
        <p:sp>
          <p:nvSpPr>
            <p:cNvPr id="543" name="Google Shape;543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8"/>
          <p:cNvGrpSpPr/>
          <p:nvPr/>
        </p:nvGrpSpPr>
        <p:grpSpPr>
          <a:xfrm>
            <a:off x="544193" y="2686206"/>
            <a:ext cx="109538" cy="399195"/>
            <a:chOff x="732125" y="2958550"/>
            <a:chExt cx="130325" cy="474950"/>
          </a:xfrm>
        </p:grpSpPr>
        <p:sp>
          <p:nvSpPr>
            <p:cNvPr id="546" name="Google Shape;546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8"/>
          <p:cNvSpPr/>
          <p:nvPr/>
        </p:nvSpPr>
        <p:spPr>
          <a:xfrm>
            <a:off x="1561113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1039605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8"/>
          <p:cNvGrpSpPr/>
          <p:nvPr/>
        </p:nvGrpSpPr>
        <p:grpSpPr>
          <a:xfrm>
            <a:off x="2099937" y="2699002"/>
            <a:ext cx="387933" cy="367467"/>
            <a:chOff x="2583100" y="2973775"/>
            <a:chExt cx="461550" cy="437200"/>
          </a:xfrm>
        </p:grpSpPr>
        <p:sp>
          <p:nvSpPr>
            <p:cNvPr id="557" name="Google Shape;557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8"/>
          <p:cNvSpPr/>
          <p:nvPr/>
        </p:nvSpPr>
        <p:spPr>
          <a:xfrm>
            <a:off x="3810881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8"/>
          <p:cNvGrpSpPr/>
          <p:nvPr/>
        </p:nvGrpSpPr>
        <p:grpSpPr>
          <a:xfrm>
            <a:off x="4339386" y="2727159"/>
            <a:ext cx="435022" cy="323445"/>
            <a:chOff x="5247525" y="3007275"/>
            <a:chExt cx="517575" cy="384825"/>
          </a:xfrm>
        </p:grpSpPr>
        <p:sp>
          <p:nvSpPr>
            <p:cNvPr id="561" name="Google Shape;561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8"/>
          <p:cNvGrpSpPr/>
          <p:nvPr/>
        </p:nvGrpSpPr>
        <p:grpSpPr>
          <a:xfrm>
            <a:off x="3250372" y="2708731"/>
            <a:ext cx="342882" cy="350068"/>
            <a:chOff x="3951850" y="2985350"/>
            <a:chExt cx="407950" cy="416500"/>
          </a:xfrm>
        </p:grpSpPr>
        <p:sp>
          <p:nvSpPr>
            <p:cNvPr id="564" name="Google Shape;564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8"/>
          <p:cNvGrpSpPr/>
          <p:nvPr/>
        </p:nvGrpSpPr>
        <p:grpSpPr>
          <a:xfrm>
            <a:off x="407044" y="3298279"/>
            <a:ext cx="397136" cy="305017"/>
            <a:chOff x="568950" y="3686775"/>
            <a:chExt cx="472500" cy="362900"/>
          </a:xfrm>
        </p:grpSpPr>
        <p:sp>
          <p:nvSpPr>
            <p:cNvPr id="569" name="Google Shape;569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8"/>
          <p:cNvSpPr/>
          <p:nvPr/>
        </p:nvSpPr>
        <p:spPr>
          <a:xfrm>
            <a:off x="4983886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8"/>
          <p:cNvGrpSpPr/>
          <p:nvPr/>
        </p:nvGrpSpPr>
        <p:grpSpPr>
          <a:xfrm>
            <a:off x="975096" y="3323872"/>
            <a:ext cx="377700" cy="253852"/>
            <a:chOff x="1244800" y="3717225"/>
            <a:chExt cx="449375" cy="302025"/>
          </a:xfrm>
        </p:grpSpPr>
        <p:sp>
          <p:nvSpPr>
            <p:cNvPr id="574" name="Google Shape;574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8"/>
          <p:cNvGrpSpPr/>
          <p:nvPr/>
        </p:nvGrpSpPr>
        <p:grpSpPr>
          <a:xfrm>
            <a:off x="1545186" y="3304414"/>
            <a:ext cx="367467" cy="287115"/>
            <a:chOff x="1923075" y="3694075"/>
            <a:chExt cx="437200" cy="341600"/>
          </a:xfrm>
        </p:grpSpPr>
        <p:sp>
          <p:nvSpPr>
            <p:cNvPr id="581" name="Google Shape;581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2113742" y="3299813"/>
            <a:ext cx="360301" cy="295814"/>
            <a:chOff x="2599525" y="3688600"/>
            <a:chExt cx="428675" cy="351950"/>
          </a:xfrm>
        </p:grpSpPr>
        <p:sp>
          <p:nvSpPr>
            <p:cNvPr id="591" name="Google Shape;591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8"/>
          <p:cNvGrpSpPr/>
          <p:nvPr/>
        </p:nvGrpSpPr>
        <p:grpSpPr>
          <a:xfrm>
            <a:off x="2696125" y="3279346"/>
            <a:ext cx="333700" cy="329077"/>
            <a:chOff x="3292425" y="3664250"/>
            <a:chExt cx="397025" cy="391525"/>
          </a:xfrm>
        </p:grpSpPr>
        <p:sp>
          <p:nvSpPr>
            <p:cNvPr id="595" name="Google Shape;595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3233982" y="3321813"/>
            <a:ext cx="369526" cy="268183"/>
            <a:chOff x="3932350" y="3714775"/>
            <a:chExt cx="439650" cy="319075"/>
          </a:xfrm>
        </p:grpSpPr>
        <p:sp>
          <p:nvSpPr>
            <p:cNvPr id="599" name="Google Shape;599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8"/>
          <p:cNvGrpSpPr/>
          <p:nvPr/>
        </p:nvGrpSpPr>
        <p:grpSpPr>
          <a:xfrm>
            <a:off x="3798966" y="3321813"/>
            <a:ext cx="369505" cy="268183"/>
            <a:chOff x="4604550" y="3714775"/>
            <a:chExt cx="439625" cy="319075"/>
          </a:xfrm>
        </p:grpSpPr>
        <p:sp>
          <p:nvSpPr>
            <p:cNvPr id="605" name="Google Shape;605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4377251" y="3294181"/>
            <a:ext cx="353136" cy="313738"/>
            <a:chOff x="5292575" y="3681900"/>
            <a:chExt cx="420150" cy="373275"/>
          </a:xfrm>
        </p:grpSpPr>
        <p:sp>
          <p:nvSpPr>
            <p:cNvPr id="608" name="Google Shape;608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4922273" y="3254258"/>
            <a:ext cx="393060" cy="393060"/>
            <a:chOff x="5941025" y="3634400"/>
            <a:chExt cx="467650" cy="467650"/>
          </a:xfrm>
        </p:grpSpPr>
        <p:sp>
          <p:nvSpPr>
            <p:cNvPr id="616" name="Google Shape;616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8"/>
          <p:cNvGrpSpPr/>
          <p:nvPr/>
        </p:nvGrpSpPr>
        <p:grpSpPr>
          <a:xfrm>
            <a:off x="5512346" y="3279346"/>
            <a:ext cx="342882" cy="342903"/>
            <a:chOff x="6643075" y="3664250"/>
            <a:chExt cx="407950" cy="407975"/>
          </a:xfrm>
        </p:grpSpPr>
        <p:sp>
          <p:nvSpPr>
            <p:cNvPr id="623" name="Google Shape;623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413180" y="3830000"/>
            <a:ext cx="371564" cy="371543"/>
            <a:chOff x="576250" y="4319400"/>
            <a:chExt cx="442075" cy="442050"/>
          </a:xfrm>
        </p:grpSpPr>
        <p:sp>
          <p:nvSpPr>
            <p:cNvPr id="626" name="Google Shape;626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8"/>
          <p:cNvSpPr/>
          <p:nvPr/>
        </p:nvSpPr>
        <p:spPr>
          <a:xfrm>
            <a:off x="962843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3253566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2688561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3817038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8"/>
          <p:cNvGrpSpPr/>
          <p:nvPr/>
        </p:nvGrpSpPr>
        <p:grpSpPr>
          <a:xfrm>
            <a:off x="4356785" y="3848932"/>
            <a:ext cx="394068" cy="325505"/>
            <a:chOff x="5268225" y="4341925"/>
            <a:chExt cx="468850" cy="387275"/>
          </a:xfrm>
        </p:grpSpPr>
        <p:sp>
          <p:nvSpPr>
            <p:cNvPr id="635" name="Google Shape;635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8"/>
          <p:cNvGrpSpPr/>
          <p:nvPr/>
        </p:nvGrpSpPr>
        <p:grpSpPr>
          <a:xfrm>
            <a:off x="4941731" y="3838699"/>
            <a:ext cx="354145" cy="354145"/>
            <a:chOff x="5964175" y="4329750"/>
            <a:chExt cx="421350" cy="421350"/>
          </a:xfrm>
        </p:grpSpPr>
        <p:sp>
          <p:nvSpPr>
            <p:cNvPr id="644" name="Google Shape;644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977639" y="4403683"/>
            <a:ext cx="372594" cy="360301"/>
            <a:chOff x="1247825" y="5001950"/>
            <a:chExt cx="443300" cy="428675"/>
          </a:xfrm>
        </p:grpSpPr>
        <p:sp>
          <p:nvSpPr>
            <p:cNvPr id="647" name="Google Shape;647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1575885" y="4385760"/>
            <a:ext cx="306068" cy="389992"/>
            <a:chOff x="1959600" y="4980625"/>
            <a:chExt cx="364150" cy="464000"/>
          </a:xfrm>
        </p:grpSpPr>
        <p:sp>
          <p:nvSpPr>
            <p:cNvPr id="654" name="Google Shape;654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2118365" y="4400615"/>
            <a:ext cx="351077" cy="360806"/>
            <a:chOff x="2605025" y="4998300"/>
            <a:chExt cx="417700" cy="429275"/>
          </a:xfrm>
        </p:grpSpPr>
        <p:sp>
          <p:nvSpPr>
            <p:cNvPr id="662" name="Google Shape;662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2649057" y="4403683"/>
            <a:ext cx="419662" cy="349543"/>
            <a:chOff x="3236425" y="5001950"/>
            <a:chExt cx="499300" cy="415875"/>
          </a:xfrm>
        </p:grpSpPr>
        <p:sp>
          <p:nvSpPr>
            <p:cNvPr id="666" name="Google Shape;666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8"/>
          <p:cNvGrpSpPr/>
          <p:nvPr/>
        </p:nvGrpSpPr>
        <p:grpSpPr>
          <a:xfrm>
            <a:off x="3264177" y="4385760"/>
            <a:ext cx="319369" cy="380263"/>
            <a:chOff x="3968275" y="4980625"/>
            <a:chExt cx="379975" cy="452425"/>
          </a:xfrm>
        </p:grpSpPr>
        <p:sp>
          <p:nvSpPr>
            <p:cNvPr id="673" name="Google Shape;673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8"/>
          <p:cNvGrpSpPr/>
          <p:nvPr/>
        </p:nvGrpSpPr>
        <p:grpSpPr>
          <a:xfrm>
            <a:off x="4919710" y="4470713"/>
            <a:ext cx="404323" cy="220085"/>
            <a:chOff x="5937975" y="5081700"/>
            <a:chExt cx="481050" cy="261850"/>
          </a:xfrm>
        </p:grpSpPr>
        <p:sp>
          <p:nvSpPr>
            <p:cNvPr id="677" name="Google Shape;677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8"/>
          <p:cNvGrpSpPr/>
          <p:nvPr/>
        </p:nvGrpSpPr>
        <p:grpSpPr>
          <a:xfrm>
            <a:off x="5537918" y="4428247"/>
            <a:ext cx="290183" cy="333679"/>
            <a:chOff x="6673500" y="5031175"/>
            <a:chExt cx="345250" cy="397000"/>
          </a:xfrm>
        </p:grpSpPr>
        <p:sp>
          <p:nvSpPr>
            <p:cNvPr id="681" name="Google Shape;681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8"/>
          <p:cNvGrpSpPr/>
          <p:nvPr/>
        </p:nvGrpSpPr>
        <p:grpSpPr>
          <a:xfrm>
            <a:off x="3229905" y="452892"/>
            <a:ext cx="387933" cy="345971"/>
            <a:chOff x="3927500" y="301425"/>
            <a:chExt cx="461550" cy="411625"/>
          </a:xfrm>
        </p:grpSpPr>
        <p:sp>
          <p:nvSpPr>
            <p:cNvPr id="687" name="Google Shape;687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8"/>
          <p:cNvGrpSpPr/>
          <p:nvPr/>
        </p:nvGrpSpPr>
        <p:grpSpPr>
          <a:xfrm>
            <a:off x="5517452" y="459553"/>
            <a:ext cx="332670" cy="332670"/>
            <a:chOff x="6649150" y="309350"/>
            <a:chExt cx="395800" cy="395800"/>
          </a:xfrm>
        </p:grpSpPr>
        <p:sp>
          <p:nvSpPr>
            <p:cNvPr id="715" name="Google Shape;715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4949905" y="467223"/>
            <a:ext cx="337797" cy="319873"/>
            <a:chOff x="5973900" y="318475"/>
            <a:chExt cx="401900" cy="380575"/>
          </a:xfrm>
        </p:grpSpPr>
        <p:sp>
          <p:nvSpPr>
            <p:cNvPr id="739" name="Google Shape;739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995058" y="980516"/>
            <a:ext cx="342882" cy="418128"/>
            <a:chOff x="1268550" y="929175"/>
            <a:chExt cx="407950" cy="497475"/>
          </a:xfrm>
        </p:grpSpPr>
        <p:sp>
          <p:nvSpPr>
            <p:cNvPr id="754" name="Google Shape;754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8"/>
          <p:cNvGrpSpPr/>
          <p:nvPr/>
        </p:nvGrpSpPr>
        <p:grpSpPr>
          <a:xfrm>
            <a:off x="5481122" y="996380"/>
            <a:ext cx="405331" cy="388962"/>
            <a:chOff x="6605925" y="948050"/>
            <a:chExt cx="482250" cy="462775"/>
          </a:xfrm>
        </p:grpSpPr>
        <p:sp>
          <p:nvSpPr>
            <p:cNvPr id="758" name="Google Shape;758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5575804" y="2148349"/>
            <a:ext cx="215966" cy="342399"/>
            <a:chOff x="6718575" y="2318625"/>
            <a:chExt cx="256950" cy="407375"/>
          </a:xfrm>
        </p:grpSpPr>
        <p:sp>
          <p:nvSpPr>
            <p:cNvPr id="765" name="Google Shape;765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8"/>
          <p:cNvGrpSpPr/>
          <p:nvPr/>
        </p:nvGrpSpPr>
        <p:grpSpPr>
          <a:xfrm>
            <a:off x="2677193" y="2775257"/>
            <a:ext cx="363369" cy="221115"/>
            <a:chOff x="3269900" y="3064500"/>
            <a:chExt cx="432325" cy="263075"/>
          </a:xfrm>
        </p:grpSpPr>
        <p:sp>
          <p:nvSpPr>
            <p:cNvPr id="774" name="Google Shape;774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8"/>
          <p:cNvGrpSpPr/>
          <p:nvPr/>
        </p:nvGrpSpPr>
        <p:grpSpPr>
          <a:xfrm>
            <a:off x="5551219" y="2707701"/>
            <a:ext cx="265115" cy="372594"/>
            <a:chOff x="6689325" y="2984125"/>
            <a:chExt cx="315425" cy="443300"/>
          </a:xfrm>
        </p:grpSpPr>
        <p:sp>
          <p:nvSpPr>
            <p:cNvPr id="778" name="Google Shape;778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8"/>
          <p:cNvGrpSpPr/>
          <p:nvPr/>
        </p:nvGrpSpPr>
        <p:grpSpPr>
          <a:xfrm>
            <a:off x="1599945" y="3802369"/>
            <a:ext cx="256416" cy="414535"/>
            <a:chOff x="1988225" y="4286525"/>
            <a:chExt cx="305075" cy="493200"/>
          </a:xfrm>
        </p:grpSpPr>
        <p:sp>
          <p:nvSpPr>
            <p:cNvPr id="784" name="Google Shape;784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8"/>
          <p:cNvGrpSpPr/>
          <p:nvPr/>
        </p:nvGrpSpPr>
        <p:grpSpPr>
          <a:xfrm>
            <a:off x="2143937" y="3831534"/>
            <a:ext cx="309640" cy="392030"/>
            <a:chOff x="2635450" y="4321225"/>
            <a:chExt cx="368400" cy="466425"/>
          </a:xfrm>
        </p:grpSpPr>
        <p:sp>
          <p:nvSpPr>
            <p:cNvPr id="792" name="Google Shape;792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8"/>
          <p:cNvGrpSpPr/>
          <p:nvPr/>
        </p:nvGrpSpPr>
        <p:grpSpPr>
          <a:xfrm>
            <a:off x="5512346" y="3821805"/>
            <a:ext cx="342882" cy="383835"/>
            <a:chOff x="6643075" y="4309650"/>
            <a:chExt cx="407950" cy="456675"/>
          </a:xfrm>
        </p:grpSpPr>
        <p:sp>
          <p:nvSpPr>
            <p:cNvPr id="799" name="Google Shape;799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8"/>
          <p:cNvGrpSpPr/>
          <p:nvPr/>
        </p:nvGrpSpPr>
        <p:grpSpPr>
          <a:xfrm>
            <a:off x="4327619" y="4363760"/>
            <a:ext cx="452420" cy="433992"/>
            <a:chOff x="5233525" y="4954450"/>
            <a:chExt cx="538275" cy="516350"/>
          </a:xfrm>
        </p:grpSpPr>
        <p:sp>
          <p:nvSpPr>
            <p:cNvPr id="809" name="Google Shape;809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8"/>
          <p:cNvGrpSpPr/>
          <p:nvPr/>
        </p:nvGrpSpPr>
        <p:grpSpPr>
          <a:xfrm>
            <a:off x="3758538" y="4371429"/>
            <a:ext cx="460615" cy="418653"/>
            <a:chOff x="4556450" y="4963575"/>
            <a:chExt cx="548025" cy="498100"/>
          </a:xfrm>
        </p:grpSpPr>
        <p:sp>
          <p:nvSpPr>
            <p:cNvPr id="821" name="Google Shape;821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375820" y="4462014"/>
            <a:ext cx="445255" cy="246182"/>
            <a:chOff x="531800" y="5071350"/>
            <a:chExt cx="529750" cy="292900"/>
          </a:xfrm>
        </p:grpSpPr>
        <p:sp>
          <p:nvSpPr>
            <p:cNvPr id="827" name="Google Shape;827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7320094" y="1875175"/>
            <a:ext cx="433992" cy="422729"/>
            <a:chOff x="5916675" y="927975"/>
            <a:chExt cx="516350" cy="502950"/>
          </a:xfrm>
        </p:grpSpPr>
        <p:sp>
          <p:nvSpPr>
            <p:cNvPr id="835" name="Google Shape;83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436114" y="2581077"/>
            <a:ext cx="1079481" cy="1051467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436257" y="1875175"/>
            <a:ext cx="433992" cy="422729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38"/>
          <p:cNvSpPr/>
          <p:nvPr/>
        </p:nvSpPr>
        <p:spPr>
          <a:xfrm>
            <a:off x="7512255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8"/>
          <p:cNvSpPr/>
          <p:nvPr/>
        </p:nvSpPr>
        <p:spPr>
          <a:xfrm>
            <a:off x="6628418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8"/>
          <p:cNvSpPr/>
          <p:nvPr/>
        </p:nvSpPr>
        <p:spPr>
          <a:xfrm>
            <a:off x="6913953" y="3169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51" name="Google Shape;851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7" name="Google Shape;857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58" name="Google Shape;858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63" name="Google Shape;863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67" name="Google Shape;867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73" name="Google Shape;873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77" name="Google Shape;877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82" name="Google Shape;882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88" name="Google Shape;888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4" name="Google Shape;894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95" name="Google Shape;895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98" name="Google Shape;898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1" name="Google Shape;901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02" name="Google Shape;902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09" name="Google Shape;909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15" name="Google Shape;915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19" name="Google Shape;919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20" name="Google Shape;920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0" name="Google Shape;930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37" name="Google Shape;937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1" name="Google Shape;941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42" name="Google Shape;942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48" name="Google Shape;948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55" name="Google Shape;955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9" name="Google Shape;959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60" name="Google Shape;960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4" name="Google Shape;964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65" name="Google Shape;965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0" name="Google Shape;970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71" name="Google Shape;971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1" name="Google Shape;981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82" name="Google Shape;982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5" name="Google Shape;985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86" name="Google Shape;986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6" name="Google Shape;996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97" name="Google Shape;997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1" name="Google Shape;1001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02" name="Google Shape;1002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2" name="Google Shape;1012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13" name="Google Shape;1013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21" name="Google Shape;1021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26" name="Google Shape;1026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0" name="Google Shape;1030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31" name="Google Shape;1031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37" name="Google Shape;1037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44" name="Google Shape;1044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48" name="Google Shape;1048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54" name="Google Shape;1054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61" name="Google Shape;1061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4" name="Google Shape;1064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65" name="Google Shape;1065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70" name="Google Shape;1070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6" name="Google Shape;1076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77" name="Google Shape;1077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85" name="Google Shape;1085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90" name="Google Shape;1090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94" name="Google Shape;1094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7" name="Google Shape;1097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98" name="Google Shape;1098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03" name="Google Shape;1103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08" name="Google Shape;1108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14" name="Google Shape;1114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21" name="Google Shape;1121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29" name="Google Shape;1129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42" name="Google Shape;1142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47" name="Google Shape;1147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51" name="Google Shape;1151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58" name="Google Shape;1158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67" name="Google Shape;1167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80" name="Google Shape;1180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93" name="Google Shape;1193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06" name="Google Shape;1206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13" name="Google Shape;1213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29" name="Google Shape;1229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35" name="Google Shape;1235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36" name="Google Shape;1236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9" name="Google Shape;1239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40" name="Google Shape;1240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3" name="Google Shape;1243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44" name="Google Shape;1244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7" name="Google Shape;1247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48" name="Google Shape;1248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1" name="Google Shape;1251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52" name="Google Shape;1252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61" name="Google Shape;1261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86" name="Google Shape;1286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87" name="Google Shape;1287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9" name="Google Shape;1289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90" name="Google Shape;1290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2" name="Google Shape;1292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93" name="Google Shape;1293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95" name="Google Shape;1295;p3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296" name="Google Shape;1296;p3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0"/>
          <p:cNvSpPr txBox="1"/>
          <p:nvPr/>
        </p:nvSpPr>
        <p:spPr>
          <a:xfrm>
            <a:off x="2163850" y="83810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2" name="Google Shape;1302;p40"/>
          <p:cNvSpPr txBox="1"/>
          <p:nvPr/>
        </p:nvSpPr>
        <p:spPr>
          <a:xfrm>
            <a:off x="808100" y="23140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91EA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3" name="Google Shape;1303;p40"/>
          <p:cNvSpPr txBox="1"/>
          <p:nvPr/>
        </p:nvSpPr>
        <p:spPr>
          <a:xfrm>
            <a:off x="648975" y="79471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  <a:endParaRPr sz="9600">
              <a:solidFill>
                <a:srgbClr val="0091EA"/>
              </a:solidFill>
            </a:endParaRPr>
          </a:p>
        </p:txBody>
      </p:sp>
      <p:sp>
        <p:nvSpPr>
          <p:cNvPr id="1304" name="Google Shape;1304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9" name="Google Shape;1309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11" name="Google Shape;1311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12" name="Google Shape;1312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13" name="Google Shape;1313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4" name="Google Shape;1314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5" name="Google Shape;1315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16" name="Google Shape;1316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7" name="Google Shape;1317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8" name="Google Shape;1318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19" name="Google Shape;1319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0" name="Google Shape;1320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21" name="Google Shape;1321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22" name="Google Shape;1322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3" name="Google Shape;1323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Active Dire</a:t>
            </a:r>
            <a:r>
              <a:rPr lang="en-SG" dirty="0" err="1"/>
              <a:t>ctory</a:t>
            </a:r>
            <a:r>
              <a:rPr lang="en-SG" dirty="0"/>
              <a:t>(AD)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Microsoft’</a:t>
            </a:r>
            <a:r>
              <a:rPr lang="en-SG" dirty="0"/>
              <a:t>s cloud-based identity and access management service, which helps your employees sign in and access resources in:</a:t>
            </a:r>
          </a:p>
          <a:p>
            <a:r>
              <a:rPr lang="en-SG" dirty="0"/>
              <a:t>External resources, such as Microsoft 365, the Azure portal, and thousands of other SaaS applications.</a:t>
            </a:r>
          </a:p>
          <a:p>
            <a:r>
              <a:rPr lang="en-SG" dirty="0"/>
              <a:t>Internal  resources, such as apps on your corporate network and intranet, along with any cloud apps developed by your own organization.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Azure AD</a:t>
            </a:r>
            <a:endParaRPr b="1" dirty="0"/>
          </a:p>
          <a:p>
            <a:pPr marL="342900" indent="-342900"/>
            <a:r>
              <a:rPr lang="en" dirty="0"/>
              <a:t>Cloud</a:t>
            </a:r>
          </a:p>
          <a:p>
            <a:pPr marL="342900" indent="-342900"/>
            <a:r>
              <a:rPr lang="en" dirty="0"/>
              <a:t>Designed for HTTP &amp; HTTPS</a:t>
            </a:r>
          </a:p>
          <a:p>
            <a:pPr marL="342900" indent="-342900"/>
            <a:r>
              <a:rPr lang="en" dirty="0"/>
              <a:t>Queried via REST API’s</a:t>
            </a:r>
          </a:p>
          <a:p>
            <a:pPr marL="342900" indent="-342900"/>
            <a:r>
              <a:rPr lang="en" dirty="0"/>
              <a:t>Uses SAML, WS-Federation, </a:t>
            </a:r>
            <a:r>
              <a:rPr lang="en-SG" dirty="0"/>
              <a:t>or OpenID for authentication</a:t>
            </a:r>
          </a:p>
          <a:p>
            <a:pPr marL="342900" indent="-342900"/>
            <a:r>
              <a:rPr lang="en-SG" dirty="0"/>
              <a:t>Uses OAuth for authentication</a:t>
            </a:r>
          </a:p>
          <a:p>
            <a:pPr marL="342900" indent="-342900"/>
            <a:r>
              <a:rPr lang="en-SG" dirty="0"/>
              <a:t>Includes federation services</a:t>
            </a:r>
          </a:p>
          <a:p>
            <a:pPr marL="342900" indent="-342900"/>
            <a:r>
              <a:rPr lang="en-SG" dirty="0"/>
              <a:t>Flat Structure</a:t>
            </a: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AD vs Active Directory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Active Directory</a:t>
            </a:r>
          </a:p>
          <a:p>
            <a:pPr marL="342900" indent="-342900"/>
            <a:r>
              <a:rPr lang="en" b="1" dirty="0"/>
              <a:t> </a:t>
            </a:r>
            <a:r>
              <a:rPr lang="en" dirty="0"/>
              <a:t>On-</a:t>
            </a:r>
            <a:r>
              <a:rPr lang="en-SG" dirty="0"/>
              <a:t>Premises</a:t>
            </a:r>
          </a:p>
          <a:p>
            <a:pPr marL="342900" indent="-342900"/>
            <a:r>
              <a:rPr lang="en-SG" dirty="0"/>
              <a:t>Query via LDAP</a:t>
            </a:r>
          </a:p>
          <a:p>
            <a:pPr marL="342900" indent="-342900"/>
            <a:r>
              <a:rPr lang="en-SG" dirty="0"/>
              <a:t>Used Kerberos for Authentication</a:t>
            </a:r>
          </a:p>
          <a:p>
            <a:pPr marL="342900" indent="-342900"/>
            <a:r>
              <a:rPr lang="en-SG" dirty="0"/>
              <a:t>No Federated Services</a:t>
            </a:r>
          </a:p>
          <a:p>
            <a:pPr marL="342900" indent="-342900"/>
            <a:r>
              <a:rPr lang="en-SG" dirty="0"/>
              <a:t>Organizational Units(OU;s)</a:t>
            </a:r>
          </a:p>
          <a:p>
            <a:pPr marL="342900" indent="-342900"/>
            <a:r>
              <a:rPr lang="en-SG" dirty="0"/>
              <a:t>Group Policy (GPO’s)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Roles for Azure AD</a:t>
            </a:r>
            <a:endParaRPr dirty="0"/>
          </a:p>
        </p:txBody>
      </p:sp>
      <p:sp>
        <p:nvSpPr>
          <p:cNvPr id="280" name="Google Shape;280;p30"/>
          <p:cNvSpPr txBox="1">
            <a:spLocks noGrp="1"/>
          </p:cNvSpPr>
          <p:nvPr>
            <p:ph type="body" idx="1"/>
          </p:nvPr>
        </p:nvSpPr>
        <p:spPr>
          <a:xfrm>
            <a:off x="765958" y="1340757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Global Administrator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Users with this role have access to all administrative features in Azure Active Directory</a:t>
            </a:r>
            <a:endParaRPr sz="1200" dirty="0"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2"/>
          </p:nvPr>
        </p:nvSpPr>
        <p:spPr>
          <a:xfrm>
            <a:off x="765958" y="2633044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Security Administrator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Users with this role have permissions to manage security-related features in the Microsoft 365 Security Center, Security Center, Az</a:t>
            </a:r>
            <a:r>
              <a:rPr lang="en-SG" sz="1200" dirty="0" err="1"/>
              <a:t>ure</a:t>
            </a:r>
            <a:r>
              <a:rPr lang="en-SG" sz="1200" dirty="0"/>
              <a:t> Active Directory Identity Protection, Azure Information Protection and Office 365 Security &amp; Compliance </a:t>
            </a:r>
            <a:r>
              <a:rPr lang="en-SG" sz="1200" dirty="0" err="1"/>
              <a:t>Center</a:t>
            </a:r>
            <a:r>
              <a:rPr lang="en-SG" sz="1200" dirty="0"/>
              <a:t>.</a:t>
            </a:r>
            <a:endParaRPr sz="1200" dirty="0"/>
          </a:p>
        </p:txBody>
      </p:sp>
      <p:sp>
        <p:nvSpPr>
          <p:cNvPr id="283" name="Google Shape;283;p30"/>
          <p:cNvSpPr txBox="1">
            <a:spLocks noGrp="1"/>
          </p:cNvSpPr>
          <p:nvPr>
            <p:ph type="body" idx="1"/>
          </p:nvPr>
        </p:nvSpPr>
        <p:spPr>
          <a:xfrm>
            <a:off x="3362100" y="2701144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Global Reader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Useers in this role can read settings and administrative information across Microso</a:t>
            </a:r>
            <a:r>
              <a:rPr lang="en-SG" sz="1200" dirty="0"/>
              <a:t>ft 365 services but can’t take management actions.</a:t>
            </a:r>
            <a:endParaRPr sz="1200" dirty="0"/>
          </a:p>
        </p:txBody>
      </p:sp>
      <p:sp>
        <p:nvSpPr>
          <p:cNvPr id="284" name="Google Shape;284;p30"/>
          <p:cNvSpPr txBox="1">
            <a:spLocks noGrp="1"/>
          </p:cNvSpPr>
          <p:nvPr>
            <p:ph type="body" idx="2"/>
          </p:nvPr>
        </p:nvSpPr>
        <p:spPr>
          <a:xfrm>
            <a:off x="3362100" y="1340757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Directory Reader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Makes purchases, manage subscriptions, manages support ticke</a:t>
            </a:r>
            <a:r>
              <a:rPr lang="en-SG" sz="1200" dirty="0" err="1"/>
              <a:t>ts</a:t>
            </a:r>
            <a:r>
              <a:rPr lang="en-SG" sz="1200" dirty="0"/>
              <a:t>, and monitors service health</a:t>
            </a:r>
            <a:endParaRPr sz="1200" dirty="0"/>
          </a:p>
        </p:txBody>
      </p: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</a:t>
            </a:r>
            <a:r>
              <a:rPr lang="en-SG" dirty="0"/>
              <a:t>AD </a:t>
            </a:r>
            <a:r>
              <a:rPr lang="en" dirty="0"/>
              <a:t>Domain Services (</a:t>
            </a:r>
            <a:r>
              <a:rPr lang="en-SG" dirty="0"/>
              <a:t>Azure AD DS)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SG" dirty="0"/>
              <a:t>Provides managed domain services such as domain join, group policy, lightweight directory access protocol (LDAP), and Kerberos / NTLM authentication that is fully compatible with Windows Server Active Directory.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838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</a:t>
            </a:r>
            <a:r>
              <a:rPr lang="en-SG" dirty="0"/>
              <a:t>AD </a:t>
            </a:r>
            <a:r>
              <a:rPr lang="en" dirty="0"/>
              <a:t>User</a:t>
            </a:r>
            <a:r>
              <a:rPr lang="en-SG" dirty="0"/>
              <a:t>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280;p30">
            <a:extLst>
              <a:ext uri="{FF2B5EF4-FFF2-40B4-BE49-F238E27FC236}">
                <a16:creationId xmlns:a16="http://schemas.microsoft.com/office/drawing/2014/main" id="{93B38F4F-5823-44D1-AE85-3DB7C29E6B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022591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200" dirty="0"/>
              <a:t>All users must have an account</a:t>
            </a:r>
            <a:endParaRPr sz="1200" dirty="0"/>
          </a:p>
        </p:txBody>
      </p:sp>
      <p:sp>
        <p:nvSpPr>
          <p:cNvPr id="8" name="Google Shape;280;p30">
            <a:extLst>
              <a:ext uri="{FF2B5EF4-FFF2-40B4-BE49-F238E27FC236}">
                <a16:creationId xmlns:a16="http://schemas.microsoft.com/office/drawing/2014/main" id="{9617E567-1CF1-442B-A927-C775186943C2}"/>
              </a:ext>
            </a:extLst>
          </p:cNvPr>
          <p:cNvSpPr txBox="1">
            <a:spLocks/>
          </p:cNvSpPr>
          <p:nvPr/>
        </p:nvSpPr>
        <p:spPr>
          <a:xfrm>
            <a:off x="3205950" y="1034462"/>
            <a:ext cx="24198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1200" dirty="0"/>
              <a:t>The account is used for authentication and authorization</a:t>
            </a:r>
          </a:p>
        </p:txBody>
      </p:sp>
      <p:sp>
        <p:nvSpPr>
          <p:cNvPr id="9" name="Google Shape;280;p30">
            <a:extLst>
              <a:ext uri="{FF2B5EF4-FFF2-40B4-BE49-F238E27FC236}">
                <a16:creationId xmlns:a16="http://schemas.microsoft.com/office/drawing/2014/main" id="{ED935BC0-5B7F-4C83-ACA6-AAB8D167C703}"/>
              </a:ext>
            </a:extLst>
          </p:cNvPr>
          <p:cNvSpPr txBox="1">
            <a:spLocks/>
          </p:cNvSpPr>
          <p:nvPr/>
        </p:nvSpPr>
        <p:spPr>
          <a:xfrm>
            <a:off x="5625750" y="1034462"/>
            <a:ext cx="24198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1200" dirty="0"/>
              <a:t>Types of users: Azure AD, Active Directory, Guest, B2C, and B2B</a:t>
            </a:r>
          </a:p>
        </p:txBody>
      </p:sp>
      <p:pic>
        <p:nvPicPr>
          <p:cNvPr id="10" name="Picture 9" descr="Screenshot of the all users page. Members and guests are shown. ">
            <a:extLst>
              <a:ext uri="{FF2B5EF4-FFF2-40B4-BE49-F238E27FC236}">
                <a16:creationId xmlns:a16="http://schemas.microsoft.com/office/drawing/2014/main" id="{184A80DA-A77E-49B9-ADF7-832D25036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06" y="2016704"/>
            <a:ext cx="7172044" cy="184527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292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AD </a:t>
            </a:r>
            <a:r>
              <a:rPr lang="en-SG" dirty="0"/>
              <a:t>Groups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Group Types</a:t>
            </a:r>
          </a:p>
          <a:p>
            <a:pPr marL="285750" indent="-285750"/>
            <a:r>
              <a:rPr lang="en" dirty="0"/>
              <a:t>Security groups</a:t>
            </a:r>
          </a:p>
          <a:p>
            <a:pPr marL="285750" indent="-285750"/>
            <a:r>
              <a:rPr lang="en" dirty="0"/>
              <a:t>Office 365 groups</a:t>
            </a:r>
            <a:br>
              <a:rPr lang="en" b="1" dirty="0"/>
            </a:br>
            <a:endParaRPr lang="en" b="1"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270167" y="1236699"/>
            <a:ext cx="2419800" cy="2670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Assignment Types</a:t>
            </a:r>
          </a:p>
          <a:p>
            <a:pPr marL="285750" indent="-285750"/>
            <a:r>
              <a:rPr lang="en" dirty="0"/>
              <a:t>Assigned</a:t>
            </a:r>
          </a:p>
          <a:p>
            <a:pPr marL="285750" indent="-285750"/>
            <a:r>
              <a:rPr lang="en" dirty="0"/>
              <a:t>Dynamic User</a:t>
            </a:r>
          </a:p>
          <a:p>
            <a:pPr marL="285750" indent="-285750"/>
            <a:r>
              <a:rPr lang="en" dirty="0"/>
              <a:t>Dynamic Dev</a:t>
            </a:r>
            <a:r>
              <a:rPr lang="en-SG" dirty="0"/>
              <a:t>ice (Security groups only)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1" name="Picture 10" descr="Screenshot of the All Groups page. ">
            <a:extLst>
              <a:ext uri="{FF2B5EF4-FFF2-40B4-BE49-F238E27FC236}">
                <a16:creationId xmlns:a16="http://schemas.microsoft.com/office/drawing/2014/main" id="{78E820F3-861C-4049-BBEF-7B031FF9E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98" y="1494069"/>
            <a:ext cx="3095136" cy="137807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1096</Words>
  <Application>Microsoft Office PowerPoint</Application>
  <PresentationFormat>On-screen Show (16:9)</PresentationFormat>
  <Paragraphs>207</Paragraphs>
  <Slides>36</Slides>
  <Notes>36</Notes>
  <HiddenSlides>20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Montserrat</vt:lpstr>
      <vt:lpstr>Source Sans Pro</vt:lpstr>
      <vt:lpstr>Calibri</vt:lpstr>
      <vt:lpstr>Roboto Slab</vt:lpstr>
      <vt:lpstr>Arial</vt:lpstr>
      <vt:lpstr>Cordelia template</vt:lpstr>
      <vt:lpstr>Identity Security Azure Active Directory</vt:lpstr>
      <vt:lpstr>Hello!</vt:lpstr>
      <vt:lpstr> Azure Active Directory</vt:lpstr>
      <vt:lpstr>Azure Active Directory(AD)</vt:lpstr>
      <vt:lpstr>Azure AD vs Active Directory</vt:lpstr>
      <vt:lpstr>Roles for Azure AD</vt:lpstr>
      <vt:lpstr>Azure AD Domain Services (Azure AD DS)</vt:lpstr>
      <vt:lpstr>Azure AD Users</vt:lpstr>
      <vt:lpstr>Azure AD Groups</vt:lpstr>
      <vt:lpstr>Azure MFA Concepts</vt:lpstr>
      <vt:lpstr>Azure MFA Concepts</vt:lpstr>
      <vt:lpstr>Enabling MFA</vt:lpstr>
      <vt:lpstr>MFA Settings</vt:lpstr>
      <vt:lpstr>Demostrations</vt:lpstr>
      <vt:lpstr>Thanks!</vt:lpstr>
      <vt:lpstr>References</vt:lpstr>
      <vt:lpstr>Big concept</vt:lpstr>
      <vt:lpstr>A picture is worth a thousand words</vt:lpstr>
      <vt:lpstr>Enabling MFA</vt:lpstr>
      <vt:lpstr>Azure MFA Concepts</vt:lpstr>
      <vt:lpstr>PowerPoint Presentation</vt:lpstr>
      <vt:lpstr>Use charts to explain your ideas</vt:lpstr>
      <vt:lpstr>Or diagrams to explain complex ideas</vt:lpstr>
      <vt:lpstr>And tables to compare data</vt:lpstr>
      <vt:lpstr>Maps</vt:lpstr>
      <vt:lpstr>89,526,124$</vt:lpstr>
      <vt:lpstr>Our process is easy</vt:lpstr>
      <vt:lpstr>PowerPoint Presentation</vt:lpstr>
      <vt:lpstr>PowerPoint Presentation</vt:lpstr>
      <vt:lpstr>PowerPoint Presentation</vt:lpstr>
      <vt:lpstr>PowerPoint Presentation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Security Azure Active Directory</dc:title>
  <dc:creator>cheahengsoon</dc:creator>
  <cp:lastModifiedBy>Eng Soon Cheah</cp:lastModifiedBy>
  <cp:revision>25</cp:revision>
  <dcterms:modified xsi:type="dcterms:W3CDTF">2021-01-04T08:48:17Z</dcterms:modified>
</cp:coreProperties>
</file>