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58" r:id="rId3"/>
    <p:sldId id="259" r:id="rId4"/>
    <p:sldId id="261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271" r:id="rId15"/>
    <p:sldId id="279" r:id="rId16"/>
    <p:sldId id="280" r:id="rId17"/>
    <p:sldId id="262" r:id="rId18"/>
    <p:sldId id="265" r:id="rId19"/>
    <p:sldId id="290" r:id="rId20"/>
    <p:sldId id="288" r:id="rId21"/>
    <p:sldId id="266" r:id="rId22"/>
    <p:sldId id="267" r:id="rId23"/>
    <p:sldId id="268" r:id="rId24"/>
    <p:sldId id="269" r:id="rId25"/>
    <p:sldId id="270" r:id="rId26"/>
    <p:sldId id="272" r:id="rId27"/>
    <p:sldId id="273" r:id="rId28"/>
    <p:sldId id="275" r:id="rId29"/>
    <p:sldId id="276" r:id="rId30"/>
    <p:sldId id="277" r:id="rId31"/>
    <p:sldId id="278" r:id="rId32"/>
    <p:sldId id="281" r:id="rId33"/>
    <p:sldId id="282" r:id="rId34"/>
    <p:sldId id="283" r:id="rId35"/>
    <p:sldId id="284" r:id="rId36"/>
    <p:sldId id="285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Montserrat" panose="020B0604020202020204" charset="0"/>
      <p:regular r:id="rId43"/>
      <p:bold r:id="rId44"/>
      <p:italic r:id="rId45"/>
      <p:boldItalic r:id="rId46"/>
    </p:embeddedFont>
    <p:embeddedFont>
      <p:font typeface="Roboto Slab" panose="020B0604020202020204" charset="0"/>
      <p:regular r:id="rId47"/>
      <p:bold r:id="rId48"/>
    </p:embeddedFont>
    <p:embeddedFont>
      <p:font typeface="Segoe UI" panose="020B0502040204020203" pitchFamily="34" charset="0"/>
      <p:regular r:id="rId49"/>
      <p:bold r:id="rId50"/>
      <p:italic r:id="rId51"/>
      <p:boldItalic r:id="rId52"/>
    </p:embeddedFont>
    <p:embeddedFont>
      <p:font typeface="Source Sans Pro" panose="020B0503030403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76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796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65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361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25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44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56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44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0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55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oogle.com/sheets/about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699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Access Security</a:t>
            </a:r>
            <a:br>
              <a:rPr lang="en" dirty="0"/>
            </a:br>
            <a:r>
              <a:rPr lang="en" sz="4400" dirty="0"/>
              <a:t>Enterprise Governance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Built-in Roles for Azure Resources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29DE9E3-28B4-4B94-96DB-A2DF95E3A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63237"/>
              </p:ext>
            </p:extLst>
          </p:nvPr>
        </p:nvGraphicFramePr>
        <p:xfrm>
          <a:off x="1116640" y="1036562"/>
          <a:ext cx="6910720" cy="30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631">
                  <a:extLst>
                    <a:ext uri="{9D8B030D-6E8A-4147-A177-3AD203B41FA5}">
                      <a16:colId xmlns:a16="http://schemas.microsoft.com/office/drawing/2014/main" val="1875238615"/>
                    </a:ext>
                  </a:extLst>
                </a:gridCol>
                <a:gridCol w="4820089">
                  <a:extLst>
                    <a:ext uri="{9D8B030D-6E8A-4147-A177-3AD203B41FA5}">
                      <a16:colId xmlns:a16="http://schemas.microsoft.com/office/drawing/2014/main" val="3481266291"/>
                    </a:ext>
                  </a:extLst>
                </a:gridCol>
              </a:tblGrid>
              <a:tr h="3744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Built-in 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936632"/>
                  </a:ext>
                </a:extLst>
              </a:tr>
              <a:tr h="673985">
                <a:tc>
                  <a:txBody>
                    <a:bodyPr/>
                    <a:lstStyle/>
                    <a:p>
                      <a:r>
                        <a:rPr lang="en-US" sz="1400" dirty="0"/>
                        <a:t>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Allows you to manage everything including access to resources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026996"/>
                  </a:ext>
                </a:extLst>
              </a:tr>
              <a:tr h="673985">
                <a:tc>
                  <a:txBody>
                    <a:bodyPr/>
                    <a:lstStyle/>
                    <a:p>
                      <a:r>
                        <a:rPr lang="en-US" sz="1400" dirty="0"/>
                        <a:t>Contributor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Segoe UI"/>
                        </a:rPr>
                        <a:t>Allows you to </a:t>
                      </a:r>
                      <a:r>
                        <a:rPr lang="en-US" sz="1400" dirty="0"/>
                        <a:t>manage everything except managing access to resources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918241"/>
                  </a:ext>
                </a:extLst>
              </a:tr>
              <a:tr h="673985">
                <a:tc>
                  <a:txBody>
                    <a:bodyPr/>
                    <a:lstStyle/>
                    <a:p>
                      <a:r>
                        <a:rPr lang="en-US" sz="1400" dirty="0"/>
                        <a:t>Reader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Segoe UI"/>
                        </a:rPr>
                        <a:t>Allows you to </a:t>
                      </a:r>
                      <a:r>
                        <a:rPr lang="en-US" sz="1400" dirty="0"/>
                        <a:t>view everything but not make any changes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433126"/>
                  </a:ext>
                </a:extLst>
              </a:tr>
              <a:tr h="6739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User Access Administrator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Segoe UI"/>
                        </a:rPr>
                        <a:t>Allows you to </a:t>
                      </a:r>
                      <a:r>
                        <a:rPr lang="en-US" sz="1400" dirty="0"/>
                        <a:t>manage user access to Azure resources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39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23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 Locks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 descr="Screenshot of the Management locks page. In the Settings options, Locks are highlighted and in the Add Lock page, the Lock type, Ready-only, and Delete option are displayed and highlighted.">
            <a:extLst>
              <a:ext uri="{FF2B5EF4-FFF2-40B4-BE49-F238E27FC236}">
                <a16:creationId xmlns:a16="http://schemas.microsoft.com/office/drawing/2014/main" id="{6CEA130E-AEBD-45A5-956E-F79D3FF8D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9" y="1071646"/>
            <a:ext cx="5957562" cy="36399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423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Blueprints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A09AE0-F1AA-465A-9B75-FB381D7C750F}"/>
              </a:ext>
            </a:extLst>
          </p:cNvPr>
          <p:cNvSpPr/>
          <p:nvPr/>
        </p:nvSpPr>
        <p:spPr>
          <a:xfrm>
            <a:off x="860578" y="1110831"/>
            <a:ext cx="4216292" cy="702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1066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Designed to help with environment setup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FFE11-D667-4578-B98F-282CA6B9E3A3}"/>
              </a:ext>
            </a:extLst>
          </p:cNvPr>
          <p:cNvSpPr/>
          <p:nvPr/>
        </p:nvSpPr>
        <p:spPr>
          <a:xfrm>
            <a:off x="860578" y="2013492"/>
            <a:ext cx="4216292" cy="12909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1066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Create reusable environment definitions that can recreate your Azure resources and apply your policies instantly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38875-2341-44C6-B539-C44C501CB2BB}"/>
              </a:ext>
            </a:extLst>
          </p:cNvPr>
          <p:cNvSpPr/>
          <p:nvPr/>
        </p:nvSpPr>
        <p:spPr>
          <a:xfrm>
            <a:off x="860578" y="3504465"/>
            <a:ext cx="4216292" cy="12909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1066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 package or container for composing focus-specific sets of standards, patterns, and requirements</a:t>
            </a:r>
          </a:p>
        </p:txBody>
      </p:sp>
      <p:pic>
        <p:nvPicPr>
          <p:cNvPr id="9" name="Picture 2" descr="Blueprint icon. ">
            <a:extLst>
              <a:ext uri="{FF2B5EF4-FFF2-40B4-BE49-F238E27FC236}">
                <a16:creationId xmlns:a16="http://schemas.microsoft.com/office/drawing/2014/main" id="{CC67F614-8C8B-4C71-9E97-39F354CA4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085" y="1462131"/>
            <a:ext cx="2704337" cy="26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45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Subscription Management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" name="Picture 9" descr="Screenshot that depicts the Add button for subscriptions in the Azure portal.">
            <a:extLst>
              <a:ext uri="{FF2B5EF4-FFF2-40B4-BE49-F238E27FC236}">
                <a16:creationId xmlns:a16="http://schemas.microsoft.com/office/drawing/2014/main" id="{F7A2CD6B-E7AE-445F-96F6-7583078550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14" y="1839816"/>
            <a:ext cx="4107973" cy="18391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07E4AD-3DFB-432B-BC5D-4CFE63C42CC4}"/>
              </a:ext>
            </a:extLst>
          </p:cNvPr>
          <p:cNvSpPr/>
          <p:nvPr/>
        </p:nvSpPr>
        <p:spPr>
          <a:xfrm>
            <a:off x="498767" y="1319080"/>
            <a:ext cx="3555440" cy="8292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1066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The Account Owner role can create Azure subscriptions.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434A1-5717-40A2-B353-4898DC4240FF}"/>
              </a:ext>
            </a:extLst>
          </p:cNvPr>
          <p:cNvSpPr/>
          <p:nvPr/>
        </p:nvSpPr>
        <p:spPr>
          <a:xfrm>
            <a:off x="498767" y="2306291"/>
            <a:ext cx="3555440" cy="8292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1066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Organizations assign Azure subscriptions to various business units.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6FC8E7-2319-4EBD-B9AC-33B76C46DFD3}"/>
              </a:ext>
            </a:extLst>
          </p:cNvPr>
          <p:cNvSpPr/>
          <p:nvPr/>
        </p:nvSpPr>
        <p:spPr>
          <a:xfrm>
            <a:off x="498768" y="3293503"/>
            <a:ext cx="3555440" cy="1267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1066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you're an Enterprise Agreement(EA) customer, your enterprise administrators can transfer billing ownership of your subscriptions between accounts.</a:t>
            </a:r>
          </a:p>
        </p:txBody>
      </p:sp>
    </p:spTree>
    <p:extLst>
      <p:ext uri="{BB962C8B-B14F-4D97-AF65-F5344CB8AC3E}">
        <p14:creationId xmlns:p14="http://schemas.microsoft.com/office/powerpoint/2010/main" val="254784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Demostrations</a:t>
            </a:r>
            <a:endParaRPr sz="72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Resource Manager Locks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@walkercet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hlinkClick r:id="rId3"/>
              </a:rPr>
              <a:t>https://docs.microsoft.com/en-us/</a:t>
            </a:r>
            <a:endParaRPr lang="en-US" dirty="0"/>
          </a:p>
          <a:p>
            <a:pPr marL="76200" lvl="0" indent="0">
              <a:lnSpc>
                <a:spcPct val="115000"/>
              </a:lnSpc>
              <a:buNone/>
            </a:pPr>
            <a:endParaRPr lang="en-US" sz="2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040-33A6-4697-8C03-0E6DA026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9917987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Eng Teong Cheah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Microsoft MVP </a:t>
            </a: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53382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433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Enterprise Governance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Shared Responsibility Model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6D188-7ABD-4034-87D7-4E716717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01F2FF-732E-49FE-8399-A85D113BA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02"/>
          <a:stretch/>
        </p:blipFill>
        <p:spPr>
          <a:xfrm>
            <a:off x="1050105" y="1424763"/>
            <a:ext cx="7043789" cy="29448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Cloud Security Advantages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704B3B-5A35-4FDA-8989-1394C0F90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29"/>
          <a:stretch/>
        </p:blipFill>
        <p:spPr>
          <a:xfrm>
            <a:off x="1095349" y="1148316"/>
            <a:ext cx="6953301" cy="32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0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Hierarchy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746CB-FAE1-486C-8676-BFBBA9EE8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07" y="1579800"/>
            <a:ext cx="5972985" cy="29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27622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Policy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174D10F-63CD-48C5-B34D-1E5620418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51772"/>
              </p:ext>
            </p:extLst>
          </p:nvPr>
        </p:nvGraphicFramePr>
        <p:xfrm>
          <a:off x="4081334" y="1155239"/>
          <a:ext cx="4597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2502348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Usage Cases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4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resource types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Specify the resource types that your organization can deploy.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6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virtual machine SKUs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Specify a set of virtual machine SKUs that your organization can deploy.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3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locations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Restrict the locations your organization can specify when deploying resources.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6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Require tag and its value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Enforces a required tag and its value.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6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Backup should be enabled for Virtual Machines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Audit if Azure Backup service is enabled for all Virtual machines.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5896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611ACB6-97B4-40B8-B36D-1E54128BDEF5}"/>
              </a:ext>
            </a:extLst>
          </p:cNvPr>
          <p:cNvSpPr/>
          <p:nvPr/>
        </p:nvSpPr>
        <p:spPr>
          <a:xfrm>
            <a:off x="227869" y="1049168"/>
            <a:ext cx="3674280" cy="10250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1066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Azure Policy is a service in Azure that you use to create, assign and, manage policies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ED54CD-FC59-4420-803C-F9473717439E}"/>
              </a:ext>
            </a:extLst>
          </p:cNvPr>
          <p:cNvSpPr/>
          <p:nvPr/>
        </p:nvSpPr>
        <p:spPr>
          <a:xfrm>
            <a:off x="227869" y="2197176"/>
            <a:ext cx="3674280" cy="10250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1066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Azure Policy runs evaluations and scans for non-compliant 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B53909-09D7-4E08-AB35-39BEAF765DE5}"/>
              </a:ext>
            </a:extLst>
          </p:cNvPr>
          <p:cNvSpPr/>
          <p:nvPr/>
        </p:nvSpPr>
        <p:spPr>
          <a:xfrm>
            <a:off x="214474" y="3413774"/>
            <a:ext cx="3674280" cy="14249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1066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Advantages:</a:t>
            </a:r>
          </a:p>
          <a:p>
            <a:pPr marL="285750" marR="0" lvl="0" indent="-285750" defTabSz="1066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Enforcement and compliance</a:t>
            </a:r>
          </a:p>
          <a:p>
            <a:pPr marL="285750" marR="0" lvl="0" indent="-285750" defTabSz="1066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Apply policies at scale</a:t>
            </a:r>
          </a:p>
          <a:p>
            <a:pPr marL="285750" marR="0" lvl="0" indent="-285750" defTabSz="1066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Remediation</a:t>
            </a:r>
          </a:p>
        </p:txBody>
      </p:sp>
    </p:spTree>
    <p:extLst>
      <p:ext uri="{BB962C8B-B14F-4D97-AF65-F5344CB8AC3E}">
        <p14:creationId xmlns:p14="http://schemas.microsoft.com/office/powerpoint/2010/main" val="71108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Role-Based Access Control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SG" dirty="0"/>
          </a:p>
          <a:p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F895A-E6DC-46A1-AE05-EA4930E2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869" y="1261700"/>
            <a:ext cx="5049567" cy="33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4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RBAC vs Azure Policies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SG" dirty="0"/>
          </a:p>
        </p:txBody>
      </p:sp>
      <p:pic>
        <p:nvPicPr>
          <p:cNvPr id="6" name="Picture 5" descr="RBAC includes users, roles, policy definitions, and policy assignments. ">
            <a:extLst>
              <a:ext uri="{FF2B5EF4-FFF2-40B4-BE49-F238E27FC236}">
                <a16:creationId xmlns:a16="http://schemas.microsoft.com/office/drawing/2014/main" id="{FBEB58C2-AE53-49E7-8DB4-446BBF11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464" y="1176252"/>
            <a:ext cx="6337071" cy="35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1959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863</Words>
  <Application>Microsoft Office PowerPoint</Application>
  <PresentationFormat>On-screen Show (16:9)</PresentationFormat>
  <Paragraphs>186</Paragraphs>
  <Slides>36</Slides>
  <Notes>36</Notes>
  <HiddenSlides>20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Montserrat</vt:lpstr>
      <vt:lpstr>Roboto Slab</vt:lpstr>
      <vt:lpstr>Source Sans Pro</vt:lpstr>
      <vt:lpstr>Segoe UI</vt:lpstr>
      <vt:lpstr>Calibri</vt:lpstr>
      <vt:lpstr>Cordelia template</vt:lpstr>
      <vt:lpstr>Access Security Enterprise Governance</vt:lpstr>
      <vt:lpstr>Hello!</vt:lpstr>
      <vt:lpstr> Enterprise Governance</vt:lpstr>
      <vt:lpstr>Shared Responsibility Model</vt:lpstr>
      <vt:lpstr>Azure Cloud Security Advantages</vt:lpstr>
      <vt:lpstr>Azure Hierarchy</vt:lpstr>
      <vt:lpstr>Azure Policy</vt:lpstr>
      <vt:lpstr>Azure Role-Based Access Control</vt:lpstr>
      <vt:lpstr>Azure RBAC vs Azure Policies</vt:lpstr>
      <vt:lpstr>Built-in Roles for Azure Resources</vt:lpstr>
      <vt:lpstr>Resource Locks</vt:lpstr>
      <vt:lpstr>Azure Blueprints</vt:lpstr>
      <vt:lpstr>Azure Subscription Management</vt:lpstr>
      <vt:lpstr>Demostrations</vt:lpstr>
      <vt:lpstr>Thanks!</vt:lpstr>
      <vt:lpstr>References</vt:lpstr>
      <vt:lpstr>Big concept</vt:lpstr>
      <vt:lpstr>A picture is worth a thousand words</vt:lpstr>
      <vt:lpstr>Enabling MFA</vt:lpstr>
      <vt:lpstr>Azure MFA Concepts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Azure Active Directory</dc:title>
  <dc:creator>cheahengsoon</dc:creator>
  <cp:lastModifiedBy>Eng Soon Cheah</cp:lastModifiedBy>
  <cp:revision>39</cp:revision>
  <dcterms:modified xsi:type="dcterms:W3CDTF">2021-01-23T03:08:53Z</dcterms:modified>
</cp:coreProperties>
</file>