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58" r:id="rId3"/>
    <p:sldId id="259" r:id="rId4"/>
    <p:sldId id="261" r:id="rId5"/>
    <p:sldId id="294" r:id="rId6"/>
    <p:sldId id="303" r:id="rId7"/>
    <p:sldId id="304" r:id="rId8"/>
    <p:sldId id="295" r:id="rId9"/>
    <p:sldId id="305" r:id="rId10"/>
    <p:sldId id="271" r:id="rId11"/>
    <p:sldId id="279" r:id="rId12"/>
    <p:sldId id="280" r:id="rId13"/>
    <p:sldId id="262" r:id="rId14"/>
    <p:sldId id="265" r:id="rId15"/>
    <p:sldId id="290" r:id="rId16"/>
    <p:sldId id="288" r:id="rId17"/>
    <p:sldId id="266" r:id="rId18"/>
    <p:sldId id="267" r:id="rId19"/>
    <p:sldId id="268" r:id="rId20"/>
    <p:sldId id="269" r:id="rId21"/>
    <p:sldId id="270" r:id="rId22"/>
    <p:sldId id="272" r:id="rId23"/>
    <p:sldId id="273" r:id="rId24"/>
    <p:sldId id="275" r:id="rId25"/>
    <p:sldId id="276" r:id="rId26"/>
    <p:sldId id="277" r:id="rId27"/>
    <p:sldId id="278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ontserrat" panose="020B0604020202020204" charset="0"/>
      <p:regular r:id="rId39"/>
      <p:bold r:id="rId40"/>
      <p:italic r:id="rId41"/>
      <p:boldItalic r:id="rId42"/>
    </p:embeddedFont>
    <p:embeddedFont>
      <p:font typeface="Roboto Slab" panose="020B0604020202020204" charset="0"/>
      <p:regular r:id="rId43"/>
      <p:bold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  <p:embeddedFont>
      <p:font typeface="Source Sans Pro" panose="020B0503030403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44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5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06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56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84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oogle.com/sheets/about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Access Security</a:t>
            </a:r>
            <a:br>
              <a:rPr lang="en" dirty="0"/>
            </a:br>
            <a:r>
              <a:rPr lang="en" sz="4400" dirty="0"/>
              <a:t>Privileged Identity Management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MFA, Conditional Access and AAD Identity Protection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Privileged Identity Management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Microsoft’s Zero Trust Model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D188-7ABD-4034-87D7-4E716717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7" name="Picture 6" descr="Microsoft Zero Trust architecture model">
            <a:extLst>
              <a:ext uri="{FF2B5EF4-FFF2-40B4-BE49-F238E27FC236}">
                <a16:creationId xmlns:a16="http://schemas.microsoft.com/office/drawing/2014/main" id="{7BAE191B-A827-4834-99BB-31420DABE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83" y="1290944"/>
            <a:ext cx="7450633" cy="34589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Identity Management Evolution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0F9954D-2321-467F-9D1E-6193958C5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1160"/>
              </p:ext>
            </p:extLst>
          </p:nvPr>
        </p:nvGraphicFramePr>
        <p:xfrm>
          <a:off x="786149" y="1261700"/>
          <a:ext cx="7571700" cy="2709909"/>
        </p:xfrm>
        <a:graphic>
          <a:graphicData uri="http://schemas.openxmlformats.org/drawingml/2006/table">
            <a:tbl>
              <a:tblPr firstRow="1" bandRow="1">
                <a:tableStyleId>{34705F12-C8F7-42B8-ACEC-4B4F5BDFB36E}</a:tableStyleId>
              </a:tblPr>
              <a:tblGrid>
                <a:gridCol w="2523900">
                  <a:extLst>
                    <a:ext uri="{9D8B030D-6E8A-4147-A177-3AD203B41FA5}">
                      <a16:colId xmlns:a16="http://schemas.microsoft.com/office/drawing/2014/main" val="1993977712"/>
                    </a:ext>
                  </a:extLst>
                </a:gridCol>
                <a:gridCol w="2523900">
                  <a:extLst>
                    <a:ext uri="{9D8B030D-6E8A-4147-A177-3AD203B41FA5}">
                      <a16:colId xmlns:a16="http://schemas.microsoft.com/office/drawing/2014/main" val="4274558946"/>
                    </a:ext>
                  </a:extLst>
                </a:gridCol>
                <a:gridCol w="2523900">
                  <a:extLst>
                    <a:ext uri="{9D8B030D-6E8A-4147-A177-3AD203B41FA5}">
                      <a16:colId xmlns:a16="http://schemas.microsoft.com/office/drawing/2014/main" val="3793726884"/>
                    </a:ext>
                  </a:extLst>
                </a:gridCol>
              </a:tblGrid>
              <a:tr h="5883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Traditional</a:t>
                      </a:r>
                      <a:endParaRPr lang="en-SG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Advanced</a:t>
                      </a:r>
                      <a:endParaRPr lang="en-SG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Optimal</a:t>
                      </a:r>
                      <a:endParaRPr lang="en-SG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45369"/>
                  </a:ext>
                </a:extLst>
              </a:tr>
              <a:tr h="58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On-premises identity provider is in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Cloud identity federates with on-premises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Password less authentication is enabled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96587"/>
                  </a:ext>
                </a:extLst>
              </a:tr>
              <a:tr h="58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No SSO is present between cloud and on-premises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Conditional access policies gate access and provide remediation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User, device, location and behavior is analyzed in real time to determine risk and deliver ongoing protection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41087"/>
                  </a:ext>
                </a:extLst>
              </a:tr>
              <a:tr h="58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Visibility into identity risk is very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Analytics improve 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MFA is enforced</a:t>
                      </a:r>
                      <a:endParaRPr lang="en-US" sz="1400" dirty="0">
                        <a:cs typeface="Segoe UI"/>
                      </a:endParaRPr>
                    </a:p>
                    <a:p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70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AD Privileged Identity Management (PIM)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+mn-lt"/>
              </a:rPr>
              <a:t>Provide just-in-time privileged access to Azure AD and Azure Resources</a:t>
            </a:r>
          </a:p>
          <a:p>
            <a:r>
              <a:rPr lang="en-US" sz="1800" dirty="0">
                <a:latin typeface="+mn-lt"/>
              </a:rPr>
              <a:t>Assign time-bound access to resources using start and end dates</a:t>
            </a:r>
          </a:p>
          <a:p>
            <a:r>
              <a:rPr lang="en-US" sz="1800" dirty="0">
                <a:latin typeface="+mn-lt"/>
              </a:rPr>
              <a:t>Require approval to activate privileged roles</a:t>
            </a:r>
          </a:p>
          <a:p>
            <a:r>
              <a:rPr lang="en-US" sz="1800" dirty="0">
                <a:latin typeface="+mn-lt"/>
              </a:rPr>
              <a:t>Enforce multi-factor authentication to activate any role</a:t>
            </a:r>
          </a:p>
          <a:p>
            <a:r>
              <a:rPr lang="en-US" sz="1800" dirty="0">
                <a:latin typeface="+mn-lt"/>
              </a:rPr>
              <a:t>Use justification to understand why users activate</a:t>
            </a:r>
          </a:p>
          <a:p>
            <a:r>
              <a:rPr lang="en-US" sz="1800" dirty="0">
                <a:latin typeface="+mn-lt"/>
              </a:rPr>
              <a:t>Get notifications when privileged roles are activated</a:t>
            </a:r>
          </a:p>
          <a:p>
            <a:r>
              <a:rPr lang="en-US" sz="1800" dirty="0">
                <a:latin typeface="+mn-lt"/>
              </a:rPr>
              <a:t>Conduct access reviews to ensure users still need roles</a:t>
            </a:r>
          </a:p>
          <a:p>
            <a:r>
              <a:rPr lang="en-US" sz="1800" dirty="0">
                <a:latin typeface="+mn-lt"/>
              </a:rPr>
              <a:t>Download audit history for internal or external audit</a:t>
            </a:r>
          </a:p>
          <a:p>
            <a:endParaRPr lang="en-US" sz="1800" dirty="0">
              <a:latin typeface="+mn-lt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103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PIM Onboarding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+mn-lt"/>
              </a:rPr>
              <a:t>Azure AD Premium P2, Enterprise Mobility + Security (EMS) E5, or Microsoft 365 M5 license</a:t>
            </a:r>
          </a:p>
          <a:p>
            <a:r>
              <a:rPr lang="en-US" sz="1800" dirty="0">
                <a:latin typeface="+mn-lt"/>
              </a:rPr>
              <a:t>The Global administrator (first user) who enables PIM gets write access</a:t>
            </a:r>
          </a:p>
          <a:p>
            <a:r>
              <a:rPr lang="en-US" sz="1800" dirty="0">
                <a:latin typeface="+mn-lt"/>
              </a:rPr>
              <a:t>The first user can assign others to the Privileged Role Administrator</a:t>
            </a:r>
          </a:p>
          <a:p>
            <a:r>
              <a:rPr lang="en-US" sz="1800" dirty="0">
                <a:latin typeface="+mn-lt"/>
              </a:rPr>
              <a:t>Global administrators (not first user), Security administrators, and Security readers have read-only access</a:t>
            </a:r>
          </a:p>
          <a:p>
            <a:r>
              <a:rPr lang="en-US" sz="1800" dirty="0">
                <a:latin typeface="+mn-lt"/>
              </a:rPr>
              <a:t>Ensure there are always at least two Privileged Role Administrators</a:t>
            </a:r>
          </a:p>
          <a:p>
            <a:endParaRPr lang="en-US" sz="1800" dirty="0">
              <a:latin typeface="+mn-lt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391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PIM Confiuration Settings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SG" dirty="0"/>
          </a:p>
        </p:txBody>
      </p:sp>
      <p:pic>
        <p:nvPicPr>
          <p:cNvPr id="6" name="Picture 4" descr="PIM settings for activation, assignment, and notifications. ">
            <a:extLst>
              <a:ext uri="{FF2B5EF4-FFF2-40B4-BE49-F238E27FC236}">
                <a16:creationId xmlns:a16="http://schemas.microsoft.com/office/drawing/2014/main" id="{D8418D25-EB13-4FDA-8263-11577DE02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261701"/>
            <a:ext cx="7594185" cy="29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PIM Workflow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SG" dirty="0"/>
          </a:p>
        </p:txBody>
      </p:sp>
      <p:pic>
        <p:nvPicPr>
          <p:cNvPr id="7" name="Picture 6" descr="PIM Admin does plan and assign. PIM user activates. PIM Approver approves requests. PIM Admin audits. ">
            <a:extLst>
              <a:ext uri="{FF2B5EF4-FFF2-40B4-BE49-F238E27FC236}">
                <a16:creationId xmlns:a16="http://schemas.microsoft.com/office/drawing/2014/main" id="{A6FF16C5-C53B-485F-91FC-AB05D0E06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261700"/>
            <a:ext cx="7582951" cy="30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9817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816</Words>
  <Application>Microsoft Office PowerPoint</Application>
  <PresentationFormat>On-screen Show (16:9)</PresentationFormat>
  <Paragraphs>175</Paragraphs>
  <Slides>32</Slides>
  <Notes>32</Notes>
  <HiddenSlides>20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Source Sans Pro</vt:lpstr>
      <vt:lpstr>Segoe UI</vt:lpstr>
      <vt:lpstr>Roboto Slab</vt:lpstr>
      <vt:lpstr>Montserrat</vt:lpstr>
      <vt:lpstr>Calibri</vt:lpstr>
      <vt:lpstr>Cordelia template</vt:lpstr>
      <vt:lpstr>Access Security Privileged Identity Management</vt:lpstr>
      <vt:lpstr>Hello!</vt:lpstr>
      <vt:lpstr> Privileged Identity Management</vt:lpstr>
      <vt:lpstr>Microsoft’s Zero Trust Model</vt:lpstr>
      <vt:lpstr>Microsoft Identity Management Evolution</vt:lpstr>
      <vt:lpstr>Azure AD Privileged Identity Management (PIM)</vt:lpstr>
      <vt:lpstr>PIM Onboarding</vt:lpstr>
      <vt:lpstr>PIM Confiuration Settings</vt:lpstr>
      <vt:lpstr>PIM Workflow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Soon Cheah</cp:lastModifiedBy>
  <cp:revision>47</cp:revision>
  <dcterms:modified xsi:type="dcterms:W3CDTF">2021-01-30T02:05:26Z</dcterms:modified>
</cp:coreProperties>
</file>