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8" r:id="rId3"/>
    <p:sldId id="259" r:id="rId4"/>
    <p:sldId id="261" r:id="rId5"/>
    <p:sldId id="306" r:id="rId6"/>
    <p:sldId id="295" r:id="rId7"/>
    <p:sldId id="307" r:id="rId8"/>
    <p:sldId id="308" r:id="rId9"/>
    <p:sldId id="294" r:id="rId10"/>
    <p:sldId id="309" r:id="rId11"/>
    <p:sldId id="271" r:id="rId12"/>
    <p:sldId id="279" r:id="rId13"/>
    <p:sldId id="280" r:id="rId14"/>
    <p:sldId id="262" r:id="rId15"/>
    <p:sldId id="265" r:id="rId16"/>
    <p:sldId id="290" r:id="rId17"/>
    <p:sldId id="288" r:id="rId18"/>
    <p:sldId id="266" r:id="rId19"/>
    <p:sldId id="267" r:id="rId20"/>
    <p:sldId id="268" r:id="rId21"/>
    <p:sldId id="269" r:id="rId22"/>
    <p:sldId id="270" r:id="rId23"/>
    <p:sldId id="272" r:id="rId24"/>
    <p:sldId id="273" r:id="rId25"/>
    <p:sldId id="275" r:id="rId26"/>
    <p:sldId id="276" r:id="rId27"/>
    <p:sldId id="277" r:id="rId28"/>
    <p:sldId id="278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5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8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9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8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Virtual Networking Security</a:t>
            </a:r>
            <a:br>
              <a:rPr lang="en" dirty="0"/>
            </a:br>
            <a:r>
              <a:rPr lang="en" sz="4400" dirty="0"/>
              <a:t>Perimeter Security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Defined Routes and Network Virtual Appliances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  <p:pic>
        <p:nvPicPr>
          <p:cNvPr id="6" name="Picture 5" descr="A gateway and a web tier subnet uses a NVA for requests. ">
            <a:extLst>
              <a:ext uri="{FF2B5EF4-FFF2-40B4-BE49-F238E27FC236}">
                <a16:creationId xmlns:a16="http://schemas.microsoft.com/office/drawing/2014/main" id="{EA313613-88C8-48B4-B0A3-D91DAC42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56" y="1281368"/>
            <a:ext cx="4823688" cy="35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Network Security Groups and Application Security Groups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Perimeter Security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Defense in Depth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2" descr="Image representing the defense in depth concept with seven layers, each one on top of the other. From top to bottom: Physical security, Identity and access, perimeter, network, compute, application, and data.">
            <a:extLst>
              <a:ext uri="{FF2B5EF4-FFF2-40B4-BE49-F238E27FC236}">
                <a16:creationId xmlns:a16="http://schemas.microsoft.com/office/drawing/2014/main" id="{FBEA3882-F3BB-4E51-A8E2-542739A6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86" y="1010720"/>
            <a:ext cx="3383026" cy="33695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92ADEA-2BB9-4570-BC97-8010B7FEC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8362" y="1872201"/>
            <a:ext cx="1091179" cy="369482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40A6B5-0385-49D8-BA2A-D66A8A7D4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72788" y="2865906"/>
            <a:ext cx="1352100" cy="36518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A2133C-07FE-412A-94C5-8CD94C9D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72788" y="3881800"/>
            <a:ext cx="1618158" cy="37668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1442910-5844-45BF-8CEB-BF64B786D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0486" y="4372840"/>
            <a:ext cx="3383026" cy="75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ctr">
              <a:buNone/>
            </a:pPr>
            <a:r>
              <a:rPr lang="en-US" sz="1600" dirty="0"/>
              <a:t>Provide a layered approach and multiple levels of protection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786432-7D0A-450F-A062-B40704D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622596" y="1713320"/>
            <a:ext cx="1005445" cy="39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4632EB-97D4-4154-A8B7-B6402C972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469207" y="2865906"/>
            <a:ext cx="115883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94C7FD-0501-49B2-8C64-AA04D80D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469208" y="3278520"/>
            <a:ext cx="1158833" cy="8542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16CD7D8E-1CAC-4BFC-99F2-018811B47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09448" y="1495396"/>
            <a:ext cx="2072419" cy="541098"/>
          </a:xfrm>
          <a:prstGeom prst="accentCallout1">
            <a:avLst>
              <a:gd name="adj1" fmla="val 62622"/>
              <a:gd name="adj2" fmla="val 69932"/>
              <a:gd name="adj3" fmla="val 135249"/>
              <a:gd name="adj4" fmla="val 104358"/>
            </a:avLst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DDoS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Azure Firewall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63F4AC60-F7C2-4CB4-855C-C54A4E133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43538" y="2724772"/>
            <a:ext cx="2349424" cy="647453"/>
          </a:xfrm>
          <a:prstGeom prst="accentCallout1">
            <a:avLst>
              <a:gd name="adj1" fmla="val 41829"/>
              <a:gd name="adj2" fmla="val 99064"/>
              <a:gd name="adj3" fmla="val 142490"/>
              <a:gd name="adj4" fmla="val 159608"/>
            </a:avLst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Host Security 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6A6A924B-CD77-4844-8A72-9B83E69F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985938" y="3595072"/>
            <a:ext cx="1962900" cy="570508"/>
          </a:xfrm>
          <a:prstGeom prst="accentCallout1">
            <a:avLst>
              <a:gd name="adj1" fmla="val 22000"/>
              <a:gd name="adj2" fmla="val 85668"/>
              <a:gd name="adj3" fmla="val 156037"/>
              <a:gd name="adj4" fmla="val 172177"/>
            </a:avLst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Advanced Data Security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F03221F5-588A-4D10-AD83-2FE5B149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683554" y="1321676"/>
            <a:ext cx="1527200" cy="790479"/>
          </a:xfrm>
          <a:prstGeom prst="accentCallout1">
            <a:avLst>
              <a:gd name="adj1" fmla="val 23625"/>
              <a:gd name="adj2" fmla="val -4627"/>
              <a:gd name="adj3" fmla="val 112500"/>
              <a:gd name="adj4" fmla="val -38333"/>
            </a:avLst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Privileged Identity Management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Conditional Access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70EEF2D-D48B-435A-85DC-131A25C27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683554" y="2656902"/>
            <a:ext cx="1494308" cy="1100649"/>
          </a:xfrm>
          <a:prstGeom prst="accentCallout1">
            <a:avLst>
              <a:gd name="adj1" fmla="val 23625"/>
              <a:gd name="adj2" fmla="val -4627"/>
              <a:gd name="adj3" fmla="val 112500"/>
              <a:gd name="adj4" fmla="val -38333"/>
            </a:avLst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Network Security Groups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Application Security Groups</a:t>
            </a:r>
          </a:p>
          <a:p>
            <a:pPr>
              <a:buNone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Network Micro-Segmentation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00F1F61B-5936-454A-99A8-29BF0ED18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689861" y="4163795"/>
            <a:ext cx="945580" cy="418090"/>
          </a:xfrm>
          <a:prstGeom prst="accentCallout1">
            <a:avLst>
              <a:gd name="adj1" fmla="val 47315"/>
              <a:gd name="adj2" fmla="val -5714"/>
              <a:gd name="adj3" fmla="val 122021"/>
              <a:gd name="adj4" fmla="val -62285"/>
            </a:avLst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light"/>
              </a:rPr>
              <a:t>Container Security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Network Security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roup 8" descr="Virtual networks connect users to on-premises infrastructures.">
            <a:extLst>
              <a:ext uri="{FF2B5EF4-FFF2-40B4-BE49-F238E27FC236}">
                <a16:creationId xmlns:a16="http://schemas.microsoft.com/office/drawing/2014/main" id="{5B4A4CF0-030D-4BCE-B50B-84D273AB4055}"/>
              </a:ext>
            </a:extLst>
          </p:cNvPr>
          <p:cNvGrpSpPr/>
          <p:nvPr/>
        </p:nvGrpSpPr>
        <p:grpSpPr>
          <a:xfrm>
            <a:off x="749565" y="2137177"/>
            <a:ext cx="7644869" cy="869145"/>
            <a:chOff x="2202535" y="1562573"/>
            <a:chExt cx="7644869" cy="8691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5C1E18-9536-4A30-ACC9-27FE4D5B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535" y="1641999"/>
              <a:ext cx="571450" cy="737691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B50DC13-0A69-473A-A218-AC381B195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218" y="1562573"/>
              <a:ext cx="1795101" cy="802458"/>
            </a:xfrm>
            <a:custGeom>
              <a:avLst/>
              <a:gdLst>
                <a:gd name="T0" fmla="*/ 349 w 391"/>
                <a:gd name="T1" fmla="*/ 75 h 159"/>
                <a:gd name="T2" fmla="*/ 342 w 391"/>
                <a:gd name="T3" fmla="*/ 76 h 159"/>
                <a:gd name="T4" fmla="*/ 263 w 391"/>
                <a:gd name="T5" fmla="*/ 0 h 159"/>
                <a:gd name="T6" fmla="*/ 187 w 391"/>
                <a:gd name="T7" fmla="*/ 59 h 159"/>
                <a:gd name="T8" fmla="*/ 145 w 391"/>
                <a:gd name="T9" fmla="*/ 42 h 159"/>
                <a:gd name="T10" fmla="*/ 87 w 391"/>
                <a:gd name="T11" fmla="*/ 94 h 159"/>
                <a:gd name="T12" fmla="*/ 59 w 391"/>
                <a:gd name="T13" fmla="*/ 107 h 159"/>
                <a:gd name="T14" fmla="*/ 32 w 391"/>
                <a:gd name="T15" fmla="*/ 94 h 159"/>
                <a:gd name="T16" fmla="*/ 0 w 391"/>
                <a:gd name="T17" fmla="*/ 126 h 159"/>
                <a:gd name="T18" fmla="*/ 32 w 391"/>
                <a:gd name="T19" fmla="*/ 159 h 159"/>
                <a:gd name="T20" fmla="*/ 41 w 391"/>
                <a:gd name="T21" fmla="*/ 159 h 159"/>
                <a:gd name="T22" fmla="*/ 148 w 391"/>
                <a:gd name="T23" fmla="*/ 159 h 159"/>
                <a:gd name="T24" fmla="*/ 208 w 391"/>
                <a:gd name="T25" fmla="*/ 159 h 159"/>
                <a:gd name="T26" fmla="*/ 352 w 391"/>
                <a:gd name="T27" fmla="*/ 159 h 159"/>
                <a:gd name="T28" fmla="*/ 352 w 391"/>
                <a:gd name="T29" fmla="*/ 159 h 159"/>
                <a:gd name="T30" fmla="*/ 391 w 391"/>
                <a:gd name="T31" fmla="*/ 117 h 159"/>
                <a:gd name="T32" fmla="*/ 349 w 391"/>
                <a:gd name="T33" fmla="*/ 7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1" h="159">
                  <a:moveTo>
                    <a:pt x="349" y="75"/>
                  </a:moveTo>
                  <a:cubicBezTo>
                    <a:pt x="347" y="75"/>
                    <a:pt x="345" y="75"/>
                    <a:pt x="342" y="76"/>
                  </a:cubicBezTo>
                  <a:cubicBezTo>
                    <a:pt x="340" y="34"/>
                    <a:pt x="306" y="0"/>
                    <a:pt x="263" y="0"/>
                  </a:cubicBezTo>
                  <a:cubicBezTo>
                    <a:pt x="227" y="0"/>
                    <a:pt x="196" y="25"/>
                    <a:pt x="187" y="59"/>
                  </a:cubicBezTo>
                  <a:cubicBezTo>
                    <a:pt x="176" y="48"/>
                    <a:pt x="161" y="42"/>
                    <a:pt x="145" y="42"/>
                  </a:cubicBezTo>
                  <a:cubicBezTo>
                    <a:pt x="115" y="42"/>
                    <a:pt x="90" y="65"/>
                    <a:pt x="87" y="94"/>
                  </a:cubicBezTo>
                  <a:cubicBezTo>
                    <a:pt x="76" y="96"/>
                    <a:pt x="66" y="101"/>
                    <a:pt x="59" y="107"/>
                  </a:cubicBezTo>
                  <a:cubicBezTo>
                    <a:pt x="53" y="99"/>
                    <a:pt x="43" y="94"/>
                    <a:pt x="32" y="94"/>
                  </a:cubicBezTo>
                  <a:cubicBezTo>
                    <a:pt x="14" y="94"/>
                    <a:pt x="0" y="108"/>
                    <a:pt x="0" y="126"/>
                  </a:cubicBezTo>
                  <a:cubicBezTo>
                    <a:pt x="0" y="144"/>
                    <a:pt x="14" y="159"/>
                    <a:pt x="32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352" y="159"/>
                    <a:pt x="352" y="159"/>
                    <a:pt x="352" y="159"/>
                  </a:cubicBezTo>
                  <a:cubicBezTo>
                    <a:pt x="352" y="159"/>
                    <a:pt x="352" y="159"/>
                    <a:pt x="352" y="159"/>
                  </a:cubicBezTo>
                  <a:cubicBezTo>
                    <a:pt x="374" y="158"/>
                    <a:pt x="391" y="139"/>
                    <a:pt x="391" y="117"/>
                  </a:cubicBezTo>
                  <a:cubicBezTo>
                    <a:pt x="391" y="94"/>
                    <a:pt x="372" y="75"/>
                    <a:pt x="349" y="75"/>
                  </a:cubicBezTo>
                  <a:close/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b" anchorCtr="1" compatLnSpc="1">
              <a:prstTxWarp prst="textNoShape">
                <a:avLst/>
              </a:prstTxWarp>
            </a:bodyPr>
            <a:lstStyle/>
            <a:p>
              <a:r>
                <a:rPr lang="en-US" sz="1600" dirty="0">
                  <a:latin typeface="Segoe UI" panose="020B0502040204020203" pitchFamily="34" charset="0"/>
                  <a:ea typeface="Verdana" panose="020B0604030504040204" pitchFamily="34" charset="0"/>
                  <a:cs typeface="Segoe UI" panose="020B0502040204020203" pitchFamily="34" charset="0"/>
                </a:rPr>
                <a:t>Virtual Networks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E65E79A-BF01-4615-9940-4AD33FCC45B7}"/>
                </a:ext>
              </a:extLst>
            </p:cNvPr>
            <p:cNvGrpSpPr/>
            <p:nvPr/>
          </p:nvGrpSpPr>
          <p:grpSpPr>
            <a:xfrm>
              <a:off x="8699840" y="1626708"/>
              <a:ext cx="1147564" cy="805010"/>
              <a:chOff x="7731570" y="1778268"/>
              <a:chExt cx="1147564" cy="562555"/>
            </a:xfrm>
          </p:grpSpPr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218846BE-A5DB-4A84-B263-46823CA827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7731570" y="1786825"/>
                <a:ext cx="522523" cy="553998"/>
                <a:chOff x="6235" y="712"/>
                <a:chExt cx="848" cy="1489"/>
              </a:xfrm>
            </p:grpSpPr>
            <p:sp>
              <p:nvSpPr>
                <p:cNvPr id="61" name="AutoShape 3">
                  <a:extLst>
                    <a:ext uri="{FF2B5EF4-FFF2-40B4-BE49-F238E27FC236}">
                      <a16:creationId xmlns:a16="http://schemas.microsoft.com/office/drawing/2014/main" id="{021A1C4E-9CCF-4AB8-A09B-30EA04398F27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239" y="716"/>
                  <a:ext cx="844" cy="1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0284AEC4-9CDF-429A-8828-FA737B25F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5" y="1724"/>
                  <a:ext cx="595" cy="473"/>
                </a:xfrm>
                <a:prstGeom prst="rect">
                  <a:avLst/>
                </a:pr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3" name="Freeform 6">
                  <a:extLst>
                    <a:ext uri="{FF2B5EF4-FFF2-40B4-BE49-F238E27FC236}">
                      <a16:creationId xmlns:a16="http://schemas.microsoft.com/office/drawing/2014/main" id="{9CB41699-425C-45CE-9130-889F87EC2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8" y="866"/>
                  <a:ext cx="505" cy="1331"/>
                </a:xfrm>
                <a:custGeom>
                  <a:avLst/>
                  <a:gdLst>
                    <a:gd name="T0" fmla="*/ 0 w 505"/>
                    <a:gd name="T1" fmla="*/ 0 h 1331"/>
                    <a:gd name="T2" fmla="*/ 505 w 505"/>
                    <a:gd name="T3" fmla="*/ 0 h 1331"/>
                    <a:gd name="T4" fmla="*/ 505 w 505"/>
                    <a:gd name="T5" fmla="*/ 1331 h 1331"/>
                    <a:gd name="T6" fmla="*/ 0 w 505"/>
                    <a:gd name="T7" fmla="*/ 1331 h 1331"/>
                    <a:gd name="T8" fmla="*/ 0 w 505"/>
                    <a:gd name="T9" fmla="*/ 869 h 1331"/>
                    <a:gd name="T10" fmla="*/ 0 w 505"/>
                    <a:gd name="T11" fmla="*/ 0 h 1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5" h="1331">
                      <a:moveTo>
                        <a:pt x="0" y="0"/>
                      </a:moveTo>
                      <a:lnTo>
                        <a:pt x="505" y="0"/>
                      </a:lnTo>
                      <a:lnTo>
                        <a:pt x="505" y="1331"/>
                      </a:lnTo>
                      <a:lnTo>
                        <a:pt x="0" y="1331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4" name="Freeform 7">
                  <a:extLst>
                    <a:ext uri="{FF2B5EF4-FFF2-40B4-BE49-F238E27FC236}">
                      <a16:creationId xmlns:a16="http://schemas.microsoft.com/office/drawing/2014/main" id="{ADA20F99-BCA2-4D4B-8233-08469AAE8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5" y="1735"/>
                  <a:ext cx="343" cy="462"/>
                </a:xfrm>
                <a:custGeom>
                  <a:avLst/>
                  <a:gdLst>
                    <a:gd name="T0" fmla="*/ 0 w 343"/>
                    <a:gd name="T1" fmla="*/ 462 h 462"/>
                    <a:gd name="T2" fmla="*/ 343 w 343"/>
                    <a:gd name="T3" fmla="*/ 462 h 462"/>
                    <a:gd name="T4" fmla="*/ 343 w 343"/>
                    <a:gd name="T5" fmla="*/ 0 h 462"/>
                    <a:gd name="T6" fmla="*/ 0 w 343"/>
                    <a:gd name="T7" fmla="*/ 462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462">
                      <a:moveTo>
                        <a:pt x="0" y="462"/>
                      </a:moveTo>
                      <a:lnTo>
                        <a:pt x="343" y="462"/>
                      </a:lnTo>
                      <a:lnTo>
                        <a:pt x="343" y="0"/>
                      </a:lnTo>
                      <a:lnTo>
                        <a:pt x="0" y="462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07DC6D0D-89A8-4A38-BCE6-E1F6CFB0F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963"/>
                  <a:ext cx="50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6" name="Rectangle 9">
                  <a:extLst>
                    <a:ext uri="{FF2B5EF4-FFF2-40B4-BE49-F238E27FC236}">
                      <a16:creationId xmlns:a16="http://schemas.microsoft.com/office/drawing/2014/main" id="{8695F958-05BF-438B-812B-8235496F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96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7" name="Rectangle 10">
                  <a:extLst>
                    <a:ext uri="{FF2B5EF4-FFF2-40B4-BE49-F238E27FC236}">
                      <a16:creationId xmlns:a16="http://schemas.microsoft.com/office/drawing/2014/main" id="{3D1AE7FC-8779-4026-9829-A16286C86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96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8" name="Rectangle 11">
                  <a:extLst>
                    <a:ext uri="{FF2B5EF4-FFF2-40B4-BE49-F238E27FC236}">
                      <a16:creationId xmlns:a16="http://schemas.microsoft.com/office/drawing/2014/main" id="{89829CB7-9951-4EE7-9064-636BB4E59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96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9" name="Rectangle 12">
                  <a:extLst>
                    <a:ext uri="{FF2B5EF4-FFF2-40B4-BE49-F238E27FC236}">
                      <a16:creationId xmlns:a16="http://schemas.microsoft.com/office/drawing/2014/main" id="{832F9221-C0BA-4FCC-BBA6-4850B1CAC6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103"/>
                  <a:ext cx="50" cy="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0" name="Rectangle 13">
                  <a:extLst>
                    <a:ext uri="{FF2B5EF4-FFF2-40B4-BE49-F238E27FC236}">
                      <a16:creationId xmlns:a16="http://schemas.microsoft.com/office/drawing/2014/main" id="{B91C40A6-ACD4-4E95-A062-4E5BB4275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103"/>
                  <a:ext cx="51" cy="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1" name="Rectangle 14">
                  <a:extLst>
                    <a:ext uri="{FF2B5EF4-FFF2-40B4-BE49-F238E27FC236}">
                      <a16:creationId xmlns:a16="http://schemas.microsoft.com/office/drawing/2014/main" id="{F56F60F1-CB4B-4CB5-825E-92DD78110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103"/>
                  <a:ext cx="51" cy="97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2" name="Rectangle 15">
                  <a:extLst>
                    <a:ext uri="{FF2B5EF4-FFF2-40B4-BE49-F238E27FC236}">
                      <a16:creationId xmlns:a16="http://schemas.microsoft.com/office/drawing/2014/main" id="{86E83E12-3F5A-41AD-9ED7-17A5936B5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103"/>
                  <a:ext cx="51" cy="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3" name="Rectangle 16">
                  <a:extLst>
                    <a:ext uri="{FF2B5EF4-FFF2-40B4-BE49-F238E27FC236}">
                      <a16:creationId xmlns:a16="http://schemas.microsoft.com/office/drawing/2014/main" id="{E47DD321-E79E-4C0E-BA75-597555FF0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247"/>
                  <a:ext cx="50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4" name="Rectangle 17">
                  <a:extLst>
                    <a:ext uri="{FF2B5EF4-FFF2-40B4-BE49-F238E27FC236}">
                      <a16:creationId xmlns:a16="http://schemas.microsoft.com/office/drawing/2014/main" id="{E440C4BF-B666-4808-970B-99D95F2CC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24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5" name="Rectangle 18">
                  <a:extLst>
                    <a:ext uri="{FF2B5EF4-FFF2-40B4-BE49-F238E27FC236}">
                      <a16:creationId xmlns:a16="http://schemas.microsoft.com/office/drawing/2014/main" id="{92DAEE90-1DE6-471F-82E3-D462C9EB0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24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6" name="Rectangle 19">
                  <a:extLst>
                    <a:ext uri="{FF2B5EF4-FFF2-40B4-BE49-F238E27FC236}">
                      <a16:creationId xmlns:a16="http://schemas.microsoft.com/office/drawing/2014/main" id="{A7902853-FC18-46D3-92CE-31AB7D3B4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24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7" name="Rectangle 20">
                  <a:extLst>
                    <a:ext uri="{FF2B5EF4-FFF2-40B4-BE49-F238E27FC236}">
                      <a16:creationId xmlns:a16="http://schemas.microsoft.com/office/drawing/2014/main" id="{94A18CC3-741E-483B-A050-3513B53BE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387"/>
                  <a:ext cx="50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8" name="Rectangle 21">
                  <a:extLst>
                    <a:ext uri="{FF2B5EF4-FFF2-40B4-BE49-F238E27FC236}">
                      <a16:creationId xmlns:a16="http://schemas.microsoft.com/office/drawing/2014/main" id="{7607E860-077F-4E6D-BA9D-78DAA7481A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387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79" name="Rectangle 22">
                  <a:extLst>
                    <a:ext uri="{FF2B5EF4-FFF2-40B4-BE49-F238E27FC236}">
                      <a16:creationId xmlns:a16="http://schemas.microsoft.com/office/drawing/2014/main" id="{862879CC-668C-495A-9551-11143F56A1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387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0" name="Rectangle 23">
                  <a:extLst>
                    <a:ext uri="{FF2B5EF4-FFF2-40B4-BE49-F238E27FC236}">
                      <a16:creationId xmlns:a16="http://schemas.microsoft.com/office/drawing/2014/main" id="{BF325A63-D2A3-4B46-B3F3-24F0CF429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38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1" name="Rectangle 24">
                  <a:extLst>
                    <a:ext uri="{FF2B5EF4-FFF2-40B4-BE49-F238E27FC236}">
                      <a16:creationId xmlns:a16="http://schemas.microsoft.com/office/drawing/2014/main" id="{8D5A96EF-9730-4C3C-9B5D-4E389D6F3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530"/>
                  <a:ext cx="50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2" name="Rectangle 25">
                  <a:extLst>
                    <a:ext uri="{FF2B5EF4-FFF2-40B4-BE49-F238E27FC236}">
                      <a16:creationId xmlns:a16="http://schemas.microsoft.com/office/drawing/2014/main" id="{41AD18D8-A714-44C7-8FDF-E229B1F5DC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530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3" name="Rectangle 26">
                  <a:extLst>
                    <a:ext uri="{FF2B5EF4-FFF2-40B4-BE49-F238E27FC236}">
                      <a16:creationId xmlns:a16="http://schemas.microsoft.com/office/drawing/2014/main" id="{0EF9A0B3-5BE4-472F-9FED-6DA64B268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530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4" name="Rectangle 27">
                  <a:extLst>
                    <a:ext uri="{FF2B5EF4-FFF2-40B4-BE49-F238E27FC236}">
                      <a16:creationId xmlns:a16="http://schemas.microsoft.com/office/drawing/2014/main" id="{240EC033-CFFE-4AFA-8EF8-E9CA49006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530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5" name="Rectangle 28">
                  <a:extLst>
                    <a:ext uri="{FF2B5EF4-FFF2-40B4-BE49-F238E27FC236}">
                      <a16:creationId xmlns:a16="http://schemas.microsoft.com/office/drawing/2014/main" id="{18BE5BCB-7660-4702-A1EC-DB368DFE3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670"/>
                  <a:ext cx="50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6" name="Rectangle 29">
                  <a:extLst>
                    <a:ext uri="{FF2B5EF4-FFF2-40B4-BE49-F238E27FC236}">
                      <a16:creationId xmlns:a16="http://schemas.microsoft.com/office/drawing/2014/main" id="{A87A2C5A-6C5A-4487-A82E-E42D24A2E9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670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7" name="Rectangle 30">
                  <a:extLst>
                    <a:ext uri="{FF2B5EF4-FFF2-40B4-BE49-F238E27FC236}">
                      <a16:creationId xmlns:a16="http://schemas.microsoft.com/office/drawing/2014/main" id="{FF8BE9E1-0AFA-4C15-BACC-6540F4DCD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670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8" name="Rectangle 31">
                  <a:extLst>
                    <a:ext uri="{FF2B5EF4-FFF2-40B4-BE49-F238E27FC236}">
                      <a16:creationId xmlns:a16="http://schemas.microsoft.com/office/drawing/2014/main" id="{725C6DC9-ED99-4D74-A9DE-C57F70D3E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670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89" name="Rectangle 32">
                  <a:extLst>
                    <a:ext uri="{FF2B5EF4-FFF2-40B4-BE49-F238E27FC236}">
                      <a16:creationId xmlns:a16="http://schemas.microsoft.com/office/drawing/2014/main" id="{B2A2EC3D-11CD-4DF1-B487-C896C5442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814"/>
                  <a:ext cx="50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0" name="Rectangle 33">
                  <a:extLst>
                    <a:ext uri="{FF2B5EF4-FFF2-40B4-BE49-F238E27FC236}">
                      <a16:creationId xmlns:a16="http://schemas.microsoft.com/office/drawing/2014/main" id="{9504473F-4970-4092-BD9D-592364A94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814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1" name="Rectangle 34">
                  <a:extLst>
                    <a:ext uri="{FF2B5EF4-FFF2-40B4-BE49-F238E27FC236}">
                      <a16:creationId xmlns:a16="http://schemas.microsoft.com/office/drawing/2014/main" id="{5B63BCDB-4884-4AC3-B54C-EFCB7EE20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814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2" name="Rectangle 35">
                  <a:extLst>
                    <a:ext uri="{FF2B5EF4-FFF2-40B4-BE49-F238E27FC236}">
                      <a16:creationId xmlns:a16="http://schemas.microsoft.com/office/drawing/2014/main" id="{D88446DA-EA07-45DB-A9B5-6FDB2E5E39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814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3" name="Rectangle 36">
                  <a:extLst>
                    <a:ext uri="{FF2B5EF4-FFF2-40B4-BE49-F238E27FC236}">
                      <a16:creationId xmlns:a16="http://schemas.microsoft.com/office/drawing/2014/main" id="{EC511E73-EBD0-4810-A5EE-8B66013BC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1" y="1814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4" name="Rectangle 37">
                  <a:extLst>
                    <a:ext uri="{FF2B5EF4-FFF2-40B4-BE49-F238E27FC236}">
                      <a16:creationId xmlns:a16="http://schemas.microsoft.com/office/drawing/2014/main" id="{6B03A6E6-A9CC-4E98-A6F8-0F1CE9D910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0" y="1814"/>
                  <a:ext cx="50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5" name="Rectangle 38">
                  <a:extLst>
                    <a:ext uri="{FF2B5EF4-FFF2-40B4-BE49-F238E27FC236}">
                      <a16:creationId xmlns:a16="http://schemas.microsoft.com/office/drawing/2014/main" id="{9760DADA-30E3-46CD-AFA8-3F235E8C79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91" y="1814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6" name="Rectangle 39">
                  <a:extLst>
                    <a:ext uri="{FF2B5EF4-FFF2-40B4-BE49-F238E27FC236}">
                      <a16:creationId xmlns:a16="http://schemas.microsoft.com/office/drawing/2014/main" id="{12A104C9-22C0-4DF8-B666-5F4B9E9BD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1" y="195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7" name="Rectangle 40">
                  <a:extLst>
                    <a:ext uri="{FF2B5EF4-FFF2-40B4-BE49-F238E27FC236}">
                      <a16:creationId xmlns:a16="http://schemas.microsoft.com/office/drawing/2014/main" id="{66D3B6FB-1295-4E78-AFFB-A019C16DD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0" y="1953"/>
                  <a:ext cx="50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8" name="Rectangle 41">
                  <a:extLst>
                    <a:ext uri="{FF2B5EF4-FFF2-40B4-BE49-F238E27FC236}">
                      <a16:creationId xmlns:a16="http://schemas.microsoft.com/office/drawing/2014/main" id="{F0CBCB52-63AC-436B-80D8-83BF94295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91" y="195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99" name="Rectangle 42">
                  <a:extLst>
                    <a:ext uri="{FF2B5EF4-FFF2-40B4-BE49-F238E27FC236}">
                      <a16:creationId xmlns:a16="http://schemas.microsoft.com/office/drawing/2014/main" id="{0E98DFE4-D3F3-49D4-98C5-C8BCCDB35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953"/>
                  <a:ext cx="50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100" name="Rectangle 43">
                  <a:extLst>
                    <a:ext uri="{FF2B5EF4-FFF2-40B4-BE49-F238E27FC236}">
                      <a16:creationId xmlns:a16="http://schemas.microsoft.com/office/drawing/2014/main" id="{9020DD16-A862-42E6-BADC-5BE1F74D8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95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101" name="Rectangle 44">
                  <a:extLst>
                    <a:ext uri="{FF2B5EF4-FFF2-40B4-BE49-F238E27FC236}">
                      <a16:creationId xmlns:a16="http://schemas.microsoft.com/office/drawing/2014/main" id="{C9889B68-21CA-4759-A461-BDDF59F21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95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102" name="Rectangle 45">
                  <a:extLst>
                    <a:ext uri="{FF2B5EF4-FFF2-40B4-BE49-F238E27FC236}">
                      <a16:creationId xmlns:a16="http://schemas.microsoft.com/office/drawing/2014/main" id="{BA3D2B15-7F12-4E3A-AF4F-3E53A9AEE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95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103" name="Rectangle 46">
                  <a:extLst>
                    <a:ext uri="{FF2B5EF4-FFF2-40B4-BE49-F238E27FC236}">
                      <a16:creationId xmlns:a16="http://schemas.microsoft.com/office/drawing/2014/main" id="{2FEB4C99-D0CC-462D-ABDB-3FF77CAFA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773"/>
                  <a:ext cx="159" cy="93"/>
                </a:xfrm>
                <a:prstGeom prst="rect">
                  <a:avLst/>
                </a:pr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104" name="Rectangle 47">
                  <a:extLst>
                    <a:ext uri="{FF2B5EF4-FFF2-40B4-BE49-F238E27FC236}">
                      <a16:creationId xmlns:a16="http://schemas.microsoft.com/office/drawing/2014/main" id="{3E0CE582-C57B-41F1-BA62-13446DF5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93" y="712"/>
                  <a:ext cx="29" cy="15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</p:grpSp>
          <p:grpSp>
            <p:nvGrpSpPr>
              <p:cNvPr id="16" name="Group 4">
                <a:extLst>
                  <a:ext uri="{FF2B5EF4-FFF2-40B4-BE49-F238E27FC236}">
                    <a16:creationId xmlns:a16="http://schemas.microsoft.com/office/drawing/2014/main" id="{29B3B40A-A45E-4176-AC4C-8B57326C898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6611" y="1778268"/>
                <a:ext cx="522523" cy="553998"/>
                <a:chOff x="6235" y="712"/>
                <a:chExt cx="848" cy="1489"/>
              </a:xfrm>
            </p:grpSpPr>
            <p:sp>
              <p:nvSpPr>
                <p:cNvPr id="17" name="AutoShape 3">
                  <a:extLst>
                    <a:ext uri="{FF2B5EF4-FFF2-40B4-BE49-F238E27FC236}">
                      <a16:creationId xmlns:a16="http://schemas.microsoft.com/office/drawing/2014/main" id="{0045FA17-4CE4-4DC7-BCB6-EA2C88F89EB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239" y="716"/>
                  <a:ext cx="844" cy="1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18" name="Rectangle 5">
                  <a:extLst>
                    <a:ext uri="{FF2B5EF4-FFF2-40B4-BE49-F238E27FC236}">
                      <a16:creationId xmlns:a16="http://schemas.microsoft.com/office/drawing/2014/main" id="{EB979200-ECD2-4228-8638-243852E5A5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5" y="1724"/>
                  <a:ext cx="595" cy="473"/>
                </a:xfrm>
                <a:prstGeom prst="rect">
                  <a:avLst/>
                </a:pr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19" name="Freeform 6">
                  <a:extLst>
                    <a:ext uri="{FF2B5EF4-FFF2-40B4-BE49-F238E27FC236}">
                      <a16:creationId xmlns:a16="http://schemas.microsoft.com/office/drawing/2014/main" id="{4C845A51-000E-469D-BC2D-7A8EBA0D6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8" y="866"/>
                  <a:ext cx="505" cy="1331"/>
                </a:xfrm>
                <a:custGeom>
                  <a:avLst/>
                  <a:gdLst>
                    <a:gd name="T0" fmla="*/ 0 w 505"/>
                    <a:gd name="T1" fmla="*/ 0 h 1331"/>
                    <a:gd name="T2" fmla="*/ 505 w 505"/>
                    <a:gd name="T3" fmla="*/ 0 h 1331"/>
                    <a:gd name="T4" fmla="*/ 505 w 505"/>
                    <a:gd name="T5" fmla="*/ 1331 h 1331"/>
                    <a:gd name="T6" fmla="*/ 0 w 505"/>
                    <a:gd name="T7" fmla="*/ 1331 h 1331"/>
                    <a:gd name="T8" fmla="*/ 0 w 505"/>
                    <a:gd name="T9" fmla="*/ 869 h 1331"/>
                    <a:gd name="T10" fmla="*/ 0 w 505"/>
                    <a:gd name="T11" fmla="*/ 0 h 1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5" h="1331">
                      <a:moveTo>
                        <a:pt x="0" y="0"/>
                      </a:moveTo>
                      <a:lnTo>
                        <a:pt x="505" y="0"/>
                      </a:lnTo>
                      <a:lnTo>
                        <a:pt x="505" y="1331"/>
                      </a:lnTo>
                      <a:lnTo>
                        <a:pt x="0" y="1331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39D01F41-4A7F-46AE-8A00-E1443BED8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5" y="1735"/>
                  <a:ext cx="343" cy="462"/>
                </a:xfrm>
                <a:custGeom>
                  <a:avLst/>
                  <a:gdLst>
                    <a:gd name="T0" fmla="*/ 0 w 343"/>
                    <a:gd name="T1" fmla="*/ 462 h 462"/>
                    <a:gd name="T2" fmla="*/ 343 w 343"/>
                    <a:gd name="T3" fmla="*/ 462 h 462"/>
                    <a:gd name="T4" fmla="*/ 343 w 343"/>
                    <a:gd name="T5" fmla="*/ 0 h 462"/>
                    <a:gd name="T6" fmla="*/ 0 w 343"/>
                    <a:gd name="T7" fmla="*/ 462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462">
                      <a:moveTo>
                        <a:pt x="0" y="462"/>
                      </a:moveTo>
                      <a:lnTo>
                        <a:pt x="343" y="462"/>
                      </a:lnTo>
                      <a:lnTo>
                        <a:pt x="343" y="0"/>
                      </a:lnTo>
                      <a:lnTo>
                        <a:pt x="0" y="462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:a16="http://schemas.microsoft.com/office/drawing/2014/main" id="{7795A9D2-BAE2-435C-A24C-C1626FE67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963"/>
                  <a:ext cx="50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2" name="Rectangle 9">
                  <a:extLst>
                    <a:ext uri="{FF2B5EF4-FFF2-40B4-BE49-F238E27FC236}">
                      <a16:creationId xmlns:a16="http://schemas.microsoft.com/office/drawing/2014/main" id="{5048295B-1941-4559-9EB2-8614AF12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96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3" name="Rectangle 10">
                  <a:extLst>
                    <a:ext uri="{FF2B5EF4-FFF2-40B4-BE49-F238E27FC236}">
                      <a16:creationId xmlns:a16="http://schemas.microsoft.com/office/drawing/2014/main" id="{8C641248-F6A4-458F-9C95-D83C0A3A1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96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4" name="Rectangle 11">
                  <a:extLst>
                    <a:ext uri="{FF2B5EF4-FFF2-40B4-BE49-F238E27FC236}">
                      <a16:creationId xmlns:a16="http://schemas.microsoft.com/office/drawing/2014/main" id="{CBB56D4B-FAFD-4454-9826-6F763B6BC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96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5" name="Rectangle 12">
                  <a:extLst>
                    <a:ext uri="{FF2B5EF4-FFF2-40B4-BE49-F238E27FC236}">
                      <a16:creationId xmlns:a16="http://schemas.microsoft.com/office/drawing/2014/main" id="{1C1BCD05-8D58-49DD-A76A-5AF9BD52B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103"/>
                  <a:ext cx="50" cy="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6" name="Rectangle 13">
                  <a:extLst>
                    <a:ext uri="{FF2B5EF4-FFF2-40B4-BE49-F238E27FC236}">
                      <a16:creationId xmlns:a16="http://schemas.microsoft.com/office/drawing/2014/main" id="{CE51F8F6-3133-414B-926C-43D3498A5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103"/>
                  <a:ext cx="51" cy="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7" name="Rectangle 14">
                  <a:extLst>
                    <a:ext uri="{FF2B5EF4-FFF2-40B4-BE49-F238E27FC236}">
                      <a16:creationId xmlns:a16="http://schemas.microsoft.com/office/drawing/2014/main" id="{04A62CD1-4FF7-4150-9DBE-B92F8AC9E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103"/>
                  <a:ext cx="51" cy="97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8" name="Rectangle 15">
                  <a:extLst>
                    <a:ext uri="{FF2B5EF4-FFF2-40B4-BE49-F238E27FC236}">
                      <a16:creationId xmlns:a16="http://schemas.microsoft.com/office/drawing/2014/main" id="{66ABAB18-9A0E-4849-A31E-50E547970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103"/>
                  <a:ext cx="51" cy="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29" name="Rectangle 16">
                  <a:extLst>
                    <a:ext uri="{FF2B5EF4-FFF2-40B4-BE49-F238E27FC236}">
                      <a16:creationId xmlns:a16="http://schemas.microsoft.com/office/drawing/2014/main" id="{CA9A9D72-0DDF-4A90-A1D6-C91AAB75F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247"/>
                  <a:ext cx="50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0" name="Rectangle 17">
                  <a:extLst>
                    <a:ext uri="{FF2B5EF4-FFF2-40B4-BE49-F238E27FC236}">
                      <a16:creationId xmlns:a16="http://schemas.microsoft.com/office/drawing/2014/main" id="{A93BF8E5-A04E-47ED-95AE-2BBEFE57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24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1" name="Rectangle 18">
                  <a:extLst>
                    <a:ext uri="{FF2B5EF4-FFF2-40B4-BE49-F238E27FC236}">
                      <a16:creationId xmlns:a16="http://schemas.microsoft.com/office/drawing/2014/main" id="{F22E3770-07D0-43A0-B29F-B7346E430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24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02B577E8-0E60-4D4B-B55A-ADB97CD16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24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3" name="Rectangle 20">
                  <a:extLst>
                    <a:ext uri="{FF2B5EF4-FFF2-40B4-BE49-F238E27FC236}">
                      <a16:creationId xmlns:a16="http://schemas.microsoft.com/office/drawing/2014/main" id="{5C01DE9B-1DFA-41C7-8B66-35368C007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387"/>
                  <a:ext cx="50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4" name="Rectangle 21">
                  <a:extLst>
                    <a:ext uri="{FF2B5EF4-FFF2-40B4-BE49-F238E27FC236}">
                      <a16:creationId xmlns:a16="http://schemas.microsoft.com/office/drawing/2014/main" id="{57C2C64A-E4E6-40FC-9CCA-15150BB71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387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5" name="Rectangle 22">
                  <a:extLst>
                    <a:ext uri="{FF2B5EF4-FFF2-40B4-BE49-F238E27FC236}">
                      <a16:creationId xmlns:a16="http://schemas.microsoft.com/office/drawing/2014/main" id="{73A8CA27-39A6-4CCB-8280-35AA73684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387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6" name="Rectangle 23">
                  <a:extLst>
                    <a:ext uri="{FF2B5EF4-FFF2-40B4-BE49-F238E27FC236}">
                      <a16:creationId xmlns:a16="http://schemas.microsoft.com/office/drawing/2014/main" id="{D8FCE100-AF08-452B-90F2-822D3D89B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387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7" name="Rectangle 24">
                  <a:extLst>
                    <a:ext uri="{FF2B5EF4-FFF2-40B4-BE49-F238E27FC236}">
                      <a16:creationId xmlns:a16="http://schemas.microsoft.com/office/drawing/2014/main" id="{320C2BF8-6F52-4E32-A37E-183A54367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530"/>
                  <a:ext cx="50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8" name="Rectangle 25">
                  <a:extLst>
                    <a:ext uri="{FF2B5EF4-FFF2-40B4-BE49-F238E27FC236}">
                      <a16:creationId xmlns:a16="http://schemas.microsoft.com/office/drawing/2014/main" id="{10894C6A-4D4F-4515-BFB9-07A8A75D3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530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88AA6066-2325-4D9F-B886-3121E514E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530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0" name="Rectangle 27">
                  <a:extLst>
                    <a:ext uri="{FF2B5EF4-FFF2-40B4-BE49-F238E27FC236}">
                      <a16:creationId xmlns:a16="http://schemas.microsoft.com/office/drawing/2014/main" id="{1328BB4D-33AB-45F5-91AA-E4EAFE18C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530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1" name="Rectangle 28">
                  <a:extLst>
                    <a:ext uri="{FF2B5EF4-FFF2-40B4-BE49-F238E27FC236}">
                      <a16:creationId xmlns:a16="http://schemas.microsoft.com/office/drawing/2014/main" id="{3C64A572-EDDB-43AB-BDC3-D496DF0D3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670"/>
                  <a:ext cx="50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C4806F62-A6BE-4503-A551-3CAC86700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670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3" name="Rectangle 30">
                  <a:extLst>
                    <a:ext uri="{FF2B5EF4-FFF2-40B4-BE49-F238E27FC236}">
                      <a16:creationId xmlns:a16="http://schemas.microsoft.com/office/drawing/2014/main" id="{44CE83BE-D1C1-4DFC-9CC5-A697F2DFC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670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4" name="Rectangle 31">
                  <a:extLst>
                    <a:ext uri="{FF2B5EF4-FFF2-40B4-BE49-F238E27FC236}">
                      <a16:creationId xmlns:a16="http://schemas.microsoft.com/office/drawing/2014/main" id="{7F43873F-54BA-4324-9351-168AAD5C4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670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5" name="Rectangle 32">
                  <a:extLst>
                    <a:ext uri="{FF2B5EF4-FFF2-40B4-BE49-F238E27FC236}">
                      <a16:creationId xmlns:a16="http://schemas.microsoft.com/office/drawing/2014/main" id="{611B9F99-2C5C-4F17-959A-A4347CA62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814"/>
                  <a:ext cx="50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6" name="Rectangle 33">
                  <a:extLst>
                    <a:ext uri="{FF2B5EF4-FFF2-40B4-BE49-F238E27FC236}">
                      <a16:creationId xmlns:a16="http://schemas.microsoft.com/office/drawing/2014/main" id="{228CD405-FA01-4E4F-9E05-5B8305BEB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814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7" name="Rectangle 34">
                  <a:extLst>
                    <a:ext uri="{FF2B5EF4-FFF2-40B4-BE49-F238E27FC236}">
                      <a16:creationId xmlns:a16="http://schemas.microsoft.com/office/drawing/2014/main" id="{255F6921-7CB2-41B1-B44E-EE58C68A0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814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8" name="Rectangle 35">
                  <a:extLst>
                    <a:ext uri="{FF2B5EF4-FFF2-40B4-BE49-F238E27FC236}">
                      <a16:creationId xmlns:a16="http://schemas.microsoft.com/office/drawing/2014/main" id="{3DE005C6-A248-409F-8658-242DBAEE9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814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49" name="Rectangle 36">
                  <a:extLst>
                    <a:ext uri="{FF2B5EF4-FFF2-40B4-BE49-F238E27FC236}">
                      <a16:creationId xmlns:a16="http://schemas.microsoft.com/office/drawing/2014/main" id="{E4E35464-67D1-4F2B-98AF-575C247C6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1" y="1814"/>
                  <a:ext cx="51" cy="93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0" name="Rectangle 37">
                  <a:extLst>
                    <a:ext uri="{FF2B5EF4-FFF2-40B4-BE49-F238E27FC236}">
                      <a16:creationId xmlns:a16="http://schemas.microsoft.com/office/drawing/2014/main" id="{5EECBCCC-8BEF-4D22-85D9-BD088C36A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0" y="1814"/>
                  <a:ext cx="50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1" name="Rectangle 38">
                  <a:extLst>
                    <a:ext uri="{FF2B5EF4-FFF2-40B4-BE49-F238E27FC236}">
                      <a16:creationId xmlns:a16="http://schemas.microsoft.com/office/drawing/2014/main" id="{E234816E-7F5F-4DCD-9B99-ED5BE896A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91" y="1814"/>
                  <a:ext cx="51" cy="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2" name="Rectangle 39">
                  <a:extLst>
                    <a:ext uri="{FF2B5EF4-FFF2-40B4-BE49-F238E27FC236}">
                      <a16:creationId xmlns:a16="http://schemas.microsoft.com/office/drawing/2014/main" id="{F9B7F7A9-BB14-45AF-9ABB-09580D4E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1" y="195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A7FA9AF8-0F19-4DCC-8EBD-6E307CECB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0" y="1953"/>
                  <a:ext cx="50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7802624B-6C73-415E-9145-00FB78136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91" y="195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5" name="Rectangle 42">
                  <a:extLst>
                    <a:ext uri="{FF2B5EF4-FFF2-40B4-BE49-F238E27FC236}">
                      <a16:creationId xmlns:a16="http://schemas.microsoft.com/office/drawing/2014/main" id="{EB1605E4-AF61-4AAF-8110-A4141A5F7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3" y="1953"/>
                  <a:ext cx="50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6" name="Rectangle 43">
                  <a:extLst>
                    <a:ext uri="{FF2B5EF4-FFF2-40B4-BE49-F238E27FC236}">
                      <a16:creationId xmlns:a16="http://schemas.microsoft.com/office/drawing/2014/main" id="{B946B167-B002-403E-A225-8FC4DD479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1" y="195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7" name="Rectangle 44">
                  <a:extLst>
                    <a:ext uri="{FF2B5EF4-FFF2-40B4-BE49-F238E27FC236}">
                      <a16:creationId xmlns:a16="http://schemas.microsoft.com/office/drawing/2014/main" id="{98E0CC3B-701C-4EC1-99B4-FDD213A07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1953"/>
                  <a:ext cx="51" cy="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8" name="Rectangle 45">
                  <a:extLst>
                    <a:ext uri="{FF2B5EF4-FFF2-40B4-BE49-F238E27FC236}">
                      <a16:creationId xmlns:a16="http://schemas.microsoft.com/office/drawing/2014/main" id="{6DF69DC6-F352-426D-A848-B48933191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7" y="1953"/>
                  <a:ext cx="51" cy="9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59" name="Rectangle 46">
                  <a:extLst>
                    <a:ext uri="{FF2B5EF4-FFF2-40B4-BE49-F238E27FC236}">
                      <a16:creationId xmlns:a16="http://schemas.microsoft.com/office/drawing/2014/main" id="{387B9F10-362F-4905-B0C0-030F21C36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9" y="773"/>
                  <a:ext cx="159" cy="93"/>
                </a:xfrm>
                <a:prstGeom prst="rect">
                  <a:avLst/>
                </a:pr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  <p:sp>
              <p:nvSpPr>
                <p:cNvPr id="60" name="Rectangle 47">
                  <a:extLst>
                    <a:ext uri="{FF2B5EF4-FFF2-40B4-BE49-F238E27FC236}">
                      <a16:creationId xmlns:a16="http://schemas.microsoft.com/office/drawing/2014/main" id="{4802BE6D-0F83-48A0-9C80-26FEFEF07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93" y="712"/>
                  <a:ext cx="29" cy="154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/>
                </a:p>
              </p:txBody>
            </p:sp>
          </p:grpSp>
        </p:grp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E6BE63AE-80DB-42F4-861E-DBAE114A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6761736" y="1946018"/>
              <a:ext cx="1801374" cy="244057"/>
            </a:xfrm>
            <a:prstGeom prst="left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7EEC3877-93CF-442A-A293-1A64FBC5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2931728" y="1984358"/>
              <a:ext cx="1801374" cy="244057"/>
            </a:xfrm>
            <a:prstGeom prst="left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5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Distributed Denial of Service (DDoS)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SG" dirty="0"/>
          </a:p>
        </p:txBody>
      </p:sp>
      <p:grpSp>
        <p:nvGrpSpPr>
          <p:cNvPr id="6" name="Group 5" descr="Bots are attacking a target. ">
            <a:extLst>
              <a:ext uri="{FF2B5EF4-FFF2-40B4-BE49-F238E27FC236}">
                <a16:creationId xmlns:a16="http://schemas.microsoft.com/office/drawing/2014/main" id="{A57A3356-865E-453B-91A0-0BB68C0FA698}"/>
              </a:ext>
            </a:extLst>
          </p:cNvPr>
          <p:cNvGrpSpPr/>
          <p:nvPr/>
        </p:nvGrpSpPr>
        <p:grpSpPr>
          <a:xfrm>
            <a:off x="2719725" y="1424618"/>
            <a:ext cx="3704550" cy="3247764"/>
            <a:chOff x="8616231" y="2553526"/>
            <a:chExt cx="3078464" cy="32219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FC8E6E-5BF2-4313-86A8-3EF439C832A6}"/>
                </a:ext>
              </a:extLst>
            </p:cNvPr>
            <p:cNvSpPr/>
            <p:nvPr/>
          </p:nvSpPr>
          <p:spPr bwMode="auto">
            <a:xfrm>
              <a:off x="8616231" y="2553526"/>
              <a:ext cx="957129" cy="55399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D71AC7-0822-4DE0-B968-39C51C4E55EA}"/>
                </a:ext>
              </a:extLst>
            </p:cNvPr>
            <p:cNvSpPr/>
            <p:nvPr/>
          </p:nvSpPr>
          <p:spPr bwMode="auto">
            <a:xfrm>
              <a:off x="8616231" y="3220514"/>
              <a:ext cx="957129" cy="55399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9C75EC-8C61-46D7-A5FE-0E1BF121F0EC}"/>
                </a:ext>
              </a:extLst>
            </p:cNvPr>
            <p:cNvSpPr/>
            <p:nvPr/>
          </p:nvSpPr>
          <p:spPr bwMode="auto">
            <a:xfrm>
              <a:off x="8616231" y="3887502"/>
              <a:ext cx="957129" cy="55399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09AD5A-7B08-4821-9625-FFD754C3CFB1}"/>
                </a:ext>
              </a:extLst>
            </p:cNvPr>
            <p:cNvSpPr/>
            <p:nvPr/>
          </p:nvSpPr>
          <p:spPr bwMode="auto">
            <a:xfrm>
              <a:off x="8616231" y="4554490"/>
              <a:ext cx="957129" cy="55399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FA1F3E-7104-47F8-8E25-2A0375E0DB59}"/>
                </a:ext>
              </a:extLst>
            </p:cNvPr>
            <p:cNvSpPr/>
            <p:nvPr/>
          </p:nvSpPr>
          <p:spPr bwMode="auto">
            <a:xfrm>
              <a:off x="8616231" y="5221479"/>
              <a:ext cx="957129" cy="55399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55AC2A-FA20-4C6A-8C85-3946A5D56819}"/>
                </a:ext>
              </a:extLst>
            </p:cNvPr>
            <p:cNvSpPr/>
            <p:nvPr/>
          </p:nvSpPr>
          <p:spPr bwMode="auto">
            <a:xfrm>
              <a:off x="10558538" y="3219175"/>
              <a:ext cx="1136157" cy="55399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Target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F3FC53D-4C61-4421-959A-417FCC4B59FF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9573360" y="2830525"/>
              <a:ext cx="985178" cy="665649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CBF6881-8D0E-416D-A8C0-43F09A908FF8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9573360" y="3496174"/>
              <a:ext cx="985178" cy="66832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53915E7A-8BD4-4AB7-BBA5-09915A7C0B8A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9573360" y="3496174"/>
              <a:ext cx="985178" cy="1335315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EFD8736-72A5-4513-943A-2B43CA9AB5B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573360" y="3496174"/>
              <a:ext cx="985178" cy="2002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C50E0BE-018E-4ED1-A3F3-6FB455DA7CD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9573360" y="3496174"/>
              <a:ext cx="985178" cy="1339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DDoS Implementation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3E64-7106-4D5E-A465-35F7325E1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 descr="DDoS Protection Standard uses policy to create graphs based on IP usage. ">
            <a:extLst>
              <a:ext uri="{FF2B5EF4-FFF2-40B4-BE49-F238E27FC236}">
                <a16:creationId xmlns:a16="http://schemas.microsoft.com/office/drawing/2014/main" id="{554DE76B-B679-4C12-BCD5-391061086D89}"/>
              </a:ext>
            </a:extLst>
          </p:cNvPr>
          <p:cNvGrpSpPr/>
          <p:nvPr/>
        </p:nvGrpSpPr>
        <p:grpSpPr>
          <a:xfrm>
            <a:off x="786150" y="1414130"/>
            <a:ext cx="7571700" cy="3268740"/>
            <a:chOff x="1137307" y="1248606"/>
            <a:chExt cx="10079400" cy="4841929"/>
          </a:xfrm>
        </p:grpSpPr>
        <p:grpSp>
          <p:nvGrpSpPr>
            <p:cNvPr id="9" name="Group 8" descr="DDoS Protection Standard uses policy generation to create usage graphics based on IP addresses. ">
              <a:extLst>
                <a:ext uri="{FF2B5EF4-FFF2-40B4-BE49-F238E27FC236}">
                  <a16:creationId xmlns:a16="http://schemas.microsoft.com/office/drawing/2014/main" id="{F16CB36A-4C80-4C6A-8F6E-1C1E94064D62}"/>
                </a:ext>
              </a:extLst>
            </p:cNvPr>
            <p:cNvGrpSpPr/>
            <p:nvPr/>
          </p:nvGrpSpPr>
          <p:grpSpPr>
            <a:xfrm>
              <a:off x="1137307" y="1248606"/>
              <a:ext cx="10079400" cy="4841929"/>
              <a:chOff x="1137307" y="1248606"/>
              <a:chExt cx="10079400" cy="4841929"/>
            </a:xfrm>
          </p:grpSpPr>
          <p:pic>
            <p:nvPicPr>
              <p:cNvPr id="11" name="Picture 10" descr="A customer is using a virtual network with a public IP address and DDos Protection.">
                <a:extLst>
                  <a:ext uri="{FF2B5EF4-FFF2-40B4-BE49-F238E27FC236}">
                    <a16:creationId xmlns:a16="http://schemas.microsoft.com/office/drawing/2014/main" id="{79CABEB0-6364-4A38-9BE6-5E1D31373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307" y="1436940"/>
                <a:ext cx="6143347" cy="1855953"/>
              </a:xfrm>
              <a:prstGeom prst="rect">
                <a:avLst/>
              </a:prstGeom>
            </p:spPr>
          </p:pic>
          <p:pic>
            <p:nvPicPr>
              <p:cNvPr id="12" name="Picture 11" descr="Public IP chart showing anomalies detected. ">
                <a:extLst>
                  <a:ext uri="{FF2B5EF4-FFF2-40B4-BE49-F238E27FC236}">
                    <a16:creationId xmlns:a16="http://schemas.microsoft.com/office/drawing/2014/main" id="{8C4DC523-312B-4829-A9A7-B513E0928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5407" y="1248606"/>
                <a:ext cx="2781300" cy="22288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 descr="Public IP chart showing anomalies detected. ">
                <a:extLst>
                  <a:ext uri="{FF2B5EF4-FFF2-40B4-BE49-F238E27FC236}">
                    <a16:creationId xmlns:a16="http://schemas.microsoft.com/office/drawing/2014/main" id="{BE013CB4-57BA-4CE4-8828-40755EAB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5407" y="3764875"/>
                <a:ext cx="2781300" cy="23256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62A960B8-8DC3-4E29-83A8-1A7188C8D77B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7280654" y="2363031"/>
                <a:ext cx="1154753" cy="1886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A785EE5-1A1B-446F-88DB-B62DDF26C9AA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7280654" y="2364917"/>
              <a:ext cx="1154753" cy="25627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88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Firewall Implementation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Picture" descr="Diagram that depicts spoke virtual networks connected to a central virtual network which, in turn, is connected to the on-premises location with Azure with on-premises traffic filtering. The central virtual network has layer 3 through layer 7 connectivity policies, and it's connected to the Internet  via network address translation (NAT) and network and application traffic filtering rules for inbound and outbound access.">
            <a:extLst>
              <a:ext uri="{FF2B5EF4-FFF2-40B4-BE49-F238E27FC236}">
                <a16:creationId xmlns:a16="http://schemas.microsoft.com/office/drawing/2014/main" id="{DE4D6DF7-B2AB-4AD6-AA71-A1BD641BD6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19" y="997937"/>
            <a:ext cx="5519562" cy="31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4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VPN Forced Tunneling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  <p:pic>
        <p:nvPicPr>
          <p:cNvPr id="7" name="Picture 6" descr="Forced tunneling is used between the virtual network and the on-premises infrastructure. ">
            <a:extLst>
              <a:ext uri="{FF2B5EF4-FFF2-40B4-BE49-F238E27FC236}">
                <a16:creationId xmlns:a16="http://schemas.microsoft.com/office/drawing/2014/main" id="{80DDCB9E-A803-4081-A133-BB35F556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7" y="1401229"/>
            <a:ext cx="4354286" cy="32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056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657</Words>
  <Application>Microsoft Office PowerPoint</Application>
  <PresentationFormat>On-screen Show (16:9)</PresentationFormat>
  <Paragraphs>170</Paragraphs>
  <Slides>33</Slides>
  <Notes>33</Notes>
  <HiddenSlides>21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Wingdings</vt:lpstr>
      <vt:lpstr>Segoe UI</vt:lpstr>
      <vt:lpstr>Arial</vt:lpstr>
      <vt:lpstr>Calibri</vt:lpstr>
      <vt:lpstr>Roboto Slab</vt:lpstr>
      <vt:lpstr>Montserrat</vt:lpstr>
      <vt:lpstr>Source Sans Pro</vt:lpstr>
      <vt:lpstr>Cordelia template</vt:lpstr>
      <vt:lpstr>Virtual Networking Security Perimeter Security</vt:lpstr>
      <vt:lpstr>Hello!</vt:lpstr>
      <vt:lpstr> Perimeter Security</vt:lpstr>
      <vt:lpstr>Defense in Depth</vt:lpstr>
      <vt:lpstr>Virtual Network Security</vt:lpstr>
      <vt:lpstr>Distributed Denial of Service (DDoS)</vt:lpstr>
      <vt:lpstr>DDoS Implementation</vt:lpstr>
      <vt:lpstr>Azure Firewall Implementation</vt:lpstr>
      <vt:lpstr>VPN Forced Tunneling</vt:lpstr>
      <vt:lpstr>User Defined Routes and Network Virtual Appliances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63</cp:revision>
  <dcterms:modified xsi:type="dcterms:W3CDTF">2021-02-13T00:55:53Z</dcterms:modified>
</cp:coreProperties>
</file>