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5" r:id="rId2"/>
    <p:sldId id="296" r:id="rId3"/>
    <p:sldId id="320" r:id="rId4"/>
    <p:sldId id="287" r:id="rId5"/>
    <p:sldId id="330" r:id="rId6"/>
    <p:sldId id="324" r:id="rId7"/>
    <p:sldId id="325" r:id="rId8"/>
    <p:sldId id="326" r:id="rId9"/>
    <p:sldId id="328" r:id="rId10"/>
    <p:sldId id="327" r:id="rId11"/>
    <p:sldId id="329" r:id="rId12"/>
    <p:sldId id="331" r:id="rId13"/>
    <p:sldId id="333" r:id="rId14"/>
    <p:sldId id="332" r:id="rId15"/>
    <p:sldId id="285" r:id="rId16"/>
    <p:sldId id="28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578DB-0091-4EF0-9620-E708B7FBB15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A7835-A609-40F4-AF8F-B5435EE8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1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402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95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1551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379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608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4" name="Google Shape;54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5" name="Google Shape;540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0" name="Google Shape;541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1" name="Google Shape;541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422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556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2462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871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413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1060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85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2098-40E6-491A-9F07-3F2C7AB5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1E3C8-02B9-49B9-96F9-DE991E7ED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8E6A-F7B5-42DA-9BDA-1CE643AA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623DE-F064-4A2F-80F9-2E56BD24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3B653-8A98-4F2A-98DB-9E7B1BA3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2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50AD-F2B7-4441-B058-E35F6AA7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F8A1C-D3F4-45F0-936F-002314840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F3EF3-70D4-46A8-AFEB-1E9BF2DB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5B702-A53A-4C15-8677-02F3C8F3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50379-4705-481C-A1EC-4603F05E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4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D4F08-3EB4-4A56-B9BC-A07982046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51ED8-0BEA-45B1-9B82-47E35060B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98380-5E8A-4A82-B990-317EB96D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233B1-C249-4426-8675-4C053701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4FC7A-7298-41D4-8FEB-963974CB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72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>
  <p:cSld name="Big 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6568"/>
          <a:stretch/>
        </p:blipFill>
        <p:spPr>
          <a:xfrm>
            <a:off x="460034" y="467085"/>
            <a:ext cx="11271932" cy="592383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-10200" y="4032667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38733" y="5027433"/>
            <a:ext cx="9991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6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564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and text left 1">
  <p:cSld name="Title slide and text left 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 flipH="1">
            <a:off x="0" y="2159367"/>
            <a:ext cx="5932000" cy="9476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467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 idx="2"/>
          </p:nvPr>
        </p:nvSpPr>
        <p:spPr>
          <a:xfrm flipH="1">
            <a:off x="1624733" y="3425467"/>
            <a:ext cx="9274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7997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- Right">
  <p:cSld name="Title and text - Righ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74633" y="3216300"/>
            <a:ext cx="566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6667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1600"/>
              <a:buFont typeface="Roboto"/>
              <a:buNone/>
              <a:defRPr sz="2133">
                <a:solidFill>
                  <a:srgbClr val="A0A0A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8963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 and title 1">
  <p:cSld name="Slide with image and title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131" name="Google Shape;131;p24"/>
          <p:cNvCxnSpPr/>
          <p:nvPr/>
        </p:nvCxnSpPr>
        <p:spPr>
          <a:xfrm>
            <a:off x="6882433" y="1547767"/>
            <a:ext cx="1520000" cy="0"/>
          </a:xfrm>
          <a:prstGeom prst="straightConnector1">
            <a:avLst/>
          </a:prstGeom>
          <a:noFill/>
          <a:ln w="19050" cap="flat" cmpd="sng">
            <a:solidFill>
              <a:srgbClr val="19344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65887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slide">
  <p:cSld name="Title and sub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490233" y="1212900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667">
                <a:solidFill>
                  <a:srgbClr val="A0A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325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D1D7-70E3-405D-A5AB-D53E9BB4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7FD3-DE9D-41C6-AB39-A9667F66D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255E1-F0F8-487E-87D6-E05D3E98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66030-115E-4C32-A50E-E63BB8AC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A5461-269C-4883-95CE-AE4FCAA6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3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56B6-96BE-4A70-894D-ED910D51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000D4-3CF8-4A72-B829-D0589D98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F634E-D9F3-4586-A3E7-F136CD11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7A5C3-4A78-4A48-B2AB-9CC0FE0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7988-42BC-456E-B022-2FBF51EA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D6CC-8F89-4A22-8EE1-56ED8500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1EF1-9FC9-48F6-BAE0-1A4616139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E74F5-FEE6-4FF9-ADDB-3F1DBF33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12979-776F-45CB-BA1B-757FA1D4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186F3-C3F9-4A78-9F3A-9A9CAF9C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2FECF-DFDC-4B46-B3B5-B9D5DCE7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6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27FE-26B1-43E4-899C-C37C7425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65FB2-EC41-485F-9424-39B7F6271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67397-38C3-428B-8435-22163C729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0E675-12A2-4A3D-B607-FF49D3628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7CD7A-B067-4911-BC27-71570863B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CE867-65CC-4EF6-AEBA-4CD8E7A7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C0615-E63C-4371-A9E9-F561512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F19A9-669E-4953-929D-DC38EE80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3C7C-BBC5-4D13-B73C-C8773EC2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2ABF5-4686-4803-834D-AC0AB55B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D4EDF-93CC-42FF-AACA-11126E9C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54CC4-7826-486F-9519-B32495E2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0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56190-7512-448A-8223-A94746CE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32AA3-0321-4CB1-AD23-E751E086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12851-C1FB-4E34-B9EB-68595097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2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7A1A-6E4C-411C-A9D2-E9A8C76B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9CCB-0AD0-428A-A37C-92D85AF24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79E21-CC68-46B2-A6B5-D2BF5E89A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6C963-62FB-481D-91D8-FF7183AD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F0B7E-EC46-47A2-A175-9ACD9D72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EC43B-1299-4F9F-A183-9B3187A7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3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96FC-1AD6-4D6A-8598-196D963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4AAF8-03ED-4495-8EFC-F785666B4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8DB16-ED2F-472E-93B2-14F5AA2A5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AB9B2-1957-42CA-A05C-15A0443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D8B80-2BF9-41BD-B877-1624C8C8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D7194-E620-45F0-9148-E9666190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9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D0D84-786C-469A-8A27-C653216C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F0B46-68D2-4043-AECF-98695ED1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58AD1-39AB-4FB8-B6CD-C231B652A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023D-B61A-4551-8136-DCD5A45A20F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73F6-F6FE-4336-834C-38535ACB3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D7D0F-8F6D-47F7-B16A-FF9B77EC0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2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/>
          <p:nvPr/>
        </p:nvSpPr>
        <p:spPr>
          <a:xfrm>
            <a:off x="0" y="4044633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SzPts val="2600"/>
            </a:pPr>
            <a:r>
              <a:rPr lang="es" dirty="0"/>
              <a:t>Linear Regression</a:t>
            </a:r>
            <a:endParaRPr dirty="0"/>
          </a:p>
        </p:txBody>
      </p:sp>
      <p:sp>
        <p:nvSpPr>
          <p:cNvPr id="5" name="Google Shape;158;p30">
            <a:extLst>
              <a:ext uri="{FF2B5EF4-FFF2-40B4-BE49-F238E27FC236}">
                <a16:creationId xmlns:a16="http://schemas.microsoft.com/office/drawing/2014/main" id="{A527B140-A86A-4B5C-B5AD-6BF5268BF5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8188" y="5027613"/>
            <a:ext cx="9991725" cy="727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Eng Teong Chea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h </a:t>
            </a:r>
            <a:endParaRPr sz="2000" dirty="0">
              <a:solidFill>
                <a:schemeClr val="bg1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Gradient descent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59813-5FB2-4958-92D9-BD510AB34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27" y="1744319"/>
            <a:ext cx="5339948" cy="11085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3735DC-B729-47BD-9766-5255DF458C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805" y="3282727"/>
            <a:ext cx="7638080" cy="132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36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Model Prediction</a:t>
            </a:r>
            <a:endParaRPr dirty="0"/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8166EF-6FCB-438E-9DE6-B355484E3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244" y="2861891"/>
            <a:ext cx="2799426" cy="113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0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474633" y="1264300"/>
            <a:ext cx="5664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sz="3200" dirty="0"/>
              <a:t>From Linear Regression to Deep Networks</a:t>
            </a:r>
            <a:endParaRPr sz="3200" dirty="0"/>
          </a:p>
        </p:txBody>
      </p:sp>
      <p:pic>
        <p:nvPicPr>
          <p:cNvPr id="171" name="Google Shape;171;p32"/>
          <p:cNvPicPr preferRelativeResize="0"/>
          <p:nvPr/>
        </p:nvPicPr>
        <p:blipFill rotWithShape="1">
          <a:blip r:embed="rId3">
            <a:alphaModFix/>
          </a:blip>
          <a:srcRect l="47471" r="657"/>
          <a:stretch/>
        </p:blipFill>
        <p:spPr>
          <a:xfrm>
            <a:off x="6862538" y="0"/>
            <a:ext cx="5329469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7194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Neural Network Diagram</a:t>
            </a:r>
            <a:endParaRPr dirty="0"/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09175F-736A-435D-A434-1E2139DC0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472" y="2307870"/>
            <a:ext cx="6048885" cy="22422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76CBD6-50AB-477A-86CC-9C79D00224B2}"/>
              </a:ext>
            </a:extLst>
          </p:cNvPr>
          <p:cNvSpPr txBox="1"/>
          <p:nvPr/>
        </p:nvSpPr>
        <p:spPr>
          <a:xfrm>
            <a:off x="3302493" y="4625266"/>
            <a:ext cx="4785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Linear regression is a single-later neural network.</a:t>
            </a:r>
          </a:p>
        </p:txBody>
      </p:sp>
    </p:spTree>
    <p:extLst>
      <p:ext uri="{BB962C8B-B14F-4D97-AF65-F5344CB8AC3E}">
        <p14:creationId xmlns:p14="http://schemas.microsoft.com/office/powerpoint/2010/main" val="17104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Biology</a:t>
            </a:r>
            <a:endParaRPr dirty="0"/>
          </a:p>
          <a:p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76CBD6-50AB-477A-86CC-9C79D00224B2}"/>
              </a:ext>
            </a:extLst>
          </p:cNvPr>
          <p:cNvSpPr txBox="1"/>
          <p:nvPr/>
        </p:nvSpPr>
        <p:spPr>
          <a:xfrm>
            <a:off x="5455063" y="4583530"/>
            <a:ext cx="167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real neuron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32C434-74E9-4AAA-AB4A-A85FDFEA0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629" y="2274470"/>
            <a:ext cx="4404742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3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7" name="Google Shape;5407;p59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s" sz="4667" dirty="0"/>
              <a:t>Thanks! </a:t>
            </a:r>
            <a:endParaRPr sz="4667" dirty="0"/>
          </a:p>
        </p:txBody>
      </p:sp>
      <p:sp>
        <p:nvSpPr>
          <p:cNvPr id="5408" name="Google Shape;5408;p59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252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b="1" dirty="0"/>
              <a:t>Does anyone have any questions?</a:t>
            </a:r>
            <a:endParaRPr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Twitter</a:t>
            </a:r>
            <a:r>
              <a:rPr lang="es" sz="1600" dirty="0"/>
              <a:t>: @walkercet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Blog</a:t>
            </a:r>
            <a:r>
              <a:rPr lang="es" sz="1600" dirty="0"/>
              <a:t>: </a:t>
            </a:r>
            <a:r>
              <a:rPr lang="en-US" sz="1600" dirty="0"/>
              <a:t>https://ceteongvanness.wordpress.com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13" name="Google Shape;5413;p60"/>
          <p:cNvCxnSpPr/>
          <p:nvPr/>
        </p:nvCxnSpPr>
        <p:spPr>
          <a:xfrm>
            <a:off x="1319533" y="2206133"/>
            <a:ext cx="675600" cy="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14" name="Google Shape;5414;p60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" dirty="0"/>
              <a:t>Resources</a:t>
            </a:r>
            <a:endParaRPr dirty="0"/>
          </a:p>
        </p:txBody>
      </p:sp>
      <p:sp>
        <p:nvSpPr>
          <p:cNvPr id="5415" name="Google Shape;5415;p60"/>
          <p:cNvSpPr txBox="1">
            <a:spLocks noGrp="1"/>
          </p:cNvSpPr>
          <p:nvPr>
            <p:ph type="title" idx="2"/>
          </p:nvPr>
        </p:nvSpPr>
        <p:spPr>
          <a:xfrm flipH="1">
            <a:off x="5948038" y="3425467"/>
            <a:ext cx="4951094" cy="155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4000"/>
              </a:lnSpc>
              <a:buClr>
                <a:schemeClr val="dk1"/>
              </a:buClr>
              <a:buSzPts val="1600"/>
            </a:pPr>
            <a:r>
              <a:rPr lang="en-US" sz="1600" dirty="0"/>
              <a:t>Dive into Deep Learning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Objective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>
                <a:solidFill>
                  <a:srgbClr val="858585"/>
                </a:solidFill>
              </a:rPr>
              <a:t>Key ingredients in a machine learning model are training data, a loss function, an optimization algorithm, and quite obviously, the model itself.</a:t>
            </a:r>
            <a:endParaRPr dirty="0">
              <a:solidFill>
                <a:srgbClr val="8585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62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Contents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>
                <a:solidFill>
                  <a:srgbClr val="858585"/>
                </a:solidFill>
              </a:rPr>
              <a:t>Linear Regression</a:t>
            </a:r>
            <a:br>
              <a:rPr lang="en-US" dirty="0">
                <a:solidFill>
                  <a:srgbClr val="858585"/>
                </a:solidFill>
              </a:rPr>
            </a:br>
            <a:endParaRPr dirty="0">
              <a:solidFill>
                <a:srgbClr val="8585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1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474633" y="1264300"/>
            <a:ext cx="5664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sz="3200" dirty="0"/>
              <a:t>Linear Regression</a:t>
            </a:r>
            <a:endParaRPr sz="3200" dirty="0"/>
          </a:p>
        </p:txBody>
      </p:sp>
      <p:pic>
        <p:nvPicPr>
          <p:cNvPr id="171" name="Google Shape;171;p32"/>
          <p:cNvPicPr preferRelativeResize="0"/>
          <p:nvPr/>
        </p:nvPicPr>
        <p:blipFill rotWithShape="1">
          <a:blip r:embed="rId3">
            <a:alphaModFix/>
          </a:blip>
          <a:srcRect l="47471" r="657"/>
          <a:stretch/>
        </p:blipFill>
        <p:spPr>
          <a:xfrm>
            <a:off x="6862538" y="0"/>
            <a:ext cx="5329469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474633" y="1264300"/>
            <a:ext cx="5664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sz="3200" dirty="0"/>
              <a:t>Basic Elements of Linear Regression</a:t>
            </a:r>
            <a:endParaRPr sz="3200" dirty="0"/>
          </a:p>
        </p:txBody>
      </p:sp>
      <p:pic>
        <p:nvPicPr>
          <p:cNvPr id="171" name="Google Shape;171;p32"/>
          <p:cNvPicPr preferRelativeResize="0"/>
          <p:nvPr/>
        </p:nvPicPr>
        <p:blipFill rotWithShape="1">
          <a:blip r:embed="rId3">
            <a:alphaModFix/>
          </a:blip>
          <a:srcRect l="47471" r="657"/>
          <a:stretch/>
        </p:blipFill>
        <p:spPr>
          <a:xfrm>
            <a:off x="6862538" y="0"/>
            <a:ext cx="5329469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084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Basic Elements of Linear Regr</a:t>
            </a:r>
            <a:r>
              <a:rPr lang="en-US" dirty="0" err="1"/>
              <a:t>ession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>
                <a:solidFill>
                  <a:srgbClr val="858585"/>
                </a:solidFill>
              </a:rPr>
              <a:t>Linear regression, which dates to Gauss and Legendre, is perhaps the simplest, and by far the most popular approach to solving regression problems. What makes linear regression </a:t>
            </a:r>
            <a:r>
              <a:rPr lang="en-US" b="1" i="1" dirty="0">
                <a:solidFill>
                  <a:srgbClr val="858585"/>
                </a:solidFill>
              </a:rPr>
              <a:t>linear</a:t>
            </a:r>
            <a:r>
              <a:rPr lang="en-US" dirty="0">
                <a:solidFill>
                  <a:srgbClr val="858585"/>
                </a:solidFill>
              </a:rPr>
              <a:t> is that we assume that the output truly can be expressed as a </a:t>
            </a:r>
            <a:r>
              <a:rPr lang="en-US" b="1" i="1" dirty="0">
                <a:solidFill>
                  <a:srgbClr val="858585"/>
                </a:solidFill>
              </a:rPr>
              <a:t>linear</a:t>
            </a:r>
            <a:r>
              <a:rPr lang="en-US" dirty="0">
                <a:solidFill>
                  <a:srgbClr val="858585"/>
                </a:solidFill>
              </a:rPr>
              <a:t> combination of the input features.</a:t>
            </a:r>
            <a:endParaRPr dirty="0">
              <a:solidFill>
                <a:srgbClr val="8585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9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Training Data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>
                <a:solidFill>
                  <a:srgbClr val="858585"/>
                </a:solidFill>
              </a:rPr>
              <a:t>Typically, we will use n to denote the number of samples in our dataset. We index the samples by I, denoting each input data point as                              and the corresponding label as </a:t>
            </a:r>
            <a:endParaRPr dirty="0">
              <a:solidFill>
                <a:srgbClr val="858585"/>
              </a:solidFill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7044FA05-D1C8-41EC-813A-8A2CE0E48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53943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6CC0452-A06D-433A-9518-1B73432FC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680" y="1722130"/>
            <a:ext cx="2016236" cy="5416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5DC5DB4-6F64-4CA6-8C4E-D4A2F939A3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593" y="2122863"/>
            <a:ext cx="457542" cy="44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00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L</a:t>
            </a:r>
            <a:r>
              <a:rPr lang="en-US" dirty="0" err="1"/>
              <a:t>oss</a:t>
            </a:r>
            <a:r>
              <a:rPr lang="en-US" dirty="0"/>
              <a:t> Function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631F85-4889-4A86-9E57-57D19CA17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84" y="1434882"/>
            <a:ext cx="3027834" cy="6957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5713DB-D3B4-473F-A043-754F0DAB6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84" y="2555369"/>
            <a:ext cx="3386102" cy="23273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A5A04D-ACE7-4A7C-BE75-A9C4586B65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961" y="1327053"/>
            <a:ext cx="6080272" cy="9114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ACE7EF-8D42-4DAB-B78F-CD350DB79C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750" y="3302557"/>
            <a:ext cx="3578694" cy="83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0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Analytic Solut</a:t>
            </a:r>
            <a:r>
              <a:rPr lang="en-US" dirty="0"/>
              <a:t>ion</a:t>
            </a: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396A37-347D-4134-B79A-5280F1257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17" y="2956264"/>
            <a:ext cx="4656456" cy="94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1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195</Words>
  <Application>Microsoft Office PowerPoint</Application>
  <PresentationFormat>Widescreen</PresentationFormat>
  <Paragraphs>30</Paragraphs>
  <Slides>16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Roboto</vt:lpstr>
      <vt:lpstr>Roboto Medium</vt:lpstr>
      <vt:lpstr>Arial</vt:lpstr>
      <vt:lpstr>Calibri</vt:lpstr>
      <vt:lpstr>Calibri Light</vt:lpstr>
      <vt:lpstr>Office Theme</vt:lpstr>
      <vt:lpstr>Linear Regression</vt:lpstr>
      <vt:lpstr>Objective </vt:lpstr>
      <vt:lpstr>Contents </vt:lpstr>
      <vt:lpstr>Linear Regression</vt:lpstr>
      <vt:lpstr>Basic Elements of Linear Regression</vt:lpstr>
      <vt:lpstr>Basic Elements of Linear Regression </vt:lpstr>
      <vt:lpstr>Training Data </vt:lpstr>
      <vt:lpstr>Loss Function </vt:lpstr>
      <vt:lpstr>Analytic Solution</vt:lpstr>
      <vt:lpstr>Gradient descent </vt:lpstr>
      <vt:lpstr>Model Prediction </vt:lpstr>
      <vt:lpstr>From Linear Regression to Deep Networks</vt:lpstr>
      <vt:lpstr>Neural Network Diagram </vt:lpstr>
      <vt:lpstr>Biology </vt:lpstr>
      <vt:lpstr>Thanks! 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 Teong Cheah</dc:creator>
  <cp:lastModifiedBy>Eng Teong Cheah</cp:lastModifiedBy>
  <cp:revision>45</cp:revision>
  <dcterms:created xsi:type="dcterms:W3CDTF">2019-07-03T06:03:38Z</dcterms:created>
  <dcterms:modified xsi:type="dcterms:W3CDTF">2019-09-27T06:38:29Z</dcterms:modified>
</cp:coreProperties>
</file>