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56" r:id="rId2"/>
    <p:sldId id="258" r:id="rId3"/>
    <p:sldId id="259" r:id="rId4"/>
    <p:sldId id="313" r:id="rId5"/>
    <p:sldId id="318" r:id="rId6"/>
    <p:sldId id="330" r:id="rId7"/>
    <p:sldId id="295" r:id="rId8"/>
    <p:sldId id="329" r:id="rId9"/>
    <p:sldId id="319" r:id="rId10"/>
    <p:sldId id="328" r:id="rId11"/>
    <p:sldId id="331" r:id="rId12"/>
    <p:sldId id="320" r:id="rId13"/>
    <p:sldId id="321" r:id="rId14"/>
    <p:sldId id="322" r:id="rId15"/>
    <p:sldId id="323" r:id="rId16"/>
    <p:sldId id="324" r:id="rId17"/>
    <p:sldId id="326" r:id="rId18"/>
    <p:sldId id="314" r:id="rId19"/>
    <p:sldId id="327" r:id="rId20"/>
    <p:sldId id="271" r:id="rId21"/>
    <p:sldId id="279" r:id="rId22"/>
    <p:sldId id="280" r:id="rId23"/>
    <p:sldId id="262" r:id="rId24"/>
    <p:sldId id="265" r:id="rId25"/>
    <p:sldId id="290" r:id="rId26"/>
    <p:sldId id="288" r:id="rId27"/>
    <p:sldId id="266" r:id="rId28"/>
    <p:sldId id="267" r:id="rId29"/>
    <p:sldId id="268" r:id="rId30"/>
    <p:sldId id="269" r:id="rId31"/>
    <p:sldId id="270" r:id="rId32"/>
    <p:sldId id="272" r:id="rId33"/>
    <p:sldId id="273" r:id="rId34"/>
    <p:sldId id="275" r:id="rId35"/>
    <p:sldId id="276" r:id="rId36"/>
    <p:sldId id="277" r:id="rId37"/>
    <p:sldId id="278" r:id="rId38"/>
    <p:sldId id="281" r:id="rId39"/>
    <p:sldId id="282" r:id="rId40"/>
    <p:sldId id="283" r:id="rId41"/>
    <p:sldId id="284" r:id="rId42"/>
    <p:sldId id="285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Roboto Slab" panose="020B0604020202020204" charset="0"/>
      <p:regular r:id="rId53"/>
      <p:bold r:id="rId54"/>
    </p:embeddedFont>
    <p:embeddedFont>
      <p:font typeface="Source Sans Pro" panose="020B0503030403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45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91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9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07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104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9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1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5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2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18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/>
              <a:t>Application</a:t>
            </a:r>
            <a:r>
              <a:rPr lang="en" sz="4400" dirty="0"/>
              <a:t> Security</a:t>
            </a:r>
            <a:br>
              <a:rPr lang="en" dirty="0"/>
            </a:br>
            <a:r>
              <a:rPr lang="en" sz="4400" dirty="0"/>
              <a:t>Key Vault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 Secrets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/>
              <a:t>Name-value pair</a:t>
            </a:r>
          </a:p>
          <a:p>
            <a:r>
              <a:rPr lang="en-SG" sz="1800" dirty="0"/>
              <a:t>Name must be unique in the vault</a:t>
            </a:r>
          </a:p>
          <a:p>
            <a:r>
              <a:rPr lang="en-SG" sz="1800" dirty="0"/>
              <a:t>Value can be any UTF-8 string – max 25 KB in size</a:t>
            </a:r>
          </a:p>
          <a:p>
            <a:r>
              <a:rPr lang="en-SG" sz="1800" dirty="0"/>
              <a:t>Manual or certificate creation</a:t>
            </a:r>
          </a:p>
        </p:txBody>
      </p:sp>
      <p:pic>
        <p:nvPicPr>
          <p:cNvPr id="7" name="Picture 4" descr="Screenshot of the Create a Secret page.  Upload operations are set to manual instead of certificate. ">
            <a:extLst>
              <a:ext uri="{FF2B5EF4-FFF2-40B4-BE49-F238E27FC236}">
                <a16:creationId xmlns:a16="http://schemas.microsoft.com/office/drawing/2014/main" id="{3329A472-D222-4F4E-BA8A-599EB238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78" y="740415"/>
            <a:ext cx="3008172" cy="36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and Secret Rotation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sz="1800" dirty="0"/>
              <a:t>Update keys and secrets without affecting your application</a:t>
            </a:r>
          </a:p>
          <a:p>
            <a:pPr marL="76200" indent="0">
              <a:buNone/>
            </a:pPr>
            <a:endParaRPr lang="en-SG" sz="1800" dirty="0"/>
          </a:p>
          <a:p>
            <a:pPr marL="76200" indent="0">
              <a:buNone/>
            </a:pPr>
            <a:r>
              <a:rPr lang="en-SG" sz="1800" dirty="0"/>
              <a:t>Rotate keys and secrets in several ways:</a:t>
            </a:r>
          </a:p>
          <a:p>
            <a:r>
              <a:rPr lang="en-SG" sz="1800" dirty="0"/>
              <a:t>As part of a manual process</a:t>
            </a:r>
          </a:p>
          <a:p>
            <a:r>
              <a:rPr lang="en-SG" sz="1800" dirty="0"/>
              <a:t>Programmatically with the REST API</a:t>
            </a:r>
          </a:p>
          <a:p>
            <a:r>
              <a:rPr lang="en-SG" sz="1800" dirty="0"/>
              <a:t>With an Azure Automation script</a:t>
            </a:r>
          </a:p>
        </p:txBody>
      </p:sp>
      <p:pic>
        <p:nvPicPr>
          <p:cNvPr id="6" name="Picture 5" descr="Event Grid and Logic Apps update keys and secrets. ">
            <a:extLst>
              <a:ext uri="{FF2B5EF4-FFF2-40B4-BE49-F238E27FC236}">
                <a16:creationId xmlns:a16="http://schemas.microsoft.com/office/drawing/2014/main" id="{5B71F017-6129-4334-AA6D-A13DFB03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9" y="978016"/>
            <a:ext cx="3727588" cy="31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Docker registry service</a:t>
            </a:r>
          </a:p>
          <a:p>
            <a:r>
              <a:rPr lang="en-SG" dirty="0"/>
              <a:t>Private and hosted in Azure</a:t>
            </a:r>
          </a:p>
          <a:p>
            <a:r>
              <a:rPr lang="en-SG" dirty="0"/>
              <a:t>Build, store, and manage images</a:t>
            </a:r>
          </a:p>
          <a:p>
            <a:r>
              <a:rPr lang="en-SG" dirty="0"/>
              <a:t>Push and pull with the Docker CLI or the Azure CLI</a:t>
            </a:r>
          </a:p>
          <a:p>
            <a:r>
              <a:rPr lang="en-SG" dirty="0"/>
              <a:t>Access with Azure AD</a:t>
            </a:r>
          </a:p>
          <a:p>
            <a:r>
              <a:rPr lang="en-SG" dirty="0"/>
              <a:t>RBAC to assign permissions</a:t>
            </a:r>
          </a:p>
          <a:p>
            <a:r>
              <a:rPr lang="en-SG" dirty="0"/>
              <a:t>Automate using DevOps</a:t>
            </a:r>
          </a:p>
        </p:txBody>
      </p:sp>
    </p:spTree>
    <p:extLst>
      <p:ext uri="{BB962C8B-B14F-4D97-AF65-F5344CB8AC3E}">
        <p14:creationId xmlns:p14="http://schemas.microsoft.com/office/powerpoint/2010/main" val="90938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Require authentication for all operations – unauthenticated access is not supported.</a:t>
            </a:r>
          </a:p>
          <a:p>
            <a:pPr marL="76200" indent="0">
              <a:buNone/>
            </a:pPr>
            <a:endParaRPr lang="en-S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26367"/>
              </p:ext>
            </p:extLst>
          </p:nvPr>
        </p:nvGraphicFramePr>
        <p:xfrm>
          <a:off x="1524000" y="2398440"/>
          <a:ext cx="6096000" cy="2565400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96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Identity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Usage Scenario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Details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Azure AD identities including user and service principals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Unattended push from DevOps, Unattended pull to Azure or external services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Role-based access – Read, Contributor, Owner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AD identity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developers and testers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Admin user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individual developer or tester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By default, disabled.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7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Kubernetes Service (AKS)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31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Portable, extensible open-source platform for automating deployment, scaling, and the management of containerized workloads.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33F2B-865F-48F2-8BD5-C37F68CE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14093"/>
            <a:ext cx="2619544" cy="1369466"/>
          </a:xfrm>
          <a:prstGeom prst="rect">
            <a:avLst/>
          </a:prstGeom>
        </p:spPr>
      </p:pic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7D3C1E82-37ED-4E9E-BEFD-AB449FF24D4D}"/>
              </a:ext>
            </a:extLst>
          </p:cNvPr>
          <p:cNvSpPr txBox="1">
            <a:spLocks/>
          </p:cNvSpPr>
          <p:nvPr/>
        </p:nvSpPr>
        <p:spPr>
          <a:xfrm>
            <a:off x="832684" y="2551630"/>
            <a:ext cx="4983325" cy="13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SG" sz="1400" dirty="0"/>
              <a:t>Fully managed</a:t>
            </a:r>
          </a:p>
          <a:p>
            <a:r>
              <a:rPr lang="en-SG" sz="1400" dirty="0"/>
              <a:t>Public IP and FQDN (Private IP option)</a:t>
            </a:r>
          </a:p>
          <a:p>
            <a:r>
              <a:rPr lang="en-SG" sz="1400" dirty="0"/>
              <a:t>Accessed with RBAC or Azure AD</a:t>
            </a:r>
          </a:p>
          <a:p>
            <a:r>
              <a:rPr lang="en-SG" sz="1400" dirty="0"/>
              <a:t>Dynamic scale containers</a:t>
            </a:r>
          </a:p>
          <a:p>
            <a:r>
              <a:rPr lang="en-SG" sz="1400" dirty="0"/>
              <a:t>Automation of rolling updates and rollbacks of containers</a:t>
            </a:r>
          </a:p>
          <a:p>
            <a:r>
              <a:rPr lang="en-SG" sz="1400" dirty="0"/>
              <a:t>Management of storage, network traffic, and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934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Terminology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78480"/>
              </p:ext>
            </p:extLst>
          </p:nvPr>
        </p:nvGraphicFramePr>
        <p:xfrm>
          <a:off x="786150" y="1091442"/>
          <a:ext cx="4642992" cy="2960615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1006728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3636264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Term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Groups of nodes with identical configurations.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VM running containerized applications.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640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Single instance of an application. A pod can contain multiple containers.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One or more identical pods managed by Kubernetes</a:t>
                      </a:r>
                      <a:r>
                        <a:rPr lang="en-US" sz="1400" b="0" i="0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03"/>
                  </a:ext>
                </a:extLst>
              </a:tr>
              <a:tr h="351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YAML file describing a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8407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5E729E-81DC-4453-8678-DEA4162C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41" y="1488557"/>
            <a:ext cx="2916286" cy="21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Architecture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4" descr="DevOps creates containers that are stored in the ACR. The AKS cluster uses the ACR to provide Azure-managed and Customer-managed services. ">
            <a:extLst>
              <a:ext uri="{FF2B5EF4-FFF2-40B4-BE49-F238E27FC236}">
                <a16:creationId xmlns:a16="http://schemas.microsoft.com/office/drawing/2014/main" id="{84C09D33-DF11-425D-A0E9-7D3E689A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3" y="1270502"/>
            <a:ext cx="7812454" cy="2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Networking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69BBBD-E32A-4207-B487-0FF8BE91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6" y="1445447"/>
            <a:ext cx="7761768" cy="2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Storage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07146"/>
            <a:ext cx="493431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Local storage on the node is fast and simple to use</a:t>
            </a:r>
          </a:p>
          <a:p>
            <a:r>
              <a:rPr lang="en-SG" dirty="0"/>
              <a:t>Local storage might not be available after the pod is deleted</a:t>
            </a:r>
          </a:p>
          <a:p>
            <a:r>
              <a:rPr lang="en-SG" dirty="0"/>
              <a:t>Multiple pods may share data volumes</a:t>
            </a:r>
          </a:p>
          <a:p>
            <a:r>
              <a:rPr lang="en-SG" dirty="0"/>
              <a:t>Storage could potentially be reattached to another pod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846DA0D-ED90-455C-B6B2-682AC755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60" y="1592801"/>
            <a:ext cx="3002046" cy="24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and Azure Active Directory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A4BC2B-3B5C-4B67-BBBE-34576C44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312430"/>
            <a:ext cx="6996224" cy="2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Key Vault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Key Vault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Azure Key Vault helps solve the following problems:</a:t>
            </a:r>
          </a:p>
          <a:p>
            <a:r>
              <a:rPr lang="en-SG" dirty="0"/>
              <a:t>Secrets Management</a:t>
            </a:r>
          </a:p>
          <a:p>
            <a:r>
              <a:rPr lang="en-SG" dirty="0"/>
              <a:t>Key Management</a:t>
            </a:r>
          </a:p>
          <a:p>
            <a:r>
              <a:rPr lang="en-SG" dirty="0"/>
              <a:t>Certificate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 Access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The Key Vault has a Management and Data plan. RBAC is used for the Management plane. Access policies are used for the Data Plane. ">
            <a:extLst>
              <a:ext uri="{FF2B5EF4-FFF2-40B4-BE49-F238E27FC236}">
                <a16:creationId xmlns:a16="http://schemas.microsoft.com/office/drawing/2014/main" id="{F089A04A-C161-4EDC-945C-4A01B94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7624636" cy="32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 Certificates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/>
              <a:t>Manages X509 v3 certificates (PFX, PEM)</a:t>
            </a:r>
          </a:p>
          <a:p>
            <a:r>
              <a:rPr lang="en-SG" sz="1800" dirty="0"/>
              <a:t>Created by the Key Vault or by import</a:t>
            </a:r>
          </a:p>
          <a:p>
            <a:r>
              <a:rPr lang="en-SG" sz="1800" dirty="0"/>
              <a:t>Self-signed and Certificate Authority certificates</a:t>
            </a:r>
          </a:p>
          <a:p>
            <a:r>
              <a:rPr lang="en-SG" sz="1800" dirty="0"/>
              <a:t>Lifecycle management including automatic renewal and contact notification</a:t>
            </a:r>
          </a:p>
          <a:p>
            <a:r>
              <a:rPr lang="en-SG" sz="1800" dirty="0"/>
              <a:t>Minimum 2048-bit encryption</a:t>
            </a:r>
          </a:p>
          <a:p>
            <a:r>
              <a:rPr lang="en-SG" sz="1800" dirty="0"/>
              <a:t>RSA or RSA HSM with certificates</a:t>
            </a:r>
          </a:p>
        </p:txBody>
      </p:sp>
      <p:pic>
        <p:nvPicPr>
          <p:cNvPr id="6" name="Picture 4" descr="An application uses the key vault REST API to access key vault secrets, keys, and certificate data. ">
            <a:extLst>
              <a:ext uri="{FF2B5EF4-FFF2-40B4-BE49-F238E27FC236}">
                <a16:creationId xmlns:a16="http://schemas.microsoft.com/office/drawing/2014/main" id="{79544F44-8788-4672-9CB8-3F460AE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54" y="1170113"/>
            <a:ext cx="3545630" cy="28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 Keys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Soft (Key vault) and Hard (HSM) keys</a:t>
            </a:r>
          </a:p>
          <a:p>
            <a:r>
              <a:rPr lang="en-SG" dirty="0"/>
              <a:t>Supports operations like create, delete, update, and list</a:t>
            </a:r>
          </a:p>
          <a:p>
            <a:r>
              <a:rPr lang="en-SG" dirty="0"/>
              <a:t>Supports cryptographic operations like sign and verify, key encryption/wrapping, and encrypt and decrypt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Vault Keys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Support secure transfer of existing keys in Bring Your Own Key (BYOK) scenarios</a:t>
            </a:r>
          </a:p>
          <a:p>
            <a:r>
              <a:rPr lang="en-SG" dirty="0"/>
              <a:t>Premium supports HSM- protected keys</a:t>
            </a:r>
          </a:p>
          <a:p>
            <a:r>
              <a:rPr lang="en-SG" dirty="0"/>
              <a:t>RSA and Elliptic Curve</a:t>
            </a:r>
          </a:p>
        </p:txBody>
      </p:sp>
    </p:spTree>
    <p:extLst>
      <p:ext uri="{BB962C8B-B14F-4D97-AF65-F5344CB8AC3E}">
        <p14:creationId xmlns:p14="http://schemas.microsoft.com/office/powerpoint/2010/main" val="1318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Managed Keys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3" descr="A storage account uses and encryption key to wrap and unwrap HSM customer managed keys in the key vault. ">
            <a:extLst>
              <a:ext uri="{FF2B5EF4-FFF2-40B4-BE49-F238E27FC236}">
                <a16:creationId xmlns:a16="http://schemas.microsoft.com/office/drawing/2014/main" id="{350FA02C-5806-4BBC-A223-0E9D3C77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61700"/>
            <a:ext cx="6793344" cy="22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003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1071</Words>
  <Application>Microsoft Office PowerPoint</Application>
  <PresentationFormat>On-screen Show (16:9)</PresentationFormat>
  <Paragraphs>238</Paragraphs>
  <Slides>42</Slides>
  <Notes>42</Notes>
  <HiddenSlides>28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Roboto Slab</vt:lpstr>
      <vt:lpstr>Montserrat</vt:lpstr>
      <vt:lpstr>Calibri</vt:lpstr>
      <vt:lpstr>Arial</vt:lpstr>
      <vt:lpstr>Source Sans Pro</vt:lpstr>
      <vt:lpstr>Cordelia template</vt:lpstr>
      <vt:lpstr>Application Security Key Vault</vt:lpstr>
      <vt:lpstr>Hello!</vt:lpstr>
      <vt:lpstr> Key Vault</vt:lpstr>
      <vt:lpstr>Azure Key Vault</vt:lpstr>
      <vt:lpstr>Key Vault Access</vt:lpstr>
      <vt:lpstr>Key Vault Certificates</vt:lpstr>
      <vt:lpstr>Key Vault Keys</vt:lpstr>
      <vt:lpstr>Key Vault Keys</vt:lpstr>
      <vt:lpstr>Customer Managed Keys</vt:lpstr>
      <vt:lpstr>Key Vault Secrets</vt:lpstr>
      <vt:lpstr>Key and Secret Rotation</vt:lpstr>
      <vt:lpstr>Azure Container Registry (ACR)</vt:lpstr>
      <vt:lpstr>Azure Container Registry (ACR) Authentication</vt:lpstr>
      <vt:lpstr>Azure Kubernetes Service (AKS)</vt:lpstr>
      <vt:lpstr>AKS Terminology</vt:lpstr>
      <vt:lpstr>AKS Architecture</vt:lpstr>
      <vt:lpstr>AKS Networking</vt:lpstr>
      <vt:lpstr>AKS Storage</vt:lpstr>
      <vt:lpstr>AKS and Azure Active Directory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103</cp:revision>
  <dcterms:modified xsi:type="dcterms:W3CDTF">2021-02-28T02:52:03Z</dcterms:modified>
</cp:coreProperties>
</file>