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3" r:id="rId3"/>
    <p:sldId id="257" r:id="rId4"/>
    <p:sldId id="269" r:id="rId5"/>
    <p:sldId id="267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9"/>
  </p:normalViewPr>
  <p:slideViewPr>
    <p:cSldViewPr snapToGrid="0" snapToObjects="1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5CDFAC-300A-1E4C-B104-35D300F89541}" type="datetimeFigureOut">
              <a:rPr lang="en-US" smtClean="0"/>
              <a:t>9/3/22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408902-3BAB-0D43-9C51-917D9059C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35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39622-7CCD-417D-328F-3628EEDD1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9C1C1-9FA9-28E5-3F39-751019116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FC051-7CEC-6A2E-6202-F2D3A30C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EE13-336A-5F4C-98C4-41959852A0B8}" type="datetimeFigureOut">
              <a:rPr lang="en-US" smtClean="0"/>
              <a:t>9/3/22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7B2E9-253C-715F-C224-A8F5CD80B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D3878-94C4-9203-926A-A836CF102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F342-A912-D548-B7DB-4257EEE0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87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A0803-02C5-A7F4-BA38-800DEA183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1A68D2-06BE-56A1-AA26-63C1CF3B3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1CE92-48B0-766F-3A32-4BC2B443D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EE13-336A-5F4C-98C4-41959852A0B8}" type="datetimeFigureOut">
              <a:rPr lang="en-US" smtClean="0"/>
              <a:t>9/3/22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2C152-0B8C-EC85-0E21-4DBD2174D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72A56-FA7A-47F8-EA3D-C9233F9F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F342-A912-D548-B7DB-4257EEE0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48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EAC119-1D7E-60E6-BE3A-1C1A58F678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3C5F8B-F1C3-0313-4A04-B96D95381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C099C-F895-3F85-6CD9-1EC041206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EE13-336A-5F4C-98C4-41959852A0B8}" type="datetimeFigureOut">
              <a:rPr lang="en-US" smtClean="0"/>
              <a:t>9/3/22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5CF1-0622-FED9-56D9-CBF4EEF6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CE7C8-2957-5EDA-4FCB-930CF8C5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F342-A912-D548-B7DB-4257EEE0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3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6803D-C0F0-9FA8-F18C-05DD2A111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C0511-1431-224F-183D-BFC027B07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2E6F2-F72E-88D6-86DC-57EB54F4C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EE13-336A-5F4C-98C4-41959852A0B8}" type="datetimeFigureOut">
              <a:rPr lang="en-US" smtClean="0"/>
              <a:t>9/3/22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A585C-F9B0-8567-B9B4-C0F5DCDAC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75454-EE90-5029-ABF4-637992B16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F342-A912-D548-B7DB-4257EEE0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6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DEBF5-E449-9773-D4AC-4ABB3048D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33A26-A1F4-8E06-A598-CA34394F9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95C47-3813-4A71-F7A1-FA0E83A2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EE13-336A-5F4C-98C4-41959852A0B8}" type="datetimeFigureOut">
              <a:rPr lang="en-US" smtClean="0"/>
              <a:t>9/3/22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69F36-3A2D-ABF6-397C-06B30FE5A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0E9F3-257C-D7B8-DDC3-265737FCA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F342-A912-D548-B7DB-4257EEE0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61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BD224-2585-D066-F011-8F6016A1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93400-75FA-3FF8-4841-218E5F47E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6717F-B69B-5C63-9F33-8D3A5098E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31D65-DE90-26EC-9FF0-3C87A42A8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EE13-336A-5F4C-98C4-41959852A0B8}" type="datetimeFigureOut">
              <a:rPr lang="en-US" smtClean="0"/>
              <a:t>9/3/22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7B147-6C80-4C92-6E2E-F8E5ED7EF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9476A-047B-F122-9A4B-C9619DC24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F342-A912-D548-B7DB-4257EEE0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39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BEC22-A57D-E44F-FB1A-ABB8824B1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28B29-DD31-3F9C-30D1-76F0F69AC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F704C-D273-CDC0-4FCE-E18EA6960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49F4BD-485C-1D2B-1C6D-98ECEAEC46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0AE650-D6E3-C713-2848-8325F8FB6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8D81BD-54F6-D254-3AD9-4BB1992E6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EE13-336A-5F4C-98C4-41959852A0B8}" type="datetimeFigureOut">
              <a:rPr lang="en-US" smtClean="0"/>
              <a:t>9/3/22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110D2-F613-EBE7-E6FB-4208102BE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AF37E4-FFA4-871A-2E12-AA4A45B1E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F342-A912-D548-B7DB-4257EEE0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29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358F5-B167-A823-9B34-AB8A9F98D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AD69B3-F438-A0B3-554B-465DAEBF3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EE13-336A-5F4C-98C4-41959852A0B8}" type="datetimeFigureOut">
              <a:rPr lang="en-US" smtClean="0"/>
              <a:t>9/3/22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42CDD5-5180-B6FB-00E0-35A16C384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3ED1B5-FF70-AEB1-35A8-4BF1771F8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F342-A912-D548-B7DB-4257EEE0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26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C7E944-8C6C-C477-AEC0-7A3B676AD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EE13-336A-5F4C-98C4-41959852A0B8}" type="datetimeFigureOut">
              <a:rPr lang="en-US" smtClean="0"/>
              <a:t>9/3/22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6C949E-6F54-0EA2-DFCF-68A98AB00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BAF4A-74A0-19C3-104C-8EF2D49FA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F342-A912-D548-B7DB-4257EEE0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55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6017F-0156-6F3C-A1BC-D8D5DF65A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5D328-8139-E411-EA65-EF4D15CB5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06C1ED-3430-EF12-EB59-1BE7FEBA1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97C98-D7A0-EE83-112F-FF0414441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EE13-336A-5F4C-98C4-41959852A0B8}" type="datetimeFigureOut">
              <a:rPr lang="en-US" smtClean="0"/>
              <a:t>9/3/22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07FFD-BBAA-5490-8461-D12E75C41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37953-672D-98F8-C9ED-C1B1C83E4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F342-A912-D548-B7DB-4257EEE0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14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2B826-FF8F-A5D5-A8D4-8F34CCCB7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89BC6-04D3-196D-D13E-EB2D6024CC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5E694-CA8F-BC19-F01F-D1E71CBDB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79935-0495-A048-1FB2-BDFE79937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EE13-336A-5F4C-98C4-41959852A0B8}" type="datetimeFigureOut">
              <a:rPr lang="en-US" smtClean="0"/>
              <a:t>9/3/22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87B00-A372-2C62-20DF-0DD716F00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82F27-AE06-88DD-D2A1-57250E73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F342-A912-D548-B7DB-4257EEE0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64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12A53A-261C-E587-C882-118821429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B738F-334D-BE68-8FFE-8EA770D18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387F9-6C15-38FD-8B4C-7B57C844D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2EE13-336A-5F4C-98C4-41959852A0B8}" type="datetimeFigureOut">
              <a:rPr lang="en-US" smtClean="0"/>
              <a:t>9/3/22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991DB-DFC9-910E-FB0C-47DA496F7F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F99F4-43F3-16EF-4680-9495A212C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BF342-A912-D548-B7DB-4257EEE0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5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E8FD6E1E-7157-E952-F706-7D99F1BE6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2AE524D2-D1C4-7319-415D-88375DFDECCF}"/>
              </a:ext>
            </a:extLst>
          </p:cNvPr>
          <p:cNvSpPr txBox="1">
            <a:spLocks/>
          </p:cNvSpPr>
          <p:nvPr/>
        </p:nvSpPr>
        <p:spPr>
          <a:xfrm>
            <a:off x="908765" y="3000374"/>
            <a:ext cx="5537797" cy="14001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Working with Compute</a:t>
            </a:r>
          </a:p>
        </p:txBody>
      </p:sp>
    </p:spTree>
    <p:extLst>
      <p:ext uri="{BB962C8B-B14F-4D97-AF65-F5344CB8AC3E}">
        <p14:creationId xmlns:p14="http://schemas.microsoft.com/office/powerpoint/2010/main" val="976770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E8FD6E1E-7157-E952-F706-7D99F1BE6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2AE524D2-D1C4-7319-415D-88375DFDECCF}"/>
              </a:ext>
            </a:extLst>
          </p:cNvPr>
          <p:cNvSpPr txBox="1">
            <a:spLocks/>
          </p:cNvSpPr>
          <p:nvPr/>
        </p:nvSpPr>
        <p:spPr>
          <a:xfrm>
            <a:off x="908765" y="3000374"/>
            <a:ext cx="5537797" cy="14001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 err="1">
                <a:latin typeface="Segoe UI" panose="020B0502040204020203" pitchFamily="34" charset="0"/>
                <a:cs typeface="Segoe UI" panose="020B0502040204020203" pitchFamily="34" charset="0"/>
              </a:rPr>
              <a:t>Eng</a:t>
            </a:r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400" dirty="0" err="1">
                <a:latin typeface="Segoe UI" panose="020B0502040204020203" pitchFamily="34" charset="0"/>
                <a:cs typeface="Segoe UI" panose="020B0502040204020203" pitchFamily="34" charset="0"/>
              </a:rPr>
              <a:t>Teong</a:t>
            </a:r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 Cheah</a:t>
            </a:r>
          </a:p>
          <a:p>
            <a:pPr algn="l"/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Microsoft MVP</a:t>
            </a:r>
          </a:p>
        </p:txBody>
      </p:sp>
    </p:spTree>
    <p:extLst>
      <p:ext uri="{BB962C8B-B14F-4D97-AF65-F5344CB8AC3E}">
        <p14:creationId xmlns:p14="http://schemas.microsoft.com/office/powerpoint/2010/main" val="1292257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E914962B-461B-4DBA-2DB2-93F00BB69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Working with Compute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71FD60F-E00A-C5C4-3AE6-0A7B66B7D939}"/>
              </a:ext>
            </a:extLst>
          </p:cNvPr>
          <p:cNvGrpSpPr/>
          <p:nvPr/>
        </p:nvGrpSpPr>
        <p:grpSpPr>
          <a:xfrm>
            <a:off x="3434615" y="1790949"/>
            <a:ext cx="5322770" cy="4227544"/>
            <a:chOff x="6189045" y="1766235"/>
            <a:chExt cx="5322770" cy="422754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8D72AF4-D403-CEB5-161E-BBC9AF45407C}"/>
                </a:ext>
              </a:extLst>
            </p:cNvPr>
            <p:cNvGrpSpPr/>
            <p:nvPr/>
          </p:nvGrpSpPr>
          <p:grpSpPr>
            <a:xfrm>
              <a:off x="6189045" y="1766235"/>
              <a:ext cx="5322770" cy="4003301"/>
              <a:chOff x="2868329" y="1838425"/>
              <a:chExt cx="5322770" cy="4003301"/>
            </a:xfrm>
          </p:grpSpPr>
          <p:sp>
            <p:nvSpPr>
              <p:cNvPr id="30" name="Rectangle: Rounded Corners 5">
                <a:extLst>
                  <a:ext uri="{FF2B5EF4-FFF2-40B4-BE49-F238E27FC236}">
                    <a16:creationId xmlns:a16="http://schemas.microsoft.com/office/drawing/2014/main" id="{B9E43C7F-8E4C-28B5-51E2-D77009124087}"/>
                  </a:ext>
                </a:extLst>
              </p:cNvPr>
              <p:cNvSpPr/>
              <p:nvPr/>
            </p:nvSpPr>
            <p:spPr bwMode="auto">
              <a:xfrm>
                <a:off x="2868329" y="1838425"/>
                <a:ext cx="5322770" cy="3349592"/>
              </a:xfrm>
              <a:prstGeom prst="roundRect">
                <a:avLst/>
              </a:prstGeom>
              <a:ln w="57150"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4A3AA80-1C21-CE9C-5A2A-773E9727D70F}"/>
                  </a:ext>
                </a:extLst>
              </p:cNvPr>
              <p:cNvSpPr/>
              <p:nvPr/>
            </p:nvSpPr>
            <p:spPr bwMode="auto">
              <a:xfrm>
                <a:off x="4853220" y="4783756"/>
                <a:ext cx="1306948" cy="8855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32" name="Graphic 58" descr="Computer">
                <a:extLst>
                  <a:ext uri="{FF2B5EF4-FFF2-40B4-BE49-F238E27FC236}">
                    <a16:creationId xmlns:a16="http://schemas.microsoft.com/office/drawing/2014/main" id="{4CB0CA2B-CB9A-0CDA-4517-AAF74A78A4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916385" y="4687821"/>
                <a:ext cx="1153905" cy="1153905"/>
              </a:xfrm>
              <a:prstGeom prst="rect">
                <a:avLst/>
              </a:prstGeom>
            </p:spPr>
          </p:pic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FF3FF6E-6C18-DCD0-409F-F0BD95F60C59}"/>
                </a:ext>
              </a:extLst>
            </p:cNvPr>
            <p:cNvSpPr txBox="1"/>
            <p:nvPr/>
          </p:nvSpPr>
          <p:spPr>
            <a:xfrm>
              <a:off x="7852432" y="5449014"/>
              <a:ext cx="1995996" cy="5447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8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Compute Target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032518A-3012-CF97-5D50-385D461C6E8C}"/>
                </a:ext>
              </a:extLst>
            </p:cNvPr>
            <p:cNvGrpSpPr/>
            <p:nvPr/>
          </p:nvGrpSpPr>
          <p:grpSpPr>
            <a:xfrm>
              <a:off x="6352674" y="2406315"/>
              <a:ext cx="2425566" cy="2700336"/>
              <a:chOff x="3412156" y="2598821"/>
              <a:chExt cx="2425566" cy="2700336"/>
            </a:xfrm>
          </p:grpSpPr>
          <p:sp>
            <p:nvSpPr>
              <p:cNvPr id="24" name="Rectangle: Rounded Corners 19">
                <a:extLst>
                  <a:ext uri="{FF2B5EF4-FFF2-40B4-BE49-F238E27FC236}">
                    <a16:creationId xmlns:a16="http://schemas.microsoft.com/office/drawing/2014/main" id="{071D5AFF-85A3-3C8A-50D2-1B3FE763B09E}"/>
                  </a:ext>
                </a:extLst>
              </p:cNvPr>
              <p:cNvSpPr/>
              <p:nvPr/>
            </p:nvSpPr>
            <p:spPr bwMode="auto">
              <a:xfrm>
                <a:off x="3412156" y="2598821"/>
                <a:ext cx="2425566" cy="2119046"/>
              </a:xfrm>
              <a:prstGeom prst="roundRect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C0B3174A-9646-FA34-23EB-C608A96290A6}"/>
                  </a:ext>
                </a:extLst>
              </p:cNvPr>
              <p:cNvGrpSpPr/>
              <p:nvPr/>
            </p:nvGrpSpPr>
            <p:grpSpPr>
              <a:xfrm>
                <a:off x="3720164" y="4376383"/>
                <a:ext cx="1358385" cy="922774"/>
                <a:chOff x="3720164" y="4376383"/>
                <a:chExt cx="1358385" cy="922774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A000ACB-0E34-7067-CCA7-BABD02B67078}"/>
                    </a:ext>
                  </a:extLst>
                </p:cNvPr>
                <p:cNvSpPr/>
                <p:nvPr/>
              </p:nvSpPr>
              <p:spPr bwMode="auto">
                <a:xfrm>
                  <a:off x="4080161" y="4393308"/>
                  <a:ext cx="593353" cy="5107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9E439EAE-0C16-D598-D8A0-1A2A11088E7C}"/>
                    </a:ext>
                  </a:extLst>
                </p:cNvPr>
                <p:cNvGrpSpPr/>
                <p:nvPr/>
              </p:nvGrpSpPr>
              <p:grpSpPr>
                <a:xfrm>
                  <a:off x="3720164" y="4376383"/>
                  <a:ext cx="1358385" cy="922774"/>
                  <a:chOff x="3638350" y="4310719"/>
                  <a:chExt cx="1358385" cy="922774"/>
                </a:xfrm>
              </p:grpSpPr>
              <p:pic>
                <p:nvPicPr>
                  <p:cNvPr id="28" name="Graphic 27" descr="Box">
                    <a:extLst>
                      <a:ext uri="{FF2B5EF4-FFF2-40B4-BE49-F238E27FC236}">
                        <a16:creationId xmlns:a16="http://schemas.microsoft.com/office/drawing/2014/main" id="{B381D8E8-DEF4-2A84-2823-F6CB9FD758D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98347" y="4310719"/>
                    <a:ext cx="593353" cy="593353"/>
                  </a:xfrm>
                  <a:prstGeom prst="rect">
                    <a:avLst/>
                  </a:prstGeom>
                </p:spPr>
              </p:pic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92DB40C3-8CAA-0B5C-4D62-E5CB88F353F3}"/>
                      </a:ext>
                    </a:extLst>
                  </p:cNvPr>
                  <p:cNvSpPr txBox="1"/>
                  <p:nvPr/>
                </p:nvSpPr>
                <p:spPr>
                  <a:xfrm>
                    <a:off x="3638350" y="4688728"/>
                    <a:ext cx="1358385" cy="544765"/>
                  </a:xfrm>
                  <a:prstGeom prst="rect">
                    <a:avLst/>
                  </a:prstGeom>
                  <a:noFill/>
                </p:spPr>
                <p:txBody>
                  <a:bodyPr wrap="none" lIns="182880" tIns="146304" rIns="182880" bIns="146304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  <a:spcAft>
                        <a:spcPts val="600"/>
                      </a:spcAft>
                    </a:pPr>
                    <a:r>
                      <a:rPr lang="en-US" sz="1800" dirty="0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</a:rPr>
                      <a:t>Container</a:t>
                    </a:r>
                  </a:p>
                </p:txBody>
              </p:sp>
            </p:grp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885C293-8198-69D7-4866-BCF8ECE8D748}"/>
                </a:ext>
              </a:extLst>
            </p:cNvPr>
            <p:cNvGrpSpPr/>
            <p:nvPr/>
          </p:nvGrpSpPr>
          <p:grpSpPr>
            <a:xfrm>
              <a:off x="6379766" y="2738387"/>
              <a:ext cx="2124154" cy="1421302"/>
              <a:chOff x="3439248" y="2930893"/>
              <a:chExt cx="2124154" cy="1421302"/>
            </a:xfrm>
          </p:grpSpPr>
          <p:sp>
            <p:nvSpPr>
              <p:cNvPr id="19" name="Rectangle: Rounded Corners 29">
                <a:extLst>
                  <a:ext uri="{FF2B5EF4-FFF2-40B4-BE49-F238E27FC236}">
                    <a16:creationId xmlns:a16="http://schemas.microsoft.com/office/drawing/2014/main" id="{4B70DA5B-88CE-33F4-4C75-7DB4BF0AC6F0}"/>
                  </a:ext>
                </a:extLst>
              </p:cNvPr>
              <p:cNvSpPr/>
              <p:nvPr/>
            </p:nvSpPr>
            <p:spPr bwMode="auto">
              <a:xfrm>
                <a:off x="3720164" y="2930893"/>
                <a:ext cx="1843238" cy="890336"/>
              </a:xfrm>
              <a:prstGeom prst="roundRect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2E5F9E9-F80F-1025-05C7-9EFBB7653589}"/>
                  </a:ext>
                </a:extLst>
              </p:cNvPr>
              <p:cNvGrpSpPr/>
              <p:nvPr/>
            </p:nvGrpSpPr>
            <p:grpSpPr>
              <a:xfrm>
                <a:off x="3439248" y="3447760"/>
                <a:ext cx="1651927" cy="904435"/>
                <a:chOff x="3439248" y="3447760"/>
                <a:chExt cx="1651927" cy="904435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F87E26A-DA62-AF70-9691-C2240402BD1C}"/>
                    </a:ext>
                  </a:extLst>
                </p:cNvPr>
                <p:cNvSpPr txBox="1"/>
                <p:nvPr/>
              </p:nvSpPr>
              <p:spPr>
                <a:xfrm>
                  <a:off x="3439248" y="3807430"/>
                  <a:ext cx="1651927" cy="544765"/>
                </a:xfrm>
                <a:prstGeom prst="rect">
                  <a:avLst/>
                </a:prstGeom>
                <a:noFill/>
              </p:spPr>
              <p:txBody>
                <a:bodyPr wrap="non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18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Environment</a:t>
                  </a: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B2AF1B38-B9B6-8289-1B50-F40BDAE8949A}"/>
                    </a:ext>
                  </a:extLst>
                </p:cNvPr>
                <p:cNvSpPr/>
                <p:nvPr/>
              </p:nvSpPr>
              <p:spPr bwMode="auto">
                <a:xfrm>
                  <a:off x="3945209" y="3447760"/>
                  <a:ext cx="466135" cy="5093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3" name="Graphic 22" descr="List">
                  <a:extLst>
                    <a:ext uri="{FF2B5EF4-FFF2-40B4-BE49-F238E27FC236}">
                      <a16:creationId xmlns:a16="http://schemas.microsoft.com/office/drawing/2014/main" id="{F73C2DF5-5E28-FF85-3C52-8B0FE10011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45209" y="3490975"/>
                  <a:ext cx="466135" cy="466135"/>
                </a:xfrm>
                <a:prstGeom prst="rect">
                  <a:avLst/>
                </a:prstGeom>
              </p:spPr>
            </p:pic>
          </p:grpSp>
        </p:grpSp>
        <p:pic>
          <p:nvPicPr>
            <p:cNvPr id="8" name="Graphic 14" descr="Document">
              <a:extLst>
                <a:ext uri="{FF2B5EF4-FFF2-40B4-BE49-F238E27FC236}">
                  <a16:creationId xmlns:a16="http://schemas.microsoft.com/office/drawing/2014/main" id="{CB4418B8-1122-CC47-FA57-3E4174300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589619" y="3052537"/>
              <a:ext cx="456756" cy="456755"/>
            </a:xfrm>
            <a:prstGeom prst="rect">
              <a:avLst/>
            </a:prstGeom>
          </p:spPr>
        </p:pic>
        <p:pic>
          <p:nvPicPr>
            <p:cNvPr id="10" name="Graphic 10" descr="Gears">
              <a:extLst>
                <a:ext uri="{FF2B5EF4-FFF2-40B4-BE49-F238E27FC236}">
                  <a16:creationId xmlns:a16="http://schemas.microsoft.com/office/drawing/2014/main" id="{00FE891A-BB83-E537-1151-3627E7A23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351862" y="2835981"/>
              <a:ext cx="466135" cy="466135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C25C58A-9257-E8A5-5EB8-2AB15B555B07}"/>
                </a:ext>
              </a:extLst>
            </p:cNvPr>
            <p:cNvGrpSpPr/>
            <p:nvPr/>
          </p:nvGrpSpPr>
          <p:grpSpPr>
            <a:xfrm>
              <a:off x="8918507" y="2918072"/>
              <a:ext cx="2124154" cy="1421302"/>
              <a:chOff x="3439248" y="2930893"/>
              <a:chExt cx="2124154" cy="1421302"/>
            </a:xfrm>
          </p:grpSpPr>
          <p:sp>
            <p:nvSpPr>
              <p:cNvPr id="14" name="Rectangle: Rounded Corners 34">
                <a:extLst>
                  <a:ext uri="{FF2B5EF4-FFF2-40B4-BE49-F238E27FC236}">
                    <a16:creationId xmlns:a16="http://schemas.microsoft.com/office/drawing/2014/main" id="{6E176EB1-74C9-82ED-003A-22F8617A6210}"/>
                  </a:ext>
                </a:extLst>
              </p:cNvPr>
              <p:cNvSpPr/>
              <p:nvPr/>
            </p:nvSpPr>
            <p:spPr bwMode="auto">
              <a:xfrm>
                <a:off x="3720164" y="2930893"/>
                <a:ext cx="1843238" cy="890336"/>
              </a:xfrm>
              <a:prstGeom prst="roundRect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4070E597-5FDA-2080-73F4-D5B7B46DF0CB}"/>
                  </a:ext>
                </a:extLst>
              </p:cNvPr>
              <p:cNvGrpSpPr/>
              <p:nvPr/>
            </p:nvGrpSpPr>
            <p:grpSpPr>
              <a:xfrm>
                <a:off x="3439248" y="3447760"/>
                <a:ext cx="1651927" cy="904435"/>
                <a:chOff x="3439248" y="3447760"/>
                <a:chExt cx="1651927" cy="904435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758CA9A-C50B-3A86-DEE9-3EC842E4F2AB}"/>
                    </a:ext>
                  </a:extLst>
                </p:cNvPr>
                <p:cNvSpPr txBox="1"/>
                <p:nvPr/>
              </p:nvSpPr>
              <p:spPr>
                <a:xfrm>
                  <a:off x="3439248" y="3807430"/>
                  <a:ext cx="1651927" cy="544765"/>
                </a:xfrm>
                <a:prstGeom prst="rect">
                  <a:avLst/>
                </a:prstGeom>
                <a:noFill/>
              </p:spPr>
              <p:txBody>
                <a:bodyPr wrap="non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18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Environment</a:t>
                  </a: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438B2FA0-BD75-11F6-667F-8D80771C26F4}"/>
                    </a:ext>
                  </a:extLst>
                </p:cNvPr>
                <p:cNvSpPr/>
                <p:nvPr/>
              </p:nvSpPr>
              <p:spPr bwMode="auto">
                <a:xfrm>
                  <a:off x="3945209" y="3447760"/>
                  <a:ext cx="466135" cy="5093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18" name="Graphic 17" descr="List">
                  <a:extLst>
                    <a:ext uri="{FF2B5EF4-FFF2-40B4-BE49-F238E27FC236}">
                      <a16:creationId xmlns:a16="http://schemas.microsoft.com/office/drawing/2014/main" id="{64C1FBD2-4D29-9482-6CDC-B98E711900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45209" y="3490975"/>
                  <a:ext cx="466135" cy="466135"/>
                </a:xfrm>
                <a:prstGeom prst="rect">
                  <a:avLst/>
                </a:prstGeom>
              </p:spPr>
            </p:pic>
          </p:grpSp>
        </p:grpSp>
        <p:pic>
          <p:nvPicPr>
            <p:cNvPr id="12" name="Graphic 14" descr="Document">
              <a:extLst>
                <a:ext uri="{FF2B5EF4-FFF2-40B4-BE49-F238E27FC236}">
                  <a16:creationId xmlns:a16="http://schemas.microsoft.com/office/drawing/2014/main" id="{A58D0226-D8FB-B2D7-7AD3-BAEE05AC0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128360" y="3232222"/>
              <a:ext cx="456756" cy="456755"/>
            </a:xfrm>
            <a:prstGeom prst="rect">
              <a:avLst/>
            </a:prstGeom>
          </p:spPr>
        </p:pic>
        <p:pic>
          <p:nvPicPr>
            <p:cNvPr id="13" name="Graphic 10" descr="Gears">
              <a:extLst>
                <a:ext uri="{FF2B5EF4-FFF2-40B4-BE49-F238E27FC236}">
                  <a16:creationId xmlns:a16="http://schemas.microsoft.com/office/drawing/2014/main" id="{BE6C845E-0B5A-189C-A7F5-4C1291C44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890603" y="3015666"/>
              <a:ext cx="466135" cy="4661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9257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E914962B-461B-4DBA-2DB2-93F00BB69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Compute Options for Experiment Runs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0BA120-2C13-CE7A-DEA3-E31851E1E8E5}"/>
              </a:ext>
            </a:extLst>
          </p:cNvPr>
          <p:cNvSpPr/>
          <p:nvPr/>
        </p:nvSpPr>
        <p:spPr>
          <a:xfrm>
            <a:off x="952504" y="1535330"/>
            <a:ext cx="10154813" cy="6153716"/>
          </a:xfrm>
          <a:prstGeom prst="rect">
            <a:avLst/>
          </a:prstGeom>
        </p:spPr>
        <p:txBody>
          <a:bodyPr wrap="square" lIns="0" tIns="44821" rIns="89642" bIns="44821" anchor="t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Local Compute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- Compute where the control code for the experiment is running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- Often a development workstation or Azure Machine Learning compute instance</a:t>
            </a:r>
          </a:p>
          <a:p>
            <a:pPr marL="342900" indent="-342900">
              <a:buFontTx/>
              <a:buChar char="-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Compute Cluster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- Cloud-based cluster managed in an Azure Machine Learning workspace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- Starts, stops, and scales on-demand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Attach Compute</a:t>
            </a:r>
            <a:b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- Azure compute resource outside of a workspace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- For example:</a:t>
            </a:r>
          </a:p>
          <a:p>
            <a:pPr marL="800083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Virtual Machine</a:t>
            </a:r>
          </a:p>
          <a:p>
            <a:pPr marL="800083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Azure Databricks</a:t>
            </a:r>
          </a:p>
          <a:p>
            <a:pPr marL="800083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Azure HDInsight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506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E8FD6E1E-7157-E952-F706-7D99F1BE6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2AE524D2-D1C4-7319-415D-88375DFDECCF}"/>
              </a:ext>
            </a:extLst>
          </p:cNvPr>
          <p:cNvSpPr txBox="1">
            <a:spLocks/>
          </p:cNvSpPr>
          <p:nvPr/>
        </p:nvSpPr>
        <p:spPr>
          <a:xfrm>
            <a:off x="908765" y="3000374"/>
            <a:ext cx="5537797" cy="14001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  <a:b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Work with Compute</a:t>
            </a:r>
            <a:endParaRPr lang="en-US" sz="4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690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E914962B-461B-4DBA-2DB2-93F00BB69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References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0BA120-2C13-CE7A-DEA3-E31851E1E8E5}"/>
              </a:ext>
            </a:extLst>
          </p:cNvPr>
          <p:cNvSpPr/>
          <p:nvPr/>
        </p:nvSpPr>
        <p:spPr>
          <a:xfrm>
            <a:off x="952504" y="1535330"/>
            <a:ext cx="10154813" cy="398294"/>
          </a:xfrm>
          <a:prstGeom prst="rect">
            <a:avLst/>
          </a:prstGeom>
        </p:spPr>
        <p:txBody>
          <a:bodyPr wrap="square" lIns="0" tIns="44821" rIns="89642" bIns="44821" anchor="t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Microsoft Docs</a:t>
            </a:r>
          </a:p>
        </p:txBody>
      </p:sp>
    </p:spTree>
    <p:extLst>
      <p:ext uri="{BB962C8B-B14F-4D97-AF65-F5344CB8AC3E}">
        <p14:creationId xmlns:p14="http://schemas.microsoft.com/office/powerpoint/2010/main" val="2502929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94</Words>
  <Application>Microsoft Macintosh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Segoe UI Semibold</vt:lpstr>
      <vt:lpstr>Office Theme</vt:lpstr>
      <vt:lpstr>PowerPoint Presentation</vt:lpstr>
      <vt:lpstr>PowerPoint Presentation</vt:lpstr>
      <vt:lpstr>Working with Compute</vt:lpstr>
      <vt:lpstr>Compute Options for Experiment Runs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CHEAH Eng Teong</dc:creator>
  <cp:lastModifiedBy>CHEAH Eng Teong</cp:lastModifiedBy>
  <cp:revision>13</cp:revision>
  <dcterms:created xsi:type="dcterms:W3CDTF">2022-05-21T06:47:33Z</dcterms:created>
  <dcterms:modified xsi:type="dcterms:W3CDTF">2022-09-03T00:40:47Z</dcterms:modified>
</cp:coreProperties>
</file>